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6" r:id="rId4"/>
    <p:sldId id="278" r:id="rId5"/>
    <p:sldId id="257" r:id="rId6"/>
    <p:sldId id="258" r:id="rId7"/>
    <p:sldId id="290" r:id="rId8"/>
    <p:sldId id="273" r:id="rId9"/>
    <p:sldId id="277" r:id="rId10"/>
    <p:sldId id="259" r:id="rId11"/>
    <p:sldId id="260" r:id="rId12"/>
    <p:sldId id="261" r:id="rId13"/>
    <p:sldId id="279" r:id="rId14"/>
    <p:sldId id="275" r:id="rId15"/>
    <p:sldId id="291" r:id="rId16"/>
    <p:sldId id="262" r:id="rId17"/>
    <p:sldId id="280" r:id="rId18"/>
    <p:sldId id="263" r:id="rId19"/>
    <p:sldId id="264" r:id="rId20"/>
    <p:sldId id="265" r:id="rId21"/>
    <p:sldId id="281" r:id="rId22"/>
    <p:sldId id="283" r:id="rId23"/>
    <p:sldId id="266" r:id="rId24"/>
    <p:sldId id="267" r:id="rId25"/>
    <p:sldId id="268" r:id="rId26"/>
    <p:sldId id="284" r:id="rId27"/>
    <p:sldId id="285" r:id="rId28"/>
    <p:sldId id="270" r:id="rId29"/>
    <p:sldId id="269" r:id="rId30"/>
    <p:sldId id="271" r:id="rId31"/>
    <p:sldId id="287" r:id="rId32"/>
    <p:sldId id="292" r:id="rId33"/>
    <p:sldId id="289" r:id="rId34"/>
    <p:sldId id="286" r:id="rId35"/>
    <p:sldId id="288" r:id="rId36"/>
    <p:sldId id="272"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smtClean="0"/>
              <a:t>Kliknij, aby edytować styl</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pl-PL"/>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359903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26AAE5A-32FC-410C-8DBE-EE3263C735FC}" type="datetimeFigureOut">
              <a:rPr lang="pl-PL" smtClean="0"/>
              <a:t>05.11.2023</a:t>
            </a:fld>
            <a:endParaRPr lang="pl-PL"/>
          </a:p>
        </p:txBody>
      </p:sp>
      <p:sp>
        <p:nvSpPr>
          <p:cNvPr id="6" name="Footer Placeholder 5"/>
          <p:cNvSpPr>
            <a:spLocks noGrp="1"/>
          </p:cNvSpPr>
          <p:nvPr>
            <p:ph type="ftr" sz="quarter" idx="11"/>
          </p:nvPr>
        </p:nvSpPr>
        <p:spPr/>
        <p:txBody>
          <a:bodyPr/>
          <a:lstStyle/>
          <a:p>
            <a:endParaRPr lang="pl-P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77703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pl-PL" smtClean="0"/>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4" name="Date Placeholder 3"/>
          <p:cNvSpPr>
            <a:spLocks noGrp="1"/>
          </p:cNvSpPr>
          <p:nvPr>
            <p:ph type="dt" sz="half" idx="10"/>
          </p:nvPr>
        </p:nvSpPr>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139044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pl-PL" smtClean="0"/>
              <a:t>Kliknij, aby edytować styl</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4" name="Date Placeholder 3"/>
          <p:cNvSpPr>
            <a:spLocks noGrp="1"/>
          </p:cNvSpPr>
          <p:nvPr>
            <p:ph type="dt" sz="half" idx="10"/>
          </p:nvPr>
        </p:nvSpPr>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75471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44000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26AAE5A-32FC-410C-8DBE-EE3263C735FC}" type="datetimeFigureOut">
              <a:rPr lang="pl-PL" smtClean="0"/>
              <a:t>05.11.2023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3031005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26AAE5A-32FC-410C-8DBE-EE3263C735FC}" type="datetimeFigureOut">
              <a:rPr lang="pl-PL" smtClean="0"/>
              <a:t>05.11.2023</a:t>
            </a:fld>
            <a:endParaRPr lang="pl-PL"/>
          </a:p>
        </p:txBody>
      </p:sp>
      <p:sp>
        <p:nvSpPr>
          <p:cNvPr id="8" name="Footer Placeholder 7"/>
          <p:cNvSpPr>
            <a:spLocks noGrp="1"/>
          </p:cNvSpPr>
          <p:nvPr>
            <p:ph type="ftr" sz="quarter" idx="11"/>
          </p:nvPr>
        </p:nvSpPr>
        <p:spPr>
          <a:xfrm>
            <a:off x="561111" y="6391838"/>
            <a:ext cx="3644282" cy="304801"/>
          </a:xfrm>
        </p:spPr>
        <p:txBody>
          <a:bodyPr/>
          <a:lstStyle/>
          <a:p>
            <a:endParaRPr lang="pl-PL"/>
          </a:p>
        </p:txBody>
      </p:sp>
      <p:sp>
        <p:nvSpPr>
          <p:cNvPr id="9" name="Slide Number Placeholder 8"/>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1135967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357401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pl-PL" smtClean="0"/>
              <a:t>Kliknij, aby edytować styl</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36568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61195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26AAE5A-32FC-410C-8DBE-EE3263C735FC}" type="datetimeFigureOut">
              <a:rPr lang="pl-PL" smtClean="0"/>
              <a:t>05.11.2023</a:t>
            </a:fld>
            <a:endParaRPr lang="pl-PL"/>
          </a:p>
        </p:txBody>
      </p:sp>
      <p:sp>
        <p:nvSpPr>
          <p:cNvPr id="5" name="Footer Placeholder 4"/>
          <p:cNvSpPr>
            <a:spLocks noGrp="1"/>
          </p:cNvSpPr>
          <p:nvPr>
            <p:ph type="ftr" sz="quarter" idx="11"/>
          </p:nvPr>
        </p:nvSpPr>
        <p:spPr/>
        <p:txBody>
          <a:bodyPr/>
          <a:lstStyle/>
          <a:p>
            <a:endParaRPr lang="pl-P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69849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826AAE5A-32FC-410C-8DBE-EE3263C735FC}" type="datetimeFigureOut">
              <a:rPr lang="pl-PL" smtClean="0"/>
              <a:t>05.11.2023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9641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826AAE5A-32FC-410C-8DBE-EE3263C735FC}" type="datetimeFigureOut">
              <a:rPr lang="pl-PL" smtClean="0"/>
              <a:t>05.11.2023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228914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826AAE5A-32FC-410C-8DBE-EE3263C735FC}" type="datetimeFigureOut">
              <a:rPr lang="pl-PL" smtClean="0"/>
              <a:t>05.11.2023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126188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6AAE5A-32FC-410C-8DBE-EE3263C735FC}" type="datetimeFigureOut">
              <a:rPr lang="pl-PL" smtClean="0"/>
              <a:t>05.11.2023</a:t>
            </a:fld>
            <a:endParaRPr lang="pl-PL"/>
          </a:p>
        </p:txBody>
      </p:sp>
      <p:sp>
        <p:nvSpPr>
          <p:cNvPr id="3" name="Footer Placeholder 2"/>
          <p:cNvSpPr>
            <a:spLocks noGrp="1"/>
          </p:cNvSpPr>
          <p:nvPr>
            <p:ph type="ftr" sz="quarter" idx="11"/>
          </p:nvPr>
        </p:nvSpPr>
        <p:spPr/>
        <p:txBody>
          <a:bodyPr/>
          <a:lstStyle/>
          <a:p>
            <a:endParaRPr lang="pl-PL"/>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162428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pl-PL" smtClean="0"/>
              <a:t>Kliknij, aby edytować styl</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26AAE5A-32FC-410C-8DBE-EE3263C735FC}" type="datetimeFigureOut">
              <a:rPr lang="pl-PL" smtClean="0"/>
              <a:t>05.11.2023</a:t>
            </a:fld>
            <a:endParaRPr lang="pl-PL"/>
          </a:p>
        </p:txBody>
      </p:sp>
      <p:sp>
        <p:nvSpPr>
          <p:cNvPr id="6" name="Footer Placeholder 5"/>
          <p:cNvSpPr>
            <a:spLocks noGrp="1"/>
          </p:cNvSpPr>
          <p:nvPr>
            <p:ph type="ftr" sz="quarter" idx="11"/>
          </p:nvPr>
        </p:nvSpPr>
        <p:spPr/>
        <p:txBody>
          <a:bodyPr/>
          <a:lstStyle/>
          <a:p>
            <a:endParaRPr lang="pl-P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301603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pl-PL" smtClean="0"/>
              <a:t>Kliknij ikonę, aby dodać obraz</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26AAE5A-32FC-410C-8DBE-EE3263C735FC}" type="datetimeFigureOut">
              <a:rPr lang="pl-PL" smtClean="0"/>
              <a:t>05.11.2023</a:t>
            </a:fld>
            <a:endParaRPr lang="pl-PL"/>
          </a:p>
        </p:txBody>
      </p:sp>
      <p:sp>
        <p:nvSpPr>
          <p:cNvPr id="6" name="Footer Placeholder 5"/>
          <p:cNvSpPr>
            <a:spLocks noGrp="1"/>
          </p:cNvSpPr>
          <p:nvPr>
            <p:ph type="ftr" sz="quarter" idx="11"/>
          </p:nvPr>
        </p:nvSpPr>
        <p:spPr/>
        <p:txBody>
          <a:bodyPr/>
          <a:lstStyle/>
          <a:p>
            <a:endParaRPr lang="pl-P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01C718-8F14-4FFA-A7C9-2ECF471217AE}" type="slidenum">
              <a:rPr lang="pl-PL" smtClean="0"/>
              <a:t>‹#›</a:t>
            </a:fld>
            <a:endParaRPr lang="pl-PL"/>
          </a:p>
        </p:txBody>
      </p:sp>
    </p:spTree>
    <p:extLst>
      <p:ext uri="{BB962C8B-B14F-4D97-AF65-F5344CB8AC3E}">
        <p14:creationId xmlns:p14="http://schemas.microsoft.com/office/powerpoint/2010/main" val="354368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26AAE5A-32FC-410C-8DBE-EE3263C735FC}" type="datetimeFigureOut">
              <a:rPr lang="pl-PL" smtClean="0"/>
              <a:t>05.11.2023</a:t>
            </a:fld>
            <a:endParaRPr lang="pl-PL"/>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pl-PL"/>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A01C718-8F14-4FFA-A7C9-2ECF471217AE}" type="slidenum">
              <a:rPr lang="pl-PL" smtClean="0"/>
              <a:t>‹#›</a:t>
            </a:fld>
            <a:endParaRPr lang="pl-PL"/>
          </a:p>
        </p:txBody>
      </p:sp>
    </p:spTree>
    <p:extLst>
      <p:ext uri="{BB962C8B-B14F-4D97-AF65-F5344CB8AC3E}">
        <p14:creationId xmlns:p14="http://schemas.microsoft.com/office/powerpoint/2010/main" val="252430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154955" y="1724297"/>
            <a:ext cx="8825658" cy="2534194"/>
          </a:xfrm>
        </p:spPr>
        <p:txBody>
          <a:bodyPr>
            <a:normAutofit/>
          </a:bodyPr>
          <a:lstStyle/>
          <a:p>
            <a:pPr algn="ctr"/>
            <a:r>
              <a:rPr lang="en-US" sz="4800" dirty="0" smtClean="0"/>
              <a:t>The Economic and Social </a:t>
            </a:r>
            <a:r>
              <a:rPr lang="pl-PL" sz="4800" dirty="0" err="1" smtClean="0"/>
              <a:t>situation</a:t>
            </a:r>
            <a:r>
              <a:rPr lang="pl-PL" sz="4800" dirty="0" smtClean="0"/>
              <a:t> </a:t>
            </a:r>
            <a:r>
              <a:rPr lang="en-US" sz="4800" dirty="0" smtClean="0"/>
              <a:t>of Poland 1944</a:t>
            </a:r>
            <a:r>
              <a:rPr lang="pl-PL" sz="4800" dirty="0" smtClean="0"/>
              <a:t>-</a:t>
            </a:r>
            <a:r>
              <a:rPr lang="en-US" sz="4800" dirty="0" smtClean="0"/>
              <a:t>1949</a:t>
            </a:r>
            <a:endParaRPr lang="pl-PL" sz="4800" dirty="0"/>
          </a:p>
        </p:txBody>
      </p:sp>
      <p:sp>
        <p:nvSpPr>
          <p:cNvPr id="3" name="Podtytuł 2"/>
          <p:cNvSpPr>
            <a:spLocks noGrp="1"/>
          </p:cNvSpPr>
          <p:nvPr>
            <p:ph type="subTitle" idx="1"/>
          </p:nvPr>
        </p:nvSpPr>
        <p:spPr/>
        <p:txBody>
          <a:bodyPr/>
          <a:lstStyle/>
          <a:p>
            <a:pPr algn="ctr"/>
            <a:r>
              <a:rPr lang="pl-PL" dirty="0" smtClean="0"/>
              <a:t>Radosław </a:t>
            </a:r>
            <a:r>
              <a:rPr lang="pl-PL" dirty="0" err="1" smtClean="0"/>
              <a:t>Domke</a:t>
            </a:r>
            <a:endParaRPr lang="pl-PL" dirty="0"/>
          </a:p>
        </p:txBody>
      </p:sp>
    </p:spTree>
    <p:extLst>
      <p:ext uri="{BB962C8B-B14F-4D97-AF65-F5344CB8AC3E}">
        <p14:creationId xmlns:p14="http://schemas.microsoft.com/office/powerpoint/2010/main" val="1560922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Nationalization</a:t>
            </a:r>
            <a:r>
              <a:rPr lang="pl-PL" dirty="0"/>
              <a:t> of </a:t>
            </a:r>
            <a:r>
              <a:rPr lang="pl-PL" dirty="0" err="1"/>
              <a:t>industry</a:t>
            </a:r>
            <a:endParaRPr lang="pl-PL" dirty="0"/>
          </a:p>
        </p:txBody>
      </p:sp>
      <p:sp>
        <p:nvSpPr>
          <p:cNvPr id="3" name="Symbol zastępczy zawartości 2"/>
          <p:cNvSpPr>
            <a:spLocks noGrp="1"/>
          </p:cNvSpPr>
          <p:nvPr>
            <p:ph idx="1"/>
          </p:nvPr>
        </p:nvSpPr>
        <p:spPr/>
        <p:txBody>
          <a:bodyPr/>
          <a:lstStyle/>
          <a:p>
            <a:r>
              <a:rPr lang="en-US" dirty="0"/>
              <a:t>By decree of 1946, Polish industry was nationalized</a:t>
            </a:r>
          </a:p>
          <a:p>
            <a:r>
              <a:rPr lang="en-US" dirty="0"/>
              <a:t>Larger plants became state property without compensation</a:t>
            </a:r>
          </a:p>
          <a:p>
            <a:r>
              <a:rPr lang="en-US" dirty="0"/>
              <a:t>Nationalization for compensation concerned specific types of mining and industrial enterprises (including mines, ironworks, waterworks, sugar refineries and coking plants), as well as other enterprises that were able to employ more than 50 workers in production per shift.</a:t>
            </a:r>
            <a:endParaRPr lang="pl-PL" dirty="0" smtClean="0"/>
          </a:p>
        </p:txBody>
      </p:sp>
    </p:spTree>
    <p:extLst>
      <p:ext uri="{BB962C8B-B14F-4D97-AF65-F5344CB8AC3E}">
        <p14:creationId xmlns:p14="http://schemas.microsoft.com/office/powerpoint/2010/main" val="3525077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An attempt to collectivize agriculture</a:t>
            </a:r>
            <a:endParaRPr lang="pl-PL" dirty="0"/>
          </a:p>
        </p:txBody>
      </p:sp>
      <p:sp>
        <p:nvSpPr>
          <p:cNvPr id="3" name="Symbol zastępczy zawartości 2"/>
          <p:cNvSpPr>
            <a:spLocks noGrp="1"/>
          </p:cNvSpPr>
          <p:nvPr>
            <p:ph idx="1"/>
          </p:nvPr>
        </p:nvSpPr>
        <p:spPr/>
        <p:txBody>
          <a:bodyPr>
            <a:normAutofit lnSpcReduction="10000"/>
          </a:bodyPr>
          <a:lstStyle/>
          <a:p>
            <a:r>
              <a:rPr lang="en-US" dirty="0"/>
              <a:t>Already in 1944, the long-announced agrarian reform (even before the war) began</a:t>
            </a:r>
          </a:p>
          <a:p>
            <a:r>
              <a:rPr lang="en-US" dirty="0"/>
              <a:t>The decree on agrarian reform established the State Land Fund, which took over all land properties with an area larger than 50 ha. In several </a:t>
            </a:r>
            <a:r>
              <a:rPr lang="en-US" dirty="0" err="1"/>
              <a:t>voivodeships</a:t>
            </a:r>
            <a:r>
              <a:rPr lang="en-US" dirty="0"/>
              <a:t> the limit is set at 100 ha.</a:t>
            </a:r>
          </a:p>
          <a:p>
            <a:r>
              <a:rPr lang="en-US" dirty="0"/>
              <a:t>People "gifted" with land by the reform repaid it by providing quotas of rye or its equivalent in cash at a predetermined price.</a:t>
            </a:r>
          </a:p>
          <a:p>
            <a:r>
              <a:rPr lang="en-US" dirty="0"/>
              <a:t>The state created state farms (equivalents of state farms) and production cooperatives (equivalents of kolkhozes) from larger areas.</a:t>
            </a:r>
          </a:p>
          <a:p>
            <a:r>
              <a:rPr lang="en-US" dirty="0"/>
              <a:t>Polish agriculture was therefore not completely collectivized, even in later years</a:t>
            </a:r>
            <a:endParaRPr lang="pl-PL" dirty="0"/>
          </a:p>
        </p:txBody>
      </p:sp>
    </p:spTree>
    <p:extLst>
      <p:ext uri="{BB962C8B-B14F-4D97-AF65-F5344CB8AC3E}">
        <p14:creationId xmlns:p14="http://schemas.microsoft.com/office/powerpoint/2010/main" val="118144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Universal </a:t>
            </a:r>
            <a:r>
              <a:rPr lang="pl-PL" dirty="0" err="1"/>
              <a:t>free</a:t>
            </a:r>
            <a:r>
              <a:rPr lang="pl-PL" dirty="0"/>
              <a:t> </a:t>
            </a:r>
            <a:r>
              <a:rPr lang="pl-PL" dirty="0" err="1"/>
              <a:t>education</a:t>
            </a:r>
            <a:endParaRPr lang="pl-PL" dirty="0"/>
          </a:p>
        </p:txBody>
      </p:sp>
      <p:sp>
        <p:nvSpPr>
          <p:cNvPr id="3" name="Symbol zastępczy zawartości 2"/>
          <p:cNvSpPr>
            <a:spLocks noGrp="1"/>
          </p:cNvSpPr>
          <p:nvPr>
            <p:ph idx="1"/>
          </p:nvPr>
        </p:nvSpPr>
        <p:spPr/>
        <p:txBody>
          <a:bodyPr/>
          <a:lstStyle/>
          <a:p>
            <a:r>
              <a:rPr lang="en-US" dirty="0"/>
              <a:t>Already on September 1, 1945, the first children went to school in post-war Poland, and in October, Polish students started the academic year</a:t>
            </a:r>
          </a:p>
          <a:p>
            <a:r>
              <a:rPr lang="en-US" dirty="0"/>
              <a:t>The situation was difficult, there was a shortage of teaching staff that needed to be trained quickly</a:t>
            </a:r>
          </a:p>
          <a:p>
            <a:r>
              <a:rPr lang="en-US" dirty="0"/>
              <a:t>The educational program was completely free, as a propaganda trick and a valuable tool in the hands of the authorities</a:t>
            </a:r>
            <a:endParaRPr lang="pl-PL" dirty="0"/>
          </a:p>
        </p:txBody>
      </p:sp>
    </p:spTree>
    <p:extLst>
      <p:ext uri="{BB962C8B-B14F-4D97-AF65-F5344CB8AC3E}">
        <p14:creationId xmlns:p14="http://schemas.microsoft.com/office/powerpoint/2010/main" val="2055169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907177" y="898162"/>
            <a:ext cx="7934090" cy="4954622"/>
          </a:xfrm>
          <a:prstGeom prst="rect">
            <a:avLst/>
          </a:prstGeom>
        </p:spPr>
      </p:pic>
    </p:spTree>
    <p:extLst>
      <p:ext uri="{BB962C8B-B14F-4D97-AF65-F5344CB8AC3E}">
        <p14:creationId xmlns:p14="http://schemas.microsoft.com/office/powerpoint/2010/main" val="4156364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Fight</a:t>
            </a:r>
            <a:r>
              <a:rPr lang="pl-PL" dirty="0"/>
              <a:t> </a:t>
            </a:r>
            <a:r>
              <a:rPr lang="pl-PL" dirty="0" err="1"/>
              <a:t>against</a:t>
            </a:r>
            <a:r>
              <a:rPr lang="pl-PL" dirty="0"/>
              <a:t> </a:t>
            </a:r>
            <a:r>
              <a:rPr lang="pl-PL" dirty="0" err="1"/>
              <a:t>illiteracy</a:t>
            </a:r>
            <a:endParaRPr lang="pl-PL" dirty="0"/>
          </a:p>
        </p:txBody>
      </p:sp>
      <p:sp>
        <p:nvSpPr>
          <p:cNvPr id="3" name="Symbol zastępczy zawartości 2"/>
          <p:cNvSpPr>
            <a:spLocks noGrp="1"/>
          </p:cNvSpPr>
          <p:nvPr>
            <p:ph idx="1"/>
          </p:nvPr>
        </p:nvSpPr>
        <p:spPr/>
        <p:txBody>
          <a:bodyPr/>
          <a:lstStyle/>
          <a:p>
            <a:r>
              <a:rPr lang="en-US" dirty="0"/>
              <a:t>A significant percentage of Poles remained illiterate or semi-illiterate</a:t>
            </a:r>
          </a:p>
          <a:p>
            <a:r>
              <a:rPr lang="en-US" dirty="0"/>
              <a:t>The state's intensified action to combat this phenomenon has brought spectacular results</a:t>
            </a:r>
          </a:p>
          <a:p>
            <a:r>
              <a:rPr lang="en-US" dirty="0"/>
              <a:t>Within a few years, illiteracy was reduced to a negligible percentage</a:t>
            </a:r>
            <a:endParaRPr lang="pl-PL" dirty="0"/>
          </a:p>
        </p:txBody>
      </p:sp>
    </p:spTree>
    <p:extLst>
      <p:ext uri="{BB962C8B-B14F-4D97-AF65-F5344CB8AC3E}">
        <p14:creationId xmlns:p14="http://schemas.microsoft.com/office/powerpoint/2010/main" val="1840905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3060780" y="2603500"/>
            <a:ext cx="5014752" cy="3416300"/>
          </a:xfrm>
          <a:prstGeom prst="rect">
            <a:avLst/>
          </a:prstGeom>
        </p:spPr>
      </p:pic>
    </p:spTree>
    <p:extLst>
      <p:ext uri="{BB962C8B-B14F-4D97-AF65-F5344CB8AC3E}">
        <p14:creationId xmlns:p14="http://schemas.microsoft.com/office/powerpoint/2010/main" val="3673494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Development of </a:t>
            </a:r>
            <a:r>
              <a:rPr lang="pl-PL" dirty="0" err="1"/>
              <a:t>youth</a:t>
            </a:r>
            <a:r>
              <a:rPr lang="pl-PL" dirty="0"/>
              <a:t> </a:t>
            </a:r>
            <a:r>
              <a:rPr lang="pl-PL" dirty="0" err="1"/>
              <a:t>organizations</a:t>
            </a:r>
            <a:endParaRPr lang="pl-PL" dirty="0"/>
          </a:p>
        </p:txBody>
      </p:sp>
      <p:sp>
        <p:nvSpPr>
          <p:cNvPr id="3" name="Symbol zastępczy zawartości 2"/>
          <p:cNvSpPr>
            <a:spLocks noGrp="1"/>
          </p:cNvSpPr>
          <p:nvPr>
            <p:ph idx="1"/>
          </p:nvPr>
        </p:nvSpPr>
        <p:spPr/>
        <p:txBody>
          <a:bodyPr/>
          <a:lstStyle/>
          <a:p>
            <a:pPr algn="just"/>
            <a:r>
              <a:rPr lang="en-US" dirty="0"/>
              <a:t>At the beginning, they were created in the spirit of diversification and </a:t>
            </a:r>
            <a:r>
              <a:rPr lang="en-US" dirty="0" err="1"/>
              <a:t>democratism</a:t>
            </a:r>
            <a:endParaRPr lang="en-US" dirty="0"/>
          </a:p>
          <a:p>
            <a:pPr algn="just"/>
            <a:r>
              <a:rPr lang="en-US" dirty="0"/>
              <a:t>It can be said that each social group had its own youth organization</a:t>
            </a:r>
          </a:p>
          <a:p>
            <a:pPr algn="just"/>
            <a:r>
              <a:rPr lang="en-US" dirty="0"/>
              <a:t>ZWM, the Rural Youth Union of the Republic of Poland "</a:t>
            </a:r>
            <a:r>
              <a:rPr lang="en-US" dirty="0" err="1"/>
              <a:t>Wici</a:t>
            </a:r>
            <a:r>
              <a:rPr lang="en-US" dirty="0"/>
              <a:t>", the Youth Organization of the Workers' University Society and the scouting organization (ZHP) were established</a:t>
            </a:r>
            <a:endParaRPr lang="pl-PL" dirty="0"/>
          </a:p>
        </p:txBody>
      </p:sp>
    </p:spTree>
    <p:extLst>
      <p:ext uri="{BB962C8B-B14F-4D97-AF65-F5344CB8AC3E}">
        <p14:creationId xmlns:p14="http://schemas.microsoft.com/office/powerpoint/2010/main" val="3730195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844286" y="1027906"/>
            <a:ext cx="5719655" cy="4351338"/>
          </a:xfrm>
          <a:prstGeom prst="rect">
            <a:avLst/>
          </a:prstGeom>
        </p:spPr>
      </p:pic>
    </p:spTree>
    <p:extLst>
      <p:ext uri="{BB962C8B-B14F-4D97-AF65-F5344CB8AC3E}">
        <p14:creationId xmlns:p14="http://schemas.microsoft.com/office/powerpoint/2010/main" val="3797299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Gradual reconstruction of the social structure</a:t>
            </a:r>
            <a:endParaRPr lang="pl-PL" dirty="0"/>
          </a:p>
        </p:txBody>
      </p:sp>
      <p:sp>
        <p:nvSpPr>
          <p:cNvPr id="3" name="Symbol zastępczy zawartości 2"/>
          <p:cNvSpPr>
            <a:spLocks noGrp="1"/>
          </p:cNvSpPr>
          <p:nvPr>
            <p:ph idx="1"/>
          </p:nvPr>
        </p:nvSpPr>
        <p:spPr/>
        <p:txBody>
          <a:bodyPr/>
          <a:lstStyle/>
          <a:p>
            <a:pPr algn="just"/>
            <a:r>
              <a:rPr lang="en-US" dirty="0"/>
              <a:t>Polish society remained peasant in its structure</a:t>
            </a:r>
          </a:p>
          <a:p>
            <a:pPr algn="just"/>
            <a:r>
              <a:rPr lang="en-US" dirty="0"/>
              <a:t>Industry had to be built and corporations had to be changed to benefit </a:t>
            </a:r>
            <a:r>
              <a:rPr lang="en-US" dirty="0" smtClean="0"/>
              <a:t>workers</a:t>
            </a:r>
            <a:endParaRPr lang="pl-PL" dirty="0" smtClean="0"/>
          </a:p>
          <a:p>
            <a:pPr algn="just"/>
            <a:endParaRPr lang="pl-PL" dirty="0" smtClean="0"/>
          </a:p>
        </p:txBody>
      </p:sp>
      <p:pic>
        <p:nvPicPr>
          <p:cNvPr id="4" name="Obraz 3"/>
          <p:cNvPicPr>
            <a:picLocks noChangeAspect="1"/>
          </p:cNvPicPr>
          <p:nvPr/>
        </p:nvPicPr>
        <p:blipFill>
          <a:blip r:embed="rId2"/>
          <a:stretch>
            <a:fillRect/>
          </a:stretch>
        </p:blipFill>
        <p:spPr>
          <a:xfrm>
            <a:off x="6096000" y="3033485"/>
            <a:ext cx="5344886" cy="3563257"/>
          </a:xfrm>
          <a:prstGeom prst="rect">
            <a:avLst/>
          </a:prstGeom>
        </p:spPr>
      </p:pic>
    </p:spTree>
    <p:extLst>
      <p:ext uri="{BB962C8B-B14F-4D97-AF65-F5344CB8AC3E}">
        <p14:creationId xmlns:p14="http://schemas.microsoft.com/office/powerpoint/2010/main" val="3963484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The decline of the importance of the intelligentsia and the bourgeoisie</a:t>
            </a:r>
            <a:endParaRPr lang="pl-PL" dirty="0"/>
          </a:p>
        </p:txBody>
      </p:sp>
      <p:sp>
        <p:nvSpPr>
          <p:cNvPr id="3" name="Symbol zastępczy zawartości 2"/>
          <p:cNvSpPr>
            <a:spLocks noGrp="1"/>
          </p:cNvSpPr>
          <p:nvPr>
            <p:ph idx="1"/>
          </p:nvPr>
        </p:nvSpPr>
        <p:spPr/>
        <p:txBody>
          <a:bodyPr/>
          <a:lstStyle/>
          <a:p>
            <a:r>
              <a:rPr lang="en-US" dirty="0"/>
              <a:t>The intelligentsia and traders were pushed into the background, as relics of the bourgeois world</a:t>
            </a:r>
          </a:p>
          <a:p>
            <a:r>
              <a:rPr lang="en-US" dirty="0"/>
              <a:t>Battle of Trade (1947</a:t>
            </a:r>
            <a:r>
              <a:rPr lang="en-US" dirty="0" smtClean="0"/>
              <a:t>)</a:t>
            </a:r>
            <a:endParaRPr lang="pl-PL" dirty="0" smtClean="0"/>
          </a:p>
          <a:p>
            <a:endParaRPr lang="pl-PL" dirty="0"/>
          </a:p>
        </p:txBody>
      </p:sp>
      <p:pic>
        <p:nvPicPr>
          <p:cNvPr id="4" name="Obraz 3"/>
          <p:cNvPicPr>
            <a:picLocks noChangeAspect="1"/>
          </p:cNvPicPr>
          <p:nvPr/>
        </p:nvPicPr>
        <p:blipFill>
          <a:blip r:embed="rId2"/>
          <a:stretch>
            <a:fillRect/>
          </a:stretch>
        </p:blipFill>
        <p:spPr>
          <a:xfrm>
            <a:off x="8961120" y="2320433"/>
            <a:ext cx="2902130" cy="4397166"/>
          </a:xfrm>
          <a:prstGeom prst="rect">
            <a:avLst/>
          </a:prstGeom>
        </p:spPr>
      </p:pic>
    </p:spTree>
    <p:extLst>
      <p:ext uri="{BB962C8B-B14F-4D97-AF65-F5344CB8AC3E}">
        <p14:creationId xmlns:p14="http://schemas.microsoft.com/office/powerpoint/2010/main" val="4062784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War </a:t>
            </a:r>
            <a:r>
              <a:rPr lang="pl-PL" dirty="0" err="1"/>
              <a:t>damage</a:t>
            </a:r>
            <a:endParaRPr lang="pl-PL" dirty="0"/>
          </a:p>
        </p:txBody>
      </p:sp>
      <p:sp>
        <p:nvSpPr>
          <p:cNvPr id="3" name="Symbol zastępczy zawartości 2"/>
          <p:cNvSpPr>
            <a:spLocks noGrp="1"/>
          </p:cNvSpPr>
          <p:nvPr>
            <p:ph idx="1"/>
          </p:nvPr>
        </p:nvSpPr>
        <p:spPr/>
        <p:txBody>
          <a:bodyPr/>
          <a:lstStyle/>
          <a:p>
            <a:r>
              <a:rPr lang="en-US" dirty="0"/>
              <a:t>No war has devastated Poland as much as World War II</a:t>
            </a:r>
          </a:p>
          <a:p>
            <a:r>
              <a:rPr lang="en-US" dirty="0"/>
              <a:t>The Germans turned some cities into fortresses and they were completely destroyed as a result of the Red Army offensive (</a:t>
            </a:r>
            <a:r>
              <a:rPr lang="en-US" dirty="0" err="1"/>
              <a:t>Wrocław</a:t>
            </a:r>
            <a:r>
              <a:rPr lang="en-US" dirty="0"/>
              <a:t>, </a:t>
            </a:r>
            <a:r>
              <a:rPr lang="en-US" dirty="0" err="1"/>
              <a:t>Kostrzyn</a:t>
            </a:r>
            <a:r>
              <a:rPr lang="en-US" dirty="0"/>
              <a:t>)</a:t>
            </a:r>
          </a:p>
          <a:p>
            <a:r>
              <a:rPr lang="en-US" dirty="0"/>
              <a:t>Some cities, such as </a:t>
            </a:r>
            <a:r>
              <a:rPr lang="en-US" dirty="0" err="1"/>
              <a:t>Kraków</a:t>
            </a:r>
            <a:r>
              <a:rPr lang="en-US" dirty="0"/>
              <a:t>, escaped major destruction, but most were left in ruins</a:t>
            </a:r>
          </a:p>
          <a:p>
            <a:r>
              <a:rPr lang="en-US" dirty="0"/>
              <a:t>The rich former German lands were also robbed because the Russians treated them as war spoils.</a:t>
            </a:r>
            <a:endParaRPr lang="pl-PL" dirty="0" smtClean="0"/>
          </a:p>
          <a:p>
            <a:endParaRPr lang="pl-PL" dirty="0" smtClean="0"/>
          </a:p>
          <a:p>
            <a:endParaRPr lang="pl-PL" dirty="0"/>
          </a:p>
        </p:txBody>
      </p:sp>
    </p:spTree>
    <p:extLst>
      <p:ext uri="{BB962C8B-B14F-4D97-AF65-F5344CB8AC3E}">
        <p14:creationId xmlns:p14="http://schemas.microsoft.com/office/powerpoint/2010/main" val="2509380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Worker-peasant</a:t>
            </a:r>
            <a:r>
              <a:rPr lang="pl-PL" dirty="0"/>
              <a:t> propaganda</a:t>
            </a:r>
          </a:p>
        </p:txBody>
      </p:sp>
      <p:sp>
        <p:nvSpPr>
          <p:cNvPr id="3" name="Symbol zastępczy zawartości 2"/>
          <p:cNvSpPr>
            <a:spLocks noGrp="1"/>
          </p:cNvSpPr>
          <p:nvPr>
            <p:ph idx="1"/>
          </p:nvPr>
        </p:nvSpPr>
        <p:spPr/>
        <p:txBody>
          <a:bodyPr/>
          <a:lstStyle/>
          <a:p>
            <a:r>
              <a:rPr lang="en-US" dirty="0"/>
              <a:t>The entire country was full of slogans and posters promoting the alliance of peasants and workers</a:t>
            </a:r>
          </a:p>
          <a:p>
            <a:r>
              <a:rPr lang="en-US" dirty="0"/>
              <a:t>In this respect, the propaganda of the USSR was followed</a:t>
            </a:r>
          </a:p>
          <a:p>
            <a:r>
              <a:rPr lang="en-US" dirty="0"/>
              <a:t>"Working people of cities and villages"</a:t>
            </a:r>
          </a:p>
          <a:p>
            <a:r>
              <a:rPr lang="en-US" dirty="0"/>
              <a:t>"Proletarians of all countries and nations - unite"</a:t>
            </a:r>
            <a:endParaRPr lang="pl-PL" dirty="0" smtClean="0"/>
          </a:p>
          <a:p>
            <a:endParaRPr lang="pl-PL" dirty="0"/>
          </a:p>
        </p:txBody>
      </p:sp>
    </p:spTree>
    <p:extLst>
      <p:ext uri="{BB962C8B-B14F-4D97-AF65-F5344CB8AC3E}">
        <p14:creationId xmlns:p14="http://schemas.microsoft.com/office/powerpoint/2010/main" val="1259786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867988" y="186938"/>
            <a:ext cx="3835807" cy="5415258"/>
          </a:xfrm>
          <a:prstGeom prst="rect">
            <a:avLst/>
          </a:prstGeom>
        </p:spPr>
      </p:pic>
      <p:pic>
        <p:nvPicPr>
          <p:cNvPr id="5" name="Obraz 4"/>
          <p:cNvPicPr>
            <a:picLocks noChangeAspect="1"/>
          </p:cNvPicPr>
          <p:nvPr/>
        </p:nvPicPr>
        <p:blipFill>
          <a:blip r:embed="rId3"/>
          <a:stretch>
            <a:fillRect/>
          </a:stretch>
        </p:blipFill>
        <p:spPr>
          <a:xfrm>
            <a:off x="7085783" y="1027906"/>
            <a:ext cx="4133850" cy="5715000"/>
          </a:xfrm>
          <a:prstGeom prst="rect">
            <a:avLst/>
          </a:prstGeom>
        </p:spPr>
      </p:pic>
    </p:spTree>
    <p:extLst>
      <p:ext uri="{BB962C8B-B14F-4D97-AF65-F5344CB8AC3E}">
        <p14:creationId xmlns:p14="http://schemas.microsoft.com/office/powerpoint/2010/main" val="3495095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120140" y="1027906"/>
            <a:ext cx="2877094" cy="2877094"/>
          </a:xfrm>
          <a:prstGeom prst="rect">
            <a:avLst/>
          </a:prstGeom>
        </p:spPr>
      </p:pic>
      <p:pic>
        <p:nvPicPr>
          <p:cNvPr id="5" name="Obraz 4"/>
          <p:cNvPicPr>
            <a:picLocks noChangeAspect="1"/>
          </p:cNvPicPr>
          <p:nvPr/>
        </p:nvPicPr>
        <p:blipFill>
          <a:blip r:embed="rId3"/>
          <a:stretch>
            <a:fillRect/>
          </a:stretch>
        </p:blipFill>
        <p:spPr>
          <a:xfrm>
            <a:off x="4657997" y="2013857"/>
            <a:ext cx="3284220" cy="3284220"/>
          </a:xfrm>
          <a:prstGeom prst="rect">
            <a:avLst/>
          </a:prstGeom>
        </p:spPr>
      </p:pic>
      <p:pic>
        <p:nvPicPr>
          <p:cNvPr id="6" name="Obraz 5"/>
          <p:cNvPicPr>
            <a:picLocks noChangeAspect="1"/>
          </p:cNvPicPr>
          <p:nvPr/>
        </p:nvPicPr>
        <p:blipFill>
          <a:blip r:embed="rId4"/>
          <a:stretch>
            <a:fillRect/>
          </a:stretch>
        </p:blipFill>
        <p:spPr>
          <a:xfrm>
            <a:off x="8064431" y="3202870"/>
            <a:ext cx="3289369" cy="3289369"/>
          </a:xfrm>
          <a:prstGeom prst="rect">
            <a:avLst/>
          </a:prstGeom>
        </p:spPr>
      </p:pic>
    </p:spTree>
    <p:extLst>
      <p:ext uri="{BB962C8B-B14F-4D97-AF65-F5344CB8AC3E}">
        <p14:creationId xmlns:p14="http://schemas.microsoft.com/office/powerpoint/2010/main" val="2336261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Marxism-Leninism</a:t>
            </a:r>
            <a:r>
              <a:rPr lang="pl-PL" dirty="0"/>
              <a:t> the </a:t>
            </a:r>
            <a:r>
              <a:rPr lang="pl-PL" dirty="0" err="1"/>
              <a:t>official</a:t>
            </a:r>
            <a:r>
              <a:rPr lang="pl-PL" dirty="0"/>
              <a:t> </a:t>
            </a:r>
            <a:r>
              <a:rPr lang="pl-PL" dirty="0" err="1"/>
              <a:t>ideology</a:t>
            </a:r>
            <a:endParaRPr lang="pl-PL" dirty="0"/>
          </a:p>
        </p:txBody>
      </p:sp>
      <p:sp>
        <p:nvSpPr>
          <p:cNvPr id="3" name="Symbol zastępczy zawartości 2"/>
          <p:cNvSpPr>
            <a:spLocks noGrp="1"/>
          </p:cNvSpPr>
          <p:nvPr>
            <p:ph idx="1"/>
          </p:nvPr>
        </p:nvSpPr>
        <p:spPr/>
        <p:txBody>
          <a:bodyPr/>
          <a:lstStyle/>
          <a:p>
            <a:r>
              <a:rPr lang="en-US" dirty="0"/>
              <a:t>Although various philosophical schools, even those related to Catholicism, were not defended, the ideology of Marxism-Leninism was increasingly promoted.</a:t>
            </a:r>
          </a:p>
          <a:p>
            <a:r>
              <a:rPr lang="en-US" dirty="0"/>
              <a:t>Matter was promoted at the expense of spirit</a:t>
            </a:r>
          </a:p>
          <a:p>
            <a:r>
              <a:rPr lang="en-US" dirty="0"/>
              <a:t>It was agreed that the socialist revolution should be achieved through the dictatorship of the proletariat</a:t>
            </a:r>
            <a:endParaRPr lang="pl-PL" dirty="0"/>
          </a:p>
        </p:txBody>
      </p:sp>
    </p:spTree>
    <p:extLst>
      <p:ext uri="{BB962C8B-B14F-4D97-AF65-F5344CB8AC3E}">
        <p14:creationId xmlns:p14="http://schemas.microsoft.com/office/powerpoint/2010/main" val="375710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A temporary "alliance" with the Church</a:t>
            </a:r>
            <a:endParaRPr lang="pl-PL" dirty="0"/>
          </a:p>
        </p:txBody>
      </p:sp>
      <p:sp>
        <p:nvSpPr>
          <p:cNvPr id="3" name="Symbol zastępczy zawartości 2"/>
          <p:cNvSpPr>
            <a:spLocks noGrp="1"/>
          </p:cNvSpPr>
          <p:nvPr>
            <p:ph idx="1"/>
          </p:nvPr>
        </p:nvSpPr>
        <p:spPr/>
        <p:txBody>
          <a:bodyPr/>
          <a:lstStyle/>
          <a:p>
            <a:r>
              <a:rPr lang="en-US" dirty="0"/>
              <a:t>In order not to alienate society, the Catholic Church, which was the main religious center in the country, was not attacked in the initial period.</a:t>
            </a:r>
          </a:p>
          <a:p>
            <a:r>
              <a:rPr lang="en-US" dirty="0"/>
              <a:t>Priests had enormous authority, role models in society, and their attack could not simply be liquidated and the churches closed</a:t>
            </a:r>
          </a:p>
          <a:p>
            <a:r>
              <a:rPr lang="en-US" dirty="0"/>
              <a:t>To avoid being recognized, even </a:t>
            </a:r>
            <a:r>
              <a:rPr lang="en-US" dirty="0" err="1"/>
              <a:t>Bolesław</a:t>
            </a:r>
            <a:r>
              <a:rPr lang="en-US" dirty="0"/>
              <a:t> </a:t>
            </a:r>
            <a:r>
              <a:rPr lang="en-US" dirty="0" err="1"/>
              <a:t>Bierut</a:t>
            </a:r>
            <a:r>
              <a:rPr lang="en-US" dirty="0"/>
              <a:t> knelt during processions organized by the Church</a:t>
            </a:r>
            <a:endParaRPr lang="pl-PL" dirty="0"/>
          </a:p>
        </p:txBody>
      </p:sp>
    </p:spTree>
    <p:extLst>
      <p:ext uri="{BB962C8B-B14F-4D97-AF65-F5344CB8AC3E}">
        <p14:creationId xmlns:p14="http://schemas.microsoft.com/office/powerpoint/2010/main" val="517561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Integration of the Recovered Territories with the rest of the country</a:t>
            </a:r>
            <a:endParaRPr lang="pl-PL" dirty="0"/>
          </a:p>
        </p:txBody>
      </p:sp>
      <p:sp>
        <p:nvSpPr>
          <p:cNvPr id="3" name="Symbol zastępczy zawartości 2"/>
          <p:cNvSpPr>
            <a:spLocks noGrp="1"/>
          </p:cNvSpPr>
          <p:nvPr>
            <p:ph idx="1"/>
          </p:nvPr>
        </p:nvSpPr>
        <p:spPr/>
        <p:txBody>
          <a:bodyPr>
            <a:normAutofit/>
          </a:bodyPr>
          <a:lstStyle/>
          <a:p>
            <a:r>
              <a:rPr lang="en-US" dirty="0"/>
              <a:t>The Western and Northern Territories of Poland (former German lands, Recovered Territories) were associated with German material culture</a:t>
            </a:r>
          </a:p>
          <a:p>
            <a:r>
              <a:rPr lang="en-US" dirty="0"/>
              <a:t>Architecturally, they were significantly different from Polish cities</a:t>
            </a:r>
          </a:p>
          <a:p>
            <a:r>
              <a:rPr lang="en-US" dirty="0"/>
              <a:t>The structure of farms was also different</a:t>
            </a:r>
          </a:p>
          <a:p>
            <a:r>
              <a:rPr lang="en-US" dirty="0"/>
              <a:t>This huge territory (100,000 km2) had to be integrated with the rest of the country (over 200,000 km2)</a:t>
            </a:r>
          </a:p>
          <a:p>
            <a:r>
              <a:rPr lang="en-US" dirty="0"/>
              <a:t>Poland gained the rich areas of Lower Silesia and the return of the entire Upper Silesia, wide access to the sea and numerous agglomerations (</a:t>
            </a:r>
            <a:r>
              <a:rPr lang="en-US" dirty="0" err="1"/>
              <a:t>Wrocław</a:t>
            </a:r>
            <a:r>
              <a:rPr lang="en-US" dirty="0"/>
              <a:t>, </a:t>
            </a:r>
            <a:r>
              <a:rPr lang="en-US" dirty="0" err="1"/>
              <a:t>Gdańsk</a:t>
            </a:r>
            <a:r>
              <a:rPr lang="en-US" dirty="0"/>
              <a:t>, Szczecin, Opole, Olsztyn, </a:t>
            </a:r>
            <a:r>
              <a:rPr lang="en-US" dirty="0" err="1"/>
              <a:t>Zielona</a:t>
            </a:r>
            <a:r>
              <a:rPr lang="en-US" dirty="0"/>
              <a:t> </a:t>
            </a:r>
            <a:r>
              <a:rPr lang="en-US" dirty="0" err="1"/>
              <a:t>Góra</a:t>
            </a:r>
            <a:r>
              <a:rPr lang="en-US" dirty="0"/>
              <a:t>, Gliwice)</a:t>
            </a:r>
            <a:endParaRPr lang="pl-PL" dirty="0"/>
          </a:p>
        </p:txBody>
      </p:sp>
    </p:spTree>
    <p:extLst>
      <p:ext uri="{BB962C8B-B14F-4D97-AF65-F5344CB8AC3E}">
        <p14:creationId xmlns:p14="http://schemas.microsoft.com/office/powerpoint/2010/main" val="197991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016759" y="689156"/>
            <a:ext cx="6527007" cy="4351338"/>
          </a:xfrm>
          <a:prstGeom prst="rect">
            <a:avLst/>
          </a:prstGeom>
        </p:spPr>
      </p:pic>
    </p:spTree>
    <p:extLst>
      <p:ext uri="{BB962C8B-B14F-4D97-AF65-F5344CB8AC3E}">
        <p14:creationId xmlns:p14="http://schemas.microsoft.com/office/powerpoint/2010/main" val="123737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3417898" y="598011"/>
            <a:ext cx="7685531" cy="4431189"/>
          </a:xfrm>
          <a:prstGeom prst="rect">
            <a:avLst/>
          </a:prstGeom>
        </p:spPr>
      </p:pic>
    </p:spTree>
    <p:extLst>
      <p:ext uri="{BB962C8B-B14F-4D97-AF65-F5344CB8AC3E}">
        <p14:creationId xmlns:p14="http://schemas.microsoft.com/office/powerpoint/2010/main" val="2488267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Mass </a:t>
            </a:r>
            <a:r>
              <a:rPr lang="pl-PL" dirty="0" err="1"/>
              <a:t>migrations</a:t>
            </a:r>
            <a:endParaRPr lang="pl-PL" dirty="0"/>
          </a:p>
        </p:txBody>
      </p:sp>
      <p:sp>
        <p:nvSpPr>
          <p:cNvPr id="3" name="Symbol zastępczy zawartości 2"/>
          <p:cNvSpPr>
            <a:spLocks noGrp="1"/>
          </p:cNvSpPr>
          <p:nvPr>
            <p:ph idx="1"/>
          </p:nvPr>
        </p:nvSpPr>
        <p:spPr/>
        <p:txBody>
          <a:bodyPr/>
          <a:lstStyle/>
          <a:p>
            <a:r>
              <a:rPr lang="en-US" dirty="0"/>
              <a:t>The lands in the west were virtually depopulated</a:t>
            </a:r>
          </a:p>
          <a:p>
            <a:r>
              <a:rPr lang="en-US" dirty="0"/>
              <a:t>The Germans fled or were killed</a:t>
            </a:r>
          </a:p>
          <a:p>
            <a:r>
              <a:rPr lang="en-US" dirty="0"/>
              <a:t>Millions were forcibly relocated to Germany's occupation zones (only a handful of essential specialists left behind)</a:t>
            </a:r>
          </a:p>
          <a:p>
            <a:r>
              <a:rPr lang="en-US" dirty="0"/>
              <a:t>Poles from the Eastern Borderlands left the USSR and settled in the new Poland (repatriates)</a:t>
            </a:r>
          </a:p>
          <a:p>
            <a:r>
              <a:rPr lang="en-US" dirty="0" err="1"/>
              <a:t>Reemigrants</a:t>
            </a:r>
            <a:r>
              <a:rPr lang="en-US" dirty="0"/>
              <a:t> were returning from the West</a:t>
            </a:r>
          </a:p>
          <a:p>
            <a:r>
              <a:rPr lang="en-US" dirty="0"/>
              <a:t>People were looking for places for a new, better life</a:t>
            </a:r>
            <a:endParaRPr lang="pl-PL" dirty="0"/>
          </a:p>
        </p:txBody>
      </p:sp>
    </p:spTree>
    <p:extLst>
      <p:ext uri="{BB962C8B-B14F-4D97-AF65-F5344CB8AC3E}">
        <p14:creationId xmlns:p14="http://schemas.microsoft.com/office/powerpoint/2010/main" val="182967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The threat of German revisionism...?</a:t>
            </a:r>
            <a:endParaRPr lang="pl-PL" dirty="0"/>
          </a:p>
        </p:txBody>
      </p:sp>
      <p:sp>
        <p:nvSpPr>
          <p:cNvPr id="3" name="Symbol zastępczy zawartości 2"/>
          <p:cNvSpPr>
            <a:spLocks noGrp="1"/>
          </p:cNvSpPr>
          <p:nvPr>
            <p:ph idx="1"/>
          </p:nvPr>
        </p:nvSpPr>
        <p:spPr/>
        <p:txBody>
          <a:bodyPr/>
          <a:lstStyle/>
          <a:p>
            <a:r>
              <a:rPr lang="en-US" dirty="0"/>
              <a:t>In 1946, American Secretary of State James Byrnes questioned the legality of Poland's western borders</a:t>
            </a:r>
          </a:p>
          <a:p>
            <a:r>
              <a:rPr lang="en-US" dirty="0"/>
              <a:t>This caused more or less real fears about the return of the Germans to the Oder and Neisse</a:t>
            </a:r>
          </a:p>
          <a:p>
            <a:r>
              <a:rPr lang="en-US" dirty="0"/>
              <a:t>People feared another war, this time viewing the Germans as possible allies of the West</a:t>
            </a:r>
          </a:p>
          <a:p>
            <a:r>
              <a:rPr lang="en-US" dirty="0"/>
              <a:t>All this pushed Poland even further into the hands of the Soviets, as the only guarantors of the border in the West</a:t>
            </a:r>
            <a:endParaRPr lang="pl-PL" dirty="0"/>
          </a:p>
        </p:txBody>
      </p:sp>
    </p:spTree>
    <p:extLst>
      <p:ext uri="{BB962C8B-B14F-4D97-AF65-F5344CB8AC3E}">
        <p14:creationId xmlns:p14="http://schemas.microsoft.com/office/powerpoint/2010/main" val="188089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Warsaw</a:t>
            </a:r>
            <a:r>
              <a:rPr lang="pl-PL" dirty="0"/>
              <a:t> </a:t>
            </a:r>
            <a:r>
              <a:rPr lang="pl-PL" dirty="0" err="1"/>
              <a:t>Uprising</a:t>
            </a:r>
            <a:endParaRPr lang="pl-PL" dirty="0"/>
          </a:p>
        </p:txBody>
      </p:sp>
      <p:sp>
        <p:nvSpPr>
          <p:cNvPr id="3" name="Symbol zastępczy zawartości 2"/>
          <p:cNvSpPr>
            <a:spLocks noGrp="1"/>
          </p:cNvSpPr>
          <p:nvPr>
            <p:ph idx="1"/>
          </p:nvPr>
        </p:nvSpPr>
        <p:spPr/>
        <p:txBody>
          <a:bodyPr/>
          <a:lstStyle/>
          <a:p>
            <a:r>
              <a:rPr lang="en-US" dirty="0"/>
              <a:t>At this point it is worth mentioning the most destroyed city.</a:t>
            </a:r>
          </a:p>
          <a:p>
            <a:r>
              <a:rPr lang="en-US" dirty="0"/>
              <a:t>In August 1944, an uprising broke out in Warsaw, directed militarily against Germany and politically against the USSR.</a:t>
            </a:r>
          </a:p>
          <a:p>
            <a:r>
              <a:rPr lang="en-US" dirty="0"/>
              <a:t>Adolf Hitler issued an order to raze Warsaw to the ground</a:t>
            </a:r>
          </a:p>
          <a:p>
            <a:r>
              <a:rPr lang="en-US" dirty="0"/>
              <a:t>After more than two months of heroic fighting, the insurgents succumbed to the terrifying enemy forces</a:t>
            </a:r>
            <a:endParaRPr lang="pl-PL" dirty="0" smtClean="0"/>
          </a:p>
        </p:txBody>
      </p:sp>
    </p:spTree>
    <p:extLst>
      <p:ext uri="{BB962C8B-B14F-4D97-AF65-F5344CB8AC3E}">
        <p14:creationId xmlns:p14="http://schemas.microsoft.com/office/powerpoint/2010/main" val="1987765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Conflict</a:t>
            </a:r>
            <a:r>
              <a:rPr lang="pl-PL" dirty="0"/>
              <a:t> with </a:t>
            </a:r>
            <a:r>
              <a:rPr lang="pl-PL" dirty="0" err="1"/>
              <a:t>Czechoslovakia</a:t>
            </a:r>
            <a:r>
              <a:rPr lang="pl-PL" dirty="0"/>
              <a:t> </a:t>
            </a:r>
            <a:r>
              <a:rPr lang="pl-PL" dirty="0" err="1"/>
              <a:t>over</a:t>
            </a:r>
            <a:r>
              <a:rPr lang="pl-PL" dirty="0"/>
              <a:t> </a:t>
            </a:r>
            <a:r>
              <a:rPr lang="pl-PL" dirty="0" smtClean="0"/>
              <a:t>Kłodzko and </a:t>
            </a:r>
            <a:r>
              <a:rPr lang="pl-PL" dirty="0" err="1" smtClean="0"/>
              <a:t>other</a:t>
            </a:r>
            <a:r>
              <a:rPr lang="pl-PL" dirty="0" smtClean="0"/>
              <a:t> </a:t>
            </a:r>
            <a:r>
              <a:rPr lang="pl-PL" dirty="0" err="1" smtClean="0"/>
              <a:t>territories</a:t>
            </a:r>
            <a:endParaRPr lang="pl-PL" dirty="0"/>
          </a:p>
        </p:txBody>
      </p:sp>
      <p:sp>
        <p:nvSpPr>
          <p:cNvPr id="3" name="Symbol zastępczy zawartości 2"/>
          <p:cNvSpPr>
            <a:spLocks noGrp="1"/>
          </p:cNvSpPr>
          <p:nvPr>
            <p:ph idx="1"/>
          </p:nvPr>
        </p:nvSpPr>
        <p:spPr/>
        <p:txBody>
          <a:bodyPr>
            <a:normAutofit/>
          </a:bodyPr>
          <a:lstStyle/>
          <a:p>
            <a:r>
              <a:rPr lang="en-US" dirty="0"/>
              <a:t>Historically, </a:t>
            </a:r>
            <a:r>
              <a:rPr lang="en-US" dirty="0" err="1"/>
              <a:t>Kłodzko</a:t>
            </a:r>
            <a:r>
              <a:rPr lang="en-US" dirty="0"/>
              <a:t> was almost not Polish at all</a:t>
            </a:r>
          </a:p>
          <a:p>
            <a:r>
              <a:rPr lang="en-US" dirty="0"/>
              <a:t>However, due to the historical Prussian-Austrian border, these areas remained outside Czechoslovakia in the interwar period.</a:t>
            </a:r>
          </a:p>
          <a:p>
            <a:r>
              <a:rPr lang="en-US" dirty="0"/>
              <a:t>World War II created opportunities for the Czechs to claim their former heritage</a:t>
            </a:r>
          </a:p>
          <a:p>
            <a:r>
              <a:rPr lang="en-US" dirty="0"/>
              <a:t>Let us remember that the border in the south was not marked at the conferences of the Big Three, with the hopes that the allies would reach an agreement on this issue.</a:t>
            </a:r>
          </a:p>
          <a:p>
            <a:r>
              <a:rPr lang="en-US" dirty="0"/>
              <a:t>However, no one risked war, and Stalin did not openly support any of the sides in the </a:t>
            </a:r>
            <a:r>
              <a:rPr lang="en-US" dirty="0" smtClean="0"/>
              <a:t>conflict</a:t>
            </a:r>
            <a:endParaRPr lang="pl-PL" dirty="0" smtClean="0"/>
          </a:p>
        </p:txBody>
      </p:sp>
    </p:spTree>
    <p:extLst>
      <p:ext uri="{BB962C8B-B14F-4D97-AF65-F5344CB8AC3E}">
        <p14:creationId xmlns:p14="http://schemas.microsoft.com/office/powerpoint/2010/main" val="3688015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smtClean="0"/>
          </a:p>
          <a:p>
            <a:r>
              <a:rPr lang="en-US" dirty="0" smtClean="0"/>
              <a:t>Stalin </a:t>
            </a:r>
            <a:r>
              <a:rPr lang="en-US" dirty="0"/>
              <a:t>first promised </a:t>
            </a:r>
            <a:r>
              <a:rPr lang="en-US" dirty="0" err="1"/>
              <a:t>Kłodzko</a:t>
            </a:r>
            <a:r>
              <a:rPr lang="en-US" dirty="0"/>
              <a:t> to the Czechs and then to the Poles</a:t>
            </a:r>
            <a:endParaRPr lang="pl-PL" dirty="0" smtClean="0"/>
          </a:p>
          <a:p>
            <a:r>
              <a:rPr lang="en-US" dirty="0" smtClean="0"/>
              <a:t>The </a:t>
            </a:r>
            <a:r>
              <a:rPr lang="en-US" dirty="0"/>
              <a:t>Czechs made claims to the </a:t>
            </a:r>
            <a:r>
              <a:rPr lang="en-US" dirty="0" err="1"/>
              <a:t>Kłodzko</a:t>
            </a:r>
            <a:r>
              <a:rPr lang="en-US" dirty="0"/>
              <a:t> land and the counties of </a:t>
            </a:r>
            <a:r>
              <a:rPr lang="en-US" dirty="0" err="1"/>
              <a:t>Prudnik</a:t>
            </a:r>
            <a:r>
              <a:rPr lang="en-US" dirty="0"/>
              <a:t>, </a:t>
            </a:r>
            <a:r>
              <a:rPr lang="en-US" dirty="0" err="1"/>
              <a:t>Głubczyce</a:t>
            </a:r>
            <a:r>
              <a:rPr lang="en-US" dirty="0"/>
              <a:t>, </a:t>
            </a:r>
            <a:r>
              <a:rPr lang="en-US" dirty="0" err="1"/>
              <a:t>Racibórz</a:t>
            </a:r>
            <a:r>
              <a:rPr lang="en-US" dirty="0"/>
              <a:t> and </a:t>
            </a:r>
            <a:r>
              <a:rPr lang="en-US" dirty="0" err="1" smtClean="0"/>
              <a:t>Koźle</a:t>
            </a:r>
            <a:endParaRPr lang="pl-PL" dirty="0" smtClean="0"/>
          </a:p>
          <a:p>
            <a:r>
              <a:rPr lang="en-US" dirty="0"/>
              <a:t>In June 1945, there was a one-day mutual shelling of positions.</a:t>
            </a:r>
            <a:endParaRPr lang="pl-PL" dirty="0"/>
          </a:p>
        </p:txBody>
      </p:sp>
    </p:spTree>
    <p:extLst>
      <p:ext uri="{BB962C8B-B14F-4D97-AF65-F5344CB8AC3E}">
        <p14:creationId xmlns:p14="http://schemas.microsoft.com/office/powerpoint/2010/main" val="2933304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3762103" y="365125"/>
            <a:ext cx="4290123" cy="6172841"/>
          </a:xfrm>
          <a:prstGeom prst="rect">
            <a:avLst/>
          </a:prstGeom>
        </p:spPr>
      </p:pic>
    </p:spTree>
    <p:extLst>
      <p:ext uri="{BB962C8B-B14F-4D97-AF65-F5344CB8AC3E}">
        <p14:creationId xmlns:p14="http://schemas.microsoft.com/office/powerpoint/2010/main" val="1154613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en-US" dirty="0"/>
              <a:t>Polish-Czechoslovak negotiations were planned for February 1946 in Prague on the course of the border line.</a:t>
            </a:r>
          </a:p>
          <a:p>
            <a:r>
              <a:rPr lang="en-US" dirty="0"/>
              <a:t>However, during the negotiations in Prague (February 16–25, 1946), no exchange could be agreed and the above Polish proposals remained only on paper.</a:t>
            </a:r>
          </a:p>
          <a:p>
            <a:r>
              <a:rPr lang="en-US" dirty="0"/>
              <a:t>Due to pressure from Moscow, Czech troops withdrew behind the </a:t>
            </a:r>
            <a:r>
              <a:rPr lang="en-US" dirty="0" err="1"/>
              <a:t>Opava</a:t>
            </a:r>
            <a:r>
              <a:rPr lang="en-US" dirty="0"/>
              <a:t> River.</a:t>
            </a:r>
            <a:endParaRPr lang="pl-PL" dirty="0"/>
          </a:p>
        </p:txBody>
      </p:sp>
    </p:spTree>
    <p:extLst>
      <p:ext uri="{BB962C8B-B14F-4D97-AF65-F5344CB8AC3E}">
        <p14:creationId xmlns:p14="http://schemas.microsoft.com/office/powerpoint/2010/main" val="4057875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490923" y="1248565"/>
            <a:ext cx="7210153" cy="4600078"/>
          </a:xfrm>
          <a:prstGeom prst="rect">
            <a:avLst/>
          </a:prstGeom>
        </p:spPr>
      </p:pic>
    </p:spTree>
    <p:extLst>
      <p:ext uri="{BB962C8B-B14F-4D97-AF65-F5344CB8AC3E}">
        <p14:creationId xmlns:p14="http://schemas.microsoft.com/office/powerpoint/2010/main" val="3488260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fontScale="92500" lnSpcReduction="20000"/>
          </a:bodyPr>
          <a:lstStyle/>
          <a:p>
            <a:endParaRPr lang="pl-PL" dirty="0" smtClean="0"/>
          </a:p>
          <a:p>
            <a:r>
              <a:rPr lang="en-US" dirty="0" smtClean="0"/>
              <a:t>On </a:t>
            </a:r>
            <a:r>
              <a:rPr lang="en-US" dirty="0"/>
              <a:t>March 10, 1947, under pressure from Moscow, a friendship treaty was signed between Poland and Czechoslovakia, but the border issues (</a:t>
            </a:r>
            <a:r>
              <a:rPr lang="en-US" dirty="0" err="1"/>
              <a:t>Kłodzko</a:t>
            </a:r>
            <a:r>
              <a:rPr lang="en-US" dirty="0"/>
              <a:t> Land, </a:t>
            </a:r>
            <a:r>
              <a:rPr lang="en-US" dirty="0" err="1"/>
              <a:t>Zaolzie</a:t>
            </a:r>
            <a:r>
              <a:rPr lang="en-US" dirty="0"/>
              <a:t>) were left unsettled</a:t>
            </a:r>
            <a:r>
              <a:rPr lang="en-US" dirty="0" smtClean="0"/>
              <a:t>.</a:t>
            </a:r>
            <a:endParaRPr lang="pl-PL" dirty="0" smtClean="0"/>
          </a:p>
          <a:p>
            <a:r>
              <a:rPr lang="en-US" dirty="0"/>
              <a:t>Only on June 13, 1958, the governments of the Polish People's Republic and the CSR signed an </a:t>
            </a:r>
            <a:r>
              <a:rPr lang="en-US" dirty="0" smtClean="0"/>
              <a:t>agreement </a:t>
            </a:r>
            <a:r>
              <a:rPr lang="en-US" dirty="0"/>
              <a:t>closing the border disputes:</a:t>
            </a:r>
          </a:p>
          <a:p>
            <a:r>
              <a:rPr lang="en-US" dirty="0"/>
              <a:t> in </a:t>
            </a:r>
            <a:r>
              <a:rPr lang="en-US" dirty="0" err="1"/>
              <a:t>Cieszyn</a:t>
            </a:r>
            <a:r>
              <a:rPr lang="en-US" dirty="0"/>
              <a:t> Silesia, the Polish-Czech border from 1920</a:t>
            </a:r>
          </a:p>
          <a:p>
            <a:r>
              <a:rPr lang="en-US" dirty="0"/>
              <a:t>    in </a:t>
            </a:r>
            <a:r>
              <a:rPr lang="en-US" dirty="0" err="1"/>
              <a:t>Spisz</a:t>
            </a:r>
            <a:r>
              <a:rPr lang="en-US" dirty="0"/>
              <a:t> and </a:t>
            </a:r>
            <a:r>
              <a:rPr lang="en-US" dirty="0" err="1"/>
              <a:t>Orawa</a:t>
            </a:r>
            <a:r>
              <a:rPr lang="en-US" dirty="0"/>
              <a:t>, a line established in 1924</a:t>
            </a:r>
          </a:p>
          <a:p>
            <a:r>
              <a:rPr lang="en-US" dirty="0"/>
              <a:t>    in the remaining part, the pre-1938 border line with the </a:t>
            </a:r>
            <a:r>
              <a:rPr lang="en-US" dirty="0" err="1"/>
              <a:t>Kłodzko</a:t>
            </a:r>
            <a:r>
              <a:rPr lang="en-US" dirty="0"/>
              <a:t> Land on its northern - then already Polish - side</a:t>
            </a:r>
          </a:p>
          <a:p>
            <a:r>
              <a:rPr lang="en-US" dirty="0"/>
              <a:t>    border correction with Czechoslovakia in 1958.</a:t>
            </a:r>
            <a:endParaRPr lang="pl-PL" dirty="0" smtClean="0"/>
          </a:p>
        </p:txBody>
      </p:sp>
    </p:spTree>
    <p:extLst>
      <p:ext uri="{BB962C8B-B14F-4D97-AF65-F5344CB8AC3E}">
        <p14:creationId xmlns:p14="http://schemas.microsoft.com/office/powerpoint/2010/main" val="3233890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Polarization</a:t>
            </a:r>
            <a:r>
              <a:rPr lang="pl-PL" dirty="0"/>
              <a:t> of </a:t>
            </a:r>
            <a:r>
              <a:rPr lang="pl-PL" dirty="0" err="1"/>
              <a:t>Polish</a:t>
            </a:r>
            <a:r>
              <a:rPr lang="pl-PL" dirty="0"/>
              <a:t> </a:t>
            </a:r>
            <a:r>
              <a:rPr lang="pl-PL" dirty="0" err="1"/>
              <a:t>society</a:t>
            </a:r>
            <a:endParaRPr lang="pl-PL" dirty="0"/>
          </a:p>
        </p:txBody>
      </p:sp>
      <p:sp>
        <p:nvSpPr>
          <p:cNvPr id="3" name="Symbol zastępczy zawartości 2"/>
          <p:cNvSpPr>
            <a:spLocks noGrp="1"/>
          </p:cNvSpPr>
          <p:nvPr>
            <p:ph idx="1"/>
          </p:nvPr>
        </p:nvSpPr>
        <p:spPr/>
        <p:txBody>
          <a:bodyPr/>
          <a:lstStyle/>
          <a:p>
            <a:r>
              <a:rPr lang="en-US" dirty="0"/>
              <a:t>In the first post-war years, Polish society was divided into supporters of the new order and those who dreamed of the return of the old, pre-war world.</a:t>
            </a:r>
          </a:p>
          <a:p>
            <a:r>
              <a:rPr lang="en-US" dirty="0"/>
              <a:t>Millions of people with nothing to lose, often lower classes wanting advancement, supported the communist government</a:t>
            </a:r>
          </a:p>
          <a:p>
            <a:r>
              <a:rPr lang="en-US" dirty="0"/>
              <a:t>The historical division into the left and the right took on a different meaning, as the left was now associated only with the alliance with the Soviet Union and the right with the </a:t>
            </a:r>
            <a:r>
              <a:rPr lang="en-US" dirty="0" err="1"/>
              <a:t>Sanation</a:t>
            </a:r>
            <a:r>
              <a:rPr lang="en-US" dirty="0"/>
              <a:t> and the Polish government in London.</a:t>
            </a:r>
            <a:endParaRPr lang="pl-PL" dirty="0"/>
          </a:p>
        </p:txBody>
      </p:sp>
    </p:spTree>
    <p:extLst>
      <p:ext uri="{BB962C8B-B14F-4D97-AF65-F5344CB8AC3E}">
        <p14:creationId xmlns:p14="http://schemas.microsoft.com/office/powerpoint/2010/main" val="1656362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6557556" y="1499127"/>
            <a:ext cx="3173826" cy="4899496"/>
          </a:xfrm>
          <a:prstGeom prst="rect">
            <a:avLst/>
          </a:prstGeom>
        </p:spPr>
      </p:pic>
    </p:spTree>
    <p:extLst>
      <p:ext uri="{BB962C8B-B14F-4D97-AF65-F5344CB8AC3E}">
        <p14:creationId xmlns:p14="http://schemas.microsoft.com/office/powerpoint/2010/main" val="24043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772871" y="1276985"/>
            <a:ext cx="6332750" cy="4351338"/>
          </a:xfrm>
          <a:prstGeom prst="rect">
            <a:avLst/>
          </a:prstGeom>
        </p:spPr>
      </p:pic>
    </p:spTree>
    <p:extLst>
      <p:ext uri="{BB962C8B-B14F-4D97-AF65-F5344CB8AC3E}">
        <p14:creationId xmlns:p14="http://schemas.microsoft.com/office/powerpoint/2010/main" val="2436459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Three-</a:t>
            </a:r>
            <a:r>
              <a:rPr lang="pl-PL" dirty="0" err="1"/>
              <a:t>year</a:t>
            </a:r>
            <a:r>
              <a:rPr lang="pl-PL" dirty="0"/>
              <a:t> plan</a:t>
            </a:r>
          </a:p>
        </p:txBody>
      </p:sp>
      <p:sp>
        <p:nvSpPr>
          <p:cNvPr id="3" name="Symbol zastępczy zawartości 2"/>
          <p:cNvSpPr>
            <a:spLocks noGrp="1"/>
          </p:cNvSpPr>
          <p:nvPr>
            <p:ph idx="1"/>
          </p:nvPr>
        </p:nvSpPr>
        <p:spPr/>
        <p:txBody>
          <a:bodyPr/>
          <a:lstStyle/>
          <a:p>
            <a:r>
              <a:rPr lang="en-US" dirty="0"/>
              <a:t>In the years 1946-1949, a three-year economic reconstruction plan was implemented</a:t>
            </a:r>
          </a:p>
          <a:p>
            <a:r>
              <a:rPr lang="en-US" dirty="0"/>
              <a:t>It ended with success (the only one in all of communist Poland)</a:t>
            </a:r>
          </a:p>
          <a:p>
            <a:r>
              <a:rPr lang="en-US" dirty="0"/>
              <a:t>This was related to, among others, With the great enthusiasm of a nation that wanted to rebuild its homeland</a:t>
            </a:r>
            <a:endParaRPr lang="pl-PL" dirty="0"/>
          </a:p>
        </p:txBody>
      </p:sp>
    </p:spTree>
    <p:extLst>
      <p:ext uri="{BB962C8B-B14F-4D97-AF65-F5344CB8AC3E}">
        <p14:creationId xmlns:p14="http://schemas.microsoft.com/office/powerpoint/2010/main" val="1818763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Rebuilding</a:t>
            </a:r>
            <a:r>
              <a:rPr lang="pl-PL" dirty="0"/>
              <a:t> the country</a:t>
            </a:r>
          </a:p>
        </p:txBody>
      </p:sp>
      <p:sp>
        <p:nvSpPr>
          <p:cNvPr id="3" name="Symbol zastępczy zawartości 2"/>
          <p:cNvSpPr>
            <a:spLocks noGrp="1"/>
          </p:cNvSpPr>
          <p:nvPr>
            <p:ph idx="1"/>
          </p:nvPr>
        </p:nvSpPr>
        <p:spPr/>
        <p:txBody>
          <a:bodyPr/>
          <a:lstStyle/>
          <a:p>
            <a:r>
              <a:rPr lang="en-US" dirty="0"/>
              <a:t>Work on the reconstruction of roads, bridges, cities and factories was intensified throughout Poland</a:t>
            </a:r>
          </a:p>
          <a:p>
            <a:r>
              <a:rPr lang="en-US" dirty="0"/>
              <a:t>Sometimes the urban fabric was even recreated from scratch</a:t>
            </a:r>
            <a:endParaRPr lang="pl-PL" dirty="0"/>
          </a:p>
        </p:txBody>
      </p:sp>
    </p:spTree>
    <p:extLst>
      <p:ext uri="{BB962C8B-B14F-4D97-AF65-F5344CB8AC3E}">
        <p14:creationId xmlns:p14="http://schemas.microsoft.com/office/powerpoint/2010/main" val="4215058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479799" y="1146356"/>
            <a:ext cx="6527007" cy="4351338"/>
          </a:xfrm>
          <a:prstGeom prst="rect">
            <a:avLst/>
          </a:prstGeom>
        </p:spPr>
      </p:pic>
    </p:spTree>
    <p:extLst>
      <p:ext uri="{BB962C8B-B14F-4D97-AF65-F5344CB8AC3E}">
        <p14:creationId xmlns:p14="http://schemas.microsoft.com/office/powerpoint/2010/main" val="428516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Reconstruction</a:t>
            </a:r>
            <a:r>
              <a:rPr lang="pl-PL" dirty="0"/>
              <a:t> of </a:t>
            </a:r>
            <a:r>
              <a:rPr lang="pl-PL" dirty="0" err="1"/>
              <a:t>Warsaw</a:t>
            </a:r>
            <a:endParaRPr lang="pl-PL" dirty="0"/>
          </a:p>
        </p:txBody>
      </p:sp>
      <p:sp>
        <p:nvSpPr>
          <p:cNvPr id="3" name="Symbol zastępczy zawartości 2"/>
          <p:cNvSpPr>
            <a:spLocks noGrp="1"/>
          </p:cNvSpPr>
          <p:nvPr>
            <p:ph idx="1"/>
          </p:nvPr>
        </p:nvSpPr>
        <p:spPr/>
        <p:txBody>
          <a:bodyPr/>
          <a:lstStyle/>
          <a:p>
            <a:r>
              <a:rPr lang="en-US" dirty="0"/>
              <a:t>Particular attention was paid to rebuilding the capital, which was completely destroyed</a:t>
            </a:r>
          </a:p>
          <a:p>
            <a:r>
              <a:rPr lang="en-US" dirty="0"/>
              <a:t>Unfortunately, it was at the expense of bricks that were not used to rebuild other Polish cities</a:t>
            </a:r>
          </a:p>
          <a:p>
            <a:r>
              <a:rPr lang="en-US" dirty="0"/>
              <a:t>Warsaw was to become a showcase, proof of Polish patriotic and economic deed</a:t>
            </a:r>
            <a:endParaRPr lang="pl-PL" dirty="0"/>
          </a:p>
        </p:txBody>
      </p:sp>
    </p:spTree>
    <p:extLst>
      <p:ext uri="{BB962C8B-B14F-4D97-AF65-F5344CB8AC3E}">
        <p14:creationId xmlns:p14="http://schemas.microsoft.com/office/powerpoint/2010/main" val="1045701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832496" y="1133294"/>
            <a:ext cx="6527007" cy="4351338"/>
          </a:xfrm>
          <a:prstGeom prst="rect">
            <a:avLst/>
          </a:prstGeom>
        </p:spPr>
      </p:pic>
    </p:spTree>
    <p:extLst>
      <p:ext uri="{BB962C8B-B14F-4D97-AF65-F5344CB8AC3E}">
        <p14:creationId xmlns:p14="http://schemas.microsoft.com/office/powerpoint/2010/main" val="19183313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151</TotalTime>
  <Words>1522</Words>
  <Application>Microsoft Office PowerPoint</Application>
  <PresentationFormat>Panoramiczny</PresentationFormat>
  <Paragraphs>106</Paragraphs>
  <Slides>37</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37</vt:i4>
      </vt:variant>
    </vt:vector>
  </HeadingPairs>
  <TitlesOfParts>
    <vt:vector size="41" baseType="lpstr">
      <vt:lpstr>Arial</vt:lpstr>
      <vt:lpstr>Century Gothic</vt:lpstr>
      <vt:lpstr>Wingdings 3</vt:lpstr>
      <vt:lpstr>Jon (sala konferencyjna)</vt:lpstr>
      <vt:lpstr>The Economic and Social situation of Poland 1944-1949</vt:lpstr>
      <vt:lpstr>War damage</vt:lpstr>
      <vt:lpstr>Warsaw Uprising</vt:lpstr>
      <vt:lpstr>Prezentacja programu PowerPoint</vt:lpstr>
      <vt:lpstr>Three-year plan</vt:lpstr>
      <vt:lpstr>Rebuilding the country</vt:lpstr>
      <vt:lpstr>Prezentacja programu PowerPoint</vt:lpstr>
      <vt:lpstr>Reconstruction of Warsaw</vt:lpstr>
      <vt:lpstr>Prezentacja programu PowerPoint</vt:lpstr>
      <vt:lpstr>Nationalization of industry</vt:lpstr>
      <vt:lpstr>An attempt to collectivize agriculture</vt:lpstr>
      <vt:lpstr>Universal free education</vt:lpstr>
      <vt:lpstr>Prezentacja programu PowerPoint</vt:lpstr>
      <vt:lpstr>Fight against illiteracy</vt:lpstr>
      <vt:lpstr>Prezentacja programu PowerPoint</vt:lpstr>
      <vt:lpstr>Development of youth organizations</vt:lpstr>
      <vt:lpstr>Prezentacja programu PowerPoint</vt:lpstr>
      <vt:lpstr>Gradual reconstruction of the social structure</vt:lpstr>
      <vt:lpstr>The decline of the importance of the intelligentsia and the bourgeoisie</vt:lpstr>
      <vt:lpstr>Worker-peasant propaganda</vt:lpstr>
      <vt:lpstr>Prezentacja programu PowerPoint</vt:lpstr>
      <vt:lpstr>Prezentacja programu PowerPoint</vt:lpstr>
      <vt:lpstr>Marxism-Leninism the official ideology</vt:lpstr>
      <vt:lpstr>A temporary "alliance" with the Church</vt:lpstr>
      <vt:lpstr>Integration of the Recovered Territories with the rest of the country</vt:lpstr>
      <vt:lpstr>Prezentacja programu PowerPoint</vt:lpstr>
      <vt:lpstr>Prezentacja programu PowerPoint</vt:lpstr>
      <vt:lpstr>Mass migrations</vt:lpstr>
      <vt:lpstr>The threat of German revisionism...?</vt:lpstr>
      <vt:lpstr>Conflict with Czechoslovakia over Kłodzko and other territories</vt:lpstr>
      <vt:lpstr>Prezentacja programu PowerPoint</vt:lpstr>
      <vt:lpstr>Prezentacja programu PowerPoint</vt:lpstr>
      <vt:lpstr>Prezentacja programu PowerPoint</vt:lpstr>
      <vt:lpstr>Prezentacja programu PowerPoint</vt:lpstr>
      <vt:lpstr>Prezentacja programu PowerPoint</vt:lpstr>
      <vt:lpstr>Polarization of Polish society</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Economic and Social situation of Poland 1944-1949</dc:title>
  <dc:creator>r.domke</dc:creator>
  <cp:lastModifiedBy>Admin</cp:lastModifiedBy>
  <cp:revision>20</cp:revision>
  <dcterms:created xsi:type="dcterms:W3CDTF">2023-10-31T10:06:07Z</dcterms:created>
  <dcterms:modified xsi:type="dcterms:W3CDTF">2023-11-05T07:26:19Z</dcterms:modified>
</cp:coreProperties>
</file>