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62" r:id="rId3"/>
    <p:sldId id="257" r:id="rId4"/>
    <p:sldId id="258" r:id="rId5"/>
    <p:sldId id="281" r:id="rId6"/>
    <p:sldId id="259" r:id="rId7"/>
    <p:sldId id="283" r:id="rId8"/>
    <p:sldId id="282" r:id="rId9"/>
    <p:sldId id="260" r:id="rId10"/>
    <p:sldId id="261" r:id="rId11"/>
    <p:sldId id="263" r:id="rId12"/>
    <p:sldId id="284" r:id="rId13"/>
    <p:sldId id="276" r:id="rId14"/>
    <p:sldId id="285" r:id="rId15"/>
    <p:sldId id="265" r:id="rId16"/>
    <p:sldId id="268" r:id="rId17"/>
    <p:sldId id="277" r:id="rId18"/>
    <p:sldId id="278" r:id="rId19"/>
    <p:sldId id="279" r:id="rId20"/>
    <p:sldId id="266" r:id="rId21"/>
    <p:sldId id="286" r:id="rId22"/>
    <p:sldId id="287" r:id="rId23"/>
    <p:sldId id="288" r:id="rId24"/>
    <p:sldId id="264" r:id="rId25"/>
    <p:sldId id="294" r:id="rId26"/>
    <p:sldId id="295" r:id="rId27"/>
    <p:sldId id="296" r:id="rId28"/>
    <p:sldId id="271" r:id="rId29"/>
    <p:sldId id="269" r:id="rId30"/>
    <p:sldId id="270" r:id="rId31"/>
    <p:sldId id="289" r:id="rId32"/>
    <p:sldId id="272" r:id="rId33"/>
    <p:sldId id="290" r:id="rId34"/>
    <p:sldId id="273" r:id="rId35"/>
    <p:sldId id="291" r:id="rId36"/>
    <p:sldId id="274" r:id="rId37"/>
    <p:sldId id="292" r:id="rId38"/>
    <p:sldId id="275" r:id="rId39"/>
    <p:sldId id="293" r:id="rId40"/>
    <p:sldId id="280" r:id="rId41"/>
    <p:sldId id="267" r:id="rId4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4660"/>
  </p:normalViewPr>
  <p:slideViewPr>
    <p:cSldViewPr snapToGrid="0">
      <p:cViewPr varScale="1">
        <p:scale>
          <a:sx n="116" d="100"/>
          <a:sy n="116" d="100"/>
        </p:scale>
        <p:origin x="3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l-PL" smtClean="0"/>
              <a:t>Kliknij, aby edytować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lvl1pPr algn="l">
              <a:defRPr/>
            </a:lvl1pPr>
          </a:lstStyle>
          <a:p>
            <a:fld id="{F8D8A2DA-F0FA-4156-BE47-A962C404F4E7}" type="datetimeFigureOut">
              <a:rPr lang="pl-PL" smtClean="0"/>
              <a:t>18.10.2023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78F6CB9-46C4-46CB-A544-1332E54188E8}"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95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8D8A2DA-F0FA-4156-BE47-A962C404F4E7}" type="datetimeFigureOut">
              <a:rPr lang="pl-PL" smtClean="0"/>
              <a:t>18.10.2023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198598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pl-PL" smtClean="0"/>
              <a:t>Kliknij, aby edytować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8D8A2DA-F0FA-4156-BE47-A962C404F4E7}" type="datetimeFigureOut">
              <a:rPr lang="pl-PL" smtClean="0"/>
              <a:t>18.10.2023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78F6CB9-46C4-46CB-A544-1332E54188E8}" type="slidenum">
              <a:rPr lang="pl-PL" smtClean="0"/>
              <a:t>‹#›</a:t>
            </a:fld>
            <a:endParaRPr lang="pl-PL"/>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46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8D8A2DA-F0FA-4156-BE47-A962C404F4E7}" type="datetimeFigureOut">
              <a:rPr lang="pl-PL" smtClean="0"/>
              <a:t>18.10.2023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97648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l-PL" smtClean="0"/>
              <a:t>Kliknij, aby edytować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8D8A2DA-F0FA-4156-BE47-A962C404F4E7}" type="datetimeFigureOut">
              <a:rPr lang="pl-PL" smtClean="0"/>
              <a:t>18.10.2023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78F6CB9-46C4-46CB-A544-1332E54188E8}"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55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l-PL" smtClean="0"/>
              <a:t>Kliknij, aby edytować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F8D8A2DA-F0FA-4156-BE47-A962C404F4E7}" type="datetimeFigureOut">
              <a:rPr lang="pl-PL" smtClean="0"/>
              <a:t>18.10.2023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87797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24128" y="2967788"/>
            <a:ext cx="4754880" cy="33415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pl-PL" smtClean="0"/>
              <a:t>Kliknij, aby edytować style wzorca tekstu</a:t>
            </a:r>
          </a:p>
        </p:txBody>
      </p:sp>
      <p:sp>
        <p:nvSpPr>
          <p:cNvPr id="6" name="Content Placeholder 5"/>
          <p:cNvSpPr>
            <a:spLocks noGrp="1"/>
          </p:cNvSpPr>
          <p:nvPr>
            <p:ph sz="quarter" idx="4"/>
          </p:nvPr>
        </p:nvSpPr>
        <p:spPr>
          <a:xfrm>
            <a:off x="5990888" y="2967788"/>
            <a:ext cx="4754880" cy="33415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F8D8A2DA-F0FA-4156-BE47-A962C404F4E7}" type="datetimeFigureOut">
              <a:rPr lang="pl-PL" smtClean="0"/>
              <a:t>18.10.2023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2574484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F8D8A2DA-F0FA-4156-BE47-A962C404F4E7}" type="datetimeFigureOut">
              <a:rPr lang="pl-PL" smtClean="0"/>
              <a:t>18.10.2023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227696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8A2DA-F0FA-4156-BE47-A962C404F4E7}" type="datetimeFigureOut">
              <a:rPr lang="pl-PL" smtClean="0"/>
              <a:t>18.10.2023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394966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l-PL" smtClean="0"/>
              <a:t>Kliknij, aby edytować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8D8A2DA-F0FA-4156-BE47-A962C404F4E7}" type="datetimeFigureOut">
              <a:rPr lang="pl-PL" smtClean="0"/>
              <a:t>18.10.2023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78F6CB9-46C4-46CB-A544-1332E54188E8}" type="slidenum">
              <a:rPr lang="pl-PL" smtClean="0"/>
              <a:t>‹#›</a:t>
            </a:fld>
            <a:endParaRPr lang="pl-PL"/>
          </a:p>
        </p:txBody>
      </p:sp>
    </p:spTree>
    <p:extLst>
      <p:ext uri="{BB962C8B-B14F-4D97-AF65-F5344CB8AC3E}">
        <p14:creationId xmlns:p14="http://schemas.microsoft.com/office/powerpoint/2010/main" val="1120512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8D8A2DA-F0FA-4156-BE47-A962C404F4E7}" type="datetimeFigureOut">
              <a:rPr lang="pl-PL" smtClean="0"/>
              <a:t>18.10.2023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78F6CB9-46C4-46CB-A544-1332E54188E8}" type="slidenum">
              <a:rPr lang="pl-PL" smtClean="0"/>
              <a:t>‹#›</a:t>
            </a:fld>
            <a:endParaRPr lang="pl-PL"/>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20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8D8A2DA-F0FA-4156-BE47-A962C404F4E7}" type="datetimeFigureOut">
              <a:rPr lang="pl-PL" smtClean="0"/>
              <a:t>18.10.2023</a:t>
            </a:fld>
            <a:endParaRPr lang="pl-P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pl-P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78F6CB9-46C4-46CB-A544-1332E54188E8}" type="slidenum">
              <a:rPr lang="pl-PL" smtClean="0"/>
              <a:t>‹#›</a:t>
            </a:fld>
            <a:endParaRPr lang="pl-PL"/>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98406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dirty="0" smtClean="0"/>
              <a:t>The </a:t>
            </a:r>
            <a:r>
              <a:rPr lang="pl-PL" dirty="0" err="1" smtClean="0"/>
              <a:t>rules</a:t>
            </a:r>
            <a:r>
              <a:rPr lang="pl-PL" dirty="0" smtClean="0"/>
              <a:t> of „Sanacja” </a:t>
            </a:r>
            <a:r>
              <a:rPr lang="pl-PL" dirty="0" err="1" smtClean="0"/>
              <a:t>camp</a:t>
            </a:r>
            <a:r>
              <a:rPr lang="pl-PL" dirty="0" smtClean="0"/>
              <a:t>. 1926-1930 and 1930-1935</a:t>
            </a:r>
            <a:endParaRPr lang="pl-PL" dirty="0"/>
          </a:p>
        </p:txBody>
      </p:sp>
      <p:sp>
        <p:nvSpPr>
          <p:cNvPr id="3" name="Podtytuł 2"/>
          <p:cNvSpPr>
            <a:spLocks noGrp="1"/>
          </p:cNvSpPr>
          <p:nvPr>
            <p:ph type="subTitle" idx="1"/>
          </p:nvPr>
        </p:nvSpPr>
        <p:spPr/>
        <p:txBody>
          <a:bodyPr/>
          <a:lstStyle/>
          <a:p>
            <a:r>
              <a:rPr lang="pl-PL" dirty="0" smtClean="0"/>
              <a:t>Radosław </a:t>
            </a:r>
            <a:r>
              <a:rPr lang="pl-PL" dirty="0" err="1" smtClean="0"/>
              <a:t>Domke</a:t>
            </a:r>
            <a:endParaRPr lang="pl-PL" dirty="0"/>
          </a:p>
        </p:txBody>
      </p:sp>
    </p:spTree>
    <p:extLst>
      <p:ext uri="{BB962C8B-B14F-4D97-AF65-F5344CB8AC3E}">
        <p14:creationId xmlns:p14="http://schemas.microsoft.com/office/powerpoint/2010/main" val="2261875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838200" y="2998573"/>
            <a:ext cx="10515600" cy="1919416"/>
          </a:xfrm>
        </p:spPr>
        <p:txBody>
          <a:bodyPr>
            <a:normAutofit/>
          </a:bodyPr>
          <a:lstStyle/>
          <a:p>
            <a:pPr marL="0" indent="0" algn="ctr">
              <a:buNone/>
            </a:pPr>
            <a:r>
              <a:rPr lang="pl-PL" sz="3600" dirty="0" smtClean="0"/>
              <a:t>The </a:t>
            </a:r>
            <a:r>
              <a:rPr lang="pl-PL" sz="3600" dirty="0" err="1" smtClean="0"/>
              <a:t>second</a:t>
            </a:r>
            <a:r>
              <a:rPr lang="pl-PL" sz="3600" dirty="0" smtClean="0"/>
              <a:t> period (1930-1935)</a:t>
            </a:r>
            <a:endParaRPr lang="pl-PL" sz="3600" dirty="0"/>
          </a:p>
        </p:txBody>
      </p:sp>
    </p:spTree>
    <p:extLst>
      <p:ext uri="{BB962C8B-B14F-4D97-AF65-F5344CB8AC3E}">
        <p14:creationId xmlns:p14="http://schemas.microsoft.com/office/powerpoint/2010/main" val="332419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Bereza Kartuska (1934)</a:t>
            </a:r>
            <a:endParaRPr lang="pl-PL" dirty="0"/>
          </a:p>
        </p:txBody>
      </p:sp>
      <p:sp>
        <p:nvSpPr>
          <p:cNvPr id="3" name="Symbol zastępczy zawartości 2"/>
          <p:cNvSpPr>
            <a:spLocks noGrp="1"/>
          </p:cNvSpPr>
          <p:nvPr>
            <p:ph idx="1"/>
          </p:nvPr>
        </p:nvSpPr>
        <p:spPr/>
        <p:txBody>
          <a:bodyPr/>
          <a:lstStyle/>
          <a:p>
            <a:r>
              <a:rPr lang="en-US" dirty="0"/>
              <a:t>The camp in </a:t>
            </a:r>
            <a:r>
              <a:rPr lang="en-US" dirty="0" err="1"/>
              <a:t>Bereza</a:t>
            </a:r>
            <a:r>
              <a:rPr lang="en-US" dirty="0"/>
              <a:t> </a:t>
            </a:r>
            <a:r>
              <a:rPr lang="en-US" dirty="0" err="1"/>
              <a:t>Kartuska</a:t>
            </a:r>
            <a:r>
              <a:rPr lang="en-US" dirty="0"/>
              <a:t>, founded in 1934, had the official name of the retreat place. It was established shortly after the successful assassination of the then Minister of Internal Affairs </a:t>
            </a:r>
            <a:r>
              <a:rPr lang="en-US" dirty="0" err="1"/>
              <a:t>Bolesław</a:t>
            </a:r>
            <a:r>
              <a:rPr lang="en-US" dirty="0"/>
              <a:t> </a:t>
            </a:r>
            <a:r>
              <a:rPr lang="en-US" dirty="0" err="1"/>
              <a:t>Pieracki</a:t>
            </a:r>
            <a:r>
              <a:rPr lang="en-US" dirty="0"/>
              <a:t>. Polish nationalists were suspected of the minister's murder and they were the first to be sent to </a:t>
            </a:r>
            <a:r>
              <a:rPr lang="en-US" dirty="0" err="1"/>
              <a:t>Bereza</a:t>
            </a:r>
            <a:r>
              <a:rPr lang="en-US" dirty="0"/>
              <a:t>. Soon, communists from the Communist Party of Poland (KPP) working for the Soviet Union, oppositionists from the Polish Socialist Party (PPS) and the People's Party (SL), and the real perpetrators of </a:t>
            </a:r>
            <a:r>
              <a:rPr lang="en-US" dirty="0" err="1"/>
              <a:t>Pieracki's</a:t>
            </a:r>
            <a:r>
              <a:rPr lang="en-US" dirty="0"/>
              <a:t> murder - Ukrainian nationalists from the Organization of Ukrainian Nationalists (OUN) - began to arrive there.</a:t>
            </a:r>
            <a:endParaRPr lang="pl-PL" dirty="0"/>
          </a:p>
        </p:txBody>
      </p:sp>
    </p:spTree>
    <p:extLst>
      <p:ext uri="{BB962C8B-B14F-4D97-AF65-F5344CB8AC3E}">
        <p14:creationId xmlns:p14="http://schemas.microsoft.com/office/powerpoint/2010/main" val="2866129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3195108" y="1372544"/>
            <a:ext cx="5801784" cy="4351338"/>
          </a:xfrm>
          <a:prstGeom prst="rect">
            <a:avLst/>
          </a:prstGeom>
        </p:spPr>
      </p:pic>
    </p:spTree>
    <p:extLst>
      <p:ext uri="{BB962C8B-B14F-4D97-AF65-F5344CB8AC3E}">
        <p14:creationId xmlns:p14="http://schemas.microsoft.com/office/powerpoint/2010/main" val="3767873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Bereza Kartuska (1934)</a:t>
            </a:r>
          </a:p>
        </p:txBody>
      </p:sp>
      <p:sp>
        <p:nvSpPr>
          <p:cNvPr id="3" name="Symbol zastępczy zawartości 2"/>
          <p:cNvSpPr>
            <a:spLocks noGrp="1"/>
          </p:cNvSpPr>
          <p:nvPr>
            <p:ph idx="1"/>
          </p:nvPr>
        </p:nvSpPr>
        <p:spPr/>
        <p:txBody>
          <a:bodyPr/>
          <a:lstStyle/>
          <a:p>
            <a:r>
              <a:rPr lang="en-US" dirty="0"/>
              <a:t>In addition to political prisoners, </a:t>
            </a:r>
            <a:r>
              <a:rPr lang="en-US" dirty="0" err="1"/>
              <a:t>Bereza</a:t>
            </a:r>
            <a:r>
              <a:rPr lang="en-US" dirty="0"/>
              <a:t> received economic speculators (hated "snatchers" who inflated the prices of hard-to-find products), counterfeiters and other criminals - especially recidivists. However, criminal offenders, as they were more familiar with this type of places, quickly became official prisoners and informers of the prison service. The establishment of the camp in </a:t>
            </a:r>
            <a:r>
              <a:rPr lang="en-US" dirty="0" err="1"/>
              <a:t>Bereza</a:t>
            </a:r>
            <a:r>
              <a:rPr lang="en-US" dirty="0"/>
              <a:t> </a:t>
            </a:r>
            <a:r>
              <a:rPr lang="en-US" dirty="0" err="1"/>
              <a:t>Kartuska</a:t>
            </a:r>
            <a:r>
              <a:rPr lang="en-US" dirty="0"/>
              <a:t> was a kind of ordering of the dictatorship's repressive actions.</a:t>
            </a:r>
            <a:endParaRPr lang="pl-PL" dirty="0"/>
          </a:p>
        </p:txBody>
      </p:sp>
    </p:spTree>
    <p:extLst>
      <p:ext uri="{BB962C8B-B14F-4D97-AF65-F5344CB8AC3E}">
        <p14:creationId xmlns:p14="http://schemas.microsoft.com/office/powerpoint/2010/main" val="3015235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474886" y="1265453"/>
            <a:ext cx="7060994" cy="4351338"/>
          </a:xfrm>
          <a:prstGeom prst="rect">
            <a:avLst/>
          </a:prstGeom>
        </p:spPr>
      </p:pic>
    </p:spTree>
    <p:extLst>
      <p:ext uri="{BB962C8B-B14F-4D97-AF65-F5344CB8AC3E}">
        <p14:creationId xmlns:p14="http://schemas.microsoft.com/office/powerpoint/2010/main" val="1920334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Last</a:t>
            </a:r>
            <a:r>
              <a:rPr lang="pl-PL" dirty="0" smtClean="0"/>
              <a:t> </a:t>
            </a:r>
            <a:r>
              <a:rPr lang="pl-PL" dirty="0" err="1" smtClean="0"/>
              <a:t>years</a:t>
            </a:r>
            <a:r>
              <a:rPr lang="pl-PL" dirty="0" smtClean="0"/>
              <a:t> of </a:t>
            </a:r>
            <a:r>
              <a:rPr lang="pl-PL" dirty="0" err="1" smtClean="0"/>
              <a:t>marshal</a:t>
            </a:r>
            <a:r>
              <a:rPr lang="pl-PL" dirty="0" smtClean="0"/>
              <a:t> Piłsudski</a:t>
            </a:r>
            <a:endParaRPr lang="pl-PL" dirty="0"/>
          </a:p>
        </p:txBody>
      </p:sp>
      <p:pic>
        <p:nvPicPr>
          <p:cNvPr id="4" name="Symbol zastępczy zawartości 3"/>
          <p:cNvPicPr>
            <a:picLocks noGrp="1" noChangeAspect="1"/>
          </p:cNvPicPr>
          <p:nvPr>
            <p:ph idx="1"/>
          </p:nvPr>
        </p:nvPicPr>
        <p:blipFill>
          <a:blip r:embed="rId2"/>
          <a:stretch>
            <a:fillRect/>
          </a:stretch>
        </p:blipFill>
        <p:spPr>
          <a:xfrm>
            <a:off x="3934940" y="1690688"/>
            <a:ext cx="3399482" cy="4351338"/>
          </a:xfrm>
          <a:prstGeom prst="rect">
            <a:avLst/>
          </a:prstGeom>
        </p:spPr>
      </p:pic>
    </p:spTree>
    <p:extLst>
      <p:ext uri="{BB962C8B-B14F-4D97-AF65-F5344CB8AC3E}">
        <p14:creationId xmlns:p14="http://schemas.microsoft.com/office/powerpoint/2010/main" val="2320513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Lonelyness</a:t>
            </a:r>
            <a:br>
              <a:rPr lang="pl-PL" dirty="0"/>
            </a:br>
            <a:endParaRPr lang="pl-PL" dirty="0"/>
          </a:p>
        </p:txBody>
      </p:sp>
      <p:sp>
        <p:nvSpPr>
          <p:cNvPr id="3" name="Symbol zastępczy zawartości 2"/>
          <p:cNvSpPr>
            <a:spLocks noGrp="1"/>
          </p:cNvSpPr>
          <p:nvPr>
            <p:ph idx="1"/>
          </p:nvPr>
        </p:nvSpPr>
        <p:spPr/>
        <p:txBody>
          <a:bodyPr/>
          <a:lstStyle/>
          <a:p>
            <a:r>
              <a:rPr lang="pl-PL" dirty="0" smtClean="0"/>
              <a:t>Mental deseace</a:t>
            </a:r>
          </a:p>
          <a:p>
            <a:endParaRPr lang="pl-PL" dirty="0" smtClean="0"/>
          </a:p>
          <a:p>
            <a:r>
              <a:rPr lang="pl-PL" dirty="0" err="1" smtClean="0"/>
              <a:t>Loneliness</a:t>
            </a:r>
            <a:endParaRPr lang="pl-PL" dirty="0" smtClean="0"/>
          </a:p>
          <a:p>
            <a:endParaRPr lang="pl-PL" dirty="0" smtClean="0"/>
          </a:p>
          <a:p>
            <a:r>
              <a:rPr lang="pl-PL" dirty="0" smtClean="0"/>
              <a:t>Project of </a:t>
            </a:r>
            <a:r>
              <a:rPr lang="pl-PL" i="1" dirty="0" smtClean="0"/>
              <a:t>the </a:t>
            </a:r>
            <a:r>
              <a:rPr lang="pl-PL" i="1" dirty="0" err="1" smtClean="0"/>
              <a:t>chosens</a:t>
            </a:r>
            <a:r>
              <a:rPr lang="pl-PL" i="1" dirty="0" smtClean="0"/>
              <a:t> </a:t>
            </a:r>
            <a:r>
              <a:rPr lang="pl-PL" i="1" dirty="0" err="1" smtClean="0"/>
              <a:t>electors</a:t>
            </a:r>
            <a:r>
              <a:rPr lang="pl-PL" i="1" dirty="0"/>
              <a:t> </a:t>
            </a:r>
            <a:r>
              <a:rPr lang="pl-PL" dirty="0"/>
              <a:t>(</a:t>
            </a:r>
            <a:r>
              <a:rPr lang="pl-PL" dirty="0" err="1"/>
              <a:t>merit</a:t>
            </a:r>
            <a:r>
              <a:rPr lang="pl-PL" dirty="0"/>
              <a:t> </a:t>
            </a:r>
            <a:r>
              <a:rPr lang="pl-PL" dirty="0" smtClean="0"/>
              <a:t>list)</a:t>
            </a:r>
            <a:endParaRPr lang="pl-PL" dirty="0"/>
          </a:p>
        </p:txBody>
      </p:sp>
    </p:spTree>
    <p:extLst>
      <p:ext uri="{BB962C8B-B14F-4D97-AF65-F5344CB8AC3E}">
        <p14:creationId xmlns:p14="http://schemas.microsoft.com/office/powerpoint/2010/main" val="111751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Mental </a:t>
            </a:r>
            <a:r>
              <a:rPr lang="pl-PL" dirty="0" err="1" smtClean="0"/>
              <a:t>disease</a:t>
            </a:r>
            <a:r>
              <a:rPr lang="pl-PL" dirty="0"/>
              <a:t/>
            </a:r>
            <a:br>
              <a:rPr lang="pl-PL" dirty="0"/>
            </a:br>
            <a:endParaRPr lang="pl-PL" dirty="0"/>
          </a:p>
        </p:txBody>
      </p:sp>
      <p:sp>
        <p:nvSpPr>
          <p:cNvPr id="3" name="Symbol zastępczy zawartości 2"/>
          <p:cNvSpPr>
            <a:spLocks noGrp="1"/>
          </p:cNvSpPr>
          <p:nvPr>
            <p:ph idx="1"/>
          </p:nvPr>
        </p:nvSpPr>
        <p:spPr/>
        <p:txBody>
          <a:bodyPr>
            <a:normAutofit/>
          </a:bodyPr>
          <a:lstStyle/>
          <a:p>
            <a:r>
              <a:rPr lang="en-US" dirty="0"/>
              <a:t>Cancer, sclerosis, paranoia</a:t>
            </a:r>
          </a:p>
          <a:p>
            <a:endParaRPr lang="en-US" dirty="0"/>
          </a:p>
          <a:p>
            <a:r>
              <a:rPr lang="en-US" dirty="0" err="1"/>
              <a:t>Piłsudski</a:t>
            </a:r>
            <a:r>
              <a:rPr lang="en-US" dirty="0"/>
              <a:t> was becoming unpredictable. Those around him had to endure outbursts of uncontrolled rage, the causes of which were completely incomprehensible. </a:t>
            </a:r>
            <a:r>
              <a:rPr lang="en-US" dirty="0" err="1"/>
              <a:t>Lepecki's</a:t>
            </a:r>
            <a:r>
              <a:rPr lang="en-US" dirty="0"/>
              <a:t> memories and </a:t>
            </a:r>
            <a:r>
              <a:rPr lang="en-US" dirty="0" err="1"/>
              <a:t>Hrynkiewicz's</a:t>
            </a:r>
            <a:r>
              <a:rPr lang="en-US" dirty="0"/>
              <a:t> diary reveal a terrifying picture of the slow disintegration of personality. It was one of the most closely guarded secrets of the ruling camp. The fact that </a:t>
            </a:r>
            <a:r>
              <a:rPr lang="en-US" dirty="0" err="1"/>
              <a:t>Piłsudski</a:t>
            </a:r>
            <a:r>
              <a:rPr lang="en-US" dirty="0"/>
              <a:t> was aging rapidly could not be hidden, of course. The physical changes were simply visible. However, the public could not find out about the changes taking place in the psyche.</a:t>
            </a:r>
            <a:endParaRPr lang="pl-PL" dirty="0"/>
          </a:p>
        </p:txBody>
      </p:sp>
    </p:spTree>
    <p:extLst>
      <p:ext uri="{BB962C8B-B14F-4D97-AF65-F5344CB8AC3E}">
        <p14:creationId xmlns:p14="http://schemas.microsoft.com/office/powerpoint/2010/main" val="3188686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Mental </a:t>
            </a:r>
            <a:r>
              <a:rPr lang="pl-PL" dirty="0" err="1"/>
              <a:t>disease</a:t>
            </a:r>
            <a:endParaRPr lang="pl-PL" dirty="0"/>
          </a:p>
        </p:txBody>
      </p:sp>
      <p:sp>
        <p:nvSpPr>
          <p:cNvPr id="3" name="Symbol zastępczy zawartości 2"/>
          <p:cNvSpPr>
            <a:spLocks noGrp="1"/>
          </p:cNvSpPr>
          <p:nvPr>
            <p:ph idx="1"/>
          </p:nvPr>
        </p:nvSpPr>
        <p:spPr/>
        <p:txBody>
          <a:bodyPr/>
          <a:lstStyle/>
          <a:p>
            <a:r>
              <a:rPr lang="en-US" dirty="0"/>
              <a:t>These periods of mental indisposition were interspersed with periods of complete mental clarity. Perhaps this was the most tragic thing for those around him - helplessly watching the fight he was fighting with himself and in which he could not win. But it wasn't always just passive observation. Sometimes it was the immediate surroundings that became threatened.</a:t>
            </a:r>
          </a:p>
          <a:p>
            <a:endParaRPr lang="pl-PL" dirty="0"/>
          </a:p>
        </p:txBody>
      </p:sp>
    </p:spTree>
    <p:extLst>
      <p:ext uri="{BB962C8B-B14F-4D97-AF65-F5344CB8AC3E}">
        <p14:creationId xmlns:p14="http://schemas.microsoft.com/office/powerpoint/2010/main" val="4287544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loneliness</a:t>
            </a:r>
            <a:endParaRPr lang="pl-PL" dirty="0"/>
          </a:p>
        </p:txBody>
      </p:sp>
      <p:sp>
        <p:nvSpPr>
          <p:cNvPr id="3" name="Symbol zastępczy zawartości 2"/>
          <p:cNvSpPr>
            <a:spLocks noGrp="1"/>
          </p:cNvSpPr>
          <p:nvPr>
            <p:ph idx="1"/>
          </p:nvPr>
        </p:nvSpPr>
        <p:spPr/>
        <p:txBody>
          <a:bodyPr/>
          <a:lstStyle/>
          <a:p>
            <a:r>
              <a:rPr lang="en-US" dirty="0"/>
              <a:t>It is characteristic that the more he rose above his colleagues, the more lonely he was. Already in his </a:t>
            </a:r>
            <a:r>
              <a:rPr lang="en-US" dirty="0" err="1"/>
              <a:t>Belweder</a:t>
            </a:r>
            <a:r>
              <a:rPr lang="en-US" dirty="0"/>
              <a:t> times, after 1918, he mainly played solitaire - it is, after all, a single-player card game. This is a contribution to the evolution of his personality.</a:t>
            </a:r>
            <a:endParaRPr lang="pl-PL" dirty="0"/>
          </a:p>
        </p:txBody>
      </p:sp>
    </p:spTree>
    <p:extLst>
      <p:ext uri="{BB962C8B-B14F-4D97-AF65-F5344CB8AC3E}">
        <p14:creationId xmlns:p14="http://schemas.microsoft.com/office/powerpoint/2010/main" val="4172037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619632"/>
            <a:ext cx="10515600" cy="2512540"/>
          </a:xfrm>
        </p:spPr>
        <p:txBody>
          <a:bodyPr/>
          <a:lstStyle/>
          <a:p>
            <a:r>
              <a:rPr lang="pl-PL" dirty="0" smtClean="0"/>
              <a:t>The </a:t>
            </a:r>
            <a:r>
              <a:rPr lang="pl-PL" dirty="0" err="1" smtClean="0"/>
              <a:t>first</a:t>
            </a:r>
            <a:r>
              <a:rPr lang="pl-PL" dirty="0" smtClean="0"/>
              <a:t> period (1926-1930)</a:t>
            </a:r>
            <a:endParaRPr lang="pl-PL" dirty="0"/>
          </a:p>
        </p:txBody>
      </p:sp>
      <p:sp>
        <p:nvSpPr>
          <p:cNvPr id="3" name="Symbol zastępczy zawartości 2"/>
          <p:cNvSpPr>
            <a:spLocks noGrp="1"/>
          </p:cNvSpPr>
          <p:nvPr>
            <p:ph idx="1"/>
          </p:nvPr>
        </p:nvSpPr>
        <p:spPr>
          <a:xfrm>
            <a:off x="838200" y="1260389"/>
            <a:ext cx="10515600" cy="4374292"/>
          </a:xfrm>
        </p:spPr>
        <p:txBody>
          <a:bodyPr/>
          <a:lstStyle/>
          <a:p>
            <a:pPr algn="ctr"/>
            <a:endParaRPr lang="pl-PL" dirty="0"/>
          </a:p>
        </p:txBody>
      </p:sp>
    </p:spTree>
    <p:extLst>
      <p:ext uri="{BB962C8B-B14F-4D97-AF65-F5344CB8AC3E}">
        <p14:creationId xmlns:p14="http://schemas.microsoft.com/office/powerpoint/2010/main" val="2668899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Pro-german policy?</a:t>
            </a:r>
            <a:endParaRPr lang="pl-PL" dirty="0"/>
          </a:p>
        </p:txBody>
      </p:sp>
      <p:sp>
        <p:nvSpPr>
          <p:cNvPr id="3" name="Symbol zastępczy zawartości 2"/>
          <p:cNvSpPr>
            <a:spLocks noGrp="1"/>
          </p:cNvSpPr>
          <p:nvPr>
            <p:ph idx="1"/>
          </p:nvPr>
        </p:nvSpPr>
        <p:spPr/>
        <p:txBody>
          <a:bodyPr/>
          <a:lstStyle/>
          <a:p>
            <a:r>
              <a:rPr lang="pl-PL" dirty="0" smtClean="0"/>
              <a:t>Treaty with USSR – 1932</a:t>
            </a:r>
          </a:p>
          <a:p>
            <a:r>
              <a:rPr lang="pl-PL" dirty="0" smtClean="0"/>
              <a:t>Treaty with </a:t>
            </a:r>
            <a:r>
              <a:rPr lang="pl-PL" dirty="0" smtClean="0"/>
              <a:t>Germany</a:t>
            </a:r>
            <a:r>
              <a:rPr lang="pl-PL" dirty="0" smtClean="0"/>
              <a:t> </a:t>
            </a:r>
            <a:r>
              <a:rPr lang="pl-PL" dirty="0" smtClean="0"/>
              <a:t>– 1934</a:t>
            </a:r>
          </a:p>
          <a:p>
            <a:pPr marL="0" indent="0">
              <a:buNone/>
            </a:pPr>
            <a:endParaRPr lang="pl-PL" dirty="0"/>
          </a:p>
        </p:txBody>
      </p:sp>
    </p:spTree>
    <p:extLst>
      <p:ext uri="{BB962C8B-B14F-4D97-AF65-F5344CB8AC3E}">
        <p14:creationId xmlns:p14="http://schemas.microsoft.com/office/powerpoint/2010/main" val="4087367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635221" y="1380781"/>
            <a:ext cx="6410811" cy="4351338"/>
          </a:xfrm>
          <a:prstGeom prst="rect">
            <a:avLst/>
          </a:prstGeom>
        </p:spPr>
      </p:pic>
    </p:spTree>
    <p:extLst>
      <p:ext uri="{BB962C8B-B14F-4D97-AF65-F5344CB8AC3E}">
        <p14:creationId xmlns:p14="http://schemas.microsoft.com/office/powerpoint/2010/main" val="201214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990022" y="2286000"/>
            <a:ext cx="5788093" cy="4022725"/>
          </a:xfrm>
          <a:prstGeom prst="rect">
            <a:avLst/>
          </a:prstGeom>
        </p:spPr>
      </p:pic>
    </p:spTree>
    <p:extLst>
      <p:ext uri="{BB962C8B-B14F-4D97-AF65-F5344CB8AC3E}">
        <p14:creationId xmlns:p14="http://schemas.microsoft.com/office/powerpoint/2010/main" val="4053983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2582697" y="1430209"/>
            <a:ext cx="7026605" cy="4351338"/>
          </a:xfrm>
          <a:prstGeom prst="rect">
            <a:avLst/>
          </a:prstGeom>
        </p:spPr>
      </p:pic>
    </p:spTree>
    <p:extLst>
      <p:ext uri="{BB962C8B-B14F-4D97-AF65-F5344CB8AC3E}">
        <p14:creationId xmlns:p14="http://schemas.microsoft.com/office/powerpoint/2010/main" val="2995980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smtClean="0"/>
              <a:t>The </a:t>
            </a:r>
            <a:r>
              <a:rPr lang="pl-PL" sz="3200" dirty="0" err="1" smtClean="0"/>
              <a:t>April</a:t>
            </a:r>
            <a:r>
              <a:rPr lang="pl-PL" sz="3200" dirty="0" smtClean="0"/>
              <a:t> </a:t>
            </a:r>
            <a:r>
              <a:rPr lang="pl-PL" sz="3200" dirty="0" err="1" smtClean="0"/>
              <a:t>Constitution</a:t>
            </a:r>
            <a:r>
              <a:rPr lang="pl-PL" sz="3200" dirty="0" smtClean="0"/>
              <a:t> of Poland (</a:t>
            </a:r>
            <a:r>
              <a:rPr lang="pl-PL" sz="3200" dirty="0" err="1" smtClean="0"/>
              <a:t>Polish</a:t>
            </a:r>
            <a:r>
              <a:rPr lang="pl-PL" sz="3200" dirty="0" smtClean="0"/>
              <a:t>: </a:t>
            </a:r>
            <a:r>
              <a:rPr lang="pl-PL" sz="3200" i="1" dirty="0" smtClean="0"/>
              <a:t>Ustawa konstytucyjna 23 IV 1935 </a:t>
            </a:r>
            <a:r>
              <a:rPr lang="pl-PL" sz="3200" dirty="0" err="1" smtClean="0"/>
              <a:t>or</a:t>
            </a:r>
            <a:r>
              <a:rPr lang="pl-PL" sz="3200" dirty="0" smtClean="0"/>
              <a:t> </a:t>
            </a:r>
            <a:r>
              <a:rPr lang="pl-PL" sz="3200" i="1" dirty="0" smtClean="0"/>
              <a:t>Konstytucja kwietniowa</a:t>
            </a:r>
            <a:r>
              <a:rPr lang="pl-PL" sz="3200" dirty="0" smtClean="0"/>
              <a:t>)</a:t>
            </a:r>
            <a:endParaRPr lang="pl-PL" sz="3200" dirty="0"/>
          </a:p>
        </p:txBody>
      </p:sp>
      <p:sp>
        <p:nvSpPr>
          <p:cNvPr id="3" name="Symbol zastępczy zawartości 2"/>
          <p:cNvSpPr>
            <a:spLocks noGrp="1"/>
          </p:cNvSpPr>
          <p:nvPr>
            <p:ph idx="1"/>
          </p:nvPr>
        </p:nvSpPr>
        <p:spPr/>
        <p:txBody>
          <a:bodyPr/>
          <a:lstStyle/>
          <a:p>
            <a:r>
              <a:rPr lang="en-US" dirty="0"/>
              <a:t>brought an amendment to the March constitution. Its basic idea was to strengthen the executive power - the president and the government, at the expense of the Sejm and Senate. This was done by granting the president special legislative powers.</a:t>
            </a:r>
            <a:endParaRPr lang="pl-PL" dirty="0"/>
          </a:p>
        </p:txBody>
      </p:sp>
    </p:spTree>
    <p:extLst>
      <p:ext uri="{BB962C8B-B14F-4D97-AF65-F5344CB8AC3E}">
        <p14:creationId xmlns:p14="http://schemas.microsoft.com/office/powerpoint/2010/main" val="221831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president</a:t>
            </a:r>
            <a:endParaRPr lang="pl-PL" dirty="0"/>
          </a:p>
        </p:txBody>
      </p:sp>
      <p:sp>
        <p:nvSpPr>
          <p:cNvPr id="3" name="Symbol zastępczy zawartości 2"/>
          <p:cNvSpPr>
            <a:spLocks noGrp="1"/>
          </p:cNvSpPr>
          <p:nvPr>
            <p:ph idx="1"/>
          </p:nvPr>
        </p:nvSpPr>
        <p:spPr/>
        <p:txBody>
          <a:bodyPr/>
          <a:lstStyle/>
          <a:p>
            <a:r>
              <a:rPr lang="en-US" dirty="0"/>
              <a:t>Responsible to "God and history", elected for a 7-year term, elected by the Assembly of Electors. He appointed 1/3 of the Senate and could dissolve the Sejm and the Senate. He had a set of prerogatives where he did not need the government's countersignature. The decrees had the status of a law. He could have stopped bills.</a:t>
            </a:r>
            <a:endParaRPr lang="pl-PL" dirty="0"/>
          </a:p>
        </p:txBody>
      </p:sp>
    </p:spTree>
    <p:extLst>
      <p:ext uri="{BB962C8B-B14F-4D97-AF65-F5344CB8AC3E}">
        <p14:creationId xmlns:p14="http://schemas.microsoft.com/office/powerpoint/2010/main" val="94015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Prime</a:t>
            </a:r>
            <a:r>
              <a:rPr lang="pl-PL" dirty="0"/>
              <a:t> Minister</a:t>
            </a:r>
          </a:p>
        </p:txBody>
      </p:sp>
      <p:sp>
        <p:nvSpPr>
          <p:cNvPr id="3" name="Symbol zastępczy zawartości 2"/>
          <p:cNvSpPr>
            <a:spLocks noGrp="1"/>
          </p:cNvSpPr>
          <p:nvPr>
            <p:ph idx="1"/>
          </p:nvPr>
        </p:nvSpPr>
        <p:spPr/>
        <p:txBody>
          <a:bodyPr/>
          <a:lstStyle/>
          <a:p>
            <a:r>
              <a:rPr lang="en-US" dirty="0"/>
              <a:t>The increased role of the Prime Minister, he set the general principles of the state's policy. Appointed and dismissed by the president.</a:t>
            </a:r>
            <a:endParaRPr lang="pl-PL" dirty="0"/>
          </a:p>
        </p:txBody>
      </p:sp>
    </p:spTree>
    <p:extLst>
      <p:ext uri="{BB962C8B-B14F-4D97-AF65-F5344CB8AC3E}">
        <p14:creationId xmlns:p14="http://schemas.microsoft.com/office/powerpoint/2010/main" val="1634315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P</a:t>
            </a:r>
            <a:r>
              <a:rPr lang="pl-PL" dirty="0" err="1" smtClean="0"/>
              <a:t>arliament</a:t>
            </a:r>
            <a:endParaRPr lang="pl-PL" dirty="0"/>
          </a:p>
        </p:txBody>
      </p:sp>
      <p:sp>
        <p:nvSpPr>
          <p:cNvPr id="3" name="Symbol zastępczy zawartości 2"/>
          <p:cNvSpPr>
            <a:spLocks noGrp="1"/>
          </p:cNvSpPr>
          <p:nvPr>
            <p:ph idx="1"/>
          </p:nvPr>
        </p:nvSpPr>
        <p:spPr/>
        <p:txBody>
          <a:bodyPr/>
          <a:lstStyle/>
          <a:p>
            <a:r>
              <a:rPr lang="en-US" dirty="0"/>
              <a:t>The Sejm is elected in general elections, the Senate is elected in 1/3 by the president, and the rest in elections. Subordinated to the president, who could suspend and convene him at will, as well as block laws. 5-year term of office. Very limited parliamentary immunity.</a:t>
            </a:r>
            <a:endParaRPr lang="pl-PL" dirty="0"/>
          </a:p>
        </p:txBody>
      </p:sp>
    </p:spTree>
    <p:extLst>
      <p:ext uri="{BB962C8B-B14F-4D97-AF65-F5344CB8AC3E}">
        <p14:creationId xmlns:p14="http://schemas.microsoft.com/office/powerpoint/2010/main" val="1453408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Death</a:t>
            </a:r>
            <a:r>
              <a:rPr lang="pl-PL" dirty="0" smtClean="0"/>
              <a:t> of Józef </a:t>
            </a:r>
            <a:r>
              <a:rPr lang="pl-PL" dirty="0" err="1" smtClean="0"/>
              <a:t>Pilsudski</a:t>
            </a:r>
            <a:r>
              <a:rPr lang="pl-PL" dirty="0" smtClean="0"/>
              <a:t> and </a:t>
            </a:r>
            <a:r>
              <a:rPr lang="pl-PL" dirty="0" err="1" smtClean="0"/>
              <a:t>funeral</a:t>
            </a:r>
            <a:endParaRPr lang="pl-PL" dirty="0"/>
          </a:p>
        </p:txBody>
      </p:sp>
      <p:pic>
        <p:nvPicPr>
          <p:cNvPr id="4" name="Symbol zastępczy zawartości 3"/>
          <p:cNvPicPr>
            <a:picLocks noGrp="1" noChangeAspect="1"/>
          </p:cNvPicPr>
          <p:nvPr>
            <p:ph idx="1"/>
          </p:nvPr>
        </p:nvPicPr>
        <p:blipFill>
          <a:blip r:embed="rId2"/>
          <a:stretch>
            <a:fillRect/>
          </a:stretch>
        </p:blipFill>
        <p:spPr>
          <a:xfrm>
            <a:off x="3872706" y="2286000"/>
            <a:ext cx="4022725" cy="4022725"/>
          </a:xfrm>
          <a:prstGeom prst="rect">
            <a:avLst/>
          </a:prstGeom>
        </p:spPr>
      </p:pic>
    </p:spTree>
    <p:extLst>
      <p:ext uri="{BB962C8B-B14F-4D97-AF65-F5344CB8AC3E}">
        <p14:creationId xmlns:p14="http://schemas.microsoft.com/office/powerpoint/2010/main" val="1684856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Legacy</a:t>
            </a:r>
            <a:r>
              <a:rPr lang="pl-PL" dirty="0" smtClean="0"/>
              <a:t> of Piłsudski in the </a:t>
            </a:r>
            <a:r>
              <a:rPr lang="pl-PL" dirty="0" err="1" smtClean="0"/>
              <a:t>camp</a:t>
            </a:r>
            <a:r>
              <a:rPr lang="pl-PL" dirty="0" smtClean="0"/>
              <a:t> </a:t>
            </a:r>
            <a:endParaRPr lang="pl-PL" dirty="0"/>
          </a:p>
        </p:txBody>
      </p:sp>
      <p:sp>
        <p:nvSpPr>
          <p:cNvPr id="3" name="Symbol zastępczy zawartości 2"/>
          <p:cNvSpPr>
            <a:spLocks noGrp="1"/>
          </p:cNvSpPr>
          <p:nvPr>
            <p:ph idx="1"/>
          </p:nvPr>
        </p:nvSpPr>
        <p:spPr/>
        <p:txBody>
          <a:bodyPr/>
          <a:lstStyle/>
          <a:p>
            <a:endParaRPr lang="pl-PL" dirty="0" smtClean="0"/>
          </a:p>
          <a:p>
            <a:endParaRPr lang="pl-PL" dirty="0"/>
          </a:p>
          <a:p>
            <a:pPr algn="ctr"/>
            <a:r>
              <a:rPr lang="pl-PL" dirty="0" err="1" smtClean="0"/>
              <a:t>Marshal</a:t>
            </a:r>
            <a:r>
              <a:rPr lang="pl-PL" dirty="0" smtClean="0"/>
              <a:t> </a:t>
            </a:r>
            <a:r>
              <a:rPr lang="pl-PL" dirty="0" err="1" smtClean="0"/>
              <a:t>wanted</a:t>
            </a:r>
            <a:r>
              <a:rPr lang="pl-PL" dirty="0" smtClean="0"/>
              <a:t> </a:t>
            </a:r>
            <a:r>
              <a:rPr lang="pl-PL" dirty="0" err="1" smtClean="0"/>
              <a:t>an</a:t>
            </a:r>
            <a:r>
              <a:rPr lang="pl-PL" dirty="0" smtClean="0"/>
              <a:t> </a:t>
            </a:r>
            <a:r>
              <a:rPr lang="pl-PL" dirty="0" err="1" smtClean="0"/>
              <a:t>authocratic</a:t>
            </a:r>
            <a:r>
              <a:rPr lang="pl-PL" dirty="0" smtClean="0"/>
              <a:t> country but he </a:t>
            </a:r>
            <a:r>
              <a:rPr lang="pl-PL" dirty="0" err="1" smtClean="0"/>
              <a:t>did</a:t>
            </a:r>
            <a:r>
              <a:rPr lang="pl-PL" dirty="0" smtClean="0"/>
              <a:t> not </a:t>
            </a:r>
            <a:r>
              <a:rPr lang="pl-PL" dirty="0" err="1" smtClean="0"/>
              <a:t>give</a:t>
            </a:r>
            <a:r>
              <a:rPr lang="pl-PL" dirty="0" smtClean="0"/>
              <a:t> </a:t>
            </a:r>
            <a:r>
              <a:rPr lang="pl-PL" dirty="0" err="1" smtClean="0"/>
              <a:t>precise</a:t>
            </a:r>
            <a:r>
              <a:rPr lang="pl-PL" dirty="0" smtClean="0"/>
              <a:t> </a:t>
            </a:r>
            <a:r>
              <a:rPr lang="pl-PL" dirty="0" err="1" smtClean="0"/>
              <a:t>clues</a:t>
            </a:r>
            <a:r>
              <a:rPr lang="pl-PL" dirty="0" smtClean="0"/>
              <a:t> for </a:t>
            </a:r>
            <a:r>
              <a:rPr lang="pl-PL" dirty="0" err="1" smtClean="0"/>
              <a:t>it</a:t>
            </a:r>
            <a:endParaRPr lang="pl-PL" dirty="0"/>
          </a:p>
        </p:txBody>
      </p:sp>
    </p:spTree>
    <p:extLst>
      <p:ext uri="{BB962C8B-B14F-4D97-AF65-F5344CB8AC3E}">
        <p14:creationId xmlns:p14="http://schemas.microsoft.com/office/powerpoint/2010/main" val="1667569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en-US" dirty="0" smtClean="0"/>
              <a:t>Consequences of the May Coup (1926). </a:t>
            </a:r>
            <a:endParaRPr lang="pl-PL" dirty="0"/>
          </a:p>
        </p:txBody>
      </p:sp>
      <p:sp>
        <p:nvSpPr>
          <p:cNvPr id="5" name="Symbol zastępczy zawartości 4"/>
          <p:cNvSpPr>
            <a:spLocks noGrp="1"/>
          </p:cNvSpPr>
          <p:nvPr>
            <p:ph idx="1"/>
          </p:nvPr>
        </p:nvSpPr>
        <p:spPr/>
        <p:txBody>
          <a:bodyPr/>
          <a:lstStyle/>
          <a:p>
            <a:pPr marL="0" indent="0">
              <a:buNone/>
            </a:pPr>
            <a:r>
              <a:rPr lang="en-US" dirty="0" smtClean="0"/>
              <a:t>Consequences of the May Coup (1926). </a:t>
            </a:r>
            <a:endParaRPr lang="pl-PL" dirty="0" smtClean="0"/>
          </a:p>
          <a:p>
            <a:pPr marL="0" indent="0">
              <a:buNone/>
            </a:pPr>
            <a:r>
              <a:rPr lang="en-US" dirty="0" smtClean="0"/>
              <a:t>Establishment of the Non-Party Bloc for Cooperation with the Government. </a:t>
            </a:r>
            <a:endParaRPr lang="pl-PL" dirty="0" smtClean="0"/>
          </a:p>
          <a:p>
            <a:pPr marL="0" indent="0">
              <a:buNone/>
            </a:pPr>
            <a:r>
              <a:rPr lang="en-US" dirty="0" smtClean="0"/>
              <a:t>Rule</a:t>
            </a:r>
            <a:r>
              <a:rPr lang="pl-PL" dirty="0" smtClean="0"/>
              <a:t>s</a:t>
            </a:r>
            <a:r>
              <a:rPr lang="en-US" dirty="0" smtClean="0"/>
              <a:t> </a:t>
            </a:r>
            <a:r>
              <a:rPr lang="pl-PL" dirty="0" smtClean="0"/>
              <a:t>of</a:t>
            </a:r>
            <a:r>
              <a:rPr lang="en-US" dirty="0" smtClean="0"/>
              <a:t> colonels. Center-left opposition</a:t>
            </a:r>
            <a:r>
              <a:rPr lang="pl-PL" dirty="0" smtClean="0"/>
              <a:t> (Centrolew)</a:t>
            </a:r>
            <a:r>
              <a:rPr lang="en-US" dirty="0" smtClean="0"/>
              <a:t>. </a:t>
            </a:r>
            <a:endParaRPr lang="pl-PL" dirty="0" smtClean="0"/>
          </a:p>
          <a:p>
            <a:pPr marL="0" indent="0">
              <a:buNone/>
            </a:pPr>
            <a:r>
              <a:rPr lang="en-US" dirty="0" smtClean="0"/>
              <a:t>Wybory Brzeskie (Polish legislative election).</a:t>
            </a:r>
            <a:endParaRPr lang="pl-PL" dirty="0"/>
          </a:p>
        </p:txBody>
      </p:sp>
    </p:spTree>
    <p:extLst>
      <p:ext uri="{BB962C8B-B14F-4D97-AF65-F5344CB8AC3E}">
        <p14:creationId xmlns:p14="http://schemas.microsoft.com/office/powerpoint/2010/main" val="38090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Edward Rydz-Śmigły</a:t>
            </a:r>
            <a:endParaRPr lang="pl-PL" dirty="0"/>
          </a:p>
        </p:txBody>
      </p:sp>
      <p:pic>
        <p:nvPicPr>
          <p:cNvPr id="4" name="Symbol zastępczy zawartości 3"/>
          <p:cNvPicPr>
            <a:picLocks noGrp="1" noChangeAspect="1"/>
          </p:cNvPicPr>
          <p:nvPr>
            <p:ph idx="1"/>
          </p:nvPr>
        </p:nvPicPr>
        <p:blipFill>
          <a:blip r:embed="rId2"/>
          <a:stretch>
            <a:fillRect/>
          </a:stretch>
        </p:blipFill>
        <p:spPr>
          <a:xfrm>
            <a:off x="6366969" y="1603203"/>
            <a:ext cx="4351338" cy="4351338"/>
          </a:xfrm>
          <a:prstGeom prst="rect">
            <a:avLst/>
          </a:prstGeom>
        </p:spPr>
      </p:pic>
    </p:spTree>
    <p:extLst>
      <p:ext uri="{BB962C8B-B14F-4D97-AF65-F5344CB8AC3E}">
        <p14:creationId xmlns:p14="http://schemas.microsoft.com/office/powerpoint/2010/main" val="965650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Edward Rydz-Śmigły</a:t>
            </a:r>
          </a:p>
        </p:txBody>
      </p:sp>
      <p:sp>
        <p:nvSpPr>
          <p:cNvPr id="3" name="Symbol zastępczy zawartości 2"/>
          <p:cNvSpPr>
            <a:spLocks noGrp="1"/>
          </p:cNvSpPr>
          <p:nvPr>
            <p:ph idx="1"/>
          </p:nvPr>
        </p:nvSpPr>
        <p:spPr/>
        <p:txBody>
          <a:bodyPr/>
          <a:lstStyle/>
          <a:p>
            <a:r>
              <a:rPr lang="en-US" dirty="0"/>
              <a:t>During the May Coup in 1926, he supported Marshal </a:t>
            </a:r>
            <a:r>
              <a:rPr lang="en-US" dirty="0" err="1"/>
              <a:t>Piłsudski</a:t>
            </a:r>
            <a:r>
              <a:rPr lang="en-US" dirty="0"/>
              <a:t> by sending him some of the Vilnius garrison units to Warsaw. In October </a:t>
            </a:r>
            <a:r>
              <a:rPr lang="en-US" dirty="0" smtClean="0"/>
              <a:t>1926, </a:t>
            </a:r>
            <a:r>
              <a:rPr lang="en-US" dirty="0"/>
              <a:t>he was appointed Army Inspector in Warsaw</a:t>
            </a:r>
            <a:r>
              <a:rPr lang="en-US" dirty="0" smtClean="0"/>
              <a:t>.</a:t>
            </a:r>
            <a:endParaRPr lang="pl-PL" dirty="0" smtClean="0"/>
          </a:p>
          <a:p>
            <a:r>
              <a:rPr lang="en-US" dirty="0"/>
              <a:t>After </a:t>
            </a:r>
            <a:r>
              <a:rPr lang="en-US" dirty="0" err="1"/>
              <a:t>Piłsudski's</a:t>
            </a:r>
            <a:r>
              <a:rPr lang="en-US" dirty="0"/>
              <a:t> death on May 12, 1935, based on the decree of President </a:t>
            </a:r>
            <a:r>
              <a:rPr lang="en-US" dirty="0" err="1"/>
              <a:t>Ignacy</a:t>
            </a:r>
            <a:r>
              <a:rPr lang="en-US" dirty="0"/>
              <a:t> </a:t>
            </a:r>
            <a:r>
              <a:rPr lang="en-US" dirty="0" err="1"/>
              <a:t>Mościcki</a:t>
            </a:r>
            <a:r>
              <a:rPr lang="en-US" dirty="0"/>
              <a:t>, he took over the position of Inspector General of the Armed Forces, which gave him enormous powers.</a:t>
            </a:r>
            <a:endParaRPr lang="pl-PL" dirty="0" smtClean="0"/>
          </a:p>
        </p:txBody>
      </p:sp>
    </p:spTree>
    <p:extLst>
      <p:ext uri="{BB962C8B-B14F-4D97-AF65-F5344CB8AC3E}">
        <p14:creationId xmlns:p14="http://schemas.microsoft.com/office/powerpoint/2010/main" val="1759105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Józef Beck</a:t>
            </a:r>
            <a:endParaRPr lang="pl-PL" dirty="0"/>
          </a:p>
        </p:txBody>
      </p:sp>
      <p:pic>
        <p:nvPicPr>
          <p:cNvPr id="4" name="Symbol zastępczy zawartości 3"/>
          <p:cNvPicPr>
            <a:picLocks noGrp="1" noChangeAspect="1"/>
          </p:cNvPicPr>
          <p:nvPr>
            <p:ph idx="1"/>
          </p:nvPr>
        </p:nvPicPr>
        <p:blipFill>
          <a:blip r:embed="rId2"/>
          <a:stretch>
            <a:fillRect/>
          </a:stretch>
        </p:blipFill>
        <p:spPr>
          <a:xfrm>
            <a:off x="4416704" y="1429139"/>
            <a:ext cx="3358592" cy="4769598"/>
          </a:xfrm>
          <a:prstGeom prst="rect">
            <a:avLst/>
          </a:prstGeom>
        </p:spPr>
      </p:pic>
    </p:spTree>
    <p:extLst>
      <p:ext uri="{BB962C8B-B14F-4D97-AF65-F5344CB8AC3E}">
        <p14:creationId xmlns:p14="http://schemas.microsoft.com/office/powerpoint/2010/main" val="1876703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Józef Beck</a:t>
            </a:r>
          </a:p>
        </p:txBody>
      </p:sp>
      <p:sp>
        <p:nvSpPr>
          <p:cNvPr id="3" name="Symbol zastępczy zawartości 2"/>
          <p:cNvSpPr>
            <a:spLocks noGrp="1"/>
          </p:cNvSpPr>
          <p:nvPr>
            <p:ph idx="1"/>
          </p:nvPr>
        </p:nvSpPr>
        <p:spPr/>
        <p:txBody>
          <a:bodyPr>
            <a:normAutofit/>
          </a:bodyPr>
          <a:lstStyle/>
          <a:p>
            <a:r>
              <a:rPr lang="en-US" dirty="0"/>
              <a:t>From November 1932 to the end of September 1939, he served as the head of the Ministry of Foreign Affairs, replacing August </a:t>
            </a:r>
            <a:r>
              <a:rPr lang="en-US" dirty="0" err="1"/>
              <a:t>Zaleski</a:t>
            </a:r>
            <a:r>
              <a:rPr lang="en-US" dirty="0"/>
              <a:t>. In the years 1935-1939 he also sat in the Senate</a:t>
            </a:r>
            <a:r>
              <a:rPr lang="en-US" dirty="0" smtClean="0"/>
              <a:t>.</a:t>
            </a:r>
            <a:endParaRPr lang="en-US" dirty="0"/>
          </a:p>
          <a:p>
            <a:r>
              <a:rPr lang="en-US" dirty="0"/>
              <a:t>As a minister, he remained faithful to Marshal </a:t>
            </a:r>
            <a:r>
              <a:rPr lang="en-US" dirty="0" err="1"/>
              <a:t>Piłsudski's</a:t>
            </a:r>
            <a:r>
              <a:rPr lang="en-US" dirty="0"/>
              <a:t> belief that Poland should maintain balance in relations with Moscow and Berlin. Like him, he was an opponent of the Republic of Poland's participation in collective agreements, which, in his opinion, limited the freedom of Polish politics</a:t>
            </a:r>
            <a:r>
              <a:rPr lang="en-US" dirty="0" smtClean="0"/>
              <a:t>.</a:t>
            </a:r>
            <a:endParaRPr lang="en-US" dirty="0"/>
          </a:p>
          <a:p>
            <a:r>
              <a:rPr lang="en-US" dirty="0"/>
              <a:t>While leading diplomacy, he signed, among others: in 1934, the Polish-German declaration of non-violence.</a:t>
            </a:r>
            <a:endParaRPr lang="pl-PL" dirty="0"/>
          </a:p>
        </p:txBody>
      </p:sp>
    </p:spTree>
    <p:extLst>
      <p:ext uri="{BB962C8B-B14F-4D97-AF65-F5344CB8AC3E}">
        <p14:creationId xmlns:p14="http://schemas.microsoft.com/office/powerpoint/2010/main" val="21324985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Walery Sławek</a:t>
            </a:r>
            <a:endParaRPr lang="pl-PL" dirty="0"/>
          </a:p>
        </p:txBody>
      </p:sp>
      <p:pic>
        <p:nvPicPr>
          <p:cNvPr id="4" name="Symbol zastępczy zawartości 3"/>
          <p:cNvPicPr>
            <a:picLocks noGrp="1" noChangeAspect="1"/>
          </p:cNvPicPr>
          <p:nvPr>
            <p:ph idx="1"/>
          </p:nvPr>
        </p:nvPicPr>
        <p:blipFill>
          <a:blip r:embed="rId2"/>
          <a:stretch>
            <a:fillRect/>
          </a:stretch>
        </p:blipFill>
        <p:spPr>
          <a:xfrm>
            <a:off x="4461030" y="2286000"/>
            <a:ext cx="2846077" cy="4022725"/>
          </a:xfrm>
          <a:prstGeom prst="rect">
            <a:avLst/>
          </a:prstGeom>
        </p:spPr>
      </p:pic>
    </p:spTree>
    <p:extLst>
      <p:ext uri="{BB962C8B-B14F-4D97-AF65-F5344CB8AC3E}">
        <p14:creationId xmlns:p14="http://schemas.microsoft.com/office/powerpoint/2010/main" val="1770879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Walery Sławek</a:t>
            </a:r>
          </a:p>
        </p:txBody>
      </p:sp>
      <p:sp>
        <p:nvSpPr>
          <p:cNvPr id="3" name="Symbol zastępczy zawartości 2"/>
          <p:cNvSpPr>
            <a:spLocks noGrp="1"/>
          </p:cNvSpPr>
          <p:nvPr>
            <p:ph idx="1"/>
          </p:nvPr>
        </p:nvSpPr>
        <p:spPr/>
        <p:txBody>
          <a:bodyPr>
            <a:normAutofit/>
          </a:bodyPr>
          <a:lstStyle/>
          <a:p>
            <a:pPr marL="0" indent="0" algn="just">
              <a:buNone/>
            </a:pPr>
            <a:r>
              <a:rPr lang="en-US" dirty="0"/>
              <a:t>After the May coup, he returned to active military service, serving from 1927 as an officer for special orders of the Inspector General of the Armed Forces, Marshal </a:t>
            </a:r>
            <a:r>
              <a:rPr lang="en-US" dirty="0" err="1"/>
              <a:t>Piłsudski</a:t>
            </a:r>
            <a:r>
              <a:rPr lang="en-US" dirty="0"/>
              <a:t>. At the end of March 1928, he retired again. Then he became a member of the Cabinet of the Prime Minister in the government of Kazimierz </a:t>
            </a:r>
            <a:r>
              <a:rPr lang="en-US" dirty="0" err="1"/>
              <a:t>Bartel</a:t>
            </a:r>
            <a:r>
              <a:rPr lang="en-US" dirty="0"/>
              <a:t>. He was the author of the concept of establishing the Non-partisan Bloc for Cooperation with the Government and its president in the years 1928-1935. From 1928 to 1938 he was a member of the Sejm. During this period, he served as prime minister three times: from March 29 to August 23, 1930, from December 4, 1930 to May 26, 1931 and from March 28 to October 12, 1935. He was one of the main creators of the April Constitution of 1935.</a:t>
            </a:r>
            <a:endParaRPr lang="pl-PL" dirty="0"/>
          </a:p>
        </p:txBody>
      </p:sp>
    </p:spTree>
    <p:extLst>
      <p:ext uri="{BB962C8B-B14F-4D97-AF65-F5344CB8AC3E}">
        <p14:creationId xmlns:p14="http://schemas.microsoft.com/office/powerpoint/2010/main" val="3024662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Eugeniusz Kwiatkowski</a:t>
            </a:r>
            <a:endParaRPr lang="pl-PL" dirty="0"/>
          </a:p>
        </p:txBody>
      </p:sp>
      <p:pic>
        <p:nvPicPr>
          <p:cNvPr id="4" name="Symbol zastępczy zawartości 3"/>
          <p:cNvPicPr>
            <a:picLocks noGrp="1" noChangeAspect="1"/>
          </p:cNvPicPr>
          <p:nvPr>
            <p:ph idx="1"/>
          </p:nvPr>
        </p:nvPicPr>
        <p:blipFill>
          <a:blip r:embed="rId2"/>
          <a:stretch>
            <a:fillRect/>
          </a:stretch>
        </p:blipFill>
        <p:spPr>
          <a:xfrm>
            <a:off x="3542270" y="1825625"/>
            <a:ext cx="5817233" cy="3878155"/>
          </a:xfrm>
          <a:prstGeom prst="rect">
            <a:avLst/>
          </a:prstGeom>
        </p:spPr>
      </p:pic>
    </p:spTree>
    <p:extLst>
      <p:ext uri="{BB962C8B-B14F-4D97-AF65-F5344CB8AC3E}">
        <p14:creationId xmlns:p14="http://schemas.microsoft.com/office/powerpoint/2010/main" val="2503502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Eugeniusz Kwiatkowski</a:t>
            </a:r>
          </a:p>
        </p:txBody>
      </p:sp>
      <p:sp>
        <p:nvSpPr>
          <p:cNvPr id="3" name="Symbol zastępczy zawartości 2"/>
          <p:cNvSpPr>
            <a:spLocks noGrp="1"/>
          </p:cNvSpPr>
          <p:nvPr>
            <p:ph idx="1"/>
          </p:nvPr>
        </p:nvSpPr>
        <p:spPr/>
        <p:txBody>
          <a:bodyPr>
            <a:normAutofit fontScale="92500" lnSpcReduction="20000"/>
          </a:bodyPr>
          <a:lstStyle/>
          <a:p>
            <a:r>
              <a:rPr lang="en-US" dirty="0"/>
              <a:t>He began his political career after the May coup in 1926, when Prime Minister Kazimierz </a:t>
            </a:r>
            <a:r>
              <a:rPr lang="en-US" dirty="0" err="1"/>
              <a:t>Bartel</a:t>
            </a:r>
            <a:r>
              <a:rPr lang="en-US" dirty="0"/>
              <a:t> appointed him as Minister of Industry and Trade. While performing this function, he contributed to the creation and implementation of the idea of ​​building a port in Gdynia and a nitrogen compounds factory in </a:t>
            </a:r>
            <a:r>
              <a:rPr lang="en-US" dirty="0" err="1"/>
              <a:t>Mościce</a:t>
            </a:r>
            <a:r>
              <a:rPr lang="en-US" dirty="0"/>
              <a:t> near </a:t>
            </a:r>
            <a:r>
              <a:rPr lang="en-US" dirty="0" err="1"/>
              <a:t>Tarnów</a:t>
            </a:r>
            <a:r>
              <a:rPr lang="en-US" dirty="0" smtClean="0"/>
              <a:t>.</a:t>
            </a:r>
            <a:endParaRPr lang="en-US" dirty="0"/>
          </a:p>
          <a:p>
            <a:r>
              <a:rPr lang="en-US" dirty="0"/>
              <a:t>He also supported the development of maritime trade and the creation of the High Seas Fishing Fleet</a:t>
            </a:r>
            <a:r>
              <a:rPr lang="en-US" dirty="0" smtClean="0"/>
              <a:t>.</a:t>
            </a:r>
            <a:endParaRPr lang="en-US" dirty="0"/>
          </a:p>
          <a:p>
            <a:r>
              <a:rPr lang="en-US" dirty="0"/>
              <a:t>In 1928, he became an MP from the Nonpartisan Bloc for Cooperation with the Government</a:t>
            </a:r>
            <a:r>
              <a:rPr lang="en-US" dirty="0" smtClean="0"/>
              <a:t>.</a:t>
            </a:r>
            <a:endParaRPr lang="en-US" dirty="0"/>
          </a:p>
          <a:p>
            <a:r>
              <a:rPr lang="en-US" dirty="0"/>
              <a:t>In the years 1931-1935, he became the director of the State Nitrogen Compound Factories in </a:t>
            </a:r>
            <a:r>
              <a:rPr lang="en-US" dirty="0" err="1"/>
              <a:t>Chorzów</a:t>
            </a:r>
            <a:r>
              <a:rPr lang="en-US" dirty="0"/>
              <a:t> and </a:t>
            </a:r>
            <a:r>
              <a:rPr lang="en-US" dirty="0" err="1"/>
              <a:t>Mościce</a:t>
            </a:r>
            <a:r>
              <a:rPr lang="en-US" dirty="0"/>
              <a:t>, from which he resigned in 1935, accepting the portfolio of deputy prime minister and minister of treasury in the offices of Marian </a:t>
            </a:r>
            <a:r>
              <a:rPr lang="en-US" dirty="0" err="1"/>
              <a:t>Zyndram-Kościałkowski</a:t>
            </a:r>
            <a:r>
              <a:rPr lang="en-US" dirty="0"/>
              <a:t> and </a:t>
            </a:r>
            <a:r>
              <a:rPr lang="en-US" dirty="0" err="1"/>
              <a:t>Felicjan</a:t>
            </a:r>
            <a:r>
              <a:rPr lang="en-US" dirty="0"/>
              <a:t> </a:t>
            </a:r>
            <a:r>
              <a:rPr lang="en-US" dirty="0" err="1"/>
              <a:t>Sławoj</a:t>
            </a:r>
            <a:r>
              <a:rPr lang="en-US" dirty="0"/>
              <a:t> </a:t>
            </a:r>
            <a:r>
              <a:rPr lang="en-US" dirty="0" err="1"/>
              <a:t>Składkowski</a:t>
            </a:r>
            <a:r>
              <a:rPr lang="en-US" dirty="0"/>
              <a:t>.</a:t>
            </a:r>
          </a:p>
          <a:p>
            <a:endParaRPr lang="en-US" dirty="0"/>
          </a:p>
          <a:p>
            <a:endParaRPr lang="pl-PL" dirty="0"/>
          </a:p>
        </p:txBody>
      </p:sp>
    </p:spTree>
    <p:extLst>
      <p:ext uri="{BB962C8B-B14F-4D97-AF65-F5344CB8AC3E}">
        <p14:creationId xmlns:p14="http://schemas.microsoft.com/office/powerpoint/2010/main" val="25772528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Felicjan Sławoj-Składkowski</a:t>
            </a:r>
            <a:endParaRPr lang="pl-PL" dirty="0"/>
          </a:p>
        </p:txBody>
      </p:sp>
      <p:pic>
        <p:nvPicPr>
          <p:cNvPr id="4" name="Symbol zastępczy zawartości 3"/>
          <p:cNvPicPr>
            <a:picLocks noGrp="1" noChangeAspect="1"/>
          </p:cNvPicPr>
          <p:nvPr>
            <p:ph idx="1"/>
          </p:nvPr>
        </p:nvPicPr>
        <p:blipFill>
          <a:blip r:embed="rId2"/>
          <a:stretch>
            <a:fillRect/>
          </a:stretch>
        </p:blipFill>
        <p:spPr>
          <a:xfrm>
            <a:off x="3579019" y="3097212"/>
            <a:ext cx="4610100" cy="2400300"/>
          </a:xfrm>
          <a:prstGeom prst="rect">
            <a:avLst/>
          </a:prstGeom>
        </p:spPr>
      </p:pic>
    </p:spTree>
    <p:extLst>
      <p:ext uri="{BB962C8B-B14F-4D97-AF65-F5344CB8AC3E}">
        <p14:creationId xmlns:p14="http://schemas.microsoft.com/office/powerpoint/2010/main" val="936148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Felicjan Sławoj-Składkowski</a:t>
            </a:r>
          </a:p>
        </p:txBody>
      </p:sp>
      <p:sp>
        <p:nvSpPr>
          <p:cNvPr id="3" name="Symbol zastępczy zawartości 2"/>
          <p:cNvSpPr>
            <a:spLocks noGrp="1"/>
          </p:cNvSpPr>
          <p:nvPr>
            <p:ph idx="1"/>
          </p:nvPr>
        </p:nvSpPr>
        <p:spPr/>
        <p:txBody>
          <a:bodyPr/>
          <a:lstStyle/>
          <a:p>
            <a:r>
              <a:rPr lang="en-US" dirty="0"/>
              <a:t>In the years 1926-29 and 1930-31, </a:t>
            </a:r>
            <a:r>
              <a:rPr lang="en-US" dirty="0" err="1"/>
              <a:t>Składkowski</a:t>
            </a:r>
            <a:r>
              <a:rPr lang="en-US" dirty="0"/>
              <a:t> was the Minister of Internal Affairs. In 1936, he was promoted to major general. In the same year, you can use the services of the Minister of Internal Affairs.</a:t>
            </a:r>
            <a:endParaRPr lang="pl-PL" dirty="0"/>
          </a:p>
        </p:txBody>
      </p:sp>
    </p:spTree>
    <p:extLst>
      <p:ext uri="{BB962C8B-B14F-4D97-AF65-F5344CB8AC3E}">
        <p14:creationId xmlns:p14="http://schemas.microsoft.com/office/powerpoint/2010/main" val="4164299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smtClean="0"/>
              <a:t>Establishment of the Non-Party Bloc for Cooperation with the Government</a:t>
            </a:r>
            <a:r>
              <a:rPr lang="pl-PL" dirty="0"/>
              <a:t> </a:t>
            </a:r>
            <a:r>
              <a:rPr lang="pl-PL" dirty="0" smtClean="0"/>
              <a:t>(BBWR)</a:t>
            </a:r>
            <a:endParaRPr lang="pl-PL" dirty="0"/>
          </a:p>
        </p:txBody>
      </p:sp>
      <p:sp>
        <p:nvSpPr>
          <p:cNvPr id="3" name="Symbol zastępczy zawartości 2"/>
          <p:cNvSpPr>
            <a:spLocks noGrp="1"/>
          </p:cNvSpPr>
          <p:nvPr>
            <p:ph idx="1"/>
          </p:nvPr>
        </p:nvSpPr>
        <p:spPr/>
        <p:txBody>
          <a:bodyPr>
            <a:normAutofit/>
          </a:bodyPr>
          <a:lstStyle/>
          <a:p>
            <a:r>
              <a:rPr lang="en-US" dirty="0"/>
              <a:t>a political grouping of supporters of J. </a:t>
            </a:r>
            <a:r>
              <a:rPr lang="en-US" dirty="0" err="1"/>
              <a:t>Piłsudski's</a:t>
            </a:r>
            <a:r>
              <a:rPr lang="en-US" dirty="0"/>
              <a:t> rule, created in January 1928, bringing together conservatives</a:t>
            </a:r>
            <a:r>
              <a:rPr lang="en-US" dirty="0" smtClean="0"/>
              <a:t>, groups </a:t>
            </a:r>
            <a:r>
              <a:rPr lang="en-US" dirty="0"/>
              <a:t>from PPS, NPR, peasant parties and national minority parties. The BBWR program was limited to condemning the parliamentary system existing in Poland before the May Coup in 1926, demanding a reduction in the influence of opposition political parties, and announced the strengthening of executive power and the independence of the president from the legislative chambers. </a:t>
            </a:r>
            <a:endParaRPr lang="pl-PL" dirty="0"/>
          </a:p>
        </p:txBody>
      </p:sp>
    </p:spTree>
    <p:extLst>
      <p:ext uri="{BB962C8B-B14F-4D97-AF65-F5344CB8AC3E}">
        <p14:creationId xmlns:p14="http://schemas.microsoft.com/office/powerpoint/2010/main" val="2012136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„sławojka”</a:t>
            </a:r>
            <a:endParaRPr lang="pl-PL" dirty="0"/>
          </a:p>
        </p:txBody>
      </p:sp>
      <p:pic>
        <p:nvPicPr>
          <p:cNvPr id="4" name="Symbol zastępczy zawartości 3"/>
          <p:cNvPicPr>
            <a:picLocks noGrp="1" noChangeAspect="1"/>
          </p:cNvPicPr>
          <p:nvPr>
            <p:ph idx="1"/>
          </p:nvPr>
        </p:nvPicPr>
        <p:blipFill>
          <a:blip r:embed="rId2"/>
          <a:stretch>
            <a:fillRect/>
          </a:stretch>
        </p:blipFill>
        <p:spPr>
          <a:xfrm>
            <a:off x="2141999" y="2286000"/>
            <a:ext cx="7484139" cy="4022725"/>
          </a:xfrm>
          <a:prstGeom prst="rect">
            <a:avLst/>
          </a:prstGeom>
        </p:spPr>
      </p:pic>
    </p:spTree>
    <p:extLst>
      <p:ext uri="{BB962C8B-B14F-4D97-AF65-F5344CB8AC3E}">
        <p14:creationId xmlns:p14="http://schemas.microsoft.com/office/powerpoint/2010/main" val="35549375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err="1" smtClean="0"/>
              <a:t>Thank</a:t>
            </a:r>
            <a:r>
              <a:rPr lang="pl-PL" dirty="0" smtClean="0"/>
              <a:t> </a:t>
            </a:r>
            <a:r>
              <a:rPr lang="pl-PL" dirty="0" err="1" smtClean="0"/>
              <a:t>you</a:t>
            </a:r>
            <a:endParaRPr lang="pl-PL" dirty="0"/>
          </a:p>
        </p:txBody>
      </p:sp>
    </p:spTree>
    <p:extLst>
      <p:ext uri="{BB962C8B-B14F-4D97-AF65-F5344CB8AC3E}">
        <p14:creationId xmlns:p14="http://schemas.microsoft.com/office/powerpoint/2010/main" val="1449576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a:t>Establishment of the Non-Party Bloc for Cooperation with the Government (BBWR)</a:t>
            </a:r>
            <a:endParaRPr lang="pl-PL" dirty="0"/>
          </a:p>
        </p:txBody>
      </p:sp>
      <p:sp>
        <p:nvSpPr>
          <p:cNvPr id="3" name="Symbol zastępczy zawartości 2"/>
          <p:cNvSpPr>
            <a:spLocks noGrp="1"/>
          </p:cNvSpPr>
          <p:nvPr>
            <p:ph idx="1"/>
          </p:nvPr>
        </p:nvSpPr>
        <p:spPr/>
        <p:txBody>
          <a:bodyPr/>
          <a:lstStyle/>
          <a:p>
            <a:r>
              <a:rPr lang="en-US" dirty="0"/>
              <a:t>In the 1928 Sejm elections, the BBWR, together with smaller pro-government lists, received 133 parliamentary seats (30.0%), to the senate 49 seats (44.1%). In 1930, after the early dissolution of parliament and in open conflict with the opposition (</a:t>
            </a:r>
            <a:r>
              <a:rPr lang="en-US" dirty="0" err="1"/>
              <a:t>Centrolew</a:t>
            </a:r>
            <a:r>
              <a:rPr lang="en-US" dirty="0"/>
              <a:t>, Brest), BBWR obtained 249 seats (56.1%), to the senate 77 seats (69.4%) and created the strongest political grouping in the Sejm.</a:t>
            </a:r>
          </a:p>
          <a:p>
            <a:endParaRPr lang="pl-PL" dirty="0"/>
          </a:p>
        </p:txBody>
      </p:sp>
    </p:spTree>
    <p:extLst>
      <p:ext uri="{BB962C8B-B14F-4D97-AF65-F5344CB8AC3E}">
        <p14:creationId xmlns:p14="http://schemas.microsoft.com/office/powerpoint/2010/main" val="168736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Center-</a:t>
            </a:r>
            <a:r>
              <a:rPr lang="pl-PL" dirty="0" err="1" smtClean="0"/>
              <a:t>left</a:t>
            </a:r>
            <a:r>
              <a:rPr lang="pl-PL" dirty="0" smtClean="0"/>
              <a:t> </a:t>
            </a:r>
            <a:r>
              <a:rPr lang="pl-PL" dirty="0" err="1" smtClean="0"/>
              <a:t>opposition</a:t>
            </a:r>
            <a:r>
              <a:rPr lang="pl-PL" dirty="0" smtClean="0"/>
              <a:t> (Centrolew). </a:t>
            </a:r>
            <a:endParaRPr lang="pl-PL" dirty="0"/>
          </a:p>
        </p:txBody>
      </p:sp>
      <p:sp>
        <p:nvSpPr>
          <p:cNvPr id="3" name="Symbol zastępczy zawartości 2"/>
          <p:cNvSpPr>
            <a:spLocks noGrp="1"/>
          </p:cNvSpPr>
          <p:nvPr>
            <p:ph idx="1"/>
          </p:nvPr>
        </p:nvSpPr>
        <p:spPr/>
        <p:txBody>
          <a:bodyPr>
            <a:normAutofit/>
          </a:bodyPr>
          <a:lstStyle/>
          <a:p>
            <a:r>
              <a:rPr lang="en-US" dirty="0"/>
              <a:t>the common name of the alliance of parliamentary political clubs of 6 parties of the center and the parliamentary </a:t>
            </a:r>
            <a:r>
              <a:rPr lang="en-US" dirty="0" smtClean="0"/>
              <a:t>left </a:t>
            </a:r>
            <a:r>
              <a:rPr lang="pl-PL" dirty="0" smtClean="0"/>
              <a:t>(</a:t>
            </a:r>
            <a:r>
              <a:rPr lang="en-US" dirty="0" err="1" smtClean="0"/>
              <a:t>ChD</a:t>
            </a:r>
            <a:r>
              <a:rPr lang="en-US" dirty="0"/>
              <a:t>, NPR, PSL "</a:t>
            </a:r>
            <a:r>
              <a:rPr lang="en-US" dirty="0" err="1"/>
              <a:t>Piast</a:t>
            </a:r>
            <a:r>
              <a:rPr lang="en-US" dirty="0"/>
              <a:t>", PPS, PSL "</a:t>
            </a:r>
            <a:r>
              <a:rPr lang="en-US" dirty="0" err="1"/>
              <a:t>Wyzwolenie</a:t>
            </a:r>
            <a:r>
              <a:rPr lang="en-US" dirty="0"/>
              <a:t>", </a:t>
            </a:r>
            <a:r>
              <a:rPr lang="en-US" dirty="0" err="1"/>
              <a:t>Stronnictwo</a:t>
            </a:r>
            <a:r>
              <a:rPr lang="en-US" dirty="0"/>
              <a:t> </a:t>
            </a:r>
            <a:r>
              <a:rPr lang="en-US" dirty="0" err="1" smtClean="0"/>
              <a:t>Chłopskie</a:t>
            </a:r>
            <a:r>
              <a:rPr lang="pl-PL" dirty="0" smtClean="0"/>
              <a:t>)</a:t>
            </a:r>
            <a:r>
              <a:rPr lang="en-US" dirty="0" smtClean="0"/>
              <a:t> </a:t>
            </a:r>
            <a:r>
              <a:rPr lang="en-US" dirty="0"/>
              <a:t>concluded on September 14, 1929 in order to consolidate the anti-government opposition under the banner of parliamentary democracy in Poland. </a:t>
            </a:r>
            <a:endParaRPr lang="pl-PL" dirty="0"/>
          </a:p>
        </p:txBody>
      </p:sp>
    </p:spTree>
    <p:extLst>
      <p:ext uri="{BB962C8B-B14F-4D97-AF65-F5344CB8AC3E}">
        <p14:creationId xmlns:p14="http://schemas.microsoft.com/office/powerpoint/2010/main" val="764244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Center-</a:t>
            </a:r>
            <a:r>
              <a:rPr lang="pl-PL" dirty="0" err="1"/>
              <a:t>left</a:t>
            </a:r>
            <a:r>
              <a:rPr lang="pl-PL" dirty="0"/>
              <a:t> </a:t>
            </a:r>
            <a:r>
              <a:rPr lang="pl-PL" dirty="0" err="1"/>
              <a:t>opposition</a:t>
            </a:r>
            <a:r>
              <a:rPr lang="pl-PL" dirty="0"/>
              <a:t> (Centrolew). </a:t>
            </a:r>
          </a:p>
        </p:txBody>
      </p:sp>
      <p:sp>
        <p:nvSpPr>
          <p:cNvPr id="3" name="Symbol zastępczy zawartości 2"/>
          <p:cNvSpPr>
            <a:spLocks noGrp="1"/>
          </p:cNvSpPr>
          <p:nvPr>
            <p:ph idx="1"/>
          </p:nvPr>
        </p:nvSpPr>
        <p:spPr/>
        <p:txBody>
          <a:bodyPr/>
          <a:lstStyle/>
          <a:p>
            <a:r>
              <a:rPr lang="en-US" dirty="0"/>
              <a:t>On June 29, 1930, the </a:t>
            </a:r>
            <a:r>
              <a:rPr lang="en-US" dirty="0" err="1"/>
              <a:t>Centrolew</a:t>
            </a:r>
            <a:r>
              <a:rPr lang="en-US" dirty="0"/>
              <a:t> parties organized the Congress for the Defense of People's Rights and Freedoms in Krakow under the slogans of "removing J. </a:t>
            </a:r>
            <a:r>
              <a:rPr lang="en-US" dirty="0" err="1"/>
              <a:t>Piłsudski's</a:t>
            </a:r>
            <a:r>
              <a:rPr lang="en-US" dirty="0"/>
              <a:t> dictatorship" and establishing a constitutional government based on public trust. </a:t>
            </a:r>
            <a:r>
              <a:rPr lang="en-US" dirty="0" err="1"/>
              <a:t>Centrolew</a:t>
            </a:r>
            <a:r>
              <a:rPr lang="en-US" dirty="0"/>
              <a:t> was looking for public support. For September 14, he prepared mass rallies and demonstrations in 21 cities (there were clashes with the police, people were killed and injured). </a:t>
            </a:r>
          </a:p>
          <a:p>
            <a:endParaRPr lang="pl-PL" dirty="0"/>
          </a:p>
        </p:txBody>
      </p:sp>
    </p:spTree>
    <p:extLst>
      <p:ext uri="{BB962C8B-B14F-4D97-AF65-F5344CB8AC3E}">
        <p14:creationId xmlns:p14="http://schemas.microsoft.com/office/powerpoint/2010/main" val="1748068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Center-</a:t>
            </a:r>
            <a:r>
              <a:rPr lang="pl-PL" dirty="0" err="1"/>
              <a:t>left</a:t>
            </a:r>
            <a:r>
              <a:rPr lang="pl-PL" dirty="0"/>
              <a:t> </a:t>
            </a:r>
            <a:r>
              <a:rPr lang="pl-PL" dirty="0" err="1"/>
              <a:t>opposition</a:t>
            </a:r>
            <a:r>
              <a:rPr lang="pl-PL" dirty="0"/>
              <a:t> (Centrolew). </a:t>
            </a:r>
          </a:p>
        </p:txBody>
      </p:sp>
      <p:sp>
        <p:nvSpPr>
          <p:cNvPr id="3" name="Symbol zastępczy zawartości 2"/>
          <p:cNvSpPr>
            <a:spLocks noGrp="1"/>
          </p:cNvSpPr>
          <p:nvPr>
            <p:ph idx="1"/>
          </p:nvPr>
        </p:nvSpPr>
        <p:spPr/>
        <p:txBody>
          <a:bodyPr/>
          <a:lstStyle/>
          <a:p>
            <a:r>
              <a:rPr lang="en-US" dirty="0"/>
              <a:t>On August, the president dissolved the parliament, and on the night of September, the arrests of </a:t>
            </a:r>
            <a:r>
              <a:rPr lang="en-US" dirty="0" err="1"/>
              <a:t>Centrolew's</a:t>
            </a:r>
            <a:r>
              <a:rPr lang="en-US" dirty="0"/>
              <a:t> main activists began. W. </a:t>
            </a:r>
            <a:r>
              <a:rPr lang="en-US" dirty="0" err="1"/>
              <a:t>Kiernik</a:t>
            </a:r>
            <a:r>
              <a:rPr lang="en-US" dirty="0"/>
              <a:t>, W. </a:t>
            </a:r>
            <a:r>
              <a:rPr lang="en-US" dirty="0" err="1"/>
              <a:t>Korfanty</a:t>
            </a:r>
            <a:r>
              <a:rPr lang="en-US" dirty="0"/>
              <a:t>, K. </a:t>
            </a:r>
            <a:r>
              <a:rPr lang="en-US" dirty="0" err="1"/>
              <a:t>Popiel</a:t>
            </a:r>
            <a:r>
              <a:rPr lang="en-US" dirty="0"/>
              <a:t>, A. </a:t>
            </a:r>
            <a:r>
              <a:rPr lang="en-US" dirty="0" err="1"/>
              <a:t>Pragier</a:t>
            </a:r>
            <a:r>
              <a:rPr lang="en-US" dirty="0"/>
              <a:t>, W. </a:t>
            </a:r>
            <a:r>
              <a:rPr lang="en-US" dirty="0" err="1"/>
              <a:t>Witos</a:t>
            </a:r>
            <a:r>
              <a:rPr lang="en-US" dirty="0"/>
              <a:t>, were imprisoned in </a:t>
            </a:r>
            <a:r>
              <a:rPr lang="en-US" dirty="0" err="1"/>
              <a:t>Brześć</a:t>
            </a:r>
            <a:r>
              <a:rPr lang="en-US" dirty="0"/>
              <a:t> </a:t>
            </a:r>
            <a:r>
              <a:rPr lang="en-US" dirty="0" err="1"/>
              <a:t>nad</a:t>
            </a:r>
            <a:r>
              <a:rPr lang="en-US" dirty="0"/>
              <a:t> </a:t>
            </a:r>
            <a:r>
              <a:rPr lang="en-US" dirty="0" err="1"/>
              <a:t>Bugiem</a:t>
            </a:r>
            <a:r>
              <a:rPr lang="en-US" dirty="0"/>
              <a:t> (Brest trial). In the elections on November 16, the </a:t>
            </a:r>
            <a:r>
              <a:rPr lang="en-US" dirty="0" err="1"/>
              <a:t>Centrolew</a:t>
            </a:r>
            <a:r>
              <a:rPr lang="en-US" dirty="0"/>
              <a:t> parties presented a list called the Union for the Defense of People's Law and Freedom. Pressure from the state administration and the lack of strong public support did not allow for gaining an advantage in parliament (79 parliamentary and 13 senatorial seats). At the beginning of 1931, as a result of the electoral defeat and internal political discord, </a:t>
            </a:r>
            <a:r>
              <a:rPr lang="en-US" dirty="0" err="1"/>
              <a:t>Centrolew</a:t>
            </a:r>
            <a:r>
              <a:rPr lang="en-US" dirty="0"/>
              <a:t> disintegrated.</a:t>
            </a:r>
          </a:p>
          <a:p>
            <a:endParaRPr lang="pl-PL" dirty="0"/>
          </a:p>
        </p:txBody>
      </p:sp>
    </p:spTree>
    <p:extLst>
      <p:ext uri="{BB962C8B-B14F-4D97-AF65-F5344CB8AC3E}">
        <p14:creationId xmlns:p14="http://schemas.microsoft.com/office/powerpoint/2010/main" val="1012513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smtClean="0"/>
              <a:t>Wybory Brzeskie (Polish legislative election</a:t>
            </a:r>
            <a:r>
              <a:rPr lang="pl-PL" dirty="0" smtClean="0"/>
              <a:t> in 1930</a:t>
            </a:r>
            <a:r>
              <a:rPr lang="en-US" dirty="0" smtClean="0"/>
              <a:t>).</a:t>
            </a:r>
            <a:br>
              <a:rPr lang="en-US" dirty="0" smtClean="0"/>
            </a:br>
            <a:endParaRPr lang="pl-PL" dirty="0"/>
          </a:p>
        </p:txBody>
      </p:sp>
      <p:sp>
        <p:nvSpPr>
          <p:cNvPr id="3" name="Symbol zastępczy zawartości 2"/>
          <p:cNvSpPr>
            <a:spLocks noGrp="1"/>
          </p:cNvSpPr>
          <p:nvPr>
            <p:ph idx="1"/>
          </p:nvPr>
        </p:nvSpPr>
        <p:spPr/>
        <p:txBody>
          <a:bodyPr/>
          <a:lstStyle/>
          <a:p>
            <a:r>
              <a:rPr lang="pl-PL" dirty="0" smtClean="0"/>
              <a:t>i</a:t>
            </a:r>
            <a:r>
              <a:rPr lang="en-US" dirty="0" smtClean="0"/>
              <a:t>n </a:t>
            </a:r>
            <a:r>
              <a:rPr lang="en-US" dirty="0"/>
              <a:t>order to deal with this danger, the </a:t>
            </a:r>
            <a:r>
              <a:rPr lang="en-US" dirty="0" err="1"/>
              <a:t>Sanation</a:t>
            </a:r>
            <a:r>
              <a:rPr lang="en-US" dirty="0"/>
              <a:t> authorities resorted to radical measures. In 1930, </a:t>
            </a:r>
            <a:r>
              <a:rPr lang="en-US" dirty="0" err="1"/>
              <a:t>Centrolew's</a:t>
            </a:r>
            <a:r>
              <a:rPr lang="en-US" dirty="0"/>
              <a:t> leaders were unexpectedly arrested and accused of acting to the detriment of the state. Show trials took place in Brest. Shortly thereafter, parliament was dissolved and new elections were called. Of course, they took place in the shadow of Brest and their trials, and the authorities did everything to further destroy the opposition and win the elections.</a:t>
            </a:r>
            <a:endParaRPr lang="pl-PL" dirty="0"/>
          </a:p>
        </p:txBody>
      </p:sp>
    </p:spTree>
    <p:extLst>
      <p:ext uri="{BB962C8B-B14F-4D97-AF65-F5344CB8AC3E}">
        <p14:creationId xmlns:p14="http://schemas.microsoft.com/office/powerpoint/2010/main" val="19018131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ny">
  <a:themeElements>
    <a:clrScheme name="Integralny">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ny">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ny">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
  <TotalTime>439</TotalTime>
  <Words>1860</Words>
  <Application>Microsoft Office PowerPoint</Application>
  <PresentationFormat>Panoramiczny</PresentationFormat>
  <Paragraphs>79</Paragraphs>
  <Slides>41</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41</vt:i4>
      </vt:variant>
    </vt:vector>
  </HeadingPairs>
  <TitlesOfParts>
    <vt:vector size="45" baseType="lpstr">
      <vt:lpstr>Tw Cen MT</vt:lpstr>
      <vt:lpstr>Tw Cen MT Condensed</vt:lpstr>
      <vt:lpstr>Wingdings 3</vt:lpstr>
      <vt:lpstr>Integralny</vt:lpstr>
      <vt:lpstr>The rules of „Sanacja” camp. 1926-1930 and 1930-1935</vt:lpstr>
      <vt:lpstr>The first period (1926-1930)</vt:lpstr>
      <vt:lpstr>Consequences of the May Coup (1926). </vt:lpstr>
      <vt:lpstr>Establishment of the Non-Party Bloc for Cooperation with the Government (BBWR)</vt:lpstr>
      <vt:lpstr>Establishment of the Non-Party Bloc for Cooperation with the Government (BBWR)</vt:lpstr>
      <vt:lpstr>Center-left opposition (Centrolew). </vt:lpstr>
      <vt:lpstr>Center-left opposition (Centrolew). </vt:lpstr>
      <vt:lpstr>Center-left opposition (Centrolew). </vt:lpstr>
      <vt:lpstr>Wybory Brzeskie (Polish legislative election in 1930). </vt:lpstr>
      <vt:lpstr>Prezentacja programu PowerPoint</vt:lpstr>
      <vt:lpstr>Bereza Kartuska (1934)</vt:lpstr>
      <vt:lpstr>Prezentacja programu PowerPoint</vt:lpstr>
      <vt:lpstr>Bereza Kartuska (1934)</vt:lpstr>
      <vt:lpstr>Prezentacja programu PowerPoint</vt:lpstr>
      <vt:lpstr>Last years of marshal Piłsudski</vt:lpstr>
      <vt:lpstr>Lonelyness </vt:lpstr>
      <vt:lpstr>Mental disease </vt:lpstr>
      <vt:lpstr>Mental disease</vt:lpstr>
      <vt:lpstr>loneliness</vt:lpstr>
      <vt:lpstr>Pro-german policy?</vt:lpstr>
      <vt:lpstr>Prezentacja programu PowerPoint</vt:lpstr>
      <vt:lpstr>Prezentacja programu PowerPoint</vt:lpstr>
      <vt:lpstr>Prezentacja programu PowerPoint</vt:lpstr>
      <vt:lpstr>The April Constitution of Poland (Polish: Ustawa konstytucyjna 23 IV 1935 or Konstytucja kwietniowa)</vt:lpstr>
      <vt:lpstr>president</vt:lpstr>
      <vt:lpstr>Prime Minister</vt:lpstr>
      <vt:lpstr>Parliament</vt:lpstr>
      <vt:lpstr>Death of Józef Pilsudski and funeral</vt:lpstr>
      <vt:lpstr>Legacy of Piłsudski in the camp </vt:lpstr>
      <vt:lpstr>Edward Rydz-Śmigły</vt:lpstr>
      <vt:lpstr>Edward Rydz-Śmigły</vt:lpstr>
      <vt:lpstr>Józef Beck</vt:lpstr>
      <vt:lpstr>Józef Beck</vt:lpstr>
      <vt:lpstr>Walery Sławek</vt:lpstr>
      <vt:lpstr>Walery Sławek</vt:lpstr>
      <vt:lpstr>Eugeniusz Kwiatkowski</vt:lpstr>
      <vt:lpstr>Eugeniusz Kwiatkowski</vt:lpstr>
      <vt:lpstr>Felicjan Sławoj-Składkowski</vt:lpstr>
      <vt:lpstr>Felicjan Sławoj-Składkowski</vt:lpstr>
      <vt:lpstr>„sławojka”</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rules of „Sanacja” camp. 1926-1930 and 1930-1935</dc:title>
  <dc:creator>r.domke</dc:creator>
  <cp:lastModifiedBy>r.domke</cp:lastModifiedBy>
  <cp:revision>14</cp:revision>
  <dcterms:created xsi:type="dcterms:W3CDTF">2023-10-03T08:57:43Z</dcterms:created>
  <dcterms:modified xsi:type="dcterms:W3CDTF">2023-10-18T11:49:04Z</dcterms:modified>
</cp:coreProperties>
</file>