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82" r:id="rId3"/>
    <p:sldId id="320" r:id="rId4"/>
    <p:sldId id="485" r:id="rId5"/>
    <p:sldId id="321" r:id="rId6"/>
    <p:sldId id="293" r:id="rId7"/>
    <p:sldId id="509" r:id="rId8"/>
    <p:sldId id="389" r:id="rId9"/>
    <p:sldId id="331" r:id="rId10"/>
    <p:sldId id="267" r:id="rId11"/>
    <p:sldId id="431" r:id="rId12"/>
    <p:sldId id="429" r:id="rId13"/>
    <p:sldId id="416" r:id="rId14"/>
    <p:sldId id="398" r:id="rId15"/>
    <p:sldId id="401" r:id="rId16"/>
    <p:sldId id="400" r:id="rId17"/>
    <p:sldId id="408" r:id="rId18"/>
    <p:sldId id="452" r:id="rId19"/>
    <p:sldId id="334" r:id="rId20"/>
    <p:sldId id="360" r:id="rId21"/>
    <p:sldId id="330" r:id="rId22"/>
    <p:sldId id="363" r:id="rId23"/>
    <p:sldId id="337" r:id="rId24"/>
    <p:sldId id="335" r:id="rId25"/>
    <p:sldId id="370" r:id="rId26"/>
    <p:sldId id="372" r:id="rId27"/>
    <p:sldId id="374" r:id="rId28"/>
    <p:sldId id="511" r:id="rId29"/>
    <p:sldId id="336" r:id="rId30"/>
    <p:sldId id="367" r:id="rId31"/>
    <p:sldId id="333" r:id="rId32"/>
    <p:sldId id="346" r:id="rId33"/>
    <p:sldId id="353" r:id="rId34"/>
    <p:sldId id="362" r:id="rId35"/>
    <p:sldId id="361" r:id="rId36"/>
    <p:sldId id="364" r:id="rId37"/>
    <p:sldId id="355" r:id="rId38"/>
    <p:sldId id="351" r:id="rId39"/>
    <p:sldId id="368" r:id="rId40"/>
    <p:sldId id="512" r:id="rId41"/>
    <p:sldId id="350" r:id="rId42"/>
    <p:sldId id="365" r:id="rId43"/>
    <p:sldId id="366" r:id="rId44"/>
    <p:sldId id="347" r:id="rId45"/>
    <p:sldId id="338" r:id="rId46"/>
    <p:sldId id="339" r:id="rId47"/>
    <p:sldId id="345" r:id="rId48"/>
    <p:sldId id="340" r:id="rId49"/>
    <p:sldId id="342" r:id="rId50"/>
    <p:sldId id="343" r:id="rId51"/>
    <p:sldId id="344" r:id="rId52"/>
    <p:sldId id="358" r:id="rId53"/>
    <p:sldId id="373" r:id="rId54"/>
    <p:sldId id="352" r:id="rId55"/>
    <p:sldId id="332" r:id="rId56"/>
    <p:sldId id="354" r:id="rId57"/>
    <p:sldId id="356" r:id="rId58"/>
    <p:sldId id="349" r:id="rId59"/>
    <p:sldId id="371" r:id="rId6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65587-AE40-4DC1-A92F-48D26CD91D6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C98F3-0093-4C24-85BE-088F24527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30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:a16="http://schemas.microsoft.com/office/drawing/2014/main" id="{A18CF03A-7411-342E-CD73-18C0D2D0A1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>
            <a:extLst>
              <a:ext uri="{FF2B5EF4-FFF2-40B4-BE49-F238E27FC236}">
                <a16:creationId xmlns:a16="http://schemas.microsoft.com/office/drawing/2014/main" id="{4AC3F295-9D47-DEB3-D636-6DD4012E55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:a16="http://schemas.microsoft.com/office/drawing/2014/main" id="{3DBE8E8F-F03D-0C5F-7BB1-B6F0B1716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26F6D6-3F4C-4854-BD73-329994ED756A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wmf"/><Relationship Id="rId7" Type="http://schemas.openxmlformats.org/officeDocument/2006/relationships/image" Target="../media/image78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pn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1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jpeg"/><Relationship Id="rId4" Type="http://schemas.openxmlformats.org/officeDocument/2006/relationships/image" Target="../media/image1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Úvod – definice, terminologie, chronologie a periodizace, dějiny bádání a metodologie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ED01A6A-619A-C47F-3127-75F90F3FF1D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Archeologie středověku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FE66794-27D2-309B-47FD-AE8FEC4C58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09650" y="1143000"/>
            <a:ext cx="10496550" cy="5638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2. pol. 19. stol.:  </a:t>
            </a:r>
            <a:r>
              <a:rPr lang="cs-CZ" altLang="cs-CZ" sz="1800" dirty="0"/>
              <a:t>rozvoj archeologie pravěké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–  </a:t>
            </a:r>
            <a:r>
              <a:rPr lang="cs-CZ" sz="1800" b="1" dirty="0"/>
              <a:t>prehistorie:  </a:t>
            </a:r>
            <a:r>
              <a:rPr lang="cs-CZ" sz="1800" dirty="0"/>
              <a:t>spojována s přírodními vědami (geologie, antropologie, etnologie)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–  </a:t>
            </a:r>
            <a:r>
              <a:rPr lang="cs-CZ" sz="1800" b="1" dirty="0"/>
              <a:t>dějiny:</a:t>
            </a:r>
            <a:r>
              <a:rPr lang="cs-CZ" sz="1800" dirty="0"/>
              <a:t>  historie psaná podle písemných pramenů (despekt vůči archeologii)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–  </a:t>
            </a:r>
            <a:r>
              <a:rPr lang="cs-CZ" sz="1800" b="1" dirty="0"/>
              <a:t>archeologie:</a:t>
            </a:r>
            <a:r>
              <a:rPr lang="cs-CZ" sz="1800" dirty="0"/>
              <a:t>   neškodná zábava amatérů (pomocná věda historická)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 19/20. stol. </a:t>
            </a:r>
            <a:r>
              <a:rPr lang="cs-CZ" altLang="cs-CZ" sz="1800" dirty="0"/>
              <a:t>–  postupné osamostatňování ovlivnilo: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a)  rozpoznání středověkých hmotných památek a jejich datování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b)  nedůvěra historiků ve výpovědní hodnotu hmotných pramenů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c)  zaměření na předměty zvláštní a kuriózní nebo esteticky zajímavé (starožitnosti)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                     </a:t>
            </a:r>
          </a:p>
          <a:p>
            <a:pPr>
              <a:defRPr/>
            </a:pPr>
            <a:r>
              <a:rPr lang="cs-CZ" sz="1800" dirty="0"/>
              <a:t>Nezájem „čistých“ historiků o archeologické </a:t>
            </a:r>
            <a:r>
              <a:rPr lang="pl-PL" sz="1800" dirty="0"/>
              <a:t>prameny a nezájem „starožitníků“ o jejich </a:t>
            </a:r>
            <a:r>
              <a:rPr lang="cs-CZ" sz="1800" dirty="0"/>
              <a:t>historické využití.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8FE12E2F-48B4-A527-39E1-B03DEC161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Pozitivismus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2F8B3E-D623-36A3-84EF-72B93460F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371600"/>
            <a:ext cx="11582400" cy="5581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Archeologie</a:t>
            </a:r>
            <a:r>
              <a:rPr lang="cs-CZ" sz="1800" dirty="0"/>
              <a:t>   –   revidovala dosavadní přístup k pramenům a způsobu jejich získávání i zpracovávání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spolupracovala s jinými obory (genealogie, antropologie)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–   profilovala se jako společenskovědní disciplína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altLang="cs-CZ" sz="1800" b="1" dirty="0"/>
              <a:t>Metoda</a:t>
            </a:r>
            <a:r>
              <a:rPr lang="cs-CZ" altLang="cs-CZ" sz="1800" dirty="0"/>
              <a:t>  –   přechod od srovnávací (komparační) morfologie k chronologicko-typologické systematice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(tvary typické pro určitá období a území)          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hmotná kultura pojímána jako evoluce věcí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–   dějiny jako sled typů a tvarů v čase a prostoru (pravěká archeologie)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Historicko-srovnávací</a:t>
            </a:r>
            <a:r>
              <a:rPr lang="cs-CZ" sz="1800" dirty="0"/>
              <a:t>  –  hledání společného původu kulturních jevů 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Kulturně-historická </a:t>
            </a:r>
            <a:r>
              <a:rPr lang="cs-CZ" sz="1800" dirty="0"/>
              <a:t> –  historie jako zákonitý proces ovlivňuje chování člověka</a:t>
            </a:r>
          </a:p>
          <a:p>
            <a:pPr>
              <a:defRPr/>
            </a:pPr>
            <a:r>
              <a:rPr lang="cs-CZ" sz="1800" b="1" dirty="0"/>
              <a:t>Metoda induktivní</a:t>
            </a:r>
            <a:r>
              <a:rPr lang="cs-CZ" sz="1800" dirty="0"/>
              <a:t>  –  empirické studium jevů od jednotlivých faktů ke zobecnění</a:t>
            </a:r>
          </a:p>
          <a:p>
            <a:pPr>
              <a:defRPr/>
            </a:pPr>
            <a:r>
              <a:rPr lang="cs-CZ" sz="1800" b="1" dirty="0"/>
              <a:t>Metoda typologická  </a:t>
            </a:r>
            <a:r>
              <a:rPr lang="cs-CZ" sz="1800" dirty="0"/>
              <a:t>–   analýza hmotných pramenů založená na vývoji tvaru a výzdoby v čase.  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2">
            <a:extLst>
              <a:ext uri="{FF2B5EF4-FFF2-40B4-BE49-F238E27FC236}">
                <a16:creationId xmlns:a16="http://schemas.microsoft.com/office/drawing/2014/main" id="{B694E8C7-0C48-741B-A4F9-C866D84FA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t="5556" r="21573" b="6667"/>
          <a:stretch>
            <a:fillRect/>
          </a:stretch>
        </p:blipFill>
        <p:spPr bwMode="auto">
          <a:xfrm>
            <a:off x="2559050" y="214313"/>
            <a:ext cx="2139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Obrázek 3">
            <a:extLst>
              <a:ext uri="{FF2B5EF4-FFF2-40B4-BE49-F238E27FC236}">
                <a16:creationId xmlns:a16="http://schemas.microsoft.com/office/drawing/2014/main" id="{627A988C-7BAD-1699-0958-C9D22D9B1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4" y="201613"/>
            <a:ext cx="2212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Obrázek 4">
            <a:extLst>
              <a:ext uri="{FF2B5EF4-FFF2-40B4-BE49-F238E27FC236}">
                <a16:creationId xmlns:a16="http://schemas.microsoft.com/office/drawing/2014/main" id="{4125683C-EC38-CC8B-ED99-B1E646FBF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7993" r="9534" b="16888"/>
          <a:stretch>
            <a:fillRect/>
          </a:stretch>
        </p:blipFill>
        <p:spPr bwMode="auto">
          <a:xfrm>
            <a:off x="5121276" y="222250"/>
            <a:ext cx="21256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Obrázek 5">
            <a:extLst>
              <a:ext uri="{FF2B5EF4-FFF2-40B4-BE49-F238E27FC236}">
                <a16:creationId xmlns:a16="http://schemas.microsoft.com/office/drawing/2014/main" id="{3F07C9DC-069A-54E5-B339-64669500E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r="14801"/>
          <a:stretch>
            <a:fillRect/>
          </a:stretch>
        </p:blipFill>
        <p:spPr bwMode="auto">
          <a:xfrm>
            <a:off x="2586039" y="3476626"/>
            <a:ext cx="21685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Obrázek 6">
            <a:extLst>
              <a:ext uri="{FF2B5EF4-FFF2-40B4-BE49-F238E27FC236}">
                <a16:creationId xmlns:a16="http://schemas.microsoft.com/office/drawing/2014/main" id="{FBE9EE7F-17A1-834E-98BF-88E04812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2827" r="5086" b="2222"/>
          <a:stretch>
            <a:fillRect/>
          </a:stretch>
        </p:blipFill>
        <p:spPr bwMode="auto">
          <a:xfrm>
            <a:off x="5194301" y="3482975"/>
            <a:ext cx="197961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Obrázek 10">
            <a:extLst>
              <a:ext uri="{FF2B5EF4-FFF2-40B4-BE49-F238E27FC236}">
                <a16:creationId xmlns:a16="http://schemas.microsoft.com/office/drawing/2014/main" id="{04D24C86-84D7-4402-0231-670BF439BD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1" t="27013" r="28181" b="27013"/>
          <a:stretch>
            <a:fillRect/>
          </a:stretch>
        </p:blipFill>
        <p:spPr bwMode="auto">
          <a:xfrm>
            <a:off x="7834314" y="3476625"/>
            <a:ext cx="18827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9B0714-1A8B-B214-7C2E-DF8D75D52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762000"/>
            <a:ext cx="11830049" cy="609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50. a 60. léta  –  výzkumy městských aglomerací</a:t>
            </a:r>
            <a:r>
              <a:rPr lang="cs-CZ" sz="2000" dirty="0"/>
              <a:t>: Praha, Hradec Králové, Most, Olomouc, Opava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                                              </a:t>
            </a:r>
            <a:r>
              <a:rPr lang="cs-CZ" sz="2000" dirty="0"/>
              <a:t>Ladislav Hrdlička – </a:t>
            </a:r>
            <a:r>
              <a:rPr lang="cs-CZ" sz="2000" b="1" dirty="0"/>
              <a:t>  </a:t>
            </a:r>
            <a:r>
              <a:rPr lang="cs-CZ" sz="2000" dirty="0"/>
              <a:t>georeliéf pražské kotliny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–  </a:t>
            </a:r>
            <a:r>
              <a:rPr lang="cs-CZ" sz="2000" b="1" dirty="0"/>
              <a:t>výzkumy hradišť:  </a:t>
            </a:r>
            <a:r>
              <a:rPr lang="cs-CZ" sz="2000" dirty="0"/>
              <a:t>Pražský hrad, Levý Hradec, Budeč, Libušín, Kouřim, Libice, Klučov, aj.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Rudolf Turek </a:t>
            </a:r>
            <a:r>
              <a:rPr lang="cs-CZ" sz="2000" dirty="0"/>
              <a:t>–  historicko-archeologický koncept raně středověkých Čech (kmeny, mohyly aj.)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Čechy v raném středověku. 1962.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–  </a:t>
            </a:r>
            <a:r>
              <a:rPr lang="cs-CZ" sz="2000" b="1" dirty="0"/>
              <a:t>výzkumy vesnic</a:t>
            </a:r>
            <a:r>
              <a:rPr lang="cs-CZ" sz="2000" dirty="0"/>
              <a:t>:  </a:t>
            </a:r>
            <a:r>
              <a:rPr lang="cs-CZ" sz="2000" dirty="0" err="1"/>
              <a:t>Mstěnice</a:t>
            </a:r>
            <a:r>
              <a:rPr lang="cs-CZ" sz="2000" dirty="0"/>
              <a:t> (počátky v 9. stol.), </a:t>
            </a:r>
            <a:r>
              <a:rPr lang="cs-CZ" sz="2000" dirty="0" err="1"/>
              <a:t>Pfaffenschlag</a:t>
            </a:r>
            <a:r>
              <a:rPr lang="cs-CZ" sz="2000" dirty="0"/>
              <a:t>, </a:t>
            </a:r>
            <a:r>
              <a:rPr lang="cs-CZ" sz="2000" dirty="0" err="1"/>
              <a:t>Svídna</a:t>
            </a: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Po r. 1989  </a:t>
            </a:r>
            <a:r>
              <a:rPr lang="cs-CZ" sz="2000" dirty="0"/>
              <a:t>–  tři úkoly:   1.  péče o archeologické kulturní dědictví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2.  vědecké poznávání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3.   komunikace se širší veřejností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FFF12BDB-CF2A-674C-8518-F5A70ADBF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459105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Hradiska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ED97A2-F3EF-9DCD-263F-1ACB02623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109664"/>
            <a:ext cx="7315200" cy="5638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Atlas pravěkých a raně středověkých hradišť v Čechách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dirty="0"/>
              <a:t>Transformace hradišť v 9. – poč. 10. stol.:  základ geneze českého státu</a:t>
            </a:r>
          </a:p>
          <a:p>
            <a:pPr marL="0" indent="0">
              <a:buNone/>
              <a:defRPr/>
            </a:pPr>
            <a:r>
              <a:rPr lang="cs-CZ" sz="1800" dirty="0"/>
              <a:t>     J. Sláma  –  středočeská doména</a:t>
            </a:r>
          </a:p>
          <a:p>
            <a:pPr marL="0" indent="0">
              <a:buNone/>
              <a:defRPr/>
            </a:pPr>
            <a:r>
              <a:rPr lang="cs-CZ" sz="1800" dirty="0"/>
              <a:t>     J. Bubeník  –  česká hradiska</a:t>
            </a:r>
          </a:p>
          <a:p>
            <a:pPr marL="0" indent="0">
              <a:buNone/>
              <a:defRPr/>
            </a:pPr>
            <a:r>
              <a:rPr lang="cs-CZ" sz="1800" dirty="0"/>
              <a:t>     I. Boháčová  –  Pražský hrad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Monografie</a:t>
            </a:r>
            <a:r>
              <a:rPr lang="cs-CZ" sz="1800" dirty="0"/>
              <a:t>:    D. Třeštík (1997)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J. Žemlička (1997)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M. </a:t>
            </a:r>
            <a:r>
              <a:rPr lang="cs-CZ" sz="1800" dirty="0" err="1"/>
              <a:t>Matła-Kozłowska</a:t>
            </a:r>
            <a:r>
              <a:rPr lang="cs-CZ" sz="1800" dirty="0"/>
              <a:t>  (2008)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R. Procházka (2009)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Přemyslovci. Budování českého státu (2009).</a:t>
            </a:r>
          </a:p>
          <a:p>
            <a:pPr marL="0" indent="0">
              <a:buNone/>
              <a:defRPr/>
            </a:pPr>
            <a:r>
              <a:rPr lang="cs-CZ" sz="2000" dirty="0"/>
              <a:t>  Atlas pravěkých a raně středověkých hradišť v Čechách.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51204" name="Obrázek 1">
            <a:extLst>
              <a:ext uri="{FF2B5EF4-FFF2-40B4-BE49-F238E27FC236}">
                <a16:creationId xmlns:a16="http://schemas.microsoft.com/office/drawing/2014/main" id="{8CBC3E41-11E1-FF7D-87E3-91795B77E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25" y="3200400"/>
            <a:ext cx="25273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1">
            <a:extLst>
              <a:ext uri="{FF2B5EF4-FFF2-40B4-BE49-F238E27FC236}">
                <a16:creationId xmlns:a16="http://schemas.microsoft.com/office/drawing/2014/main" id="{6E84514D-A0AF-1126-3C6A-107AD4D44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323850"/>
            <a:ext cx="376213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D035F837-71A8-E5EA-CF84-FC69742BD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Vesnice</a:t>
            </a:r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E58378D0-6271-2F94-4464-96D5AAB786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11572875" cy="57150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800" b="1" dirty="0"/>
              <a:t>1881</a:t>
            </a:r>
            <a:r>
              <a:rPr lang="cs-CZ" altLang="cs-CZ" sz="1800" dirty="0"/>
              <a:t> –  </a:t>
            </a:r>
            <a:r>
              <a:rPr lang="cs-CZ" altLang="cs-CZ" sz="1800" b="1" dirty="0">
                <a:solidFill>
                  <a:srgbClr val="FF0000"/>
                </a:solidFill>
              </a:rPr>
              <a:t>Mořina u Běštína</a:t>
            </a:r>
            <a:r>
              <a:rPr lang="cs-CZ" altLang="cs-CZ" sz="1800" dirty="0"/>
              <a:t> (o. Beroun):  výzkum první zaniklé vesnice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–  </a:t>
            </a:r>
            <a:r>
              <a:rPr lang="cs-CZ" altLang="cs-CZ" sz="1800" b="1" dirty="0">
                <a:solidFill>
                  <a:srgbClr val="FF0000"/>
                </a:solidFill>
              </a:rPr>
              <a:t>Břetislav Jelínek  </a:t>
            </a:r>
            <a:r>
              <a:rPr lang="cs-CZ" altLang="cs-CZ" sz="1800" dirty="0"/>
              <a:t>– slovanský mohylník; 1917: rozpoznal </a:t>
            </a:r>
            <a:r>
              <a:rPr lang="cs-CZ" altLang="cs-CZ" sz="1800" b="1" dirty="0">
                <a:solidFill>
                  <a:srgbClr val="FF0000"/>
                </a:solidFill>
              </a:rPr>
              <a:t>Jan </a:t>
            </a:r>
            <a:r>
              <a:rPr lang="cs-CZ" altLang="cs-CZ" sz="1800" b="1" dirty="0" err="1">
                <a:solidFill>
                  <a:srgbClr val="FF0000"/>
                </a:solidFill>
              </a:rPr>
              <a:t>Axamit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800" b="1" dirty="0"/>
              <a:t>1900:  </a:t>
            </a:r>
            <a:r>
              <a:rPr lang="cs-CZ" altLang="cs-CZ" sz="1800" b="1" dirty="0">
                <a:solidFill>
                  <a:srgbClr val="FF0000"/>
                </a:solidFill>
              </a:rPr>
              <a:t>Jan </a:t>
            </a:r>
            <a:r>
              <a:rPr lang="cs-CZ" altLang="cs-CZ" sz="1800" b="1" dirty="0" err="1">
                <a:solidFill>
                  <a:srgbClr val="FF0000"/>
                </a:solidFill>
              </a:rPr>
              <a:t>Hellich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na </a:t>
            </a:r>
            <a:r>
              <a:rPr lang="cs-CZ" altLang="cs-CZ" sz="1800" dirty="0" err="1"/>
              <a:t>Poděbradsku</a:t>
            </a:r>
            <a:r>
              <a:rPr lang="cs-CZ" altLang="cs-CZ" sz="1800" dirty="0"/>
              <a:t> první výzkum osad (1923: publikace)</a:t>
            </a: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1909:</a:t>
            </a:r>
            <a:r>
              <a:rPr lang="cs-CZ" altLang="cs-CZ" sz="1800" b="1" dirty="0">
                <a:solidFill>
                  <a:srgbClr val="FF0000"/>
                </a:solidFill>
              </a:rPr>
              <a:t>  J. L. Píč</a:t>
            </a:r>
            <a:r>
              <a:rPr lang="cs-CZ" altLang="cs-CZ" sz="1800" dirty="0"/>
              <a:t>  –  ve Starožitnostech mezi mohylami z „poslední doby pohanské“ středověké vesnice (Babice, Opolany, Vyžlovka)</a:t>
            </a:r>
          </a:p>
          <a:p>
            <a:pPr eaLnBrk="1" hangingPunct="1">
              <a:defRPr/>
            </a:pPr>
            <a:r>
              <a:rPr lang="cs-CZ" altLang="cs-CZ" sz="1800" b="1" dirty="0"/>
              <a:t>1900:</a:t>
            </a:r>
            <a:r>
              <a:rPr lang="cs-CZ" altLang="cs-CZ" sz="1800" b="1" dirty="0">
                <a:solidFill>
                  <a:srgbClr val="FF0000"/>
                </a:solidFill>
              </a:rPr>
              <a:t>  Jan </a:t>
            </a:r>
            <a:r>
              <a:rPr lang="cs-CZ" altLang="cs-CZ" sz="1800" b="1" dirty="0" err="1">
                <a:solidFill>
                  <a:srgbClr val="FF0000"/>
                </a:solidFill>
              </a:rPr>
              <a:t>Hellich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na </a:t>
            </a:r>
            <a:r>
              <a:rPr lang="cs-CZ" altLang="cs-CZ" sz="1800" dirty="0" err="1"/>
              <a:t>Poděbradsku</a:t>
            </a:r>
            <a:r>
              <a:rPr lang="cs-CZ" altLang="cs-CZ" sz="1800" dirty="0"/>
              <a:t> první výzkum osad (1923: publikace)</a:t>
            </a:r>
          </a:p>
          <a:p>
            <a:pPr eaLnBrk="1" hangingPunct="1">
              <a:defRPr/>
            </a:pPr>
            <a:r>
              <a:rPr lang="cs-CZ" altLang="cs-CZ" sz="1800" b="1" dirty="0"/>
              <a:t>1938 a 1939:  </a:t>
            </a:r>
            <a:r>
              <a:rPr lang="cs-CZ" altLang="cs-CZ" sz="1800" b="1" dirty="0">
                <a:solidFill>
                  <a:srgbClr val="FF0000"/>
                </a:solidFill>
              </a:rPr>
              <a:t>J.  Böhm </a:t>
            </a:r>
            <a:r>
              <a:rPr lang="cs-CZ" altLang="cs-CZ" sz="1800" dirty="0"/>
              <a:t> –  nutnost zkoumání zaniklých vesnic </a:t>
            </a:r>
          </a:p>
          <a:p>
            <a:pPr eaLnBrk="1" hangingPunct="1">
              <a:defRPr/>
            </a:pPr>
            <a:r>
              <a:rPr lang="cs-CZ" altLang="cs-CZ" sz="1800" b="1" dirty="0"/>
              <a:t>60. léta:</a:t>
            </a:r>
            <a:r>
              <a:rPr lang="cs-CZ" altLang="cs-CZ" sz="1800" b="1" dirty="0">
                <a:solidFill>
                  <a:srgbClr val="FF0000"/>
                </a:solidFill>
              </a:rPr>
              <a:t>  Z. Smetánka</a:t>
            </a:r>
            <a:r>
              <a:rPr lang="cs-CZ" altLang="cs-CZ" sz="1800" dirty="0"/>
              <a:t>  – výzkum: </a:t>
            </a:r>
            <a:r>
              <a:rPr lang="cs-CZ" altLang="cs-CZ" sz="1800" dirty="0" err="1"/>
              <a:t>Svídna</a:t>
            </a:r>
            <a:r>
              <a:rPr lang="cs-CZ" altLang="cs-CZ" sz="1800" dirty="0"/>
              <a:t> u Kladna, Kozojedy na Kolínsku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 E. Černý  </a:t>
            </a:r>
            <a:r>
              <a:rPr lang="cs-CZ" altLang="cs-CZ" sz="1800" dirty="0"/>
              <a:t>– zaniklé vesnice na Drahanské vrchovině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   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F. Roubík  </a:t>
            </a:r>
            <a:r>
              <a:rPr lang="cs-CZ" altLang="cs-CZ" sz="1800" dirty="0"/>
              <a:t>– Zaniklé venkovské sídliště v Čechách (evidence)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V. Nekuda</a:t>
            </a:r>
            <a:r>
              <a:rPr lang="cs-CZ" altLang="cs-CZ" sz="1800" dirty="0"/>
              <a:t>  – </a:t>
            </a:r>
            <a:r>
              <a:rPr lang="cs-CZ" altLang="cs-CZ" sz="1800" dirty="0" err="1"/>
              <a:t>Mstěnice</a:t>
            </a:r>
            <a:r>
              <a:rPr lang="cs-CZ" altLang="cs-CZ" sz="1800" dirty="0"/>
              <a:t> u Třebíče, </a:t>
            </a:r>
            <a:r>
              <a:rPr lang="cs-CZ" altLang="cs-CZ" sz="1800" dirty="0" err="1"/>
              <a:t>Pfaffenschlag</a:t>
            </a:r>
            <a:r>
              <a:rPr lang="cs-CZ" altLang="cs-CZ" sz="1800" dirty="0"/>
              <a:t> u </a:t>
            </a:r>
            <a:r>
              <a:rPr lang="cs-CZ" altLang="cs-CZ" sz="1800" dirty="0" err="1"/>
              <a:t>Jindř</a:t>
            </a:r>
            <a:r>
              <a:rPr lang="cs-CZ" altLang="cs-CZ" sz="1800" dirty="0"/>
              <a:t>. Hradce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D. </a:t>
            </a:r>
            <a:r>
              <a:rPr lang="cs-CZ" altLang="cs-CZ" sz="1800" b="1" dirty="0" err="1">
                <a:solidFill>
                  <a:srgbClr val="FF0000"/>
                </a:solidFill>
              </a:rPr>
              <a:t>Šaurová</a:t>
            </a:r>
            <a:r>
              <a:rPr lang="cs-CZ" altLang="cs-CZ" sz="1800" dirty="0"/>
              <a:t>  – </a:t>
            </a:r>
            <a:r>
              <a:rPr lang="cs-CZ" altLang="cs-CZ" sz="1800" dirty="0" err="1"/>
              <a:t>Konůvky</a:t>
            </a:r>
            <a:r>
              <a:rPr lang="cs-CZ" altLang="cs-CZ" sz="1800" dirty="0"/>
              <a:t> </a:t>
            </a:r>
            <a:r>
              <a:rPr lang="cs-CZ" altLang="cs-CZ" sz="1800"/>
              <a:t>u Slavkova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70. léta:  </a:t>
            </a:r>
            <a:r>
              <a:rPr lang="cs-CZ" altLang="cs-CZ" sz="1800" b="1" dirty="0">
                <a:solidFill>
                  <a:srgbClr val="FF0000"/>
                </a:solidFill>
              </a:rPr>
              <a:t>J. Klápště  </a:t>
            </a:r>
            <a:r>
              <a:rPr lang="cs-CZ" altLang="cs-CZ" sz="1800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 </a:t>
            </a:r>
            <a:r>
              <a:rPr lang="cs-CZ" altLang="cs-CZ" sz="1800" dirty="0" err="1"/>
              <a:t>Černokostelecko</a:t>
            </a:r>
            <a:r>
              <a:rPr lang="cs-CZ" altLang="cs-CZ" sz="1800" dirty="0"/>
              <a:t>    </a:t>
            </a:r>
          </a:p>
          <a:p>
            <a:pPr eaLnBrk="1" hangingPunct="1">
              <a:defRPr/>
            </a:pPr>
            <a:r>
              <a:rPr lang="cs-CZ" altLang="cs-CZ" sz="1800" b="1" dirty="0"/>
              <a:t>80. léta:</a:t>
            </a:r>
            <a:r>
              <a:rPr lang="cs-CZ" altLang="cs-CZ" sz="1800" dirty="0"/>
              <a:t>   </a:t>
            </a:r>
            <a:r>
              <a:rPr lang="cs-CZ" altLang="cs-CZ" sz="1800" b="1" dirty="0">
                <a:solidFill>
                  <a:srgbClr val="FF0000"/>
                </a:solidFill>
              </a:rPr>
              <a:t>L. </a:t>
            </a:r>
            <a:r>
              <a:rPr lang="cs-CZ" altLang="cs-CZ" sz="1800" b="1" dirty="0" err="1">
                <a:solidFill>
                  <a:srgbClr val="FF0000"/>
                </a:solidFill>
              </a:rPr>
              <a:t>Belcredi</a:t>
            </a:r>
            <a:r>
              <a:rPr lang="cs-CZ" altLang="cs-CZ" sz="1800" dirty="0"/>
              <a:t>  – výzkum: Bystřec u Jedovnic                              </a:t>
            </a:r>
          </a:p>
          <a:p>
            <a:pPr eaLnBrk="1" hangingPunct="1">
              <a:defRPr/>
            </a:pPr>
            <a:r>
              <a:rPr lang="cs-CZ" altLang="cs-CZ" sz="1800" b="1" dirty="0"/>
              <a:t>90. léta: </a:t>
            </a:r>
            <a:r>
              <a:rPr lang="cs-CZ" altLang="cs-CZ" sz="1800" dirty="0"/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Z. Měchurová  </a:t>
            </a:r>
            <a:r>
              <a:rPr lang="cs-CZ" altLang="cs-CZ" sz="1800" dirty="0"/>
              <a:t>– zpracovala materiál z </a:t>
            </a:r>
            <a:r>
              <a:rPr lang="cs-CZ" altLang="cs-CZ" sz="1800" dirty="0" err="1"/>
              <a:t>Konůvek</a:t>
            </a:r>
            <a:r>
              <a:rPr lang="cs-CZ" altLang="cs-CZ" sz="1800" dirty="0"/>
              <a:t>                 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>
            <a:extLst>
              <a:ext uri="{FF2B5EF4-FFF2-40B4-BE49-F238E27FC236}">
                <a16:creationId xmlns:a16="http://schemas.microsoft.com/office/drawing/2014/main" id="{3D9BC824-924D-6C91-9A89-CFF4A1075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Panská sídla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AF60271-2BAE-3F47-D6D0-F6D0618D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5" y="762000"/>
            <a:ext cx="9667875" cy="6096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18. stol.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b="1" dirty="0">
                <a:solidFill>
                  <a:srgbClr val="FF0000"/>
                </a:solidFill>
              </a:rPr>
              <a:t>K. H. Mácha </a:t>
            </a:r>
            <a:r>
              <a:rPr lang="cs-CZ" sz="1800" dirty="0"/>
              <a:t>(1810-1836)– Hrady spatřené (romantismus, </a:t>
            </a:r>
            <a:r>
              <a:rPr lang="cs-CZ" sz="1800" dirty="0" err="1"/>
              <a:t>skicy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</a:t>
            </a:r>
            <a:r>
              <a:rPr lang="cs-CZ" sz="1800" b="1" dirty="0">
                <a:solidFill>
                  <a:srgbClr val="FF0000"/>
                </a:solidFill>
              </a:rPr>
              <a:t>Fr. Alex. </a:t>
            </a:r>
            <a:r>
              <a:rPr lang="cs-CZ" sz="1800" b="1" dirty="0" err="1">
                <a:solidFill>
                  <a:srgbClr val="FF0000"/>
                </a:solidFill>
              </a:rPr>
              <a:t>Herber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(1815-1849) – pražský kupec, okolo 600 hradů</a:t>
            </a:r>
          </a:p>
          <a:p>
            <a:pPr eaLnBrk="1" hangingPunct="1">
              <a:defRPr/>
            </a:pPr>
            <a:r>
              <a:rPr lang="cs-CZ" sz="1800" b="1" dirty="0"/>
              <a:t>19. a poč. 20. stol.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b="1" dirty="0">
                <a:solidFill>
                  <a:srgbClr val="FF0000"/>
                </a:solidFill>
              </a:rPr>
              <a:t>A. Sedláček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(1843-1926):   profesor v Táboře a Písku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  Hrady, zámky a tvrze království českého 15 sv., cca 3 tis. </a:t>
            </a:r>
            <a:endParaRPr 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800" b="1" dirty="0"/>
              <a:t>60. léta </a:t>
            </a:r>
            <a:r>
              <a:rPr lang="cs-CZ" sz="1800" dirty="0"/>
              <a:t>–</a:t>
            </a:r>
            <a:r>
              <a:rPr lang="cs-CZ" sz="1800" b="1" dirty="0">
                <a:solidFill>
                  <a:srgbClr val="FF0000"/>
                </a:solidFill>
              </a:rPr>
              <a:t> K. </a:t>
            </a:r>
            <a:r>
              <a:rPr lang="cs-CZ" sz="1800" b="1" dirty="0" err="1">
                <a:solidFill>
                  <a:srgbClr val="FF0000"/>
                </a:solidFill>
              </a:rPr>
              <a:t>Reichertová</a:t>
            </a:r>
            <a:r>
              <a:rPr lang="cs-CZ" sz="1800" b="1" dirty="0">
                <a:solidFill>
                  <a:srgbClr val="FF0000"/>
                </a:solidFill>
              </a:rPr>
              <a:t>: </a:t>
            </a:r>
            <a:r>
              <a:rPr lang="pt-BR" sz="1800" dirty="0"/>
              <a:t>tvrze</a:t>
            </a:r>
            <a:r>
              <a:rPr lang="cs-CZ" sz="1800" dirty="0"/>
              <a:t> </a:t>
            </a:r>
            <a:r>
              <a:rPr lang="pt-BR" sz="1800" dirty="0"/>
              <a:t>v Martinicích u Benešova</a:t>
            </a:r>
            <a:r>
              <a:rPr lang="cs-CZ" sz="1800" dirty="0"/>
              <a:t>, </a:t>
            </a:r>
            <a:r>
              <a:rPr lang="cs-CZ" sz="1800" dirty="0" err="1"/>
              <a:t>Zrůbek</a:t>
            </a:r>
            <a:r>
              <a:rPr lang="cs-CZ" sz="1800" dirty="0"/>
              <a:t>, Zvírotice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K problematice výzkumu středověké tvrze (PA 1961) </a:t>
            </a:r>
            <a:endParaRPr 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sz="1800" b="1" dirty="0"/>
              <a:t>70. léta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b="1" dirty="0">
                <a:solidFill>
                  <a:srgbClr val="FF0000"/>
                </a:solidFill>
              </a:rPr>
              <a:t>D. Menclová </a:t>
            </a:r>
            <a:r>
              <a:rPr lang="cs-CZ" sz="1800" dirty="0"/>
              <a:t>– historička umění: České hrady, 2 sv. (1972, 1976)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stavebně–historický přístup, typologie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</a:t>
            </a:r>
            <a:r>
              <a:rPr lang="cs-CZ" sz="1800" b="1" dirty="0">
                <a:solidFill>
                  <a:srgbClr val="FF0000"/>
                </a:solidFill>
              </a:rPr>
              <a:t>A. Hejna  </a:t>
            </a:r>
            <a:r>
              <a:rPr lang="cs-CZ" sz="1800" dirty="0"/>
              <a:t>–  výzkum </a:t>
            </a:r>
            <a:r>
              <a:rPr lang="cs-CZ" sz="1800" dirty="0" err="1"/>
              <a:t>Vízmburku</a:t>
            </a:r>
            <a:r>
              <a:rPr lang="cs-CZ" sz="1800" dirty="0"/>
              <a:t> (1972–1984)</a:t>
            </a:r>
          </a:p>
          <a:p>
            <a:pPr eaLnBrk="1" hangingPunct="1">
              <a:defRPr/>
            </a:pPr>
            <a:r>
              <a:rPr lang="cs-CZ" sz="1800" b="1" dirty="0"/>
              <a:t>80. a 90. léta</a:t>
            </a:r>
            <a:r>
              <a:rPr lang="cs-CZ" sz="1800" dirty="0"/>
              <a:t> –  </a:t>
            </a:r>
            <a:r>
              <a:rPr lang="cs-CZ" sz="1800" b="1" dirty="0">
                <a:solidFill>
                  <a:srgbClr val="FF0000"/>
                </a:solidFill>
              </a:rPr>
              <a:t>T. Durdík  </a:t>
            </a:r>
            <a:r>
              <a:rPr lang="cs-CZ" sz="1800" dirty="0"/>
              <a:t>–  Ilustrovaná encyklopedie českých hradů (1999).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J. Klápště  </a:t>
            </a:r>
            <a:r>
              <a:rPr lang="cs-CZ" sz="1800" dirty="0"/>
              <a:t>–   výzkum Bedřichova Světce (rezidenční dvorec, tvrz)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–  Paměť krajiny středověkého Mostecka (1994).</a:t>
            </a:r>
          </a:p>
          <a:p>
            <a:pPr marL="0" indent="0">
              <a:buNone/>
              <a:defRPr/>
            </a:pPr>
            <a:r>
              <a:rPr lang="cs-CZ" sz="1800" dirty="0">
                <a:cs typeface="Arial" panose="020B0604020202020204" pitchFamily="34" charset="0"/>
              </a:rPr>
              <a:t>                               </a:t>
            </a:r>
            <a:r>
              <a:rPr 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J. Kohoutek  </a:t>
            </a:r>
            <a:r>
              <a:rPr lang="cs-CZ" sz="1800" dirty="0">
                <a:cs typeface="Arial" panose="020B0604020202020204" pitchFamily="34" charset="0"/>
              </a:rPr>
              <a:t>–  Hrady jihovýchodní Moravy (1995).</a:t>
            </a:r>
            <a:r>
              <a:rPr lang="cs-CZ" sz="12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M. Plaček  </a:t>
            </a:r>
            <a:r>
              <a:rPr lang="cs-CZ" sz="1800" dirty="0"/>
              <a:t>–   Ilustrovaná </a:t>
            </a:r>
            <a:r>
              <a:rPr lang="cs-CZ" sz="1800" dirty="0" err="1"/>
              <a:t>encykl</a:t>
            </a:r>
            <a:r>
              <a:rPr lang="cs-CZ" sz="1800" dirty="0"/>
              <a:t>. Mor. hradů, hrádků a tvrzí (2001).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F. Musil  </a:t>
            </a:r>
            <a:r>
              <a:rPr lang="cs-CZ" sz="1800" dirty="0"/>
              <a:t>–  Ú</a:t>
            </a:r>
            <a:r>
              <a:rPr lang="pl-PL" sz="1800" dirty="0"/>
              <a:t>vod do kastelologie I-II (2006).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                           P. Kouřil, P., D. Prix, M. </a:t>
            </a:r>
            <a:r>
              <a:rPr lang="cs-CZ" sz="1800" b="1" dirty="0" err="1">
                <a:solidFill>
                  <a:srgbClr val="FF0000"/>
                </a:solidFill>
              </a:rPr>
              <a:t>Wihoda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Hrady českého Slezska (2000).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F. Gabriel </a:t>
            </a:r>
            <a:r>
              <a:rPr lang="cs-CZ" sz="1800" dirty="0"/>
              <a:t>–  </a:t>
            </a:r>
            <a:r>
              <a:rPr lang="pl-PL" sz="1800" dirty="0"/>
              <a:t>Hrady okresu Česká Lípa (2000).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C2B57463-4B16-4E0C-9AEA-F29FF376E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   Města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C5DA53-CA70-85EF-23B7-ABAC88C8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17637"/>
            <a:ext cx="10210800" cy="53355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Hofmann, F</a:t>
            </a:r>
            <a:r>
              <a:rPr lang="cs-CZ" altLang="cs-CZ" sz="2000" dirty="0"/>
              <a:t>.: České město ve středověku, Praha 1992.</a:t>
            </a:r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Kejř, J</a:t>
            </a:r>
            <a:r>
              <a:rPr lang="cs-CZ" altLang="cs-CZ" sz="2000" b="1" dirty="0"/>
              <a:t>.:</a:t>
            </a:r>
            <a:r>
              <a:rPr lang="cs-CZ" altLang="cs-CZ" sz="2000" dirty="0"/>
              <a:t>  Vznik městského zřízení v českých zemích, Praha 1998.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Praha</a:t>
            </a:r>
            <a:r>
              <a:rPr lang="cs-CZ" altLang="cs-CZ" sz="2000" dirty="0"/>
              <a:t>  –  </a:t>
            </a:r>
            <a:r>
              <a:rPr lang="cs-CZ" sz="2000" b="1" dirty="0">
                <a:solidFill>
                  <a:srgbClr val="FF0000"/>
                </a:solidFill>
              </a:rPr>
              <a:t>Ladislav Hrdlička </a:t>
            </a:r>
            <a:r>
              <a:rPr lang="cs-CZ" sz="2000" dirty="0"/>
              <a:t>(georeliéf pražské kotliny)</a:t>
            </a:r>
          </a:p>
          <a:p>
            <a:pPr>
              <a:defRPr/>
            </a:pPr>
            <a:r>
              <a:rPr lang="cs-CZ" altLang="cs-CZ" sz="2000" b="1" dirty="0"/>
              <a:t>Most </a:t>
            </a:r>
            <a:r>
              <a:rPr lang="cs-CZ" altLang="cs-CZ" sz="2000" dirty="0"/>
              <a:t> – </a:t>
            </a:r>
            <a:r>
              <a:rPr lang="cs-CZ" altLang="cs-CZ" sz="2000" b="1" dirty="0">
                <a:solidFill>
                  <a:srgbClr val="FF0000"/>
                </a:solidFill>
              </a:rPr>
              <a:t>Jan Klápště </a:t>
            </a:r>
            <a:r>
              <a:rPr lang="cs-CZ" altLang="cs-CZ" sz="2000" dirty="0"/>
              <a:t>(počátky lokačních měst)</a:t>
            </a:r>
            <a:endParaRPr lang="cs-CZ" dirty="0"/>
          </a:p>
          <a:p>
            <a:pPr>
              <a:defRPr/>
            </a:pPr>
            <a:r>
              <a:rPr lang="cs-CZ" sz="2000" b="1" dirty="0"/>
              <a:t>Chrudim, Praha </a:t>
            </a:r>
            <a:r>
              <a:rPr lang="cs-CZ" sz="2000" dirty="0"/>
              <a:t> – </a:t>
            </a:r>
            <a:r>
              <a:rPr lang="cs-CZ" sz="2000" b="1" dirty="0">
                <a:solidFill>
                  <a:srgbClr val="FF0000"/>
                </a:solidFill>
              </a:rPr>
              <a:t>J. Frolík</a:t>
            </a:r>
          </a:p>
          <a:p>
            <a:pPr>
              <a:defRPr/>
            </a:pPr>
            <a:r>
              <a:rPr lang="cs-CZ" sz="2000" b="1" dirty="0"/>
              <a:t>Hradec Králové 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FF0000"/>
                </a:solidFill>
              </a:rPr>
              <a:t>R. Bláha</a:t>
            </a:r>
          </a:p>
          <a:p>
            <a:pPr>
              <a:defRPr/>
            </a:pPr>
            <a:r>
              <a:rPr lang="cs-CZ" sz="2000" b="1" dirty="0"/>
              <a:t>Tábor 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FF0000"/>
                </a:solidFill>
              </a:rPr>
              <a:t>R. Krajíc</a:t>
            </a:r>
          </a:p>
          <a:p>
            <a:pPr>
              <a:defRPr/>
            </a:pPr>
            <a:r>
              <a:rPr lang="cs-CZ" sz="2000" b="1" dirty="0"/>
              <a:t>Brno</a:t>
            </a:r>
            <a:r>
              <a:rPr lang="cs-CZ" sz="2000" dirty="0"/>
              <a:t>  – </a:t>
            </a:r>
            <a:r>
              <a:rPr lang="cs-CZ" sz="2000" b="1" dirty="0">
                <a:solidFill>
                  <a:srgbClr val="FF0000"/>
                </a:solidFill>
              </a:rPr>
              <a:t>M. Peška, I. Loskotová, R. Procházka</a:t>
            </a:r>
          </a:p>
          <a:p>
            <a:pPr>
              <a:defRPr/>
            </a:pPr>
            <a:r>
              <a:rPr lang="cs-CZ" sz="2000" b="1" dirty="0"/>
              <a:t>Olomouc</a:t>
            </a:r>
            <a:r>
              <a:rPr lang="cs-CZ" sz="2000" dirty="0"/>
              <a:t>  – </a:t>
            </a:r>
            <a:r>
              <a:rPr lang="cs-CZ" sz="2000" b="1" dirty="0">
                <a:solidFill>
                  <a:srgbClr val="FF0000"/>
                </a:solidFill>
              </a:rPr>
              <a:t>J. Bláha</a:t>
            </a:r>
          </a:p>
          <a:p>
            <a:pPr>
              <a:defRPr/>
            </a:pPr>
            <a:r>
              <a:rPr lang="cs-CZ" sz="2000" b="1" dirty="0"/>
              <a:t>Přerov 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FF0000"/>
                </a:solidFill>
              </a:rPr>
              <a:t>A. </a:t>
            </a:r>
            <a:r>
              <a:rPr lang="cs-CZ" sz="2000" b="1" dirty="0" err="1">
                <a:solidFill>
                  <a:srgbClr val="FF0000"/>
                </a:solidFill>
              </a:rPr>
              <a:t>Drechsler</a:t>
            </a:r>
            <a:r>
              <a:rPr lang="cs-CZ" sz="2000" b="1" dirty="0">
                <a:solidFill>
                  <a:srgbClr val="FF0000"/>
                </a:solidFill>
              </a:rPr>
              <a:t>, R. Procházka</a:t>
            </a:r>
          </a:p>
          <a:p>
            <a:pPr>
              <a:defRPr/>
            </a:pPr>
            <a:r>
              <a:rPr lang="cs-CZ" sz="2000" b="1" dirty="0"/>
              <a:t>Opava  </a:t>
            </a:r>
            <a:r>
              <a:rPr lang="cs-CZ" sz="2000" dirty="0"/>
              <a:t>– dříve:  </a:t>
            </a:r>
            <a:r>
              <a:rPr lang="cs-CZ" sz="2000" b="1" dirty="0">
                <a:solidFill>
                  <a:srgbClr val="FF0000"/>
                </a:solidFill>
              </a:rPr>
              <a:t>V. Šikulová, J. Král, H. </a:t>
            </a:r>
            <a:r>
              <a:rPr lang="cs-CZ" sz="2000" b="1" dirty="0" err="1">
                <a:solidFill>
                  <a:srgbClr val="FF0000"/>
                </a:solidFill>
              </a:rPr>
              <a:t>Teryngerová</a:t>
            </a:r>
            <a:r>
              <a:rPr lang="cs-CZ" sz="2000" b="1" dirty="0">
                <a:solidFill>
                  <a:srgbClr val="FF0000"/>
                </a:solidFill>
              </a:rPr>
              <a:t>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dnes:  </a:t>
            </a:r>
            <a:r>
              <a:rPr lang="cs-CZ" sz="2000" b="1" dirty="0">
                <a:solidFill>
                  <a:srgbClr val="FF0000"/>
                </a:solidFill>
              </a:rPr>
              <a:t>P. Kouřil, F. Kolář, M. Zezula, M. </a:t>
            </a:r>
            <a:r>
              <a:rPr lang="cs-CZ" sz="2000" b="1" dirty="0" err="1">
                <a:solidFill>
                  <a:srgbClr val="FF0000"/>
                </a:solidFill>
              </a:rPr>
              <a:t>Kiecoň</a:t>
            </a:r>
            <a:r>
              <a:rPr lang="cs-CZ" sz="2000" b="1" dirty="0">
                <a:solidFill>
                  <a:srgbClr val="FF0000"/>
                </a:solidFill>
              </a:rPr>
              <a:t> aj.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BC36E033-9DC7-7E89-4D85-B60B7F12B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Christianizace, církev, kláštery, kostely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2C1D5B-CF4A-A3BD-FA09-2F8125318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600200"/>
            <a:ext cx="11744325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Poláček, L.</a:t>
            </a:r>
            <a:r>
              <a:rPr lang="cs-CZ" sz="1800" dirty="0"/>
              <a:t>, Velkomoravská církevní architektura. In: P. Kouřil (</a:t>
            </a:r>
            <a:r>
              <a:rPr lang="cs-CZ" sz="1800" dirty="0" err="1"/>
              <a:t>ed</a:t>
            </a:r>
            <a:r>
              <a:rPr lang="cs-CZ" sz="1800" dirty="0"/>
              <a:t>.), Velká Morava a </a:t>
            </a:r>
            <a:r>
              <a:rPr lang="cs-CZ" sz="1800" dirty="0" err="1"/>
              <a:t>poč.křesťanství</a:t>
            </a:r>
            <a:r>
              <a:rPr lang="cs-CZ" sz="1800" dirty="0"/>
              <a:t> (Brno 2014) 87–91.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Unger, J.</a:t>
            </a:r>
            <a:r>
              <a:rPr lang="cs-CZ" sz="1800" dirty="0"/>
              <a:t>, Odraz christianizace Moravy v archeologických pramenech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Čechura, M.  </a:t>
            </a:r>
            <a:r>
              <a:rPr lang="cs-CZ" sz="1800" dirty="0"/>
              <a:t> Zaniklé kostely Čech. Praha 2012.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Počátky sakrální architektury v </a:t>
            </a:r>
            <a:r>
              <a:rPr lang="cs-CZ" sz="1800" dirty="0" err="1"/>
              <a:t>záp</a:t>
            </a:r>
            <a:r>
              <a:rPr lang="cs-CZ" sz="1800" dirty="0"/>
              <a:t>. Čechách. Kapitoly z církevní archeologie, </a:t>
            </a:r>
            <a:r>
              <a:rPr lang="cs-CZ" sz="1800" dirty="0" err="1"/>
              <a:t>diz</a:t>
            </a:r>
            <a:r>
              <a:rPr lang="cs-CZ" sz="1800" dirty="0"/>
              <a:t>. </a:t>
            </a:r>
            <a:r>
              <a:rPr lang="cs-CZ" sz="1800" dirty="0" err="1"/>
              <a:t>pr</a:t>
            </a:r>
            <a:r>
              <a:rPr lang="cs-CZ" sz="1800" dirty="0"/>
              <a:t> ÚA FFUK, Praha 2019.</a:t>
            </a:r>
          </a:p>
          <a:p>
            <a:pPr>
              <a:defRPr/>
            </a:pPr>
            <a:r>
              <a:rPr lang="cs-CZ" sz="1800" b="1" dirty="0"/>
              <a:t>Sázava </a:t>
            </a:r>
            <a:r>
              <a:rPr lang="cs-CZ" sz="1800" dirty="0"/>
              <a:t> –  </a:t>
            </a:r>
            <a:r>
              <a:rPr lang="cs-CZ" sz="1800" b="1" dirty="0">
                <a:solidFill>
                  <a:srgbClr val="FF0000"/>
                </a:solidFill>
              </a:rPr>
              <a:t>P. Sommer</a:t>
            </a:r>
          </a:p>
          <a:p>
            <a:pPr>
              <a:defRPr/>
            </a:pPr>
            <a:r>
              <a:rPr lang="cs-CZ" sz="1800" b="1" dirty="0"/>
              <a:t>Vyšehrad </a:t>
            </a:r>
            <a:r>
              <a:rPr lang="cs-CZ" sz="1800" dirty="0"/>
              <a:t> –  </a:t>
            </a:r>
            <a:r>
              <a:rPr lang="cs-CZ" sz="1800" b="1" dirty="0">
                <a:solidFill>
                  <a:srgbClr val="FF0000"/>
                </a:solidFill>
              </a:rPr>
              <a:t>B. Nechvátal</a:t>
            </a:r>
          </a:p>
          <a:p>
            <a:pPr>
              <a:defRPr/>
            </a:pPr>
            <a:r>
              <a:rPr lang="cs-CZ" sz="1800" b="1" dirty="0"/>
              <a:t>Anežský klášter </a:t>
            </a:r>
            <a:r>
              <a:rPr lang="cs-CZ" sz="1800" dirty="0"/>
              <a:t> – </a:t>
            </a:r>
            <a:r>
              <a:rPr lang="cs-CZ" sz="1800" b="1" dirty="0">
                <a:solidFill>
                  <a:srgbClr val="FF0000"/>
                </a:solidFill>
              </a:rPr>
              <a:t>A. Soukupová</a:t>
            </a:r>
          </a:p>
          <a:p>
            <a:pPr>
              <a:defRPr/>
            </a:pPr>
            <a:r>
              <a:rPr lang="cs-CZ" sz="1800" b="1" dirty="0"/>
              <a:t>Frýdlantsko </a:t>
            </a:r>
            <a:r>
              <a:rPr lang="cs-CZ" sz="1800" dirty="0"/>
              <a:t> –  </a:t>
            </a:r>
            <a:r>
              <a:rPr lang="cs-CZ" sz="1800" b="1" dirty="0">
                <a:solidFill>
                  <a:srgbClr val="FF0000"/>
                </a:solidFill>
              </a:rPr>
              <a:t>V. </a:t>
            </a:r>
            <a:r>
              <a:rPr lang="cs-CZ" sz="1800" b="1" dirty="0" err="1">
                <a:solidFill>
                  <a:srgbClr val="FF0000"/>
                </a:solidFill>
              </a:rPr>
              <a:t>Belling</a:t>
            </a:r>
            <a:r>
              <a:rPr lang="cs-CZ" sz="1800" b="1" dirty="0">
                <a:solidFill>
                  <a:srgbClr val="FF0000"/>
                </a:solidFill>
              </a:rPr>
              <a:t>, L. Kracíková  </a:t>
            </a:r>
          </a:p>
          <a:p>
            <a:pPr>
              <a:defRPr/>
            </a:pPr>
            <a:r>
              <a:rPr lang="cs-CZ" sz="1800" b="1" dirty="0"/>
              <a:t>Olomouc</a:t>
            </a:r>
            <a:r>
              <a:rPr lang="cs-CZ" sz="1800" dirty="0"/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V. Dohnal, R. Zatloukal, M. </a:t>
            </a:r>
            <a:r>
              <a:rPr lang="cs-CZ" sz="1800" b="1" dirty="0" err="1">
                <a:solidFill>
                  <a:srgbClr val="FF0000"/>
                </a:solidFill>
              </a:rPr>
              <a:t>Pojsl</a:t>
            </a:r>
            <a:r>
              <a:rPr lang="cs-CZ" sz="1800" b="1" dirty="0">
                <a:solidFill>
                  <a:srgbClr val="FF0000"/>
                </a:solidFill>
              </a:rPr>
              <a:t>, J. P. Michna</a:t>
            </a:r>
          </a:p>
          <a:p>
            <a:pPr>
              <a:defRPr/>
            </a:pPr>
            <a:r>
              <a:rPr lang="cs-CZ" sz="1800" b="1" dirty="0"/>
              <a:t>Uničov  </a:t>
            </a:r>
            <a:r>
              <a:rPr lang="cs-CZ" sz="1800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J. P. Michna</a:t>
            </a:r>
          </a:p>
          <a:p>
            <a:pPr>
              <a:defRPr/>
            </a:pPr>
            <a:r>
              <a:rPr lang="cs-CZ" sz="1800" b="1" dirty="0"/>
              <a:t>Brno </a:t>
            </a:r>
            <a:r>
              <a:rPr lang="cs-CZ" sz="1800" dirty="0"/>
              <a:t> –  </a:t>
            </a:r>
            <a:r>
              <a:rPr lang="cs-CZ" sz="1800" b="1" dirty="0">
                <a:solidFill>
                  <a:srgbClr val="FF0000"/>
                </a:solidFill>
              </a:rPr>
              <a:t>R. Procházka, J. Unger</a:t>
            </a:r>
          </a:p>
          <a:p>
            <a:pPr>
              <a:defRPr/>
            </a:pPr>
            <a:r>
              <a:rPr lang="cs-CZ" sz="1800" b="1" dirty="0"/>
              <a:t>Znojmo  </a:t>
            </a:r>
            <a:r>
              <a:rPr lang="cs-CZ" sz="1800" dirty="0"/>
              <a:t>–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b="1" dirty="0">
                <a:solidFill>
                  <a:srgbClr val="FF0000"/>
                </a:solidFill>
              </a:rPr>
              <a:t>B. Klíma</a:t>
            </a:r>
          </a:p>
          <a:p>
            <a:pPr>
              <a:defRPr/>
            </a:pPr>
            <a:r>
              <a:rPr lang="cs-CZ" sz="1800" b="1" dirty="0"/>
              <a:t>Opava  </a:t>
            </a:r>
            <a:r>
              <a:rPr lang="cs-CZ" sz="1800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V. Šikulová, D. Prix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>
            <a:extLst>
              <a:ext uri="{FF2B5EF4-FFF2-40B4-BE49-F238E27FC236}">
                <a16:creationId xmlns:a16="http://schemas.microsoft.com/office/drawing/2014/main" id="{BB7E0AE9-8A93-0A04-257E-A73F76697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2187575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5" descr="Výsledek obrázku pro archeologie st&amp;rcaron;edov&amp;ecaron;ku">
            <a:extLst>
              <a:ext uri="{FF2B5EF4-FFF2-40B4-BE49-F238E27FC236}">
                <a16:creationId xmlns:a16="http://schemas.microsoft.com/office/drawing/2014/main" id="{7128B033-E340-8EF3-8489-7E462F4C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04801"/>
            <a:ext cx="216376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>
            <a:extLst>
              <a:ext uri="{FF2B5EF4-FFF2-40B4-BE49-F238E27FC236}">
                <a16:creationId xmlns:a16="http://schemas.microsoft.com/office/drawing/2014/main" id="{A61FA59C-E1B2-076B-B371-6353191A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81000"/>
            <a:ext cx="19224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9" descr="Výsledek obrázku pro Magdalena Beranová">
            <a:extLst>
              <a:ext uri="{FF2B5EF4-FFF2-40B4-BE49-F238E27FC236}">
                <a16:creationId xmlns:a16="http://schemas.microsoft.com/office/drawing/2014/main" id="{C837CE2D-1703-D3B7-99B5-BABF6583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5582" r="20000" b="6976"/>
          <a:stretch>
            <a:fillRect/>
          </a:stretch>
        </p:blipFill>
        <p:spPr bwMode="auto">
          <a:xfrm>
            <a:off x="2332038" y="3352800"/>
            <a:ext cx="22463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0" descr="Výsledek obrázku pro Jaroslav Kudrná&amp;ccaron;">
            <a:extLst>
              <a:ext uri="{FF2B5EF4-FFF2-40B4-BE49-F238E27FC236}">
                <a16:creationId xmlns:a16="http://schemas.microsoft.com/office/drawing/2014/main" id="{EDC50FDC-3AC0-CA32-EAA1-78316644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2249488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2" descr="Výsledek obrázku pro Nada Profantová">
            <a:extLst>
              <a:ext uri="{FF2B5EF4-FFF2-40B4-BE49-F238E27FC236}">
                <a16:creationId xmlns:a16="http://schemas.microsoft.com/office/drawing/2014/main" id="{EAEE55B7-B84F-D6DA-2A8D-DBF0ABDD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1" y="3505200"/>
            <a:ext cx="22209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385456" y="115888"/>
            <a:ext cx="9642762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Historické prameny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565079" y="1258888"/>
            <a:ext cx="11626921" cy="53292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cs-CZ" altLang="cs-CZ" sz="18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Prameny  </a:t>
            </a:r>
            <a:r>
              <a:rPr lang="cs-CZ" sz="2000" dirty="0"/>
              <a:t>–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b="1" dirty="0"/>
              <a:t>1.  nepsané:  hmotné  –  </a:t>
            </a:r>
            <a:r>
              <a:rPr lang="cs-CZ" sz="2000" dirty="0" err="1"/>
              <a:t>archeologizované</a:t>
            </a:r>
            <a:r>
              <a:rPr lang="cs-CZ" sz="2000" dirty="0"/>
              <a:t> pozůstatky lidské činnosti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/>
              <a:t>                                                   a)  archeologické památky  –  všechny </a:t>
            </a:r>
            <a:r>
              <a:rPr lang="cs-CZ" altLang="cs-CZ" sz="2000" dirty="0"/>
              <a:t>pozůstatky lidské existence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/>
              <a:t>                                                   b)  archeologické prameny  –  </a:t>
            </a:r>
            <a:r>
              <a:rPr lang="cs-CZ" altLang="cs-CZ" sz="2000" dirty="0"/>
              <a:t>předměty informující o lidské minulosti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/>
              <a:t>                                                   c)  archeologické nálezy  –  </a:t>
            </a:r>
            <a:r>
              <a:rPr lang="cs-CZ" altLang="cs-CZ" sz="2000" dirty="0"/>
              <a:t>věci dokládající život člověka a jeho činnost v minulosti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</a:t>
            </a:r>
            <a:r>
              <a:rPr lang="cs-CZ" sz="2000" b="1" dirty="0"/>
              <a:t>2.  psané:  nehmotné </a:t>
            </a:r>
            <a:r>
              <a:rPr lang="cs-CZ" sz="2000" dirty="0"/>
              <a:t>(obsahem)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</a:t>
            </a:r>
            <a:r>
              <a:rPr lang="cs-CZ" sz="2000" dirty="0"/>
              <a:t>a)</a:t>
            </a:r>
            <a:r>
              <a:rPr lang="cs-CZ" sz="2000" b="1" dirty="0"/>
              <a:t>  </a:t>
            </a:r>
            <a:r>
              <a:rPr lang="cs-CZ" sz="2000" dirty="0"/>
              <a:t>písemné:   psané a tištěné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b)  obrazové:  ikonografické    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</a:t>
            </a:r>
            <a:r>
              <a:rPr lang="cs-CZ" sz="2000" b="1" dirty="0"/>
              <a:t>3.</a:t>
            </a:r>
            <a:r>
              <a:rPr lang="cs-CZ" sz="2000" dirty="0"/>
              <a:t>  </a:t>
            </a:r>
            <a:r>
              <a:rPr lang="cs-CZ" sz="2000" b="1" dirty="0"/>
              <a:t>kartografické</a:t>
            </a:r>
            <a:r>
              <a:rPr lang="cs-CZ" sz="2000" dirty="0"/>
              <a:t>   –   historické mapy, plány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4.  </a:t>
            </a:r>
            <a:r>
              <a:rPr lang="cs-CZ" sz="2000" b="1" dirty="0"/>
              <a:t>jazykové</a:t>
            </a:r>
            <a:r>
              <a:rPr lang="cs-CZ" sz="2000" dirty="0"/>
              <a:t>  –   lingvistické (zabývají se např. osobními nebo zeměpisnými jmény)</a:t>
            </a:r>
          </a:p>
          <a:p>
            <a:pPr marL="0" indent="0">
              <a:spcBef>
                <a:spcPts val="0"/>
              </a:spcBef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347940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3E24D018-DB59-6888-DE41-3CB82C229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81000"/>
            <a:ext cx="21764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AutoShape 3" descr="Obálka titulu Jeden den ve st&amp;rcaron;edov&amp;ecaron;ku">
            <a:extLst>
              <a:ext uri="{FF2B5EF4-FFF2-40B4-BE49-F238E27FC236}">
                <a16:creationId xmlns:a16="http://schemas.microsoft.com/office/drawing/2014/main" id="{5C6574E7-F192-BCD3-2914-71DE810016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2708" name="AutoShape 4" descr="Obálka titulu Jeden den ve st&amp;rcaron;edov&amp;ecaron;ku">
            <a:extLst>
              <a:ext uri="{FF2B5EF4-FFF2-40B4-BE49-F238E27FC236}">
                <a16:creationId xmlns:a16="http://schemas.microsoft.com/office/drawing/2014/main" id="{4AD63062-4391-761A-B6D1-00CBF4B9FF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2709" name="Picture 7" descr="Výsledek obrázku pro Michal Lutovský">
            <a:extLst>
              <a:ext uri="{FF2B5EF4-FFF2-40B4-BE49-F238E27FC236}">
                <a16:creationId xmlns:a16="http://schemas.microsoft.com/office/drawing/2014/main" id="{33F42EEC-EBAA-A349-3997-825BE456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195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AutoShape 8" descr="Výsledek obrázku pro Michal Lutovský">
            <a:extLst>
              <a:ext uri="{FF2B5EF4-FFF2-40B4-BE49-F238E27FC236}">
                <a16:creationId xmlns:a16="http://schemas.microsoft.com/office/drawing/2014/main" id="{E9ADB3CC-F316-2DAB-BE95-88EDD5489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67400" y="2743200"/>
            <a:ext cx="8953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2711" name="Picture 9" descr="Výsledek obrázku pro Michal Lutovský">
            <a:extLst>
              <a:ext uri="{FF2B5EF4-FFF2-40B4-BE49-F238E27FC236}">
                <a16:creationId xmlns:a16="http://schemas.microsoft.com/office/drawing/2014/main" id="{63E06520-D3E3-D1D9-326A-D8B72FF1D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10000"/>
            <a:ext cx="17367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10" descr="Výsledek obrázku pro Michal Lutovský">
            <a:extLst>
              <a:ext uri="{FF2B5EF4-FFF2-40B4-BE49-F238E27FC236}">
                <a16:creationId xmlns:a16="http://schemas.microsoft.com/office/drawing/2014/main" id="{DF7C7FD6-AA87-7C71-93CD-1FC07DAE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810000"/>
            <a:ext cx="16954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2" descr="Výsledek obrázku pro Michal Lutovský">
            <a:extLst>
              <a:ext uri="{FF2B5EF4-FFF2-40B4-BE49-F238E27FC236}">
                <a16:creationId xmlns:a16="http://schemas.microsoft.com/office/drawing/2014/main" id="{92FD505B-7ABA-F4B3-64A0-23662466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8888"/>
          <a:stretch>
            <a:fillRect/>
          </a:stretch>
        </p:blipFill>
        <p:spPr bwMode="auto">
          <a:xfrm>
            <a:off x="8018464" y="3810000"/>
            <a:ext cx="2111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13" descr="Výsledek obrázku pro Michal Lutovský">
            <a:extLst>
              <a:ext uri="{FF2B5EF4-FFF2-40B4-BE49-F238E27FC236}">
                <a16:creationId xmlns:a16="http://schemas.microsoft.com/office/drawing/2014/main" id="{C1CA2A90-2C36-0C41-3A8D-8BED130C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810000"/>
            <a:ext cx="19319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14" descr="Výsledek obrázku pro Nada Profantová">
            <a:extLst>
              <a:ext uri="{FF2B5EF4-FFF2-40B4-BE49-F238E27FC236}">
                <a16:creationId xmlns:a16="http://schemas.microsoft.com/office/drawing/2014/main" id="{88E93DF3-B81E-D713-B82D-A7139CB0A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r="20000"/>
          <a:stretch>
            <a:fillRect/>
          </a:stretch>
        </p:blipFill>
        <p:spPr bwMode="auto">
          <a:xfrm>
            <a:off x="2438400" y="381000"/>
            <a:ext cx="19446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ýsledek obrázku pro archaeologia historica">
            <a:extLst>
              <a:ext uri="{FF2B5EF4-FFF2-40B4-BE49-F238E27FC236}">
                <a16:creationId xmlns:a16="http://schemas.microsoft.com/office/drawing/2014/main" id="{320970DF-4ACE-ED36-A243-50026D35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6" y="3581400"/>
            <a:ext cx="210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>
            <a:extLst>
              <a:ext uri="{FF2B5EF4-FFF2-40B4-BE49-F238E27FC236}">
                <a16:creationId xmlns:a16="http://schemas.microsoft.com/office/drawing/2014/main" id="{0207F444-668C-45C1-6BB0-67771B61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23558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AutoShape 6" descr="Výsledek obrázku pro Hrady &amp;ccaron;eského Slezska">
            <a:extLst>
              <a:ext uri="{FF2B5EF4-FFF2-40B4-BE49-F238E27FC236}">
                <a16:creationId xmlns:a16="http://schemas.microsoft.com/office/drawing/2014/main" id="{1568A5A4-1FF4-4DF7-C9F2-A22AAB54F7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00675" y="2476500"/>
            <a:ext cx="1390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45" name="AutoShape 11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54BD42F2-6B0D-269C-2F63-E516B214F9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10139" y="1762125"/>
            <a:ext cx="23717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46" name="AutoShape 12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0DF8F81F-EC6D-5B2E-1E91-AB8D745C60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1" y="381000"/>
            <a:ext cx="23717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47" name="AutoShape 14" descr="Výsledek obrázku pro Michal Lutovský">
            <a:extLst>
              <a:ext uri="{FF2B5EF4-FFF2-40B4-BE49-F238E27FC236}">
                <a16:creationId xmlns:a16="http://schemas.microsoft.com/office/drawing/2014/main" id="{CE6BC204-7003-D60B-C36F-C1FAF767A3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48" name="Picture 15" descr="Výsledek obrázku pro Michal Lutovský">
            <a:extLst>
              <a:ext uri="{FF2B5EF4-FFF2-40B4-BE49-F238E27FC236}">
                <a16:creationId xmlns:a16="http://schemas.microsoft.com/office/drawing/2014/main" id="{994DC5BC-38B0-E699-B6C9-A63A622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2790"/>
          <a:stretch>
            <a:fillRect/>
          </a:stretch>
        </p:blipFill>
        <p:spPr bwMode="auto">
          <a:xfrm>
            <a:off x="5029200" y="304800"/>
            <a:ext cx="22685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AutoShape 16" descr="Výsledek obrázku pro Michal Lutovský">
            <a:extLst>
              <a:ext uri="{FF2B5EF4-FFF2-40B4-BE49-F238E27FC236}">
                <a16:creationId xmlns:a16="http://schemas.microsoft.com/office/drawing/2014/main" id="{B6C8F821-4800-2EFF-86E4-AF00C8DFC3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3075" y="2667000"/>
            <a:ext cx="1085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50" name="AutoShape 17" descr="Výsledek obrázku pro Michal Lutovský">
            <a:extLst>
              <a:ext uri="{FF2B5EF4-FFF2-40B4-BE49-F238E27FC236}">
                <a16:creationId xmlns:a16="http://schemas.microsoft.com/office/drawing/2014/main" id="{B64BF7E3-E92E-8915-2CA0-D7EAE8B70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05400" y="2819400"/>
            <a:ext cx="1085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51" name="Picture 18" descr="Výsledek obrázku pro Nada Profantová">
            <a:extLst>
              <a:ext uri="{FF2B5EF4-FFF2-40B4-BE49-F238E27FC236}">
                <a16:creationId xmlns:a16="http://schemas.microsoft.com/office/drawing/2014/main" id="{1631F37A-F8B1-53C2-AA8E-869A7083C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9070" r="8041" b="7210"/>
          <a:stretch>
            <a:fillRect/>
          </a:stretch>
        </p:blipFill>
        <p:spPr bwMode="auto">
          <a:xfrm>
            <a:off x="7974013" y="304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9" descr="Výsledek obrázku pro &amp;Ccaron;eský &amp;ccaron;asopis historický">
            <a:extLst>
              <a:ext uri="{FF2B5EF4-FFF2-40B4-BE49-F238E27FC236}">
                <a16:creationId xmlns:a16="http://schemas.microsoft.com/office/drawing/2014/main" id="{E4257089-4F0C-899D-9F3F-7670BCDD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505200"/>
            <a:ext cx="2124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20" descr="Výsledek obrázku pro Ji&amp;rcaron;í Orna  kachle">
            <a:extLst>
              <a:ext uri="{FF2B5EF4-FFF2-40B4-BE49-F238E27FC236}">
                <a16:creationId xmlns:a16="http://schemas.microsoft.com/office/drawing/2014/main" id="{1B168CAC-9D6D-5484-E9F8-F99B43AF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505200"/>
            <a:ext cx="2212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10A18230-3FFD-6585-8997-D76C3A06B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581400"/>
            <a:ext cx="191293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BA122E3C-9E5E-AAA3-FF09-78F6DED6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"/>
            <a:ext cx="20066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5D9AAAFC-174D-4B44-A3C0-C94AEC85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81000"/>
            <a:ext cx="21193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6" descr="Výsledek obrázku pro ji&amp;rcaron;í sláma P&amp;rcaron;emyslovci">
            <a:extLst>
              <a:ext uri="{FF2B5EF4-FFF2-40B4-BE49-F238E27FC236}">
                <a16:creationId xmlns:a16="http://schemas.microsoft.com/office/drawing/2014/main" id="{286C375A-CF5C-AB6A-460C-76B668BA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1" y="3505200"/>
            <a:ext cx="19970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 descr="Výsledek obrázku pro Jan Klápšt&amp;ecaron;">
            <a:extLst>
              <a:ext uri="{FF2B5EF4-FFF2-40B4-BE49-F238E27FC236}">
                <a16:creationId xmlns:a16="http://schemas.microsoft.com/office/drawing/2014/main" id="{5DF8A1E8-B980-4E49-CBA5-437C2261F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581400"/>
            <a:ext cx="1878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 descr="Výsledek obrázku pro ji&amp;rcaron;í sláma P&amp;rcaron;emyslovci">
            <a:extLst>
              <a:ext uri="{FF2B5EF4-FFF2-40B4-BE49-F238E27FC236}">
                <a16:creationId xmlns:a16="http://schemas.microsoft.com/office/drawing/2014/main" id="{9F7BC126-2F8D-1C74-EFDB-56336436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1000"/>
            <a:ext cx="2051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10" descr="Výsledek obrázku pro &amp;ccaron;asopis slezského muzea">
            <a:extLst>
              <a:ext uri="{FF2B5EF4-FFF2-40B4-BE49-F238E27FC236}">
                <a16:creationId xmlns:a16="http://schemas.microsoft.com/office/drawing/2014/main" id="{85B44F7C-5849-43F8-1C45-745878E1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3581400"/>
            <a:ext cx="1943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Výsledek obrázku pro ji&amp;rcaron;í sláma P&amp;rcaron;emyslovci">
            <a:extLst>
              <a:ext uri="{FF2B5EF4-FFF2-40B4-BE49-F238E27FC236}">
                <a16:creationId xmlns:a16="http://schemas.microsoft.com/office/drawing/2014/main" id="{7AEE28AD-DAEB-603D-CA50-388CBD84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05200"/>
            <a:ext cx="2159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 descr="Výsledek obrázku pro ji&amp;rcaron;í sláma P&amp;rcaron;emyslovci">
            <a:extLst>
              <a:ext uri="{FF2B5EF4-FFF2-40B4-BE49-F238E27FC236}">
                <a16:creationId xmlns:a16="http://schemas.microsoft.com/office/drawing/2014/main" id="{EC20C84A-18DA-13D6-178A-878F7EB9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23050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>
            <a:extLst>
              <a:ext uri="{FF2B5EF4-FFF2-40B4-BE49-F238E27FC236}">
                <a16:creationId xmlns:a16="http://schemas.microsoft.com/office/drawing/2014/main" id="{2A4225E2-D342-972D-5386-81E9332A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505200"/>
            <a:ext cx="25114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8" descr="Výsledek obrázku pro D&amp;ecaron;jiny Velké Moravy">
            <a:extLst>
              <a:ext uri="{FF2B5EF4-FFF2-40B4-BE49-F238E27FC236}">
                <a16:creationId xmlns:a16="http://schemas.microsoft.com/office/drawing/2014/main" id="{7BB01351-A645-2EE7-B123-CA5C19AA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 descr="Výsledek obrázku pro pokra&amp;ccaron;ovatelé kosmovi">
            <a:extLst>
              <a:ext uri="{FF2B5EF4-FFF2-40B4-BE49-F238E27FC236}">
                <a16:creationId xmlns:a16="http://schemas.microsoft.com/office/drawing/2014/main" id="{3066AFBF-23C3-94E3-53A7-3794EDFF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2000" r="4373" b="2000"/>
          <a:stretch>
            <a:fillRect/>
          </a:stretch>
        </p:blipFill>
        <p:spPr bwMode="auto">
          <a:xfrm>
            <a:off x="2133600" y="228600"/>
            <a:ext cx="2000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D91FEBD1-B39B-0F73-2662-5AA11FF0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21812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>
            <a:extLst>
              <a:ext uri="{FF2B5EF4-FFF2-40B4-BE49-F238E27FC236}">
                <a16:creationId xmlns:a16="http://schemas.microsoft.com/office/drawing/2014/main" id="{01D92A1D-D89D-522B-7610-E896646CD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81000"/>
            <a:ext cx="20685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7" descr="Výsledek obrázku pro Zden&amp;ecaron;k Smetánka">
            <a:extLst>
              <a:ext uri="{FF2B5EF4-FFF2-40B4-BE49-F238E27FC236}">
                <a16:creationId xmlns:a16="http://schemas.microsoft.com/office/drawing/2014/main" id="{46C50D56-F967-CD3F-BD60-F6F72BE24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04800"/>
            <a:ext cx="22082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8" descr="book">
            <a:extLst>
              <a:ext uri="{FF2B5EF4-FFF2-40B4-BE49-F238E27FC236}">
                <a16:creationId xmlns:a16="http://schemas.microsoft.com/office/drawing/2014/main" id="{E31FD7FE-3656-A26A-F25A-7B609AA7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1400"/>
            <a:ext cx="2159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1" descr="Výsledek obrázku pro Michal Lutovský">
            <a:extLst>
              <a:ext uri="{FF2B5EF4-FFF2-40B4-BE49-F238E27FC236}">
                <a16:creationId xmlns:a16="http://schemas.microsoft.com/office/drawing/2014/main" id="{018CDD24-05D0-C33C-44C0-963D1A4C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1765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AutoShape 13" descr="Výsledek obrázku pro D&amp;ecaron;jiny Velké Moravy">
            <a:extLst>
              <a:ext uri="{FF2B5EF4-FFF2-40B4-BE49-F238E27FC236}">
                <a16:creationId xmlns:a16="http://schemas.microsoft.com/office/drawing/2014/main" id="{1C9B1296-9B52-8530-C6CB-CD4EEAE4A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1625" y="2409825"/>
            <a:ext cx="14287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6808" name="AutoShape 15" descr="Výsledek obrázku pro D&amp;ecaron;jiny Velké Moravy">
            <a:extLst>
              <a:ext uri="{FF2B5EF4-FFF2-40B4-BE49-F238E27FC236}">
                <a16:creationId xmlns:a16="http://schemas.microsoft.com/office/drawing/2014/main" id="{AD171A9A-BB48-E4B9-0A47-29CA3D032B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1625" y="2409825"/>
            <a:ext cx="14287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Výsledek obrázku pro pokra&amp;ccaron;ovatelé kosmovi">
            <a:extLst>
              <a:ext uri="{FF2B5EF4-FFF2-40B4-BE49-F238E27FC236}">
                <a16:creationId xmlns:a16="http://schemas.microsoft.com/office/drawing/2014/main" id="{874EE269-3AC4-EF7B-2A0B-ADBFA467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24145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 descr="Výsledek obrázku pro pokra&amp;ccaron;ovatelé kosmovi">
            <a:extLst>
              <a:ext uri="{FF2B5EF4-FFF2-40B4-BE49-F238E27FC236}">
                <a16:creationId xmlns:a16="http://schemas.microsoft.com/office/drawing/2014/main" id="{1EC5A380-801A-A010-AC6B-DEEAB13E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2527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Výsledek obrázku pro pokra&amp;ccaron;ovatelé kosmovi">
            <a:extLst>
              <a:ext uri="{FF2B5EF4-FFF2-40B4-BE49-F238E27FC236}">
                <a16:creationId xmlns:a16="http://schemas.microsoft.com/office/drawing/2014/main" id="{EA893599-05C5-1CF0-BDCE-EADC8B0B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4495801"/>
            <a:ext cx="26527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Výsledek obrázku pro Kosmova kronika">
            <a:extLst>
              <a:ext uri="{FF2B5EF4-FFF2-40B4-BE49-F238E27FC236}">
                <a16:creationId xmlns:a16="http://schemas.microsoft.com/office/drawing/2014/main" id="{3AE407A8-3DA1-CF58-078D-13316EB4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590800"/>
            <a:ext cx="2449513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Výsledek obrázku pro Zbraslavská kronika">
            <a:extLst>
              <a:ext uri="{FF2B5EF4-FFF2-40B4-BE49-F238E27FC236}">
                <a16:creationId xmlns:a16="http://schemas.microsoft.com/office/drawing/2014/main" id="{5A20E696-5E96-A5CC-4E76-F0E70F997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26479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Výsledek obrázku pro Kosmova kronika">
            <a:extLst>
              <a:ext uri="{FF2B5EF4-FFF2-40B4-BE49-F238E27FC236}">
                <a16:creationId xmlns:a16="http://schemas.microsoft.com/office/drawing/2014/main" id="{84927C34-8D96-38C1-6D3A-59F938D76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990600"/>
            <a:ext cx="25765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Výsledek obrázku pro Zbraslavská kronika">
            <a:extLst>
              <a:ext uri="{FF2B5EF4-FFF2-40B4-BE49-F238E27FC236}">
                <a16:creationId xmlns:a16="http://schemas.microsoft.com/office/drawing/2014/main" id="{CD8899BC-F9AF-B7A8-14C0-C4779E84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905000"/>
            <a:ext cx="26003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Výsledek obrázku pro Dalimilova kronika">
            <a:extLst>
              <a:ext uri="{FF2B5EF4-FFF2-40B4-BE49-F238E27FC236}">
                <a16:creationId xmlns:a16="http://schemas.microsoft.com/office/drawing/2014/main" id="{70F38E1B-B41F-4350-A45B-DDD8B88CB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381000"/>
            <a:ext cx="20986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Výsledek obrázku pro Dalimilova kronika">
            <a:extLst>
              <a:ext uri="{FF2B5EF4-FFF2-40B4-BE49-F238E27FC236}">
                <a16:creationId xmlns:a16="http://schemas.microsoft.com/office/drawing/2014/main" id="{FF517A63-0DC3-24BC-4824-8E59734A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2942"/>
          <a:stretch>
            <a:fillRect/>
          </a:stretch>
        </p:blipFill>
        <p:spPr bwMode="auto">
          <a:xfrm>
            <a:off x="4876800" y="381000"/>
            <a:ext cx="213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Výsledek obrázku pro Dalimilova kronika">
            <a:extLst>
              <a:ext uri="{FF2B5EF4-FFF2-40B4-BE49-F238E27FC236}">
                <a16:creationId xmlns:a16="http://schemas.microsoft.com/office/drawing/2014/main" id="{6CF2569A-EAF2-61D7-6835-AE6FEF2A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457200"/>
            <a:ext cx="23780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Výsledek obrázku pro Dalimilova kronika">
            <a:extLst>
              <a:ext uri="{FF2B5EF4-FFF2-40B4-BE49-F238E27FC236}">
                <a16:creationId xmlns:a16="http://schemas.microsoft.com/office/drawing/2014/main" id="{7A595254-7FB7-C23D-07F6-A36931C9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488" r="4286" b="7210"/>
          <a:stretch>
            <a:fillRect/>
          </a:stretch>
        </p:blipFill>
        <p:spPr bwMode="auto">
          <a:xfrm>
            <a:off x="6248400" y="3810000"/>
            <a:ext cx="2171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Výsledek obrázku pro Dalimilova kronika">
            <a:extLst>
              <a:ext uri="{FF2B5EF4-FFF2-40B4-BE49-F238E27FC236}">
                <a16:creationId xmlns:a16="http://schemas.microsoft.com/office/drawing/2014/main" id="{2E257699-A8C1-B8AB-9570-DD1D2CAA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280"/>
          <a:stretch>
            <a:fillRect/>
          </a:stretch>
        </p:blipFill>
        <p:spPr bwMode="auto">
          <a:xfrm>
            <a:off x="3352801" y="3733800"/>
            <a:ext cx="19272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Výsledek obrázku pro Hrady &amp;ccaron;eského Slezska">
            <a:extLst>
              <a:ext uri="{FF2B5EF4-FFF2-40B4-BE49-F238E27FC236}">
                <a16:creationId xmlns:a16="http://schemas.microsoft.com/office/drawing/2014/main" id="{A2B7A022-48AA-1F79-9936-64BA74E0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28600"/>
            <a:ext cx="23923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5" descr="Výsledek obrázku pro Hrady &amp;ccaron;eského Slezska">
            <a:extLst>
              <a:ext uri="{FF2B5EF4-FFF2-40B4-BE49-F238E27FC236}">
                <a16:creationId xmlns:a16="http://schemas.microsoft.com/office/drawing/2014/main" id="{4C084631-4727-1A2E-23BC-00CE0AC8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57200"/>
            <a:ext cx="26400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Výsledek obrázku pro Hrady &amp;ccaron;eského Slezska">
            <a:extLst>
              <a:ext uri="{FF2B5EF4-FFF2-40B4-BE49-F238E27FC236}">
                <a16:creationId xmlns:a16="http://schemas.microsoft.com/office/drawing/2014/main" id="{A996A468-1DB3-C884-13EB-4B920E46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1000"/>
            <a:ext cx="23431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Výsledek obrázku pro Hrady &amp;ccaron;eského Slezska">
            <a:extLst>
              <a:ext uri="{FF2B5EF4-FFF2-40B4-BE49-F238E27FC236}">
                <a16:creationId xmlns:a16="http://schemas.microsoft.com/office/drawing/2014/main" id="{B3AECAA8-1AA3-6C0D-8420-251331C8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810000"/>
            <a:ext cx="22129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0" descr="Výsledek obrázku pro Vladimír Goš   Loštice">
            <a:extLst>
              <a:ext uri="{FF2B5EF4-FFF2-40B4-BE49-F238E27FC236}">
                <a16:creationId xmlns:a16="http://schemas.microsoft.com/office/drawing/2014/main" id="{1BC3D927-55B3-6914-BD8B-B215B205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4256"/>
          <a:stretch>
            <a:fillRect/>
          </a:stretch>
        </p:blipFill>
        <p:spPr bwMode="auto">
          <a:xfrm>
            <a:off x="4800601" y="3657600"/>
            <a:ext cx="23590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1" descr="Výsledek obrázku pro Vladimír Nekuda    st&amp;rcaron;edov&amp;ecaron;k">
            <a:extLst>
              <a:ext uri="{FF2B5EF4-FFF2-40B4-BE49-F238E27FC236}">
                <a16:creationId xmlns:a16="http://schemas.microsoft.com/office/drawing/2014/main" id="{EC26C9CB-3A3A-C10E-C784-9371CE3C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10000"/>
            <a:ext cx="19256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Výsledek obrázku pro Pavel Michna   archeolog">
            <a:extLst>
              <a:ext uri="{FF2B5EF4-FFF2-40B4-BE49-F238E27FC236}">
                <a16:creationId xmlns:a16="http://schemas.microsoft.com/office/drawing/2014/main" id="{8A01145B-D90E-655B-BB2F-2F64C31E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1000"/>
            <a:ext cx="2152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 descr="Výsledek obrázku pro Pavel Michna   archeolog">
            <a:extLst>
              <a:ext uri="{FF2B5EF4-FFF2-40B4-BE49-F238E27FC236}">
                <a16:creationId xmlns:a16="http://schemas.microsoft.com/office/drawing/2014/main" id="{CDE76AEB-D5FC-8FA1-A60C-59E835ECF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3102" b="2632"/>
          <a:stretch>
            <a:fillRect/>
          </a:stretch>
        </p:blipFill>
        <p:spPr bwMode="auto">
          <a:xfrm>
            <a:off x="2168526" y="381000"/>
            <a:ext cx="21685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8">
            <a:extLst>
              <a:ext uri="{FF2B5EF4-FFF2-40B4-BE49-F238E27FC236}">
                <a16:creationId xmlns:a16="http://schemas.microsoft.com/office/drawing/2014/main" id="{6E291B81-5035-73BC-A888-06679512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81000"/>
            <a:ext cx="2251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9" descr="Hrad Rokštejn">
            <a:extLst>
              <a:ext uri="{FF2B5EF4-FFF2-40B4-BE49-F238E27FC236}">
                <a16:creationId xmlns:a16="http://schemas.microsoft.com/office/drawing/2014/main" id="{2A06B7F3-7AF9-B113-91A5-E1308721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19827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0" descr="Výsledek obrázku pro Pavel Michna    archeolog">
            <a:extLst>
              <a:ext uri="{FF2B5EF4-FFF2-40B4-BE49-F238E27FC236}">
                <a16:creationId xmlns:a16="http://schemas.microsoft.com/office/drawing/2014/main" id="{263ECFE6-7E04-946D-EBFC-E2A6FFF6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733800"/>
            <a:ext cx="1992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3" descr="Výsledek obrázku pro Antonín Hejna">
            <a:extLst>
              <a:ext uri="{FF2B5EF4-FFF2-40B4-BE49-F238E27FC236}">
                <a16:creationId xmlns:a16="http://schemas.microsoft.com/office/drawing/2014/main" id="{56F2A39B-959F-5160-1376-BD3BDA3F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505200"/>
            <a:ext cx="20875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3C7D1D7-AB4D-AC09-FFA8-E245CEF185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65078" y="819150"/>
            <a:ext cx="11626921" cy="60388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Archeologie pravěku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studuje období od nejstaršího vývoje člověka až  do vzniku písemných pramenů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Archeologie středověku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 poznání minulosti prostřednictvím hmotných pramenů z období středověku (6. – 15/16. stol.)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 Evropa:  rámcově  476 (rozpad římské říše) až po r. 1492 (objevení Ameriky)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 U nás:  počátek    568 (odchod Langobardů – konec DSN)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konec        1492,  1450 (knihtisk), 1526 (nástup Habsburků)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přechodné období    konec 15. až 1. pol. 16. stol.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                –  počátky:</a:t>
            </a:r>
            <a:r>
              <a:rPr lang="cs-CZ" altLang="cs-CZ" sz="1800" b="1" dirty="0"/>
              <a:t>   </a:t>
            </a:r>
            <a:r>
              <a:rPr lang="cs-CZ" altLang="cs-CZ" sz="1800" dirty="0"/>
              <a:t>rozvoj v rámci archeologie pravěké </a:t>
            </a:r>
          </a:p>
          <a:p>
            <a:pPr>
              <a:lnSpc>
                <a:spcPct val="80000"/>
              </a:lnSpc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–   samostatný obor v rámci arch. bádání s vlastní </a:t>
            </a:r>
            <a:r>
              <a:rPr lang="pl-PL" sz="1800" dirty="0">
                <a:solidFill>
                  <a:srgbClr val="333333"/>
                </a:solidFill>
              </a:rPr>
              <a:t>naplní studia a metodami práce v rámci: </a:t>
            </a:r>
          </a:p>
          <a:p>
            <a:pPr marL="0" indent="0">
              <a:buFontTx/>
              <a:buNone/>
              <a:defRPr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a)  terénního vyzkumu </a:t>
            </a:r>
          </a:p>
          <a:p>
            <a:pPr marL="0" indent="0">
              <a:buFontTx/>
              <a:buNone/>
              <a:defRPr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b)  třídění </a:t>
            </a:r>
            <a:r>
              <a:rPr lang="cs-CZ" sz="1800" dirty="0">
                <a:solidFill>
                  <a:srgbClr val="333333"/>
                </a:solidFill>
              </a:rPr>
              <a:t>a deskripce materiálu </a:t>
            </a:r>
          </a:p>
          <a:p>
            <a:pPr marL="0" indent="0">
              <a:buFontTx/>
              <a:buNone/>
              <a:defRPr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c)  formulace širších historických závěrů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Středověká archeologie 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nepoužívá se kvůli nepřesnému sémantickému označení (ve středověku archeologie nebyla)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časově:   zasahuje do novověku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Historická archeologie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13. až 15. stol.:  feudalismus, husitství, vesnice, hrady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–  dnes (využívá písemné prameny)</a:t>
            </a:r>
            <a:endParaRPr lang="cs-CZ" altLang="cs-CZ" sz="1800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Výsledek obrázku pro Vít Dohnal P&amp;rcaron;emyslovský palác Olomouc">
            <a:extLst>
              <a:ext uri="{FF2B5EF4-FFF2-40B4-BE49-F238E27FC236}">
                <a16:creationId xmlns:a16="http://schemas.microsoft.com/office/drawing/2014/main" id="{EBACF311-34A4-E495-15EA-80F00034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84" y="2076450"/>
            <a:ext cx="22034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6" descr="Výsledek obrázku pro Pavel Michna   archeolog">
            <a:extLst>
              <a:ext uri="{FF2B5EF4-FFF2-40B4-BE49-F238E27FC236}">
                <a16:creationId xmlns:a16="http://schemas.microsoft.com/office/drawing/2014/main" id="{A6902F4B-6423-EDA0-5554-1E02BA903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790575"/>
            <a:ext cx="2254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Výsledek obrázku pro Vít Dohnal    Olomouc">
            <a:extLst>
              <a:ext uri="{FF2B5EF4-FFF2-40B4-BE49-F238E27FC236}">
                <a16:creationId xmlns:a16="http://schemas.microsoft.com/office/drawing/2014/main" id="{76AEEE18-8220-3D1D-7BD2-AB07EF5BE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69" y="1495425"/>
            <a:ext cx="23209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9" descr="Výsledek obrázku pro Vít Dohnal P&amp;rcaron;emyslovský palác Olomouc">
            <a:extLst>
              <a:ext uri="{FF2B5EF4-FFF2-40B4-BE49-F238E27FC236}">
                <a16:creationId xmlns:a16="http://schemas.microsoft.com/office/drawing/2014/main" id="{3F8D1E53-B342-1553-C1DD-71BBF335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24" y="2830046"/>
            <a:ext cx="2320924" cy="327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F92E863F-423C-7BC7-F76D-C66DDFA7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429000"/>
            <a:ext cx="20161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376DB984-BF7B-A87A-51BF-4BA318B10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505200"/>
            <a:ext cx="2259013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10">
            <a:extLst>
              <a:ext uri="{FF2B5EF4-FFF2-40B4-BE49-F238E27FC236}">
                <a16:creationId xmlns:a16="http://schemas.microsoft.com/office/drawing/2014/main" id="{33C84700-72F4-80A0-116D-EEE06DF90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1000"/>
            <a:ext cx="193516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11">
            <a:extLst>
              <a:ext uri="{FF2B5EF4-FFF2-40B4-BE49-F238E27FC236}">
                <a16:creationId xmlns:a16="http://schemas.microsoft.com/office/drawing/2014/main" id="{4EB6EBB1-2FC4-108B-6D6E-D35399D6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81000"/>
            <a:ext cx="180816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2" name="Picture 12">
            <a:extLst>
              <a:ext uri="{FF2B5EF4-FFF2-40B4-BE49-F238E27FC236}">
                <a16:creationId xmlns:a16="http://schemas.microsoft.com/office/drawing/2014/main" id="{FA14FE66-4AF5-7625-799D-E05CE0D0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17208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13" descr="Výsledek obrázku pro archeologie st&amp;rcaron;edov&amp;ecaron;ku">
            <a:extLst>
              <a:ext uri="{FF2B5EF4-FFF2-40B4-BE49-F238E27FC236}">
                <a16:creationId xmlns:a16="http://schemas.microsoft.com/office/drawing/2014/main" id="{B878DCA1-B154-C25B-5F71-50F2B5E4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657600"/>
            <a:ext cx="2541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4" descr="Výsledek obrázku pro &amp;Ccaron;asopis Moravského muzea">
            <a:extLst>
              <a:ext uri="{FF2B5EF4-FFF2-40B4-BE49-F238E27FC236}">
                <a16:creationId xmlns:a16="http://schemas.microsoft.com/office/drawing/2014/main" id="{F2329567-A0D3-69A0-6C34-8A13B153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4762" r="2101" b="2380"/>
          <a:stretch>
            <a:fillRect/>
          </a:stretch>
        </p:blipFill>
        <p:spPr bwMode="auto">
          <a:xfrm>
            <a:off x="8153401" y="381000"/>
            <a:ext cx="19145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Výsledek obrázku pro &amp;Ccaron;eský &amp;ccaron;asopis historický">
            <a:extLst>
              <a:ext uri="{FF2B5EF4-FFF2-40B4-BE49-F238E27FC236}">
                <a16:creationId xmlns:a16="http://schemas.microsoft.com/office/drawing/2014/main" id="{2486A4C4-B38A-94CC-A216-54C86D46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4418"/>
          <a:stretch>
            <a:fillRect/>
          </a:stretch>
        </p:blipFill>
        <p:spPr bwMode="auto">
          <a:xfrm>
            <a:off x="1676400" y="1676400"/>
            <a:ext cx="2895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Výsledek obrázku pro &amp;Ccaron;eský &amp;ccaron;asopis historický">
            <a:extLst>
              <a:ext uri="{FF2B5EF4-FFF2-40B4-BE49-F238E27FC236}">
                <a16:creationId xmlns:a16="http://schemas.microsoft.com/office/drawing/2014/main" id="{C7806602-0C67-EECF-D098-08C4304C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4418"/>
          <a:stretch>
            <a:fillRect/>
          </a:stretch>
        </p:blipFill>
        <p:spPr bwMode="auto">
          <a:xfrm>
            <a:off x="7620000" y="1752600"/>
            <a:ext cx="2895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Výsledek obrázku pro &amp;Ccaron;eský &amp;ccaron;asopis historický">
            <a:extLst>
              <a:ext uri="{FF2B5EF4-FFF2-40B4-BE49-F238E27FC236}">
                <a16:creationId xmlns:a16="http://schemas.microsoft.com/office/drawing/2014/main" id="{4A0D3943-69F9-BDE9-C772-F2700F03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651"/>
          <a:stretch>
            <a:fillRect/>
          </a:stretch>
        </p:blipFill>
        <p:spPr bwMode="auto">
          <a:xfrm>
            <a:off x="4648200" y="914400"/>
            <a:ext cx="2895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Výsledek obrázku pro Zden&amp;ecaron;k M&amp;ecaron;&amp;rcaron;ínský     sborník k 60.narozeninám">
            <a:extLst>
              <a:ext uri="{FF2B5EF4-FFF2-40B4-BE49-F238E27FC236}">
                <a16:creationId xmlns:a16="http://schemas.microsoft.com/office/drawing/2014/main" id="{296C1A94-8206-36B4-6326-E50CF9FE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235743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7" descr="Výsledek obrázku pro D&amp;ecaron;jiny Velké Moravy">
            <a:extLst>
              <a:ext uri="{FF2B5EF4-FFF2-40B4-BE49-F238E27FC236}">
                <a16:creationId xmlns:a16="http://schemas.microsoft.com/office/drawing/2014/main" id="{D40A9620-0964-F70E-8266-67C92F4D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81000"/>
            <a:ext cx="23860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9" descr="Výsledek obrázku pro D&amp;ecaron;jiny Velké Moravy">
            <a:extLst>
              <a:ext uri="{FF2B5EF4-FFF2-40B4-BE49-F238E27FC236}">
                <a16:creationId xmlns:a16="http://schemas.microsoft.com/office/drawing/2014/main" id="{26037F05-0FE5-DEA0-C00F-57C72941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304800"/>
            <a:ext cx="2301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1" descr="Výsledek obrázku pro D&amp;ecaron;jiny Velké Moravy">
            <a:extLst>
              <a:ext uri="{FF2B5EF4-FFF2-40B4-BE49-F238E27FC236}">
                <a16:creationId xmlns:a16="http://schemas.microsoft.com/office/drawing/2014/main" id="{86A5C3A0-2AC2-37A3-8473-B6603078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886200"/>
            <a:ext cx="1984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3" descr="Výsledek obrázku pro D&amp;ecaron;jiny Velké Moravy">
            <a:extLst>
              <a:ext uri="{FF2B5EF4-FFF2-40B4-BE49-F238E27FC236}">
                <a16:creationId xmlns:a16="http://schemas.microsoft.com/office/drawing/2014/main" id="{48612321-8A7F-32FF-EAAA-30AFFCD6D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733801"/>
            <a:ext cx="201771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4" descr="Výsledek obrázku pro Vladimír Nekuda st&amp;rcaron;edov&amp;ecaron;k">
            <a:extLst>
              <a:ext uri="{FF2B5EF4-FFF2-40B4-BE49-F238E27FC236}">
                <a16:creationId xmlns:a16="http://schemas.microsoft.com/office/drawing/2014/main" id="{B23FD584-2FDF-15F1-3530-E9E2A8C82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b="5687"/>
          <a:stretch>
            <a:fillRect/>
          </a:stretch>
        </p:blipFill>
        <p:spPr bwMode="auto">
          <a:xfrm>
            <a:off x="4953001" y="3886200"/>
            <a:ext cx="2265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Výsledek obrázku pro Nada Profantová">
            <a:extLst>
              <a:ext uri="{FF2B5EF4-FFF2-40B4-BE49-F238E27FC236}">
                <a16:creationId xmlns:a16="http://schemas.microsoft.com/office/drawing/2014/main" id="{B2D62D61-FF1A-B944-1E7C-43A6F59C6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6304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 descr="Výsledek obrázku pro Nada Profantová">
            <a:extLst>
              <a:ext uri="{FF2B5EF4-FFF2-40B4-BE49-F238E27FC236}">
                <a16:creationId xmlns:a16="http://schemas.microsoft.com/office/drawing/2014/main" id="{8ED427E3-9519-A553-305C-327F7601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590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5" descr="Výsledek obrázku pro &amp;Ccaron;eské zem&amp;ecaron; v raném st&amp;rcaron;edov&amp;ecaron;ku">
            <a:extLst>
              <a:ext uri="{FF2B5EF4-FFF2-40B4-BE49-F238E27FC236}">
                <a16:creationId xmlns:a16="http://schemas.microsoft.com/office/drawing/2014/main" id="{06599013-9D2A-1765-F713-441688AD7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7314" y="2090739"/>
            <a:ext cx="18573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0659" name="Picture 7" descr="Výsledek obrázku pro &amp;Ccaron;eské zem&amp;ecaron; v raném st&amp;rcaron;edov&amp;ecaron;ku">
            <a:extLst>
              <a:ext uri="{FF2B5EF4-FFF2-40B4-BE49-F238E27FC236}">
                <a16:creationId xmlns:a16="http://schemas.microsoft.com/office/drawing/2014/main" id="{05F0CDE9-286D-7B95-1DAD-9A571E26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1"/>
            <a:ext cx="25908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AutoShape 9" descr="Výsledek obrázku pro &amp;Ccaron;eské zem&amp;ecaron; v raném st&amp;rcaron;edov&amp;ecaron;ku">
            <a:extLst>
              <a:ext uri="{FF2B5EF4-FFF2-40B4-BE49-F238E27FC236}">
                <a16:creationId xmlns:a16="http://schemas.microsoft.com/office/drawing/2014/main" id="{24A740AA-1113-FA2F-0DF0-0DB9E06236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7314" y="2090739"/>
            <a:ext cx="18573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0661" name="AutoShape 11" descr="Výsledek obrázku pro &amp;Ccaron;eské zem&amp;ecaron; v raném st&amp;rcaron;edov&amp;ecaron;ku">
            <a:extLst>
              <a:ext uri="{FF2B5EF4-FFF2-40B4-BE49-F238E27FC236}">
                <a16:creationId xmlns:a16="http://schemas.microsoft.com/office/drawing/2014/main" id="{05CF6B59-C23C-1D3D-E2B2-15D8B7F0B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14287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0662" name="Picture 13" descr="Výsledek obrázku pro &amp;Ccaron;eské zem&amp;ecaron; v raném st&amp;rcaron;edov&amp;ecaron;ku">
            <a:extLst>
              <a:ext uri="{FF2B5EF4-FFF2-40B4-BE49-F238E27FC236}">
                <a16:creationId xmlns:a16="http://schemas.microsoft.com/office/drawing/2014/main" id="{6D680459-C83F-7626-97AC-B50121A5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371600"/>
            <a:ext cx="2714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 descr="Výsledek obrázku pro Bo&amp;rcaron;ivoj Nechvátal">
            <a:extLst>
              <a:ext uri="{FF2B5EF4-FFF2-40B4-BE49-F238E27FC236}">
                <a16:creationId xmlns:a16="http://schemas.microsoft.com/office/drawing/2014/main" id="{6AF11768-CE76-A390-0AF3-6887C00728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750" y="1381125"/>
            <a:ext cx="32385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1683" name="Picture 3" descr="Výsledek obrázku pro Bo&amp;rcaron;ivoj Nechvátal">
            <a:extLst>
              <a:ext uri="{FF2B5EF4-FFF2-40B4-BE49-F238E27FC236}">
                <a16:creationId xmlns:a16="http://schemas.microsoft.com/office/drawing/2014/main" id="{903F28E7-E7DA-CA36-F24A-780FFDA8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32385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Výsledek obrázku pro Bo&amp;rcaron;ivoj Nechvátal">
            <a:extLst>
              <a:ext uri="{FF2B5EF4-FFF2-40B4-BE49-F238E27FC236}">
                <a16:creationId xmlns:a16="http://schemas.microsoft.com/office/drawing/2014/main" id="{36AD9E82-C183-D8ED-21A2-84B40ACE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/>
          <a:stretch>
            <a:fillRect/>
          </a:stretch>
        </p:blipFill>
        <p:spPr bwMode="auto">
          <a:xfrm>
            <a:off x="8001000" y="533400"/>
            <a:ext cx="213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Výsledek obrázku pro Bo&amp;rcaron;ivoj Nechvátal">
            <a:extLst>
              <a:ext uri="{FF2B5EF4-FFF2-40B4-BE49-F238E27FC236}">
                <a16:creationId xmlns:a16="http://schemas.microsoft.com/office/drawing/2014/main" id="{9ED302AC-EBDA-8D75-7D1F-2E35C5BA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4" y="3886200"/>
            <a:ext cx="1946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Výsledek obrázku pro Bo&amp;rcaron;ivoj Nechvátal">
            <a:extLst>
              <a:ext uri="{FF2B5EF4-FFF2-40B4-BE49-F238E27FC236}">
                <a16:creationId xmlns:a16="http://schemas.microsoft.com/office/drawing/2014/main" id="{037343E1-D9B1-1283-A8CA-98858D8C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1"/>
            <a:ext cx="2103438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Výsledek obrázku pro Bo&amp;rcaron;ivoj Nechvátal">
            <a:extLst>
              <a:ext uri="{FF2B5EF4-FFF2-40B4-BE49-F238E27FC236}">
                <a16:creationId xmlns:a16="http://schemas.microsoft.com/office/drawing/2014/main" id="{E44D286A-3AB4-DEE4-5AC2-B4FDED6A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3886200"/>
            <a:ext cx="1939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 descr="Výsledek obrázku pro Bo&amp;rcaron;ivoj Nechvátal">
            <a:extLst>
              <a:ext uri="{FF2B5EF4-FFF2-40B4-BE49-F238E27FC236}">
                <a16:creationId xmlns:a16="http://schemas.microsoft.com/office/drawing/2014/main" id="{DBC7CC25-495C-7F31-9EC9-F7EED0462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24401"/>
            <a:ext cx="13350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Výsledek obrázku pro archeologie st&amp;rcaron;edov&amp;ecaron;ku">
            <a:extLst>
              <a:ext uri="{FF2B5EF4-FFF2-40B4-BE49-F238E27FC236}">
                <a16:creationId xmlns:a16="http://schemas.microsoft.com/office/drawing/2014/main" id="{707DD87D-ECE6-7923-F7E3-24F32F5AAE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6375" y="2286000"/>
            <a:ext cx="1619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3731" name="AutoShape 3" descr="Výsledek obrázku pro archeologie st&amp;rcaron;edov&amp;ecaron;ku">
            <a:extLst>
              <a:ext uri="{FF2B5EF4-FFF2-40B4-BE49-F238E27FC236}">
                <a16:creationId xmlns:a16="http://schemas.microsoft.com/office/drawing/2014/main" id="{4AF60C22-E37A-B473-73C9-C4BFDB84B5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6375" y="2286000"/>
            <a:ext cx="1619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3732" name="Picture 7" descr="Výsledek obrázku pro Pavel Kou&amp;rcaron;il">
            <a:extLst>
              <a:ext uri="{FF2B5EF4-FFF2-40B4-BE49-F238E27FC236}">
                <a16:creationId xmlns:a16="http://schemas.microsoft.com/office/drawing/2014/main" id="{473ABAF0-9C65-13D9-0961-65C1FA38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"/>
            <a:ext cx="2051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8" descr="Výsledek obrázku pro Pavel Kou&amp;rcaron;il">
            <a:extLst>
              <a:ext uri="{FF2B5EF4-FFF2-40B4-BE49-F238E27FC236}">
                <a16:creationId xmlns:a16="http://schemas.microsoft.com/office/drawing/2014/main" id="{C4BDF979-7D60-69A0-ABBB-528D80B35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28600"/>
            <a:ext cx="21066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9" descr="Výsledek obrázku pro Hrady &amp;ccaron;eského Slezska">
            <a:extLst>
              <a:ext uri="{FF2B5EF4-FFF2-40B4-BE49-F238E27FC236}">
                <a16:creationId xmlns:a16="http://schemas.microsoft.com/office/drawing/2014/main" id="{CA32FBA3-5BDA-3AC4-B2DC-EB1CC018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05200"/>
            <a:ext cx="2025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AutoShape 11" descr="Výsledek obrázku pro St&amp;ecaron;bo&amp;rcaron;ice  kostrový mohylník">
            <a:extLst>
              <a:ext uri="{FF2B5EF4-FFF2-40B4-BE49-F238E27FC236}">
                <a16:creationId xmlns:a16="http://schemas.microsoft.com/office/drawing/2014/main" id="{89C78530-4A51-B98C-98C2-3EF0E8D264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1500189"/>
            <a:ext cx="26955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3736" name="Picture 13" descr="Výsledek obrázku pro St&amp;ecaron;bo&amp;rcaron;ice  kostrový mohylník">
            <a:extLst>
              <a:ext uri="{FF2B5EF4-FFF2-40B4-BE49-F238E27FC236}">
                <a16:creationId xmlns:a16="http://schemas.microsoft.com/office/drawing/2014/main" id="{D851A065-337A-B652-04F9-F76F3BB1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304800"/>
            <a:ext cx="19700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5" descr="Výsledek obrázku pro historie opavy">
            <a:extLst>
              <a:ext uri="{FF2B5EF4-FFF2-40B4-BE49-F238E27FC236}">
                <a16:creationId xmlns:a16="http://schemas.microsoft.com/office/drawing/2014/main" id="{EF460A68-40E9-7AF7-7713-CC65EBC6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352801"/>
            <a:ext cx="23653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7" descr="Výsledek obrázku pro historie opavy">
            <a:extLst>
              <a:ext uri="{FF2B5EF4-FFF2-40B4-BE49-F238E27FC236}">
                <a16:creationId xmlns:a16="http://schemas.microsoft.com/office/drawing/2014/main" id="{4FC9D4FD-E37D-750E-5635-2C24AE26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581401"/>
            <a:ext cx="2633663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Výsledek obrázku pro Rudolf Procházka    st&amp;rcaron;edov&amp;ecaron;ké m&amp;ecaron;sto">
            <a:extLst>
              <a:ext uri="{FF2B5EF4-FFF2-40B4-BE49-F238E27FC236}">
                <a16:creationId xmlns:a16="http://schemas.microsoft.com/office/drawing/2014/main" id="{6223875D-952D-3410-34DF-D83FB572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/>
          <a:stretch>
            <a:fillRect/>
          </a:stretch>
        </p:blipFill>
        <p:spPr bwMode="auto">
          <a:xfrm>
            <a:off x="2133600" y="381000"/>
            <a:ext cx="2082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>
            <a:extLst>
              <a:ext uri="{FF2B5EF4-FFF2-40B4-BE49-F238E27FC236}">
                <a16:creationId xmlns:a16="http://schemas.microsoft.com/office/drawing/2014/main" id="{26CBC912-3F80-4C0C-208C-51808494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0"/>
            <a:ext cx="20447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7" descr="Výsledek obrázku pro archeologie st&amp;rcaron;edov&amp;ecaron;ku">
            <a:extLst>
              <a:ext uri="{FF2B5EF4-FFF2-40B4-BE49-F238E27FC236}">
                <a16:creationId xmlns:a16="http://schemas.microsoft.com/office/drawing/2014/main" id="{A7D2B1B2-D3E2-5AA5-EF34-1E1B1CE7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581400"/>
            <a:ext cx="210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8" descr="Výsledek obrázku pro Zden&amp;ecaron;k M&amp;ecaron;&amp;rcaron;ínský     sborník k 60.narozeninám">
            <a:extLst>
              <a:ext uri="{FF2B5EF4-FFF2-40B4-BE49-F238E27FC236}">
                <a16:creationId xmlns:a16="http://schemas.microsoft.com/office/drawing/2014/main" id="{8C0B6EA4-FF9B-32F0-2F98-25BAD743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10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0" descr="Výsledek obrázku pro Rudolf Krajíc">
            <a:extLst>
              <a:ext uri="{FF2B5EF4-FFF2-40B4-BE49-F238E27FC236}">
                <a16:creationId xmlns:a16="http://schemas.microsoft.com/office/drawing/2014/main" id="{4A3553A6-F3E1-F307-4B52-8333FB1D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81000"/>
            <a:ext cx="21129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12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894884D3-E22F-284C-E92E-3E7AE9AC7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57200"/>
            <a:ext cx="21447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Výsledek obrázku pro Vladimír Nekuda    st&amp;rcaron;edov&amp;ecaron;k">
            <a:extLst>
              <a:ext uri="{FF2B5EF4-FFF2-40B4-BE49-F238E27FC236}">
                <a16:creationId xmlns:a16="http://schemas.microsoft.com/office/drawing/2014/main" id="{241BD1FD-CAE9-0D68-CC3C-9F7D06DD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20780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 descr="Výsledek obrázku pro Vladimír Nekuda    st&amp;rcaron;edov&amp;ecaron;k">
            <a:extLst>
              <a:ext uri="{FF2B5EF4-FFF2-40B4-BE49-F238E27FC236}">
                <a16:creationId xmlns:a16="http://schemas.microsoft.com/office/drawing/2014/main" id="{3C2566A3-3AE4-8920-3384-0D5204F1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1"/>
            <a:ext cx="17287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 descr="Výsledek obrázku pro Vladimír Nekuda    st&amp;rcaron;edov&amp;ecaron;k">
            <a:extLst>
              <a:ext uri="{FF2B5EF4-FFF2-40B4-BE49-F238E27FC236}">
                <a16:creationId xmlns:a16="http://schemas.microsoft.com/office/drawing/2014/main" id="{279A6B40-FDF1-AE97-6B56-624B3A61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3733800"/>
            <a:ext cx="17700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6" descr="Výsledek obrázku pro Vladimír Nekuda    st&amp;rcaron;edov&amp;ecaron;k">
            <a:extLst>
              <a:ext uri="{FF2B5EF4-FFF2-40B4-BE49-F238E27FC236}">
                <a16:creationId xmlns:a16="http://schemas.microsoft.com/office/drawing/2014/main" id="{50A62A37-DBD6-2C2B-AC10-4E4B2CCC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33800"/>
            <a:ext cx="18224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7" descr="Výsledek obrázku pro Vladimír Nekuda    st&amp;rcaron;edov&amp;ecaron;k">
            <a:extLst>
              <a:ext uri="{FF2B5EF4-FFF2-40B4-BE49-F238E27FC236}">
                <a16:creationId xmlns:a16="http://schemas.microsoft.com/office/drawing/2014/main" id="{2EAC3FBD-25AF-C5DE-ACA1-3EB4DBE7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9600"/>
            <a:ext cx="27432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9" descr="Výsledek obrázku pro Pfaffenschlag">
            <a:extLst>
              <a:ext uri="{FF2B5EF4-FFF2-40B4-BE49-F238E27FC236}">
                <a16:creationId xmlns:a16="http://schemas.microsoft.com/office/drawing/2014/main" id="{D3269E86-6E76-2AE3-9FD0-1A4244365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t="5348" r="10976" b="5348"/>
          <a:stretch>
            <a:fillRect/>
          </a:stretch>
        </p:blipFill>
        <p:spPr bwMode="auto">
          <a:xfrm>
            <a:off x="5257801" y="533400"/>
            <a:ext cx="16113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38E03D-3C4D-2E14-8D9E-748066DE7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6" y="1729409"/>
            <a:ext cx="11801474" cy="5330204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sz="2900" b="1" dirty="0">
                <a:solidFill>
                  <a:srgbClr val="FF0000"/>
                </a:solidFill>
              </a:rPr>
              <a:t>1. Raně středověká</a:t>
            </a:r>
            <a:r>
              <a:rPr lang="cs-CZ" sz="2900" dirty="0">
                <a:solidFill>
                  <a:srgbClr val="FF0000"/>
                </a:solidFill>
              </a:rPr>
              <a:t>:     </a:t>
            </a:r>
            <a:r>
              <a:rPr lang="cs-CZ" sz="2600" dirty="0"/>
              <a:t>a)  před- a </a:t>
            </a:r>
            <a:r>
              <a:rPr lang="cs-CZ" sz="2600" dirty="0" err="1"/>
              <a:t>středohradištní</a:t>
            </a:r>
            <a:r>
              <a:rPr lang="cs-CZ" sz="2600" dirty="0"/>
              <a:t>:   6.  –  1. pol. 10. stol.   od konce stěhování národů a příchodu Slovanů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              </a:t>
            </a:r>
            <a:r>
              <a:rPr lang="cs-CZ" sz="2600" dirty="0" err="1"/>
              <a:t>předvelkomoravské</a:t>
            </a:r>
            <a:r>
              <a:rPr lang="cs-CZ" sz="2600" dirty="0"/>
              <a:t> a velkomoravské období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              neopevnění sídliště a hradiska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               pohanství a křesťanství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b)  mlado a pozdně hradištní:   2. pol. 10. stol.  </a:t>
            </a:r>
            <a:r>
              <a:rPr lang="pt-BR" sz="2600" dirty="0"/>
              <a:t>–</a:t>
            </a:r>
            <a:r>
              <a:rPr lang="cs-CZ" sz="2600" dirty="0"/>
              <a:t>  </a:t>
            </a:r>
            <a:r>
              <a:rPr lang="pt-BR" sz="2600" dirty="0"/>
              <a:t>12.</a:t>
            </a:r>
            <a:r>
              <a:rPr lang="cs-CZ" sz="2600" dirty="0"/>
              <a:t> stol.    tzv. vnitřní kolonizace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                              vesnice a pohřebiště (řadové)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                              transformace hradské soustavy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                                                     dvorce, hrady, církevní objekty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>
              <a:defRPr/>
            </a:pPr>
            <a:r>
              <a:rPr lang="cs-CZ" sz="2900" b="1" dirty="0">
                <a:solidFill>
                  <a:srgbClr val="FF0000"/>
                </a:solidFill>
              </a:rPr>
              <a:t>2. Vrcholně středověká: </a:t>
            </a:r>
            <a:r>
              <a:rPr lang="cs-CZ" sz="2900" dirty="0">
                <a:solidFill>
                  <a:srgbClr val="FF0000"/>
                </a:solidFill>
              </a:rPr>
              <a:t> </a:t>
            </a:r>
            <a:r>
              <a:rPr lang="cs-CZ" sz="2600" dirty="0"/>
              <a:t>   </a:t>
            </a:r>
            <a:r>
              <a:rPr lang="pt-BR" sz="2600" dirty="0"/>
              <a:t>13.</a:t>
            </a:r>
            <a:r>
              <a:rPr lang="cs-CZ" sz="2600" dirty="0"/>
              <a:t> – 14.</a:t>
            </a:r>
            <a:r>
              <a:rPr lang="pt-BR" sz="2600" dirty="0"/>
              <a:t> stol.</a:t>
            </a:r>
            <a:r>
              <a:rPr lang="cs-CZ" sz="2600" dirty="0"/>
              <a:t>  (vnější):    strukturální změny v osídlení:   panská sídla (hrady, hrádky tvrze)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stabilizované vesnice s </a:t>
            </a:r>
            <a:r>
              <a:rPr lang="cs-CZ" sz="2600" dirty="0" err="1"/>
              <a:t>plužinou</a:t>
            </a:r>
            <a:r>
              <a:rPr lang="cs-CZ" sz="2600" dirty="0"/>
              <a:t>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institucionální města (řemesla, směna) </a:t>
            </a:r>
          </a:p>
          <a:p>
            <a:pPr marL="0" indent="0">
              <a:buNone/>
              <a:defRPr/>
            </a:pPr>
            <a:r>
              <a:rPr lang="cs-CZ" sz="2600" dirty="0"/>
              <a:t>                                                                                                     sociální stratifikace:   panovník, aristokracie, poddaní, kněží</a:t>
            </a:r>
          </a:p>
          <a:p>
            <a:pPr marL="0" indent="0">
              <a:buNone/>
              <a:defRPr/>
            </a:pPr>
            <a:r>
              <a:rPr lang="cs-CZ" sz="2600" dirty="0"/>
              <a:t>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</a:t>
            </a:r>
          </a:p>
          <a:p>
            <a:pPr marL="0" indent="0">
              <a:buNone/>
              <a:defRPr/>
            </a:pPr>
            <a:endParaRPr lang="cs-CZ" sz="1500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C494BF42-96EA-A0C5-204B-6E8A95166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2712" y="169862"/>
            <a:ext cx="7134225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Archeologie středověku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(chronologie)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Výsledek obrázku pro archeologie st&amp;rcaron;edov&amp;ecaron;ku">
            <a:extLst>
              <a:ext uri="{FF2B5EF4-FFF2-40B4-BE49-F238E27FC236}">
                <a16:creationId xmlns:a16="http://schemas.microsoft.com/office/drawing/2014/main" id="{219BC828-8199-F9EA-D5DE-52FCC5E99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57201"/>
            <a:ext cx="2335213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5" descr="kniha4">
            <a:extLst>
              <a:ext uri="{FF2B5EF4-FFF2-40B4-BE49-F238E27FC236}">
                <a16:creationId xmlns:a16="http://schemas.microsoft.com/office/drawing/2014/main" id="{B3CE445D-3DBC-F555-61FF-FC4EB0BAD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57200"/>
            <a:ext cx="23145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6" descr="vesnicenarokycansku">
            <a:extLst>
              <a:ext uri="{FF2B5EF4-FFF2-40B4-BE49-F238E27FC236}">
                <a16:creationId xmlns:a16="http://schemas.microsoft.com/office/drawing/2014/main" id="{91BCC569-91A5-07C0-FEF9-6CBD67AD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7200"/>
            <a:ext cx="2508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8" descr="Výsledek obrázku pro Ervín &amp;Ccaron;erný zaniklé st&amp;rcaron;edov&amp;ecaron;ké vsi">
            <a:extLst>
              <a:ext uri="{FF2B5EF4-FFF2-40B4-BE49-F238E27FC236}">
                <a16:creationId xmlns:a16="http://schemas.microsoft.com/office/drawing/2014/main" id="{03AB2766-21D4-F3FB-CD01-D67F236C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1" y="3886200"/>
            <a:ext cx="18891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10" descr="Výsledek obrázku pro Ervín &amp;Ccaron;erný zaniklé st&amp;rcaron;edov&amp;ecaron;ké vesnice">
            <a:extLst>
              <a:ext uri="{FF2B5EF4-FFF2-40B4-BE49-F238E27FC236}">
                <a16:creationId xmlns:a16="http://schemas.microsoft.com/office/drawing/2014/main" id="{6B68F424-EB4B-9864-5CCC-273CA92A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5152"/>
          <a:stretch>
            <a:fillRect/>
          </a:stretch>
        </p:blipFill>
        <p:spPr bwMode="auto">
          <a:xfrm>
            <a:off x="3505200" y="4038600"/>
            <a:ext cx="2362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 descr="Výsledek obrázku pro Rudolf Procházka    st&amp;rcaron;edov&amp;ecaron;ké m&amp;ecaron;sto">
            <a:extLst>
              <a:ext uri="{FF2B5EF4-FFF2-40B4-BE49-F238E27FC236}">
                <a16:creationId xmlns:a16="http://schemas.microsoft.com/office/drawing/2014/main" id="{15132045-1CAB-2F62-9695-E443D950FE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1650" y="2667000"/>
            <a:ext cx="1028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3971" name="AutoShape 3" descr="P&amp;rcaron;erov - Horní nám&amp;ecaron;stí – Od prav&amp;ecaron;kého hradiska po st&amp;rcaron;edov&amp;ecaron;ké m&amp;ecaron;sto - Ji&amp;rcaron;í Kohoutek, Jaroslav Peška, Rudolf Procházka">
            <a:extLst>
              <a:ext uri="{FF2B5EF4-FFF2-40B4-BE49-F238E27FC236}">
                <a16:creationId xmlns:a16="http://schemas.microsoft.com/office/drawing/2014/main" id="{D066C567-AEFA-B47B-28A1-4AC3AD5E2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3972" name="AutoShape 4" descr="Výsledek obrázku pro Rudolf Procházka    st&amp;rcaron;edov&amp;ecaron;ké m&amp;ecaron;sto">
            <a:extLst>
              <a:ext uri="{FF2B5EF4-FFF2-40B4-BE49-F238E27FC236}">
                <a16:creationId xmlns:a16="http://schemas.microsoft.com/office/drawing/2014/main" id="{10DD44BA-BF76-2FAD-9C6C-659FAC9881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6375" y="2286000"/>
            <a:ext cx="1619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3973" name="Picture 7" descr="Výsledek obrázku pro NPÚ Praha">
            <a:extLst>
              <a:ext uri="{FF2B5EF4-FFF2-40B4-BE49-F238E27FC236}">
                <a16:creationId xmlns:a16="http://schemas.microsoft.com/office/drawing/2014/main" id="{35A9C618-11FB-C696-F1A2-94ECAF47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20272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10" descr="Výsledek obrázku pro codex diplomaticus et">
            <a:extLst>
              <a:ext uri="{FF2B5EF4-FFF2-40B4-BE49-F238E27FC236}">
                <a16:creationId xmlns:a16="http://schemas.microsoft.com/office/drawing/2014/main" id="{E10FD310-65CD-990C-A4E4-1E021D8ED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266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11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CB633A9B-15F7-0424-4C1B-C3E004ED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81000"/>
            <a:ext cx="23463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12" descr="Výsledek obrázku pro ji&amp;rcaron;í sláma P&amp;rcaron;emyslovci">
            <a:extLst>
              <a:ext uri="{FF2B5EF4-FFF2-40B4-BE49-F238E27FC236}">
                <a16:creationId xmlns:a16="http://schemas.microsoft.com/office/drawing/2014/main" id="{C44FCB7F-0E80-A8B4-B245-5A23B826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19065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14" descr="Výsledek obrázku pro D&amp;ecaron;jiny Velké Moravy">
            <a:extLst>
              <a:ext uri="{FF2B5EF4-FFF2-40B4-BE49-F238E27FC236}">
                <a16:creationId xmlns:a16="http://schemas.microsoft.com/office/drawing/2014/main" id="{4A03BAD8-C9C7-6C44-AEA2-1A2AB75D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4444"/>
          <a:stretch>
            <a:fillRect/>
          </a:stretch>
        </p:blipFill>
        <p:spPr bwMode="auto">
          <a:xfrm>
            <a:off x="2057400" y="304800"/>
            <a:ext cx="2330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15" descr="Výsledek obrázku pro Pavel Michna    Olomouc">
            <a:extLst>
              <a:ext uri="{FF2B5EF4-FFF2-40B4-BE49-F238E27FC236}">
                <a16:creationId xmlns:a16="http://schemas.microsoft.com/office/drawing/2014/main" id="{E0F02A7D-4EDB-E886-0F27-99150B3F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3733800"/>
            <a:ext cx="2101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Výsledek obrázku pro Chybová   Krom&amp;ecaron;&amp;rcaron;í&amp;zcaron;">
            <a:extLst>
              <a:ext uri="{FF2B5EF4-FFF2-40B4-BE49-F238E27FC236}">
                <a16:creationId xmlns:a16="http://schemas.microsoft.com/office/drawing/2014/main" id="{0408257A-BCE3-BACA-3D0E-834790B4CF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57714" y="1381125"/>
            <a:ext cx="30765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4995" name="AutoShape 3" descr="Výsledek obrázku pro Chybová   Krom&amp;ecaron;&amp;rcaron;í&amp;zcaron;">
            <a:extLst>
              <a:ext uri="{FF2B5EF4-FFF2-40B4-BE49-F238E27FC236}">
                <a16:creationId xmlns:a16="http://schemas.microsoft.com/office/drawing/2014/main" id="{E2D4ACDB-C416-9B10-6069-F57ECFFD05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57714" y="1381125"/>
            <a:ext cx="30765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4996" name="AutoShape 4" descr="Výsledek obrázku pro Chybová   Krom&amp;ecaron;&amp;rcaron;í&amp;zcaron;">
            <a:extLst>
              <a:ext uri="{FF2B5EF4-FFF2-40B4-BE49-F238E27FC236}">
                <a16:creationId xmlns:a16="http://schemas.microsoft.com/office/drawing/2014/main" id="{7908F8DB-3D0D-19EE-A75E-8A27F0FD4A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57714" y="1381125"/>
            <a:ext cx="30765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4997" name="Picture 5" descr="Výsledek obrázku pro Chybová   Krom&amp;ecaron;&amp;rcaron;í&amp;zcaron;">
            <a:extLst>
              <a:ext uri="{FF2B5EF4-FFF2-40B4-BE49-F238E27FC236}">
                <a16:creationId xmlns:a16="http://schemas.microsoft.com/office/drawing/2014/main" id="{1D4EFBD3-44FF-E8A4-2E38-01EFF37DF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8182" b="18182"/>
          <a:stretch>
            <a:fillRect/>
          </a:stretch>
        </p:blipFill>
        <p:spPr bwMode="auto">
          <a:xfrm>
            <a:off x="2590800" y="4267201"/>
            <a:ext cx="25146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Výsledek obrázku pro Chybová   Krom&amp;ecaron;&amp;rcaron;í&amp;zcaron;">
            <a:extLst>
              <a:ext uri="{FF2B5EF4-FFF2-40B4-BE49-F238E27FC236}">
                <a16:creationId xmlns:a16="http://schemas.microsoft.com/office/drawing/2014/main" id="{6D6A012E-2735-2981-6910-C34949E6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40957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Výsledek obrázku pro Chybová   Krom&amp;ecaron;&amp;rcaron;í&amp;zcaron;">
            <a:extLst>
              <a:ext uri="{FF2B5EF4-FFF2-40B4-BE49-F238E27FC236}">
                <a16:creationId xmlns:a16="http://schemas.microsoft.com/office/drawing/2014/main" id="{C72B7BA1-E4EF-41BA-93DA-BE82A504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2590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Výsledek obrázku pro Vladimír Nekuda    st&amp;rcaron;edov&amp;ecaron;k">
            <a:extLst>
              <a:ext uri="{FF2B5EF4-FFF2-40B4-BE49-F238E27FC236}">
                <a16:creationId xmlns:a16="http://schemas.microsoft.com/office/drawing/2014/main" id="{7D3354B4-1C05-D599-8C2A-D29AAFB2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1"/>
            <a:ext cx="2103438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Výsledek obrázku pro Vladimír Nekuda    st&amp;rcaron;edov&amp;ecaron;k">
            <a:extLst>
              <a:ext uri="{FF2B5EF4-FFF2-40B4-BE49-F238E27FC236}">
                <a16:creationId xmlns:a16="http://schemas.microsoft.com/office/drawing/2014/main" id="{17EA5080-EA6B-D8F3-681E-2412A483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8600"/>
            <a:ext cx="22526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Výsledek obrázku pro Vladimír Nekuda    st&amp;rcaron;edov&amp;ecaron;k">
            <a:extLst>
              <a:ext uri="{FF2B5EF4-FFF2-40B4-BE49-F238E27FC236}">
                <a16:creationId xmlns:a16="http://schemas.microsoft.com/office/drawing/2014/main" id="{BA8D205B-2A0F-2B08-3547-C496011B3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886201"/>
            <a:ext cx="18954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Výsledek obrázku pro Vladimír Nekuda    st&amp;rcaron;edov&amp;ecaron;k">
            <a:extLst>
              <a:ext uri="{FF2B5EF4-FFF2-40B4-BE49-F238E27FC236}">
                <a16:creationId xmlns:a16="http://schemas.microsoft.com/office/drawing/2014/main" id="{A4554DFA-8094-9727-78B7-E2F82EBA8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2255838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 descr="Výsledek obrázku pro Zde&amp;ncaron;ka M&amp;ecaron;churová">
            <a:extLst>
              <a:ext uri="{FF2B5EF4-FFF2-40B4-BE49-F238E27FC236}">
                <a16:creationId xmlns:a16="http://schemas.microsoft.com/office/drawing/2014/main" id="{A0509F6D-7C7E-69E3-B232-A333FC44B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81400"/>
            <a:ext cx="2216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Výsledek obrázku pro archeologie st&amp;rcaron;edov&amp;ecaron;ku">
            <a:extLst>
              <a:ext uri="{FF2B5EF4-FFF2-40B4-BE49-F238E27FC236}">
                <a16:creationId xmlns:a16="http://schemas.microsoft.com/office/drawing/2014/main" id="{170959EB-5B5F-61B3-A052-3F45C568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733800"/>
            <a:ext cx="20605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AutoShape 4" descr="book">
            <a:extLst>
              <a:ext uri="{FF2B5EF4-FFF2-40B4-BE49-F238E27FC236}">
                <a16:creationId xmlns:a16="http://schemas.microsoft.com/office/drawing/2014/main" id="{F0A0A8BA-790C-CC22-6C13-E5FDA7802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7044" name="Picture 5" descr="book">
            <a:extLst>
              <a:ext uri="{FF2B5EF4-FFF2-40B4-BE49-F238E27FC236}">
                <a16:creationId xmlns:a16="http://schemas.microsoft.com/office/drawing/2014/main" id="{F7721C70-92A3-51D4-3D0E-865CFCE2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8600"/>
            <a:ext cx="23209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6" descr="Výsledek obrázku pro Jan Klápšt&amp;ecaron;">
            <a:extLst>
              <a:ext uri="{FF2B5EF4-FFF2-40B4-BE49-F238E27FC236}">
                <a16:creationId xmlns:a16="http://schemas.microsoft.com/office/drawing/2014/main" id="{DE7A6BDF-C8E6-9A7E-CFE7-67567898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33800"/>
            <a:ext cx="18780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7" descr="Výsledek obrázku pro Jan Klápšt&amp;ecaron;">
            <a:extLst>
              <a:ext uri="{FF2B5EF4-FFF2-40B4-BE49-F238E27FC236}">
                <a16:creationId xmlns:a16="http://schemas.microsoft.com/office/drawing/2014/main" id="{465F9E16-0F9F-B52B-34FC-48138478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609600"/>
            <a:ext cx="2098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9" descr="Beneficium et feudum">
            <a:extLst>
              <a:ext uri="{FF2B5EF4-FFF2-40B4-BE49-F238E27FC236}">
                <a16:creationId xmlns:a16="http://schemas.microsoft.com/office/drawing/2014/main" id="{48772C9A-DE8A-0DE9-B3C4-74833228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22288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10">
            <a:extLst>
              <a:ext uri="{FF2B5EF4-FFF2-40B4-BE49-F238E27FC236}">
                <a16:creationId xmlns:a16="http://schemas.microsoft.com/office/drawing/2014/main" id="{8A39445F-30E1-47E4-B036-8DF1AA251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28601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Studia mediaevalia Bohemica </a:t>
            </a:r>
          </a:p>
        </p:txBody>
      </p:sp>
      <p:pic>
        <p:nvPicPr>
          <p:cNvPr id="87049" name="Picture 11" descr="Výsledek obrázku pro Bo&amp;rcaron;ivoj Nechvátal">
            <a:extLst>
              <a:ext uri="{FF2B5EF4-FFF2-40B4-BE49-F238E27FC236}">
                <a16:creationId xmlns:a16="http://schemas.microsoft.com/office/drawing/2014/main" id="{ACEDDD29-2EE7-3EED-AF42-AEFFF750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810000"/>
            <a:ext cx="20335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2" descr="Výsledek obrázku pro petr sommer za&amp;ccaron;átky k&amp;rcaron;es&amp;tcaron;anství v &amp;ccaron;echách">
            <a:extLst>
              <a:ext uri="{FF2B5EF4-FFF2-40B4-BE49-F238E27FC236}">
                <a16:creationId xmlns:a16="http://schemas.microsoft.com/office/drawing/2014/main" id="{2EF3097F-9E00-CAEC-3542-719FB9BC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733800"/>
            <a:ext cx="20605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Výsledek obrázku pro &amp;Ccaron;eský &amp;ccaron;asopis historický">
            <a:extLst>
              <a:ext uri="{FF2B5EF4-FFF2-40B4-BE49-F238E27FC236}">
                <a16:creationId xmlns:a16="http://schemas.microsoft.com/office/drawing/2014/main" id="{5A39248F-CBB5-32C7-0FF6-CC28EE1E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2406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AutoShape 3" descr="Výsledek obrázku pro &amp;Ccaron;eský &amp;ccaron;asopis historický">
            <a:extLst>
              <a:ext uri="{FF2B5EF4-FFF2-40B4-BE49-F238E27FC236}">
                <a16:creationId xmlns:a16="http://schemas.microsoft.com/office/drawing/2014/main" id="{AE06A323-994B-BFDF-9C42-D29BB3048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86339" y="1762125"/>
            <a:ext cx="2219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8068" name="Picture 4" descr="Výsledek obrázku pro &amp;Ccaron;eský &amp;ccaron;asopis historický">
            <a:extLst>
              <a:ext uri="{FF2B5EF4-FFF2-40B4-BE49-F238E27FC236}">
                <a16:creationId xmlns:a16="http://schemas.microsoft.com/office/drawing/2014/main" id="{72B3485A-E402-048D-5F4E-E7CFD0BF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28600"/>
            <a:ext cx="25447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 descr="Výsledek obrázku pro &amp;Ccaron;eský &amp;ccaron;asopis historický">
            <a:extLst>
              <a:ext uri="{FF2B5EF4-FFF2-40B4-BE49-F238E27FC236}">
                <a16:creationId xmlns:a16="http://schemas.microsoft.com/office/drawing/2014/main" id="{53ECD6CC-7872-9B4A-BD6C-FD285C66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28600"/>
            <a:ext cx="27797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Výsledek obrázku pro codex diplomaticus et">
            <a:extLst>
              <a:ext uri="{FF2B5EF4-FFF2-40B4-BE49-F238E27FC236}">
                <a16:creationId xmlns:a16="http://schemas.microsoft.com/office/drawing/2014/main" id="{5783A0FB-1C1B-9037-4504-CE4AF974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114800"/>
            <a:ext cx="1666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 descr="Výsledek obrázku pro &amp;Ccaron;eský &amp;ccaron;asopis historický">
            <a:extLst>
              <a:ext uri="{FF2B5EF4-FFF2-40B4-BE49-F238E27FC236}">
                <a16:creationId xmlns:a16="http://schemas.microsoft.com/office/drawing/2014/main" id="{71F6EF9F-B168-F588-4913-FCB89566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651" b="12791"/>
          <a:stretch>
            <a:fillRect/>
          </a:stretch>
        </p:blipFill>
        <p:spPr bwMode="auto">
          <a:xfrm>
            <a:off x="5943600" y="4114801"/>
            <a:ext cx="196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AB32F957-1D0C-3AB9-86DE-61C8BB00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2235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AutoShape 3" descr="Výsledek obrázku pro archaeologia historica">
            <a:extLst>
              <a:ext uri="{FF2B5EF4-FFF2-40B4-BE49-F238E27FC236}">
                <a16:creationId xmlns:a16="http://schemas.microsoft.com/office/drawing/2014/main" id="{4B40335F-47C1-EB64-CADE-5A17B9B73C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9092" name="AutoShape 4" descr="Výsledek obrázku pro archaeologia historica">
            <a:extLst>
              <a:ext uri="{FF2B5EF4-FFF2-40B4-BE49-F238E27FC236}">
                <a16:creationId xmlns:a16="http://schemas.microsoft.com/office/drawing/2014/main" id="{6F5B4A7D-A034-3AF4-9BA9-3D586B2F87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9093" name="Picture 5" descr="Výsledek obrázku pro archaeologia historica">
            <a:extLst>
              <a:ext uri="{FF2B5EF4-FFF2-40B4-BE49-F238E27FC236}">
                <a16:creationId xmlns:a16="http://schemas.microsoft.com/office/drawing/2014/main" id="{8D016890-84A8-C437-880A-AABD99D2B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r="24608" b="-2325"/>
          <a:stretch>
            <a:fillRect/>
          </a:stretch>
        </p:blipFill>
        <p:spPr bwMode="auto">
          <a:xfrm>
            <a:off x="3657601" y="3733800"/>
            <a:ext cx="18970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 descr="Výsledek obrázku pro archaeologia historica">
            <a:extLst>
              <a:ext uri="{FF2B5EF4-FFF2-40B4-BE49-F238E27FC236}">
                <a16:creationId xmlns:a16="http://schemas.microsoft.com/office/drawing/2014/main" id="{4FEA1F51-9107-DA43-75CD-DE030A7A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1"/>
            <a:ext cx="19875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8" descr="Výsledek obrázku pro archaeologia historica">
            <a:extLst>
              <a:ext uri="{FF2B5EF4-FFF2-40B4-BE49-F238E27FC236}">
                <a16:creationId xmlns:a16="http://schemas.microsoft.com/office/drawing/2014/main" id="{5629E77E-13A0-DA82-BC5A-F6966B046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1"/>
            <a:ext cx="22383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AutoShape 10" descr="Výsledek obrázku pro vlastiv&amp;ecaron;dný v&amp;ecaron;stník moravský">
            <a:extLst>
              <a:ext uri="{FF2B5EF4-FFF2-40B4-BE49-F238E27FC236}">
                <a16:creationId xmlns:a16="http://schemas.microsoft.com/office/drawing/2014/main" id="{4388458D-64C9-1C71-84CF-0A9A12B792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9097" name="Picture 13" descr="Výsledek obrázku pro vlastiv&amp;ecaron;dný v&amp;ecaron;stník moravský">
            <a:extLst>
              <a:ext uri="{FF2B5EF4-FFF2-40B4-BE49-F238E27FC236}">
                <a16:creationId xmlns:a16="http://schemas.microsoft.com/office/drawing/2014/main" id="{E0140FC9-7881-5A19-85D1-A34C9774B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"/>
            <a:ext cx="23129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8" name="AutoShape 15" descr="sp-2011_2">
            <a:extLst>
              <a:ext uri="{FF2B5EF4-FFF2-40B4-BE49-F238E27FC236}">
                <a16:creationId xmlns:a16="http://schemas.microsoft.com/office/drawing/2014/main" id="{081E0BF8-A8DF-1747-AC73-1E1557CEDA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38689" y="1519239"/>
            <a:ext cx="27146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9099" name="AutoShape 19" descr="Výsledek obrázku pro &amp;Ccaron;eský &amp;ccaron;asopis historický">
            <a:extLst>
              <a:ext uri="{FF2B5EF4-FFF2-40B4-BE49-F238E27FC236}">
                <a16:creationId xmlns:a16="http://schemas.microsoft.com/office/drawing/2014/main" id="{23F2A7A2-B6C3-117B-43DB-B989F280EA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86339" y="1762125"/>
            <a:ext cx="2219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9100" name="AutoShape 20" descr="Výsledek obrázku pro &amp;Ccaron;eský &amp;ccaron;asopis historický">
            <a:extLst>
              <a:ext uri="{FF2B5EF4-FFF2-40B4-BE49-F238E27FC236}">
                <a16:creationId xmlns:a16="http://schemas.microsoft.com/office/drawing/2014/main" id="{825F50CD-1351-5C92-322B-A0B21A43C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86339" y="1762125"/>
            <a:ext cx="2219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Výsledek obrázku pro Jaroslav Špa&amp;ccaron;ek  archeolog">
            <a:extLst>
              <a:ext uri="{FF2B5EF4-FFF2-40B4-BE49-F238E27FC236}">
                <a16:creationId xmlns:a16="http://schemas.microsoft.com/office/drawing/2014/main" id="{D1F3B05D-2813-E552-1368-72D7172D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733800"/>
            <a:ext cx="20542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Výsledek obrázku pro František Frýda  sklo">
            <a:extLst>
              <a:ext uri="{FF2B5EF4-FFF2-40B4-BE49-F238E27FC236}">
                <a16:creationId xmlns:a16="http://schemas.microsoft.com/office/drawing/2014/main" id="{E7422A22-3FD8-D417-BB9E-9129561E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20335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Výsledek obrázku pro Archeologie v Ji&amp;zcaron;ních &amp;Ccaron;echách">
            <a:extLst>
              <a:ext uri="{FF2B5EF4-FFF2-40B4-BE49-F238E27FC236}">
                <a16:creationId xmlns:a16="http://schemas.microsoft.com/office/drawing/2014/main" id="{38DC3687-A348-55AB-44E6-559FF480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20272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Výsledek obrázku pro Archeologie v Ji&amp;zcaron;ních &amp;Ccaron;echách">
            <a:extLst>
              <a:ext uri="{FF2B5EF4-FFF2-40B4-BE49-F238E27FC236}">
                <a16:creationId xmlns:a16="http://schemas.microsoft.com/office/drawing/2014/main" id="{DEE9D288-45BB-D29B-B39D-A47519C44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304800"/>
            <a:ext cx="22018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Výsledek obrázku pro &amp;Ccaron;eský &amp;ccaron;asopis historický">
            <a:extLst>
              <a:ext uri="{FF2B5EF4-FFF2-40B4-BE49-F238E27FC236}">
                <a16:creationId xmlns:a16="http://schemas.microsoft.com/office/drawing/2014/main" id="{0DF1A54A-D755-6804-D244-9687DBF61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22367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Výsledek obrázku pro Vít Dohnal P&amp;rcaron;emyslovský palác Olomouc">
            <a:extLst>
              <a:ext uri="{FF2B5EF4-FFF2-40B4-BE49-F238E27FC236}">
                <a16:creationId xmlns:a16="http://schemas.microsoft.com/office/drawing/2014/main" id="{3A9D2260-F783-75F4-F9BB-34F79A90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228600"/>
            <a:ext cx="231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" descr="Výsledek obrázku pro Nada Profantová">
            <a:extLst>
              <a:ext uri="{FF2B5EF4-FFF2-40B4-BE49-F238E27FC236}">
                <a16:creationId xmlns:a16="http://schemas.microsoft.com/office/drawing/2014/main" id="{F86BD000-0432-74E4-53D9-0A036C44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3810000"/>
            <a:ext cx="1958975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Výsledek obrázku pro Nada Profantová">
            <a:extLst>
              <a:ext uri="{FF2B5EF4-FFF2-40B4-BE49-F238E27FC236}">
                <a16:creationId xmlns:a16="http://schemas.microsoft.com/office/drawing/2014/main" id="{8E8E0884-1F18-6E2C-23D4-73412692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28600"/>
            <a:ext cx="21875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7" descr="Výsledek obrázku pro NPÚ Praha">
            <a:extLst>
              <a:ext uri="{FF2B5EF4-FFF2-40B4-BE49-F238E27FC236}">
                <a16:creationId xmlns:a16="http://schemas.microsoft.com/office/drawing/2014/main" id="{80E1B268-DF87-E8CC-CC9B-641CF61F3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86200"/>
            <a:ext cx="2000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8" descr="Výsledek obrázku pro archaeologia historica">
            <a:extLst>
              <a:ext uri="{FF2B5EF4-FFF2-40B4-BE49-F238E27FC236}">
                <a16:creationId xmlns:a16="http://schemas.microsoft.com/office/drawing/2014/main" id="{D093039D-43C4-94DF-487E-48102DC1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581400"/>
            <a:ext cx="20732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9" descr="Výsledek obrázku pro &amp;ccaron;asopis matice moravské">
            <a:extLst>
              <a:ext uri="{FF2B5EF4-FFF2-40B4-BE49-F238E27FC236}">
                <a16:creationId xmlns:a16="http://schemas.microsoft.com/office/drawing/2014/main" id="{0815040E-6BEA-8F27-542D-D6424CAB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581400"/>
            <a:ext cx="210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Výsledek obrázku pro Jaroslav Špa&amp;ccaron;ek  archeolog">
            <a:extLst>
              <a:ext uri="{FF2B5EF4-FFF2-40B4-BE49-F238E27FC236}">
                <a16:creationId xmlns:a16="http://schemas.microsoft.com/office/drawing/2014/main" id="{50D50F79-1D4A-204C-D810-4EED7D73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28600"/>
            <a:ext cx="2212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Výsledek obrázku pro NPÚ Praha">
            <a:extLst>
              <a:ext uri="{FF2B5EF4-FFF2-40B4-BE49-F238E27FC236}">
                <a16:creationId xmlns:a16="http://schemas.microsoft.com/office/drawing/2014/main" id="{ADA7F58D-B03C-98AB-C54A-15BCE085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52400"/>
            <a:ext cx="25558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Výsledek obrázku pro Vladimír Goš   Loštice">
            <a:extLst>
              <a:ext uri="{FF2B5EF4-FFF2-40B4-BE49-F238E27FC236}">
                <a16:creationId xmlns:a16="http://schemas.microsoft.com/office/drawing/2014/main" id="{435EC2B3-73E0-BE0A-6C50-07CA49DE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2438400" y="609600"/>
            <a:ext cx="243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5" descr="Výsledek obrázku pro vlastiv&amp;ecaron;dný v&amp;ecaron;stník moravský">
            <a:extLst>
              <a:ext uri="{FF2B5EF4-FFF2-40B4-BE49-F238E27FC236}">
                <a16:creationId xmlns:a16="http://schemas.microsoft.com/office/drawing/2014/main" id="{95A64AF0-DFD1-BDBE-53ED-9FC098FF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609600"/>
            <a:ext cx="25193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6" descr="Zv&amp;ecaron;tšit fotografii - Vlastiv&amp;ecaron;dná revue st&amp;rcaron;ední Morava - 19/2004">
            <a:extLst>
              <a:ext uri="{FF2B5EF4-FFF2-40B4-BE49-F238E27FC236}">
                <a16:creationId xmlns:a16="http://schemas.microsoft.com/office/drawing/2014/main" id="{E3CA48AF-6782-CFDB-D45F-EC276BF1F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9" y="685800"/>
            <a:ext cx="22939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90FFA9F-C121-96BA-7983-7D3F2BF2B2B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96593" y="164388"/>
            <a:ext cx="10705672" cy="715081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Archeologie slovanská</a:t>
            </a:r>
            <a:r>
              <a:rPr lang="cs-CZ" altLang="cs-CZ" sz="1600" b="1" dirty="0"/>
              <a:t> </a:t>
            </a:r>
            <a:r>
              <a:rPr lang="cs-CZ" altLang="cs-CZ" sz="1800" dirty="0"/>
              <a:t>– období slovanského osídlení 6. – 10/11.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Raněstředověká</a:t>
            </a:r>
            <a:r>
              <a:rPr lang="cs-CZ" altLang="cs-CZ" sz="1800" b="1" dirty="0">
                <a:solidFill>
                  <a:srgbClr val="FF0000"/>
                </a:solidFill>
              </a:rPr>
              <a:t> archeologie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od příchodu Slovanů:  6. – přelom 12./13.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–  v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a již. Evropě raný středověk končí ve 12. stol.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                                                  </a:t>
            </a:r>
            <a:r>
              <a:rPr lang="cs-CZ" altLang="cs-CZ" sz="1800" dirty="0"/>
              <a:t>časně slovanské období:                           6. –  7.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starší doba hradištní (</a:t>
            </a:r>
            <a:r>
              <a:rPr lang="cs-CZ" altLang="cs-CZ" sz="1800" dirty="0" err="1"/>
              <a:t>předvelkomor</a:t>
            </a:r>
            <a:r>
              <a:rPr lang="cs-CZ" altLang="cs-CZ" sz="1800" dirty="0"/>
              <a:t>.):   7. –  8.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střední doba </a:t>
            </a:r>
            <a:r>
              <a:rPr lang="cs-CZ" altLang="cs-CZ" sz="1800" dirty="0" err="1"/>
              <a:t>hradišní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velkomor</a:t>
            </a:r>
            <a:r>
              <a:rPr lang="cs-CZ" altLang="cs-CZ" sz="1800" dirty="0"/>
              <a:t>.):          9. –  1.pol. 10. st.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mladší doba hradištní:                             10. –  konec 12. st.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pozdní doba hradištní:                               1. pol. 13. stol.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Archeologie medievální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(lat. medii </a:t>
            </a:r>
            <a:r>
              <a:rPr lang="cs-CZ" altLang="cs-CZ" sz="1800" dirty="0" err="1"/>
              <a:t>aevii</a:t>
            </a:r>
            <a:r>
              <a:rPr lang="cs-CZ" altLang="cs-CZ" sz="1800" dirty="0"/>
              <a:t> – střední věk)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vrcholný středověk:                 pol. 13. stol. – 15.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pozdní středověk:                     do pol. 16. stol.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raný novověk:                           do pol. 17.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Německo:   poč. středověku v době stěhování národů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Polsko:  od počátku příchodu Slovanů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Rusko, Ukrajina:  od počátků slovanského osídlení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–  Anglie:   počátek středověku od přelomu 4. a 5. stol.</a:t>
            </a:r>
            <a:r>
              <a:rPr lang="cs-CZ" altLang="cs-CZ" sz="14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</a:rPr>
              <a:t>Postmedievální</a:t>
            </a:r>
            <a:r>
              <a:rPr lang="cs-CZ" altLang="cs-CZ" sz="1800" b="1" dirty="0">
                <a:solidFill>
                  <a:srgbClr val="FF0000"/>
                </a:solidFill>
              </a:rPr>
              <a:t> archeologie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poč. 16. – pol. 18. stol.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Industriální archeologie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od pol. 18. stol.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Výsledek obrázku pro &amp;Ccaron;asopis Moravského muzea">
            <a:extLst>
              <a:ext uri="{FF2B5EF4-FFF2-40B4-BE49-F238E27FC236}">
                <a16:creationId xmlns:a16="http://schemas.microsoft.com/office/drawing/2014/main" id="{21866D0A-889B-C96D-D96C-4FAC52B9B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AutoShape 3" descr="Výsledek obrázku pro &amp;Ccaron;asopis Moravského muzea">
            <a:extLst>
              <a:ext uri="{FF2B5EF4-FFF2-40B4-BE49-F238E27FC236}">
                <a16:creationId xmlns:a16="http://schemas.microsoft.com/office/drawing/2014/main" id="{AF8B0386-761A-1D02-5982-6933CCC2EA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5364" y="1524000"/>
            <a:ext cx="2581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3188" name="AutoShape 4" descr="Výsledek obrázku pro &amp;Ccaron;asopis Moravského muzea">
            <a:extLst>
              <a:ext uri="{FF2B5EF4-FFF2-40B4-BE49-F238E27FC236}">
                <a16:creationId xmlns:a16="http://schemas.microsoft.com/office/drawing/2014/main" id="{5AD55E5B-281D-6E45-B939-77D39D65FA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5364" y="1524000"/>
            <a:ext cx="2581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3189" name="AutoShape 5" descr="Výsledek obrázku pro &amp;Ccaron;asopis Moravského muzea">
            <a:extLst>
              <a:ext uri="{FF2B5EF4-FFF2-40B4-BE49-F238E27FC236}">
                <a16:creationId xmlns:a16="http://schemas.microsoft.com/office/drawing/2014/main" id="{B5796A87-2890-8418-DF74-19E0A9D1A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5364" y="1524000"/>
            <a:ext cx="2581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3190" name="Picture 6" descr="Výsledek obrázku pro &amp;ccaron;asopis matice moravské">
            <a:extLst>
              <a:ext uri="{FF2B5EF4-FFF2-40B4-BE49-F238E27FC236}">
                <a16:creationId xmlns:a16="http://schemas.microsoft.com/office/drawing/2014/main" id="{5A5C2312-7A0D-6C33-6419-60AB6DD3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7051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 descr="Výsledek obrázku pro Zden&amp;ecaron;k M&amp;ecaron;&amp;rcaron;ínský     sborník k 60.narozeninám">
            <a:extLst>
              <a:ext uri="{FF2B5EF4-FFF2-40B4-BE49-F238E27FC236}">
                <a16:creationId xmlns:a16="http://schemas.microsoft.com/office/drawing/2014/main" id="{C158B7F7-3ACF-BD3D-361E-82370E08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895600"/>
            <a:ext cx="25368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Výsledek obrázku pro &amp;ccaron;asopis slezského muzea">
            <a:extLst>
              <a:ext uri="{FF2B5EF4-FFF2-40B4-BE49-F238E27FC236}">
                <a16:creationId xmlns:a16="http://schemas.microsoft.com/office/drawing/2014/main" id="{9B30216E-BCF9-27C5-107E-C50F686A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4400"/>
            <a:ext cx="29146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 descr="Výsledek obrázku pro &amp;ccaron;asopis slezského muzea">
            <a:extLst>
              <a:ext uri="{FF2B5EF4-FFF2-40B4-BE49-F238E27FC236}">
                <a16:creationId xmlns:a16="http://schemas.microsoft.com/office/drawing/2014/main" id="{8E1E527D-D0F5-1127-8A76-426E75F4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2870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Výsledek obrázku pro Pavel Michna    Olomouc">
            <a:extLst>
              <a:ext uri="{FF2B5EF4-FFF2-40B4-BE49-F238E27FC236}">
                <a16:creationId xmlns:a16="http://schemas.microsoft.com/office/drawing/2014/main" id="{92C3A5B2-FD4C-68F1-9C2F-01BB8DC50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905000"/>
            <a:ext cx="2562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4" descr="Výsledek obrázku pro Forum Urbes medii aevi">
            <a:extLst>
              <a:ext uri="{FF2B5EF4-FFF2-40B4-BE49-F238E27FC236}">
                <a16:creationId xmlns:a16="http://schemas.microsoft.com/office/drawing/2014/main" id="{01E91B48-CD14-29A9-F5E2-1AD9F6DB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28829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5" descr="Výsledek obrázku pro Ji&amp;rcaron;í Orna  kachle">
            <a:extLst>
              <a:ext uri="{FF2B5EF4-FFF2-40B4-BE49-F238E27FC236}">
                <a16:creationId xmlns:a16="http://schemas.microsoft.com/office/drawing/2014/main" id="{76971851-ABCB-3FCF-7AD4-B47B5B6D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09800"/>
            <a:ext cx="2787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Výsledek obrázku pro Zden&amp;ecaron;k M&amp;ecaron;&amp;rcaron;ínský     sborník k 60.narozeninám">
            <a:extLst>
              <a:ext uri="{FF2B5EF4-FFF2-40B4-BE49-F238E27FC236}">
                <a16:creationId xmlns:a16="http://schemas.microsoft.com/office/drawing/2014/main" id="{C8635FA5-D3C4-7479-A89D-A23701005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2095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Výsledek obrázku pro Zden&amp;ecaron;k M&amp;ecaron;&amp;rcaron;ínský     sborník k 60.narozeninám">
            <a:extLst>
              <a:ext uri="{FF2B5EF4-FFF2-40B4-BE49-F238E27FC236}">
                <a16:creationId xmlns:a16="http://schemas.microsoft.com/office/drawing/2014/main" id="{BC6B0505-17FB-C819-293A-B82D0852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2051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Výsledek obrázku pro Zden&amp;ecaron;k M&amp;ecaron;&amp;rcaron;ínský     sborník k 60.narozeninám">
            <a:extLst>
              <a:ext uri="{FF2B5EF4-FFF2-40B4-BE49-F238E27FC236}">
                <a16:creationId xmlns:a16="http://schemas.microsoft.com/office/drawing/2014/main" id="{70F1E30F-0152-3AE2-DB98-9ED7B97E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81400"/>
            <a:ext cx="19970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Výsledek obrázku pro Zden&amp;ecaron;k M&amp;ecaron;&amp;rcaron;ínský     sborník k 60.narozeninám">
            <a:extLst>
              <a:ext uri="{FF2B5EF4-FFF2-40B4-BE49-F238E27FC236}">
                <a16:creationId xmlns:a16="http://schemas.microsoft.com/office/drawing/2014/main" id="{0AE53195-C912-3D54-0FEC-4277B519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2159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Výsledek obrázku pro Jan Klápšt&amp;ecaron;">
            <a:extLst>
              <a:ext uri="{FF2B5EF4-FFF2-40B4-BE49-F238E27FC236}">
                <a16:creationId xmlns:a16="http://schemas.microsoft.com/office/drawing/2014/main" id="{701EFE09-08B7-B547-CB3B-822F18C4D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43300"/>
            <a:ext cx="2095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 descr="Výsledek obrázku pro Vladimír Nekuda  St&amp;rcaron;edov&amp;ecaron;ká keramika">
            <a:extLst>
              <a:ext uri="{FF2B5EF4-FFF2-40B4-BE49-F238E27FC236}">
                <a16:creationId xmlns:a16="http://schemas.microsoft.com/office/drawing/2014/main" id="{EC4BB85C-7B3D-7B32-0ED0-6EDA61AD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581400"/>
            <a:ext cx="18764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Výsledek obrázku pro Archeologie v Ji&amp;zcaron;ních &amp;Ccaron;echách">
            <a:extLst>
              <a:ext uri="{FF2B5EF4-FFF2-40B4-BE49-F238E27FC236}">
                <a16:creationId xmlns:a16="http://schemas.microsoft.com/office/drawing/2014/main" id="{422882D3-4A75-72DE-6D27-0D906BF3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21669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Výsledek obrázku pro codex diplomaticus et">
            <a:extLst>
              <a:ext uri="{FF2B5EF4-FFF2-40B4-BE49-F238E27FC236}">
                <a16:creationId xmlns:a16="http://schemas.microsoft.com/office/drawing/2014/main" id="{DF31C7A3-6ED1-B990-0CD4-20D9FB15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6" y="228600"/>
            <a:ext cx="23733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Výsledek obrázku pro Magdalena Beranová">
            <a:extLst>
              <a:ext uri="{FF2B5EF4-FFF2-40B4-BE49-F238E27FC236}">
                <a16:creationId xmlns:a16="http://schemas.microsoft.com/office/drawing/2014/main" id="{A6FE3179-9D31-56BA-DBBD-C1850746E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2790"/>
          <a:stretch>
            <a:fillRect/>
          </a:stretch>
        </p:blipFill>
        <p:spPr bwMode="auto">
          <a:xfrm>
            <a:off x="4800601" y="228600"/>
            <a:ext cx="24939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5" descr="Výsledek obrázku pro archaeologia historica">
            <a:extLst>
              <a:ext uri="{FF2B5EF4-FFF2-40B4-BE49-F238E27FC236}">
                <a16:creationId xmlns:a16="http://schemas.microsoft.com/office/drawing/2014/main" id="{BB98F799-9652-B0B5-FFB7-BD240F3E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5882"/>
          <a:stretch>
            <a:fillRect/>
          </a:stretch>
        </p:blipFill>
        <p:spPr bwMode="auto">
          <a:xfrm>
            <a:off x="4210051" y="3810000"/>
            <a:ext cx="17621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Výsledek obrázku pro Vít Dohnal P&amp;rcaron;emyslovský palác Olomouc">
            <a:extLst>
              <a:ext uri="{FF2B5EF4-FFF2-40B4-BE49-F238E27FC236}">
                <a16:creationId xmlns:a16="http://schemas.microsoft.com/office/drawing/2014/main" id="{C780D9C7-D1B8-79A8-3D44-0E3A342C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733800"/>
            <a:ext cx="210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7" descr="Výsledek obrázku pro Vít Dohnal P&amp;rcaron;emyslovský palác Olomouc">
            <a:extLst>
              <a:ext uri="{FF2B5EF4-FFF2-40B4-BE49-F238E27FC236}">
                <a16:creationId xmlns:a16="http://schemas.microsoft.com/office/drawing/2014/main" id="{70D6CB8B-329E-727F-49A1-7BD576DC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1"/>
            <a:ext cx="195103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8" descr="Výsledek obrázku pro František Frýda  sklo">
            <a:extLst>
              <a:ext uri="{FF2B5EF4-FFF2-40B4-BE49-F238E27FC236}">
                <a16:creationId xmlns:a16="http://schemas.microsoft.com/office/drawing/2014/main" id="{D494547A-7E5A-9F0C-126A-1B9A8B69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1" y="3810000"/>
            <a:ext cx="2022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Výsledek obrázku pro archaeologia historica">
            <a:extLst>
              <a:ext uri="{FF2B5EF4-FFF2-40B4-BE49-F238E27FC236}">
                <a16:creationId xmlns:a16="http://schemas.microsoft.com/office/drawing/2014/main" id="{2ED43760-9D04-62D6-AE32-43C4C082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644776"/>
            <a:ext cx="258445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5" descr="Výsledek obrázku pro Antonín Hejna">
            <a:extLst>
              <a:ext uri="{FF2B5EF4-FFF2-40B4-BE49-F238E27FC236}">
                <a16:creationId xmlns:a16="http://schemas.microsoft.com/office/drawing/2014/main" id="{D4FBE3CD-D23A-0067-E4B1-BC897B58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4000"/>
            <a:ext cx="26749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Výsledek obrázku pro Michal Lutovský">
            <a:extLst>
              <a:ext uri="{FF2B5EF4-FFF2-40B4-BE49-F238E27FC236}">
                <a16:creationId xmlns:a16="http://schemas.microsoft.com/office/drawing/2014/main" id="{06ACF593-C0E0-3A50-11C9-AF22B2EB2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20970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7" descr="Výsledek obrázku pro František Frýda  sklo">
            <a:extLst>
              <a:ext uri="{FF2B5EF4-FFF2-40B4-BE49-F238E27FC236}">
                <a16:creationId xmlns:a16="http://schemas.microsoft.com/office/drawing/2014/main" id="{CAFF4DD7-46DB-DE06-3BEB-E0B3DEBC0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581400"/>
            <a:ext cx="2105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Výsledek obrázku pro vlastiv&amp;ecaron;da moravská">
            <a:extLst>
              <a:ext uri="{FF2B5EF4-FFF2-40B4-BE49-F238E27FC236}">
                <a16:creationId xmlns:a16="http://schemas.microsoft.com/office/drawing/2014/main" id="{F2E57A49-5330-D689-6FAA-3A6F9FAD3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5527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Výsledek obrázku pro vlastiv&amp;ecaron;da moravská">
            <a:extLst>
              <a:ext uri="{FF2B5EF4-FFF2-40B4-BE49-F238E27FC236}">
                <a16:creationId xmlns:a16="http://schemas.microsoft.com/office/drawing/2014/main" id="{E43EB76D-5FA6-73CF-68F8-394A3821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1860" r="12558"/>
          <a:stretch>
            <a:fillRect/>
          </a:stretch>
        </p:blipFill>
        <p:spPr bwMode="auto">
          <a:xfrm>
            <a:off x="6019800" y="152400"/>
            <a:ext cx="2590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Výsledek obrázku pro vlastiv&amp;ecaron;da moravská">
            <a:extLst>
              <a:ext uri="{FF2B5EF4-FFF2-40B4-BE49-F238E27FC236}">
                <a16:creationId xmlns:a16="http://schemas.microsoft.com/office/drawing/2014/main" id="{B2E1F20A-DB11-1D15-C197-522930AA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6" y="3276600"/>
            <a:ext cx="25241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 descr="Výsledek obrázku pro vlastiv&amp;ecaron;da moravská">
            <a:extLst>
              <a:ext uri="{FF2B5EF4-FFF2-40B4-BE49-F238E27FC236}">
                <a16:creationId xmlns:a16="http://schemas.microsoft.com/office/drawing/2014/main" id="{9E124015-D00F-9F03-E255-A172B95B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348" r="4762" b="5348"/>
          <a:stretch>
            <a:fillRect/>
          </a:stretch>
        </p:blipFill>
        <p:spPr bwMode="auto">
          <a:xfrm>
            <a:off x="7620000" y="3200400"/>
            <a:ext cx="2895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Výsledek obrázku pro codex diplomaticus et">
            <a:extLst>
              <a:ext uri="{FF2B5EF4-FFF2-40B4-BE49-F238E27FC236}">
                <a16:creationId xmlns:a16="http://schemas.microsoft.com/office/drawing/2014/main" id="{A461FF3B-AA2F-23B8-B4D2-076F0A97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2895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 descr="Výsledek obrázku pro codex diplomaticus et">
            <a:extLst>
              <a:ext uri="{FF2B5EF4-FFF2-40B4-BE49-F238E27FC236}">
                <a16:creationId xmlns:a16="http://schemas.microsoft.com/office/drawing/2014/main" id="{17EE4699-B1A2-D4C9-5F1A-EB8ED94E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28654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 descr="Book cover: Regesta Bohemiae et Moraviae aetatis Venceslai IV. (1378 dec. - 1419 aug. 16) / Fontes archivi terrae Moraviae Brunae (Tomus VII)">
            <a:extLst>
              <a:ext uri="{FF2B5EF4-FFF2-40B4-BE49-F238E27FC236}">
                <a16:creationId xmlns:a16="http://schemas.microsoft.com/office/drawing/2014/main" id="{26CFE544-804C-286C-09A5-C42E7C70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195638"/>
            <a:ext cx="244157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Výsledek obrázku pro codex   diplomaticus Silesiae">
            <a:extLst>
              <a:ext uri="{FF2B5EF4-FFF2-40B4-BE49-F238E27FC236}">
                <a16:creationId xmlns:a16="http://schemas.microsoft.com/office/drawing/2014/main" id="{832DF9EB-42EC-7CD5-401E-BC93155C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3488" r="7895" b="5348"/>
          <a:stretch>
            <a:fillRect/>
          </a:stretch>
        </p:blipFill>
        <p:spPr bwMode="auto">
          <a:xfrm>
            <a:off x="7696200" y="609600"/>
            <a:ext cx="2776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Výsledek obrázku pro &amp;ccaron;asopis matice moravské">
            <a:extLst>
              <a:ext uri="{FF2B5EF4-FFF2-40B4-BE49-F238E27FC236}">
                <a16:creationId xmlns:a16="http://schemas.microsoft.com/office/drawing/2014/main" id="{8953E8AA-6463-311C-6E6A-CFD0461E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914400"/>
            <a:ext cx="33432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Výsledek obrázku pro &amp;ccaron;asopis matice moravské">
            <a:extLst>
              <a:ext uri="{FF2B5EF4-FFF2-40B4-BE49-F238E27FC236}">
                <a16:creationId xmlns:a16="http://schemas.microsoft.com/office/drawing/2014/main" id="{7293D26E-F5F7-E230-7533-FE366D38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3048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Výsledek obrázku pro Krása která h&amp;rcaron;eje">
            <a:extLst>
              <a:ext uri="{FF2B5EF4-FFF2-40B4-BE49-F238E27FC236}">
                <a16:creationId xmlns:a16="http://schemas.microsoft.com/office/drawing/2014/main" id="{A72DFA86-FE14-D2C8-9F77-7CF91668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609601"/>
            <a:ext cx="4054475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840902CC-C424-DE6E-8D92-4553EB556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609600"/>
            <a:ext cx="8675687" cy="62484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cs-CZ" altLang="cs-CZ" sz="1800" b="1" dirty="0">
                <a:solidFill>
                  <a:srgbClr val="FF0000"/>
                </a:solidFill>
              </a:rPr>
              <a:t>L. Krušinová:</a:t>
            </a:r>
            <a:r>
              <a:rPr lang="cs-CZ" altLang="cs-CZ" sz="1800" b="1" dirty="0"/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Státní archeologický seznam: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cs-CZ" altLang="cs-CZ" sz="1800" b="1" dirty="0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</a:t>
            </a:r>
            <a:r>
              <a:rPr lang="cs-CZ" altLang="cs-CZ" sz="1800" b="1" dirty="0" err="1"/>
              <a:t>rs</a:t>
            </a:r>
            <a:r>
              <a:rPr lang="cs-CZ" altLang="cs-CZ" sz="1800" b="1" dirty="0"/>
              <a:t>. 1: </a:t>
            </a:r>
            <a:r>
              <a:rPr lang="cs-CZ" altLang="cs-CZ" sz="1800" dirty="0"/>
              <a:t> raný středověk       5. stol.  –    600    –   časně slovanské období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b="1" dirty="0"/>
              <a:t>     </a:t>
            </a:r>
            <a:r>
              <a:rPr lang="cs-CZ" altLang="cs-CZ" sz="1800" b="1" dirty="0" err="1"/>
              <a:t>rs</a:t>
            </a:r>
            <a:r>
              <a:rPr lang="cs-CZ" altLang="cs-CZ" sz="1800" b="1" dirty="0"/>
              <a:t>. 2: </a:t>
            </a:r>
            <a:r>
              <a:rPr lang="cs-CZ" altLang="cs-CZ" sz="1800" dirty="0"/>
              <a:t> raný středověk          600    –    800    –    </a:t>
            </a:r>
            <a:r>
              <a:rPr lang="cs-CZ" altLang="cs-CZ" sz="1800" dirty="0" err="1"/>
              <a:t>starohradištní</a:t>
            </a:r>
            <a:r>
              <a:rPr lang="cs-CZ" altLang="cs-CZ" sz="1800" dirty="0"/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b="1" dirty="0"/>
              <a:t>     </a:t>
            </a:r>
            <a:r>
              <a:rPr lang="cs-CZ" altLang="cs-CZ" sz="1800" b="1" dirty="0" err="1"/>
              <a:t>rs</a:t>
            </a:r>
            <a:r>
              <a:rPr lang="cs-CZ" altLang="cs-CZ" sz="1800" b="1" dirty="0"/>
              <a:t>. 3: </a:t>
            </a:r>
            <a:r>
              <a:rPr lang="cs-CZ" altLang="cs-CZ" sz="1800" dirty="0"/>
              <a:t> raný středověk          800    –  1000    –    </a:t>
            </a:r>
            <a:r>
              <a:rPr lang="cs-CZ" altLang="cs-CZ" sz="1800" dirty="0" err="1"/>
              <a:t>středohradištní</a:t>
            </a:r>
            <a:r>
              <a:rPr lang="cs-CZ" altLang="cs-CZ" sz="1800" dirty="0"/>
              <a:t>  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 err="1"/>
              <a:t>rs</a:t>
            </a:r>
            <a:r>
              <a:rPr lang="cs-CZ" altLang="cs-CZ" sz="1800" b="1" dirty="0"/>
              <a:t>. 4: </a:t>
            </a:r>
            <a:r>
              <a:rPr lang="cs-CZ" altLang="cs-CZ" sz="1800" dirty="0"/>
              <a:t> raný středověk        1000   –   1200    –    </a:t>
            </a:r>
            <a:r>
              <a:rPr lang="cs-CZ" altLang="cs-CZ" sz="1800" dirty="0" err="1"/>
              <a:t>mladohradištní</a:t>
            </a:r>
            <a:r>
              <a:rPr lang="cs-CZ" altLang="cs-CZ" sz="1800" dirty="0"/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vs. 1:  </a:t>
            </a:r>
            <a:r>
              <a:rPr lang="cs-CZ" altLang="cs-CZ" sz="1800" dirty="0"/>
              <a:t>vrcholný středověk   1200   –  1300   –   pozdně hradištní 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vs .2: </a:t>
            </a:r>
            <a:r>
              <a:rPr lang="cs-CZ" altLang="cs-CZ" sz="1800" dirty="0"/>
              <a:t> vrcholný středověk   1300   –  1500   –   vrcholně středověké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no. 1:  </a:t>
            </a:r>
            <a:r>
              <a:rPr lang="cs-CZ" altLang="cs-CZ" sz="1800" dirty="0"/>
              <a:t>novověk 1   1500  – 1650                    –  raný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</a:t>
            </a:r>
            <a:r>
              <a:rPr lang="cs-CZ" altLang="cs-CZ" sz="1800" b="1" dirty="0"/>
              <a:t>no. 2:</a:t>
            </a:r>
            <a:r>
              <a:rPr lang="cs-CZ" altLang="cs-CZ" sz="1800" dirty="0"/>
              <a:t>  novověk 2   1650  – současnost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cs-CZ" altLang="cs-CZ" sz="1800" dirty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cs-CZ" altLang="cs-CZ" sz="1800" b="1" dirty="0">
                <a:solidFill>
                  <a:srgbClr val="FF0000"/>
                </a:solidFill>
              </a:rPr>
              <a:t>M. Lutovský:  Raně středověká archeologie v Čechách. Praha 2009.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1.  </a:t>
            </a:r>
            <a:r>
              <a:rPr lang="cs-CZ" altLang="cs-CZ" sz="1800" dirty="0" err="1"/>
              <a:t>Časněslovanské</a:t>
            </a:r>
            <a:r>
              <a:rPr lang="cs-CZ" altLang="cs-CZ" sz="1800" dirty="0"/>
              <a:t> období:  530/560   –  650/700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                           2.  Starší doba hradištní:        650/700  –  800/850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                           3.  Střední doba hradištní:      800/850  –  950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                           4.  Mladší doba hradištní:              950  –  1150/1200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                           5.  Pozdní doba hradištní:            1200  – 1250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E6AE1C-D06A-AFBD-272E-33E53F3D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390526"/>
            <a:ext cx="11420474" cy="6467474"/>
          </a:xfrm>
        </p:spPr>
        <p:txBody>
          <a:bodyPr>
            <a:noAutofit/>
          </a:bodyPr>
          <a:lstStyle/>
          <a:p>
            <a:pPr algn="just"/>
            <a:r>
              <a:rPr lang="cs-CZ" sz="2400" b="1" dirty="0">
                <a:solidFill>
                  <a:srgbClr val="FF0000"/>
                </a:solidFill>
              </a:rPr>
              <a:t>Doba hradištní:</a:t>
            </a:r>
            <a:endParaRPr lang="cs-CZ" sz="2000" b="1" dirty="0"/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Josef Ladislav Píč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- 1905, 1909:   Starožitnosti země České III., Čechy za doby knížecí. Praha.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          –  hovoří o době hradištní:   1. starší pohanská perioda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                                                        2. mladší perioda knížecí</a:t>
            </a:r>
            <a:endParaRPr lang="cs-CZ" sz="1800" b="1" dirty="0"/>
          </a:p>
          <a:p>
            <a:pPr algn="just"/>
            <a:r>
              <a:rPr lang="cs-CZ" sz="1800" b="1" dirty="0"/>
              <a:t>Jan Eisner  </a:t>
            </a:r>
            <a:r>
              <a:rPr lang="cs-CZ" sz="1800" dirty="0"/>
              <a:t>–  </a:t>
            </a:r>
            <a:r>
              <a:rPr lang="cs-CZ" sz="1800" b="1" dirty="0"/>
              <a:t>1933</a:t>
            </a:r>
            <a:r>
              <a:rPr lang="cs-CZ" sz="1800" dirty="0"/>
              <a:t>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Slovensko v 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praveku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slovanské období označil jako dobu hradištní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</a:t>
            </a:r>
            <a:r>
              <a:rPr lang="cs-CZ" sz="1800" dirty="0"/>
              <a:t>–  spojil</a:t>
            </a:r>
            <a:r>
              <a:rPr lang="cs-CZ" sz="1800" b="0" i="0" u="none" strike="noStrike" baseline="0" dirty="0"/>
              <a:t> archeologické prameny s historickým vývojem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1.  stará doba hradištní 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předhradištní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)                600 – 800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2.  střední doba hradištní (říše velkomoravská)   800 – 950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3.  mladší doba hradištní                                         950 – 1200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</a:t>
            </a:r>
            <a:endParaRPr lang="cs-CZ" sz="1800" b="0" i="0" u="none" strike="noStrike" baseline="0" dirty="0"/>
          </a:p>
          <a:p>
            <a:pPr marL="0" indent="0" algn="just">
              <a:buNone/>
            </a:pPr>
            <a:r>
              <a:rPr lang="cs-CZ" sz="1800" dirty="0"/>
              <a:t>                               </a:t>
            </a:r>
            <a:r>
              <a:rPr lang="cs-CZ" sz="1800" b="0" i="0" u="none" strike="noStrike" baseline="0" dirty="0"/>
              <a:t>–  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1966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 Rukověť slovanské archeologie, Počátky Slovanů a jejich kultura.  (třídění jako schéma)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1.  doba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předhradištní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      400 – 600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2.  starší doba hradištní:      600 – 800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3.  střední doba hradištní:    800 – 950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4.  mladší doba hradištní:    950 – 1200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                                                          </a:t>
            </a:r>
            <a:endParaRPr lang="cs-CZ" sz="1800" dirty="0"/>
          </a:p>
          <a:p>
            <a:r>
              <a:rPr lang="cs-CZ" sz="1800" b="1" dirty="0"/>
              <a:t>Darování  hradišť  </a:t>
            </a:r>
            <a:r>
              <a:rPr lang="cs-CZ" sz="1800" dirty="0"/>
              <a:t>–  bylo přehodnoceno na základě předatování vývoje fortifikací:  Budče, Libice, Kouřimi  aj. </a:t>
            </a:r>
          </a:p>
        </p:txBody>
      </p:sp>
    </p:spTree>
    <p:extLst>
      <p:ext uri="{BB962C8B-B14F-4D97-AF65-F5344CB8AC3E}">
        <p14:creationId xmlns:p14="http://schemas.microsoft.com/office/powerpoint/2010/main" val="164974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BC0E409-F175-651B-FA8D-0DA1346BB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2576" y="69850"/>
            <a:ext cx="9001124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Předmět a metody archeologie středověku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5C4E9E3-5037-C00E-90AB-D8F4C85AE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1" y="1028700"/>
            <a:ext cx="11525250" cy="5905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Předmět studia  </a:t>
            </a:r>
            <a:r>
              <a:rPr lang="cs-CZ" altLang="cs-CZ" sz="1800" dirty="0"/>
              <a:t>–  otázky spojené s materiální kulturou, společenskými a duchovními dějinami společnosti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v období středověku</a:t>
            </a:r>
          </a:p>
          <a:p>
            <a:pPr eaLnBrk="1" hangingPunct="1"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Metodologie</a:t>
            </a:r>
            <a:r>
              <a:rPr lang="cs-CZ" altLang="cs-CZ" sz="1800" dirty="0"/>
              <a:t>  –  pracovní postupy vedoucí k určení a interpretaci archeologických nálezů a situací: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a)  stratigrafické pozorování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b)  morfologicko-typologická analýza hmotných památek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c)  analogie (versus importy)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d)  využití ostatních historických pramenů (písemné aj.)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e)  přírodovědné datování (radiokarbonové, dendrochronologické)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Mezioborové poznatky: </a:t>
            </a:r>
          </a:p>
          <a:p>
            <a:pPr marL="0" indent="0">
              <a:buNone/>
              <a:defRPr/>
            </a:pPr>
            <a:r>
              <a:rPr lang="cs-CZ" sz="1800" dirty="0"/>
              <a:t>     a)  historické prameny (písemné, kartografické, ikonografické, jazykové)</a:t>
            </a:r>
          </a:p>
          <a:p>
            <a:pPr marL="0" indent="0">
              <a:buNone/>
              <a:defRPr/>
            </a:pPr>
            <a:r>
              <a:rPr lang="cs-CZ" sz="1800" dirty="0"/>
              <a:t>     b)  nedestruktivní metody (přírodovědné metody, povrchové sběry aj.)</a:t>
            </a:r>
          </a:p>
          <a:p>
            <a:pPr marL="0" indent="0">
              <a:buNone/>
              <a:defRPr/>
            </a:pPr>
            <a:r>
              <a:rPr lang="cs-CZ" sz="1800" dirty="0"/>
              <a:t>     c)  destruktivní výzkum (exkavace)</a:t>
            </a:r>
          </a:p>
          <a:p>
            <a:pPr marL="0" indent="0">
              <a:buNone/>
              <a:defRPr/>
            </a:pPr>
            <a:r>
              <a:rPr lang="cs-CZ" sz="1800" dirty="0"/>
              <a:t>     d)  komparace získaných informací a mezioborové poznatky </a:t>
            </a:r>
          </a:p>
          <a:p>
            <a:pPr marL="0" indent="0">
              <a:buNone/>
              <a:defRPr/>
            </a:pPr>
            <a:r>
              <a:rPr lang="cs-CZ" sz="1800" dirty="0"/>
              <a:t>         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6F5DCE8-FE4C-25FC-9552-E8E2432FDC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38125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Předmět studia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Problematika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2ED8A9CF-07A9-C098-D9F4-8FFF25BD6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1638301"/>
            <a:ext cx="11344274" cy="52197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2000" dirty="0"/>
              <a:t>Otázky spojené s materiální kulturou, společenskými a duchovními dějinami společnosti ve středověku.</a:t>
            </a:r>
          </a:p>
          <a:p>
            <a:pPr eaLnBrk="1" hangingPunct="1"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Raný středověk:    </a:t>
            </a:r>
            <a:r>
              <a:rPr lang="cs-CZ" altLang="cs-CZ" sz="2000" dirty="0"/>
              <a:t>Slovanská kolonizace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Sámova říše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Velká Morava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Vrcholný středověk: </a:t>
            </a:r>
            <a:r>
              <a:rPr lang="cs-CZ" altLang="cs-CZ" sz="2000" dirty="0"/>
              <a:t>  </a:t>
            </a:r>
            <a:r>
              <a:rPr lang="cs-CZ" altLang="cs-CZ" sz="2000" b="1" dirty="0"/>
              <a:t>Vesnice</a:t>
            </a:r>
            <a:r>
              <a:rPr lang="cs-CZ" altLang="cs-CZ" sz="2000" dirty="0"/>
              <a:t>  (vznik, dispozice, usedlosti, zástavba, polnosti)</a:t>
            </a:r>
          </a:p>
          <a:p>
            <a:pPr marL="0" indent="0"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</a:t>
            </a:r>
            <a:r>
              <a:rPr lang="cs-CZ" altLang="cs-CZ" sz="2000" dirty="0"/>
              <a:t> </a:t>
            </a:r>
            <a:r>
              <a:rPr lang="cs-CZ" altLang="cs-CZ" sz="2000" b="1" dirty="0"/>
              <a:t>Panská sídla </a:t>
            </a:r>
            <a:r>
              <a:rPr lang="cs-CZ" altLang="cs-CZ" sz="2000" dirty="0"/>
              <a:t>(funkce, hradiska, hrady, tvrze, fortifikace)</a:t>
            </a:r>
          </a:p>
          <a:p>
            <a:pPr marL="0" indent="0"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</a:t>
            </a:r>
            <a:r>
              <a:rPr lang="cs-CZ" altLang="cs-CZ" sz="2000" b="1" dirty="0"/>
              <a:t>Města</a:t>
            </a:r>
            <a:r>
              <a:rPr lang="cs-CZ" altLang="cs-CZ" sz="2000" dirty="0"/>
              <a:t> (funkce, parcelace, zástavba, komunikace, řemesla)</a:t>
            </a:r>
          </a:p>
          <a:p>
            <a:pPr marL="0" indent="0"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</a:t>
            </a:r>
            <a:r>
              <a:rPr lang="cs-CZ" altLang="cs-CZ" sz="2000" b="1" dirty="0"/>
              <a:t>Církevní sídla </a:t>
            </a:r>
            <a:r>
              <a:rPr lang="cs-CZ" altLang="cs-CZ" sz="2000" dirty="0"/>
              <a:t>(církevní organizace, kláštery, kostely)</a:t>
            </a:r>
          </a:p>
          <a:p>
            <a:pPr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6398</TotalTime>
  <Words>2442</Words>
  <Application>Microsoft Office PowerPoint</Application>
  <PresentationFormat>Širokoúhlá obrazovka</PresentationFormat>
  <Paragraphs>269</Paragraphs>
  <Slides>59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Motiv Office</vt:lpstr>
      <vt:lpstr>Archeologie českých zemí</vt:lpstr>
      <vt:lpstr>                                  Historické prameny</vt:lpstr>
      <vt:lpstr>Prezentace aplikace PowerPoint</vt:lpstr>
      <vt:lpstr>                 Archeologie středověku                                (chronologie)</vt:lpstr>
      <vt:lpstr>Prezentace aplikace PowerPoint</vt:lpstr>
      <vt:lpstr>Prezentace aplikace PowerPoint</vt:lpstr>
      <vt:lpstr>Prezentace aplikace PowerPoint</vt:lpstr>
      <vt:lpstr>            Předmět a metody archeologie středověku </vt:lpstr>
      <vt:lpstr>                                           Předmět studia                                                  Problematika</vt:lpstr>
      <vt:lpstr>                           Archeologie středověku</vt:lpstr>
      <vt:lpstr>                                 Pozitivismus</vt:lpstr>
      <vt:lpstr>Prezentace aplikace PowerPoint</vt:lpstr>
      <vt:lpstr>Prezentace aplikace PowerPoint</vt:lpstr>
      <vt:lpstr>                 Hradiska</vt:lpstr>
      <vt:lpstr>                                      Vesnice</vt:lpstr>
      <vt:lpstr>                                  Panská sídla</vt:lpstr>
      <vt:lpstr>                                                    Města</vt:lpstr>
      <vt:lpstr>                            Christianizace, církev, kláštery, kostely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207</cp:revision>
  <dcterms:created xsi:type="dcterms:W3CDTF">2017-01-31T16:06:48Z</dcterms:created>
  <dcterms:modified xsi:type="dcterms:W3CDTF">2024-10-16T04:52:54Z</dcterms:modified>
</cp:coreProperties>
</file>