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256" r:id="rId2"/>
    <p:sldId id="544" r:id="rId3"/>
    <p:sldId id="257" r:id="rId4"/>
    <p:sldId id="349" r:id="rId5"/>
    <p:sldId id="459" r:id="rId6"/>
    <p:sldId id="309" r:id="rId7"/>
    <p:sldId id="346" r:id="rId8"/>
    <p:sldId id="258" r:id="rId9"/>
    <p:sldId id="271" r:id="rId10"/>
    <p:sldId id="347" r:id="rId11"/>
    <p:sldId id="501" r:id="rId12"/>
    <p:sldId id="502" r:id="rId13"/>
    <p:sldId id="503" r:id="rId14"/>
    <p:sldId id="275" r:id="rId15"/>
    <p:sldId id="273" r:id="rId16"/>
    <p:sldId id="284" r:id="rId17"/>
    <p:sldId id="276" r:id="rId18"/>
    <p:sldId id="277" r:id="rId19"/>
    <p:sldId id="463" r:id="rId20"/>
    <p:sldId id="508" r:id="rId21"/>
    <p:sldId id="321" r:id="rId22"/>
    <p:sldId id="272" r:id="rId23"/>
    <p:sldId id="379" r:id="rId24"/>
    <p:sldId id="286" r:id="rId25"/>
    <p:sldId id="541" r:id="rId26"/>
    <p:sldId id="542" r:id="rId27"/>
    <p:sldId id="316" r:id="rId28"/>
    <p:sldId id="543" r:id="rId29"/>
    <p:sldId id="318" r:id="rId30"/>
    <p:sldId id="505" r:id="rId31"/>
    <p:sldId id="506" r:id="rId32"/>
    <p:sldId id="507" r:id="rId33"/>
    <p:sldId id="547" r:id="rId34"/>
    <p:sldId id="550" r:id="rId35"/>
    <p:sldId id="548" r:id="rId36"/>
    <p:sldId id="554" r:id="rId37"/>
    <p:sldId id="549" r:id="rId38"/>
    <p:sldId id="429" r:id="rId39"/>
    <p:sldId id="556" r:id="rId40"/>
    <p:sldId id="557" r:id="rId41"/>
    <p:sldId id="389" r:id="rId42"/>
    <p:sldId id="565" r:id="rId43"/>
    <p:sldId id="356" r:id="rId44"/>
    <p:sldId id="551" r:id="rId45"/>
    <p:sldId id="555" r:id="rId46"/>
    <p:sldId id="513" r:id="rId47"/>
    <p:sldId id="386" r:id="rId48"/>
    <p:sldId id="552" r:id="rId49"/>
    <p:sldId id="553" r:id="rId50"/>
    <p:sldId id="291" r:id="rId51"/>
    <p:sldId id="359" r:id="rId52"/>
    <p:sldId id="538" r:id="rId53"/>
    <p:sldId id="546" r:id="rId54"/>
    <p:sldId id="509" r:id="rId55"/>
    <p:sldId id="515" r:id="rId56"/>
    <p:sldId id="510" r:id="rId57"/>
    <p:sldId id="528" r:id="rId58"/>
    <p:sldId id="529" r:id="rId59"/>
    <p:sldId id="518" r:id="rId60"/>
    <p:sldId id="417" r:id="rId61"/>
    <p:sldId id="563" r:id="rId62"/>
    <p:sldId id="361" r:id="rId63"/>
    <p:sldId id="363" r:id="rId64"/>
    <p:sldId id="482" r:id="rId65"/>
    <p:sldId id="385" r:id="rId66"/>
    <p:sldId id="452" r:id="rId67"/>
    <p:sldId id="357" r:id="rId68"/>
    <p:sldId id="439" r:id="rId69"/>
    <p:sldId id="511" r:id="rId70"/>
    <p:sldId id="561" r:id="rId71"/>
    <p:sldId id="562" r:id="rId72"/>
    <p:sldId id="420" r:id="rId73"/>
    <p:sldId id="367" r:id="rId74"/>
    <p:sldId id="558" r:id="rId75"/>
    <p:sldId id="443" r:id="rId76"/>
    <p:sldId id="559" r:id="rId77"/>
    <p:sldId id="536" r:id="rId78"/>
    <p:sldId id="540" r:id="rId79"/>
    <p:sldId id="535" r:id="rId80"/>
    <p:sldId id="564" r:id="rId81"/>
    <p:sldId id="448" r:id="rId82"/>
    <p:sldId id="560" r:id="rId83"/>
    <p:sldId id="418" r:id="rId84"/>
    <p:sldId id="530" r:id="rId85"/>
    <p:sldId id="532" r:id="rId86"/>
    <p:sldId id="454" r:id="rId87"/>
    <p:sldId id="409" r:id="rId88"/>
    <p:sldId id="412" r:id="rId89"/>
    <p:sldId id="521" r:id="rId90"/>
    <p:sldId id="522" r:id="rId91"/>
    <p:sldId id="494" r:id="rId92"/>
    <p:sldId id="355" r:id="rId93"/>
    <p:sldId id="416" r:id="rId94"/>
    <p:sldId id="523" r:id="rId95"/>
    <p:sldId id="526" r:id="rId96"/>
    <p:sldId id="524" r:id="rId97"/>
    <p:sldId id="531" r:id="rId98"/>
    <p:sldId id="419" r:id="rId99"/>
    <p:sldId id="301" r:id="rId100"/>
    <p:sldId id="430" r:id="rId101"/>
    <p:sldId id="533" r:id="rId102"/>
    <p:sldId id="491" r:id="rId103"/>
    <p:sldId id="534" r:id="rId104"/>
    <p:sldId id="378" r:id="rId10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FF00"/>
    <a:srgbClr val="6ED050"/>
    <a:srgbClr val="B2D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74374-F47C-458E-AE7F-AA07C75CBDAF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82B39-E4A1-4E92-A13B-12D73C836E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1306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>
            <a:extLst>
              <a:ext uri="{FF2B5EF4-FFF2-40B4-BE49-F238E27FC236}">
                <a16:creationId xmlns:a16="http://schemas.microsoft.com/office/drawing/2014/main" id="{CA3E0FD5-2983-A142-E2DB-7D027B3B63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>
            <a:extLst>
              <a:ext uri="{FF2B5EF4-FFF2-40B4-BE49-F238E27FC236}">
                <a16:creationId xmlns:a16="http://schemas.microsoft.com/office/drawing/2014/main" id="{C989CE4F-DCC2-A4B5-A401-78B36DD9C2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4276" name="Zástupný symbol pro číslo snímku 3">
            <a:extLst>
              <a:ext uri="{FF2B5EF4-FFF2-40B4-BE49-F238E27FC236}">
                <a16:creationId xmlns:a16="http://schemas.microsoft.com/office/drawing/2014/main" id="{79BCFBE6-1FB9-17E8-15F0-3AE8D4A44F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C759C9-1EA9-40FF-B7C5-5333409FCC85}" type="slidenum">
              <a:rPr lang="cs-CZ" altLang="cs-CZ"/>
              <a:pPr/>
              <a:t>86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87BA350-61F1-6E2B-FD1A-76AF44FDE2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6F21D2E-FD79-D57B-2473-2A7F9CF6F9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4CCA1AE-8A00-5C4F-F104-58E389C250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A309C-D628-4D39-AACC-A98FFCCC3DA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5339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69ADE83-94BC-5C94-E291-843F8763A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33177F1-4364-709C-289E-C186614D0C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993CFC9-E959-72C8-B708-DB4A7A658C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AB9435-377D-40D8-A5F8-1C913129E50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975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3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microsoft.com/office/2007/relationships/hdphoto" Target="../media/hdphoto4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w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emf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hyperlink" Target="http://ff.ujep.cz/velimsky/cs_1_1/01CS/as154.jpg" TargetMode="External"/><Relationship Id="rId4" Type="http://schemas.openxmlformats.org/officeDocument/2006/relationships/image" Target="../media/image99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effectLst/>
        </p:spPr>
        <p:txBody>
          <a:bodyPr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Archeologie českých zemí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Počátky Slovanů – původ a migrace, časně slovanské období,        avarské a franské vlivy. 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>
            <a:extLst>
              <a:ext uri="{FF2B5EF4-FFF2-40B4-BE49-F238E27FC236}">
                <a16:creationId xmlns:a16="http://schemas.microsoft.com/office/drawing/2014/main" id="{B8AD612C-59D6-9972-239D-319CF66B9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695325"/>
            <a:ext cx="11582400" cy="6238876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         </a:t>
            </a:r>
          </a:p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Název Slované   </a:t>
            </a:r>
            <a:r>
              <a:rPr lang="cs-CZ" altLang="cs-CZ" sz="2000" dirty="0"/>
              <a:t>–</a:t>
            </a:r>
            <a:r>
              <a:rPr lang="cs-CZ" alt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cs-CZ" altLang="cs-CZ" sz="2000" dirty="0"/>
              <a:t>není zcela jasný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–   etnonymum </a:t>
            </a:r>
            <a:r>
              <a:rPr lang="cs-CZ" altLang="cs-CZ" sz="2000" b="1" dirty="0" err="1"/>
              <a:t>Slověne</a:t>
            </a:r>
            <a:r>
              <a:rPr lang="cs-CZ" altLang="cs-CZ" sz="2000" dirty="0"/>
              <a:t> se odvozuje od praslovanského </a:t>
            </a:r>
            <a:r>
              <a:rPr lang="cs-CZ" altLang="cs-CZ" sz="2000" b="1" dirty="0"/>
              <a:t>sluti </a:t>
            </a:r>
            <a:r>
              <a:rPr lang="cs-CZ" altLang="cs-CZ" sz="2000" dirty="0"/>
              <a:t>(tj. slouti, tj. být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proslulý), označující lidi proslulé svým jazykem (tj. mluvící jasně, srozumitelně) 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>
              <a:buFontTx/>
              <a:buNone/>
              <a:defRPr/>
            </a:pPr>
            <a:r>
              <a:rPr lang="cs-CZ" altLang="cs-CZ" sz="2000" dirty="0"/>
              <a:t>                                –   </a:t>
            </a:r>
            <a:r>
              <a:rPr lang="cs-CZ" sz="2000" b="1" dirty="0" err="1"/>
              <a:t>Slověnin</a:t>
            </a:r>
            <a:r>
              <a:rPr lang="az-Cyrl-AZ" sz="2000" b="1" dirty="0"/>
              <a:t>ъ</a:t>
            </a:r>
            <a:r>
              <a:rPr lang="cs-CZ" sz="2000" b="1" dirty="0"/>
              <a:t>, </a:t>
            </a:r>
            <a:r>
              <a:rPr lang="cs-CZ" sz="2000" b="1" dirty="0" err="1"/>
              <a:t>Slověne</a:t>
            </a:r>
            <a:r>
              <a:rPr lang="cs-CZ" sz="2000" b="1" dirty="0"/>
              <a:t>:    </a:t>
            </a:r>
            <a:r>
              <a:rPr lang="cs-CZ" sz="2000" dirty="0"/>
              <a:t>„lid patřící </a:t>
            </a:r>
            <a:r>
              <a:rPr lang="cs-CZ" sz="2000" dirty="0" err="1"/>
              <a:t>Slověnovi</a:t>
            </a:r>
            <a:r>
              <a:rPr lang="cs-CZ" sz="2000" dirty="0"/>
              <a:t>“  (</a:t>
            </a:r>
            <a:r>
              <a:rPr lang="cs-CZ" altLang="cs-CZ" sz="2000" dirty="0"/>
              <a:t>podle </a:t>
            </a:r>
            <a:r>
              <a:rPr lang="cs-CZ" altLang="cs-CZ" sz="2000" dirty="0" err="1"/>
              <a:t>Horace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Lundta</a:t>
            </a:r>
            <a:r>
              <a:rPr lang="cs-CZ" altLang="cs-CZ" sz="2000" dirty="0"/>
              <a:t>) </a:t>
            </a:r>
            <a:r>
              <a:rPr lang="cs-CZ" sz="2000" dirty="0"/>
              <a:t> </a:t>
            </a:r>
          </a:p>
          <a:p>
            <a:pPr marL="0" indent="0">
              <a:buFontTx/>
              <a:buNone/>
              <a:defRPr/>
            </a:pPr>
            <a:endParaRPr lang="cs-CZ" sz="2000" dirty="0"/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</a:t>
            </a:r>
            <a:r>
              <a:rPr lang="cs-CZ" altLang="cs-CZ" sz="2000" dirty="0"/>
              <a:t> –   n</a:t>
            </a:r>
            <a:r>
              <a:rPr lang="cs-CZ" sz="2000" dirty="0"/>
              <a:t>ázev </a:t>
            </a:r>
            <a:r>
              <a:rPr lang="cs-CZ" sz="2000" b="1" dirty="0" err="1"/>
              <a:t>Sclavenes</a:t>
            </a:r>
            <a:r>
              <a:rPr lang="cs-CZ" sz="2000" b="1" dirty="0"/>
              <a:t>:   </a:t>
            </a:r>
            <a:r>
              <a:rPr lang="cs-CZ" sz="2000" dirty="0"/>
              <a:t> používali byzantští autoři pro různé skupiny obyvatelstva 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                      sídlící za Dunajem na sever od Byzance </a:t>
            </a:r>
          </a:p>
          <a:p>
            <a:pPr marL="0" indent="0">
              <a:buFontTx/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–   </a:t>
            </a:r>
            <a:r>
              <a:rPr lang="cs-CZ" altLang="cs-CZ" sz="2000" b="1" dirty="0"/>
              <a:t>poč. 6. stol.:  </a:t>
            </a:r>
            <a:r>
              <a:rPr lang="cs-CZ" altLang="cs-CZ" sz="2000" dirty="0"/>
              <a:t>prvně Slovany zmiňuje </a:t>
            </a:r>
            <a:r>
              <a:rPr lang="cs-CZ" altLang="cs-CZ" sz="2000" dirty="0" err="1"/>
              <a:t>Pseudo-Caesarius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Nazianus</a:t>
            </a:r>
            <a:r>
              <a:rPr lang="cs-CZ" altLang="cs-CZ" sz="2000" dirty="0"/>
              <a:t> v díle </a:t>
            </a:r>
            <a:r>
              <a:rPr lang="cs-CZ" altLang="cs-CZ" sz="2000" dirty="0" err="1"/>
              <a:t>Dialogī</a:t>
            </a:r>
            <a:endParaRPr lang="cs-CZ" altLang="cs-CZ" sz="2000" dirty="0"/>
          </a:p>
          <a:p>
            <a:pPr marL="0" indent="0">
              <a:buFontTx/>
              <a:buNone/>
              <a:defRPr/>
            </a:pPr>
            <a:endParaRPr lang="cs-CZ" sz="2000" dirty="0"/>
          </a:p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Název Němec</a:t>
            </a:r>
            <a:r>
              <a:rPr lang="cs-CZ" altLang="cs-CZ" sz="2000" dirty="0">
                <a:solidFill>
                  <a:srgbClr val="FF0000"/>
                </a:solidFill>
              </a:rPr>
              <a:t> (</a:t>
            </a:r>
            <a:r>
              <a:rPr lang="cs-CZ" altLang="cs-CZ" sz="2000" dirty="0" err="1">
                <a:solidFill>
                  <a:srgbClr val="FF0000"/>
                </a:solidFill>
              </a:rPr>
              <a:t>němьcь</a:t>
            </a:r>
            <a:r>
              <a:rPr lang="cs-CZ" altLang="cs-CZ" sz="2000" dirty="0">
                <a:solidFill>
                  <a:srgbClr val="FF0000"/>
                </a:solidFill>
              </a:rPr>
              <a:t>)   </a:t>
            </a:r>
            <a:r>
              <a:rPr lang="cs-CZ" altLang="cs-CZ" sz="2000" dirty="0"/>
              <a:t>–   označoval němého člověka, který neumí mluvit slovanským jazykem (tj. cizince)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dirty="0"/>
              <a:t>                                                  –   Němci označovali Slovany termínem </a:t>
            </a:r>
            <a:r>
              <a:rPr lang="cs-CZ" altLang="cs-CZ" sz="2000" dirty="0" err="1"/>
              <a:t>Wenden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Winden</a:t>
            </a:r>
            <a:r>
              <a:rPr lang="cs-CZ" altLang="cs-CZ" sz="2000" dirty="0"/>
              <a:t>)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Nadpis 1">
            <a:extLst>
              <a:ext uri="{FF2B5EF4-FFF2-40B4-BE49-F238E27FC236}">
                <a16:creationId xmlns:a16="http://schemas.microsoft.com/office/drawing/2014/main" id="{577CEA20-7323-69DF-4921-A521042EC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65100"/>
            <a:ext cx="10515600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Slovansko-avarské nálezy v Čechách:</a:t>
            </a:r>
            <a:br>
              <a:rPr lang="cs-CZ" altLang="cs-CZ" sz="3200" dirty="0">
                <a:solidFill>
                  <a:srgbClr val="FF0000"/>
                </a:solidFill>
              </a:rPr>
            </a:b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8F9AA3-C609-29AA-E54C-056114945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016634"/>
            <a:ext cx="11772900" cy="578104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dirty="0"/>
              <a:t>Ojedinělé nálezy na hradištích (importy – obchodní kontakty ?)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Hradiště Kal </a:t>
            </a:r>
          </a:p>
          <a:p>
            <a:pPr marL="0" indent="0">
              <a:buNone/>
              <a:defRPr/>
            </a:pPr>
            <a:r>
              <a:rPr lang="cs-CZ" sz="1800" b="1" dirty="0"/>
              <a:t>      </a:t>
            </a:r>
            <a:r>
              <a:rPr lang="cs-CZ" sz="1800" dirty="0"/>
              <a:t>–  </a:t>
            </a:r>
            <a:r>
              <a:rPr lang="cs-CZ" sz="1800" dirty="0" err="1"/>
              <a:t>starohradištní</a:t>
            </a:r>
            <a:r>
              <a:rPr lang="cs-CZ" sz="1800" dirty="0"/>
              <a:t> lokalita v podhůří Krkonoš, ostrožna, dvojitý val a příkop </a:t>
            </a:r>
          </a:p>
          <a:p>
            <a:pPr marL="0" indent="0">
              <a:buNone/>
              <a:defRPr/>
            </a:pPr>
            <a:r>
              <a:rPr lang="cs-CZ" sz="1800" dirty="0"/>
              <a:t>      –   90. léta 8. stol.:  zánik v období karolinsko-avarských válek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bojovníci z již. Slovenska postupující na sever Pomoravím</a:t>
            </a:r>
          </a:p>
          <a:p>
            <a:pPr marL="0" indent="0">
              <a:buNone/>
              <a:defRPr/>
            </a:pPr>
            <a:r>
              <a:rPr lang="cs-CZ" sz="1800" dirty="0"/>
              <a:t>      –   předměty avarského původu:</a:t>
            </a:r>
          </a:p>
          <a:p>
            <a:pPr>
              <a:defRPr/>
            </a:pPr>
            <a:r>
              <a:rPr lang="cs-CZ" sz="1800" dirty="0"/>
              <a:t>lité kování z pozdní doby avarské:  koňského postroje</a:t>
            </a:r>
          </a:p>
          <a:p>
            <a:pPr>
              <a:defRPr/>
            </a:pPr>
            <a:r>
              <a:rPr lang="cs-CZ" sz="1800" dirty="0"/>
              <a:t>stříbrný nezdobený knoflíček s ouškem z 9. stol.</a:t>
            </a:r>
          </a:p>
          <a:p>
            <a:pPr>
              <a:defRPr/>
            </a:pPr>
            <a:r>
              <a:rPr lang="cs-CZ" sz="1800" dirty="0"/>
              <a:t>dvě </a:t>
            </a:r>
            <a:r>
              <a:rPr lang="cs-CZ" sz="1800" dirty="0" err="1"/>
              <a:t>trojbřité</a:t>
            </a:r>
            <a:r>
              <a:rPr lang="cs-CZ" sz="1800" dirty="0"/>
              <a:t> šipky (avarské), šipky s křidélky (</a:t>
            </a:r>
            <a:r>
              <a:rPr lang="cs-CZ" sz="1800" dirty="0" err="1"/>
              <a:t>starohradištní</a:t>
            </a:r>
            <a:r>
              <a:rPr lang="cs-CZ" sz="1800" dirty="0"/>
              <a:t>)</a:t>
            </a:r>
          </a:p>
          <a:p>
            <a:pPr>
              <a:defRPr/>
            </a:pPr>
            <a:r>
              <a:rPr lang="cs-CZ" sz="1800" dirty="0"/>
              <a:t>listovitá šipka</a:t>
            </a:r>
          </a:p>
          <a:p>
            <a:pPr>
              <a:defRPr/>
            </a:pPr>
            <a:r>
              <a:rPr lang="cs-CZ" sz="1800" dirty="0"/>
              <a:t>přezka  (7. – 8. stol.), analogie výšinné sídliště Přívory v okr. Mělník), kování vědra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Nálezy byzantského původu:</a:t>
            </a:r>
            <a:r>
              <a:rPr lang="cs-CZ" sz="1800" dirty="0"/>
              <a:t>   mince, formy na lisování ozdob, kování:  Čechy – geograficky rozptýlené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Morava:  Mikulčice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B8DAA2-55E2-4484-8916-57AB8E156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99" y="1058069"/>
            <a:ext cx="3673929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20F347C-ED75-73F2-B033-BAB998D52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34" y="762761"/>
            <a:ext cx="7663363" cy="499592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46AA2FC-2FCE-020C-069B-53A613129F95}"/>
              </a:ext>
            </a:extLst>
          </p:cNvPr>
          <p:cNvSpPr txBox="1"/>
          <p:nvPr/>
        </p:nvSpPr>
        <p:spPr>
          <a:xfrm>
            <a:off x="2024062" y="6123683"/>
            <a:ext cx="7737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u="none" strike="noStrike" baseline="0" dirty="0">
                <a:latin typeface="AT*Avalon-Italic"/>
              </a:rPr>
              <a:t>Hradisko Kal </a:t>
            </a:r>
            <a:r>
              <a:rPr lang="cs-CZ" sz="1800" b="0" u="none" strike="noStrike" baseline="0" dirty="0">
                <a:latin typeface="AT*Avalon-Italic"/>
              </a:rPr>
              <a:t>s vyznačením nálezů hrotů šípů.</a:t>
            </a:r>
          </a:p>
          <a:p>
            <a:pPr algn="l"/>
            <a:r>
              <a:rPr lang="cs-CZ" sz="1800" b="0" i="1" u="none" strike="noStrike" baseline="0" dirty="0">
                <a:latin typeface="AT*Avalon-Italic"/>
              </a:rPr>
              <a:t>1-2: největší koncentrace; červené a: </a:t>
            </a:r>
            <a:r>
              <a:rPr lang="cs-CZ" sz="1800" b="0" i="1" u="none" strike="noStrike" baseline="0" dirty="0" err="1">
                <a:latin typeface="AT*Avalon-Italic"/>
              </a:rPr>
              <a:t>trojbřité</a:t>
            </a:r>
            <a:r>
              <a:rPr lang="cs-CZ" sz="1800" b="0" i="1" u="none" strike="noStrike" baseline="0" dirty="0">
                <a:latin typeface="AT*Avalon-Italic"/>
              </a:rPr>
              <a:t> hroty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4F443F-52EB-5906-0C03-CCB392446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561" y="762761"/>
            <a:ext cx="3982720" cy="504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275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ovéPole 3">
            <a:extLst>
              <a:ext uri="{FF2B5EF4-FFF2-40B4-BE49-F238E27FC236}">
                <a16:creationId xmlns:a16="http://schemas.microsoft.com/office/drawing/2014/main" id="{4AFAE797-1814-A2F8-10BA-8B85519A0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6054726"/>
            <a:ext cx="9410699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Profantová</a:t>
            </a:r>
            <a:r>
              <a:rPr lang="cs-CZ" altLang="cs-CZ" sz="1800" dirty="0"/>
              <a:t>, N., Nálezy byzantského původu, teze. Zborník Slovenského </a:t>
            </a:r>
            <a:r>
              <a:rPr lang="cs-CZ" altLang="cs-CZ" sz="1800" dirty="0" err="1"/>
              <a:t>národného</a:t>
            </a:r>
            <a:r>
              <a:rPr lang="cs-CZ" altLang="cs-CZ" sz="1800" dirty="0"/>
              <a:t> muzea, </a:t>
            </a:r>
            <a:r>
              <a:rPr lang="cs-CZ" altLang="cs-CZ" sz="1800" dirty="0" err="1"/>
              <a:t>Archeológie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Supplementum</a:t>
            </a:r>
            <a:r>
              <a:rPr lang="cs-CZ" altLang="cs-CZ" sz="1800" dirty="0"/>
              <a:t> 2.</a:t>
            </a:r>
          </a:p>
        </p:txBody>
      </p:sp>
      <p:pic>
        <p:nvPicPr>
          <p:cNvPr id="180227" name="Obrázek 6">
            <a:extLst>
              <a:ext uri="{FF2B5EF4-FFF2-40B4-BE49-F238E27FC236}">
                <a16:creationId xmlns:a16="http://schemas.microsoft.com/office/drawing/2014/main" id="{1EFECF01-4685-80E2-B3F6-7BD825DE0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 t="20470" r="20670" b="23422"/>
          <a:stretch>
            <a:fillRect/>
          </a:stretch>
        </p:blipFill>
        <p:spPr bwMode="auto">
          <a:xfrm>
            <a:off x="359168" y="3154496"/>
            <a:ext cx="5545138" cy="290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Obrázek 8">
            <a:extLst>
              <a:ext uri="{FF2B5EF4-FFF2-40B4-BE49-F238E27FC236}">
                <a16:creationId xmlns:a16="http://schemas.microsoft.com/office/drawing/2014/main" id="{26E9A81C-059B-488F-46E4-99E2A03CC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0" t="30313" r="48862" b="40157"/>
          <a:stretch>
            <a:fillRect/>
          </a:stretch>
        </p:blipFill>
        <p:spPr bwMode="auto">
          <a:xfrm>
            <a:off x="359168" y="534544"/>
            <a:ext cx="3985483" cy="277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0" name="Obrázek 9">
            <a:extLst>
              <a:ext uri="{FF2B5EF4-FFF2-40B4-BE49-F238E27FC236}">
                <a16:creationId xmlns:a16="http://schemas.microsoft.com/office/drawing/2014/main" id="{25070996-AA67-BF7E-F3AD-F97C9B349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6" t="50305" r="25000" b="40157"/>
          <a:stretch>
            <a:fillRect/>
          </a:stretch>
        </p:blipFill>
        <p:spPr bwMode="auto">
          <a:xfrm>
            <a:off x="719349" y="72658"/>
            <a:ext cx="3416271" cy="74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7">
            <a:extLst>
              <a:ext uri="{FF2B5EF4-FFF2-40B4-BE49-F238E27FC236}">
                <a16:creationId xmlns:a16="http://schemas.microsoft.com/office/drawing/2014/main" id="{D9D58320-D94B-546F-2566-4ED0EC03B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6" t="18500" r="23988" b="15547"/>
          <a:stretch>
            <a:fillRect/>
          </a:stretch>
        </p:blipFill>
        <p:spPr bwMode="auto">
          <a:xfrm>
            <a:off x="5314950" y="261936"/>
            <a:ext cx="6743701" cy="525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126CCB-3C89-3523-F0AC-E1CD0E24D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" y="504825"/>
            <a:ext cx="3331393" cy="584835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sz="1800" b="1" i="0" u="none" strike="noStrike" baseline="0" dirty="0">
              <a:latin typeface="AT*Avalon-Bold"/>
            </a:endParaRPr>
          </a:p>
          <a:p>
            <a:pPr algn="l"/>
            <a:r>
              <a:rPr lang="cs-CZ" sz="9600" b="1" i="0" u="none" strike="noStrike" baseline="0" dirty="0" err="1">
                <a:solidFill>
                  <a:srgbClr val="FF0000"/>
                </a:solidFill>
              </a:rPr>
              <a:t>Zemianský</a:t>
            </a:r>
            <a:r>
              <a:rPr lang="cs-CZ" sz="9600" b="1" i="0" u="none" strike="noStrike" baseline="0" dirty="0">
                <a:solidFill>
                  <a:srgbClr val="FF0000"/>
                </a:solidFill>
              </a:rPr>
              <a:t> </a:t>
            </a:r>
            <a:r>
              <a:rPr lang="cs-CZ" sz="9600" b="1" i="0" u="none" strike="noStrike" baseline="0" dirty="0" err="1">
                <a:solidFill>
                  <a:srgbClr val="FF0000"/>
                </a:solidFill>
              </a:rPr>
              <a:t>Vrbovok</a:t>
            </a:r>
            <a:endParaRPr lang="cs-CZ" sz="9600" b="1" i="0" u="none" strike="noStrike" baseline="0" dirty="0">
              <a:solidFill>
                <a:srgbClr val="FF0000"/>
              </a:solidFill>
            </a:endParaRPr>
          </a:p>
          <a:p>
            <a:pPr marL="0" indent="0" algn="l">
              <a:buNone/>
            </a:pPr>
            <a:endParaRPr lang="cs-CZ" sz="7200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endParaRPr lang="cs-CZ" sz="7200" dirty="0">
              <a:solidFill>
                <a:srgbClr val="000000"/>
              </a:solidFill>
            </a:endParaRPr>
          </a:p>
          <a:p>
            <a:pPr algn="l"/>
            <a:r>
              <a:rPr lang="cs-CZ" sz="8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7200" b="1" i="0" u="none" strike="noStrike" baseline="0" dirty="0">
                <a:solidFill>
                  <a:srgbClr val="000000"/>
                </a:solidFill>
              </a:rPr>
              <a:t>1937:  náhodný nález</a:t>
            </a:r>
            <a:endParaRPr lang="cs-CZ" sz="7200" b="1" dirty="0">
              <a:solidFill>
                <a:srgbClr val="000000"/>
              </a:solidFill>
            </a:endParaRPr>
          </a:p>
          <a:p>
            <a:pPr algn="l"/>
            <a:r>
              <a:rPr lang="cs-CZ" sz="7200" b="1" dirty="0">
                <a:solidFill>
                  <a:srgbClr val="000000"/>
                </a:solidFill>
              </a:rPr>
              <a:t> datace:    ¾</a:t>
            </a:r>
            <a:r>
              <a:rPr lang="cs-CZ" sz="7200" b="1" i="0" u="none" strike="noStrike" baseline="0" dirty="0">
                <a:solidFill>
                  <a:srgbClr val="000000"/>
                </a:solidFill>
              </a:rPr>
              <a:t>  7. stol.</a:t>
            </a:r>
          </a:p>
          <a:p>
            <a:pPr marL="0" indent="0" algn="l">
              <a:buNone/>
            </a:pPr>
            <a:endParaRPr lang="cs-CZ" sz="72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cs-CZ" sz="7200" dirty="0">
                <a:solidFill>
                  <a:srgbClr val="000000"/>
                </a:solidFill>
              </a:rPr>
              <a:t> p</a:t>
            </a:r>
            <a:r>
              <a:rPr lang="cs-CZ" sz="7200" b="0" i="0" u="none" strike="noStrike" baseline="0" dirty="0">
                <a:solidFill>
                  <a:srgbClr val="000000"/>
                </a:solidFill>
              </a:rPr>
              <a:t>oklad byzantského </a:t>
            </a:r>
          </a:p>
          <a:p>
            <a:pPr marL="0" indent="0" algn="l">
              <a:buNone/>
            </a:pPr>
            <a:r>
              <a:rPr lang="cs-CZ" sz="7200" dirty="0">
                <a:solidFill>
                  <a:srgbClr val="000000"/>
                </a:solidFill>
              </a:rPr>
              <a:t>     </a:t>
            </a:r>
            <a:r>
              <a:rPr lang="cs-CZ" sz="7200" dirty="0" err="1">
                <a:solidFill>
                  <a:srgbClr val="000000"/>
                </a:solidFill>
              </a:rPr>
              <a:t>ř</a:t>
            </a:r>
            <a:r>
              <a:rPr lang="cs-CZ" sz="7200" b="0" i="0" u="none" strike="noStrike" baseline="0" dirty="0" err="1">
                <a:solidFill>
                  <a:srgbClr val="000000"/>
                </a:solidFill>
              </a:rPr>
              <a:t>emeselníka</a:t>
            </a:r>
            <a:r>
              <a:rPr lang="cs-CZ" sz="7200" b="0" i="0" u="none" strike="noStrike" baseline="0" dirty="0">
                <a:solidFill>
                  <a:srgbClr val="000000"/>
                </a:solidFill>
              </a:rPr>
              <a:t> či kupce</a:t>
            </a:r>
          </a:p>
          <a:p>
            <a:pPr marL="0" indent="0" algn="l">
              <a:buNone/>
            </a:pPr>
            <a:endParaRPr lang="cs-CZ" sz="72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cs-CZ" sz="7200" dirty="0">
                <a:solidFill>
                  <a:srgbClr val="000000"/>
                </a:solidFill>
              </a:rPr>
              <a:t> stříbrné šperky, mince,</a:t>
            </a:r>
          </a:p>
          <a:p>
            <a:pPr marL="0" indent="0" algn="l">
              <a:buNone/>
            </a:pPr>
            <a:r>
              <a:rPr lang="cs-CZ" sz="7200" dirty="0">
                <a:solidFill>
                  <a:srgbClr val="000000"/>
                </a:solidFill>
              </a:rPr>
              <a:t>      nádoby, zlomky předmětů</a:t>
            </a:r>
          </a:p>
          <a:p>
            <a:pPr marL="0" indent="0" algn="l">
              <a:buNone/>
            </a:pPr>
            <a:r>
              <a:rPr lang="cs-CZ" sz="7200" dirty="0">
                <a:solidFill>
                  <a:srgbClr val="000000"/>
                </a:solidFill>
              </a:rPr>
              <a:t>      stříbrný kalich: v </a:t>
            </a:r>
            <a:r>
              <a:rPr lang="cs-CZ" sz="7200" dirty="0" err="1">
                <a:solidFill>
                  <a:srgbClr val="000000"/>
                </a:solidFill>
              </a:rPr>
              <a:t>Želovcích</a:t>
            </a:r>
            <a:endParaRPr lang="cs-CZ" sz="7200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endParaRPr lang="cs-CZ" sz="7200" dirty="0">
              <a:solidFill>
                <a:srgbClr val="000000"/>
              </a:solidFill>
            </a:endParaRPr>
          </a:p>
          <a:p>
            <a:pPr algn="l"/>
            <a:r>
              <a:rPr lang="cs-CZ" sz="7200" b="0" i="0" u="none" strike="noStrike" baseline="0" dirty="0">
                <a:solidFill>
                  <a:srgbClr val="000000"/>
                </a:solidFill>
              </a:rPr>
              <a:t> 18 mincí byzantských císařů:</a:t>
            </a:r>
          </a:p>
          <a:p>
            <a:pPr marL="0" indent="0" algn="l">
              <a:buNone/>
            </a:pPr>
            <a:r>
              <a:rPr lang="cs-CZ" sz="7200" b="0" i="0" u="none" strike="noStrike" baseline="0" dirty="0">
                <a:solidFill>
                  <a:srgbClr val="000000"/>
                </a:solidFill>
              </a:rPr>
              <a:t>       </a:t>
            </a:r>
            <a:r>
              <a:rPr lang="cs-CZ" sz="7200" b="0" i="0" u="none" strike="noStrike" baseline="0" dirty="0" err="1">
                <a:solidFill>
                  <a:srgbClr val="000000"/>
                </a:solidFill>
              </a:rPr>
              <a:t>Konstanse</a:t>
            </a:r>
            <a:r>
              <a:rPr lang="cs-CZ" sz="7200" b="0" i="0" u="none" strike="noStrike" baseline="0" dirty="0">
                <a:solidFill>
                  <a:srgbClr val="000000"/>
                </a:solidFill>
              </a:rPr>
              <a:t> II. (641–668) </a:t>
            </a:r>
          </a:p>
          <a:p>
            <a:pPr marL="0" indent="0" algn="l">
              <a:buNone/>
            </a:pPr>
            <a:r>
              <a:rPr lang="cs-CZ" sz="7200" dirty="0">
                <a:solidFill>
                  <a:srgbClr val="000000"/>
                </a:solidFill>
              </a:rPr>
              <a:t>       </a:t>
            </a:r>
            <a:r>
              <a:rPr lang="cs-CZ" sz="7200" b="0" i="0" u="none" strike="noStrike" baseline="0" dirty="0">
                <a:solidFill>
                  <a:srgbClr val="000000"/>
                </a:solidFill>
              </a:rPr>
              <a:t>Konstantina IV. (668–685)</a:t>
            </a:r>
          </a:p>
          <a:p>
            <a:pPr marL="0" indent="0" algn="l">
              <a:buNone/>
            </a:pPr>
            <a:endParaRPr lang="cs-CZ" sz="8000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r>
              <a:rPr lang="cs-CZ" sz="8000" b="0" i="0" u="none" strike="noStrike" baseline="0" dirty="0">
                <a:solidFill>
                  <a:srgbClr val="000000"/>
                </a:solidFill>
              </a:rPr>
              <a:t> </a:t>
            </a:r>
            <a:endParaRPr lang="cs-CZ" sz="8000" b="1" i="0" u="none" strike="noStrike" baseline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AAB92DD-F5B7-A7A0-52AC-488C3C77F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537" y="1336115"/>
            <a:ext cx="4791169" cy="363840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C52CFD8-D463-C5D4-6456-0E50F3D54C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2" t="17464" r="46953" b="7499"/>
          <a:stretch/>
        </p:blipFill>
        <p:spPr>
          <a:xfrm>
            <a:off x="7755706" y="485774"/>
            <a:ext cx="4110087" cy="56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6844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 Box 5">
            <a:extLst>
              <a:ext uri="{FF2B5EF4-FFF2-40B4-BE49-F238E27FC236}">
                <a16:creationId xmlns:a16="http://schemas.microsoft.com/office/drawing/2014/main" id="{4CAE8E89-E2C5-3EDD-4A77-E2DA9BA0E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188441"/>
            <a:ext cx="7334249" cy="596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</a:rPr>
              <a:t>Keszthelská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 kultura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b="1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800" b="1" dirty="0"/>
              <a:t>   </a:t>
            </a:r>
            <a:r>
              <a:rPr lang="cs-CZ" altLang="cs-CZ" sz="2000" b="1" dirty="0">
                <a:latin typeface="+mn-lt"/>
              </a:rPr>
              <a:t>Konec 6. – 8/9. stol.</a:t>
            </a:r>
          </a:p>
          <a:p>
            <a:pPr eaLnBrk="1" hangingPunct="1"/>
            <a:r>
              <a:rPr lang="cs-CZ" altLang="cs-CZ" sz="2000" b="1" dirty="0">
                <a:latin typeface="+mn-lt"/>
              </a:rPr>
              <a:t>    </a:t>
            </a:r>
            <a:r>
              <a:rPr lang="cs-CZ" altLang="cs-CZ" sz="2000" b="1" dirty="0" err="1">
                <a:latin typeface="+mn-lt"/>
              </a:rPr>
              <a:t>Transdanubie</a:t>
            </a:r>
            <a:r>
              <a:rPr lang="cs-CZ" altLang="cs-CZ" sz="2000" b="1" dirty="0">
                <a:latin typeface="+mn-lt"/>
              </a:rPr>
              <a:t>:  </a:t>
            </a:r>
            <a:r>
              <a:rPr lang="cs-CZ" altLang="cs-CZ" sz="2000" dirty="0" err="1">
                <a:latin typeface="+mn-lt"/>
              </a:rPr>
              <a:t>záp</a:t>
            </a:r>
            <a:r>
              <a:rPr lang="cs-CZ" altLang="cs-CZ" sz="2000" dirty="0">
                <a:latin typeface="+mn-lt"/>
              </a:rPr>
              <a:t>. a jižně od Dunaje po Drávu </a:t>
            </a:r>
          </a:p>
          <a:p>
            <a:pPr eaLnBrk="1" hangingPunct="1">
              <a:buNone/>
            </a:pPr>
            <a:r>
              <a:rPr lang="cs-CZ" altLang="cs-CZ" sz="2000" dirty="0">
                <a:latin typeface="+mn-lt"/>
              </a:rPr>
              <a:t>                                 (mezi </a:t>
            </a:r>
            <a:r>
              <a:rPr lang="cs-CZ" altLang="cs-CZ" sz="2000" dirty="0" err="1">
                <a:latin typeface="+mn-lt"/>
              </a:rPr>
              <a:t>záp</a:t>
            </a:r>
            <a:r>
              <a:rPr lang="cs-CZ" altLang="cs-CZ" sz="2000" dirty="0">
                <a:latin typeface="+mn-lt"/>
              </a:rPr>
              <a:t>. Balatonem a Pécsí)</a:t>
            </a:r>
          </a:p>
          <a:p>
            <a:pPr eaLnBrk="1" hangingPunct="1"/>
            <a:endParaRPr lang="cs-CZ" altLang="cs-CZ" sz="2000" dirty="0">
              <a:latin typeface="+mn-lt"/>
            </a:endParaRPr>
          </a:p>
          <a:p>
            <a:pPr eaLnBrk="1" hangingPunct="1"/>
            <a:r>
              <a:rPr lang="cs-CZ" altLang="cs-CZ" sz="2000" dirty="0">
                <a:latin typeface="+mn-lt"/>
              </a:rPr>
              <a:t>     Etnicky smíšená kultura se zbytky romanizovaného obyvatelstva</a:t>
            </a:r>
          </a:p>
          <a:p>
            <a:pPr eaLnBrk="1" hangingPunct="1">
              <a:buNone/>
            </a:pPr>
            <a:r>
              <a:rPr lang="cs-CZ" altLang="cs-CZ" sz="2000" dirty="0">
                <a:latin typeface="+mn-lt"/>
              </a:rPr>
              <a:t>       (tzv. Románů) z původních pozdně římských provincií, ovlivněná</a:t>
            </a:r>
          </a:p>
          <a:p>
            <a:pPr eaLnBrk="1" hangingPunct="1">
              <a:buNone/>
            </a:pPr>
            <a:r>
              <a:rPr lang="cs-CZ" altLang="cs-CZ" sz="2000" dirty="0">
                <a:latin typeface="+mn-lt"/>
              </a:rPr>
              <a:t>       Avary a Slovany.</a:t>
            </a:r>
          </a:p>
          <a:p>
            <a:pPr eaLnBrk="1" hangingPunct="1"/>
            <a:endParaRPr lang="cs-CZ" altLang="cs-CZ" sz="2000" b="1" dirty="0">
              <a:latin typeface="+mn-lt"/>
            </a:endParaRPr>
          </a:p>
          <a:p>
            <a:pPr eaLnBrk="1" hangingPunct="1"/>
            <a:r>
              <a:rPr lang="cs-CZ" altLang="cs-CZ" sz="2000" b="1" dirty="0">
                <a:latin typeface="+mn-lt"/>
              </a:rPr>
              <a:t>     Pohřebiště v okolí </a:t>
            </a:r>
            <a:r>
              <a:rPr lang="cs-CZ" altLang="cs-CZ" sz="2000" b="1" dirty="0" err="1">
                <a:latin typeface="+mn-lt"/>
              </a:rPr>
              <a:t>Keszthel</a:t>
            </a:r>
            <a:r>
              <a:rPr lang="cs-CZ" altLang="cs-CZ" sz="2000" b="1" dirty="0">
                <a:latin typeface="+mn-lt"/>
              </a:rPr>
              <a:t>: </a:t>
            </a:r>
          </a:p>
          <a:p>
            <a:pPr eaLnBrk="1" hangingPunct="1">
              <a:buNone/>
            </a:pPr>
            <a:r>
              <a:rPr lang="cs-CZ" sz="2000" dirty="0">
                <a:latin typeface="+mn-lt"/>
              </a:rPr>
              <a:t>       </a:t>
            </a:r>
            <a:r>
              <a:rPr lang="cs-CZ" sz="2000" dirty="0" err="1">
                <a:latin typeface="+mn-lt"/>
              </a:rPr>
              <a:t>Dobogó</a:t>
            </a:r>
            <a:r>
              <a:rPr lang="cs-CZ" sz="2000" dirty="0">
                <a:latin typeface="+mn-lt"/>
              </a:rPr>
              <a:t>, </a:t>
            </a:r>
            <a:r>
              <a:rPr lang="cs-CZ" sz="2000" dirty="0" err="1">
                <a:latin typeface="+mn-lt"/>
              </a:rPr>
              <a:t>Hévíz-Alsópáhok</a:t>
            </a:r>
            <a:r>
              <a:rPr lang="cs-CZ" sz="2000" dirty="0">
                <a:latin typeface="+mn-lt"/>
              </a:rPr>
              <a:t>, </a:t>
            </a:r>
            <a:r>
              <a:rPr lang="cs-CZ" sz="2000" dirty="0" err="1">
                <a:latin typeface="+mn-lt"/>
              </a:rPr>
              <a:t>Városi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temető</a:t>
            </a:r>
            <a:r>
              <a:rPr lang="cs-CZ" sz="2000" dirty="0">
                <a:latin typeface="+mn-lt"/>
              </a:rPr>
              <a:t>, </a:t>
            </a:r>
            <a:r>
              <a:rPr lang="cs-CZ" sz="2000" dirty="0" err="1">
                <a:latin typeface="+mn-lt"/>
              </a:rPr>
              <a:t>Fenékpuszta</a:t>
            </a:r>
            <a:endParaRPr lang="cs-CZ" altLang="cs-CZ" sz="2000" b="1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2000" dirty="0">
                <a:latin typeface="+mn-lt"/>
              </a:rPr>
              <a:t>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</a:endParaRPr>
          </a:p>
        </p:txBody>
      </p:sp>
      <p:sp>
        <p:nvSpPr>
          <p:cNvPr id="71684" name="Rectangle 6">
            <a:extLst>
              <a:ext uri="{FF2B5EF4-FFF2-40B4-BE49-F238E27FC236}">
                <a16:creationId xmlns:a16="http://schemas.microsoft.com/office/drawing/2014/main" id="{98BEEEA3-301E-472A-7648-91D36FF57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5817147"/>
            <a:ext cx="733424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J. </a:t>
            </a:r>
            <a:r>
              <a:rPr lang="cs-CZ" altLang="cs-CZ" sz="1800" dirty="0" err="1">
                <a:latin typeface="Arial" panose="020B0604020202020204" pitchFamily="34" charset="0"/>
              </a:rPr>
              <a:t>Poleski</a:t>
            </a:r>
            <a:r>
              <a:rPr lang="cs-CZ" altLang="cs-CZ" sz="1800" dirty="0">
                <a:latin typeface="Arial" panose="020B0604020202020204" pitchFamily="34" charset="0"/>
              </a:rPr>
              <a:t>, </a:t>
            </a:r>
            <a:r>
              <a:rPr lang="cs-CZ" altLang="cs-CZ" sz="1800" dirty="0" err="1">
                <a:latin typeface="Arial" panose="020B0604020202020204" pitchFamily="34" charset="0"/>
              </a:rPr>
              <a:t>Awarische</a:t>
            </a:r>
            <a:r>
              <a:rPr lang="cs-CZ" altLang="cs-CZ" sz="1800" dirty="0">
                <a:latin typeface="Arial" panose="020B0604020202020204" pitchFamily="34" charset="0"/>
              </a:rPr>
              <a:t> Funde in W. Pohl, Die </a:t>
            </a:r>
            <a:r>
              <a:rPr lang="cs-CZ" altLang="cs-CZ" sz="1800" dirty="0" err="1">
                <a:latin typeface="Arial" panose="020B0604020202020204" pitchFamily="34" charset="0"/>
              </a:rPr>
              <a:t>Awaren</a:t>
            </a:r>
            <a:r>
              <a:rPr lang="cs-CZ" altLang="cs-CZ" sz="1800" dirty="0">
                <a:latin typeface="Arial" panose="020B0604020202020204" pitchFamily="34" charset="0"/>
              </a:rPr>
              <a:t>. </a:t>
            </a:r>
            <a:r>
              <a:rPr lang="cs-CZ" altLang="cs-CZ" sz="1800" dirty="0" err="1">
                <a:latin typeface="Arial" panose="020B0604020202020204" pitchFamily="34" charset="0"/>
              </a:rPr>
              <a:t>Ein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Steppenvolk</a:t>
            </a:r>
            <a:r>
              <a:rPr lang="cs-CZ" altLang="cs-CZ" sz="1800" dirty="0">
                <a:latin typeface="Arial" panose="020B0604020202020204" pitchFamily="34" charset="0"/>
              </a:rPr>
              <a:t> in </a:t>
            </a:r>
            <a:r>
              <a:rPr lang="cs-CZ" altLang="cs-CZ" sz="1800" dirty="0" err="1">
                <a:latin typeface="Arial" panose="020B0604020202020204" pitchFamily="34" charset="0"/>
              </a:rPr>
              <a:t>Mitteleuropa</a:t>
            </a:r>
            <a:r>
              <a:rPr lang="cs-CZ" altLang="cs-CZ" sz="1800" dirty="0">
                <a:latin typeface="Arial" panose="020B0604020202020204" pitchFamily="34" charset="0"/>
              </a:rPr>
              <a:t> 567-822. </a:t>
            </a:r>
            <a:r>
              <a:rPr lang="cs-CZ" altLang="cs-CZ" sz="1800" dirty="0" err="1">
                <a:latin typeface="Arial" panose="020B0604020202020204" pitchFamily="34" charset="0"/>
              </a:rPr>
              <a:t>Chr</a:t>
            </a:r>
            <a:r>
              <a:rPr lang="cs-CZ" altLang="cs-CZ" sz="1800" dirty="0">
                <a:latin typeface="Arial" panose="020B0604020202020204" pitchFamily="34" charset="0"/>
              </a:rPr>
              <a:t>., </a:t>
            </a:r>
            <a:r>
              <a:rPr lang="cs-CZ" altLang="cs-CZ" sz="1800" dirty="0" err="1">
                <a:latin typeface="Arial" panose="020B0604020202020204" pitchFamily="34" charset="0"/>
              </a:rPr>
              <a:t>München</a:t>
            </a:r>
            <a:r>
              <a:rPr lang="cs-CZ" altLang="cs-CZ" sz="1800" dirty="0">
                <a:latin typeface="Arial" panose="020B0604020202020204" pitchFamily="34" charset="0"/>
              </a:rPr>
              <a:t> 1988;  Polen.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71685" name="Picture 4">
            <a:extLst>
              <a:ext uri="{FF2B5EF4-FFF2-40B4-BE49-F238E27FC236}">
                <a16:creationId xmlns:a16="http://schemas.microsoft.com/office/drawing/2014/main" id="{81400C93-86BF-A5AB-FA53-144BE563D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5" t="17958" r="26772" b="15312"/>
          <a:stretch>
            <a:fillRect/>
          </a:stretch>
        </p:blipFill>
        <p:spPr bwMode="auto">
          <a:xfrm>
            <a:off x="7358380" y="704849"/>
            <a:ext cx="4833620" cy="578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92A6B858-1247-AC05-6810-0C836D94A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1" t="26459" r="30312" b="7375"/>
          <a:stretch>
            <a:fillRect/>
          </a:stretch>
        </p:blipFill>
        <p:spPr bwMode="auto">
          <a:xfrm>
            <a:off x="5773737" y="0"/>
            <a:ext cx="1903412" cy="261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9765ACB2-B887-4178-D205-DB95FF00F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4463"/>
            <a:ext cx="10515600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Vývoj praslovanštiny</a:t>
            </a:r>
            <a:endParaRPr lang="cs-CZ" alt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3ABFBC4-BC57-1041-7A26-19B3CCD41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104900"/>
            <a:ext cx="11925301" cy="59245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Baltoslovanská jazyková jednota:    </a:t>
            </a:r>
            <a:r>
              <a:rPr lang="cs-CZ" altLang="cs-CZ" sz="2000" dirty="0"/>
              <a:t>2. pol. 2. tis. př. n. l.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Praslovanská jednota:     </a:t>
            </a:r>
            <a:r>
              <a:rPr lang="cs-CZ" altLang="cs-CZ" sz="2000" dirty="0"/>
              <a:t>konec 2. tis. př. n. l.  –   0. n. 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Rozdělení Slovanů</a:t>
            </a:r>
            <a:r>
              <a:rPr lang="cs-CZ" altLang="cs-CZ" sz="2000" dirty="0"/>
              <a:t>:   2.  –  5. stol.    (západní, východní a jižní)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Nářeční štěpení praslovanštiny:</a:t>
            </a:r>
            <a:r>
              <a:rPr lang="cs-CZ" altLang="cs-CZ" sz="2000" dirty="0"/>
              <a:t>   5./6.  –  8./10.  stol.      (formování samostatných slovanských jazyků)  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Praslovanština</a:t>
            </a:r>
            <a:r>
              <a:rPr lang="cs-CZ" altLang="cs-CZ" sz="2000" dirty="0"/>
              <a:t>  –  původně jeden jazyk (lingua franca), který se rozchodem Slovanů rozdělil na samostatné skupiny,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dokládající vznik jednotlivých slovanských kmenů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–   </a:t>
            </a:r>
            <a:r>
              <a:rPr lang="cs-CZ" sz="2000" b="1" dirty="0" err="1"/>
              <a:t>Omeljan</a:t>
            </a:r>
            <a:r>
              <a:rPr lang="cs-CZ" sz="2000" b="1" dirty="0"/>
              <a:t> </a:t>
            </a:r>
            <a:r>
              <a:rPr lang="cs-CZ" sz="2000" b="1" dirty="0" err="1"/>
              <a:t>Josypovič</a:t>
            </a:r>
            <a:r>
              <a:rPr lang="cs-CZ" sz="2000" b="1" dirty="0"/>
              <a:t> </a:t>
            </a:r>
            <a:r>
              <a:rPr lang="cs-CZ" sz="2000" b="1" dirty="0" err="1"/>
              <a:t>Pritsak</a:t>
            </a:r>
            <a:r>
              <a:rPr lang="cs-CZ" sz="2000" b="1" dirty="0"/>
              <a:t>:   1983:   </a:t>
            </a:r>
            <a:r>
              <a:rPr lang="cs-CZ" sz="2000" dirty="0"/>
              <a:t>ukrajinský profesor historie na </a:t>
            </a:r>
            <a:r>
              <a:rPr lang="cs-CZ" sz="2000" dirty="0" err="1"/>
              <a:t>Hrarvarské</a:t>
            </a:r>
            <a:r>
              <a:rPr lang="cs-CZ" sz="2000" dirty="0"/>
              <a:t> univerzitě</a:t>
            </a:r>
            <a:r>
              <a:rPr lang="cs-CZ" sz="2000" b="1" dirty="0"/>
              <a:t> 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                                                                                             </a:t>
            </a:r>
            <a:r>
              <a:rPr lang="cs-CZ" sz="2000" dirty="0"/>
              <a:t>praslovanština fungovala jako společný komunikační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jazyk (lingua franca), jehož největší jednoty bylo dosaženo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ve 2. pol. 8. stol. (750–800)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</a:t>
            </a:r>
            <a:r>
              <a:rPr lang="cs-CZ" sz="2000" b="1" dirty="0"/>
              <a:t>8. stol.:   slovanská etnická identita</a:t>
            </a:r>
            <a:r>
              <a:rPr lang="cs-CZ" sz="2000" dirty="0"/>
              <a:t> (nářeční štěpení)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Staroslověnština</a:t>
            </a:r>
            <a:r>
              <a:rPr lang="cs-CZ" altLang="cs-CZ" sz="2000" dirty="0"/>
              <a:t>  –  jazyk vytvořený Konstantinem a Metodějem (církevní slovanština východního ortodoxního kultu)</a:t>
            </a:r>
          </a:p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Národní jazyky  </a:t>
            </a:r>
            <a:r>
              <a:rPr lang="cs-CZ" altLang="cs-CZ" sz="2000" dirty="0"/>
              <a:t>–  ustavily se po zaujetí nových sídel a po vzniku prvních slovanských států v 9. – 10. stol.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–   plně se rozlišily na přelomu 12./13. století (v dnešní podobě)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02E37B2-88EA-E18F-2726-4F1DA57708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3333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Historické prameny </a:t>
            </a:r>
            <a:br>
              <a:rPr lang="cs-CZ" altLang="cs-CZ" sz="3200" b="1" dirty="0"/>
            </a:br>
            <a:r>
              <a:rPr lang="cs-CZ" altLang="cs-CZ" sz="3200" b="1" dirty="0"/>
              <a:t> 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8AD612C-59D6-9972-239D-319CF66B9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2901" y="1181100"/>
            <a:ext cx="11849100" cy="55499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Konec 1. a 2. stol.  </a:t>
            </a:r>
            <a:r>
              <a:rPr lang="cs-CZ" altLang="cs-CZ" sz="2000" dirty="0"/>
              <a:t>–  antičtí autoři uvádí </a:t>
            </a:r>
            <a:r>
              <a:rPr lang="cs-CZ" altLang="cs-CZ" sz="2000" b="1" dirty="0"/>
              <a:t>Venety</a:t>
            </a:r>
            <a:r>
              <a:rPr lang="cs-CZ" altLang="cs-CZ" sz="2000" dirty="0"/>
              <a:t> či </a:t>
            </a:r>
            <a:r>
              <a:rPr lang="cs-CZ" altLang="cs-CZ" sz="2000" b="1" dirty="0" err="1"/>
              <a:t>Venedy</a:t>
            </a:r>
            <a:r>
              <a:rPr lang="cs-CZ" altLang="cs-CZ" sz="2000" b="1" dirty="0"/>
              <a:t>:  </a:t>
            </a:r>
            <a:r>
              <a:rPr lang="cs-CZ" altLang="cs-CZ" sz="2000" dirty="0"/>
              <a:t>termín později používaný pro označení Slovanů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err="1">
                <a:solidFill>
                  <a:srgbClr val="FF0000"/>
                </a:solidFill>
              </a:rPr>
              <a:t>Plínius</a:t>
            </a:r>
            <a:r>
              <a:rPr lang="cs-CZ" altLang="cs-CZ" sz="2000" b="1" dirty="0">
                <a:solidFill>
                  <a:srgbClr val="FF0000"/>
                </a:solidFill>
              </a:rPr>
              <a:t> Starší (23/24 – 79 n. l.) 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námořní důstojník a velitel válečného loďstva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                                                               –  </a:t>
            </a:r>
            <a:r>
              <a:rPr lang="cs-CZ" altLang="cs-CZ" sz="2000" dirty="0" err="1"/>
              <a:t>Naturalis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historia</a:t>
            </a:r>
            <a:r>
              <a:rPr lang="cs-CZ" altLang="cs-CZ" sz="2000" dirty="0"/>
              <a:t> (cca 77 n. l.):  jako první užívá etnonymum </a:t>
            </a:r>
            <a:r>
              <a:rPr lang="cs-CZ" altLang="cs-CZ" sz="2000" b="1" dirty="0" err="1"/>
              <a:t>Venedi</a:t>
            </a:r>
            <a:r>
              <a:rPr lang="cs-CZ" altLang="cs-CZ" sz="2000" b="1" dirty="0"/>
              <a:t> či </a:t>
            </a:r>
            <a:r>
              <a:rPr lang="cs-CZ" altLang="cs-CZ" sz="2000" b="1" dirty="0" err="1"/>
              <a:t>Veneti</a:t>
            </a:r>
            <a:endParaRPr lang="cs-CZ" altLang="cs-CZ" sz="20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Publius </a:t>
            </a:r>
            <a:r>
              <a:rPr lang="cs-CZ" altLang="cs-CZ" sz="2000" b="1" dirty="0" err="1">
                <a:solidFill>
                  <a:srgbClr val="FF0000"/>
                </a:solidFill>
              </a:rPr>
              <a:t>Cornelius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Tacitus</a:t>
            </a:r>
            <a:r>
              <a:rPr lang="cs-CZ" altLang="cs-CZ" sz="2000" b="1" dirty="0">
                <a:solidFill>
                  <a:srgbClr val="FF0000"/>
                </a:solidFill>
              </a:rPr>
              <a:t> (cca 56 – 120 n. l.) </a:t>
            </a:r>
            <a:r>
              <a:rPr lang="cs-CZ" altLang="cs-CZ" sz="2000" b="1" dirty="0"/>
              <a:t>  –   </a:t>
            </a:r>
            <a:r>
              <a:rPr lang="cs-CZ" altLang="cs-CZ" sz="2000" dirty="0"/>
              <a:t>Germania (98 n. l.):  popisoval země za hranicemi římského impéria  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                                                                                               Venety umístil na severovýchodní hranici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Klaudius Ptolemaios z Alexandrie (2. pol. 2. stol.)</a:t>
            </a:r>
            <a:r>
              <a:rPr lang="cs-CZ" altLang="cs-CZ" sz="2000" b="1" dirty="0"/>
              <a:t>  –</a:t>
            </a:r>
            <a:r>
              <a:rPr lang="cs-CZ" altLang="cs-CZ" sz="2000" dirty="0"/>
              <a:t>  řecký astronom, matematik a geograf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                                                                                                –</a:t>
            </a:r>
            <a:r>
              <a:rPr lang="cs-CZ" altLang="cs-CZ" sz="2000" dirty="0"/>
              <a:t>  </a:t>
            </a:r>
            <a:r>
              <a:rPr lang="cs-CZ" altLang="cs-CZ" sz="2000" dirty="0" err="1"/>
              <a:t>Geografiké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hyfegésis</a:t>
            </a:r>
            <a:r>
              <a:rPr lang="cs-CZ" altLang="cs-CZ" sz="2000" dirty="0"/>
              <a:t>:   </a:t>
            </a:r>
            <a:r>
              <a:rPr lang="cs-CZ" altLang="cs-CZ" sz="2000" dirty="0" err="1"/>
              <a:t>Veneti</a:t>
            </a:r>
            <a:r>
              <a:rPr lang="cs-CZ" altLang="cs-CZ" sz="2000" dirty="0"/>
              <a:t> jako jeden ze sarmatských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                                                                                          kmenů východně od dolní Visly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Tabula </a:t>
            </a:r>
            <a:r>
              <a:rPr lang="cs-CZ" altLang="cs-CZ" sz="2000" b="1" dirty="0" err="1">
                <a:solidFill>
                  <a:srgbClr val="FF0000"/>
                </a:solidFill>
              </a:rPr>
              <a:t>Peutengeriana</a:t>
            </a:r>
            <a:r>
              <a:rPr lang="cs-CZ" altLang="cs-CZ" sz="2000" b="1" dirty="0">
                <a:solidFill>
                  <a:srgbClr val="FF0000"/>
                </a:solidFill>
              </a:rPr>
              <a:t> (3. stol. n. l.)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  mapa nazvaná podle jejího bývalého majitele Konráda </a:t>
            </a:r>
            <a:r>
              <a:rPr lang="cs-CZ" altLang="cs-CZ" sz="2000" dirty="0" err="1"/>
              <a:t>Peuntigera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dirty="0"/>
              <a:t>                                                                        – zachycuje </a:t>
            </a:r>
            <a:r>
              <a:rPr lang="cs-CZ" altLang="cs-CZ" sz="2000" dirty="0" err="1"/>
              <a:t>Venady</a:t>
            </a:r>
            <a:r>
              <a:rPr lang="cs-CZ" altLang="cs-CZ" sz="2000" dirty="0"/>
              <a:t> v </a:t>
            </a:r>
            <a:r>
              <a:rPr lang="cs-CZ" altLang="cs-CZ" sz="2000" dirty="0" err="1"/>
              <a:t>Sarmatiae</a:t>
            </a:r>
            <a:r>
              <a:rPr lang="cs-CZ" altLang="cs-CZ" sz="2000" dirty="0"/>
              <a:t> v Dácii a </a:t>
            </a:r>
            <a:r>
              <a:rPr lang="cs-CZ" altLang="cs-CZ" sz="2000" dirty="0" err="1"/>
              <a:t>Venedi</a:t>
            </a:r>
            <a:r>
              <a:rPr lang="cs-CZ" altLang="cs-CZ" sz="2000" dirty="0"/>
              <a:t> u </a:t>
            </a:r>
            <a:r>
              <a:rPr lang="cs-CZ" altLang="cs-CZ" sz="2000" dirty="0" err="1"/>
              <a:t>Bastarnských</a:t>
            </a:r>
            <a:r>
              <a:rPr lang="cs-CZ" altLang="cs-CZ" sz="2000" dirty="0"/>
              <a:t> Alp (Karpat)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-tabula%20peutegeriana%20i">
            <a:extLst>
              <a:ext uri="{FF2B5EF4-FFF2-40B4-BE49-F238E27FC236}">
                <a16:creationId xmlns:a16="http://schemas.microsoft.com/office/drawing/2014/main" id="{6AD5C6EE-6922-6A5D-BF25-CF9017018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1" y="1081881"/>
            <a:ext cx="12040117" cy="551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8DB10EA-C841-FB7A-4DE4-82ECDD013082}"/>
              </a:ext>
            </a:extLst>
          </p:cNvPr>
          <p:cNvSpPr txBox="1"/>
          <p:nvPr/>
        </p:nvSpPr>
        <p:spPr>
          <a:xfrm>
            <a:off x="3943350" y="262731"/>
            <a:ext cx="3862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Tabula </a:t>
            </a:r>
            <a:r>
              <a:rPr lang="cs-CZ" altLang="cs-CZ" sz="3200" b="1" dirty="0" err="1">
                <a:solidFill>
                  <a:srgbClr val="FF0000"/>
                </a:solidFill>
              </a:rPr>
              <a:t>Peutengeriana</a:t>
            </a:r>
            <a:endParaRPr lang="cs-CZ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8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1A1247CE-251F-4748-1765-F9E67CF1CE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651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Prokopios</a:t>
            </a:r>
            <a:r>
              <a:rPr lang="cs-CZ" altLang="cs-CZ" sz="3200" b="1" dirty="0">
                <a:solidFill>
                  <a:srgbClr val="FF0000"/>
                </a:solidFill>
              </a:rPr>
              <a:t> </a:t>
            </a:r>
            <a:r>
              <a:rPr lang="cs-CZ" altLang="cs-CZ" sz="3200" b="1" dirty="0" err="1">
                <a:solidFill>
                  <a:srgbClr val="FF0000"/>
                </a:solidFill>
              </a:rPr>
              <a:t>Caesareje</a:t>
            </a:r>
            <a:r>
              <a:rPr lang="cs-CZ" altLang="cs-CZ" sz="3600" b="1" dirty="0">
                <a:solidFill>
                  <a:srgbClr val="FF0000"/>
                </a:solidFill>
              </a:rPr>
              <a:t> </a:t>
            </a:r>
            <a:br>
              <a:rPr lang="cs-CZ" altLang="cs-CZ" sz="3600" b="1" dirty="0"/>
            </a:br>
            <a:r>
              <a:rPr lang="cs-CZ" altLang="cs-CZ" sz="3600" b="1" dirty="0"/>
              <a:t>                         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(</a:t>
            </a:r>
            <a:r>
              <a:rPr lang="it-IT" sz="2000" b="1" dirty="0">
                <a:solidFill>
                  <a:srgbClr val="FF0000"/>
                </a:solidFill>
                <a:latin typeface="+mn-lt"/>
              </a:rPr>
              <a:t>cca 500 – cca 565 n. l.)</a:t>
            </a:r>
            <a:endParaRPr lang="cs-CZ" altLang="cs-CZ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243" name="Rectangle 5">
            <a:extLst>
              <a:ext uri="{FF2B5EF4-FFF2-40B4-BE49-F238E27FC236}">
                <a16:creationId xmlns:a16="http://schemas.microsoft.com/office/drawing/2014/main" id="{4A36B6D5-76F0-53CB-D2A1-79533C6ADE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4825" y="1933575"/>
            <a:ext cx="11687175" cy="492442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000" dirty="0"/>
              <a:t>Byzantský historik a člen družiny vojevůdce </a:t>
            </a:r>
            <a:r>
              <a:rPr lang="cs-CZ" altLang="cs-CZ" sz="2000" dirty="0" err="1"/>
              <a:t>Belisara</a:t>
            </a:r>
            <a:r>
              <a:rPr lang="cs-CZ" altLang="cs-CZ" sz="2000" dirty="0"/>
              <a:t>, který se účastnil bojů Byzance s germánskými Góty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De </a:t>
            </a:r>
            <a:r>
              <a:rPr lang="cs-CZ" altLang="cs-CZ" sz="2000" b="1" dirty="0" err="1"/>
              <a:t>bello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Gothico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  v díle O válce Gótské dokládá přítomnost slovanských kmenů na středním Dunaji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–   512:  zpráva o </a:t>
            </a:r>
            <a:r>
              <a:rPr lang="cs-CZ" altLang="cs-CZ" sz="2000" dirty="0" err="1"/>
              <a:t>Herulech</a:t>
            </a:r>
            <a:r>
              <a:rPr lang="cs-CZ" altLang="cs-CZ" sz="2000" dirty="0"/>
              <a:t>, kteří po porážce od Langobardů (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494 – 509)</a:t>
            </a:r>
            <a:r>
              <a:rPr lang="cs-CZ" altLang="cs-CZ" sz="2000" dirty="0"/>
              <a:t> táhli ze středního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Podunají přes …„území všech slovanských kmenů“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537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</a:t>
            </a:r>
            <a:r>
              <a:rPr lang="cs-CZ" altLang="cs-CZ" sz="2000" dirty="0"/>
              <a:t> popsal obléhání Říma a zmínil se o Hunech, Slovanech a </a:t>
            </a:r>
            <a:r>
              <a:rPr lang="cs-CZ" altLang="cs-CZ" sz="2000" dirty="0" err="1"/>
              <a:t>Antech</a:t>
            </a:r>
            <a:r>
              <a:rPr lang="cs-CZ" altLang="cs-CZ" sz="2000" dirty="0"/>
              <a:t>, kteří sídlili za řekou </a:t>
            </a:r>
            <a:r>
              <a:rPr lang="cs-CZ" altLang="cs-CZ" sz="2000" dirty="0" err="1"/>
              <a:t>Istros</a:t>
            </a:r>
            <a:r>
              <a:rPr lang="cs-CZ" altLang="cs-CZ" sz="2000" dirty="0"/>
              <a:t> (Dunaj)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548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</a:t>
            </a:r>
            <a:r>
              <a:rPr lang="cs-CZ" altLang="cs-CZ" sz="2000" dirty="0"/>
              <a:t> ….když slovanské vojsko překročilo Dunaj, zabíjeli a brali do otroctví všechny dospělé muže, kteří jim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padli do rukou a loupili majetek…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C8158360-6E6F-A02E-33F9-A63918292A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-166688"/>
            <a:ext cx="8229600" cy="1143001"/>
          </a:xfrm>
        </p:spPr>
        <p:txBody>
          <a:bodyPr/>
          <a:lstStyle/>
          <a:p>
            <a:pPr eaLnBrk="1" hangingPunct="1"/>
            <a:br>
              <a:rPr lang="cs-CZ" altLang="cs-CZ" sz="3200" b="1" dirty="0"/>
            </a:br>
            <a:r>
              <a:rPr lang="cs-CZ" altLang="cs-CZ" sz="3200" b="1" dirty="0"/>
              <a:t>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Jordanes</a:t>
            </a:r>
            <a:r>
              <a:rPr lang="cs-CZ" altLang="cs-CZ" sz="3200" b="1" dirty="0"/>
              <a:t> </a:t>
            </a:r>
            <a:r>
              <a:rPr lang="cs-CZ" altLang="cs-CZ" sz="3200" b="1" dirty="0">
                <a:solidFill>
                  <a:srgbClr val="FF0000"/>
                </a:solidFill>
              </a:rPr>
              <a:t>(</a:t>
            </a:r>
            <a:r>
              <a:rPr lang="cs-CZ" altLang="cs-C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† 552)</a:t>
            </a: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F380E26D-32C5-F438-3A57-2F68CA86F7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9574" y="1314450"/>
            <a:ext cx="11782425" cy="55435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dirty="0"/>
              <a:t>Římský historik germánského původu, působící jako notář gótského krále </a:t>
            </a:r>
            <a:r>
              <a:rPr lang="cs-CZ" altLang="cs-CZ" sz="1800" dirty="0" err="1"/>
              <a:t>Guntikise</a:t>
            </a:r>
            <a:r>
              <a:rPr lang="cs-CZ" altLang="cs-CZ" sz="1800" dirty="0"/>
              <a:t> v římských službách na Dunaji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(žil v Byzanci).</a:t>
            </a:r>
          </a:p>
          <a:p>
            <a:pPr eaLnBrk="1" hangingPunct="1">
              <a:defRPr/>
            </a:pP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b="1" dirty="0"/>
              <a:t> De </a:t>
            </a:r>
            <a:r>
              <a:rPr lang="cs-CZ" altLang="cs-CZ" sz="1800" b="1" dirty="0" err="1"/>
              <a:t>origine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actibusque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Getarum</a:t>
            </a:r>
            <a:r>
              <a:rPr lang="cs-CZ" altLang="cs-CZ" sz="1800" b="1" dirty="0"/>
              <a:t>  –   </a:t>
            </a:r>
            <a:r>
              <a:rPr lang="cs-CZ" altLang="cs-CZ" sz="1800" dirty="0"/>
              <a:t>spis O původu a dějinách Gótů vychází z římské tradice dělící svět severních barbarů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                          na Germánii a </a:t>
            </a:r>
            <a:r>
              <a:rPr lang="cs-CZ" altLang="cs-CZ" sz="1800" dirty="0" err="1"/>
              <a:t>Skýthii</a:t>
            </a:r>
            <a:r>
              <a:rPr lang="cs-CZ" altLang="cs-CZ" sz="1800" dirty="0"/>
              <a:t>, jejichž hranice byla od přelomu 1 a 2. stol. vytyčována severně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                          od </a:t>
            </a:r>
            <a:r>
              <a:rPr lang="cs-CZ" altLang="cs-CZ" sz="1800" dirty="0" err="1"/>
              <a:t>Carnunta</a:t>
            </a:r>
            <a:r>
              <a:rPr lang="cs-CZ" altLang="cs-CZ" sz="1800" dirty="0"/>
              <a:t> (dnešní </a:t>
            </a:r>
            <a:r>
              <a:rPr lang="cs-CZ" altLang="cs-CZ" sz="1800" dirty="0" err="1"/>
              <a:t>Petronell</a:t>
            </a:r>
            <a:r>
              <a:rPr lang="cs-CZ" altLang="cs-CZ" sz="1800" dirty="0"/>
              <a:t> u Bratislavy). 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                     –   čerpal z </a:t>
            </a:r>
            <a:r>
              <a:rPr lang="cs-CZ" altLang="cs-CZ" sz="1800" b="1" dirty="0"/>
              <a:t>Dějin Gótů od </a:t>
            </a:r>
            <a:r>
              <a:rPr lang="cs-CZ" altLang="cs-CZ" sz="1800" dirty="0"/>
              <a:t>dvorního historika gótských králů </a:t>
            </a:r>
            <a:r>
              <a:rPr lang="cs-CZ" altLang="cs-CZ" sz="1800" b="1" dirty="0" err="1"/>
              <a:t>Cassiodora</a:t>
            </a:r>
            <a:r>
              <a:rPr lang="cs-CZ" altLang="cs-CZ" sz="1800" b="1" dirty="0"/>
              <a:t> (526 - 533 n. l.)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b="1" dirty="0"/>
              <a:t>                                                                –   Venety, </a:t>
            </a:r>
            <a:r>
              <a:rPr lang="cs-CZ" altLang="cs-CZ" sz="1800" b="1" dirty="0" err="1"/>
              <a:t>Sklavíny</a:t>
            </a:r>
            <a:r>
              <a:rPr lang="cs-CZ" altLang="cs-CZ" sz="1800" dirty="0"/>
              <a:t> a </a:t>
            </a:r>
            <a:r>
              <a:rPr lang="cs-CZ" altLang="cs-CZ" sz="1800" b="1" dirty="0"/>
              <a:t>Anty</a:t>
            </a:r>
            <a:r>
              <a:rPr lang="cs-CZ" altLang="cs-CZ" sz="1800" dirty="0"/>
              <a:t> lokalizoval k pramenům Visly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sz="1800" b="1" dirty="0" err="1"/>
              <a:t>Omeljan</a:t>
            </a:r>
            <a:r>
              <a:rPr lang="cs-CZ" sz="1800" b="1" dirty="0"/>
              <a:t> </a:t>
            </a:r>
            <a:r>
              <a:rPr lang="cs-CZ" sz="1800" b="1" dirty="0" err="1"/>
              <a:t>Josypovič</a:t>
            </a:r>
            <a:r>
              <a:rPr lang="cs-CZ" sz="1800" b="1" dirty="0"/>
              <a:t> </a:t>
            </a:r>
            <a:r>
              <a:rPr lang="cs-CZ" sz="1800" b="1" dirty="0" err="1"/>
              <a:t>Pritsak</a:t>
            </a:r>
            <a:r>
              <a:rPr lang="cs-CZ" sz="1800" b="1" dirty="0"/>
              <a:t> </a:t>
            </a:r>
            <a:r>
              <a:rPr lang="cs-CZ" sz="1800" dirty="0"/>
              <a:t> –  Jordanovy Venety, Anty a </a:t>
            </a:r>
            <a:r>
              <a:rPr lang="cs-CZ" sz="1800" dirty="0" err="1"/>
              <a:t>Sklavíny</a:t>
            </a:r>
            <a:r>
              <a:rPr lang="cs-CZ" sz="1800" dirty="0"/>
              <a:t> nechápal jako názvy různých geografických skupin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Slovanů, ale jako označení válečných oddílů složených z bojovníků různého etnického,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lokálního i jazykového původu, které Avaři využívali k ochraně pohraničních oblastí mezi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říšemi nomádů a říšemi založenými na usedlém způsobu života (Byzanc, Frankové).</a:t>
            </a:r>
          </a:p>
          <a:p>
            <a:pPr eaLnBrk="1" hangingPunct="1"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>
            <a:extLst>
              <a:ext uri="{FF2B5EF4-FFF2-40B4-BE49-F238E27FC236}">
                <a16:creationId xmlns:a16="http://schemas.microsoft.com/office/drawing/2014/main" id="{7556A5A8-33A3-FE8D-A142-044F346EF3D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33352" y="733424"/>
            <a:ext cx="5962648" cy="6124575"/>
          </a:xfrm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2000" b="1" dirty="0"/>
              <a:t>….“od pramenů Visly podél severního svahu </a:t>
            </a:r>
          </a:p>
          <a:p>
            <a:pPr marL="0" indent="0" eaLnBrk="1" hangingPunct="1">
              <a:buNone/>
            </a:pPr>
            <a:r>
              <a:rPr lang="cs-CZ" altLang="cs-CZ" sz="2000" b="1" dirty="0"/>
              <a:t>   Karpat se usídlil národ </a:t>
            </a:r>
            <a:r>
              <a:rPr lang="cs-CZ" altLang="cs-CZ" sz="2000" b="1" dirty="0" err="1">
                <a:solidFill>
                  <a:srgbClr val="FF0000"/>
                </a:solidFill>
              </a:rPr>
              <a:t>Venetů</a:t>
            </a:r>
            <a:r>
              <a:rPr lang="cs-CZ" altLang="cs-CZ" sz="2000" b="1" dirty="0"/>
              <a:t>“</a:t>
            </a:r>
            <a:r>
              <a:rPr lang="cs-CZ" altLang="cs-CZ" sz="2000" b="1" i="1" dirty="0"/>
              <a:t>,</a:t>
            </a:r>
            <a:r>
              <a:rPr lang="cs-CZ" altLang="cs-CZ" sz="2000" b="1" dirty="0"/>
              <a:t> které  považuje </a:t>
            </a:r>
          </a:p>
          <a:p>
            <a:pPr marL="0" indent="0" eaLnBrk="1" hangingPunct="1">
              <a:buNone/>
            </a:pPr>
            <a:r>
              <a:rPr lang="cs-CZ" altLang="cs-CZ" sz="2000" b="1" dirty="0"/>
              <a:t>   za nadřízené </a:t>
            </a:r>
            <a:r>
              <a:rPr lang="cs-CZ" altLang="cs-CZ" sz="2000" b="1" dirty="0" err="1"/>
              <a:t>Antům</a:t>
            </a:r>
            <a:r>
              <a:rPr lang="cs-CZ" altLang="cs-CZ" sz="2000" b="1" dirty="0"/>
              <a:t> a </a:t>
            </a:r>
            <a:r>
              <a:rPr lang="cs-CZ" altLang="cs-CZ" sz="2000" b="1" dirty="0" err="1"/>
              <a:t>Sklavínům</a:t>
            </a:r>
            <a:r>
              <a:rPr lang="cs-CZ" altLang="cs-CZ" sz="2000" b="1" dirty="0"/>
              <a:t>.</a:t>
            </a:r>
          </a:p>
          <a:p>
            <a:pPr eaLnBrk="1" hangingPunct="1"/>
            <a:r>
              <a:rPr lang="cs-CZ" altLang="cs-CZ" sz="2000" b="1" dirty="0"/>
              <a:t>Jinde říká, že </a:t>
            </a:r>
            <a:r>
              <a:rPr lang="cs-CZ" altLang="cs-CZ" sz="2000" b="1" dirty="0" err="1"/>
              <a:t>Veneti</a:t>
            </a:r>
            <a:r>
              <a:rPr lang="cs-CZ" altLang="cs-CZ" sz="2000" b="1" dirty="0"/>
              <a:t> jsou „zrozeni z jednoho rodu </a:t>
            </a:r>
          </a:p>
          <a:p>
            <a:pPr marL="0" indent="0" eaLnBrk="1" hangingPunct="1">
              <a:buNone/>
            </a:pPr>
            <a:r>
              <a:rPr lang="cs-CZ" altLang="cs-CZ" sz="2000" b="1" dirty="0"/>
              <a:t>    a přijali tři jména: </a:t>
            </a:r>
            <a:r>
              <a:rPr lang="cs-CZ" altLang="cs-CZ" sz="2000" b="1" dirty="0" err="1"/>
              <a:t>Veneti</a:t>
            </a:r>
            <a:r>
              <a:rPr lang="cs-CZ" altLang="cs-CZ" sz="2000" b="1" dirty="0"/>
              <a:t>, </a:t>
            </a:r>
            <a:r>
              <a:rPr lang="cs-CZ" altLang="cs-CZ" sz="2000" b="1" dirty="0" err="1"/>
              <a:t>Sklaveni</a:t>
            </a:r>
            <a:r>
              <a:rPr lang="cs-CZ" altLang="cs-CZ" sz="2000" b="1" dirty="0"/>
              <a:t> a Antové“</a:t>
            </a:r>
            <a:r>
              <a:rPr lang="cs-CZ" altLang="cs-CZ" sz="2000" b="1" i="1" dirty="0"/>
              <a:t> .</a:t>
            </a:r>
          </a:p>
          <a:p>
            <a:pPr eaLnBrk="1" hangingPunct="1">
              <a:buFontTx/>
              <a:buNone/>
            </a:pPr>
            <a:endParaRPr lang="cs-CZ" altLang="cs-CZ" sz="2000" b="1" i="1" dirty="0"/>
          </a:p>
          <a:p>
            <a:pPr eaLnBrk="1" hangingPunct="1"/>
            <a:r>
              <a:rPr lang="cs-CZ" altLang="cs-CZ" sz="2000" b="1" dirty="0" err="1">
                <a:solidFill>
                  <a:srgbClr val="FF0000"/>
                </a:solidFill>
              </a:rPr>
              <a:t>Sklavíni</a:t>
            </a:r>
            <a:r>
              <a:rPr lang="cs-CZ" altLang="cs-CZ" sz="2000" b="1" dirty="0"/>
              <a:t>  –  sídlí od města </a:t>
            </a:r>
            <a:r>
              <a:rPr lang="cs-CZ" altLang="cs-CZ" sz="2000" b="1" dirty="0" err="1"/>
              <a:t>Noviedunum</a:t>
            </a:r>
            <a:r>
              <a:rPr lang="cs-CZ" altLang="cs-CZ" sz="2000" b="1" dirty="0"/>
              <a:t> (dnes </a:t>
            </a:r>
          </a:p>
          <a:p>
            <a:pPr marL="0" indent="0" eaLnBrk="1" hangingPunct="1">
              <a:buNone/>
            </a:pPr>
            <a:r>
              <a:rPr lang="cs-CZ" altLang="cs-CZ" sz="2000" b="1" dirty="0"/>
              <a:t>    </a:t>
            </a:r>
            <a:r>
              <a:rPr lang="cs-CZ" altLang="cs-CZ" sz="2000" b="1" dirty="0" err="1"/>
              <a:t>Isakča</a:t>
            </a:r>
            <a:r>
              <a:rPr lang="cs-CZ" altLang="cs-CZ" sz="2000" b="1" dirty="0"/>
              <a:t> v dunajské deltě) a  </a:t>
            </a:r>
            <a:r>
              <a:rPr lang="cs-CZ" altLang="cs-CZ" sz="2000" b="1" dirty="0" err="1"/>
              <a:t>Mursinaského</a:t>
            </a:r>
            <a:r>
              <a:rPr lang="cs-CZ" altLang="cs-CZ" sz="2000" b="1" dirty="0"/>
              <a:t> jezera</a:t>
            </a:r>
          </a:p>
          <a:p>
            <a:pPr marL="0" indent="0" eaLnBrk="1" hangingPunct="1">
              <a:buNone/>
            </a:pPr>
            <a:r>
              <a:rPr lang="cs-CZ" altLang="cs-CZ" sz="2000" b="1" dirty="0"/>
              <a:t>    (dnešní </a:t>
            </a:r>
            <a:r>
              <a:rPr lang="cs-CZ" altLang="cs-CZ" sz="2000" b="1" dirty="0" err="1"/>
              <a:t>Osjek</a:t>
            </a:r>
            <a:r>
              <a:rPr lang="cs-CZ" altLang="cs-CZ" sz="2000" b="1" dirty="0"/>
              <a:t> v ústí Drávy do Dunaje) až k </a:t>
            </a:r>
          </a:p>
          <a:p>
            <a:pPr marL="0" indent="0" eaLnBrk="1" hangingPunct="1">
              <a:buNone/>
            </a:pPr>
            <a:r>
              <a:rPr lang="cs-CZ" altLang="cs-CZ" sz="2000" b="1" dirty="0"/>
              <a:t>    Dněstru a na sever až k Visle.  </a:t>
            </a:r>
          </a:p>
          <a:p>
            <a:pPr eaLnBrk="1" hangingPunct="1">
              <a:buFontTx/>
              <a:buNone/>
            </a:pPr>
            <a:r>
              <a:rPr lang="cs-CZ" altLang="cs-CZ" sz="2000" b="1" dirty="0"/>
              <a:t>    –  podle popisu sídlili uvnitř Karpatské kotliny, ale</a:t>
            </a:r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  na sever od Langobardů a </a:t>
            </a:r>
            <a:r>
              <a:rPr lang="cs-CZ" altLang="cs-CZ" sz="2000" b="1" dirty="0" err="1"/>
              <a:t>Gepidů</a:t>
            </a:r>
            <a:r>
              <a:rPr lang="cs-CZ" altLang="cs-CZ" sz="2000" b="1" dirty="0"/>
              <a:t> (Morava,</a:t>
            </a:r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  Slovensko a Podkarpatská Rus).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/>
            <a:r>
              <a:rPr lang="cs-CZ" altLang="cs-CZ" sz="2000" b="1" dirty="0">
                <a:solidFill>
                  <a:srgbClr val="FF0000"/>
                </a:solidFill>
              </a:rPr>
              <a:t>Antové </a:t>
            </a:r>
            <a:r>
              <a:rPr lang="cs-CZ" altLang="cs-CZ" sz="2000" b="1" dirty="0"/>
              <a:t> –  ...„kteří jsou z nich nejsilnější“… obsadili</a:t>
            </a:r>
          </a:p>
          <a:p>
            <a:pPr marL="0" indent="0" eaLnBrk="1" hangingPunct="1">
              <a:buNone/>
            </a:pPr>
            <a:r>
              <a:rPr lang="cs-CZ" altLang="cs-CZ" sz="2000" b="1" dirty="0"/>
              <a:t>                       území od Dněstru k Dněpru.</a:t>
            </a:r>
          </a:p>
          <a:p>
            <a:pPr eaLnBrk="1" hangingPunct="1"/>
            <a:endParaRPr lang="cs-CZ" altLang="cs-CZ" sz="1600" b="1" dirty="0"/>
          </a:p>
        </p:txBody>
      </p:sp>
      <p:pic>
        <p:nvPicPr>
          <p:cNvPr id="8195" name="Picture 8" descr="4-mapa%20jordanes">
            <a:extLst>
              <a:ext uri="{FF2B5EF4-FFF2-40B4-BE49-F238E27FC236}">
                <a16:creationId xmlns:a16="http://schemas.microsoft.com/office/drawing/2014/main" id="{858BDC55-CA8E-ABB4-D727-B4D2CDC5AD9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4346" y="547856"/>
            <a:ext cx="6434302" cy="4098078"/>
          </a:xfrm>
          <a:noFill/>
        </p:spPr>
      </p:pic>
      <p:pic>
        <p:nvPicPr>
          <p:cNvPr id="8196" name="Picture 9" descr="4-tabulka">
            <a:extLst>
              <a:ext uri="{FF2B5EF4-FFF2-40B4-BE49-F238E27FC236}">
                <a16:creationId xmlns:a16="http://schemas.microsoft.com/office/drawing/2014/main" id="{C74E5061-B07F-52B3-2D72-75863D3BD86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6438" y="4811227"/>
            <a:ext cx="4792662" cy="2046773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2DB761E3-AA7C-A450-FF1A-041E259AC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Barbarští historikové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71CB0C91-22FD-27A6-CC9C-2161F7D900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8174" y="1125538"/>
            <a:ext cx="11401425" cy="573246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Martin z </a:t>
            </a:r>
            <a:r>
              <a:rPr lang="cs-CZ" altLang="cs-CZ" sz="2400" b="1" dirty="0" err="1">
                <a:solidFill>
                  <a:srgbClr val="FF0000"/>
                </a:solidFill>
              </a:rPr>
              <a:t>Dumia</a:t>
            </a:r>
            <a:r>
              <a:rPr lang="cs-CZ" altLang="cs-CZ" sz="2400" b="1" dirty="0">
                <a:solidFill>
                  <a:srgbClr val="FF0000"/>
                </a:solidFill>
              </a:rPr>
              <a:t> (</a:t>
            </a:r>
            <a:r>
              <a:rPr lang="cs-CZ" altLang="cs-CZ" sz="2400" b="1" dirty="0" err="1">
                <a:solidFill>
                  <a:srgbClr val="FF0000"/>
                </a:solidFill>
              </a:rPr>
              <a:t>Bragy</a:t>
            </a:r>
            <a:r>
              <a:rPr lang="cs-CZ" altLang="cs-CZ" sz="2400" b="1" dirty="0">
                <a:solidFill>
                  <a:srgbClr val="FF0000"/>
                </a:solidFill>
              </a:rPr>
              <a:t>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–   narodil se  510/520 v jižní </a:t>
            </a:r>
            <a:r>
              <a:rPr lang="cs-CZ" altLang="cs-CZ" sz="2000" dirty="0" err="1"/>
              <a:t>Pannonii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Szombathely</a:t>
            </a:r>
            <a:r>
              <a:rPr lang="cs-CZ" altLang="cs-CZ" sz="2000" dirty="0"/>
              <a:t>) odkud odešel kolem roku 536 do Portugalska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–   v r. 570 se stal arcibiskupem v </a:t>
            </a:r>
            <a:r>
              <a:rPr lang="cs-CZ" altLang="cs-CZ" sz="2000" dirty="0" err="1"/>
              <a:t>Braze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–   uvádí, že v Panonii byli dříve Slované než Avaři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Jan z </a:t>
            </a:r>
            <a:r>
              <a:rPr lang="cs-CZ" altLang="cs-CZ" sz="2400" b="1" dirty="0" err="1">
                <a:solidFill>
                  <a:srgbClr val="FF0000"/>
                </a:solidFill>
              </a:rPr>
              <a:t>Efesu</a:t>
            </a:r>
            <a:endParaRPr lang="cs-CZ" altLang="cs-CZ" sz="24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–  syrský historik ve své kronice popisuje události let 575 – 585, kdy došlo k invazi Slovanů na Balkán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–  Slovany označuje jako prokletý národ kvůli loupeživým výpravám za Dunaj (proti Východořímské říši)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</a:rPr>
              <a:t>Teofylakt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Simokrattes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  </a:t>
            </a:r>
            <a:r>
              <a:rPr lang="cs-CZ" altLang="cs-CZ" sz="2000" dirty="0"/>
              <a:t>–   byzantský písař z 1. pol. 7. stol. ve své Historii popisuje nájezdy Avarů a Slovanů na Byzanc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BFD7FCF-E3E3-E9B2-6AE2-B1753D8614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Pověst </a:t>
            </a:r>
            <a:r>
              <a:rPr lang="cs-CZ" altLang="cs-CZ" sz="3200" b="1" dirty="0" err="1">
                <a:solidFill>
                  <a:srgbClr val="FF0000"/>
                </a:solidFill>
              </a:rPr>
              <a:t>vremennych</a:t>
            </a:r>
            <a:r>
              <a:rPr lang="cs-CZ" altLang="cs-CZ" sz="3200" b="1" dirty="0">
                <a:solidFill>
                  <a:srgbClr val="FF0000"/>
                </a:solidFill>
              </a:rPr>
              <a:t> let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7D9926C-2195-E527-00DB-6C8E787DAB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1025" y="1258888"/>
            <a:ext cx="11610975" cy="55991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1113</a:t>
            </a:r>
            <a:r>
              <a:rPr lang="cs-CZ" altLang="cs-CZ" sz="2000" dirty="0"/>
              <a:t>   –  nejstarší výklad etnogeneze Slovanů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–  sepsal </a:t>
            </a:r>
            <a:r>
              <a:rPr lang="cs-CZ" altLang="cs-CZ" sz="2000" b="1" dirty="0"/>
              <a:t>mnich Nestor </a:t>
            </a:r>
            <a:r>
              <a:rPr lang="cs-CZ" altLang="cs-CZ" sz="2000" dirty="0"/>
              <a:t>z </a:t>
            </a:r>
            <a:r>
              <a:rPr lang="cs-CZ" altLang="cs-CZ" sz="2000" dirty="0" err="1"/>
              <a:t>kyjevo-pečerského</a:t>
            </a:r>
            <a:r>
              <a:rPr lang="cs-CZ" altLang="cs-CZ" sz="2000" dirty="0"/>
              <a:t> kláštera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–  za pravlast Slovanů považuje Panonii, odkud se měly jednotlivé slovanské kmeny rozsídlit do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východní, jihovýchodní a střední Evropy 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–  líčí legendární vyprávění o rozptýlení národů po stavbě věže v zemi </a:t>
            </a:r>
            <a:r>
              <a:rPr lang="cs-CZ" altLang="cs-CZ" sz="2000" dirty="0" err="1"/>
              <a:t>Sennar</a:t>
            </a:r>
            <a:r>
              <a:rPr lang="cs-CZ" altLang="cs-CZ" sz="2000" dirty="0"/>
              <a:t>: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„…Slované kdysi žili v Podunají, …„kde nyní je uherská a bulharská země, odtud se pak rozešli do svých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sídel mezi Labem, Dunajem a Dněprem…“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„…po mnoha letech se Slované usadili na Dunaji, kde nyní je země uherská a bulharská. A tito Slované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se rozešli po zemi a nazvali se jmény podle toho, kde se usadili, na kterém místě. Tak například jedni, když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přišli, usadili se na řece jménem Morava, i nazvali se Moravany a jiní se nazvali Čechy.“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1F5F76D8-9ED9-F056-392A-B8AC3F77E4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73275" y="0"/>
            <a:ext cx="8229600" cy="1143001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Genetické výzkumy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4A893A8-AC14-9D62-C98B-A7387CA8B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376" y="1042988"/>
            <a:ext cx="11774184" cy="8129587"/>
          </a:xfrm>
        </p:spPr>
        <p:txBody>
          <a:bodyPr/>
          <a:lstStyle/>
          <a:p>
            <a:pPr>
              <a:defRPr/>
            </a:pPr>
            <a:r>
              <a:rPr lang="cs-CZ" sz="1800" b="1" u="sng" dirty="0">
                <a:solidFill>
                  <a:schemeClr val="accent5">
                    <a:lumMod val="75000"/>
                  </a:schemeClr>
                </a:solidFill>
              </a:rPr>
              <a:t>Geny </a:t>
            </a:r>
            <a:r>
              <a:rPr lang="cs-CZ" sz="1800" b="1" u="sng" dirty="0" err="1">
                <a:solidFill>
                  <a:schemeClr val="accent5">
                    <a:lumMod val="75000"/>
                  </a:schemeClr>
                </a:solidFill>
              </a:rPr>
              <a:t>indoevropanů</a:t>
            </a:r>
            <a:r>
              <a:rPr lang="cs-CZ" sz="1800" b="1" u="sng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r>
              <a:rPr lang="cs-CZ" sz="1800" b="1" dirty="0">
                <a:solidFill>
                  <a:schemeClr val="accent5">
                    <a:lumMod val="75000"/>
                  </a:schemeClr>
                </a:solidFill>
              </a:rPr>
              <a:t>   </a:t>
            </a:r>
            <a:r>
              <a:rPr lang="cs-CZ" sz="1800" dirty="0"/>
              <a:t>okolo 4 tis. př. n. l. (</a:t>
            </a:r>
            <a:r>
              <a:rPr lang="cs-CZ" sz="1800" dirty="0" err="1"/>
              <a:t>kurganové</a:t>
            </a:r>
            <a:r>
              <a:rPr lang="cs-CZ" sz="1800" dirty="0"/>
              <a:t> kultury)</a:t>
            </a:r>
          </a:p>
          <a:p>
            <a:pPr>
              <a:defRPr/>
            </a:pPr>
            <a:r>
              <a:rPr lang="cs-CZ" sz="1800" b="1" dirty="0"/>
              <a:t> </a:t>
            </a:r>
            <a:r>
              <a:rPr lang="cs-CZ" sz="1800" b="1" dirty="0" err="1"/>
              <a:t>Haploskupina</a:t>
            </a:r>
            <a:r>
              <a:rPr lang="cs-CZ" sz="1800" b="1" dirty="0"/>
              <a:t> R1 </a:t>
            </a:r>
            <a:r>
              <a:rPr lang="cs-CZ" sz="1800" dirty="0"/>
              <a:t>–  mužská Y-DNA: </a:t>
            </a:r>
            <a:r>
              <a:rPr lang="cs-CZ" altLang="cs-CZ" sz="1800" dirty="0"/>
              <a:t>dědí se pouze z otce na syna, pohlavní chromozom Y (</a:t>
            </a:r>
            <a:r>
              <a:rPr lang="cs-CZ" sz="1800" dirty="0"/>
              <a:t>vznik: 13 000 až 7 600)</a:t>
            </a:r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 ČR:</a:t>
            </a:r>
            <a:r>
              <a:rPr lang="cs-CZ" sz="1800" dirty="0"/>
              <a:t>  </a:t>
            </a:r>
            <a:r>
              <a:rPr lang="cs-CZ" sz="1800" b="1" dirty="0"/>
              <a:t>R1a:  </a:t>
            </a:r>
            <a:r>
              <a:rPr lang="cs-CZ" sz="1800" b="1" dirty="0">
                <a:solidFill>
                  <a:srgbClr val="FF0000"/>
                </a:solidFill>
              </a:rPr>
              <a:t>34%     </a:t>
            </a:r>
            <a:r>
              <a:rPr lang="cs-CZ" altLang="cs-CZ" sz="1800" b="1" dirty="0">
                <a:solidFill>
                  <a:srgbClr val="FF0000"/>
                </a:solidFill>
              </a:rPr>
              <a:t>=  1/3 potomci Slovanů:  </a:t>
            </a:r>
            <a:r>
              <a:rPr lang="cs-CZ" altLang="cs-CZ" sz="1800" dirty="0"/>
              <a:t>převažuje u </a:t>
            </a:r>
            <a:r>
              <a:rPr lang="cs-CZ" altLang="cs-CZ" sz="1800" dirty="0" err="1"/>
              <a:t>východoevropanů</a:t>
            </a:r>
            <a:r>
              <a:rPr lang="cs-CZ" altLang="cs-CZ" sz="1800" dirty="0"/>
              <a:t>, </a:t>
            </a:r>
            <a:r>
              <a:rPr lang="cs-CZ" sz="1800" dirty="0"/>
              <a:t>přes </a:t>
            </a:r>
            <a:r>
              <a:rPr lang="cs-CZ" sz="1800" dirty="0" err="1"/>
              <a:t>stř</a:t>
            </a:r>
            <a:r>
              <a:rPr lang="cs-CZ" sz="1800" dirty="0"/>
              <a:t>. a již. Asii  –  ve 2. tis. př. n. l. 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</a:t>
            </a:r>
            <a:r>
              <a:rPr lang="cs-CZ" sz="1800" dirty="0" err="1"/>
              <a:t>indo</a:t>
            </a:r>
            <a:r>
              <a:rPr lang="cs-CZ" sz="1800" dirty="0"/>
              <a:t>-íránské jazyky (sanskrt, perština: tzv. </a:t>
            </a:r>
            <a:r>
              <a:rPr lang="cs-CZ" sz="1800" dirty="0" err="1"/>
              <a:t>Árjové</a:t>
            </a:r>
            <a:r>
              <a:rPr lang="cs-CZ" sz="1800" dirty="0"/>
              <a:t> (Írán = </a:t>
            </a:r>
            <a:r>
              <a:rPr lang="cs-CZ" sz="1800" dirty="0" err="1"/>
              <a:t>Árjan</a:t>
            </a:r>
            <a:r>
              <a:rPr lang="cs-CZ" sz="1800" dirty="0"/>
              <a:t> = Persie)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R1b:  </a:t>
            </a:r>
            <a:r>
              <a:rPr lang="cs-CZ" sz="1800" b="1" dirty="0">
                <a:solidFill>
                  <a:srgbClr val="FF0000"/>
                </a:solidFill>
              </a:rPr>
              <a:t>22%   </a:t>
            </a:r>
            <a:r>
              <a:rPr lang="cs-CZ" altLang="cs-CZ" sz="1800" b="1" dirty="0">
                <a:solidFill>
                  <a:srgbClr val="FF0000"/>
                </a:solidFill>
              </a:rPr>
              <a:t>=  </a:t>
            </a:r>
            <a:r>
              <a:rPr lang="en-US" altLang="cs-CZ" sz="1800" b="1" dirty="0">
                <a:solidFill>
                  <a:srgbClr val="FF0000"/>
                </a:solidFill>
              </a:rPr>
              <a:t>1/</a:t>
            </a:r>
            <a:r>
              <a:rPr lang="cs-CZ" altLang="cs-CZ" sz="1800" b="1" dirty="0">
                <a:solidFill>
                  <a:srgbClr val="FF0000"/>
                </a:solidFill>
              </a:rPr>
              <a:t>5 </a:t>
            </a:r>
            <a:r>
              <a:rPr lang="en-US" altLang="cs-CZ" sz="1800" b="1" dirty="0">
                <a:solidFill>
                  <a:srgbClr val="FF0000"/>
                </a:solidFill>
              </a:rPr>
              <a:t> </a:t>
            </a:r>
            <a:r>
              <a:rPr lang="en-US" altLang="cs-CZ" sz="1800" b="1" dirty="0" err="1">
                <a:solidFill>
                  <a:srgbClr val="FF0000"/>
                </a:solidFill>
              </a:rPr>
              <a:t>potom</a:t>
            </a:r>
            <a:r>
              <a:rPr lang="cs-CZ" altLang="cs-CZ" sz="1800" b="1" dirty="0" err="1">
                <a:solidFill>
                  <a:srgbClr val="FF0000"/>
                </a:solidFill>
              </a:rPr>
              <a:t>ci</a:t>
            </a:r>
            <a:r>
              <a:rPr lang="en-US" altLang="cs-CZ" sz="1800" b="1" dirty="0">
                <a:solidFill>
                  <a:srgbClr val="FF0000"/>
                </a:solidFill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</a:rPr>
              <a:t>K</a:t>
            </a:r>
            <a:r>
              <a:rPr lang="en-US" altLang="cs-CZ" sz="1800" b="1" dirty="0" err="1">
                <a:solidFill>
                  <a:srgbClr val="FF0000"/>
                </a:solidFill>
              </a:rPr>
              <a:t>eltů</a:t>
            </a:r>
            <a:r>
              <a:rPr lang="cs-CZ" altLang="cs-CZ" sz="1800" b="1" dirty="0">
                <a:solidFill>
                  <a:srgbClr val="FF0000"/>
                </a:solidFill>
              </a:rPr>
              <a:t> a Germánů:  </a:t>
            </a:r>
            <a:r>
              <a:rPr lang="cs-CZ" sz="1800" dirty="0"/>
              <a:t> převažuje v západní Evropě (A, Š, F, Benelux, I)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spojována kentumovými jazyky (</a:t>
            </a:r>
            <a:r>
              <a:rPr lang="cs-CZ" sz="1800" dirty="0" err="1"/>
              <a:t>keltské-galské</a:t>
            </a:r>
            <a:r>
              <a:rPr lang="cs-CZ" sz="1800" dirty="0"/>
              <a:t> a germánské)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u="sng" dirty="0">
                <a:solidFill>
                  <a:schemeClr val="accent5">
                    <a:lumMod val="75000"/>
                  </a:schemeClr>
                </a:solidFill>
              </a:rPr>
              <a:t>Geny lovců mamutů:</a:t>
            </a:r>
            <a:r>
              <a:rPr lang="cs-CZ" sz="1800" b="1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cs-CZ" sz="1800" dirty="0"/>
              <a:t>(30 – 25 tis. př. n. l.)</a:t>
            </a:r>
          </a:p>
          <a:p>
            <a:pPr marL="0" indent="0">
              <a:buNone/>
              <a:defRPr/>
            </a:pPr>
            <a:r>
              <a:rPr lang="cs-CZ" sz="1800" b="1" dirty="0"/>
              <a:t>      </a:t>
            </a:r>
            <a:r>
              <a:rPr lang="cs-CZ" sz="1800" b="1" dirty="0" err="1"/>
              <a:t>Haploskupina</a:t>
            </a:r>
            <a:r>
              <a:rPr lang="cs-CZ" sz="1800" b="1" dirty="0"/>
              <a:t> U</a:t>
            </a:r>
            <a:r>
              <a:rPr lang="cs-CZ" sz="1800" dirty="0"/>
              <a:t>  = </a:t>
            </a:r>
            <a:r>
              <a:rPr lang="cs-CZ" sz="1800" b="1" dirty="0">
                <a:solidFill>
                  <a:srgbClr val="FF0000"/>
                </a:solidFill>
              </a:rPr>
              <a:t>10%</a:t>
            </a:r>
            <a:r>
              <a:rPr lang="cs-CZ" sz="1800" dirty="0"/>
              <a:t> dnešních Čechů ( m</a:t>
            </a:r>
            <a:r>
              <a:rPr lang="cs-CZ" altLang="cs-CZ" sz="1800" dirty="0"/>
              <a:t>itochondriální </a:t>
            </a:r>
            <a:r>
              <a:rPr lang="cs-CZ" altLang="cs-CZ" sz="1800" dirty="0" err="1"/>
              <a:t>mDNA</a:t>
            </a:r>
            <a:r>
              <a:rPr lang="cs-CZ" altLang="cs-CZ" sz="1800" dirty="0"/>
              <a:t>: dědí se z matky na dceru)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 </a:t>
            </a:r>
            <a:r>
              <a:rPr lang="cs-CZ" sz="1800" b="1" dirty="0" err="1"/>
              <a:t>Haploskupina</a:t>
            </a:r>
            <a:r>
              <a:rPr lang="cs-CZ" sz="1800" b="1" dirty="0"/>
              <a:t>  I  </a:t>
            </a:r>
            <a:r>
              <a:rPr lang="cs-CZ" sz="1800" dirty="0"/>
              <a:t>=  cca </a:t>
            </a:r>
            <a:r>
              <a:rPr lang="cs-CZ" sz="1800" b="1" dirty="0">
                <a:solidFill>
                  <a:srgbClr val="FF0000"/>
                </a:solidFill>
              </a:rPr>
              <a:t>20%</a:t>
            </a:r>
            <a:r>
              <a:rPr lang="cs-CZ" sz="1800" dirty="0"/>
              <a:t> dnešních Čechů (mužská Y-DNA) 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u="sng" dirty="0">
                <a:solidFill>
                  <a:schemeClr val="accent5">
                    <a:lumMod val="75000"/>
                  </a:schemeClr>
                </a:solidFill>
              </a:rPr>
              <a:t>Geny neolitických zemědělců z Předního východu:</a:t>
            </a:r>
          </a:p>
          <a:p>
            <a:pPr marL="0" indent="0">
              <a:buNone/>
              <a:defRPr/>
            </a:pPr>
            <a:r>
              <a:rPr lang="cs-CZ" sz="1800" b="1" dirty="0"/>
              <a:t>      </a:t>
            </a:r>
            <a:r>
              <a:rPr lang="cs-CZ" sz="1800" b="1" dirty="0" err="1"/>
              <a:t>Haploskupina</a:t>
            </a:r>
            <a:r>
              <a:rPr lang="cs-CZ" sz="1800" b="1" dirty="0"/>
              <a:t> G2a  </a:t>
            </a:r>
            <a:r>
              <a:rPr lang="cs-CZ" sz="1800" dirty="0"/>
              <a:t>=  </a:t>
            </a:r>
            <a:r>
              <a:rPr lang="cs-CZ" sz="1800" b="1" dirty="0">
                <a:solidFill>
                  <a:srgbClr val="FF0000"/>
                </a:solidFill>
              </a:rPr>
              <a:t>6%</a:t>
            </a:r>
            <a:r>
              <a:rPr lang="cs-CZ" sz="1800" dirty="0"/>
              <a:t> dnešních Čechů (mužská Y-DNA;  </a:t>
            </a:r>
            <a:r>
              <a:rPr lang="cs-CZ" sz="1800" dirty="0" err="1"/>
              <a:t>Ötzi</a:t>
            </a:r>
            <a:r>
              <a:rPr lang="cs-CZ" sz="1800" dirty="0"/>
              <a:t>:  5300 př.n.l., horské oblasti)</a:t>
            </a:r>
            <a:endParaRPr lang="cs-CZ" sz="1800" b="1" u="sng" dirty="0"/>
          </a:p>
          <a:p>
            <a:pPr>
              <a:defRPr/>
            </a:pPr>
            <a:r>
              <a:rPr lang="cs-CZ" sz="1800" b="1" dirty="0"/>
              <a:t>  </a:t>
            </a:r>
            <a:r>
              <a:rPr lang="cs-CZ" sz="1800" b="1" dirty="0" err="1"/>
              <a:t>Haploskupina</a:t>
            </a:r>
            <a:r>
              <a:rPr lang="cs-CZ" sz="1800" b="1" dirty="0"/>
              <a:t>  E1b1b</a:t>
            </a:r>
            <a:r>
              <a:rPr lang="cs-CZ" sz="1800" dirty="0"/>
              <a:t> =  </a:t>
            </a:r>
            <a:r>
              <a:rPr lang="cs-CZ" sz="1800" b="1" dirty="0">
                <a:solidFill>
                  <a:srgbClr val="FF0000"/>
                </a:solidFill>
              </a:rPr>
              <a:t>8%</a:t>
            </a:r>
            <a:r>
              <a:rPr lang="cs-CZ" sz="1800" dirty="0"/>
              <a:t> dnešních Čechů ( mužská Y-DNA (již E až </a:t>
            </a:r>
            <a:r>
              <a:rPr lang="cs-CZ" sz="1800" dirty="0" err="1"/>
              <a:t>sev</a:t>
            </a:r>
            <a:r>
              <a:rPr lang="cs-CZ" sz="1800" dirty="0"/>
              <a:t>. </a:t>
            </a:r>
            <a:r>
              <a:rPr lang="cs-CZ" sz="1800" dirty="0" err="1"/>
              <a:t>Af</a:t>
            </a:r>
            <a:r>
              <a:rPr lang="cs-CZ" sz="1800" dirty="0"/>
              <a:t>.; měl ji i Hitler)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94DE934-2173-7B1F-2163-28E5A962DB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Prameny  </a:t>
            </a:r>
            <a:br>
              <a:rPr lang="cs-CZ" altLang="cs-CZ" sz="2000" dirty="0"/>
            </a:br>
            <a:r>
              <a:rPr lang="cs-CZ" altLang="cs-CZ" sz="2000" b="1" dirty="0">
                <a:solidFill>
                  <a:srgbClr val="FF0000"/>
                </a:solidFill>
              </a:rPr>
              <a:t>                     (Etnogeneze:   </a:t>
            </a:r>
            <a:r>
              <a:rPr lang="cs-CZ" altLang="cs-CZ" sz="2000" b="1" dirty="0" err="1">
                <a:solidFill>
                  <a:srgbClr val="FF0000"/>
                </a:solidFill>
              </a:rPr>
              <a:t>řec</a:t>
            </a:r>
            <a:r>
              <a:rPr lang="cs-CZ" altLang="cs-CZ" sz="2000" b="1" dirty="0">
                <a:solidFill>
                  <a:srgbClr val="FF0000"/>
                </a:solidFill>
              </a:rPr>
              <a:t>. </a:t>
            </a:r>
            <a:r>
              <a:rPr lang="cs-CZ" altLang="cs-CZ" sz="2000" b="1" dirty="0" err="1">
                <a:solidFill>
                  <a:srgbClr val="FF0000"/>
                </a:solidFill>
              </a:rPr>
              <a:t>ethnos</a:t>
            </a:r>
            <a:r>
              <a:rPr lang="cs-CZ" altLang="cs-CZ" sz="2000" b="1" dirty="0">
                <a:solidFill>
                  <a:srgbClr val="FF0000"/>
                </a:solidFill>
              </a:rPr>
              <a:t> - národ, genesis - původ, vznik) 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3B625BB-2E79-DC2C-D28E-7AC812C053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4325" y="1152525"/>
            <a:ext cx="11877675" cy="570547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pPr>
              <a:defRPr/>
            </a:pPr>
            <a:r>
              <a:rPr lang="cs-CZ" altLang="cs-CZ" sz="1900" b="1" dirty="0">
                <a:solidFill>
                  <a:srgbClr val="FF0000"/>
                </a:solidFill>
              </a:rPr>
              <a:t>Slované</a:t>
            </a:r>
            <a:r>
              <a:rPr lang="cs-CZ" altLang="cs-CZ" sz="1900" b="1" dirty="0"/>
              <a:t>   </a:t>
            </a:r>
            <a:r>
              <a:rPr lang="cs-CZ" altLang="cs-CZ" sz="1900" dirty="0"/>
              <a:t>– </a:t>
            </a:r>
            <a:r>
              <a:rPr lang="cs-CZ" altLang="cs-CZ" sz="1900" b="1" dirty="0"/>
              <a:t> </a:t>
            </a:r>
            <a:r>
              <a:rPr lang="cs-CZ" altLang="cs-CZ" sz="1900" dirty="0"/>
              <a:t>e</a:t>
            </a:r>
            <a:r>
              <a:rPr lang="cs-CZ" sz="1900" dirty="0"/>
              <a:t>tnikum indoevropského původu, jehož etnogenezi dokládají prameny: </a:t>
            </a:r>
          </a:p>
          <a:p>
            <a:pPr marL="0" indent="0" eaLnBrk="1" hangingPunct="1">
              <a:buNone/>
              <a:defRPr/>
            </a:pPr>
            <a:endParaRPr lang="cs-CZ" altLang="cs-CZ" sz="1900" b="1" dirty="0"/>
          </a:p>
          <a:p>
            <a:pPr eaLnBrk="1" hangingPunct="1">
              <a:defRPr/>
            </a:pPr>
            <a:r>
              <a:rPr lang="cs-CZ" altLang="cs-CZ" sz="1900" b="1" dirty="0"/>
              <a:t>Lingvistické </a:t>
            </a:r>
            <a:r>
              <a:rPr lang="cs-CZ" altLang="cs-CZ" sz="1900" dirty="0"/>
              <a:t> –   </a:t>
            </a:r>
            <a:r>
              <a:rPr lang="cs-CZ" altLang="cs-CZ" sz="1900" dirty="0" err="1"/>
              <a:t>glottochonologie</a:t>
            </a:r>
            <a:r>
              <a:rPr lang="cs-CZ" altLang="cs-CZ" sz="1900" dirty="0"/>
              <a:t>:  m</a:t>
            </a:r>
            <a:r>
              <a:rPr lang="cs-CZ" sz="1900" dirty="0"/>
              <a:t>etoda historické jazykovědy zaměřená na zjištění doby oddělení</a:t>
            </a:r>
          </a:p>
          <a:p>
            <a:pPr marL="0" indent="0" eaLnBrk="1" hangingPunct="1">
              <a:buNone/>
              <a:defRPr/>
            </a:pPr>
            <a:r>
              <a:rPr lang="cs-CZ" sz="1900" dirty="0"/>
              <a:t>                                                                  jazyků od společného základu    </a:t>
            </a:r>
            <a:r>
              <a:rPr lang="cs-CZ" altLang="cs-CZ" sz="1900" dirty="0"/>
              <a:t>a)  hydronyma, oronyma (názvy řek, hor)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900" dirty="0"/>
              <a:t>                                                                                                                           b)  jazykové výpůjčky od sousedních etnik</a:t>
            </a:r>
            <a:endParaRPr lang="cs-CZ" altLang="cs-CZ" sz="19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900" b="1" dirty="0"/>
              <a:t>Historické </a:t>
            </a:r>
            <a:r>
              <a:rPr lang="cs-CZ" altLang="cs-CZ" sz="1900" dirty="0"/>
              <a:t> –  zprávy řeckých, římských, byzantských a ruských autorů </a:t>
            </a:r>
          </a:p>
          <a:p>
            <a:pPr eaLnBrk="1" hangingPunct="1">
              <a:lnSpc>
                <a:spcPct val="80000"/>
              </a:lnSpc>
            </a:pPr>
            <a:endParaRPr lang="cs-CZ" altLang="cs-CZ" sz="1900" dirty="0"/>
          </a:p>
          <a:p>
            <a:pPr>
              <a:lnSpc>
                <a:spcPct val="80000"/>
              </a:lnSpc>
            </a:pPr>
            <a:r>
              <a:rPr lang="cs-CZ" altLang="cs-CZ" sz="1900" b="1" dirty="0"/>
              <a:t>Archeologické </a:t>
            </a:r>
            <a:r>
              <a:rPr lang="cs-CZ" altLang="cs-CZ" sz="1900" dirty="0"/>
              <a:t> –  hmotné a duchovní projevy Slovanů v období 5/6. – 10. stol.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900" dirty="0"/>
              <a:t>                               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900" b="1" dirty="0"/>
              <a:t>Antropologicko-genetické  </a:t>
            </a:r>
            <a:r>
              <a:rPr lang="cs-CZ" altLang="cs-CZ" sz="1900" dirty="0"/>
              <a:t>– </a:t>
            </a:r>
            <a:r>
              <a:rPr lang="cs-CZ" altLang="cs-CZ" sz="1900" b="1" dirty="0"/>
              <a:t> </a:t>
            </a:r>
            <a:r>
              <a:rPr lang="cs-CZ" altLang="cs-CZ" sz="1900" dirty="0"/>
              <a:t>analýzy DNA</a:t>
            </a:r>
          </a:p>
          <a:p>
            <a:pPr eaLnBrk="1" hangingPunct="1">
              <a:lnSpc>
                <a:spcPct val="90000"/>
              </a:lnSpc>
            </a:pPr>
            <a:endParaRPr lang="cs-CZ" altLang="cs-CZ" sz="19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1900" b="1" dirty="0"/>
              <a:t>Etnografické  </a:t>
            </a:r>
            <a:r>
              <a:rPr lang="cs-CZ" altLang="cs-CZ" sz="1900" dirty="0"/>
              <a:t>–  národopisné paralely</a:t>
            </a:r>
          </a:p>
          <a:p>
            <a:pPr eaLnBrk="1" hangingPunct="1">
              <a:lnSpc>
                <a:spcPct val="90000"/>
              </a:lnSpc>
            </a:pPr>
            <a:endParaRPr lang="cs-CZ" altLang="cs-CZ" sz="19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1900" b="1" dirty="0"/>
              <a:t>Kulturně-historické, antropologické  </a:t>
            </a:r>
            <a:r>
              <a:rPr lang="cs-CZ" altLang="cs-CZ" sz="1900" dirty="0"/>
              <a:t>–  životní styl, náboženství, architektura, vojenství aj.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DFD44BA-9655-44E5-BF00-45EFB68E6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40" y="75699"/>
            <a:ext cx="6945410" cy="678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338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>
            <a:extLst>
              <a:ext uri="{FF2B5EF4-FFF2-40B4-BE49-F238E27FC236}">
                <a16:creationId xmlns:a16="http://schemas.microsoft.com/office/drawing/2014/main" id="{7F05F849-6A59-722D-71D7-741F3BC085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1525" y="-101600"/>
            <a:ext cx="10515600" cy="1063625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Antropologie, etnografie, kulturní historie</a:t>
            </a:r>
          </a:p>
        </p:txBody>
      </p:sp>
      <p:sp>
        <p:nvSpPr>
          <p:cNvPr id="39939" name="Rectangle 5">
            <a:extLst>
              <a:ext uri="{FF2B5EF4-FFF2-40B4-BE49-F238E27FC236}">
                <a16:creationId xmlns:a16="http://schemas.microsoft.com/office/drawing/2014/main" id="{50AD91B3-C006-324A-9A12-76C753F4E1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6700" y="552450"/>
            <a:ext cx="11925299" cy="6305550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Antropologie</a:t>
            </a:r>
            <a:r>
              <a:rPr lang="cs-CZ" altLang="cs-CZ" sz="1800" dirty="0"/>
              <a:t>  –  analýza ukázala na jednotu slovanské populace, i když nelze hovořit o homogennosti antropologického typu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–  průměrný věk:   východní Slované:   36 – 40 let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západní Slované:     32 – 41 let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jižní Slované:           42 – 47,5 let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–  u nás:   doložena příbuznost mezi populací velkomoravských center a starších pohřebišť s litými bronzy,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typickými pro „avarsko-slovanské“ jízdní družiny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Etnografie  </a:t>
            </a:r>
            <a:r>
              <a:rPr lang="cs-CZ" altLang="cs-CZ" sz="1800" dirty="0"/>
              <a:t>–  dnes má pro slovanskou archeologii spíše okrajový význam </a:t>
            </a:r>
          </a:p>
          <a:p>
            <a:pPr marL="0" indent="0" algn="l">
              <a:buNone/>
            </a:pPr>
            <a:r>
              <a:rPr lang="cs-CZ" altLang="cs-CZ" sz="1800" dirty="0"/>
              <a:t>                         –  </a:t>
            </a:r>
            <a:r>
              <a:rPr lang="cs-CZ" altLang="cs-CZ" sz="1800" b="1" dirty="0"/>
              <a:t>Pavel Josef Šafařík</a:t>
            </a:r>
            <a:r>
              <a:rPr lang="cs-CZ" altLang="cs-CZ" sz="1800" dirty="0"/>
              <a:t>: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1836-7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:  Slovanské starožitnosti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– památky písemné, archeologické numismatick</a:t>
            </a:r>
            <a:r>
              <a:rPr lang="cs-CZ" sz="1800" dirty="0">
                <a:solidFill>
                  <a:srgbClr val="333333"/>
                </a:solidFill>
              </a:rPr>
              <a:t>é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, národopisn</a:t>
            </a:r>
            <a:r>
              <a:rPr lang="cs-CZ" sz="1800" dirty="0">
                <a:solidFill>
                  <a:srgbClr val="333333"/>
                </a:solidFill>
              </a:rPr>
              <a:t>é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a folklorní </a:t>
            </a:r>
            <a:r>
              <a:rPr lang="cs-CZ" altLang="cs-CZ" sz="1800" dirty="0"/>
              <a:t>                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                        –  </a:t>
            </a:r>
            <a:r>
              <a:rPr lang="cs-CZ" altLang="cs-CZ" sz="1800" b="1" dirty="0"/>
              <a:t>Lubor </a:t>
            </a:r>
            <a:r>
              <a:rPr lang="cs-CZ" altLang="cs-CZ" sz="1800" b="1" dirty="0" err="1"/>
              <a:t>Niederle</a:t>
            </a:r>
            <a:r>
              <a:rPr lang="cs-CZ" altLang="cs-CZ" sz="1800" b="1" dirty="0"/>
              <a:t>:   1902-25:</a:t>
            </a:r>
            <a:r>
              <a:rPr lang="cs-CZ" altLang="cs-CZ" sz="1800" dirty="0"/>
              <a:t>  Slovanské starožitnosti </a:t>
            </a:r>
          </a:p>
          <a:p>
            <a:pPr marL="0" indent="0" algn="l">
              <a:buNone/>
            </a:pPr>
            <a:r>
              <a:rPr lang="cs-CZ" altLang="cs-CZ" sz="1800" dirty="0"/>
              <a:t>                                                                              –  navázal na Šafaříka (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historie, archeologie, etnografie, antropologie aj. obory)</a:t>
            </a:r>
            <a:endParaRPr lang="cs-CZ" altLang="cs-CZ" sz="1800" dirty="0"/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Kulturní historie  </a:t>
            </a:r>
            <a:r>
              <a:rPr lang="cs-CZ" altLang="cs-CZ" sz="1800" dirty="0"/>
              <a:t>–  jednotou slovanské kultury se zabýval A. V. </a:t>
            </a:r>
            <a:r>
              <a:rPr lang="cs-CZ" altLang="cs-CZ" sz="1800" dirty="0" err="1"/>
              <a:t>Arcichovski</a:t>
            </a:r>
            <a:r>
              <a:rPr lang="cs-CZ" altLang="cs-CZ" sz="1800" dirty="0"/>
              <a:t> a J. Eisner </a:t>
            </a:r>
          </a:p>
          <a:p>
            <a:pPr marL="0" indent="0" algn="l">
              <a:buNone/>
            </a:pPr>
            <a:r>
              <a:rPr lang="cs-CZ" altLang="cs-CZ" sz="1800" dirty="0"/>
              <a:t>                                   – 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vypovídací možnosti hmotnýchch pramenů pro poznání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širších </a:t>
            </a:r>
            <a:r>
              <a:rPr lang="cs-CZ" sz="1800" dirty="0">
                <a:solidFill>
                  <a:srgbClr val="333333"/>
                </a:solidFill>
                <a:latin typeface="EtelkaLight"/>
              </a:rPr>
              <a:t>kulturně-historických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souvislosti </a:t>
            </a:r>
            <a:r>
              <a:rPr lang="cs-CZ" altLang="cs-CZ" sz="1800" dirty="0"/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CB4DC43F-77D9-D58C-040F-77BC404DC1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rgbClr val="FF0000"/>
                </a:solidFill>
              </a:rPr>
              <a:t>                  Teorie o původu Slovanů</a:t>
            </a:r>
          </a:p>
        </p:txBody>
      </p:sp>
      <p:sp>
        <p:nvSpPr>
          <p:cNvPr id="56323" name="Rectangle 5">
            <a:extLst>
              <a:ext uri="{FF2B5EF4-FFF2-40B4-BE49-F238E27FC236}">
                <a16:creationId xmlns:a16="http://schemas.microsoft.com/office/drawing/2014/main" id="{9EFB7729-C8EB-A479-ACC3-D6ABB2CDC9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11887200" cy="5638799"/>
          </a:xfrm>
        </p:spPr>
        <p:txBody>
          <a:bodyPr>
            <a:normAutofit/>
          </a:bodyPr>
          <a:lstStyle/>
          <a:p>
            <a:pPr marL="609600" indent="-609600"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1 .</a:t>
            </a:r>
            <a:r>
              <a:rPr lang="cs-CZ" altLang="cs-CZ" sz="2000" dirty="0">
                <a:solidFill>
                  <a:srgbClr val="FF0000"/>
                </a:solidFill>
              </a:rPr>
              <a:t>  </a:t>
            </a:r>
            <a:r>
              <a:rPr lang="cs-CZ" altLang="cs-CZ" sz="1800" b="1" dirty="0">
                <a:solidFill>
                  <a:srgbClr val="FF0000"/>
                </a:solidFill>
              </a:rPr>
              <a:t>Autochtonní</a:t>
            </a:r>
            <a:r>
              <a:rPr lang="cs-CZ" altLang="cs-CZ" sz="1800" dirty="0">
                <a:solidFill>
                  <a:srgbClr val="FF0000"/>
                </a:solidFill>
              </a:rPr>
              <a:t>   </a:t>
            </a:r>
            <a:r>
              <a:rPr lang="cs-CZ" altLang="cs-CZ" sz="1800" dirty="0"/>
              <a:t>–  vychází ze slavinity a předchozích středoevropských kultur a jejich sídelní kontinuity                    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–  předchůdce Slovanů hledá v lužické kultuře:   odmítnuto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–  sídla mezi Dněprem, Dněstrem, Odrou a Labem již před dobou stěhování národů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>
              <a:buNone/>
            </a:pPr>
            <a:r>
              <a:rPr lang="cs-CZ" altLang="cs-CZ" sz="1800" dirty="0"/>
              <a:t>                                    Josef </a:t>
            </a:r>
            <a:r>
              <a:rPr lang="cs-CZ" altLang="cs-CZ" sz="1800" dirty="0" err="1"/>
              <a:t>Kostrzewski</a:t>
            </a:r>
            <a:r>
              <a:rPr lang="cs-CZ" altLang="cs-CZ" sz="1800" dirty="0"/>
              <a:t>:  </a:t>
            </a:r>
            <a:r>
              <a:rPr lang="cs-CZ" altLang="cs-CZ" sz="1800" dirty="0" err="1"/>
              <a:t>Praslowiaňszczyzna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wczesniosrediowieczna</a:t>
            </a:r>
            <a:r>
              <a:rPr lang="cs-CZ" altLang="cs-CZ" sz="1800" dirty="0"/>
              <a:t>. Poznaň 1956.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           </a:t>
            </a:r>
            <a:r>
              <a:rPr lang="cs-CZ" altLang="cs-CZ" sz="1800" dirty="0" err="1"/>
              <a:t>Zagadnienie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ci</a:t>
            </a:r>
            <a:r>
              <a:rPr lang="en-US" altLang="cs-CZ" sz="1800" dirty="0">
                <a:cs typeface="Times New Roman" panose="02020603050405020304" pitchFamily="18" charset="0"/>
              </a:rPr>
              <a:t>ą</a:t>
            </a:r>
            <a:r>
              <a:rPr lang="cs-CZ" altLang="cs-CZ" sz="1800" dirty="0">
                <a:cs typeface="Times New Roman" panose="02020603050405020304" pitchFamily="18" charset="0"/>
              </a:rPr>
              <a:t>g</a:t>
            </a:r>
            <a:r>
              <a:rPr lang="en-US" altLang="cs-CZ" sz="1800" dirty="0">
                <a:cs typeface="Times New Roman" panose="02020603050405020304" pitchFamily="18" charset="0"/>
              </a:rPr>
              <a:t>ł</a:t>
            </a:r>
            <a:r>
              <a:rPr lang="cs-CZ" altLang="cs-CZ" sz="1800" dirty="0">
                <a:cs typeface="Times New Roman" panose="02020603050405020304" pitchFamily="18" charset="0"/>
              </a:rPr>
              <a:t>o</a:t>
            </a:r>
            <a:r>
              <a:rPr lang="en-US" altLang="cs-CZ" sz="1800" dirty="0">
                <a:cs typeface="Times New Roman" panose="02020603050405020304" pitchFamily="18" charset="0"/>
              </a:rPr>
              <a:t>ś</a:t>
            </a:r>
            <a:r>
              <a:rPr lang="cs-CZ" altLang="cs-CZ" sz="1800" dirty="0" err="1">
                <a:cs typeface="Times New Roman" panose="02020603050405020304" pitchFamily="18" charset="0"/>
              </a:rPr>
              <a:t>ci</a:t>
            </a:r>
            <a:r>
              <a:rPr lang="cs-CZ" altLang="cs-CZ" sz="1800" dirty="0"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cs typeface="Times New Roman" panose="02020603050405020304" pitchFamily="18" charset="0"/>
              </a:rPr>
              <a:t>zaludnienia</a:t>
            </a:r>
            <a:r>
              <a:rPr lang="cs-CZ" altLang="cs-CZ" sz="1800" dirty="0"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cs typeface="Times New Roman" panose="02020603050405020304" pitchFamily="18" charset="0"/>
              </a:rPr>
              <a:t>ziem</a:t>
            </a:r>
            <a:r>
              <a:rPr lang="cs-CZ" altLang="cs-CZ" sz="1800" dirty="0"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cs typeface="Times New Roman" panose="02020603050405020304" pitchFamily="18" charset="0"/>
              </a:rPr>
              <a:t>polskich</a:t>
            </a:r>
            <a:r>
              <a:rPr lang="cs-CZ" altLang="cs-CZ" sz="1800" dirty="0">
                <a:cs typeface="Times New Roman" panose="02020603050405020304" pitchFamily="18" charset="0"/>
              </a:rPr>
              <a:t> w </a:t>
            </a:r>
            <a:r>
              <a:rPr lang="cs-CZ" altLang="cs-CZ" sz="1800" dirty="0" err="1">
                <a:cs typeface="Times New Roman" panose="02020603050405020304" pitchFamily="18" charset="0"/>
              </a:rPr>
              <a:t>pradziejach</a:t>
            </a:r>
            <a:r>
              <a:rPr lang="cs-CZ" altLang="cs-CZ" sz="1800" dirty="0">
                <a:cs typeface="Times New Roman" panose="02020603050405020304" pitchFamily="18" charset="0"/>
              </a:rPr>
              <a:t>. </a:t>
            </a:r>
            <a:r>
              <a:rPr lang="cs-CZ" altLang="cs-CZ" sz="1800" dirty="0" err="1">
                <a:cs typeface="Times New Roman" panose="02020603050405020304" pitchFamily="18" charset="0"/>
              </a:rPr>
              <a:t>Poznań</a:t>
            </a:r>
            <a:r>
              <a:rPr lang="cs-CZ" altLang="cs-CZ" sz="1800" dirty="0">
                <a:cs typeface="Times New Roman" panose="02020603050405020304" pitchFamily="18" charset="0"/>
              </a:rPr>
              <a:t> 1961.</a:t>
            </a:r>
          </a:p>
          <a:p>
            <a:pPr marL="609600" indent="-609600">
              <a:buNone/>
            </a:pPr>
            <a:endParaRPr lang="cs-CZ" altLang="cs-CZ" sz="1800" dirty="0">
              <a:cs typeface="Times New Roman" panose="02020603050405020304" pitchFamily="18" charset="0"/>
            </a:endParaRPr>
          </a:p>
          <a:p>
            <a:pPr marL="609600" indent="-609600">
              <a:buNone/>
            </a:pPr>
            <a:r>
              <a:rPr lang="cs-CZ" alt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cs-CZ" altLang="cs-CZ" sz="1800" dirty="0"/>
              <a:t>–  další zastánci: Witold </a:t>
            </a:r>
            <a:r>
              <a:rPr lang="cs-CZ" altLang="cs-CZ" sz="1800" dirty="0" err="1"/>
              <a:t>Henesel</a:t>
            </a:r>
            <a:r>
              <a:rPr lang="cs-CZ" altLang="cs-CZ" sz="1800" dirty="0"/>
              <a:t>, Lech </a:t>
            </a:r>
            <a:r>
              <a:rPr lang="cs-CZ" altLang="cs-CZ" sz="1800" dirty="0" err="1"/>
              <a:t>Lecjejewicz</a:t>
            </a:r>
            <a:r>
              <a:rPr lang="cs-CZ" altLang="cs-CZ" sz="1800" dirty="0"/>
              <a:t>, Jan </a:t>
            </a:r>
            <a:r>
              <a:rPr lang="en-US" altLang="cs-CZ" sz="1800" dirty="0">
                <a:cs typeface="Arial" panose="020B0604020202020204" pitchFamily="34" charset="0"/>
              </a:rPr>
              <a:t>Ż</a:t>
            </a:r>
            <a:r>
              <a:rPr lang="cs-CZ" altLang="cs-CZ" sz="1800" dirty="0" err="1">
                <a:cs typeface="Arial" panose="020B0604020202020204" pitchFamily="34" charset="0"/>
              </a:rPr>
              <a:t>ak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marL="609600" indent="-609600">
              <a:buNone/>
            </a:pPr>
            <a:endParaRPr lang="en-US" altLang="cs-CZ" sz="1800" b="1" dirty="0">
              <a:cs typeface="Arial" panose="020B0604020202020204" pitchFamily="34" charset="0"/>
            </a:endParaRPr>
          </a:p>
          <a:p>
            <a:pPr marL="609600" indent="-609600">
              <a:buNone/>
            </a:pPr>
            <a:r>
              <a:rPr lang="cs-CZ" altLang="cs-CZ" sz="1800" dirty="0"/>
              <a:t>     </a:t>
            </a:r>
            <a:r>
              <a:rPr lang="cs-CZ" altLang="cs-CZ" sz="1800" b="1" dirty="0"/>
              <a:t>Teorie biologické kontinuity  </a:t>
            </a:r>
            <a:r>
              <a:rPr lang="cs-CZ" altLang="cs-CZ" sz="1800" dirty="0"/>
              <a:t> –  dlouhý sídelní vývoj na jednom místě od neolitu (rolník neopouští půdu)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–  antropologie nepotvrdila diskontinuitu osídlení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>
              <a:buNone/>
            </a:pPr>
            <a:r>
              <a:rPr lang="cs-CZ" altLang="cs-CZ" sz="1800" dirty="0"/>
              <a:t>     Janusz </a:t>
            </a:r>
            <a:r>
              <a:rPr lang="cs-CZ" altLang="cs-CZ" sz="1800" dirty="0" err="1"/>
              <a:t>Pion</a:t>
            </a:r>
            <a:r>
              <a:rPr lang="cs-CZ" altLang="cs-CZ" sz="1800" dirty="0" err="1">
                <a:cs typeface="Arial" panose="020B0604020202020204" pitchFamily="34" charset="0"/>
              </a:rPr>
              <a:t>tek</a:t>
            </a:r>
            <a:r>
              <a:rPr lang="cs-CZ" altLang="cs-CZ" sz="1800" dirty="0">
                <a:cs typeface="Arial" panose="020B0604020202020204" pitchFamily="34" charset="0"/>
              </a:rPr>
              <a:t>, Janusz D</a:t>
            </a:r>
            <a:r>
              <a:rPr lang="en-US" altLang="cs-CZ" sz="1800" dirty="0">
                <a:cs typeface="Arial" panose="020B0604020202020204" pitchFamily="34" charset="0"/>
              </a:rPr>
              <a:t>ą</a:t>
            </a:r>
            <a:r>
              <a:rPr lang="cs-CZ" altLang="cs-CZ" sz="1800" dirty="0" err="1">
                <a:cs typeface="Arial" panose="020B0604020202020204" pitchFamily="34" charset="0"/>
              </a:rPr>
              <a:t>browski</a:t>
            </a:r>
            <a:r>
              <a:rPr lang="cs-CZ" altLang="cs-CZ" sz="1800" dirty="0">
                <a:cs typeface="Arial" panose="020B0604020202020204" pitchFamily="34" charset="0"/>
              </a:rPr>
              <a:t>  –  antropologové proti příchodu z východní pravlasti </a:t>
            </a:r>
          </a:p>
          <a:p>
            <a:pPr marL="609600" indent="-60960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                           –  vyloučili jakékoli biologické změny u východních i západních Slovanů</a:t>
            </a:r>
            <a:endParaRPr lang="en-US" altLang="cs-CZ" sz="1800" dirty="0">
              <a:cs typeface="Arial" panose="020B0604020202020204" pitchFamily="34" charset="0"/>
            </a:endParaRPr>
          </a:p>
          <a:p>
            <a:pPr marL="609600" indent="-609600"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5">
            <a:extLst>
              <a:ext uri="{FF2B5EF4-FFF2-40B4-BE49-F238E27FC236}">
                <a16:creationId xmlns:a16="http://schemas.microsoft.com/office/drawing/2014/main" id="{F8A2A25C-0BE5-5AAA-BD12-265AAD9826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0525" y="352425"/>
            <a:ext cx="11801475" cy="6505575"/>
          </a:xfrm>
        </p:spPr>
        <p:txBody>
          <a:bodyPr>
            <a:normAutofit lnSpcReduction="10000"/>
          </a:bodyPr>
          <a:lstStyle/>
          <a:p>
            <a:pPr algn="l"/>
            <a:r>
              <a:rPr lang="cs-CZ" altLang="cs-CZ" sz="2000" b="1" dirty="0">
                <a:solidFill>
                  <a:srgbClr val="FF0000"/>
                </a:solidFill>
              </a:rPr>
              <a:t>2.   Alochtonní  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1800" dirty="0"/>
              <a:t>–   výchozí oblast:  lesostepní  pásmo mezi Dněprem a Dněstrem (střední </a:t>
            </a:r>
            <a:r>
              <a:rPr lang="cs-CZ" altLang="cs-CZ" sz="1800" dirty="0" err="1"/>
              <a:t>Podněpří</a:t>
            </a:r>
            <a:r>
              <a:rPr lang="cs-CZ" altLang="cs-CZ" sz="1800" dirty="0"/>
              <a:t> a poříčí Pripjatě)</a:t>
            </a:r>
          </a:p>
          <a:p>
            <a:pPr marL="0" indent="0" algn="l">
              <a:buNone/>
            </a:pPr>
            <a:r>
              <a:rPr lang="cs-CZ" altLang="cs-CZ" sz="1800" dirty="0"/>
              <a:t>                                    – 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příbuznost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časněslovanského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pražského typu s typem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Korčak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</a:t>
            </a:r>
            <a:endParaRPr lang="cs-CZ" altLang="cs-CZ" sz="1800" dirty="0"/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                     –   pronikání do střední a jižní Evropy koncem doby stěhování národů (5. – 6. stol.) </a:t>
            </a:r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                     –   2 badatelské přístupy:</a:t>
            </a:r>
          </a:p>
          <a:p>
            <a:pPr marL="609600" indent="-609600">
              <a:buNone/>
              <a:defRPr/>
            </a:pPr>
            <a:r>
              <a:rPr lang="cs-CZ" altLang="cs-CZ" sz="1800" dirty="0"/>
              <a:t>          a</a:t>
            </a:r>
            <a:r>
              <a:rPr lang="cs-CZ" altLang="cs-CZ" sz="1800" b="1" dirty="0"/>
              <a:t>)  </a:t>
            </a:r>
            <a:r>
              <a:rPr lang="cs-CZ" altLang="cs-CZ" sz="1800" b="1" u="sng" dirty="0"/>
              <a:t>polská (krakovská) škola:</a:t>
            </a:r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</a:t>
            </a:r>
            <a:r>
              <a:rPr lang="cs-CZ" altLang="cs-CZ" sz="1800" b="1" dirty="0"/>
              <a:t>Michał </a:t>
            </a:r>
            <a:r>
              <a:rPr lang="cs-CZ" altLang="cs-CZ" sz="1800" b="1" dirty="0" err="1"/>
              <a:t>Parczewski</a:t>
            </a:r>
            <a:r>
              <a:rPr lang="cs-CZ" altLang="cs-CZ" sz="1800" b="1" dirty="0"/>
              <a:t>:</a:t>
            </a:r>
            <a:r>
              <a:rPr lang="cs-CZ" altLang="cs-CZ" sz="1800" dirty="0"/>
              <a:t>  </a:t>
            </a:r>
            <a:r>
              <a:rPr lang="cs-CZ" altLang="cs-CZ" sz="1600" dirty="0" err="1"/>
              <a:t>Pocz</a:t>
            </a:r>
            <a:r>
              <a:rPr lang="en-US" altLang="cs-CZ" sz="1600" dirty="0">
                <a:cs typeface="Times New Roman" panose="02020603050405020304" pitchFamily="18" charset="0"/>
              </a:rPr>
              <a:t>ą</a:t>
            </a:r>
            <a:r>
              <a:rPr lang="cs-CZ" altLang="cs-CZ" sz="1600" dirty="0" err="1"/>
              <a:t>tki</a:t>
            </a:r>
            <a:r>
              <a:rPr lang="cs-CZ" altLang="cs-CZ" sz="1600" dirty="0"/>
              <a:t> kultury </a:t>
            </a:r>
            <a:r>
              <a:rPr lang="cs-CZ" altLang="cs-CZ" sz="1600" dirty="0" err="1"/>
              <a:t>vczesnos</a:t>
            </a:r>
            <a:r>
              <a:rPr lang="en-US" altLang="cs-CZ" sz="1600" dirty="0">
                <a:cs typeface="Arial" panose="020B0604020202020204" pitchFamily="34" charset="0"/>
              </a:rPr>
              <a:t>ł</a:t>
            </a:r>
            <a:r>
              <a:rPr lang="cs-CZ" altLang="cs-CZ" sz="1600" dirty="0" err="1">
                <a:cs typeface="Arial" panose="020B0604020202020204" pitchFamily="34" charset="0"/>
              </a:rPr>
              <a:t>owiańskiej</a:t>
            </a:r>
            <a:r>
              <a:rPr lang="cs-CZ" altLang="cs-CZ" sz="1600" dirty="0">
                <a:cs typeface="Arial" panose="020B0604020202020204" pitchFamily="34" charset="0"/>
              </a:rPr>
              <a:t> w </a:t>
            </a:r>
            <a:r>
              <a:rPr lang="cs-CZ" altLang="cs-CZ" sz="1600" dirty="0" err="1">
                <a:cs typeface="Arial" panose="020B0604020202020204" pitchFamily="34" charset="0"/>
              </a:rPr>
              <a:t>Polsce</a:t>
            </a:r>
            <a:r>
              <a:rPr lang="cs-CZ" altLang="cs-CZ" sz="1600" dirty="0">
                <a:cs typeface="Arial" panose="020B0604020202020204" pitchFamily="34" charset="0"/>
              </a:rPr>
              <a:t>. Poznaň 1988 (2002).</a:t>
            </a:r>
          </a:p>
          <a:p>
            <a:pPr marL="609600" indent="-609600">
              <a:buNone/>
              <a:defRPr/>
            </a:pPr>
            <a:r>
              <a:rPr lang="cs-CZ" altLang="cs-CZ" sz="1600" dirty="0"/>
              <a:t>                                                          </a:t>
            </a:r>
            <a:r>
              <a:rPr lang="cs-CZ" altLang="cs-CZ" sz="1600" dirty="0" err="1"/>
              <a:t>Praojczyzna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Słowian</a:t>
            </a:r>
            <a:r>
              <a:rPr lang="cs-CZ" altLang="cs-CZ" sz="1600" dirty="0"/>
              <a:t> w </a:t>
            </a:r>
            <a:r>
              <a:rPr lang="cs-CZ" altLang="cs-CZ" sz="1600" dirty="0" err="1"/>
              <a:t>ujeciu</a:t>
            </a:r>
            <a:r>
              <a:rPr lang="cs-CZ" altLang="cs-CZ" sz="1600" dirty="0"/>
              <a:t> </a:t>
            </a:r>
            <a:r>
              <a:rPr lang="cs-CZ" altLang="cs-CZ" sz="1600" dirty="0" err="1"/>
              <a:t>zródłoznawczym</a:t>
            </a:r>
            <a:r>
              <a:rPr lang="cs-CZ" altLang="cs-CZ" sz="1600" dirty="0"/>
              <a:t>, In: </a:t>
            </a:r>
            <a:r>
              <a:rPr lang="cs-CZ" altLang="cs-CZ" sz="1600" dirty="0" err="1"/>
              <a:t>Cien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Swiatowida</a:t>
            </a:r>
            <a:r>
              <a:rPr lang="cs-CZ" altLang="cs-CZ" sz="1600" dirty="0"/>
              <a:t>, A. </a:t>
            </a:r>
            <a:r>
              <a:rPr lang="cs-CZ" altLang="cs-CZ" sz="1600" dirty="0" err="1"/>
              <a:t>Kokowski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red</a:t>
            </a:r>
            <a:r>
              <a:rPr lang="cs-CZ" altLang="cs-CZ" sz="1600" dirty="0"/>
              <a:t>.), Lublin 2002.</a:t>
            </a:r>
            <a:endParaRPr lang="cs-CZ" altLang="cs-CZ" sz="1600" dirty="0">
              <a:cs typeface="Arial" panose="020B0604020202020204" pitchFamily="34" charset="0"/>
            </a:endParaRPr>
          </a:p>
          <a:p>
            <a:pPr marL="609600" indent="-609600">
              <a:buNone/>
              <a:defRPr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           –  stol.:  </a:t>
            </a:r>
            <a:r>
              <a:rPr lang="cs-CZ" altLang="cs-CZ" sz="1800" dirty="0" err="1">
                <a:cs typeface="Arial" panose="020B0604020202020204" pitchFamily="34" charset="0"/>
              </a:rPr>
              <a:t>jv</a:t>
            </a:r>
            <a:r>
              <a:rPr lang="cs-CZ" altLang="cs-CZ" sz="1800" dirty="0">
                <a:cs typeface="Arial" panose="020B0604020202020204" pitchFamily="34" charset="0"/>
              </a:rPr>
              <a:t>. Polsko, </a:t>
            </a:r>
            <a:r>
              <a:rPr lang="cs-CZ" altLang="cs-CZ" sz="1800" dirty="0" err="1">
                <a:cs typeface="Arial" panose="020B0604020202020204" pitchFamily="34" charset="0"/>
              </a:rPr>
              <a:t>jz</a:t>
            </a:r>
            <a:r>
              <a:rPr lang="cs-CZ" altLang="cs-CZ" sz="1800" dirty="0">
                <a:cs typeface="Arial" panose="020B0604020202020204" pitchFamily="34" charset="0"/>
              </a:rPr>
              <a:t>. Ukrajina, Moldávie, </a:t>
            </a:r>
            <a:r>
              <a:rPr lang="cs-CZ" altLang="cs-CZ" sz="1800" dirty="0" err="1">
                <a:cs typeface="Arial" panose="020B0604020202020204" pitchFamily="34" charset="0"/>
              </a:rPr>
              <a:t>jv</a:t>
            </a:r>
            <a:r>
              <a:rPr lang="cs-CZ" altLang="cs-CZ" sz="1800" dirty="0">
                <a:cs typeface="Arial" panose="020B0604020202020204" pitchFamily="34" charset="0"/>
              </a:rPr>
              <a:t>. Rumunsko</a:t>
            </a:r>
          </a:p>
          <a:p>
            <a:pPr marL="609600" indent="-609600">
              <a:buNone/>
              <a:defRPr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           –  podloží:  Praha-</a:t>
            </a:r>
            <a:r>
              <a:rPr lang="cs-CZ" altLang="cs-CZ" sz="1800" dirty="0" err="1">
                <a:cs typeface="Arial" panose="020B0604020202020204" pitchFamily="34" charset="0"/>
              </a:rPr>
              <a:t>Korčak</a:t>
            </a:r>
            <a:r>
              <a:rPr lang="cs-CZ" altLang="cs-CZ" sz="1800" dirty="0">
                <a:cs typeface="Arial" panose="020B0604020202020204" pitchFamily="34" charset="0"/>
              </a:rPr>
              <a:t> a </a:t>
            </a:r>
            <a:r>
              <a:rPr lang="cs-CZ" altLang="cs-CZ" sz="1800" dirty="0" err="1">
                <a:cs typeface="Arial" panose="020B0604020202020204" pitchFamily="34" charset="0"/>
              </a:rPr>
              <a:t>Peňkovka</a:t>
            </a:r>
            <a:endParaRPr lang="cs-CZ" altLang="cs-CZ" sz="1800" dirty="0"/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</a:t>
            </a:r>
            <a:r>
              <a:rPr lang="cs-CZ" altLang="cs-CZ" sz="1800" b="1" dirty="0"/>
              <a:t>Kazimír </a:t>
            </a:r>
            <a:r>
              <a:rPr lang="pl-PL" sz="1800" b="1" dirty="0"/>
              <a:t>Godłowski:   </a:t>
            </a:r>
            <a:r>
              <a:rPr lang="cs-CZ" altLang="cs-CZ" sz="1800" dirty="0">
                <a:cs typeface="Arial" panose="020B0604020202020204" pitchFamily="34" charset="0"/>
              </a:rPr>
              <a:t>Z </a:t>
            </a:r>
            <a:r>
              <a:rPr lang="cs-CZ" altLang="cs-CZ" sz="1800" dirty="0" err="1">
                <a:cs typeface="Arial" panose="020B0604020202020204" pitchFamily="34" charset="0"/>
              </a:rPr>
              <a:t>badań</a:t>
            </a:r>
            <a:r>
              <a:rPr lang="cs-CZ" altLang="cs-CZ" sz="1800" dirty="0">
                <a:cs typeface="Arial" panose="020B0604020202020204" pitchFamily="34" charset="0"/>
              </a:rPr>
              <a:t> nad </a:t>
            </a:r>
            <a:r>
              <a:rPr lang="cs-CZ" altLang="cs-CZ" sz="1800" dirty="0" err="1">
                <a:cs typeface="Arial" panose="020B0604020202020204" pitchFamily="34" charset="0"/>
              </a:rPr>
              <a:t>rozprzestrzenianiem</a:t>
            </a:r>
            <a:r>
              <a:rPr lang="cs-CZ" altLang="cs-CZ" sz="1800" dirty="0">
                <a:cs typeface="Arial" panose="020B0604020202020204" pitchFamily="34" charset="0"/>
              </a:rPr>
              <a:t> si</a:t>
            </a:r>
            <a:r>
              <a:rPr lang="en-US" altLang="cs-CZ" sz="1800" dirty="0">
                <a:cs typeface="Times New Roman" panose="02020603050405020304" pitchFamily="18" charset="0"/>
              </a:rPr>
              <a:t>ę</a:t>
            </a:r>
            <a:r>
              <a:rPr lang="cs-CZ" altLang="cs-CZ" sz="1800" dirty="0">
                <a:cs typeface="Times New Roman" panose="02020603050405020304" pitchFamily="18" charset="0"/>
              </a:rPr>
              <a:t> S</a:t>
            </a:r>
            <a:r>
              <a:rPr lang="en-US" altLang="cs-CZ" sz="1800" dirty="0">
                <a:cs typeface="Times New Roman" panose="02020603050405020304" pitchFamily="18" charset="0"/>
              </a:rPr>
              <a:t>ł</a:t>
            </a:r>
            <a:r>
              <a:rPr lang="cs-CZ" altLang="cs-CZ" sz="1800" dirty="0" err="1">
                <a:cs typeface="Times New Roman" panose="02020603050405020304" pitchFamily="18" charset="0"/>
              </a:rPr>
              <a:t>owian</a:t>
            </a:r>
            <a:r>
              <a:rPr lang="cs-CZ" altLang="cs-CZ" sz="1800" dirty="0">
                <a:cs typeface="Times New Roman" panose="02020603050405020304" pitchFamily="18" charset="0"/>
              </a:rPr>
              <a:t>. </a:t>
            </a:r>
            <a:r>
              <a:rPr lang="cs-CZ" altLang="cs-CZ" sz="1800" dirty="0" err="1">
                <a:cs typeface="Times New Roman" panose="02020603050405020304" pitchFamily="18" charset="0"/>
              </a:rPr>
              <a:t>Kraków</a:t>
            </a:r>
            <a:r>
              <a:rPr lang="cs-CZ" altLang="cs-CZ" sz="1800" dirty="0">
                <a:cs typeface="Times New Roman" panose="02020603050405020304" pitchFamily="18" charset="0"/>
              </a:rPr>
              <a:t> 1979.</a:t>
            </a:r>
          </a:p>
          <a:p>
            <a:pPr marL="609600" indent="-609600">
              <a:buNone/>
              <a:defRPr/>
            </a:pPr>
            <a:r>
              <a:rPr lang="cs-CZ" altLang="cs-CZ" sz="1800" dirty="0">
                <a:cs typeface="Times New Roman" panose="02020603050405020304" pitchFamily="18" charset="0"/>
              </a:rPr>
              <a:t>                                                     </a:t>
            </a:r>
            <a:r>
              <a:rPr lang="cs-CZ" altLang="cs-CZ" sz="1800" dirty="0" err="1">
                <a:cs typeface="Times New Roman" panose="02020603050405020304" pitchFamily="18" charset="0"/>
              </a:rPr>
              <a:t>Spór</a:t>
            </a:r>
            <a:r>
              <a:rPr lang="cs-CZ" altLang="cs-CZ" sz="1800" dirty="0">
                <a:cs typeface="Times New Roman" panose="02020603050405020304" pitchFamily="18" charset="0"/>
              </a:rPr>
              <a:t> o S</a:t>
            </a:r>
            <a:r>
              <a:rPr lang="en-US" altLang="cs-CZ" sz="1800" dirty="0">
                <a:cs typeface="Times New Roman" panose="02020603050405020304" pitchFamily="18" charset="0"/>
              </a:rPr>
              <a:t>ł</a:t>
            </a:r>
            <a:r>
              <a:rPr lang="cs-CZ" altLang="cs-CZ" sz="1800" dirty="0" err="1">
                <a:cs typeface="Times New Roman" panose="02020603050405020304" pitchFamily="18" charset="0"/>
              </a:rPr>
              <a:t>owian</a:t>
            </a:r>
            <a:r>
              <a:rPr lang="cs-CZ" altLang="cs-CZ" sz="1800" dirty="0">
                <a:cs typeface="Times New Roman" panose="02020603050405020304" pitchFamily="18" charset="0"/>
              </a:rPr>
              <a:t>. In: </a:t>
            </a:r>
            <a:r>
              <a:rPr lang="cs-CZ" altLang="cs-CZ" sz="1800" dirty="0" err="1">
                <a:cs typeface="Times New Roman" panose="02020603050405020304" pitchFamily="18" charset="0"/>
              </a:rPr>
              <a:t>Parczewski</a:t>
            </a:r>
            <a:r>
              <a:rPr lang="cs-CZ" altLang="cs-CZ" sz="1800" dirty="0">
                <a:cs typeface="Times New Roman" panose="02020603050405020304" pitchFamily="18" charset="0"/>
              </a:rPr>
              <a:t>, M. (</a:t>
            </a:r>
            <a:r>
              <a:rPr lang="cs-CZ" altLang="cs-CZ" sz="1800" dirty="0" err="1">
                <a:cs typeface="Times New Roman" panose="02020603050405020304" pitchFamily="18" charset="0"/>
              </a:rPr>
              <a:t>edd</a:t>
            </a:r>
            <a:r>
              <a:rPr lang="cs-CZ" altLang="cs-CZ" sz="1800" dirty="0">
                <a:cs typeface="Times New Roman" panose="02020603050405020304" pitchFamily="18" charset="0"/>
              </a:rPr>
              <a:t>.) </a:t>
            </a:r>
            <a:r>
              <a:rPr lang="cs-CZ" altLang="cs-CZ" sz="1800" dirty="0" err="1">
                <a:cs typeface="Times New Roman" panose="02020603050405020304" pitchFamily="18" charset="0"/>
              </a:rPr>
              <a:t>Pierwotne</a:t>
            </a:r>
            <a:r>
              <a:rPr lang="cs-CZ" altLang="cs-CZ" sz="1800" dirty="0"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cs typeface="Times New Roman" panose="02020603050405020304" pitchFamily="18" charset="0"/>
              </a:rPr>
              <a:t>siedziby</a:t>
            </a:r>
            <a:r>
              <a:rPr lang="cs-CZ" altLang="cs-CZ" sz="1800" dirty="0">
                <a:cs typeface="Times New Roman" panose="02020603050405020304" pitchFamily="18" charset="0"/>
              </a:rPr>
              <a:t> S</a:t>
            </a:r>
            <a:r>
              <a:rPr lang="en-US" altLang="cs-CZ" sz="1800" dirty="0">
                <a:cs typeface="Times New Roman" panose="02020603050405020304" pitchFamily="18" charset="0"/>
              </a:rPr>
              <a:t>ł</a:t>
            </a:r>
            <a:r>
              <a:rPr lang="cs-CZ" altLang="cs-CZ" sz="1800" dirty="0" err="1">
                <a:cs typeface="Times New Roman" panose="02020603050405020304" pitchFamily="18" charset="0"/>
              </a:rPr>
              <a:t>owian</a:t>
            </a:r>
            <a:r>
              <a:rPr lang="cs-CZ" altLang="cs-CZ" sz="1800" dirty="0">
                <a:cs typeface="Times New Roman" panose="02020603050405020304" pitchFamily="18" charset="0"/>
              </a:rPr>
              <a:t>, </a:t>
            </a:r>
            <a:r>
              <a:rPr lang="cs-CZ" altLang="cs-CZ" sz="1800" dirty="0" err="1">
                <a:cs typeface="Times New Roman" panose="02020603050405020304" pitchFamily="18" charset="0"/>
              </a:rPr>
              <a:t>Kraków</a:t>
            </a:r>
            <a:r>
              <a:rPr lang="cs-CZ" altLang="cs-CZ" sz="1800" dirty="0">
                <a:cs typeface="Times New Roman" panose="02020603050405020304" pitchFamily="18" charset="0"/>
              </a:rPr>
              <a:t> 2000. </a:t>
            </a:r>
          </a:p>
          <a:p>
            <a:pPr marL="609600" indent="-609600">
              <a:buNone/>
              <a:defRPr/>
            </a:pPr>
            <a:r>
              <a:rPr lang="cs-CZ" altLang="cs-CZ" sz="1800" dirty="0">
                <a:cs typeface="Times New Roman" panose="02020603050405020304" pitchFamily="18" charset="0"/>
              </a:rPr>
              <a:t>                                                      –  </a:t>
            </a:r>
            <a:r>
              <a:rPr lang="cs-CZ" sz="1800" dirty="0"/>
              <a:t>mezi raně slovanskými kulturami a pozdně římskými neexistovala kontinuita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cs-CZ" sz="1800" dirty="0"/>
              <a:t>                                                      –  časně slovanské kultury (Praha-</a:t>
            </a:r>
            <a:r>
              <a:rPr lang="cs-CZ" sz="1800" dirty="0" err="1"/>
              <a:t>Korčak</a:t>
            </a:r>
            <a:r>
              <a:rPr lang="cs-CZ" sz="1800" dirty="0"/>
              <a:t>) se zformovaly během 5. stol. východně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cs-CZ" sz="1800" dirty="0"/>
              <a:t>                                                          od karpatského oblouku až po </a:t>
            </a:r>
            <a:r>
              <a:rPr lang="cs-CZ" sz="1800" dirty="0" err="1"/>
              <a:t>pripjaťské</a:t>
            </a:r>
            <a:r>
              <a:rPr lang="cs-CZ" sz="1800" dirty="0"/>
              <a:t> bažiny a </a:t>
            </a:r>
            <a:r>
              <a:rPr lang="cs-CZ" sz="1800" dirty="0" err="1"/>
              <a:t>levobřeží</a:t>
            </a:r>
            <a:r>
              <a:rPr lang="cs-CZ" sz="1800" dirty="0"/>
              <a:t> středního Dněpru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sz="1800" dirty="0"/>
              <a:t>              </a:t>
            </a:r>
            <a:r>
              <a:rPr lang="cs-CZ" altLang="cs-CZ" sz="1800" b="1" dirty="0"/>
              <a:t>Stanislaw </a:t>
            </a:r>
            <a:r>
              <a:rPr lang="cs-CZ" altLang="cs-CZ" sz="1800" b="1" dirty="0" err="1"/>
              <a:t>Tabaczyński</a:t>
            </a:r>
            <a:r>
              <a:rPr lang="cs-CZ" altLang="cs-CZ" sz="1800" b="1" dirty="0"/>
              <a:t> </a:t>
            </a:r>
            <a:r>
              <a:rPr lang="cs-CZ" altLang="cs-CZ" sz="1800" dirty="0"/>
              <a:t> –  v otázce původu Slovanů archeologické prameny neumožňují jakékoli závěry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cs-CZ" sz="1800" dirty="0"/>
              <a:t>                                      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b="1" dirty="0"/>
              <a:t>        b)  </a:t>
            </a:r>
            <a:r>
              <a:rPr lang="cs-CZ" altLang="cs-CZ" sz="1800" b="1" u="sng" dirty="0"/>
              <a:t>ruská škola</a:t>
            </a:r>
            <a:r>
              <a:rPr lang="cs-CZ" altLang="cs-CZ" sz="1800" b="1" dirty="0"/>
              <a:t>:   </a:t>
            </a:r>
            <a:r>
              <a:rPr lang="cs-CZ" altLang="cs-CZ" sz="1800" dirty="0"/>
              <a:t>Slovany umísťovali daleko na východ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                          – 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Pjotr</a:t>
            </a:r>
            <a:r>
              <a:rPr lang="cs-CZ" altLang="cs-CZ" sz="1800" b="1" dirty="0"/>
              <a:t> N. </a:t>
            </a:r>
            <a:r>
              <a:rPr lang="cs-CZ" altLang="cs-CZ" sz="1800" b="1" dirty="0" err="1"/>
              <a:t>Tretiakov</a:t>
            </a:r>
            <a:r>
              <a:rPr lang="cs-CZ" altLang="cs-CZ" sz="1800" b="1" dirty="0"/>
              <a:t>, </a:t>
            </a:r>
            <a:r>
              <a:rPr lang="cs-CZ" altLang="cs-CZ" sz="1800" b="1" dirty="0" err="1"/>
              <a:t>Borys</a:t>
            </a:r>
            <a:r>
              <a:rPr lang="cs-CZ" altLang="cs-CZ" sz="1800" b="1" dirty="0"/>
              <a:t> A. </a:t>
            </a:r>
            <a:r>
              <a:rPr lang="cs-CZ" altLang="cs-CZ" sz="1800" b="1" dirty="0" err="1"/>
              <a:t>Rybakov</a:t>
            </a:r>
            <a:endParaRPr lang="cs-CZ" altLang="cs-CZ" sz="1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>
            <a:extLst>
              <a:ext uri="{FF2B5EF4-FFF2-40B4-BE49-F238E27FC236}">
                <a16:creationId xmlns:a16="http://schemas.microsoft.com/office/drawing/2014/main" id="{B87997FF-F24B-69CD-B32A-F73B2B3DA4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7724" y="0"/>
            <a:ext cx="10868025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Archeologické kultury spojované s počátky slovanské etnogeneze</a:t>
            </a:r>
          </a:p>
        </p:txBody>
      </p:sp>
      <p:sp>
        <p:nvSpPr>
          <p:cNvPr id="64515" name="Rectangle 5">
            <a:extLst>
              <a:ext uri="{FF2B5EF4-FFF2-40B4-BE49-F238E27FC236}">
                <a16:creationId xmlns:a16="http://schemas.microsoft.com/office/drawing/2014/main" id="{B8F2BB6B-4E3E-1181-6FFE-9790B090C1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1950" y="1325562"/>
            <a:ext cx="11830049" cy="553243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1800" dirty="0"/>
              <a:t>Ztotožnění s konkrétní archeolog. kulturou a prokázání její etnické kontinuity na území pokládaném za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</a:t>
            </a:r>
            <a:r>
              <a:rPr lang="cs-CZ" altLang="cs-CZ" sz="1800" b="1" dirty="0"/>
              <a:t>slovanskou pravlast </a:t>
            </a:r>
            <a:r>
              <a:rPr lang="cs-CZ" altLang="cs-CZ" sz="1800" dirty="0"/>
              <a:t>je problematické  (pro starší období 2. tis. př. n. l. je čistě spekulativní).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Převorská kultura:</a:t>
            </a:r>
            <a:r>
              <a:rPr lang="cs-CZ" altLang="cs-CZ" sz="1800" dirty="0"/>
              <a:t>    </a:t>
            </a:r>
            <a:r>
              <a:rPr lang="cs-CZ" altLang="cs-CZ" sz="1800" b="1" dirty="0"/>
              <a:t>2. stol. př. n.  l.  –  5. stol. n. l.</a:t>
            </a:r>
            <a:r>
              <a:rPr lang="cs-CZ" altLang="cs-CZ" sz="1800" dirty="0"/>
              <a:t>       (</a:t>
            </a:r>
            <a:r>
              <a:rPr lang="cs-CZ" altLang="cs-CZ" sz="1800" dirty="0" err="1"/>
              <a:t>Przeworsk</a:t>
            </a:r>
            <a:r>
              <a:rPr lang="cs-CZ" altLang="cs-CZ" sz="1800" dirty="0"/>
              <a:t> v Malopolsku)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–  etnicky smíšená s prvky germánskými (Vandalové, </a:t>
            </a:r>
            <a:r>
              <a:rPr lang="cs-CZ" altLang="cs-CZ" sz="1800" dirty="0" err="1"/>
              <a:t>Lugiové</a:t>
            </a:r>
            <a:r>
              <a:rPr lang="cs-CZ" altLang="cs-CZ" sz="1800" dirty="0"/>
              <a:t>) a baltoslovanskými 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–  spojovaná s </a:t>
            </a:r>
            <a:r>
              <a:rPr lang="cs-CZ" altLang="cs-CZ" sz="1800" dirty="0" err="1"/>
              <a:t>Venedy</a:t>
            </a:r>
            <a:r>
              <a:rPr lang="cs-CZ" altLang="cs-CZ" sz="1800" dirty="0"/>
              <a:t>; dnes je připisována Gótům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 err="1">
                <a:solidFill>
                  <a:srgbClr val="FF0000"/>
                </a:solidFill>
              </a:rPr>
              <a:t>Zarubiněcká</a:t>
            </a:r>
            <a:r>
              <a:rPr lang="cs-CZ" altLang="cs-CZ" sz="1800" b="1" dirty="0">
                <a:solidFill>
                  <a:srgbClr val="FF0000"/>
                </a:solidFill>
              </a:rPr>
              <a:t> kultura:   </a:t>
            </a:r>
            <a:r>
              <a:rPr lang="cs-CZ" altLang="cs-CZ" sz="1800" b="1" dirty="0"/>
              <a:t>3.  –  2. (5.) stol. př. n. l.</a:t>
            </a:r>
            <a:r>
              <a:rPr lang="cs-CZ" altLang="cs-CZ" sz="1800" dirty="0"/>
              <a:t>       (</a:t>
            </a:r>
            <a:r>
              <a:rPr lang="cs-CZ" altLang="cs-CZ" sz="1800" dirty="0" err="1"/>
              <a:t>Zarubyńcy</a:t>
            </a:r>
            <a:r>
              <a:rPr lang="cs-CZ" altLang="cs-CZ" sz="1800" dirty="0"/>
              <a:t> na Ukrajině)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–   baltská či slovanská (lokální varianta k. převorské s podílem germánských </a:t>
            </a:r>
            <a:r>
              <a:rPr lang="cs-CZ" altLang="cs-CZ" sz="1800" dirty="0" err="1"/>
              <a:t>Bastarnů</a:t>
            </a:r>
            <a:r>
              <a:rPr lang="cs-CZ" altLang="cs-CZ" sz="1800" dirty="0"/>
              <a:t>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–   střední a horní </a:t>
            </a:r>
            <a:r>
              <a:rPr lang="cs-CZ" altLang="cs-CZ" sz="1800" dirty="0" err="1"/>
              <a:t>Podněpří</a:t>
            </a:r>
            <a:r>
              <a:rPr lang="cs-CZ" altLang="cs-CZ" sz="1800" dirty="0"/>
              <a:t> a </a:t>
            </a:r>
            <a:r>
              <a:rPr lang="cs-CZ" altLang="cs-CZ" sz="1800" dirty="0" err="1"/>
              <a:t>pripjaťské</a:t>
            </a:r>
            <a:r>
              <a:rPr lang="cs-CZ" altLang="cs-CZ" sz="1800" dirty="0"/>
              <a:t> Polesí (dnešní jižní a západní Bělorusko)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 err="1">
                <a:solidFill>
                  <a:srgbClr val="FF0000"/>
                </a:solidFill>
              </a:rPr>
              <a:t>Čerňachovská</a:t>
            </a:r>
            <a:r>
              <a:rPr lang="cs-CZ" altLang="cs-CZ" sz="1800" b="1" dirty="0">
                <a:solidFill>
                  <a:srgbClr val="FF0000"/>
                </a:solidFill>
              </a:rPr>
              <a:t> kultura:</a:t>
            </a:r>
            <a:r>
              <a:rPr lang="cs-CZ" altLang="cs-CZ" sz="1800" dirty="0"/>
              <a:t>   </a:t>
            </a:r>
            <a:r>
              <a:rPr lang="cs-CZ" altLang="cs-CZ" sz="1800" b="1" dirty="0"/>
              <a:t>2.  –  5. stol. n. l.     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Černjachiv</a:t>
            </a:r>
            <a:r>
              <a:rPr lang="cs-CZ" altLang="cs-CZ" sz="1800" dirty="0"/>
              <a:t> u Kyjeva)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–   na genezi se podílelo několik etnických skupin (elementy trácké, převorské,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</a:t>
            </a:r>
            <a:r>
              <a:rPr lang="cs-CZ" altLang="cs-CZ" sz="1800" dirty="0" err="1"/>
              <a:t>zarubiněcké</a:t>
            </a:r>
            <a:r>
              <a:rPr lang="cs-CZ" altLang="cs-CZ" sz="1800" dirty="0"/>
              <a:t> a zvláště </a:t>
            </a:r>
            <a:r>
              <a:rPr lang="cs-CZ" altLang="cs-CZ" sz="1800" dirty="0" err="1"/>
              <a:t>východopomořské</a:t>
            </a:r>
            <a:r>
              <a:rPr lang="cs-CZ" altLang="cs-CZ" sz="1800" dirty="0"/>
              <a:t> (Gótské)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–   zanikla po r. 375 v důsledku hunské expanze</a:t>
            </a:r>
          </a:p>
          <a:p>
            <a:pPr marL="0" indent="0" eaLnBrk="1" hangingPunct="1">
              <a:buNone/>
            </a:pPr>
            <a:endParaRPr lang="cs-CZ" altLang="cs-CZ" sz="2000" dirty="0"/>
          </a:p>
          <a:p>
            <a:pPr marL="0" indent="0" eaLnBrk="1" hangingPunct="1">
              <a:buNone/>
            </a:pPr>
            <a:endParaRPr lang="cs-CZ" altLang="cs-CZ" sz="2000" dirty="0"/>
          </a:p>
          <a:p>
            <a:pPr marL="0" indent="0" eaLnBrk="1" hangingPunct="1">
              <a:buNone/>
            </a:pPr>
            <a:endParaRPr lang="cs-CZ" altLang="cs-CZ" sz="2000" dirty="0"/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5">
            <a:extLst>
              <a:ext uri="{FF2B5EF4-FFF2-40B4-BE49-F238E27FC236}">
                <a16:creationId xmlns:a16="http://schemas.microsoft.com/office/drawing/2014/main" id="{61E9EE30-0CE0-9DCC-3A74-0FE8FD390B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4826" y="942975"/>
            <a:ext cx="11687174" cy="5915025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  <a:defRPr/>
            </a:pPr>
            <a:r>
              <a:rPr lang="cs-CZ" altLang="cs-CZ" sz="2400" b="1" dirty="0"/>
              <a:t>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Problematika pozdně římského a slovanského osídlení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1800" b="1" dirty="0"/>
              <a:t>Územní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převorská a </a:t>
            </a:r>
            <a:r>
              <a:rPr lang="cs-CZ" altLang="cs-CZ" sz="1800" dirty="0" err="1"/>
              <a:t>čerňachovská</a:t>
            </a:r>
            <a:r>
              <a:rPr lang="cs-CZ" altLang="cs-CZ" sz="1800" dirty="0"/>
              <a:t> přesahuje oblast osídlenou </a:t>
            </a:r>
            <a:r>
              <a:rPr lang="cs-CZ" altLang="cs-CZ" sz="1800" dirty="0" err="1"/>
              <a:t>Venedy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–  </a:t>
            </a:r>
            <a:r>
              <a:rPr lang="cs-CZ" altLang="cs-CZ" sz="1800" dirty="0" err="1"/>
              <a:t>zarubiněcká</a:t>
            </a:r>
            <a:r>
              <a:rPr lang="cs-CZ" altLang="cs-CZ" sz="1800" dirty="0"/>
              <a:t> ji nedosahuje (prostor slovanské etnogeneze)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Časový </a:t>
            </a:r>
            <a:r>
              <a:rPr lang="cs-CZ" altLang="cs-CZ" sz="1800" dirty="0"/>
              <a:t> –  převorská a </a:t>
            </a:r>
            <a:r>
              <a:rPr lang="cs-CZ" altLang="cs-CZ" sz="1800" dirty="0" err="1"/>
              <a:t>zarubiněcká</a:t>
            </a:r>
            <a:r>
              <a:rPr lang="cs-CZ" altLang="cs-CZ" sz="1800" dirty="0"/>
              <a:t> končí dříve, než se Slované archeologicky projevili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(sídlení hiát cca 100 let, není vyloučeno, že Slované v tomto prostoru ještě nebyli)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Etnický </a:t>
            </a:r>
            <a:r>
              <a:rPr lang="cs-CZ" altLang="cs-CZ" sz="1800" dirty="0"/>
              <a:t> –  na integračním procesu se zřejmě všechny tři kultury s pozdně římskými tradicemi podílely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–  žádná nebyla čistě (pra)slovanská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–  </a:t>
            </a:r>
            <a:r>
              <a:rPr lang="cs-CZ" altLang="cs-CZ" sz="1800" dirty="0" err="1"/>
              <a:t>Venedi</a:t>
            </a:r>
            <a:r>
              <a:rPr lang="cs-CZ" altLang="cs-CZ" sz="1800" dirty="0"/>
              <a:t> v době stěhování národů tvořili organizační složku neslovanského osídlení mezi Odrou a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středním Dněprem, která později splynula se zemědělským obyvatelstvem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Jazykový </a:t>
            </a:r>
            <a:r>
              <a:rPr lang="cs-CZ" altLang="cs-CZ" sz="1800" dirty="0"/>
              <a:t> –  po zániku těchto kultur na přelomu 4. a 5. stol. se dovršuje kulturní a jazyková integrace Slovanů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>
            <a:extLst>
              <a:ext uri="{FF2B5EF4-FFF2-40B4-BE49-F238E27FC236}">
                <a16:creationId xmlns:a16="http://schemas.microsoft.com/office/drawing/2014/main" id="{A075AA6A-AD23-7F8B-5163-F79BC186C1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1" y="401215"/>
            <a:ext cx="591502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Nejstarší časně slovanská keramika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2700" b="1" dirty="0">
                <a:solidFill>
                  <a:srgbClr val="FF0000"/>
                </a:solidFill>
              </a:rPr>
              <a:t>Typ Praha-</a:t>
            </a:r>
            <a:r>
              <a:rPr lang="cs-CZ" altLang="cs-CZ" sz="2700" b="1" dirty="0" err="1">
                <a:solidFill>
                  <a:srgbClr val="FF0000"/>
                </a:solidFill>
              </a:rPr>
              <a:t>Korčak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2200" b="1" dirty="0">
                <a:solidFill>
                  <a:srgbClr val="FF0000"/>
                </a:solidFill>
              </a:rPr>
              <a:t>                             </a:t>
            </a:r>
            <a:br>
              <a:rPr lang="cs-CZ" altLang="cs-CZ" sz="2200" b="1" dirty="0">
                <a:solidFill>
                  <a:srgbClr val="FF0000"/>
                </a:solidFill>
              </a:rPr>
            </a:br>
            <a:endParaRPr lang="cs-CZ" altLang="cs-CZ" sz="2200" b="1" dirty="0">
              <a:solidFill>
                <a:srgbClr val="FF0000"/>
              </a:solidFill>
            </a:endParaRPr>
          </a:p>
        </p:txBody>
      </p:sp>
      <p:sp>
        <p:nvSpPr>
          <p:cNvPr id="70659" name="Rectangle 5">
            <a:extLst>
              <a:ext uri="{FF2B5EF4-FFF2-40B4-BE49-F238E27FC236}">
                <a16:creationId xmlns:a16="http://schemas.microsoft.com/office/drawing/2014/main" id="{C6FEE259-29C7-1E49-B967-23239029A7F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80976" y="1835154"/>
            <a:ext cx="5915024" cy="551814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Vznik:</a:t>
            </a:r>
            <a:r>
              <a:rPr lang="cs-CZ" altLang="cs-CZ" sz="1800" dirty="0"/>
              <a:t>   </a:t>
            </a:r>
            <a:r>
              <a:rPr lang="cs-CZ" altLang="cs-CZ" sz="1800" b="1" dirty="0"/>
              <a:t>konec 5. stol.</a:t>
            </a:r>
            <a:br>
              <a:rPr lang="cs-CZ" altLang="cs-CZ" sz="1800" b="1" dirty="0"/>
            </a:br>
            <a:r>
              <a:rPr lang="cs-CZ" altLang="cs-CZ" sz="1800" dirty="0"/>
              <a:t>              </a:t>
            </a:r>
            <a:r>
              <a:rPr lang="cs-CZ" altLang="cs-CZ" sz="1800" b="1" dirty="0"/>
              <a:t>6. stol. –  ztotožňován se </a:t>
            </a:r>
            <a:r>
              <a:rPr lang="cs-CZ" altLang="cs-CZ" sz="1800" b="1" dirty="0" err="1"/>
              <a:t>Sklavíny</a:t>
            </a:r>
            <a:endParaRPr lang="cs-CZ" altLang="cs-CZ" sz="1800" b="1" dirty="0"/>
          </a:p>
          <a:p>
            <a:pPr marL="0" indent="0" eaLnBrk="1" hangingPunct="1">
              <a:buNone/>
              <a:defRPr/>
            </a:pP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b="1" dirty="0"/>
              <a:t>2 okruhy (varianty): </a:t>
            </a:r>
          </a:p>
          <a:p>
            <a:pPr eaLnBrk="1" hangingPunct="1">
              <a:defRPr/>
            </a:pPr>
            <a:endParaRPr lang="cs-CZ" altLang="cs-CZ" sz="1800" b="1" dirty="0"/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 </a:t>
            </a:r>
            <a:r>
              <a:rPr lang="cs-CZ" altLang="cs-CZ" sz="1800" b="1" dirty="0">
                <a:solidFill>
                  <a:srgbClr val="FF0000"/>
                </a:solidFill>
              </a:rPr>
              <a:t>1. západní:  Pražský typ  </a:t>
            </a:r>
            <a:r>
              <a:rPr lang="cs-CZ" altLang="cs-CZ" sz="1800" dirty="0"/>
              <a:t>(podle nálezů Praha-hrad)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                       Čechy, Morava, Slovensko,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                       Polsko, sv. Maďarsko,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                       </a:t>
            </a:r>
            <a:r>
              <a:rPr lang="cs-CZ" altLang="cs-CZ" sz="1800" b="1" dirty="0" err="1"/>
              <a:t>Dol</a:t>
            </a:r>
            <a:r>
              <a:rPr lang="cs-CZ" altLang="cs-CZ" sz="1800" b="1" dirty="0"/>
              <a:t>. Rakousko, </a:t>
            </a:r>
            <a:r>
              <a:rPr lang="cs-CZ" altLang="cs-CZ" sz="1800" b="1" dirty="0" err="1"/>
              <a:t>Posálí</a:t>
            </a:r>
            <a:r>
              <a:rPr lang="cs-CZ" altLang="cs-CZ" sz="1800" b="1" dirty="0"/>
              <a:t> (</a:t>
            </a:r>
            <a:r>
              <a:rPr lang="cs-CZ" altLang="cs-CZ" sz="1800" b="1" dirty="0" err="1"/>
              <a:t>stř</a:t>
            </a:r>
            <a:r>
              <a:rPr lang="cs-CZ" altLang="cs-CZ" sz="1800" b="1" dirty="0"/>
              <a:t>. Ň)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¨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</a:t>
            </a:r>
            <a:r>
              <a:rPr lang="cs-CZ" altLang="cs-CZ" sz="1800" b="1" dirty="0">
                <a:solidFill>
                  <a:srgbClr val="FF0000"/>
                </a:solidFill>
              </a:rPr>
              <a:t>2. východní:   </a:t>
            </a:r>
            <a:r>
              <a:rPr lang="cs-CZ" altLang="cs-CZ" sz="1800" b="1" dirty="0" err="1">
                <a:solidFill>
                  <a:srgbClr val="FF0000"/>
                </a:solidFill>
              </a:rPr>
              <a:t>Korčakský</a:t>
            </a:r>
            <a:r>
              <a:rPr lang="cs-CZ" altLang="cs-CZ" sz="1800" b="1" dirty="0">
                <a:solidFill>
                  <a:srgbClr val="FF0000"/>
                </a:solidFill>
              </a:rPr>
              <a:t> typ </a:t>
            </a:r>
            <a:r>
              <a:rPr lang="cs-CZ" altLang="cs-CZ" sz="1800" dirty="0"/>
              <a:t>(podle </a:t>
            </a:r>
            <a:r>
              <a:rPr lang="cs-CZ" altLang="cs-CZ" sz="1800" dirty="0" err="1"/>
              <a:t>Korčak</a:t>
            </a:r>
            <a:r>
              <a:rPr lang="cs-CZ" altLang="cs-CZ" sz="1800" dirty="0"/>
              <a:t> u </a:t>
            </a:r>
            <a:r>
              <a:rPr lang="cs-CZ" altLang="cs-CZ" sz="1800" dirty="0" err="1"/>
              <a:t>Žiromiru</a:t>
            </a:r>
            <a:r>
              <a:rPr lang="cs-CZ" altLang="cs-CZ" sz="1800" b="1" dirty="0">
                <a:solidFill>
                  <a:srgbClr val="FF0000"/>
                </a:solidFill>
              </a:rPr>
              <a:t>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                         do povodí Pripjati a </a:t>
            </a:r>
            <a:r>
              <a:rPr lang="cs-CZ" altLang="cs-CZ" sz="1800" b="1" dirty="0" err="1"/>
              <a:t>stř</a:t>
            </a:r>
            <a:r>
              <a:rPr lang="cs-CZ" altLang="cs-CZ" sz="1800" b="1" dirty="0"/>
              <a:t>. Bugu a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                         jižního Dněstru</a:t>
            </a:r>
          </a:p>
          <a:p>
            <a:pPr eaLnBrk="1" hangingPunct="1">
              <a:buFontTx/>
              <a:buNone/>
              <a:defRPr/>
            </a:pPr>
            <a:endParaRPr lang="cs-CZ" altLang="cs-CZ" sz="1800" b="1" dirty="0"/>
          </a:p>
          <a:p>
            <a:pPr eaLnBrk="1" hangingPunct="1">
              <a:buFontTx/>
              <a:buNone/>
              <a:defRPr/>
            </a:pPr>
            <a:endParaRPr lang="cs-CZ" altLang="cs-CZ" sz="1600" dirty="0"/>
          </a:p>
        </p:txBody>
      </p:sp>
      <p:pic>
        <p:nvPicPr>
          <p:cNvPr id="82948" name="Picture 28" descr="as101a">
            <a:extLst>
              <a:ext uri="{FF2B5EF4-FFF2-40B4-BE49-F238E27FC236}">
                <a16:creationId xmlns:a16="http://schemas.microsoft.com/office/drawing/2014/main" id="{B5E0D9A3-7C56-CF39-7AA9-68ECB1974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r="3536"/>
          <a:stretch/>
        </p:blipFill>
        <p:spPr bwMode="auto">
          <a:xfrm>
            <a:off x="5829300" y="1077492"/>
            <a:ext cx="6286499" cy="559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>
            <a:extLst>
              <a:ext uri="{FF2B5EF4-FFF2-40B4-BE49-F238E27FC236}">
                <a16:creationId xmlns:a16="http://schemas.microsoft.com/office/drawing/2014/main" id="{4CDCCCFE-D85C-C80B-DE3F-0D7D65BD65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599" y="1209676"/>
            <a:ext cx="11582401" cy="5648324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altLang="cs-CZ" sz="1800" b="1" dirty="0"/>
              <a:t>Josef Dobrovský</a:t>
            </a:r>
            <a:r>
              <a:rPr lang="cs-CZ" altLang="cs-CZ" sz="1800" dirty="0"/>
              <a:t>  –  </a:t>
            </a:r>
            <a:r>
              <a:rPr lang="cs-CZ" sz="2000" dirty="0"/>
              <a:t>pravlast: horní Odra, Visla, Morava a Labe později ji přesunul k dolní Volze (</a:t>
            </a:r>
            <a:r>
              <a:rPr lang="cs-CZ" altLang="cs-CZ" sz="1800" dirty="0"/>
              <a:t>1810)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Lubor </a:t>
            </a:r>
            <a:r>
              <a:rPr lang="cs-CZ" altLang="cs-CZ" sz="1800" b="1" dirty="0" err="1"/>
              <a:t>Niederle</a:t>
            </a:r>
            <a:r>
              <a:rPr lang="cs-CZ" altLang="cs-CZ" sz="1800" dirty="0"/>
              <a:t>  –  pravlast ležela na sever od Karpat mezi Vislou a Dněprem (rozšíření na Z </a:t>
            </a:r>
            <a:r>
              <a:rPr lang="cs-CZ" sz="1800" dirty="0"/>
              <a:t>k Odře, na V za Dněpr)</a:t>
            </a:r>
            <a:endParaRPr lang="cs-CZ" altLang="cs-CZ" sz="1800" dirty="0"/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–  Slovany vyhnalo kruté podnebí, které způsobilo nízkou civilizační úroveň  (Slov. starožitnosti, 1902-25)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Josef </a:t>
            </a:r>
            <a:r>
              <a:rPr lang="cs-CZ" altLang="cs-CZ" sz="1800" b="1" dirty="0" err="1"/>
              <a:t>Rostafiński</a:t>
            </a:r>
            <a:r>
              <a:rPr lang="cs-CZ" altLang="cs-CZ" sz="1800" b="1" dirty="0"/>
              <a:t>:  </a:t>
            </a:r>
            <a:r>
              <a:rPr lang="cs-CZ" altLang="cs-CZ" sz="1800" dirty="0"/>
              <a:t>O </a:t>
            </a:r>
            <a:r>
              <a:rPr lang="cs-CZ" altLang="cs-CZ" sz="1800" dirty="0" err="1"/>
              <a:t>pierwotnych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siedzibach</a:t>
            </a:r>
            <a:r>
              <a:rPr lang="cs-CZ" altLang="cs-CZ" sz="1800" dirty="0"/>
              <a:t> i </a:t>
            </a:r>
            <a:r>
              <a:rPr lang="cs-CZ" altLang="cs-CZ" sz="1800" dirty="0" err="1"/>
              <a:t>gospodarstwie</a:t>
            </a:r>
            <a:r>
              <a:rPr lang="cs-CZ" altLang="cs-CZ" sz="1800" dirty="0"/>
              <a:t> S</a:t>
            </a:r>
            <a:r>
              <a:rPr lang="en-US" altLang="cs-CZ" sz="1800" dirty="0">
                <a:cs typeface="Arial" panose="020B0604020202020204" pitchFamily="34" charset="0"/>
              </a:rPr>
              <a:t>ł</a:t>
            </a:r>
            <a:r>
              <a:rPr lang="cs-CZ" altLang="cs-CZ" sz="1800" dirty="0" err="1">
                <a:cs typeface="Arial" panose="020B0604020202020204" pitchFamily="34" charset="0"/>
              </a:rPr>
              <a:t>owian</a:t>
            </a:r>
            <a:r>
              <a:rPr lang="cs-CZ" altLang="cs-CZ" sz="1800" dirty="0">
                <a:cs typeface="Arial" panose="020B0604020202020204" pitchFamily="34" charset="0"/>
              </a:rPr>
              <a:t> w </a:t>
            </a:r>
            <a:r>
              <a:rPr lang="cs-CZ" altLang="cs-CZ" sz="1800" dirty="0" err="1">
                <a:cs typeface="Arial" panose="020B0604020202020204" pitchFamily="34" charset="0"/>
              </a:rPr>
              <a:t>przedhistoricznych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czasach</a:t>
            </a:r>
            <a:r>
              <a:rPr lang="cs-CZ" altLang="cs-CZ" sz="1800" dirty="0"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cs typeface="Arial" panose="020B0604020202020204" pitchFamily="34" charset="0"/>
              </a:rPr>
              <a:t>Kraków</a:t>
            </a:r>
            <a:r>
              <a:rPr lang="cs-CZ" altLang="cs-CZ" sz="1800" dirty="0">
                <a:cs typeface="Arial" panose="020B0604020202020204" pitchFamily="34" charset="0"/>
              </a:rPr>
              <a:t> 1908</a:t>
            </a:r>
            <a:r>
              <a:rPr lang="cs-CZ" altLang="cs-CZ" sz="1800" dirty="0"/>
              <a:t> .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–  pravlast:  střední pás Rusi, kde neroste buk, který je germánského jazykového původu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–  tzv. </a:t>
            </a:r>
            <a:r>
              <a:rPr lang="cs-CZ" altLang="cs-CZ" sz="1800" b="1" dirty="0"/>
              <a:t>buková teorie</a:t>
            </a:r>
            <a:r>
              <a:rPr lang="cs-CZ" altLang="cs-CZ" sz="1800" dirty="0"/>
              <a:t>:  oblast na Z vymezená  hranici buku, tisu a modřínu, na S hranicí habru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buk se od neolitu nevyskytuje ve východní Evropě od linie Bug – Oděsa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Ivan </a:t>
            </a:r>
            <a:r>
              <a:rPr lang="cs-CZ" altLang="cs-CZ" sz="1800" b="1" dirty="0" err="1"/>
              <a:t>Borkovský</a:t>
            </a:r>
            <a:r>
              <a:rPr lang="cs-CZ" altLang="cs-CZ" sz="1800" dirty="0"/>
              <a:t>  –  pravlast hledal v Čechách (pražský typ)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Josip </a:t>
            </a:r>
            <a:r>
              <a:rPr lang="cs-CZ" altLang="cs-CZ" sz="1800" b="1" dirty="0" err="1"/>
              <a:t>Korošec</a:t>
            </a:r>
            <a:r>
              <a:rPr lang="cs-CZ" altLang="cs-CZ" sz="1800" b="1" dirty="0"/>
              <a:t> </a:t>
            </a:r>
            <a:r>
              <a:rPr lang="cs-CZ" altLang="cs-CZ" sz="1800" dirty="0"/>
              <a:t> –   slovinský badatel, pravlast kladl do Panonie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Josef </a:t>
            </a:r>
            <a:r>
              <a:rPr lang="cs-CZ" altLang="cs-CZ" sz="1800" b="1" dirty="0" err="1"/>
              <a:t>Poulík</a:t>
            </a:r>
            <a:r>
              <a:rPr lang="cs-CZ" altLang="cs-CZ" sz="1800" dirty="0"/>
              <a:t>:  Jižní Morava, země dávných Slovanů, Brno1948-50.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– slovanskou  pravlast kladl mezi Labe a Dněpr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– původní sídla hledal v Zakarpatí mezi Vislou a Dněprem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endParaRPr lang="en-US" altLang="cs-CZ" sz="1800" dirty="0"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0B0D4B51-9C97-7584-C635-B53F890BFA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3136" y="666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Slovanská pravlast a její lokalizace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>
            <a:extLst>
              <a:ext uri="{FF2B5EF4-FFF2-40B4-BE49-F238E27FC236}">
                <a16:creationId xmlns:a16="http://schemas.microsoft.com/office/drawing/2014/main" id="{831A3004-F465-43C8-3550-01DD21997A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2925" y="260350"/>
            <a:ext cx="11649075" cy="659765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Jan Filip</a:t>
            </a:r>
            <a:r>
              <a:rPr lang="cs-CZ" altLang="cs-CZ" sz="2000" dirty="0"/>
              <a:t>  –  podobně jako </a:t>
            </a:r>
            <a:r>
              <a:rPr lang="cs-CZ" altLang="cs-CZ" sz="2000" dirty="0" err="1"/>
              <a:t>Kostrzewski</a:t>
            </a:r>
            <a:r>
              <a:rPr lang="cs-CZ" altLang="cs-CZ" sz="2000" dirty="0"/>
              <a:t> hájil slavinitu lužické kultury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Jaroslav Böhm</a:t>
            </a:r>
            <a:r>
              <a:rPr lang="cs-CZ" altLang="cs-CZ" sz="2000" dirty="0"/>
              <a:t>  –  slovanskou kulturu připsal neznámému slovanskému kmeni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Kazimierz </a:t>
            </a:r>
            <a:r>
              <a:rPr lang="cs-CZ" altLang="cs-CZ" sz="2000" b="1" dirty="0" err="1"/>
              <a:t>Mosziński</a:t>
            </a:r>
            <a:r>
              <a:rPr lang="cs-CZ" altLang="cs-CZ" sz="2000" b="1" dirty="0"/>
              <a:t>:  </a:t>
            </a:r>
            <a:r>
              <a:rPr lang="cs-CZ" altLang="cs-CZ" sz="2000" dirty="0"/>
              <a:t>Kultura </a:t>
            </a:r>
            <a:r>
              <a:rPr lang="cs-CZ" altLang="cs-CZ" sz="2000" dirty="0" err="1"/>
              <a:t>ludowa</a:t>
            </a:r>
            <a:r>
              <a:rPr lang="cs-CZ" altLang="cs-CZ" sz="2000" dirty="0"/>
              <a:t> S</a:t>
            </a:r>
            <a:r>
              <a:rPr lang="en-US" altLang="cs-CZ" sz="2000" dirty="0">
                <a:cs typeface="Arial" panose="020B0604020202020204" pitchFamily="34" charset="0"/>
              </a:rPr>
              <a:t>ł</a:t>
            </a:r>
            <a:r>
              <a:rPr lang="cs-CZ" altLang="cs-CZ" sz="2000" dirty="0" err="1">
                <a:cs typeface="Arial" panose="020B0604020202020204" pitchFamily="34" charset="0"/>
              </a:rPr>
              <a:t>owian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cs typeface="Arial" panose="020B0604020202020204" pitchFamily="34" charset="0"/>
              </a:rPr>
              <a:t>Warszawa</a:t>
            </a:r>
            <a:r>
              <a:rPr lang="cs-CZ" altLang="cs-CZ" sz="2000" dirty="0">
                <a:cs typeface="Arial" panose="020B0604020202020204" pitchFamily="34" charset="0"/>
              </a:rPr>
              <a:t> 1929.</a:t>
            </a:r>
            <a:endParaRPr lang="en-US" altLang="cs-CZ" sz="2000" dirty="0"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–  pravlast v </a:t>
            </a:r>
            <a:r>
              <a:rPr lang="cs-CZ" altLang="cs-CZ" sz="2000" dirty="0" err="1"/>
              <a:t>Podněpří</a:t>
            </a:r>
            <a:r>
              <a:rPr lang="cs-CZ" altLang="cs-CZ" sz="2000" dirty="0"/>
              <a:t>:  (ústředí: severní přítoky Pripjatě a na západ od </a:t>
            </a:r>
            <a:r>
              <a:rPr lang="cs-CZ" altLang="cs-CZ" sz="2000" dirty="0" err="1"/>
              <a:t>stř</a:t>
            </a:r>
            <a:r>
              <a:rPr lang="cs-CZ" altLang="cs-CZ" sz="2000" dirty="0"/>
              <a:t>. Dněpru) </a:t>
            </a:r>
          </a:p>
          <a:p>
            <a:pPr eaLnBrk="1" hangingPunct="1">
              <a:buFontTx/>
              <a:buNone/>
            </a:pPr>
            <a:endParaRPr lang="en-US" altLang="cs-CZ" sz="20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000" b="1" dirty="0"/>
              <a:t>Vjačeslav </a:t>
            </a:r>
            <a:r>
              <a:rPr lang="cs-CZ" sz="2000" b="1" dirty="0" err="1"/>
              <a:t>Vsevolodovič</a:t>
            </a:r>
            <a:r>
              <a:rPr lang="cs-CZ" sz="2000" b="1" dirty="0"/>
              <a:t> Ivanov</a:t>
            </a:r>
            <a:r>
              <a:rPr lang="cs-CZ" sz="2000" dirty="0"/>
              <a:t>  –  filolog a indoevropeista, </a:t>
            </a:r>
            <a:r>
              <a:rPr lang="cs-CZ" sz="2000" dirty="0" err="1"/>
              <a:t>glottalická</a:t>
            </a:r>
            <a:r>
              <a:rPr lang="cs-CZ" sz="2000" dirty="0"/>
              <a:t> teorie </a:t>
            </a:r>
            <a:r>
              <a:rPr lang="cs-CZ" sz="2000" dirty="0" err="1"/>
              <a:t>indoeuropských</a:t>
            </a:r>
            <a:r>
              <a:rPr lang="cs-CZ" sz="2000" dirty="0"/>
              <a:t> </a:t>
            </a:r>
            <a:r>
              <a:rPr lang="cs-CZ" sz="2000" dirty="0" err="1"/>
              <a:t>spoluhlásek</a:t>
            </a:r>
            <a:r>
              <a:rPr lang="cs-CZ" sz="2000" dirty="0"/>
              <a:t> 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            –  </a:t>
            </a:r>
            <a:r>
              <a:rPr lang="cs-CZ" sz="2000" dirty="0" err="1"/>
              <a:t>indoeuropská</a:t>
            </a:r>
            <a:r>
              <a:rPr lang="cs-CZ" sz="2000" dirty="0"/>
              <a:t> pravlast:  oblast Arménské vysočiny a </a:t>
            </a:r>
            <a:r>
              <a:rPr lang="cs-CZ" sz="2000" dirty="0" err="1"/>
              <a:t>Urmijského</a:t>
            </a:r>
            <a:r>
              <a:rPr lang="cs-CZ" sz="2000" dirty="0"/>
              <a:t> jezera 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            –  zabýval se chetitštinou a sanskrtem („</a:t>
            </a:r>
            <a:r>
              <a:rPr lang="cs-CZ" sz="2000" dirty="0" err="1"/>
              <a:t>linva</a:t>
            </a:r>
            <a:r>
              <a:rPr lang="cs-CZ" sz="2000" dirty="0"/>
              <a:t> franca“ v jižní Asii)</a:t>
            </a:r>
          </a:p>
          <a:p>
            <a:pPr marL="0" indent="0">
              <a:buFontTx/>
              <a:buNone/>
              <a:defRPr/>
            </a:pPr>
            <a:endParaRPr 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/>
              <a:t> </a:t>
            </a:r>
            <a:r>
              <a:rPr lang="cs-CZ" altLang="cs-CZ" sz="2000" b="1" dirty="0"/>
              <a:t>Tadeusz </a:t>
            </a:r>
            <a:r>
              <a:rPr lang="cs-CZ" altLang="cs-CZ" sz="2000" b="1" dirty="0" err="1"/>
              <a:t>Lehr-Splawin’ski</a:t>
            </a:r>
            <a:r>
              <a:rPr lang="cs-CZ" altLang="cs-CZ" sz="2000" dirty="0"/>
              <a:t>:   O </a:t>
            </a:r>
            <a:r>
              <a:rPr lang="cs-CZ" altLang="cs-CZ" sz="2000" dirty="0" err="1"/>
              <a:t>pochodzeniu</a:t>
            </a:r>
            <a:r>
              <a:rPr lang="cs-CZ" altLang="cs-CZ" sz="2000" dirty="0"/>
              <a:t> i </a:t>
            </a:r>
            <a:r>
              <a:rPr lang="cs-CZ" altLang="cs-CZ" sz="2000" dirty="0" err="1"/>
              <a:t>praojczyznie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Slowian</a:t>
            </a:r>
            <a:r>
              <a:rPr lang="cs-CZ" altLang="cs-CZ" sz="2000" dirty="0"/>
              <a:t>, Poznaň 1946.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                 –  rozpad indoevropského jazyka:   poč. 2. tis. př. n. l.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                 –  rozpad baltoslovanské jednoty:   1500 – 1300 př. n. l.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                 –  rozpad původní slovanské jednoty:   2. – 4. stol.</a:t>
            </a: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dirty="0"/>
              <a:t>                                      –  slovanská pravlast:  mezi Odrou a Dněprem</a:t>
            </a: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dirty="0"/>
              <a:t>                                      –  Venety spojoval s lužickou kulturou (definoval </a:t>
            </a:r>
            <a:r>
              <a:rPr lang="cs-CZ" altLang="cs-CZ" dirty="0" err="1"/>
              <a:t>Venetskou</a:t>
            </a:r>
            <a:r>
              <a:rPr lang="cs-CZ" altLang="cs-CZ" dirty="0"/>
              <a:t> teorii)</a:t>
            </a:r>
          </a:p>
          <a:p>
            <a:pPr>
              <a:defRPr/>
            </a:pPr>
            <a:endParaRPr lang="cs-CZ" altLang="cs-CZ" sz="2000" dirty="0"/>
          </a:p>
          <a:p>
            <a:pPr eaLnBrk="1" hangingPunct="1"/>
            <a:endParaRPr lang="cs-CZ" altLang="cs-CZ" sz="2000" b="1" dirty="0"/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>
            <a:extLst>
              <a:ext uri="{FF2B5EF4-FFF2-40B4-BE49-F238E27FC236}">
                <a16:creationId xmlns:a16="http://schemas.microsoft.com/office/drawing/2014/main" id="{6F8F8812-40E4-D784-2255-C3A38E48C3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5275" y="404814"/>
            <a:ext cx="11896725" cy="645318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cs-CZ" altLang="cs-CZ" sz="2000" b="1" dirty="0"/>
              <a:t>Valentin </a:t>
            </a:r>
            <a:r>
              <a:rPr lang="cs-CZ" altLang="cs-CZ" sz="2000" b="1" dirty="0" err="1"/>
              <a:t>Vladimirovič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Sedov</a:t>
            </a:r>
            <a:r>
              <a:rPr lang="cs-CZ" altLang="cs-CZ" sz="2000" dirty="0"/>
              <a:t>:  </a:t>
            </a:r>
            <a:r>
              <a:rPr lang="cs-CZ" altLang="cs-CZ" sz="2000" dirty="0" err="1"/>
              <a:t>Praischožděnie</a:t>
            </a:r>
            <a:r>
              <a:rPr lang="cs-CZ" altLang="cs-CZ" sz="2000" dirty="0"/>
              <a:t> i </a:t>
            </a:r>
            <a:r>
              <a:rPr lang="cs-CZ" altLang="cs-CZ" sz="2000" dirty="0" err="1"/>
              <a:t>rannaja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istorija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Slavjan</a:t>
            </a:r>
            <a:r>
              <a:rPr lang="cs-CZ" altLang="cs-CZ" sz="2000" dirty="0"/>
              <a:t>, Moskva 1979.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                                             –  původ Slovanů v kultuře překrytých popelnic (mezi Odrou a Vislou (5.–2. stol. př. n. l.)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Zdeněk Váňa</a:t>
            </a:r>
            <a:r>
              <a:rPr lang="cs-CZ" altLang="cs-CZ" sz="2000" dirty="0"/>
              <a:t>:  Poznámky k etnogenezi a diferenciaci Slovanů z hlediska poznatků archeologie a jazykovědy,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PA 61, 1980, 225-237.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                  –  odmítl hledat Slovany v pozdně římských kulturách (2.- 4. stol.)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                  –  jako kulturně-etnický celek se Slované zformovali na konci doby římské ve sféře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                      </a:t>
            </a:r>
            <a:r>
              <a:rPr lang="cs-CZ" altLang="cs-CZ" sz="2000" dirty="0" err="1"/>
              <a:t>balto</a:t>
            </a:r>
            <a:r>
              <a:rPr lang="cs-CZ" altLang="cs-CZ" sz="2000" dirty="0"/>
              <a:t>-germánsko-iránské mezi středním Dněstrem. Pripjatí, horní Vislou a Odrou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>
              <a:defRPr/>
            </a:pPr>
            <a:r>
              <a:rPr lang="cs-CZ" sz="2000" b="1" dirty="0"/>
              <a:t>Johanna </a:t>
            </a:r>
            <a:r>
              <a:rPr lang="cs-CZ" sz="2000" b="1" dirty="0" err="1"/>
              <a:t>Nichols</a:t>
            </a:r>
            <a:r>
              <a:rPr lang="cs-CZ" sz="2000" b="1" dirty="0"/>
              <a:t>  </a:t>
            </a:r>
            <a:r>
              <a:rPr lang="cs-CZ" sz="2000" dirty="0"/>
              <a:t>–  slavistka z Kalifornské univerzity v </a:t>
            </a:r>
            <a:r>
              <a:rPr lang="cs-CZ" sz="2000" dirty="0" err="1"/>
              <a:t>Berkley</a:t>
            </a:r>
            <a:r>
              <a:rPr lang="cs-CZ" sz="2000" dirty="0"/>
              <a:t>, odmítla migrační model slovanské expanze z důvodu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populačního nárůstu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/>
              <a:t>Witold </a:t>
            </a:r>
            <a:r>
              <a:rPr lang="cs-CZ" altLang="cs-CZ" sz="2000" b="1" dirty="0" err="1"/>
              <a:t>Manczak</a:t>
            </a:r>
            <a:r>
              <a:rPr lang="cs-CZ" altLang="cs-CZ" sz="2000" dirty="0"/>
              <a:t>:  </a:t>
            </a:r>
            <a:r>
              <a:rPr lang="cs-CZ" altLang="cs-CZ" sz="2000" dirty="0" err="1"/>
              <a:t>Zachodnia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praojczyzna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Słowian</a:t>
            </a:r>
            <a:r>
              <a:rPr lang="cs-CZ" altLang="cs-CZ" sz="2000" dirty="0"/>
              <a:t>, In: </a:t>
            </a:r>
            <a:r>
              <a:rPr lang="cs-CZ" altLang="cs-CZ" sz="2000" dirty="0" err="1"/>
              <a:t>Manczak</a:t>
            </a:r>
            <a:r>
              <a:rPr lang="cs-CZ" altLang="cs-CZ" sz="2000" dirty="0"/>
              <a:t>, W. (</a:t>
            </a:r>
            <a:r>
              <a:rPr lang="cs-CZ" altLang="cs-CZ" sz="2000" dirty="0" err="1"/>
              <a:t>red</a:t>
            </a:r>
            <a:r>
              <a:rPr lang="cs-CZ" altLang="cs-CZ" sz="2000" dirty="0"/>
              <a:t>.). </a:t>
            </a:r>
            <a:r>
              <a:rPr lang="cs-CZ" altLang="cs-CZ" sz="2000" dirty="0" err="1"/>
              <a:t>Praojczyzna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Słowian</a:t>
            </a:r>
            <a:r>
              <a:rPr lang="cs-CZ" altLang="cs-CZ" sz="2000" dirty="0"/>
              <a:t>. </a:t>
            </a:r>
            <a:r>
              <a:rPr lang="cs-CZ" altLang="cs-CZ" sz="2000" dirty="0" err="1"/>
              <a:t>Zbiór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wypowiedzi</a:t>
            </a:r>
            <a:r>
              <a:rPr lang="cs-CZ" altLang="cs-CZ" sz="2000" dirty="0"/>
              <a:t>.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/>
              <a:t>                                     </a:t>
            </a:r>
            <a:r>
              <a:rPr lang="cs-CZ" altLang="cs-CZ" sz="2000" dirty="0" err="1"/>
              <a:t>Kraków</a:t>
            </a:r>
            <a:r>
              <a:rPr lang="cs-CZ" altLang="cs-CZ" sz="2000" dirty="0"/>
              <a:t> 2001.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–  na základě podobností jazyků umístil Slovany mezi Balty a Slovany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/>
              <a:t>Zbigniew Go</a:t>
            </a:r>
            <a:r>
              <a:rPr lang="en-US" altLang="cs-CZ" sz="2000" b="1" dirty="0" err="1">
                <a:cs typeface="Arial" panose="020B0604020202020204" pitchFamily="34" charset="0"/>
              </a:rPr>
              <a:t>łą</a:t>
            </a:r>
            <a:r>
              <a:rPr lang="cs-CZ" altLang="cs-CZ" sz="2000" b="1" dirty="0">
                <a:cs typeface="Arial" panose="020B0604020202020204" pitchFamily="34" charset="0"/>
              </a:rPr>
              <a:t>b: </a:t>
            </a:r>
            <a:r>
              <a:rPr lang="cs-CZ" altLang="cs-CZ" sz="2000" dirty="0"/>
              <a:t> O </a:t>
            </a:r>
            <a:r>
              <a:rPr lang="cs-CZ" altLang="cs-CZ" sz="2000" dirty="0" err="1"/>
              <a:t>pochodzeniu</a:t>
            </a:r>
            <a:r>
              <a:rPr lang="cs-CZ" altLang="cs-CZ" sz="2000" dirty="0"/>
              <a:t> S</a:t>
            </a:r>
            <a:r>
              <a:rPr lang="en-US" altLang="cs-CZ" sz="2000" dirty="0">
                <a:cs typeface="Arial" panose="020B0604020202020204" pitchFamily="34" charset="0"/>
              </a:rPr>
              <a:t>ł</a:t>
            </a:r>
            <a:r>
              <a:rPr lang="cs-CZ" altLang="cs-CZ" sz="2000" dirty="0" err="1">
                <a:cs typeface="Arial" panose="020B0604020202020204" pitchFamily="34" charset="0"/>
              </a:rPr>
              <a:t>owian</a:t>
            </a:r>
            <a:r>
              <a:rPr lang="cs-CZ" altLang="cs-CZ" sz="2000" dirty="0">
                <a:cs typeface="Arial" panose="020B0604020202020204" pitchFamily="34" charset="0"/>
              </a:rPr>
              <a:t> w </a:t>
            </a:r>
            <a:r>
              <a:rPr lang="cs-CZ" altLang="cs-CZ" sz="2000" dirty="0" err="1">
                <a:cs typeface="Arial" panose="020B0604020202020204" pitchFamily="34" charset="0"/>
              </a:rPr>
              <a:t>świetle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cs typeface="Arial" panose="020B0604020202020204" pitchFamily="34" charset="0"/>
              </a:rPr>
              <a:t>faktów</a:t>
            </a:r>
            <a:r>
              <a:rPr lang="cs-CZ" altLang="cs-CZ" sz="2000" dirty="0">
                <a:cs typeface="Arial" panose="020B0604020202020204" pitchFamily="34" charset="0"/>
              </a:rPr>
              <a:t> j</a:t>
            </a:r>
            <a:r>
              <a:rPr lang="en-US" altLang="cs-CZ" sz="2000" dirty="0">
                <a:cs typeface="Arial" panose="020B0604020202020204" pitchFamily="34" charset="0"/>
              </a:rPr>
              <a:t>ę</a:t>
            </a:r>
            <a:r>
              <a:rPr lang="cs-CZ" altLang="cs-CZ" sz="2000" dirty="0" err="1">
                <a:cs typeface="Arial" panose="020B0604020202020204" pitchFamily="34" charset="0"/>
              </a:rPr>
              <a:t>zykowych</a:t>
            </a:r>
            <a:r>
              <a:rPr lang="cs-CZ" altLang="cs-CZ" sz="2000" dirty="0">
                <a:cs typeface="Arial" panose="020B0604020202020204" pitchFamily="34" charset="0"/>
              </a:rPr>
              <a:t>. </a:t>
            </a:r>
            <a:r>
              <a:rPr lang="cs-CZ" altLang="cs-CZ" sz="2000" dirty="0" err="1">
                <a:cs typeface="Arial" panose="020B0604020202020204" pitchFamily="34" charset="0"/>
              </a:rPr>
              <a:t>Kraków</a:t>
            </a:r>
            <a:r>
              <a:rPr lang="cs-CZ" altLang="cs-CZ" sz="2000" dirty="0">
                <a:cs typeface="Arial" panose="020B0604020202020204" pitchFamily="34" charset="0"/>
              </a:rPr>
              <a:t> 2004. </a:t>
            </a:r>
            <a:endParaRPr lang="cs-CZ" sz="20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–  jádro archaického Slovanstva hledá v oblasti Volyně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94DE934-2173-7B1F-2163-28E5A962DB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Prameny  </a:t>
            </a:r>
            <a:br>
              <a:rPr lang="cs-CZ" altLang="cs-CZ" sz="2000" dirty="0"/>
            </a:br>
            <a:r>
              <a:rPr lang="cs-CZ" altLang="cs-CZ" sz="2000" b="1" dirty="0">
                <a:solidFill>
                  <a:srgbClr val="FF0000"/>
                </a:solidFill>
              </a:rPr>
              <a:t>                     (Etnogeneze:   </a:t>
            </a:r>
            <a:r>
              <a:rPr lang="cs-CZ" altLang="cs-CZ" sz="2000" b="1" dirty="0" err="1">
                <a:solidFill>
                  <a:srgbClr val="FF0000"/>
                </a:solidFill>
              </a:rPr>
              <a:t>řec</a:t>
            </a:r>
            <a:r>
              <a:rPr lang="cs-CZ" altLang="cs-CZ" sz="2000" b="1" dirty="0">
                <a:solidFill>
                  <a:srgbClr val="FF0000"/>
                </a:solidFill>
              </a:rPr>
              <a:t>. </a:t>
            </a:r>
            <a:r>
              <a:rPr lang="cs-CZ" altLang="cs-CZ" sz="2000" b="1" dirty="0" err="1">
                <a:solidFill>
                  <a:srgbClr val="FF0000"/>
                </a:solidFill>
              </a:rPr>
              <a:t>ethnos</a:t>
            </a:r>
            <a:r>
              <a:rPr lang="cs-CZ" altLang="cs-CZ" sz="2000" b="1" dirty="0">
                <a:solidFill>
                  <a:srgbClr val="FF0000"/>
                </a:solidFill>
              </a:rPr>
              <a:t> - národ, genesis - původ, vznik) 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3B625BB-2E79-DC2C-D28E-7AC812C053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4325" y="1152525"/>
            <a:ext cx="11877675" cy="570547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pPr>
              <a:defRPr/>
            </a:pPr>
            <a:r>
              <a:rPr lang="cs-CZ" altLang="cs-CZ" sz="2200" b="1" dirty="0">
                <a:solidFill>
                  <a:srgbClr val="FF0000"/>
                </a:solidFill>
              </a:rPr>
              <a:t>Slované</a:t>
            </a:r>
            <a:r>
              <a:rPr lang="cs-CZ" altLang="cs-CZ" sz="2200" b="1" dirty="0"/>
              <a:t>   </a:t>
            </a:r>
            <a:r>
              <a:rPr lang="cs-CZ" altLang="cs-CZ" sz="2200" dirty="0"/>
              <a:t>– </a:t>
            </a:r>
            <a:r>
              <a:rPr lang="cs-CZ" altLang="cs-CZ" sz="2200" b="1" dirty="0"/>
              <a:t> </a:t>
            </a:r>
            <a:r>
              <a:rPr lang="cs-CZ" altLang="cs-CZ" sz="2200" dirty="0"/>
              <a:t>e</a:t>
            </a:r>
            <a:r>
              <a:rPr lang="cs-CZ" sz="2200" dirty="0"/>
              <a:t>tnikum indoevropského původu, jehož etnogenezi dokládají prameny: </a:t>
            </a:r>
          </a:p>
          <a:p>
            <a:pPr marL="0" indent="0" eaLnBrk="1" hangingPunct="1">
              <a:buNone/>
              <a:defRPr/>
            </a:pPr>
            <a:endParaRPr lang="cs-CZ" altLang="cs-CZ" sz="2200" b="1" dirty="0"/>
          </a:p>
          <a:p>
            <a:pPr eaLnBrk="1" hangingPunct="1">
              <a:defRPr/>
            </a:pPr>
            <a:r>
              <a:rPr lang="cs-CZ" altLang="cs-CZ" sz="2200" b="1" dirty="0"/>
              <a:t>Lingvistické </a:t>
            </a:r>
            <a:r>
              <a:rPr lang="cs-CZ" altLang="cs-CZ" sz="2200" dirty="0"/>
              <a:t> –   </a:t>
            </a:r>
            <a:r>
              <a:rPr lang="cs-CZ" altLang="cs-CZ" sz="2200" dirty="0" err="1"/>
              <a:t>glottochonologie</a:t>
            </a:r>
            <a:r>
              <a:rPr lang="cs-CZ" altLang="cs-CZ" sz="2200" dirty="0"/>
              <a:t>:  m</a:t>
            </a:r>
            <a:r>
              <a:rPr lang="cs-CZ" sz="2200" dirty="0"/>
              <a:t>etoda historické jazykovědy zaměřená na zjištění doby oddělení</a:t>
            </a:r>
          </a:p>
          <a:p>
            <a:pPr marL="0" indent="0" eaLnBrk="1" hangingPunct="1">
              <a:buNone/>
              <a:defRPr/>
            </a:pPr>
            <a:r>
              <a:rPr lang="cs-CZ" sz="2200" dirty="0"/>
              <a:t>                                                                  jazyků od společného základu    </a:t>
            </a:r>
            <a:r>
              <a:rPr lang="cs-CZ" altLang="cs-CZ" sz="2200" dirty="0"/>
              <a:t>a)  hydronyma, oronyma (názvy řek, hor)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200" dirty="0"/>
              <a:t>                                                                                                                           b)  jazykové výpůjčky od sousedních etnik</a:t>
            </a:r>
            <a:endParaRPr lang="cs-CZ" altLang="cs-CZ" sz="22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200" b="1" dirty="0"/>
              <a:t>Historické </a:t>
            </a:r>
            <a:r>
              <a:rPr lang="cs-CZ" altLang="cs-CZ" sz="2200" dirty="0"/>
              <a:t> –  zprávy řeckých, římských, byzantských a ruských autorů 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dirty="0"/>
          </a:p>
          <a:p>
            <a:pPr>
              <a:lnSpc>
                <a:spcPct val="80000"/>
              </a:lnSpc>
            </a:pPr>
            <a:r>
              <a:rPr lang="cs-CZ" altLang="cs-CZ" sz="2200" b="1" dirty="0"/>
              <a:t>Archeologické </a:t>
            </a:r>
            <a:r>
              <a:rPr lang="cs-CZ" altLang="cs-CZ" sz="2200" dirty="0"/>
              <a:t> –  hmotné a duchovní projevy Slovanů v období</a:t>
            </a:r>
            <a:r>
              <a:rPr lang="cs-CZ" altLang="cs-CZ" sz="2400" dirty="0"/>
              <a:t> 5/6. – 10. stol.</a:t>
            </a:r>
            <a:endParaRPr lang="cs-CZ" altLang="cs-CZ" sz="22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/>
              <a:t>                               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200" b="1" dirty="0"/>
              <a:t>Antropologicko-genetické  </a:t>
            </a:r>
            <a:r>
              <a:rPr lang="cs-CZ" altLang="cs-CZ" sz="2200" dirty="0"/>
              <a:t>– </a:t>
            </a:r>
            <a:r>
              <a:rPr lang="cs-CZ" altLang="cs-CZ" sz="2200" b="1" dirty="0"/>
              <a:t> </a:t>
            </a:r>
            <a:r>
              <a:rPr lang="cs-CZ" altLang="cs-CZ" sz="2200" dirty="0"/>
              <a:t>analýzy DNA</a:t>
            </a:r>
          </a:p>
          <a:p>
            <a:pPr eaLnBrk="1" hangingPunct="1">
              <a:lnSpc>
                <a:spcPct val="90000"/>
              </a:lnSpc>
            </a:pPr>
            <a:endParaRPr lang="cs-CZ" altLang="cs-CZ" sz="22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200" b="1" dirty="0"/>
              <a:t>Etnografické  </a:t>
            </a:r>
            <a:r>
              <a:rPr lang="cs-CZ" altLang="cs-CZ" sz="2200" dirty="0"/>
              <a:t>–  národopisné paralely</a:t>
            </a:r>
          </a:p>
          <a:p>
            <a:pPr eaLnBrk="1" hangingPunct="1">
              <a:lnSpc>
                <a:spcPct val="90000"/>
              </a:lnSpc>
            </a:pPr>
            <a:endParaRPr lang="cs-CZ" altLang="cs-CZ" sz="22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200" b="1" dirty="0"/>
              <a:t>Kulturně-historické, antropologické  </a:t>
            </a:r>
            <a:r>
              <a:rPr lang="cs-CZ" altLang="cs-CZ" sz="2200" dirty="0"/>
              <a:t>–  životní styl, náboženství, architektura, vojenství aj.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16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4CBA7D-9054-9C82-74C1-271D066A5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620713"/>
            <a:ext cx="11696699" cy="61214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200" b="1" dirty="0"/>
              <a:t>Florin </a:t>
            </a:r>
            <a:r>
              <a:rPr lang="cs-CZ" sz="2200" b="1" dirty="0" err="1"/>
              <a:t>Curta</a:t>
            </a:r>
            <a:r>
              <a:rPr lang="cs-CZ" sz="2200" b="1" dirty="0"/>
              <a:t>:  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Making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Slavs</a:t>
            </a:r>
            <a:r>
              <a:rPr lang="cs-CZ" sz="2200" dirty="0"/>
              <a:t>: </a:t>
            </a:r>
            <a:r>
              <a:rPr lang="cs-CZ" sz="2200" dirty="0" err="1"/>
              <a:t>History</a:t>
            </a:r>
            <a:r>
              <a:rPr lang="cs-CZ" sz="2200" dirty="0"/>
              <a:t> and Archeology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Lover</a:t>
            </a:r>
            <a:r>
              <a:rPr lang="cs-CZ" sz="2200" dirty="0"/>
              <a:t> </a:t>
            </a:r>
            <a:r>
              <a:rPr lang="cs-CZ" sz="2200" dirty="0" err="1"/>
              <a:t>Danube</a:t>
            </a:r>
            <a:r>
              <a:rPr lang="cs-CZ" sz="2200" dirty="0"/>
              <a:t> Region, c. 500-800.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Cambridge 2001.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–  profesor historie a archeologie na Floridské univerzitě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–  Slované byli konstruktem byzantských historiků (nešlo o etnické Slovany)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–   šlo o akulturaci </a:t>
            </a:r>
            <a:r>
              <a:rPr lang="cs-CZ" sz="2200"/>
              <a:t>místní populace pod vlivem </a:t>
            </a:r>
            <a:r>
              <a:rPr lang="cs-CZ" sz="2200" dirty="0"/>
              <a:t>východního impéria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Paul M. </a:t>
            </a:r>
            <a:r>
              <a:rPr lang="cs-CZ" sz="2200" b="1" dirty="0" err="1"/>
              <a:t>Barford</a:t>
            </a:r>
            <a:r>
              <a:rPr lang="cs-CZ" sz="2200" b="1" dirty="0"/>
              <a:t>:   </a:t>
            </a:r>
            <a:r>
              <a:rPr lang="cs-CZ" sz="2200" dirty="0"/>
              <a:t>Early </a:t>
            </a:r>
            <a:r>
              <a:rPr lang="cs-CZ" sz="2200" dirty="0" err="1"/>
              <a:t>Slavs</a:t>
            </a:r>
            <a:r>
              <a:rPr lang="cs-CZ" sz="2200" dirty="0"/>
              <a:t>: </a:t>
            </a:r>
            <a:r>
              <a:rPr lang="cs-CZ" sz="2200" dirty="0" err="1"/>
              <a:t>Culture</a:t>
            </a:r>
            <a:r>
              <a:rPr lang="cs-CZ" sz="2200" dirty="0"/>
              <a:t> and Society  in Early Medieval </a:t>
            </a:r>
            <a:r>
              <a:rPr lang="cs-CZ" sz="2200" dirty="0" err="1"/>
              <a:t>Eastern</a:t>
            </a:r>
            <a:r>
              <a:rPr lang="cs-CZ" sz="2200" dirty="0"/>
              <a:t> </a:t>
            </a:r>
            <a:r>
              <a:rPr lang="cs-CZ" sz="2200" dirty="0" err="1"/>
              <a:t>Europe</a:t>
            </a:r>
            <a:r>
              <a:rPr lang="cs-CZ" sz="2200" dirty="0"/>
              <a:t>. London 2001.</a:t>
            </a:r>
          </a:p>
          <a:p>
            <a:pPr marL="0" indent="0">
              <a:buFontTx/>
              <a:buNone/>
              <a:defRPr/>
            </a:pPr>
            <a:r>
              <a:rPr lang="cs-CZ" sz="2200" b="1" dirty="0"/>
              <a:t>                                     </a:t>
            </a:r>
            <a:r>
              <a:rPr lang="cs-CZ" sz="2200" dirty="0"/>
              <a:t>– </a:t>
            </a:r>
            <a:r>
              <a:rPr lang="cs-CZ" sz="2200" b="1" dirty="0"/>
              <a:t> </a:t>
            </a:r>
            <a:r>
              <a:rPr lang="cs-CZ" sz="2200" dirty="0"/>
              <a:t>studoval na Londýnské univerzitě, působil </a:t>
            </a:r>
            <a:r>
              <a:rPr lang="cs-CZ" sz="2200" dirty="0" err="1"/>
              <a:t>English</a:t>
            </a:r>
            <a:r>
              <a:rPr lang="cs-CZ" sz="2200" dirty="0"/>
              <a:t> </a:t>
            </a:r>
            <a:r>
              <a:rPr lang="cs-CZ" sz="2200" dirty="0" err="1"/>
              <a:t>Heritage</a:t>
            </a:r>
            <a:r>
              <a:rPr lang="cs-CZ" sz="2200" dirty="0"/>
              <a:t>, od 1986 na Varšavské univ.</a:t>
            </a:r>
          </a:p>
          <a:p>
            <a:pPr marL="0" indent="0">
              <a:buFontTx/>
              <a:buNone/>
              <a:defRPr/>
            </a:pPr>
            <a:r>
              <a:rPr lang="cs-CZ" sz="2200" dirty="0"/>
              <a:t>                                     –  zpochybnil slovanství </a:t>
            </a:r>
            <a:r>
              <a:rPr lang="cs-CZ" sz="2200" dirty="0" err="1"/>
              <a:t>Sklavínů</a:t>
            </a:r>
            <a:r>
              <a:rPr lang="cs-CZ" sz="2200" dirty="0"/>
              <a:t> a </a:t>
            </a:r>
            <a:r>
              <a:rPr lang="cs-CZ" sz="2200" dirty="0" err="1"/>
              <a:t>Antů</a:t>
            </a:r>
            <a:r>
              <a:rPr lang="cs-CZ" sz="2200" dirty="0"/>
              <a:t> (neví se, jestli hovořili „slovanským“ jazykem) </a:t>
            </a:r>
          </a:p>
          <a:p>
            <a:pPr marL="0" indent="0" algn="l">
              <a:buNone/>
            </a:pPr>
            <a:r>
              <a:rPr lang="cs-CZ" sz="2200" dirty="0"/>
              <a:t>                                     –   </a:t>
            </a:r>
            <a:r>
              <a:rPr lang="pl-PL" sz="2200" b="0" i="0" u="none" strike="noStrike" baseline="0" dirty="0">
                <a:solidFill>
                  <a:srgbClr val="333333"/>
                </a:solidFill>
              </a:rPr>
              <a:t>šiřeni kultury s keramikou pražskeho typu nesouvisí s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fyzickým pronikáním, ale </a:t>
            </a:r>
          </a:p>
          <a:p>
            <a:pPr marL="0" indent="0" algn="l">
              <a:buNone/>
            </a:pPr>
            <a:r>
              <a:rPr lang="cs-CZ" sz="2200" dirty="0">
                <a:solidFill>
                  <a:srgbClr val="333333"/>
                </a:solidFill>
              </a:rPr>
              <a:t>                                         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přejímáním nového způsobu života</a:t>
            </a:r>
            <a:endParaRPr lang="cs-CZ" sz="2200" dirty="0"/>
          </a:p>
          <a:p>
            <a:pPr marL="0" indent="0">
              <a:buFontTx/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Sebastian </a:t>
            </a:r>
            <a:r>
              <a:rPr lang="cs-CZ" sz="2200" b="1" dirty="0" err="1"/>
              <a:t>Brather</a:t>
            </a:r>
            <a:r>
              <a:rPr lang="cs-CZ" sz="2200" b="1" dirty="0"/>
              <a:t>  </a:t>
            </a:r>
            <a:r>
              <a:rPr lang="cs-CZ" sz="2200" dirty="0"/>
              <a:t>  </a:t>
            </a:r>
            <a:r>
              <a:rPr lang="de-DE" sz="2200" dirty="0"/>
              <a:t>Archäologie der westlichen Slawen. Siedlung, Wirtschaft und Gesellschaft im früh- und </a:t>
            </a:r>
            <a:endParaRPr lang="cs-CZ" sz="2200" dirty="0"/>
          </a:p>
          <a:p>
            <a:pPr marL="0" indent="0">
              <a:buFontTx/>
              <a:buNone/>
              <a:defRPr/>
            </a:pPr>
            <a:r>
              <a:rPr lang="cs-CZ" sz="2200" dirty="0"/>
              <a:t>                                         </a:t>
            </a:r>
            <a:r>
              <a:rPr lang="de-DE" sz="2200" dirty="0"/>
              <a:t>hochmittelalterlichen Ostmitteleuropa. Berlin-NY 2001</a:t>
            </a:r>
            <a:r>
              <a:rPr lang="cs-CZ" sz="2200" dirty="0"/>
              <a:t>.</a:t>
            </a:r>
          </a:p>
          <a:p>
            <a:pPr marL="0" indent="0">
              <a:buFontTx/>
              <a:buNone/>
              <a:defRPr/>
            </a:pPr>
            <a:r>
              <a:rPr lang="cs-CZ" sz="2200" dirty="0"/>
              <a:t>                             ´          –  profesor archeologie ve </a:t>
            </a:r>
            <a:r>
              <a:rPr lang="cs-CZ" sz="2200" dirty="0" err="1"/>
              <a:t>Freiburku</a:t>
            </a:r>
            <a:r>
              <a:rPr lang="cs-CZ" sz="2200" dirty="0"/>
              <a:t> </a:t>
            </a:r>
          </a:p>
          <a:p>
            <a:pPr marL="0" indent="0">
              <a:buFontTx/>
              <a:buNone/>
              <a:defRPr/>
            </a:pPr>
            <a:r>
              <a:rPr lang="cs-CZ" sz="2200" dirty="0"/>
              <a:t>                                        –  na slovanské expanzi se podílely ozbrojené skupiny i skupiny spojené sociálně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E73EC9B-A61C-2989-E3A6-839E864F9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895350"/>
            <a:ext cx="11820524" cy="5957889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000" b="1" dirty="0"/>
              <a:t>Walther Pohl:   </a:t>
            </a:r>
            <a:r>
              <a:rPr lang="en-US" sz="2000" dirty="0"/>
              <a:t>Telling the difference: signs of ethnic identity. In: W. Pohl – H. </a:t>
            </a:r>
            <a:r>
              <a:rPr lang="en-US" sz="2000" dirty="0" err="1"/>
              <a:t>Reimitz</a:t>
            </a:r>
            <a:r>
              <a:rPr lang="en-US" sz="2000" dirty="0"/>
              <a:t> eds., Strategies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</a:t>
            </a:r>
            <a:r>
              <a:rPr lang="en-US" sz="2000" dirty="0"/>
              <a:t>of</a:t>
            </a:r>
            <a:r>
              <a:rPr lang="cs-CZ" sz="2000" dirty="0"/>
              <a:t> </a:t>
            </a:r>
            <a:r>
              <a:rPr lang="en-US" sz="2000" dirty="0"/>
              <a:t>Distinction. The Construction of Ethnic Communities. 300–800, Leiden–Boston–Cologne,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</a:t>
            </a:r>
            <a:r>
              <a:rPr lang="en-US" sz="2000" dirty="0"/>
              <a:t> </a:t>
            </a:r>
            <a:r>
              <a:rPr lang="cs-CZ" sz="2000" dirty="0"/>
              <a:t>1998, </a:t>
            </a:r>
            <a:r>
              <a:rPr lang="en-US" sz="2000" dirty="0"/>
              <a:t>17–69.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–  Slované se vyčlenili v pol. 6. stol. na základě své identity (společná řeč a kultura)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–  vyšel z </a:t>
            </a:r>
            <a:r>
              <a:rPr lang="cs-CZ" sz="2000" dirty="0" err="1"/>
              <a:t>Jordanese</a:t>
            </a:r>
            <a:r>
              <a:rPr lang="cs-CZ" sz="2000" dirty="0"/>
              <a:t>, píšícím o Gótech, kteří si podmanili Venety, Anty a </a:t>
            </a:r>
            <a:r>
              <a:rPr lang="cs-CZ" sz="2000" dirty="0" err="1"/>
              <a:t>Sklaviny</a:t>
            </a:r>
            <a:r>
              <a:rPr lang="cs-CZ" sz="2000" dirty="0"/>
              <a:t>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–  </a:t>
            </a:r>
            <a:r>
              <a:rPr lang="cs-CZ" sz="2000" dirty="0" err="1"/>
              <a:t>Veneti</a:t>
            </a:r>
            <a:r>
              <a:rPr lang="cs-CZ" sz="2000" dirty="0"/>
              <a:t>:  SV karpatského oblouku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</a:t>
            </a:r>
            <a:r>
              <a:rPr lang="cs-CZ" sz="2000" dirty="0" err="1"/>
              <a:t>Sklavíni</a:t>
            </a:r>
            <a:r>
              <a:rPr lang="cs-CZ" sz="2000" dirty="0"/>
              <a:t>: S od </a:t>
            </a:r>
            <a:r>
              <a:rPr lang="cs-CZ" sz="2000" dirty="0" err="1"/>
              <a:t>dol</a:t>
            </a:r>
            <a:r>
              <a:rPr lang="cs-CZ" sz="2000" dirty="0"/>
              <a:t>. Dunaje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Anti:  mezi Dněprem a Dněstrem</a:t>
            </a:r>
          </a:p>
          <a:p>
            <a:pPr marL="0" indent="0">
              <a:buNone/>
              <a:defRPr/>
            </a:pPr>
            <a:endParaRPr lang="cs-CZ" sz="2000" b="1" dirty="0"/>
          </a:p>
          <a:p>
            <a:pPr>
              <a:defRPr/>
            </a:pPr>
            <a:r>
              <a:rPr lang="cs-CZ" sz="2000" b="1" dirty="0"/>
              <a:t>Michał </a:t>
            </a:r>
            <a:r>
              <a:rPr lang="cs-CZ" sz="2000" b="1" dirty="0" err="1"/>
              <a:t>Parczewski</a:t>
            </a:r>
            <a:r>
              <a:rPr lang="cs-CZ" sz="2000" b="1" dirty="0"/>
              <a:t>:   </a:t>
            </a:r>
            <a:r>
              <a:rPr lang="cs-CZ" sz="2000" dirty="0" err="1"/>
              <a:t>Podstawy</a:t>
            </a:r>
            <a:r>
              <a:rPr lang="cs-CZ" sz="2000" dirty="0"/>
              <a:t> </a:t>
            </a:r>
            <a:r>
              <a:rPr lang="cs-CZ" sz="2000" dirty="0" err="1"/>
              <a:t>lokalizacji</a:t>
            </a:r>
            <a:r>
              <a:rPr lang="cs-CZ" sz="2000" dirty="0"/>
              <a:t> </a:t>
            </a:r>
            <a:r>
              <a:rPr lang="cs-CZ" sz="2000" dirty="0" err="1"/>
              <a:t>pierwotnych</a:t>
            </a:r>
            <a:r>
              <a:rPr lang="cs-CZ" sz="2000" dirty="0"/>
              <a:t> </a:t>
            </a:r>
            <a:r>
              <a:rPr lang="cs-CZ" sz="2000" dirty="0" err="1"/>
              <a:t>siedzib</a:t>
            </a:r>
            <a:r>
              <a:rPr lang="cs-CZ" sz="2000" dirty="0"/>
              <a:t> </a:t>
            </a:r>
            <a:r>
              <a:rPr lang="cs-CZ" sz="2000" dirty="0" err="1"/>
              <a:t>Słowian</a:t>
            </a:r>
            <a:r>
              <a:rPr lang="cs-CZ" sz="2000" dirty="0"/>
              <a:t>. In: P. </a:t>
            </a:r>
            <a:r>
              <a:rPr lang="cs-CZ" sz="2000" dirty="0" err="1"/>
              <a:t>Kaczanowski</a:t>
            </a:r>
            <a:r>
              <a:rPr lang="cs-CZ" sz="2000" dirty="0"/>
              <a:t> – M. </a:t>
            </a:r>
            <a:r>
              <a:rPr lang="cs-CZ" sz="2000" dirty="0" err="1"/>
              <a:t>Parczewski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</a:t>
            </a:r>
            <a:r>
              <a:rPr lang="cs-CZ" sz="2000" dirty="0" err="1"/>
              <a:t>edd</a:t>
            </a:r>
            <a:r>
              <a:rPr lang="cs-CZ" sz="2000" dirty="0"/>
              <a:t>., </a:t>
            </a:r>
            <a:r>
              <a:rPr lang="cs-CZ" sz="2000" dirty="0" err="1"/>
              <a:t>Archeologia</a:t>
            </a:r>
            <a:r>
              <a:rPr lang="cs-CZ" sz="2000" dirty="0"/>
              <a:t> o </a:t>
            </a:r>
            <a:r>
              <a:rPr lang="cs-CZ" sz="2000" dirty="0" err="1"/>
              <a:t>początkach</a:t>
            </a:r>
            <a:r>
              <a:rPr lang="cs-CZ" sz="2000" dirty="0"/>
              <a:t> </a:t>
            </a:r>
            <a:r>
              <a:rPr lang="cs-CZ" sz="2000" dirty="0" err="1"/>
              <a:t>Słowian</a:t>
            </a:r>
            <a:r>
              <a:rPr lang="cs-CZ" sz="2000" dirty="0"/>
              <a:t>. </a:t>
            </a:r>
            <a:r>
              <a:rPr lang="cs-CZ" sz="2000" dirty="0" err="1"/>
              <a:t>Materiały</a:t>
            </a:r>
            <a:r>
              <a:rPr lang="cs-CZ" sz="2000" dirty="0"/>
              <a:t> z </a:t>
            </a:r>
            <a:r>
              <a:rPr lang="cs-CZ" sz="2000" dirty="0" err="1"/>
              <a:t>konferencji</a:t>
            </a:r>
            <a:r>
              <a:rPr lang="cs-CZ" sz="2000" dirty="0"/>
              <a:t>. </a:t>
            </a:r>
            <a:r>
              <a:rPr lang="cs-CZ" sz="2000" dirty="0" err="1"/>
              <a:t>Kraków</a:t>
            </a:r>
            <a:r>
              <a:rPr lang="cs-CZ" sz="2000" dirty="0"/>
              <a:t> 19–2. </a:t>
            </a:r>
            <a:r>
              <a:rPr lang="cs-CZ" sz="2000" dirty="0" err="1"/>
              <a:t>listopada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2001, </a:t>
            </a:r>
            <a:r>
              <a:rPr lang="cs-CZ" sz="2000" dirty="0" err="1"/>
              <a:t>Cracow</a:t>
            </a:r>
            <a:r>
              <a:rPr lang="cs-CZ" sz="2000" dirty="0"/>
              <a:t> 2005, 65–78.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–  slovanskou identitu definoval z hlediska arch. kultury:  osídlení, formy staveb,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hospodářské aktivita (tech. a technolog. úroveň), společenská struktura, vojenství aj.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02BC32-33F2-F7A0-9659-A7E6FF91B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836614"/>
            <a:ext cx="11591925" cy="58324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/>
              <a:t>Andrej </a:t>
            </a:r>
            <a:r>
              <a:rPr lang="cs-CZ" sz="2000" b="1" dirty="0" err="1"/>
              <a:t>Pleterski</a:t>
            </a:r>
            <a:r>
              <a:rPr lang="cs-CZ" sz="2000" b="1" dirty="0"/>
              <a:t>  </a:t>
            </a:r>
            <a:r>
              <a:rPr lang="cs-CZ" sz="2000" dirty="0"/>
              <a:t>–  </a:t>
            </a:r>
            <a:r>
              <a:rPr lang="cs-CZ" sz="2000" dirty="0" err="1"/>
              <a:t>Etnogeneza</a:t>
            </a:r>
            <a:r>
              <a:rPr lang="cs-CZ" sz="2000" dirty="0"/>
              <a:t> </a:t>
            </a:r>
            <a:r>
              <a:rPr lang="cs-CZ" sz="2000" dirty="0" err="1"/>
              <a:t>Slovanov</a:t>
            </a:r>
            <a:r>
              <a:rPr lang="cs-CZ" sz="2000" dirty="0"/>
              <a:t>: </a:t>
            </a:r>
            <a:r>
              <a:rPr lang="cs-CZ" sz="2000" dirty="0" err="1"/>
              <a:t>Obris</a:t>
            </a:r>
            <a:r>
              <a:rPr lang="cs-CZ" sz="2000" dirty="0"/>
              <a:t> </a:t>
            </a:r>
            <a:r>
              <a:rPr lang="cs-CZ" sz="2000" dirty="0" err="1"/>
              <a:t>trenutnega</a:t>
            </a:r>
            <a:r>
              <a:rPr lang="cs-CZ" sz="2000" dirty="0"/>
              <a:t> </a:t>
            </a:r>
            <a:r>
              <a:rPr lang="cs-CZ" sz="2000" dirty="0" err="1"/>
              <a:t>stanja</a:t>
            </a:r>
            <a:r>
              <a:rPr lang="cs-CZ" sz="2000" dirty="0"/>
              <a:t> </a:t>
            </a:r>
            <a:r>
              <a:rPr lang="cs-CZ" sz="2000" dirty="0" err="1"/>
              <a:t>arheoloških</a:t>
            </a:r>
            <a:r>
              <a:rPr lang="cs-CZ" sz="2000" dirty="0"/>
              <a:t> </a:t>
            </a:r>
            <a:r>
              <a:rPr lang="cs-CZ" sz="2000" dirty="0" err="1"/>
              <a:t>raziskav</a:t>
            </a:r>
            <a:r>
              <a:rPr lang="cs-CZ" sz="2000" dirty="0"/>
              <a:t>. </a:t>
            </a:r>
            <a:r>
              <a:rPr lang="cs-CZ" sz="2000" dirty="0" err="1"/>
              <a:t>Ljubljana</a:t>
            </a:r>
            <a:r>
              <a:rPr lang="cs-CZ" sz="2000" dirty="0"/>
              <a:t> 1990.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–  slovinský archeolog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–  nejstarší slovanské etnikum se utvářelo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splynutím zbytků původního obyvatelstva</a:t>
            </a:r>
          </a:p>
          <a:p>
            <a:pPr marL="0" indent="0">
              <a:buNone/>
              <a:defRPr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(germánské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przeworské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kultury) s cizími příchozími</a:t>
            </a:r>
            <a:r>
              <a:rPr lang="cs-CZ" sz="2000" dirty="0"/>
              <a:t>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–  část </a:t>
            </a:r>
            <a:r>
              <a:rPr lang="cs-CZ" sz="2000" dirty="0" err="1"/>
              <a:t>Venetů</a:t>
            </a:r>
            <a:r>
              <a:rPr lang="cs-CZ" sz="2000" dirty="0"/>
              <a:t> odešla před germánskou expanzí na východ až k Dněpru, což vedlo ke vzniku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</a:t>
            </a:r>
            <a:r>
              <a:rPr lang="cs-CZ" sz="2000" dirty="0" err="1"/>
              <a:t>zarubiněcké</a:t>
            </a:r>
            <a:r>
              <a:rPr lang="cs-CZ" sz="2000" dirty="0"/>
              <a:t> kultury jako </a:t>
            </a:r>
            <a:r>
              <a:rPr lang="cs-CZ" sz="2000" dirty="0" err="1"/>
              <a:t>protoslovanské</a:t>
            </a:r>
            <a:r>
              <a:rPr lang="cs-CZ" sz="2000" dirty="0"/>
              <a:t>, zatímco ostatní kultury východoevropských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smíšených lesů byly baltské.</a:t>
            </a:r>
          </a:p>
          <a:p>
            <a:pPr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0ADC61FC-B420-C1BF-C02F-C26421B5E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4288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Kulturní centra v Evropě</a:t>
            </a:r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D620016E-1873-B294-94BF-E00FE6DD52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7675" y="906988"/>
            <a:ext cx="11744325" cy="5912388"/>
          </a:xfrm>
        </p:spPr>
        <p:txBody>
          <a:bodyPr wrap="square" anchor="ctr">
            <a:spAutoFit/>
          </a:bodyPr>
          <a:lstStyle/>
          <a:p>
            <a:pPr marL="0" indent="0">
              <a:spcBef>
                <a:spcPct val="0"/>
              </a:spcBef>
            </a:pPr>
            <a:r>
              <a:rPr lang="cs-CZ" altLang="cs-CZ" sz="2000" b="1" dirty="0"/>
              <a:t>    </a:t>
            </a:r>
            <a:r>
              <a:rPr lang="cs-CZ" altLang="cs-CZ" sz="2000" b="1" dirty="0">
                <a:solidFill>
                  <a:srgbClr val="FF0000"/>
                </a:solidFill>
              </a:rPr>
              <a:t>Latinský (západní) okruh: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</a:p>
          <a:p>
            <a:pPr marL="609600" indent="-609600" eaLnBrk="1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cs-CZ" altLang="cs-CZ" sz="2000" dirty="0"/>
              <a:t>      </a:t>
            </a:r>
            <a:r>
              <a:rPr lang="cs-CZ" altLang="cs-CZ" sz="1800" dirty="0"/>
              <a:t>–</a:t>
            </a:r>
            <a:r>
              <a:rPr lang="cs-CZ" altLang="cs-CZ" sz="1800" dirty="0">
                <a:solidFill>
                  <a:srgbClr val="FF0000"/>
                </a:solidFill>
              </a:rPr>
              <a:t>  </a:t>
            </a:r>
            <a:r>
              <a:rPr lang="cs-CZ" altLang="cs-CZ" sz="1800" b="1" dirty="0"/>
              <a:t>395:  </a:t>
            </a:r>
            <a:r>
              <a:rPr lang="cs-CZ" altLang="cs-CZ" sz="1800" dirty="0"/>
              <a:t>rozdělení říše římské mezi syny Theodosia I. Velikého:</a:t>
            </a:r>
          </a:p>
          <a:p>
            <a:pPr marL="609600" indent="-609600" eaLnBrk="1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cs-CZ" altLang="cs-CZ" sz="1800" dirty="0"/>
              <a:t>                    </a:t>
            </a:r>
            <a:r>
              <a:rPr lang="cs-CZ" altLang="cs-CZ" sz="1800" dirty="0" err="1"/>
              <a:t>Honorius</a:t>
            </a:r>
            <a:r>
              <a:rPr lang="cs-CZ" altLang="cs-CZ" sz="1800" dirty="0"/>
              <a:t>:   </a:t>
            </a:r>
            <a:r>
              <a:rPr lang="cs-CZ" altLang="cs-CZ" sz="1800" b="1" dirty="0"/>
              <a:t>západo</a:t>
            </a:r>
            <a:r>
              <a:rPr lang="cs-CZ" sz="1800" b="1" dirty="0"/>
              <a:t>římská říše</a:t>
            </a:r>
            <a:r>
              <a:rPr lang="cs-CZ" sz="1800" dirty="0"/>
              <a:t>  (395–476)  </a:t>
            </a:r>
            <a:r>
              <a:rPr lang="cs-CZ" altLang="cs-CZ" sz="1800" dirty="0">
                <a:cs typeface="Arial" panose="020B0604020202020204" pitchFamily="34" charset="0"/>
              </a:rPr>
              <a:t>–  </a:t>
            </a:r>
            <a:r>
              <a:rPr lang="cs-CZ" altLang="cs-CZ" sz="1800" b="1" dirty="0">
                <a:cs typeface="Arial" panose="020B0604020202020204" pitchFamily="34" charset="0"/>
              </a:rPr>
              <a:t>476:</a:t>
            </a:r>
            <a:r>
              <a:rPr lang="cs-CZ" altLang="cs-CZ" sz="1800" dirty="0">
                <a:cs typeface="Arial" panose="020B0604020202020204" pitchFamily="34" charset="0"/>
              </a:rPr>
              <a:t>   </a:t>
            </a:r>
            <a:r>
              <a:rPr lang="cs-CZ" altLang="cs-CZ" sz="1800" dirty="0" err="1">
                <a:cs typeface="Arial" panose="020B0604020202020204" pitchFamily="34" charset="0"/>
              </a:rPr>
              <a:t>Skir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Odoakar</a:t>
            </a:r>
            <a:r>
              <a:rPr lang="cs-CZ" altLang="cs-CZ" sz="1800" dirty="0">
                <a:cs typeface="Arial" panose="020B0604020202020204" pitchFamily="34" charset="0"/>
              </a:rPr>
              <a:t> porazil posledního císaře </a:t>
            </a:r>
            <a:endParaRPr lang="cs-CZ" sz="1800" dirty="0"/>
          </a:p>
          <a:p>
            <a:pPr marL="609600" indent="-609600" eaLnBrk="1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cs-CZ" sz="1800" dirty="0"/>
              <a:t>                    </a:t>
            </a:r>
            <a:r>
              <a:rPr lang="cs-CZ" sz="1800" dirty="0" err="1"/>
              <a:t>Arkadius</a:t>
            </a:r>
            <a:r>
              <a:rPr lang="cs-CZ" sz="1800" b="1" dirty="0"/>
              <a:t>:    východořímská/byzantská </a:t>
            </a:r>
            <a:r>
              <a:rPr lang="cs-CZ" sz="1800" dirty="0"/>
              <a:t>(476 až 1453)</a:t>
            </a:r>
            <a:r>
              <a:rPr lang="cs-CZ" altLang="cs-CZ" sz="1800" dirty="0"/>
              <a:t> </a:t>
            </a:r>
          </a:p>
          <a:p>
            <a:pPr marL="609600" indent="-609600" eaLnBrk="1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cs-CZ" altLang="cs-CZ" sz="1800" dirty="0"/>
              <a:t>      –  románská, germánská a západoslovanská etnika:  latina, centrum: </a:t>
            </a:r>
            <a:r>
              <a:rPr lang="cs-CZ" altLang="cs-CZ" sz="1800" b="1" dirty="0"/>
              <a:t>Řím </a:t>
            </a:r>
            <a:r>
              <a:rPr lang="cs-CZ" altLang="cs-CZ" sz="1800" dirty="0"/>
              <a:t>(křesťanství)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1800" dirty="0"/>
              <a:t>      –</a:t>
            </a:r>
            <a:r>
              <a:rPr lang="cs-CZ" altLang="cs-CZ" sz="1800" dirty="0"/>
              <a:t>  </a:t>
            </a:r>
            <a:r>
              <a:rPr lang="cs-CZ" altLang="cs-CZ" sz="1800" dirty="0" err="1"/>
              <a:t>sev</a:t>
            </a:r>
            <a:r>
              <a:rPr lang="cs-CZ" altLang="cs-CZ" sz="1800" dirty="0"/>
              <a:t>. Evropa: Skandinávie (doba </a:t>
            </a:r>
            <a:r>
              <a:rPr lang="cs-CZ" altLang="cs-CZ" sz="1800" dirty="0" err="1"/>
              <a:t>vendelská</a:t>
            </a:r>
            <a:r>
              <a:rPr lang="cs-CZ" altLang="cs-CZ" sz="1800" dirty="0"/>
              <a:t> a vikingská: 550-1066)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cs-CZ" altLang="cs-CZ" sz="1800" dirty="0"/>
              <a:t>                                </a:t>
            </a:r>
            <a:r>
              <a:rPr lang="pl-PL" altLang="cs-CZ" sz="1800" dirty="0"/>
              <a:t>do </a:t>
            </a:r>
            <a:r>
              <a:rPr lang="pl-PL" altLang="cs-CZ" sz="1800" b="1" dirty="0"/>
              <a:t>930:</a:t>
            </a:r>
            <a:r>
              <a:rPr lang="pl-PL" altLang="cs-CZ" sz="1800" dirty="0"/>
              <a:t> pohanství pak misije: Dánsko (do 1000), Norsko a Island (do 1030), Švédsko (do 1100)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cs-CZ" sz="1800" dirty="0"/>
              <a:t>  </a:t>
            </a:r>
            <a:r>
              <a:rPr lang="cs-CZ" altLang="cs-CZ" sz="1800" dirty="0"/>
              <a:t>    </a:t>
            </a:r>
            <a:r>
              <a:rPr lang="cs-CZ" sz="1800" dirty="0"/>
              <a:t>–</a:t>
            </a:r>
            <a:r>
              <a:rPr lang="cs-CZ" altLang="cs-CZ" sz="1800" dirty="0"/>
              <a:t>  kolonizovány:  Britské ostrovy, Grónsko, Island, </a:t>
            </a:r>
            <a:r>
              <a:rPr lang="cs-CZ" altLang="cs-CZ" sz="1800" dirty="0" err="1"/>
              <a:t>sev</a:t>
            </a:r>
            <a:r>
              <a:rPr lang="cs-CZ" altLang="cs-CZ" sz="1800" dirty="0"/>
              <a:t>. Amerika (New Foundland)</a:t>
            </a:r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 marL="0" indent="0">
              <a:spcBef>
                <a:spcPct val="0"/>
              </a:spcBef>
            </a:pPr>
            <a:r>
              <a:rPr lang="cs-CZ" altLang="cs-CZ" sz="2000" b="1" dirty="0"/>
              <a:t>    </a:t>
            </a:r>
            <a:r>
              <a:rPr lang="cs-CZ" altLang="cs-CZ" sz="2000" b="1" dirty="0">
                <a:solidFill>
                  <a:srgbClr val="FF0000"/>
                </a:solidFill>
              </a:rPr>
              <a:t>Byzantsko-slovanský okruh: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800" dirty="0"/>
              <a:t>      –  východní, jihovýchodní a maloasijské národy:  staroslověnština nebo řečtina, pravoslaví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800" dirty="0"/>
              <a:t>      –  centrum:  </a:t>
            </a:r>
            <a:r>
              <a:rPr lang="cs-CZ" altLang="cs-CZ" sz="1800" b="1" dirty="0"/>
              <a:t>Konstantinopol</a:t>
            </a:r>
            <a:r>
              <a:rPr lang="cs-CZ" altLang="cs-CZ" sz="1800" dirty="0"/>
              <a:t>  324:  vybudoval Konstantin Velký na místě řecké osady </a:t>
            </a:r>
            <a:r>
              <a:rPr lang="cs-CZ" altLang="cs-CZ" sz="1800" dirty="0" err="1"/>
              <a:t>Byzantion</a:t>
            </a:r>
            <a:r>
              <a:rPr lang="cs-CZ" altLang="cs-CZ" sz="1800" dirty="0"/>
              <a:t>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800" dirty="0"/>
              <a:t>      –  </a:t>
            </a:r>
            <a:r>
              <a:rPr lang="cs-CZ" altLang="cs-CZ" sz="1800" b="1" dirty="0"/>
              <a:t>1453:</a:t>
            </a:r>
            <a:r>
              <a:rPr lang="cs-CZ" altLang="cs-CZ" sz="1800" dirty="0"/>
              <a:t>  Východořímská říše dobyta sultánem </a:t>
            </a:r>
            <a:r>
              <a:rPr lang="cs-CZ" altLang="cs-CZ" sz="1800" dirty="0" err="1"/>
              <a:t>Mehmedem</a:t>
            </a:r>
            <a:r>
              <a:rPr lang="cs-CZ" altLang="cs-CZ" sz="1800" dirty="0"/>
              <a:t> II. </a:t>
            </a:r>
            <a:r>
              <a:rPr lang="cs-CZ" altLang="cs-CZ" sz="1800" dirty="0" err="1"/>
              <a:t>Fátihem</a:t>
            </a:r>
            <a:endParaRPr lang="cs-CZ" altLang="cs-CZ" sz="1800" dirty="0"/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 marL="0" indent="0">
              <a:spcBef>
                <a:spcPct val="0"/>
              </a:spcBef>
            </a:pPr>
            <a:r>
              <a:rPr lang="cs-CZ" altLang="cs-CZ" sz="2000" b="1" dirty="0"/>
              <a:t>    </a:t>
            </a:r>
            <a:r>
              <a:rPr lang="cs-CZ" altLang="cs-CZ" sz="2000" b="1" dirty="0">
                <a:solidFill>
                  <a:srgbClr val="FF0000"/>
                </a:solidFill>
              </a:rPr>
              <a:t>Islámský (arabský) okruh: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800" dirty="0"/>
              <a:t>      – přední Asie, Arabský poloostrov, </a:t>
            </a:r>
            <a:r>
              <a:rPr lang="cs-CZ" altLang="cs-CZ" sz="1800" dirty="0" err="1"/>
              <a:t>sev</a:t>
            </a:r>
            <a:r>
              <a:rPr lang="cs-CZ" altLang="cs-CZ" sz="1800" dirty="0"/>
              <a:t>. Afrika:  arabština, </a:t>
            </a:r>
            <a:r>
              <a:rPr lang="cs-CZ" altLang="cs-CZ" sz="1800" b="1" dirty="0"/>
              <a:t>622:</a:t>
            </a:r>
            <a:r>
              <a:rPr lang="cs-CZ" altLang="cs-CZ" sz="1800" dirty="0"/>
              <a:t>  odchod Mohameda z Mekky do Medíny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800" dirty="0"/>
              <a:t>      – </a:t>
            </a:r>
            <a:r>
              <a:rPr lang="cs-CZ" altLang="cs-CZ" sz="1800" b="1" dirty="0"/>
              <a:t>Córdobský chalífát:  </a:t>
            </a:r>
            <a:r>
              <a:rPr lang="cs-CZ" altLang="cs-CZ" sz="1800" dirty="0"/>
              <a:t>Arabové po Mohamedově smrti (</a:t>
            </a:r>
            <a:r>
              <a:rPr lang="cs-CZ" altLang="cs-CZ" sz="1800" dirty="0">
                <a:cs typeface="Arial" panose="020B0604020202020204" pitchFamily="34" charset="0"/>
              </a:rPr>
              <a:t>† 632) pronikli na Pyrenejský poloostrov (Andalusie)</a:t>
            </a:r>
            <a:endParaRPr lang="cs-CZ" altLang="cs-CZ" sz="1800" dirty="0"/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800" dirty="0"/>
              <a:t>      – </a:t>
            </a:r>
            <a:r>
              <a:rPr lang="cs-CZ" altLang="cs-CZ" sz="1800" b="1" dirty="0"/>
              <a:t>711</a:t>
            </a:r>
            <a:r>
              <a:rPr lang="cs-CZ" altLang="cs-CZ" sz="1800" dirty="0"/>
              <a:t>:  Gibraltar obsazen vojsky </a:t>
            </a:r>
            <a:r>
              <a:rPr lang="cs-CZ" altLang="cs-CZ" sz="1800" dirty="0" err="1"/>
              <a:t>umajjovského</a:t>
            </a:r>
            <a:r>
              <a:rPr lang="cs-CZ" altLang="cs-CZ" sz="1800" dirty="0"/>
              <a:t> chalífy Tárika </a:t>
            </a:r>
            <a:r>
              <a:rPr lang="cs-CZ" altLang="cs-CZ" sz="1800" dirty="0" err="1"/>
              <a:t>ibn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Zijáda</a:t>
            </a:r>
            <a:r>
              <a:rPr lang="cs-CZ" altLang="cs-CZ" sz="1800" dirty="0"/>
              <a:t> (Džebel al Tarik)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800" b="1" dirty="0"/>
              <a:t>                  </a:t>
            </a:r>
            <a:r>
              <a:rPr lang="cs-CZ" altLang="cs-CZ" sz="1800" dirty="0" err="1"/>
              <a:t>Guadalete</a:t>
            </a:r>
            <a:r>
              <a:rPr lang="cs-CZ" altLang="cs-CZ" sz="1800" dirty="0"/>
              <a:t>:  poraženo vizigótské vojsko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800" dirty="0"/>
              <a:t>      – </a:t>
            </a:r>
            <a:r>
              <a:rPr lang="cs-CZ" altLang="cs-CZ" sz="1800" b="1" dirty="0"/>
              <a:t>732:</a:t>
            </a:r>
            <a:r>
              <a:rPr lang="cs-CZ" altLang="cs-CZ" sz="1800" dirty="0"/>
              <a:t>  </a:t>
            </a:r>
            <a:r>
              <a:rPr lang="cs-CZ" altLang="cs-CZ" sz="1800" dirty="0" err="1"/>
              <a:t>Poitieres</a:t>
            </a:r>
            <a:r>
              <a:rPr lang="cs-CZ" altLang="cs-CZ" sz="1800" dirty="0"/>
              <a:t>:    francký  majordomus Karel </a:t>
            </a:r>
            <a:r>
              <a:rPr lang="cs-CZ" altLang="cs-CZ" sz="1800" dirty="0" err="1"/>
              <a:t>Martel</a:t>
            </a:r>
            <a:r>
              <a:rPr lang="cs-CZ" altLang="cs-CZ" sz="1800" dirty="0"/>
              <a:t> porazil muslimská vojska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800" dirty="0"/>
              <a:t>      – </a:t>
            </a:r>
            <a:r>
              <a:rPr lang="cs-CZ" altLang="cs-CZ" sz="1800" b="1" dirty="0"/>
              <a:t>1492: </a:t>
            </a:r>
            <a:r>
              <a:rPr lang="cs-CZ" altLang="cs-CZ" sz="1800" dirty="0"/>
              <a:t> Grenada:   dobyta vojsky Isabely Kastilské a Ferdinanda II. Aragonského</a:t>
            </a:r>
            <a:endParaRPr lang="cs-CZ" altLang="cs-CZ" sz="1800" b="1" dirty="0"/>
          </a:p>
          <a:p>
            <a:pPr marL="0" indent="0">
              <a:spcBef>
                <a:spcPct val="0"/>
              </a:spcBef>
              <a:buNone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2658895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ECE39ED9-C928-2774-E00A-EE830212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894" y="98425"/>
            <a:ext cx="10515600" cy="1325563"/>
          </a:xfrm>
        </p:spPr>
        <p:txBody>
          <a:bodyPr/>
          <a:lstStyle/>
          <a:p>
            <a:r>
              <a:rPr lang="cs-CZ" altLang="cs-CZ" sz="3200" dirty="0">
                <a:solidFill>
                  <a:srgbClr val="FF0000"/>
                </a:solidFill>
              </a:rPr>
              <a:t>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Stěhování národů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2. – 6. stol.</a:t>
            </a: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3D1C21D8-101B-D899-4ABD-4AF6EB2EF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196976"/>
            <a:ext cx="11849100" cy="5746749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Příčiny   </a:t>
            </a:r>
            <a:r>
              <a:rPr lang="cs-CZ" altLang="cs-CZ" sz="1800" dirty="0"/>
              <a:t>–    </a:t>
            </a:r>
            <a:r>
              <a:rPr lang="cs-CZ" altLang="cs-CZ" sz="1800" b="1" dirty="0"/>
              <a:t>změny klimatu:  </a:t>
            </a:r>
            <a:r>
              <a:rPr lang="cs-CZ" altLang="cs-CZ" sz="1800" dirty="0"/>
              <a:t>chladnější a vlhčí klima, migrace germánských kmenů na jih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–    </a:t>
            </a:r>
            <a:r>
              <a:rPr lang="cs-CZ" altLang="cs-CZ" sz="1800" b="1" dirty="0"/>
              <a:t>populační růst</a:t>
            </a:r>
            <a:r>
              <a:rPr lang="cs-CZ" altLang="cs-CZ" sz="1800" dirty="0"/>
              <a:t> </a:t>
            </a:r>
            <a:r>
              <a:rPr lang="cs-CZ" altLang="cs-CZ" sz="1800" b="1" dirty="0"/>
              <a:t>a touha po půdě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–     </a:t>
            </a:r>
            <a:r>
              <a:rPr lang="cs-CZ" altLang="cs-CZ" sz="1800" b="1" dirty="0"/>
              <a:t>375:</a:t>
            </a:r>
            <a:r>
              <a:rPr lang="cs-CZ" altLang="cs-CZ" sz="1800" dirty="0"/>
              <a:t>   </a:t>
            </a:r>
            <a:r>
              <a:rPr lang="cs-CZ" altLang="cs-CZ" sz="1800" b="1" dirty="0"/>
              <a:t>vpád Hunů  </a:t>
            </a:r>
            <a:r>
              <a:rPr lang="cs-CZ" altLang="cs-CZ" sz="1800" dirty="0"/>
              <a:t>–   tlak z mongolských stepí vyvolal posuny kmenových svazů Germánů a Slovanů na západ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–   rozvrácení severního limitu:   invaze do</a:t>
            </a:r>
            <a:r>
              <a:rPr lang="cs-CZ" sz="1800" dirty="0"/>
              <a:t> římských provincií:  </a:t>
            </a:r>
            <a:r>
              <a:rPr lang="cs-CZ" sz="1800" dirty="0" err="1"/>
              <a:t>Moesie</a:t>
            </a:r>
            <a:r>
              <a:rPr lang="cs-CZ" sz="1800" dirty="0"/>
              <a:t>, </a:t>
            </a:r>
            <a:r>
              <a:rPr lang="cs-CZ" sz="1800" dirty="0" err="1"/>
              <a:t>Thrákiie</a:t>
            </a:r>
            <a:r>
              <a:rPr lang="cs-CZ" sz="1800" dirty="0"/>
              <a:t>, </a:t>
            </a:r>
            <a:r>
              <a:rPr lang="cs-CZ" sz="1800" dirty="0" err="1"/>
              <a:t>Dákie</a:t>
            </a:r>
            <a:r>
              <a:rPr lang="cs-CZ" sz="1800" dirty="0"/>
              <a:t> 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</a:t>
            </a:r>
            <a:r>
              <a:rPr lang="cs-CZ" altLang="cs-CZ" sz="1800" b="1" dirty="0"/>
              <a:t>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 r</a:t>
            </a:r>
            <a:r>
              <a:rPr lang="cs-CZ" sz="1800" b="1" dirty="0"/>
              <a:t>ozvrat římské říše:  </a:t>
            </a:r>
            <a:r>
              <a:rPr lang="cs-CZ" sz="1800" dirty="0"/>
              <a:t>vlastnictví půdy ovládla úzká elitní vrstva (méně než 1% společnosti)</a:t>
            </a:r>
          </a:p>
          <a:p>
            <a:pPr marL="0" indent="0">
              <a:buFontTx/>
              <a:buNone/>
              <a:defRPr/>
            </a:pPr>
            <a:r>
              <a:rPr lang="cs-CZ" sz="1800" b="1" dirty="0"/>
              <a:t>                                                             Géza </a:t>
            </a:r>
            <a:r>
              <a:rPr lang="cs-CZ" sz="1800" b="1" dirty="0" err="1"/>
              <a:t>Alföldy</a:t>
            </a:r>
            <a:r>
              <a:rPr lang="cs-CZ" sz="1800" b="1" dirty="0"/>
              <a:t>  </a:t>
            </a:r>
            <a:r>
              <a:rPr lang="cs-CZ" sz="1800" dirty="0"/>
              <a:t>–  absence skutečné střední vrstvy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                                       –  úpadek hospodářství  (měst a řemesel)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                                       –   kolonát:  omezení osobní svobody občanů (rolníků)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                                                             propachtování půdy vedlo k vzrůstu neobdělávaných ploch</a:t>
            </a: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Germánské kmeny: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–  Vizigóti (západní Gótové), Ostrogóti (východní Gótové), Vandalové, Langobardi, Frankové, Alamani, </a:t>
            </a:r>
            <a:r>
              <a:rPr lang="cs-CZ" altLang="cs-CZ" sz="1800" dirty="0" err="1"/>
              <a:t>Burgundi</a:t>
            </a:r>
            <a:r>
              <a:rPr lang="cs-CZ" altLang="cs-CZ" sz="1800" dirty="0"/>
              <a:t>,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Durynkové, Sasové, Jutové, </a:t>
            </a:r>
            <a:r>
              <a:rPr lang="cs-CZ" altLang="cs-CZ" sz="1800" dirty="0" err="1"/>
              <a:t>Anglové</a:t>
            </a:r>
            <a:endParaRPr lang="cs-CZ" altLang="cs-CZ" sz="1800" dirty="0"/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Slovanské kmeny: </a:t>
            </a:r>
          </a:p>
          <a:p>
            <a:pPr indent="0">
              <a:buFontTx/>
              <a:buNone/>
              <a:defRPr/>
            </a:pPr>
            <a:r>
              <a:rPr lang="cs-CZ" altLang="cs-CZ" sz="1800" dirty="0"/>
              <a:t>– v</a:t>
            </a:r>
            <a:r>
              <a:rPr lang="cs-CZ" altLang="cs-CZ" sz="1800" b="1" dirty="0"/>
              <a:t>ýchodní:  </a:t>
            </a:r>
            <a:r>
              <a:rPr lang="cs-CZ" altLang="cs-CZ" sz="1800" dirty="0"/>
              <a:t>Rusko, Bělorusko, Ukrajina</a:t>
            </a:r>
          </a:p>
          <a:p>
            <a:pPr indent="0">
              <a:buFontTx/>
              <a:buNone/>
              <a:defRPr/>
            </a:pPr>
            <a:r>
              <a:rPr lang="cs-CZ" altLang="cs-CZ" sz="1800" dirty="0"/>
              <a:t>–  </a:t>
            </a:r>
            <a:r>
              <a:rPr lang="cs-CZ" altLang="cs-CZ" sz="1800" b="1" dirty="0"/>
              <a:t>západní:  </a:t>
            </a:r>
            <a:r>
              <a:rPr lang="cs-CZ" altLang="cs-CZ" sz="1800" dirty="0"/>
              <a:t>Polsko, Pobaltí, Německo, Čechy, Morava, Slovensko</a:t>
            </a:r>
          </a:p>
          <a:p>
            <a:pPr indent="0">
              <a:buFontTx/>
              <a:buNone/>
              <a:defRPr/>
            </a:pPr>
            <a:r>
              <a:rPr lang="cs-CZ" altLang="cs-CZ" sz="1800" dirty="0"/>
              <a:t>–  </a:t>
            </a:r>
            <a:r>
              <a:rPr lang="cs-CZ" altLang="cs-CZ" sz="1800" b="1" dirty="0"/>
              <a:t>jižní:  </a:t>
            </a:r>
            <a:r>
              <a:rPr lang="cs-CZ" altLang="cs-CZ" sz="1800" dirty="0"/>
              <a:t>Slovinsko, Srbsko, Chorvatsko, Bulharsko, Rumunko, Makedonie, Řecko </a:t>
            </a:r>
          </a:p>
          <a:p>
            <a:pPr>
              <a:buFontTx/>
              <a:buChar char="-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18326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EB965234-A9CA-4E8C-1DD0-133E2DA43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01840" cy="67420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2EF49AE-6F2C-48B6-E287-A554422E65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222" r="25833" b="9026"/>
          <a:stretch/>
        </p:blipFill>
        <p:spPr>
          <a:xfrm>
            <a:off x="1486535" y="589915"/>
            <a:ext cx="9042400" cy="6001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D8B0F0B8-8C28-A78E-12D4-C2D57C71F1B5}"/>
              </a:ext>
            </a:extLst>
          </p:cNvPr>
          <p:cNvSpPr txBox="1">
            <a:spLocks/>
          </p:cNvSpPr>
          <p:nvPr/>
        </p:nvSpPr>
        <p:spPr>
          <a:xfrm>
            <a:off x="7193280" y="1915449"/>
            <a:ext cx="4998720" cy="342871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800" b="1" dirty="0"/>
              <a:t>Provincie Germania: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b="1" dirty="0"/>
              <a:t>    </a:t>
            </a:r>
            <a:r>
              <a:rPr lang="cs-CZ" sz="1800" dirty="0"/>
              <a:t>–  </a:t>
            </a:r>
            <a:r>
              <a:rPr lang="cs-CZ" sz="1800" b="1" dirty="0"/>
              <a:t>P. C. </a:t>
            </a:r>
            <a:r>
              <a:rPr lang="cs-CZ" sz="1800" b="1" dirty="0" err="1"/>
              <a:t>Tacitus</a:t>
            </a:r>
            <a:r>
              <a:rPr lang="cs-CZ" sz="1800" b="1" dirty="0"/>
              <a:t>:  </a:t>
            </a:r>
            <a:r>
              <a:rPr lang="cs-CZ" sz="1800" dirty="0"/>
              <a:t>ve spise Germania psal, že </a:t>
            </a:r>
            <a:r>
              <a:rPr lang="cs-CZ" sz="2000" dirty="0"/>
              <a:t>od Galie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000" dirty="0"/>
              <a:t>                              ji oddělovaly řeky Rýn a Dunaj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000" dirty="0"/>
              <a:t>                              severní hranici obtékal oceán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Hranice </a:t>
            </a:r>
            <a:r>
              <a:rPr lang="cs-CZ" sz="1800" b="1" dirty="0" err="1"/>
              <a:t>Germanie</a:t>
            </a:r>
            <a:r>
              <a:rPr lang="cs-CZ" sz="1800" b="1" dirty="0"/>
              <a:t> a </a:t>
            </a:r>
            <a:r>
              <a:rPr lang="cs-CZ" sz="1800" b="1" dirty="0" err="1"/>
              <a:t>Sklavinie</a:t>
            </a:r>
            <a:r>
              <a:rPr lang="cs-CZ" sz="1800" b="1" dirty="0"/>
              <a:t>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b="1" dirty="0"/>
              <a:t>     </a:t>
            </a:r>
            <a:r>
              <a:rPr lang="cs-CZ" sz="2000" dirty="0"/>
              <a:t>–   oddělovala prostor germánský a slovanský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000" dirty="0"/>
              <a:t>     –   ve středověku:    svět pohanský (barbarský)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000" dirty="0"/>
              <a:t>                                        svět křesťanský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2000" b="1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1953614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9CB105-584F-C3A9-2EC1-3E4885E95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533400"/>
            <a:ext cx="11849100" cy="6324601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Hunové</a:t>
            </a:r>
            <a:r>
              <a:rPr lang="cs-CZ" sz="1900" dirty="0"/>
              <a:t>   –  </a:t>
            </a:r>
            <a:r>
              <a:rPr lang="cs-CZ" sz="1900" b="1" dirty="0"/>
              <a:t>2. st.: </a:t>
            </a:r>
            <a:r>
              <a:rPr lang="cs-CZ" sz="1900" dirty="0" err="1"/>
              <a:t>vých</a:t>
            </a:r>
            <a:r>
              <a:rPr lang="cs-CZ" sz="1900" dirty="0"/>
              <a:t>. Donu a </a:t>
            </a:r>
            <a:r>
              <a:rPr lang="cs-CZ" sz="1900" dirty="0" err="1"/>
              <a:t>sev</a:t>
            </a:r>
            <a:r>
              <a:rPr lang="cs-CZ" sz="1900" dirty="0"/>
              <a:t>. Kavkazu: podrobili  Alany, v. Góty, </a:t>
            </a:r>
            <a:r>
              <a:rPr lang="cs-CZ" sz="1900" dirty="0" err="1"/>
              <a:t>Gepidy</a:t>
            </a:r>
            <a:r>
              <a:rPr lang="cs-CZ" sz="1900" dirty="0"/>
              <a:t>, </a:t>
            </a:r>
            <a:r>
              <a:rPr lang="cs-CZ" sz="1900" dirty="0" err="1"/>
              <a:t>Heruly</a:t>
            </a:r>
            <a:r>
              <a:rPr lang="cs-CZ" sz="1900" dirty="0"/>
              <a:t>, </a:t>
            </a:r>
            <a:r>
              <a:rPr lang="cs-CZ" sz="1900" dirty="0" err="1"/>
              <a:t>Rugie</a:t>
            </a:r>
            <a:r>
              <a:rPr lang="cs-CZ" sz="1900" dirty="0"/>
              <a:t>, </a:t>
            </a:r>
            <a:r>
              <a:rPr lang="cs-CZ" sz="1900" dirty="0" err="1"/>
              <a:t>Skiry</a:t>
            </a:r>
            <a:r>
              <a:rPr lang="cs-CZ" sz="1900" dirty="0"/>
              <a:t>, </a:t>
            </a:r>
            <a:r>
              <a:rPr lang="cs-CZ" sz="1900" dirty="0" err="1"/>
              <a:t>Svéby</a:t>
            </a:r>
            <a:r>
              <a:rPr lang="cs-CZ" sz="1900" dirty="0"/>
              <a:t>, Kvády, Burgundy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–  </a:t>
            </a:r>
            <a:r>
              <a:rPr lang="cs-CZ" sz="1900" b="1" dirty="0"/>
              <a:t>70. léta 4. stol.:  </a:t>
            </a:r>
            <a:r>
              <a:rPr lang="cs-CZ" sz="1900" dirty="0"/>
              <a:t>začali ohrožovat římskou říši včetně barbarů v Podunají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                         </a:t>
            </a:r>
            <a:r>
              <a:rPr lang="cs-CZ" sz="1900" dirty="0" err="1"/>
              <a:t>záp</a:t>
            </a:r>
            <a:r>
              <a:rPr lang="cs-CZ" sz="1900" dirty="0"/>
              <a:t>:   uzavřeli s říší </a:t>
            </a:r>
            <a:r>
              <a:rPr lang="cs-CZ" sz="1900" dirty="0" err="1"/>
              <a:t>foederátní</a:t>
            </a:r>
            <a:r>
              <a:rPr lang="cs-CZ" sz="1900" dirty="0"/>
              <a:t> smlouvu (usídleni v </a:t>
            </a:r>
            <a:r>
              <a:rPr lang="cs-CZ" sz="1900" dirty="0" err="1"/>
              <a:t>Pannonii</a:t>
            </a:r>
            <a:r>
              <a:rPr lang="cs-CZ" sz="1900" dirty="0"/>
              <a:t>)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                          </a:t>
            </a:r>
            <a:r>
              <a:rPr lang="cs-CZ" sz="1900" dirty="0" err="1"/>
              <a:t>vých</a:t>
            </a:r>
            <a:r>
              <a:rPr lang="cs-CZ" sz="1900" dirty="0"/>
              <a:t>.:  </a:t>
            </a:r>
            <a:r>
              <a:rPr lang="cs-CZ" sz="1900" b="1" dirty="0"/>
              <a:t>Attilova říše   </a:t>
            </a:r>
            <a:r>
              <a:rPr lang="cs-CZ" sz="1900" dirty="0"/>
              <a:t>–   </a:t>
            </a:r>
            <a:r>
              <a:rPr lang="cs-CZ" sz="1900" b="1" dirty="0"/>
              <a:t>451:</a:t>
            </a:r>
            <a:r>
              <a:rPr lang="cs-CZ" sz="1900" dirty="0"/>
              <a:t>  do Galie (poraženi)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                                                               –   </a:t>
            </a:r>
            <a:r>
              <a:rPr lang="cs-CZ" sz="1900" b="1" dirty="0"/>
              <a:t>452:</a:t>
            </a:r>
            <a:r>
              <a:rPr lang="cs-CZ" sz="1900" dirty="0"/>
              <a:t>  do Itálie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                                                               –   </a:t>
            </a:r>
            <a:r>
              <a:rPr lang="cs-CZ" sz="1900" b="1" dirty="0"/>
              <a:t>453:</a:t>
            </a:r>
            <a:r>
              <a:rPr lang="cs-CZ" sz="1900" dirty="0"/>
              <a:t>  smrt Attily, rozpad říše</a:t>
            </a:r>
            <a:endParaRPr lang="cs-CZ" sz="19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Gótové</a:t>
            </a:r>
            <a:r>
              <a:rPr lang="cs-CZ" sz="1900" dirty="0"/>
              <a:t>    –   </a:t>
            </a:r>
            <a:r>
              <a:rPr lang="cs-CZ" sz="1900" b="1" dirty="0"/>
              <a:t>1. stol. př. n. l.:</a:t>
            </a:r>
            <a:r>
              <a:rPr lang="cs-CZ" sz="1900" dirty="0"/>
              <a:t>   zmiňuje geograf </a:t>
            </a:r>
            <a:r>
              <a:rPr lang="cs-CZ" sz="1900" dirty="0" err="1"/>
              <a:t>Strabón</a:t>
            </a:r>
            <a:r>
              <a:rPr lang="cs-CZ" sz="1900" dirty="0"/>
              <a:t>;   pravlast:   Pomořansko, </a:t>
            </a:r>
            <a:r>
              <a:rPr lang="cs-CZ" sz="1900" dirty="0" err="1"/>
              <a:t>sev</a:t>
            </a:r>
            <a:r>
              <a:rPr lang="cs-CZ" sz="1900" dirty="0"/>
              <a:t>. Velkopolsko, dolní Visla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–   </a:t>
            </a:r>
            <a:r>
              <a:rPr lang="cs-CZ" sz="1900" b="1" dirty="0"/>
              <a:t>3. stol.:  </a:t>
            </a:r>
            <a:r>
              <a:rPr lang="cs-CZ" sz="1900" dirty="0"/>
              <a:t>rozděleni:  </a:t>
            </a:r>
            <a:r>
              <a:rPr lang="cs-CZ" sz="1900" b="1" dirty="0">
                <a:solidFill>
                  <a:srgbClr val="FF0000"/>
                </a:solidFill>
              </a:rPr>
              <a:t>Ostrogóti:</a:t>
            </a:r>
            <a:r>
              <a:rPr lang="cs-CZ" sz="1900" b="1" dirty="0"/>
              <a:t>  pol. 4. stol.:  </a:t>
            </a:r>
            <a:r>
              <a:rPr lang="cs-CZ" sz="1900" dirty="0"/>
              <a:t>vytvořili kmenový svaz o</a:t>
            </a:r>
            <a:r>
              <a:rPr lang="pt-BR" sz="1900" dirty="0"/>
              <a:t>d Černomoří do Pobaltí</a:t>
            </a:r>
            <a:r>
              <a:rPr lang="cs-CZ" sz="1900" dirty="0"/>
              <a:t> </a:t>
            </a:r>
          </a:p>
          <a:p>
            <a:pPr marL="0" indent="0">
              <a:buNone/>
              <a:defRPr/>
            </a:pPr>
            <a:r>
              <a:rPr lang="cs-CZ" sz="1900" b="1" dirty="0"/>
              <a:t>                                                                                  405:  </a:t>
            </a:r>
            <a:r>
              <a:rPr lang="cs-CZ" sz="1900" dirty="0"/>
              <a:t>vpadli do Itálie</a:t>
            </a:r>
          </a:p>
          <a:p>
            <a:pPr marL="0" indent="0">
              <a:buNone/>
              <a:defRPr/>
            </a:pPr>
            <a:r>
              <a:rPr lang="cs-CZ" sz="1900" b="1" dirty="0"/>
              <a:t>                                                                                  451:  </a:t>
            </a:r>
            <a:r>
              <a:rPr lang="cs-CZ" sz="1900" dirty="0"/>
              <a:t>pod nadvládou Hunů táhli s Attilou do  Gallie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</a:t>
            </a:r>
            <a:r>
              <a:rPr lang="cs-CZ" sz="1900" b="1" dirty="0"/>
              <a:t>455</a:t>
            </a:r>
            <a:r>
              <a:rPr lang="cs-CZ" sz="1900" dirty="0"/>
              <a:t>:   zabrali </a:t>
            </a:r>
            <a:r>
              <a:rPr lang="cs-CZ" sz="1900" dirty="0" err="1"/>
              <a:t>Panonnii</a:t>
            </a: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</a:t>
            </a:r>
            <a:r>
              <a:rPr lang="cs-CZ" sz="1900" b="1" dirty="0"/>
              <a:t>493:  </a:t>
            </a:r>
            <a:r>
              <a:rPr lang="cs-CZ" sz="1900" dirty="0" err="1"/>
              <a:t>Teodorich</a:t>
            </a:r>
            <a:r>
              <a:rPr lang="cs-CZ" sz="1900" dirty="0"/>
              <a:t> provolán králem říše 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</a:t>
            </a:r>
            <a:r>
              <a:rPr lang="cs-CZ" sz="1900" b="1" dirty="0">
                <a:solidFill>
                  <a:srgbClr val="FF0000"/>
                </a:solidFill>
              </a:rPr>
              <a:t>Vizigóti:</a:t>
            </a:r>
            <a:r>
              <a:rPr lang="cs-CZ" sz="1900" dirty="0"/>
              <a:t>  </a:t>
            </a:r>
            <a:r>
              <a:rPr lang="cs-CZ" sz="1900" b="1" dirty="0"/>
              <a:t>376: </a:t>
            </a:r>
            <a:r>
              <a:rPr lang="cs-CZ" sz="1900" dirty="0"/>
              <a:t>  do Sedmihradska a požádali o usazení v </a:t>
            </a:r>
            <a:r>
              <a:rPr lang="cs-CZ" sz="1900" dirty="0" err="1"/>
              <a:t>dolnodunajských</a:t>
            </a:r>
            <a:r>
              <a:rPr lang="cs-CZ" sz="1900" dirty="0"/>
              <a:t> provinciích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</a:t>
            </a:r>
            <a:r>
              <a:rPr lang="cs-CZ" sz="1900" b="1" dirty="0"/>
              <a:t> 410: </a:t>
            </a:r>
            <a:r>
              <a:rPr lang="cs-CZ" sz="1900" dirty="0"/>
              <a:t>  dobyli Řím (hlavní město přeneseno do </a:t>
            </a:r>
            <a:r>
              <a:rPr lang="cs-CZ" sz="1900" dirty="0" err="1"/>
              <a:t>Raveny</a:t>
            </a:r>
            <a:r>
              <a:rPr lang="cs-CZ" sz="1900" dirty="0"/>
              <a:t>)</a:t>
            </a:r>
          </a:p>
          <a:p>
            <a:pPr marL="0" indent="0">
              <a:buNone/>
              <a:defRPr/>
            </a:pPr>
            <a:r>
              <a:rPr lang="cs-CZ" sz="1900" b="1" dirty="0"/>
              <a:t>                                                                             418</a:t>
            </a:r>
            <a:r>
              <a:rPr lang="cs-CZ" sz="1900" dirty="0"/>
              <a:t>:   jako </a:t>
            </a:r>
            <a:r>
              <a:rPr lang="cs-CZ" sz="1900" dirty="0" err="1"/>
              <a:t>foederati</a:t>
            </a:r>
            <a:r>
              <a:rPr lang="cs-CZ" sz="1900" dirty="0"/>
              <a:t> usídleni v </a:t>
            </a:r>
            <a:r>
              <a:rPr lang="cs-CZ" sz="1900" dirty="0" err="1"/>
              <a:t>Aquitanii</a:t>
            </a:r>
            <a:r>
              <a:rPr lang="cs-CZ" sz="1900" dirty="0"/>
              <a:t> (</a:t>
            </a:r>
            <a:r>
              <a:rPr lang="cs-CZ" sz="1900" dirty="0" err="1"/>
              <a:t>jz</a:t>
            </a:r>
            <a:r>
              <a:rPr lang="cs-CZ" sz="1900" dirty="0"/>
              <a:t>. Francie): první germánský stát v Říši </a:t>
            </a:r>
          </a:p>
          <a:p>
            <a:pPr marL="0" indent="0">
              <a:buNone/>
              <a:defRPr/>
            </a:pPr>
            <a:r>
              <a:rPr lang="cs-CZ" sz="1900" b="1" dirty="0"/>
              <a:t>                                                                             475: </a:t>
            </a:r>
            <a:r>
              <a:rPr lang="cs-CZ" sz="1900" dirty="0"/>
              <a:t>  v Hispánii (Španělsku)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</a:t>
            </a:r>
            <a:r>
              <a:rPr lang="cs-CZ" sz="1900" b="1" dirty="0"/>
              <a:t>711–720</a:t>
            </a:r>
            <a:r>
              <a:rPr lang="cs-CZ" sz="1900" dirty="0"/>
              <a:t>:   vizigótský stát ukončily muslimské výboje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97939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1">
            <a:extLst>
              <a:ext uri="{FF2B5EF4-FFF2-40B4-BE49-F238E27FC236}">
                <a16:creationId xmlns:a16="http://schemas.microsoft.com/office/drawing/2014/main" id="{E5D370BF-3149-3BEA-15FE-F2262115C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2" t="20470" r="33949" b="15547"/>
          <a:stretch>
            <a:fillRect/>
          </a:stretch>
        </p:blipFill>
        <p:spPr bwMode="auto">
          <a:xfrm>
            <a:off x="1723461" y="-3175"/>
            <a:ext cx="8549254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8480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1">
            <a:extLst>
              <a:ext uri="{FF2B5EF4-FFF2-40B4-BE49-F238E27FC236}">
                <a16:creationId xmlns:a16="http://schemas.microsoft.com/office/drawing/2014/main" id="{7E159827-1EA4-A1C1-AB9A-D623D7EE72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2" t="15167" r="35362" b="8657"/>
          <a:stretch/>
        </p:blipFill>
        <p:spPr bwMode="auto">
          <a:xfrm>
            <a:off x="2621280" y="142276"/>
            <a:ext cx="6949440" cy="68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B9901-6346-6E0C-828B-FCB75855A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457200"/>
            <a:ext cx="11744325" cy="6400800"/>
          </a:xfrm>
        </p:spPr>
        <p:txBody>
          <a:bodyPr>
            <a:normAutofit fontScale="92500" lnSpcReduction="10000"/>
          </a:bodyPr>
          <a:lstStyle/>
          <a:p>
            <a:pPr marL="0" indent="0">
              <a:buFontTx/>
              <a:buNone/>
              <a:defRPr/>
            </a:pPr>
            <a:r>
              <a:rPr lang="cs-CZ" sz="1900" b="1" dirty="0">
                <a:solidFill>
                  <a:srgbClr val="FF0000"/>
                </a:solidFill>
              </a:rPr>
              <a:t>Vandalové</a:t>
            </a:r>
            <a:r>
              <a:rPr lang="cs-CZ" sz="1900" dirty="0"/>
              <a:t>   –   </a:t>
            </a:r>
            <a:r>
              <a:rPr lang="cs-CZ" sz="1900" b="1" dirty="0"/>
              <a:t>406:  </a:t>
            </a:r>
            <a:r>
              <a:rPr lang="cs-CZ" sz="1900" dirty="0"/>
              <a:t>se </a:t>
            </a:r>
            <a:r>
              <a:rPr lang="cs-CZ" sz="1900" dirty="0" err="1"/>
              <a:t>Svéby</a:t>
            </a:r>
            <a:r>
              <a:rPr lang="cs-CZ" sz="1900" dirty="0"/>
              <a:t> (Kvády) překročili Rýn a r. 409 Pyreneje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–   </a:t>
            </a:r>
            <a:r>
              <a:rPr lang="cs-CZ" sz="1900" b="1" dirty="0"/>
              <a:t>411</a:t>
            </a:r>
            <a:r>
              <a:rPr lang="cs-CZ" sz="1900" dirty="0"/>
              <a:t>:  usadili se v Hispánii, odtud s Alany vyhnáni Vizigóty (zůstali jenom </a:t>
            </a:r>
            <a:r>
              <a:rPr lang="cs-CZ" sz="1900" dirty="0" err="1"/>
              <a:t>Svébové</a:t>
            </a:r>
            <a:r>
              <a:rPr lang="cs-CZ" sz="1900" dirty="0"/>
              <a:t>)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–   </a:t>
            </a:r>
            <a:r>
              <a:rPr lang="cs-CZ" sz="1900" b="1" dirty="0"/>
              <a:t>429:  </a:t>
            </a:r>
            <a:r>
              <a:rPr lang="cs-CZ" sz="1900" dirty="0"/>
              <a:t>vylodili se v severní Africe, kde založili stát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–   </a:t>
            </a:r>
            <a:r>
              <a:rPr lang="cs-CZ" sz="1900" b="1" dirty="0"/>
              <a:t>455:  </a:t>
            </a:r>
            <a:r>
              <a:rPr lang="cs-CZ" sz="1900" dirty="0"/>
              <a:t>podruhé dobyli Řím   (410: poprvé za </a:t>
            </a:r>
            <a:r>
              <a:rPr lang="cs-CZ" sz="1900" dirty="0" err="1"/>
              <a:t>Alaricha</a:t>
            </a:r>
            <a:r>
              <a:rPr lang="cs-CZ" sz="1900" dirty="0"/>
              <a:t>)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–   </a:t>
            </a:r>
            <a:r>
              <a:rPr lang="cs-CZ" sz="1900" b="1" dirty="0"/>
              <a:t>533:  </a:t>
            </a:r>
            <a:r>
              <a:rPr lang="cs-CZ" sz="1900" dirty="0"/>
              <a:t>vandalský stát zničen Byzancí</a:t>
            </a:r>
          </a:p>
          <a:p>
            <a:pPr marL="0" indent="0">
              <a:buNone/>
              <a:defRPr/>
            </a:pPr>
            <a:endParaRPr lang="cs-CZ" sz="1900" b="1" dirty="0"/>
          </a:p>
          <a:p>
            <a:pPr>
              <a:defRPr/>
            </a:pPr>
            <a:r>
              <a:rPr lang="cs-CZ" sz="1900" b="1" dirty="0" err="1">
                <a:solidFill>
                  <a:srgbClr val="FF0000"/>
                </a:solidFill>
              </a:rPr>
              <a:t>Burgundi</a:t>
            </a:r>
            <a:r>
              <a:rPr lang="cs-CZ" sz="1900" b="1" dirty="0"/>
              <a:t>   </a:t>
            </a:r>
            <a:r>
              <a:rPr lang="cs-CZ" sz="1900" dirty="0"/>
              <a:t>–</a:t>
            </a:r>
            <a:r>
              <a:rPr lang="cs-CZ" sz="1900" b="1" dirty="0"/>
              <a:t>    poč. 5. stol.:   </a:t>
            </a:r>
            <a:r>
              <a:rPr lang="cs-CZ" sz="1900" dirty="0"/>
              <a:t>usadili se na levém (římském) břehu Rýna mezi </a:t>
            </a:r>
            <a:r>
              <a:rPr lang="cs-CZ" sz="1900" dirty="0" err="1"/>
              <a:t>Wormsem</a:t>
            </a:r>
            <a:r>
              <a:rPr lang="cs-CZ" sz="1900" dirty="0"/>
              <a:t> a </a:t>
            </a:r>
            <a:r>
              <a:rPr lang="cs-CZ" sz="1900" dirty="0" err="1"/>
              <a:t>Špýrem</a:t>
            </a:r>
            <a:r>
              <a:rPr lang="cs-CZ" sz="1900" dirty="0"/>
              <a:t>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–  </a:t>
            </a:r>
            <a:r>
              <a:rPr lang="cs-CZ" sz="1900" b="1" dirty="0"/>
              <a:t>436/437:  </a:t>
            </a:r>
            <a:r>
              <a:rPr lang="cs-CZ" sz="1900" dirty="0"/>
              <a:t>poráženi Huny 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–  </a:t>
            </a:r>
            <a:r>
              <a:rPr lang="cs-CZ" sz="1900" b="1" dirty="0"/>
              <a:t>443:  </a:t>
            </a:r>
            <a:r>
              <a:rPr lang="cs-CZ" sz="1900" dirty="0"/>
              <a:t>císařem </a:t>
            </a:r>
            <a:r>
              <a:rPr lang="cs-CZ" sz="1900" dirty="0" err="1"/>
              <a:t>Aëtiem</a:t>
            </a:r>
            <a:r>
              <a:rPr lang="cs-CZ" sz="1900" dirty="0"/>
              <a:t> usazeni v tzv. </a:t>
            </a:r>
            <a:r>
              <a:rPr lang="cs-CZ" sz="1900" dirty="0" err="1"/>
              <a:t>Sapaudii</a:t>
            </a:r>
            <a:r>
              <a:rPr lang="cs-CZ" sz="1900" dirty="0"/>
              <a:t> (dnešní Savojsko)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–  </a:t>
            </a:r>
            <a:r>
              <a:rPr lang="cs-CZ" sz="1900" b="1" dirty="0"/>
              <a:t>poč. 6. stol.:  </a:t>
            </a:r>
            <a:r>
              <a:rPr lang="cs-CZ" sz="1900" dirty="0"/>
              <a:t>za krále </a:t>
            </a:r>
            <a:r>
              <a:rPr lang="cs-CZ" sz="1900" dirty="0" err="1"/>
              <a:t>Sigismunda</a:t>
            </a:r>
            <a:r>
              <a:rPr lang="cs-CZ" sz="1900" dirty="0"/>
              <a:t> konvertovali ke katolictví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–  </a:t>
            </a:r>
            <a:r>
              <a:rPr lang="cs-CZ" sz="1900" b="1" dirty="0"/>
              <a:t>od 30. let 6. stol.:   </a:t>
            </a:r>
            <a:r>
              <a:rPr lang="cs-CZ" sz="1900" dirty="0"/>
              <a:t>součást Franské říše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Frankové </a:t>
            </a:r>
            <a:r>
              <a:rPr lang="cs-CZ" sz="1900" b="1" dirty="0"/>
              <a:t> </a:t>
            </a:r>
            <a:r>
              <a:rPr lang="cs-CZ" sz="1900" dirty="0"/>
              <a:t>  –   </a:t>
            </a:r>
            <a:r>
              <a:rPr lang="cs-CZ" sz="1900" b="1" dirty="0"/>
              <a:t>3. stol. n. l</a:t>
            </a:r>
            <a:r>
              <a:rPr lang="cs-CZ" sz="1900" dirty="0"/>
              <a:t>.:   </a:t>
            </a:r>
            <a:r>
              <a:rPr lang="cs-CZ" sz="1900" b="1" dirty="0"/>
              <a:t>franský kmenový svaz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–</a:t>
            </a:r>
            <a:r>
              <a:rPr lang="cs-CZ" sz="1900" b="1" dirty="0"/>
              <a:t>  5. stol.:  </a:t>
            </a:r>
            <a:r>
              <a:rPr lang="cs-CZ" sz="1900" dirty="0"/>
              <a:t> rozdělil se na dvě větve:    Franky-</a:t>
            </a:r>
            <a:r>
              <a:rPr lang="cs-CZ" sz="1900" dirty="0" err="1"/>
              <a:t>Salie</a:t>
            </a:r>
            <a:r>
              <a:rPr lang="cs-CZ" sz="1900" dirty="0"/>
              <a:t> (dolní Porýní) a </a:t>
            </a:r>
            <a:r>
              <a:rPr lang="cs-CZ" sz="1900" dirty="0" err="1"/>
              <a:t>středorýnské</a:t>
            </a:r>
            <a:r>
              <a:rPr lang="cs-CZ" sz="1900" dirty="0"/>
              <a:t> Franky 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–  platili Římu daně, podléhali římským velitelům, bojovali v římských oddílech 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–  </a:t>
            </a:r>
            <a:r>
              <a:rPr lang="cs-CZ" sz="1900" b="1" dirty="0" err="1"/>
              <a:t>Childerich</a:t>
            </a:r>
            <a:r>
              <a:rPr lang="cs-CZ" sz="1900" dirty="0"/>
              <a:t> (asi 463–481/2):  římský </a:t>
            </a:r>
            <a:r>
              <a:rPr lang="cs-CZ" sz="1900" dirty="0" err="1"/>
              <a:t>foederát</a:t>
            </a:r>
            <a:r>
              <a:rPr lang="cs-CZ" sz="1900" dirty="0"/>
              <a:t> (hrob </a:t>
            </a:r>
            <a:r>
              <a:rPr lang="cs-CZ" sz="1900" dirty="0" err="1"/>
              <a:t>Tournai</a:t>
            </a:r>
            <a:r>
              <a:rPr lang="cs-CZ" sz="1900" dirty="0"/>
              <a:t>)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–  </a:t>
            </a:r>
            <a:r>
              <a:rPr lang="cs-CZ" sz="1900" b="1" dirty="0"/>
              <a:t>481:  </a:t>
            </a:r>
            <a:r>
              <a:rPr lang="cs-CZ" sz="1900" b="1" dirty="0" err="1"/>
              <a:t>Chlodvík</a:t>
            </a:r>
            <a:r>
              <a:rPr lang="cs-CZ" sz="1900" dirty="0"/>
              <a:t> (</a:t>
            </a:r>
            <a:r>
              <a:rPr lang="cs-CZ" sz="1900" dirty="0" err="1"/>
              <a:t>Chlogion</a:t>
            </a:r>
            <a:r>
              <a:rPr lang="cs-CZ" sz="1900" dirty="0"/>
              <a:t>):  správce provincie Galie králem Franků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–  </a:t>
            </a:r>
            <a:r>
              <a:rPr lang="cs-CZ" sz="1900" b="1" dirty="0"/>
              <a:t>488:  </a:t>
            </a:r>
            <a:r>
              <a:rPr lang="cs-CZ" sz="1900" dirty="0"/>
              <a:t>poraženi římským vojevůdcem </a:t>
            </a:r>
            <a:r>
              <a:rPr lang="cs-CZ" sz="1900" dirty="0" err="1"/>
              <a:t>Aëtiem</a:t>
            </a:r>
            <a:r>
              <a:rPr lang="cs-CZ" sz="1900" dirty="0"/>
              <a:t>, když se pokusili rozšířit území k </a:t>
            </a:r>
            <a:r>
              <a:rPr lang="cs-CZ" sz="1900" dirty="0" err="1"/>
              <a:t>Sommě</a:t>
            </a:r>
            <a:endParaRPr lang="cs-CZ" sz="19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63339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9BC1EC4-6CDE-3706-C623-CEA7D624D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Slované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05E33FF-709F-40E1-D543-066367387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238250"/>
            <a:ext cx="12115799" cy="5619750"/>
          </a:xfrm>
        </p:spPr>
        <p:txBody>
          <a:bodyPr>
            <a:normAutofit fontScale="92500" lnSpcReduction="10000"/>
          </a:bodyPr>
          <a:lstStyle/>
          <a:p>
            <a:pPr marL="609600" indent="-609600" eaLnBrk="1" hangingPunct="1">
              <a:defRPr/>
            </a:pPr>
            <a:r>
              <a:rPr lang="cs-CZ" altLang="cs-CZ" sz="2000" dirty="0"/>
              <a:t>Etnicky, kulturně a jazykově náleží k </a:t>
            </a:r>
            <a:r>
              <a:rPr lang="cs-CZ" altLang="cs-CZ" sz="2000" b="1" dirty="0"/>
              <a:t>indoevropské jazykové rodině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Indogermanische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Sprachfamilie</a:t>
            </a:r>
            <a:r>
              <a:rPr lang="cs-CZ" altLang="cs-CZ" sz="2000" dirty="0"/>
              <a:t>)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dirty="0"/>
              <a:t>           </a:t>
            </a:r>
            <a:r>
              <a:rPr lang="cs-CZ" altLang="cs-CZ" sz="2000" b="1" dirty="0"/>
              <a:t>1813  </a:t>
            </a:r>
            <a:r>
              <a:rPr lang="cs-CZ" altLang="cs-CZ" sz="2000" dirty="0"/>
              <a:t>–  Thomas </a:t>
            </a:r>
            <a:r>
              <a:rPr lang="cs-CZ" altLang="cs-CZ" sz="2000" dirty="0" err="1"/>
              <a:t>Young</a:t>
            </a:r>
            <a:r>
              <a:rPr lang="cs-CZ" altLang="cs-CZ" sz="2000" dirty="0"/>
              <a:t>:  označení s</a:t>
            </a:r>
            <a:r>
              <a:rPr lang="cs-CZ" sz="2000" dirty="0"/>
              <a:t>kupiny jazyků, které se společně vyvíjely z předpokládaného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sz="2000" dirty="0"/>
              <a:t>                                                       </a:t>
            </a:r>
            <a:r>
              <a:rPr lang="cs-CZ" sz="2000" b="1" dirty="0"/>
              <a:t>indoevropského prajazyka </a:t>
            </a:r>
            <a:r>
              <a:rPr lang="cs-CZ" sz="2000" dirty="0"/>
              <a:t>v oblastech Eurasie:  o</a:t>
            </a:r>
            <a:r>
              <a:rPr lang="cs-CZ" altLang="cs-CZ" sz="2000" dirty="0"/>
              <a:t>d Bajkalského jezera po Podněstří</a:t>
            </a:r>
            <a:endParaRPr lang="cs-CZ" altLang="cs-CZ" sz="2000" b="1" dirty="0"/>
          </a:p>
          <a:p>
            <a:pPr marL="0" indent="0" eaLnBrk="1" hangingPunct="1">
              <a:buFontTx/>
              <a:buNone/>
              <a:defRPr/>
            </a:pPr>
            <a:endParaRPr lang="cs-CZ" altLang="cs-CZ" sz="2000" dirty="0"/>
          </a:p>
          <a:p>
            <a:pPr marL="609600" indent="-609600">
              <a:defRPr/>
            </a:pPr>
            <a:r>
              <a:rPr lang="cs-CZ" altLang="cs-CZ" sz="2000" b="1" dirty="0" err="1"/>
              <a:t>Nostratická</a:t>
            </a:r>
            <a:r>
              <a:rPr lang="cs-CZ" altLang="cs-CZ" sz="2000" b="1" dirty="0"/>
              <a:t> teorie  </a:t>
            </a:r>
            <a:r>
              <a:rPr lang="cs-CZ" altLang="cs-CZ" sz="2000" dirty="0"/>
              <a:t>–  </a:t>
            </a:r>
            <a:r>
              <a:rPr lang="cs-CZ" sz="2000" dirty="0"/>
              <a:t>z lat. </a:t>
            </a:r>
            <a:r>
              <a:rPr lang="cs-CZ" sz="2000" dirty="0" err="1"/>
              <a:t>noster</a:t>
            </a:r>
            <a:r>
              <a:rPr lang="cs-CZ" sz="2000" dirty="0"/>
              <a:t> (náš), také boreální hypotéza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</a:t>
            </a:r>
            <a:r>
              <a:rPr lang="cs-CZ" sz="2000" b="1" dirty="0"/>
              <a:t>1903</a:t>
            </a:r>
            <a:r>
              <a:rPr lang="cs-CZ" sz="2000" dirty="0"/>
              <a:t>:  dánský lingvista </a:t>
            </a:r>
            <a:r>
              <a:rPr lang="cs-CZ" sz="2000" b="1" dirty="0"/>
              <a:t>Holger </a:t>
            </a:r>
            <a:r>
              <a:rPr lang="cs-CZ" sz="2000" b="1" dirty="0" err="1"/>
              <a:t>Pedersen</a:t>
            </a:r>
            <a:r>
              <a:rPr lang="cs-CZ" sz="2000" b="1" dirty="0"/>
              <a:t>, </a:t>
            </a:r>
            <a:r>
              <a:rPr lang="cs-CZ" sz="2000" dirty="0"/>
              <a:t>později: </a:t>
            </a:r>
            <a:r>
              <a:rPr lang="cs-CZ" sz="2000" dirty="0" err="1"/>
              <a:t>Aharon</a:t>
            </a:r>
            <a:r>
              <a:rPr lang="cs-CZ" sz="2000" dirty="0"/>
              <a:t> </a:t>
            </a:r>
            <a:r>
              <a:rPr lang="cs-CZ" sz="2000" dirty="0" err="1"/>
              <a:t>Dolgopolski</a:t>
            </a:r>
            <a:r>
              <a:rPr lang="cs-CZ" sz="2000" dirty="0"/>
              <a:t> a  V. M. </a:t>
            </a:r>
            <a:r>
              <a:rPr lang="cs-CZ" sz="2000" dirty="0" err="1"/>
              <a:t>Illič-Svityč</a:t>
            </a:r>
            <a:endParaRPr lang="cs-CZ" sz="2000" dirty="0"/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–   předpokládá existenci společné jazykové rodiny, jako základu, z něhož vzniklo: </a:t>
            </a:r>
          </a:p>
          <a:p>
            <a:pPr marL="0" indent="0">
              <a:buFontTx/>
              <a:buNone/>
              <a:defRPr/>
            </a:pPr>
            <a:r>
              <a:rPr lang="cs-CZ" sz="2000" b="1" dirty="0"/>
              <a:t>                                                  šest jazykových </a:t>
            </a:r>
            <a:r>
              <a:rPr lang="cs-CZ" sz="2000" b="1" dirty="0" err="1"/>
              <a:t>prarodin</a:t>
            </a:r>
            <a:r>
              <a:rPr lang="cs-CZ" sz="2000" b="1" dirty="0"/>
              <a:t>: </a:t>
            </a:r>
          </a:p>
          <a:p>
            <a:pPr marL="0" indent="0">
              <a:buFontTx/>
              <a:buNone/>
              <a:defRPr/>
            </a:pPr>
            <a:endParaRPr lang="cs-CZ" sz="2000" b="1" dirty="0"/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</a:t>
            </a:r>
            <a:r>
              <a:rPr lang="cs-CZ" sz="2000" b="1" dirty="0"/>
              <a:t>1.  indoevropská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2.  </a:t>
            </a:r>
            <a:r>
              <a:rPr lang="cs-CZ" sz="2000" dirty="0" err="1"/>
              <a:t>severohamitská</a:t>
            </a:r>
            <a:endParaRPr lang="cs-CZ" sz="2000" dirty="0"/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3.  </a:t>
            </a:r>
            <a:r>
              <a:rPr lang="cs-CZ" sz="2000" dirty="0" err="1"/>
              <a:t>kartvelská</a:t>
            </a:r>
            <a:r>
              <a:rPr lang="cs-CZ" sz="2000" dirty="0"/>
              <a:t> (jihokavkazské)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4.  uralská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5.  altajská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6.  drávidská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64558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5">
            <a:extLst>
              <a:ext uri="{FF2B5EF4-FFF2-40B4-BE49-F238E27FC236}">
                <a16:creationId xmlns:a16="http://schemas.microsoft.com/office/drawing/2014/main" id="{6F61458F-1AE1-3EF4-5E86-1265EB58A4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3375" y="619125"/>
            <a:ext cx="11925300" cy="62388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</a:rPr>
              <a:t>Langobardi   </a:t>
            </a:r>
            <a:r>
              <a:rPr lang="cs-CZ" altLang="cs-CZ" sz="1800" dirty="0"/>
              <a:t>–   </a:t>
            </a:r>
            <a:r>
              <a:rPr lang="cs-CZ" altLang="cs-CZ" sz="1800" b="1" dirty="0"/>
              <a:t>489:</a:t>
            </a:r>
            <a:r>
              <a:rPr lang="cs-CZ" altLang="cs-CZ" sz="1800" dirty="0"/>
              <a:t>  odešli z původních sídel do </a:t>
            </a:r>
            <a:r>
              <a:rPr lang="cs-CZ" altLang="cs-CZ" sz="1800" dirty="0" err="1"/>
              <a:t>Rugilandu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Weinviertl</a:t>
            </a:r>
            <a:r>
              <a:rPr lang="cs-CZ" altLang="cs-CZ" sz="1800" dirty="0"/>
              <a:t>)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–  </a:t>
            </a:r>
            <a:r>
              <a:rPr lang="cs-CZ" altLang="cs-CZ" sz="1800" b="1" dirty="0"/>
              <a:t>494:</a:t>
            </a:r>
            <a:r>
              <a:rPr lang="cs-CZ" altLang="cs-CZ" sz="1800" dirty="0"/>
              <a:t>  porazili </a:t>
            </a:r>
            <a:r>
              <a:rPr lang="cs-CZ" altLang="cs-CZ" sz="1800" dirty="0" err="1"/>
              <a:t>Heruly</a:t>
            </a:r>
            <a:r>
              <a:rPr lang="cs-CZ" altLang="cs-CZ" sz="1800" dirty="0"/>
              <a:t> a přesunuli se na území zvané </a:t>
            </a:r>
            <a:r>
              <a:rPr lang="cs-CZ" altLang="cs-CZ" sz="1800" dirty="0" err="1"/>
              <a:t>Feld</a:t>
            </a:r>
            <a:r>
              <a:rPr lang="cs-CZ" altLang="cs-CZ" sz="1800" dirty="0"/>
              <a:t> (Moravské pole) </a:t>
            </a:r>
          </a:p>
          <a:p>
            <a:pPr>
              <a:buNone/>
            </a:pPr>
            <a:r>
              <a:rPr lang="cs-CZ" altLang="cs-CZ" sz="1800" dirty="0"/>
              <a:t>                                   –   </a:t>
            </a:r>
            <a:r>
              <a:rPr lang="cs-CZ" altLang="cs-CZ" sz="1800" b="1" dirty="0"/>
              <a:t>poč. 6. stol.:  </a:t>
            </a:r>
            <a:r>
              <a:rPr lang="cs-CZ" altLang="cs-CZ" sz="1800" dirty="0"/>
              <a:t>ovládli jižní Moravu a východní část Dolního Rakouska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</a:t>
            </a:r>
            <a:r>
              <a:rPr lang="cs-CZ" altLang="cs-CZ" sz="1800" b="1" dirty="0"/>
              <a:t>kultura:  merovejská:     </a:t>
            </a:r>
            <a:r>
              <a:rPr lang="cs-CZ" altLang="cs-CZ" sz="1800" dirty="0"/>
              <a:t>v</a:t>
            </a:r>
            <a:r>
              <a:rPr lang="cs-CZ" sz="1800" dirty="0"/>
              <a:t> době stěhování národů u západogermánských kmenů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pohřebiště:  žárová na Znojemsku, Brněnsku a Hodonínsku, Slovensko jen v Děvínské bráně</a:t>
            </a:r>
          </a:p>
          <a:p>
            <a:pPr marL="0" indent="0" algn="l">
              <a:buNone/>
            </a:pPr>
            <a:r>
              <a:rPr lang="cs-CZ" altLang="cs-CZ" sz="1800" dirty="0"/>
              <a:t>                                                               sídelní objekty: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zahloubené bez pece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s kůly v rozich nebo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uprostřed kratších stěn</a:t>
            </a:r>
          </a:p>
          <a:p>
            <a:pPr marL="0" indent="0" algn="l">
              <a:buNone/>
            </a:pPr>
            <a:r>
              <a:rPr lang="cs-CZ" altLang="cs-CZ" sz="1800" dirty="0"/>
              <a:t>                                                               keramika:  hrubá v ruce </a:t>
            </a:r>
            <a:r>
              <a:rPr lang="cs-CZ" altLang="cs-CZ" sz="1800" dirty="0" err="1"/>
              <a:t>robená</a:t>
            </a:r>
            <a:endParaRPr lang="cs-CZ" altLang="cs-CZ" sz="1800" dirty="0"/>
          </a:p>
          <a:p>
            <a:pPr marL="0" indent="0" algn="l">
              <a:buNone/>
            </a:pPr>
            <a:r>
              <a:rPr lang="cs-CZ" altLang="cs-CZ" sz="1800" dirty="0"/>
              <a:t>                                 –   </a:t>
            </a:r>
            <a:r>
              <a:rPr lang="cs-CZ" altLang="cs-CZ" sz="1800" b="1" dirty="0"/>
              <a:t>526/7:</a:t>
            </a:r>
            <a:r>
              <a:rPr lang="cs-CZ" altLang="cs-CZ" sz="1800" dirty="0"/>
              <a:t>  obsadili severní Panonii, kterou jim později udělil byzantský císař Justinián I. v roce 546/7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p</a:t>
            </a:r>
            <a:r>
              <a:rPr lang="cs-CZ" altLang="cs-CZ" sz="1800" b="1" dirty="0"/>
              <a:t>říčiny:   </a:t>
            </a:r>
            <a:r>
              <a:rPr lang="cs-CZ" altLang="cs-CZ" sz="1800" dirty="0"/>
              <a:t>tlak Slovanů a Avarů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–   </a:t>
            </a:r>
            <a:r>
              <a:rPr lang="cs-CZ" altLang="cs-CZ" sz="1800" b="1" dirty="0"/>
              <a:t>pol. 6. stol.:</a:t>
            </a:r>
            <a:r>
              <a:rPr lang="cs-CZ" altLang="cs-CZ" sz="1800" dirty="0"/>
              <a:t>   osídlení se rozšířilo na Brněnsko, </a:t>
            </a:r>
            <a:r>
              <a:rPr lang="cs-CZ" altLang="cs-CZ" sz="1800" dirty="0" err="1"/>
              <a:t>záp</a:t>
            </a:r>
            <a:r>
              <a:rPr lang="cs-CZ" altLang="cs-CZ" sz="1800" dirty="0"/>
              <a:t>. Slovensko  (Děvínská Brána) a do Maďarska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–   </a:t>
            </a:r>
            <a:r>
              <a:rPr lang="cs-CZ" altLang="cs-CZ" sz="1800" b="1" dirty="0"/>
              <a:t>po pol. 6. stol.:</a:t>
            </a:r>
            <a:r>
              <a:rPr lang="cs-CZ" altLang="cs-CZ" sz="1800" dirty="0"/>
              <a:t>   osídlení se stahuje k Dunaji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–   </a:t>
            </a:r>
            <a:r>
              <a:rPr lang="cs-CZ" altLang="cs-CZ" sz="1800" b="1" dirty="0"/>
              <a:t>568:</a:t>
            </a:r>
            <a:r>
              <a:rPr lang="cs-CZ" altLang="cs-CZ" sz="1800" dirty="0"/>
              <a:t>   odchází do severní Itálie, kde vytvořili vlastní stát s centrem v Pávii (Lombardie)    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–   </a:t>
            </a:r>
            <a:r>
              <a:rPr lang="cs-CZ" altLang="cs-CZ" sz="1800" b="1" dirty="0"/>
              <a:t>774:  </a:t>
            </a:r>
            <a:r>
              <a:rPr lang="cs-CZ" altLang="cs-CZ" sz="1800" dirty="0" err="1"/>
              <a:t>Langobardská</a:t>
            </a:r>
            <a:r>
              <a:rPr lang="cs-CZ" altLang="cs-CZ" sz="1800" i="1" dirty="0"/>
              <a:t> </a:t>
            </a:r>
            <a:r>
              <a:rPr lang="cs-CZ" altLang="cs-CZ" sz="1800" dirty="0"/>
              <a:t>říše</a:t>
            </a:r>
            <a:r>
              <a:rPr lang="cs-CZ" altLang="cs-CZ" sz="1800" i="1" dirty="0"/>
              <a:t> </a:t>
            </a:r>
            <a:r>
              <a:rPr lang="cs-CZ" altLang="cs-CZ" sz="1800" dirty="0"/>
              <a:t>zničena Franky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 err="1"/>
              <a:t>Tejral</a:t>
            </a:r>
            <a:r>
              <a:rPr lang="cs-CZ" altLang="cs-CZ" sz="1800" dirty="0"/>
              <a:t>, J.,  Morava na sklonku antiky,  Praha 1982.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K chronologii spon z </a:t>
            </a:r>
            <a:r>
              <a:rPr lang="cs-CZ" altLang="cs-CZ" sz="1800" dirty="0" err="1"/>
              <a:t>langobardských</a:t>
            </a:r>
            <a:r>
              <a:rPr lang="cs-CZ" altLang="cs-CZ" sz="1800" dirty="0"/>
              <a:t> pohřebišť v Podunají. Pravěké a slovanské osídlení Moravy,  Brno 1990, 231-50.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40D1708-A4B7-9B2D-6FBC-00DB4EDF8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39" t="12595" r="15302" b="13010"/>
          <a:stretch/>
        </p:blipFill>
        <p:spPr>
          <a:xfrm>
            <a:off x="637696" y="1695450"/>
            <a:ext cx="1800704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783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ff.ujep.cz/velimsky/cs_1_1/01CS/as102.jpg">
            <a:extLst>
              <a:ext uri="{FF2B5EF4-FFF2-40B4-BE49-F238E27FC236}">
                <a16:creationId xmlns:a16="http://schemas.microsoft.com/office/drawing/2014/main" id="{39B02FBD-9487-C2A0-7442-1FFD0D88A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975" r="5131" b="1672"/>
          <a:stretch/>
        </p:blipFill>
        <p:spPr bwMode="auto">
          <a:xfrm>
            <a:off x="1762125" y="-21786"/>
            <a:ext cx="8524875" cy="687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E6B864-B9B2-44FE-9A2E-B7306DA15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434975"/>
            <a:ext cx="5048250" cy="2994025"/>
          </a:xfrm>
        </p:spPr>
        <p:txBody>
          <a:bodyPr>
            <a:normAutofit/>
          </a:bodyPr>
          <a:lstStyle/>
          <a:p>
            <a:r>
              <a:rPr lang="cs-CZ" sz="2000" b="1" dirty="0"/>
              <a:t>Mušov-Roviny</a:t>
            </a:r>
            <a:r>
              <a:rPr lang="cs-CZ" sz="2000" dirty="0"/>
              <a:t>  –  pohřebiště: </a:t>
            </a:r>
          </a:p>
          <a:p>
            <a:r>
              <a:rPr lang="cs-CZ" sz="2000" dirty="0"/>
              <a:t>d. římská:    1. – 4. stol. n. l. </a:t>
            </a:r>
          </a:p>
          <a:p>
            <a:r>
              <a:rPr lang="cs-CZ" sz="2000" dirty="0"/>
              <a:t>z d. stěhování národů:  1. pol. 6. stol. (DSN)</a:t>
            </a:r>
          </a:p>
          <a:p>
            <a:r>
              <a:rPr lang="cs-CZ" sz="2000" dirty="0"/>
              <a:t>cca 80 </a:t>
            </a:r>
            <a:r>
              <a:rPr lang="cs-CZ" sz="2000" dirty="0" err="1"/>
              <a:t>langobardských</a:t>
            </a:r>
            <a:r>
              <a:rPr lang="cs-CZ" sz="2000" dirty="0"/>
              <a:t> hrobů</a:t>
            </a:r>
          </a:p>
          <a:p>
            <a:r>
              <a:rPr lang="cs-CZ" sz="2000" dirty="0"/>
              <a:t>2 mince ostrogótských králů ražené v </a:t>
            </a:r>
            <a:r>
              <a:rPr lang="cs-CZ" sz="2000" dirty="0" err="1"/>
              <a:t>Raveně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(</a:t>
            </a:r>
            <a:r>
              <a:rPr lang="cs-CZ" sz="2000" dirty="0" err="1"/>
              <a:t>Theodoricha</a:t>
            </a:r>
            <a:r>
              <a:rPr lang="cs-CZ" sz="2000" dirty="0"/>
              <a:t> Velikého a </a:t>
            </a:r>
            <a:r>
              <a:rPr lang="cs-CZ" sz="2000" dirty="0" err="1"/>
              <a:t>Athalaricha</a:t>
            </a:r>
            <a:r>
              <a:rPr lang="cs-CZ" sz="2000" dirty="0"/>
              <a:t>)</a:t>
            </a:r>
          </a:p>
          <a:p>
            <a:pPr marL="0" indent="0">
              <a:buNone/>
            </a:pPr>
            <a:r>
              <a:rPr lang="cs-CZ" sz="2000" dirty="0"/>
              <a:t> kontakty se severní Itálií</a:t>
            </a:r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DEF28E-3EEB-4873-8B02-966322DEFF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24" y="3831855"/>
            <a:ext cx="5048250" cy="302614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535C9E3-D9EF-484D-8EEC-2FD0F196E6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24" y="0"/>
            <a:ext cx="5048250" cy="376655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A1D5489-8805-4E6C-B370-4DA7004908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2" y="3356360"/>
            <a:ext cx="3041320" cy="306666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DBB0C26-8E58-41FB-BD17-41FAA56599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49" y="2875724"/>
            <a:ext cx="2159028" cy="382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882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4">
            <a:extLst>
              <a:ext uri="{FF2B5EF4-FFF2-40B4-BE49-F238E27FC236}">
                <a16:creationId xmlns:a16="http://schemas.microsoft.com/office/drawing/2014/main" id="{AF657FCB-FB42-3596-55CB-4A1B7AF386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92075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Expanze do střední Evropy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  </a:t>
            </a:r>
            <a:r>
              <a:rPr lang="cs-CZ" altLang="cs-CZ" sz="2400" b="1" dirty="0">
                <a:solidFill>
                  <a:srgbClr val="FF0000"/>
                </a:solidFill>
              </a:rPr>
              <a:t>Slovensko</a:t>
            </a:r>
          </a:p>
        </p:txBody>
      </p:sp>
      <p:sp>
        <p:nvSpPr>
          <p:cNvPr id="87043" name="Rectangle 5">
            <a:extLst>
              <a:ext uri="{FF2B5EF4-FFF2-40B4-BE49-F238E27FC236}">
                <a16:creationId xmlns:a16="http://schemas.microsoft.com/office/drawing/2014/main" id="{A14095F3-49A2-E61A-5DEF-0C1361EA69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4825" y="1285875"/>
            <a:ext cx="11811000" cy="55721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endParaRPr lang="cs-CZ" altLang="cs-CZ" sz="16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535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 </a:t>
            </a:r>
            <a:r>
              <a:rPr lang="cs-CZ" altLang="cs-CZ" sz="2000" dirty="0"/>
              <a:t>první bezpečná zmínka o přítomnosti Slovanů ve středním Podunají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–   zmínka o </a:t>
            </a:r>
            <a:r>
              <a:rPr lang="cs-CZ" altLang="cs-CZ" sz="2000" dirty="0" err="1"/>
              <a:t>Hildigisovi</a:t>
            </a:r>
            <a:r>
              <a:rPr lang="cs-CZ" altLang="cs-CZ" sz="2000" dirty="0"/>
              <a:t>, který uprchl ze dvora </a:t>
            </a:r>
            <a:r>
              <a:rPr lang="cs-CZ" altLang="cs-CZ" sz="2000" dirty="0" err="1"/>
              <a:t>langobardského</a:t>
            </a:r>
            <a:r>
              <a:rPr lang="cs-CZ" altLang="cs-CZ" sz="2000" dirty="0"/>
              <a:t> krále </a:t>
            </a:r>
            <a:r>
              <a:rPr lang="cs-CZ" altLang="cs-CZ" sz="2000" dirty="0" err="1"/>
              <a:t>Wacha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langobardsko-gepidské</a:t>
            </a:r>
            <a:r>
              <a:rPr lang="cs-CZ" altLang="cs-CZ" sz="2000" dirty="0"/>
              <a:t> války)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             </a:t>
            </a:r>
            <a:r>
              <a:rPr lang="cs-CZ" altLang="cs-CZ" sz="2000" dirty="0"/>
              <a:t>–   Slované stáli na straně </a:t>
            </a:r>
            <a:r>
              <a:rPr lang="cs-CZ" altLang="cs-CZ" sz="2000" dirty="0" err="1"/>
              <a:t>Gepidů</a:t>
            </a:r>
            <a:r>
              <a:rPr lang="cs-CZ" altLang="cs-CZ" sz="2000" dirty="0"/>
              <a:t> proti vojskům byzantského císaře Justiniána I.</a:t>
            </a:r>
          </a:p>
          <a:p>
            <a:pPr eaLnBrk="1" hangingPunct="1">
              <a:defRPr/>
            </a:pPr>
            <a:endParaRPr lang="cs-CZ" altLang="cs-CZ" sz="2000" b="1" dirty="0"/>
          </a:p>
          <a:p>
            <a:pPr algn="l"/>
            <a:r>
              <a:rPr lang="cs-CZ" altLang="cs-CZ" sz="2000" b="1" dirty="0"/>
              <a:t>568   –   </a:t>
            </a:r>
            <a:r>
              <a:rPr lang="cs-CZ" altLang="cs-CZ" sz="2000" dirty="0"/>
              <a:t>odchod Langobardů uvolňuje</a:t>
            </a:r>
            <a:r>
              <a:rPr lang="cs-CZ" altLang="cs-CZ" sz="2000" b="1" dirty="0"/>
              <a:t> </a:t>
            </a:r>
            <a:r>
              <a:rPr lang="cs-CZ" altLang="cs-CZ" sz="2000" dirty="0"/>
              <a:t>prostor pro  Slovany </a:t>
            </a:r>
            <a:endParaRPr lang="cs-CZ" altLang="cs-CZ" sz="2000" b="1" dirty="0"/>
          </a:p>
          <a:p>
            <a:pPr marL="0" indent="0" algn="l">
              <a:buNone/>
            </a:pPr>
            <a:r>
              <a:rPr lang="cs-CZ" altLang="cs-CZ" sz="2000" b="1" dirty="0"/>
              <a:t>              –   </a:t>
            </a:r>
            <a:r>
              <a:rPr lang="cs-CZ" altLang="cs-CZ" sz="2200" dirty="0"/>
              <a:t>vystřídání merovejské kultury </a:t>
            </a:r>
            <a:r>
              <a:rPr lang="cs-CZ" sz="2200" b="0" i="0" strike="noStrike" baseline="0" dirty="0">
                <a:solidFill>
                  <a:srgbClr val="333333"/>
                </a:solidFill>
              </a:rPr>
              <a:t>labsko-germánského okruhu kulturou pražského typu</a:t>
            </a:r>
            <a:endParaRPr lang="cs-CZ" altLang="cs-CZ" sz="2000" dirty="0"/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–   germánský a slovanský kulturní okruh se vzájemně respektoval</a:t>
            </a:r>
          </a:p>
          <a:p>
            <a:pPr eaLnBrk="1" hangingPunct="1">
              <a:defRPr/>
            </a:pPr>
            <a:endParaRPr lang="cs-CZ" altLang="cs-CZ" sz="2000" b="1" dirty="0"/>
          </a:p>
          <a:p>
            <a:pPr eaLnBrk="1" hangingPunct="1">
              <a:defRPr/>
            </a:pPr>
            <a:r>
              <a:rPr lang="cs-CZ" altLang="cs-CZ" sz="2000" b="1" dirty="0"/>
              <a:t>Kontakty  </a:t>
            </a:r>
            <a:r>
              <a:rPr lang="cs-CZ" altLang="cs-CZ" sz="2000" dirty="0"/>
              <a:t>–  dokládají projevy pohřebního ritu, hmotné kultury a přejímání předslovanských zeměpisných názvů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Postup  </a:t>
            </a:r>
            <a:r>
              <a:rPr lang="cs-CZ" altLang="cs-CZ" sz="2000" dirty="0"/>
              <a:t>–  Slované postupovali z východu do Malopolska a středního Pováží a podél Váhu na jihozápadní Slovensko</a:t>
            </a:r>
          </a:p>
          <a:p>
            <a:pPr eaLnBrk="1" hangingPunct="1">
              <a:buFontTx/>
              <a:buNone/>
              <a:defRPr/>
            </a:pPr>
            <a:endParaRPr lang="cs-CZ" altLang="cs-CZ" sz="2000" b="1" dirty="0"/>
          </a:p>
          <a:p>
            <a:pPr eaLnBrk="1" hangingPunct="1">
              <a:defRPr/>
            </a:pPr>
            <a:r>
              <a:rPr lang="cs-CZ" altLang="cs-CZ" sz="2000" b="1" dirty="0"/>
              <a:t>Nejstarší osídlení:   </a:t>
            </a:r>
            <a:r>
              <a:rPr lang="cs-CZ" altLang="cs-CZ" sz="2000" dirty="0"/>
              <a:t>Záhorská nížina – Pováží (Podunajská nížina) – </a:t>
            </a:r>
            <a:r>
              <a:rPr lang="cs-CZ" altLang="cs-CZ" sz="2000" dirty="0" err="1"/>
              <a:t>Nitransko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Poiplí</a:t>
            </a:r>
            <a:r>
              <a:rPr lang="cs-CZ" altLang="cs-CZ" sz="2000" dirty="0"/>
              <a:t> – oblast Košic a Trebišova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– horské kotliny Váhu a Hronu v Žilině a </a:t>
            </a:r>
            <a:r>
              <a:rPr lang="cs-CZ" altLang="cs-CZ" sz="2000" dirty="0" err="1"/>
              <a:t>Sliače</a:t>
            </a:r>
            <a:r>
              <a:rPr lang="cs-CZ" altLang="cs-CZ" sz="2000" dirty="0"/>
              <a:t> </a:t>
            </a:r>
          </a:p>
          <a:p>
            <a:pPr eaLnBrk="1" hangingPunct="1">
              <a:defRPr/>
            </a:pPr>
            <a:endParaRPr lang="cs-CZ" altLang="cs-CZ" sz="1600" b="1" dirty="0"/>
          </a:p>
          <a:p>
            <a:pPr eaLnBrk="1" hangingPunct="1">
              <a:buFontTx/>
              <a:buNone/>
              <a:defRPr/>
            </a:pPr>
            <a:endParaRPr lang="cs-CZ" altLang="cs-CZ" sz="16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6">
            <a:extLst>
              <a:ext uri="{FF2B5EF4-FFF2-40B4-BE49-F238E27FC236}">
                <a16:creationId xmlns:a16="http://schemas.microsoft.com/office/drawing/2014/main" id="{7DA8635E-0334-4F49-3550-658D441F80A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7775" y="46869"/>
            <a:ext cx="8677275" cy="6904816"/>
          </a:xfrm>
          <a:noFill/>
        </p:spPr>
      </p:pic>
    </p:spTree>
    <p:extLst>
      <p:ext uri="{BB962C8B-B14F-4D97-AF65-F5344CB8AC3E}">
        <p14:creationId xmlns:p14="http://schemas.microsoft.com/office/powerpoint/2010/main" val="16891778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7E3F56A-2467-6AED-A97C-4224D3A8C4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/>
              <a:t>Bulhaři, Pečeněgové, Chazaři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B1A65A6-C7D5-A501-C47E-A6E08ABD8C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 sz="2000" b="1"/>
              <a:t>Pečeněhové</a:t>
            </a:r>
            <a:r>
              <a:rPr lang="cs-CZ" altLang="cs-CZ" sz="2000"/>
              <a:t> (ztotožňováni s kulturou saltovo-majackou) se do povolžských stepí přesunuli ze střední Asie v 5. – 6. stol. - typické jsou pro ně kostrové pohřby s koňmi v komorách pod mohylami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Později sousedí s Kyjevskou Rusí a část se přesunula do Zakarpatí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 sz="2000" b="1"/>
              <a:t>Bulhaři</a:t>
            </a:r>
            <a:r>
              <a:rPr lang="cs-CZ" altLang="cs-CZ" sz="2000"/>
              <a:t> byli ze svého původního území vytlačeni Chazary a v 7. stol. zakládají Povolžské Bulharsko – hlavní město Bolgár - vyspělé šperkařství, architektura, od 10. stol. razí mince napodobující arabské dirhamy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 sz="2000" b="1"/>
              <a:t>Chazaři</a:t>
            </a:r>
            <a:r>
              <a:rPr lang="cs-CZ" altLang="cs-CZ" sz="2000"/>
              <a:t> v polovině 7. století v Povolží (Itil) a na Donu (Sardel) - jejich říše je zničena Pečeněhy a Kyjevskou Rusí (965 – kníže Svatoslav)</a:t>
            </a:r>
          </a:p>
          <a:p>
            <a:pPr>
              <a:lnSpc>
                <a:spcPct val="80000"/>
              </a:lnSpc>
            </a:pPr>
            <a:endParaRPr lang="cs-CZ" altLang="cs-CZ" sz="200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70375FAC-3935-6D13-F2F2-002E67F61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4" y="0"/>
            <a:ext cx="11249026" cy="732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0190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375AEE73-20BF-EAF9-C0EF-57306986681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03425" y="2286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Slovanská expanze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14339" name="Rectangle 5">
            <a:extLst>
              <a:ext uri="{FF2B5EF4-FFF2-40B4-BE49-F238E27FC236}">
                <a16:creationId xmlns:a16="http://schemas.microsoft.com/office/drawing/2014/main" id="{CFE6FF63-48F7-CA2E-A54E-EFD5F90EF3E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904875"/>
            <a:ext cx="11772900" cy="6448425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1800" b="1" dirty="0"/>
              <a:t>5/6. stol</a:t>
            </a:r>
            <a:r>
              <a:rPr lang="cs-CZ" altLang="cs-CZ" sz="1800" dirty="0"/>
              <a:t>.  –  </a:t>
            </a:r>
            <a:r>
              <a:rPr lang="cs-CZ" altLang="cs-CZ" sz="1800" b="1" dirty="0"/>
              <a:t>migrace</a:t>
            </a:r>
            <a:r>
              <a:rPr lang="cs-CZ" altLang="cs-CZ" sz="1800" dirty="0"/>
              <a:t> završila proces etnogeneze:   postup ve směru na:  </a:t>
            </a:r>
          </a:p>
          <a:p>
            <a:pPr marL="0" indent="0" eaLnBrk="1" hangingPunct="1"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                          1.  </a:t>
            </a:r>
            <a:r>
              <a:rPr lang="cs-CZ" altLang="cs-CZ" sz="1800" b="1" dirty="0">
                <a:solidFill>
                  <a:srgbClr val="FF0000"/>
                </a:solidFill>
              </a:rPr>
              <a:t>západ</a:t>
            </a:r>
            <a:r>
              <a:rPr lang="cs-CZ" altLang="cs-CZ" sz="1800" dirty="0">
                <a:solidFill>
                  <a:srgbClr val="FF0000"/>
                </a:solidFill>
              </a:rPr>
              <a:t>  </a:t>
            </a:r>
            <a:r>
              <a:rPr lang="cs-CZ" altLang="cs-CZ" sz="1800" dirty="0"/>
              <a:t>–  postup </a:t>
            </a:r>
            <a:r>
              <a:rPr lang="cs-CZ" altLang="cs-CZ" sz="1800" b="1" dirty="0"/>
              <a:t>pražského typu:</a:t>
            </a:r>
            <a:r>
              <a:rPr lang="cs-CZ" altLang="cs-CZ" sz="1800" b="1" dirty="0">
                <a:solidFill>
                  <a:srgbClr val="FF0000"/>
                </a:solidFill>
              </a:rPr>
              <a:t>   </a:t>
            </a:r>
            <a:r>
              <a:rPr lang="cs-CZ" altLang="cs-CZ" sz="1800" dirty="0"/>
              <a:t>do </a:t>
            </a:r>
            <a:r>
              <a:rPr lang="cs-CZ" altLang="cs-CZ" sz="1800" dirty="0" err="1"/>
              <a:t>stř</a:t>
            </a:r>
            <a:r>
              <a:rPr lang="cs-CZ" altLang="cs-CZ" sz="1800" dirty="0"/>
              <a:t>. a </a:t>
            </a:r>
            <a:r>
              <a:rPr lang="cs-CZ" altLang="cs-CZ" sz="1800" dirty="0" err="1"/>
              <a:t>sev</a:t>
            </a:r>
            <a:r>
              <a:rPr lang="cs-CZ" altLang="cs-CZ" sz="1800" dirty="0"/>
              <a:t>. Evropy:  Polsko, Morava, Čechy, Německo </a:t>
            </a:r>
          </a:p>
          <a:p>
            <a:pPr marL="0" indent="0" eaLnBrk="1" hangingPunct="1"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                          2.  </a:t>
            </a:r>
            <a:r>
              <a:rPr lang="cs-CZ" altLang="cs-CZ" sz="1800" b="1" dirty="0">
                <a:solidFill>
                  <a:srgbClr val="FF0000"/>
                </a:solidFill>
              </a:rPr>
              <a:t>východ</a:t>
            </a:r>
            <a:r>
              <a:rPr lang="cs-CZ" altLang="cs-CZ" sz="1800" dirty="0">
                <a:solidFill>
                  <a:srgbClr val="FF0000"/>
                </a:solidFill>
              </a:rPr>
              <a:t>  </a:t>
            </a:r>
            <a:r>
              <a:rPr lang="cs-CZ" altLang="cs-CZ" sz="1800" dirty="0"/>
              <a:t>–  postup </a:t>
            </a:r>
            <a:r>
              <a:rPr lang="cs-CZ" altLang="cs-CZ" sz="1800" b="1" dirty="0"/>
              <a:t>typu </a:t>
            </a:r>
            <a:r>
              <a:rPr lang="cs-CZ" altLang="cs-CZ" sz="1800" b="1" dirty="0" err="1"/>
              <a:t>Peňkovka</a:t>
            </a:r>
            <a:r>
              <a:rPr lang="cs-CZ" altLang="cs-CZ" sz="1800" b="1" dirty="0"/>
              <a:t>:</a:t>
            </a:r>
            <a:r>
              <a:rPr lang="cs-CZ" altLang="cs-CZ" sz="1800" dirty="0">
                <a:solidFill>
                  <a:srgbClr val="FF0000"/>
                </a:solidFill>
              </a:rPr>
              <a:t>   </a:t>
            </a:r>
            <a:r>
              <a:rPr lang="cs-CZ" altLang="cs-CZ" sz="1800" dirty="0"/>
              <a:t>za řeku Dněpr</a:t>
            </a:r>
          </a:p>
          <a:p>
            <a:pPr marL="0" indent="0" eaLnBrk="1" hangingPunct="1"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                          3.  </a:t>
            </a:r>
            <a:r>
              <a:rPr lang="cs-CZ" altLang="cs-CZ" sz="1800" b="1" dirty="0">
                <a:solidFill>
                  <a:srgbClr val="FF0000"/>
                </a:solidFill>
              </a:rPr>
              <a:t>jih</a:t>
            </a:r>
            <a:r>
              <a:rPr lang="cs-CZ" altLang="cs-CZ" sz="1800" dirty="0">
                <a:solidFill>
                  <a:srgbClr val="FF0000"/>
                </a:solidFill>
              </a:rPr>
              <a:t>  </a:t>
            </a:r>
            <a:r>
              <a:rPr lang="cs-CZ" altLang="cs-CZ" sz="1800" dirty="0"/>
              <a:t>–  postup </a:t>
            </a:r>
            <a:r>
              <a:rPr lang="cs-CZ" altLang="cs-CZ" sz="1800" b="1" dirty="0"/>
              <a:t>typu </a:t>
            </a:r>
            <a:r>
              <a:rPr lang="cs-CZ" altLang="cs-CZ" sz="1800" b="1" dirty="0" err="1"/>
              <a:t>Korčak</a:t>
            </a:r>
            <a:r>
              <a:rPr lang="cs-CZ" altLang="cs-CZ" sz="1800" b="1" dirty="0"/>
              <a:t>:   </a:t>
            </a:r>
            <a:r>
              <a:rPr lang="cs-CZ" altLang="cs-CZ" sz="1800" dirty="0"/>
              <a:t>na Balkán:  Rumunsko, Bulharsko, Jugoslávie, Maďarsko, Rakousko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                                   Řecko, Malá Asie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</a:t>
            </a:r>
          </a:p>
          <a:p>
            <a:pPr eaLnBrk="1" hangingPunct="1"/>
            <a:r>
              <a:rPr lang="cs-CZ" altLang="cs-CZ" sz="1800" b="1" dirty="0"/>
              <a:t>První státy:</a:t>
            </a:r>
            <a:r>
              <a:rPr lang="cs-CZ" altLang="cs-CZ" sz="1800" dirty="0"/>
              <a:t>     </a:t>
            </a:r>
            <a:r>
              <a:rPr lang="cs-CZ" altLang="cs-CZ" sz="1800" b="1" dirty="0">
                <a:solidFill>
                  <a:srgbClr val="FF0000"/>
                </a:solidFill>
              </a:rPr>
              <a:t>Západní Slované   </a:t>
            </a:r>
            <a:r>
              <a:rPr lang="cs-CZ" altLang="cs-CZ" sz="1800" dirty="0"/>
              <a:t>–   </a:t>
            </a:r>
            <a:r>
              <a:rPr lang="cs-CZ" altLang="cs-CZ" sz="1800" b="1" dirty="0"/>
              <a:t>Sámova říše </a:t>
            </a:r>
            <a:r>
              <a:rPr lang="cs-CZ" altLang="cs-CZ" sz="1800" dirty="0"/>
              <a:t>(7 stol.)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–   </a:t>
            </a:r>
            <a:r>
              <a:rPr lang="cs-CZ" altLang="cs-CZ" sz="1800" b="1" dirty="0"/>
              <a:t>Velká Morava </a:t>
            </a:r>
            <a:r>
              <a:rPr lang="cs-CZ" altLang="cs-CZ" sz="1800" dirty="0"/>
              <a:t>(9. stol.)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–   </a:t>
            </a:r>
            <a:r>
              <a:rPr lang="cs-CZ" altLang="cs-CZ" sz="1800" b="1" dirty="0"/>
              <a:t>Český stát </a:t>
            </a:r>
            <a:r>
              <a:rPr lang="cs-CZ" altLang="cs-CZ" sz="1800" dirty="0"/>
              <a:t>(konec 9. stol.)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–   </a:t>
            </a:r>
            <a:r>
              <a:rPr lang="cs-CZ" altLang="cs-CZ" sz="1800" b="1" dirty="0"/>
              <a:t>Polsko</a:t>
            </a:r>
            <a:r>
              <a:rPr lang="cs-CZ" altLang="cs-CZ" sz="1800" dirty="0"/>
              <a:t> (10. stol.)</a:t>
            </a:r>
          </a:p>
          <a:p>
            <a:pPr marL="0" indent="0" eaLnBrk="1" hangingPunct="1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</a:t>
            </a:r>
          </a:p>
          <a:p>
            <a:pPr marL="0" indent="0" eaLnBrk="1" hangingPunct="1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     Východní Slované   </a:t>
            </a:r>
            <a:r>
              <a:rPr lang="cs-CZ" altLang="cs-CZ" sz="1800" dirty="0"/>
              <a:t>–   </a:t>
            </a:r>
            <a:r>
              <a:rPr lang="cs-CZ" altLang="cs-CZ" sz="1800" b="1" dirty="0"/>
              <a:t>Kyjevská Rus </a:t>
            </a:r>
            <a:r>
              <a:rPr lang="cs-CZ" altLang="cs-CZ" sz="1800" dirty="0"/>
              <a:t>(9. stol.)</a:t>
            </a:r>
          </a:p>
          <a:p>
            <a:pPr marL="0" indent="0" eaLnBrk="1" hangingPunct="1">
              <a:buNone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     Jižní Slované   </a:t>
            </a:r>
            <a:r>
              <a:rPr lang="cs-CZ" altLang="cs-CZ" sz="1800" dirty="0"/>
              <a:t>–   </a:t>
            </a:r>
            <a:r>
              <a:rPr lang="cs-CZ" altLang="cs-CZ" sz="1800" b="1" dirty="0"/>
              <a:t>Bulharsko</a:t>
            </a:r>
            <a:r>
              <a:rPr lang="cs-CZ" altLang="cs-CZ" sz="1800" dirty="0"/>
              <a:t> (7. stol.)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–   </a:t>
            </a:r>
            <a:r>
              <a:rPr lang="cs-CZ" altLang="cs-CZ" sz="1800" b="1" dirty="0"/>
              <a:t>Chorvatsko</a:t>
            </a:r>
            <a:r>
              <a:rPr lang="cs-CZ" altLang="cs-CZ" sz="1800" dirty="0"/>
              <a:t> (9. stol.)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–   </a:t>
            </a:r>
            <a:r>
              <a:rPr lang="cs-CZ" altLang="cs-CZ" sz="1800" b="1" dirty="0"/>
              <a:t>Srbsko</a:t>
            </a:r>
            <a:r>
              <a:rPr lang="cs-CZ" altLang="cs-CZ" sz="1800" dirty="0"/>
              <a:t> (12. stol.)</a:t>
            </a:r>
          </a:p>
          <a:p>
            <a:pPr eaLnBrk="1" hangingPunct="1"/>
            <a:endParaRPr lang="cs-CZ" altLang="cs-CZ" sz="1800" dirty="0"/>
          </a:p>
          <a:p>
            <a:pPr marL="0" indent="0" eaLnBrk="1" hangingPunct="1">
              <a:buNone/>
            </a:pPr>
            <a:r>
              <a:rPr lang="cs-CZ" altLang="cs-CZ" sz="1800" dirty="0"/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>
            <a:extLst>
              <a:ext uri="{FF2B5EF4-FFF2-40B4-BE49-F238E27FC236}">
                <a16:creationId xmlns:a16="http://schemas.microsoft.com/office/drawing/2014/main" id="{C3949540-10F4-54B9-9FF4-37CFBFD20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0" t="24678" r="36212" b="26291"/>
          <a:stretch/>
        </p:blipFill>
        <p:spPr bwMode="auto">
          <a:xfrm>
            <a:off x="0" y="0"/>
            <a:ext cx="6465659" cy="685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6F982456-1E7A-1E29-9671-A8AD81244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312587"/>
            <a:ext cx="5638800" cy="62328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 idx="4294967295"/>
          </p:nvPr>
        </p:nvSpPr>
        <p:spPr>
          <a:xfrm>
            <a:off x="2419350" y="-95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Mocenské síly v Evropě</a:t>
            </a:r>
          </a:p>
        </p:txBody>
      </p:sp>
      <p:sp>
        <p:nvSpPr>
          <p:cNvPr id="18435" name="Zástupný symbol pro obsah 2"/>
          <p:cNvSpPr>
            <a:spLocks noGrp="1"/>
          </p:cNvSpPr>
          <p:nvPr>
            <p:ph idx="4294967295"/>
          </p:nvPr>
        </p:nvSpPr>
        <p:spPr>
          <a:xfrm>
            <a:off x="209550" y="962025"/>
            <a:ext cx="11982450" cy="58959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1. Slované:  </a:t>
            </a:r>
            <a:r>
              <a:rPr lang="cs-CZ" altLang="cs-CZ" sz="1800" b="1" dirty="0">
                <a:cs typeface="Arial" panose="020B0604020202020204" pitchFamily="34" charset="0"/>
              </a:rPr>
              <a:t>Sámova říše: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cs-CZ" altLang="cs-CZ" sz="1800" b="1" dirty="0">
                <a:cs typeface="Arial" panose="020B0604020202020204" pitchFamily="34" charset="0"/>
              </a:rPr>
              <a:t>623/4; 632</a:t>
            </a:r>
            <a:r>
              <a:rPr lang="cs-CZ" altLang="cs-CZ" sz="1800" dirty="0">
                <a:cs typeface="Arial" panose="020B0604020202020204" pitchFamily="34" charset="0"/>
              </a:rPr>
              <a:t>: </a:t>
            </a:r>
            <a:r>
              <a:rPr lang="cs-CZ" altLang="cs-CZ" sz="1800" dirty="0" err="1">
                <a:cs typeface="Arial" panose="020B0604020202020204" pitchFamily="34" charset="0"/>
              </a:rPr>
              <a:t>Vogastisburk</a:t>
            </a:r>
            <a:r>
              <a:rPr lang="cs-CZ" altLang="cs-CZ" sz="1800" dirty="0">
                <a:cs typeface="Arial" panose="020B0604020202020204" pitchFamily="34" charset="0"/>
              </a:rPr>
              <a:t>, 805-6: vpády franských vojsk 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1800" b="1" dirty="0"/>
              <a:t>Velkomoravská říše: </a:t>
            </a:r>
            <a:r>
              <a:rPr lang="cs-CZ" altLang="cs-CZ" sz="1800" dirty="0"/>
              <a:t>raná forma státu: </a:t>
            </a:r>
            <a:r>
              <a:rPr lang="cs-CZ" altLang="cs-CZ" sz="1800" b="1" dirty="0"/>
              <a:t>822</a:t>
            </a:r>
            <a:r>
              <a:rPr lang="cs-CZ" altLang="cs-CZ" sz="1800" dirty="0"/>
              <a:t> (Moravané ve Frankfurtu) – </a:t>
            </a:r>
            <a:r>
              <a:rPr lang="cs-CZ" altLang="cs-CZ" sz="1800" b="1" dirty="0"/>
              <a:t>907</a:t>
            </a:r>
            <a:r>
              <a:rPr lang="cs-CZ" altLang="cs-CZ" sz="1800" dirty="0"/>
              <a:t>: porážka Maďary</a:t>
            </a:r>
          </a:p>
          <a:p>
            <a:pPr marL="0" indent="0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1800" b="1" dirty="0"/>
              <a:t>Bulharská říše:  681</a:t>
            </a:r>
            <a:r>
              <a:rPr lang="cs-CZ" altLang="cs-CZ" sz="1800" dirty="0"/>
              <a:t>: založena </a:t>
            </a:r>
            <a:r>
              <a:rPr lang="cs-CZ" altLang="cs-CZ" sz="1800" dirty="0" err="1"/>
              <a:t>Asparuchem</a:t>
            </a:r>
            <a:r>
              <a:rPr lang="cs-CZ" altLang="cs-CZ" sz="1800" dirty="0"/>
              <a:t>; </a:t>
            </a:r>
            <a:r>
              <a:rPr lang="cs-CZ" altLang="cs-CZ" sz="1800" b="1" dirty="0"/>
              <a:t>865</a:t>
            </a:r>
            <a:r>
              <a:rPr lang="cs-CZ" altLang="cs-CZ" sz="1800" dirty="0"/>
              <a:t>: Boris I. přijímá křesťanství (1. říše do 1018)</a:t>
            </a:r>
          </a:p>
          <a:p>
            <a:pPr marL="609600" indent="-609600"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1800" b="1" dirty="0"/>
              <a:t>Kyjevská Rus:  860</a:t>
            </a:r>
            <a:r>
              <a:rPr lang="cs-CZ" altLang="cs-CZ" sz="1800" dirty="0"/>
              <a:t>: </a:t>
            </a:r>
            <a:r>
              <a:rPr lang="cs-CZ" altLang="cs-CZ" sz="1800" b="1" dirty="0" err="1"/>
              <a:t>Rurig</a:t>
            </a:r>
            <a:r>
              <a:rPr lang="cs-CZ" altLang="cs-CZ" sz="1800" dirty="0"/>
              <a:t> (skandinávský Viking) ovládl Novgorod, družiníci </a:t>
            </a:r>
            <a:r>
              <a:rPr lang="cs-CZ" altLang="cs-CZ" sz="1800" b="1" dirty="0" err="1"/>
              <a:t>Askold</a:t>
            </a:r>
            <a:r>
              <a:rPr lang="cs-CZ" altLang="cs-CZ" sz="1800" b="1" dirty="0"/>
              <a:t> a </a:t>
            </a:r>
            <a:r>
              <a:rPr lang="cs-CZ" altLang="cs-CZ" sz="1800" b="1" dirty="0" err="1"/>
              <a:t>Dir</a:t>
            </a:r>
            <a:r>
              <a:rPr lang="cs-CZ" altLang="cs-CZ" sz="1800" dirty="0"/>
              <a:t> Kyjev   </a:t>
            </a:r>
            <a:r>
              <a:rPr lang="cs-CZ" altLang="cs-CZ" sz="1800" b="1" dirty="0"/>
              <a:t>864:</a:t>
            </a:r>
            <a:r>
              <a:rPr lang="cs-CZ" altLang="cs-CZ" sz="1800" dirty="0"/>
              <a:t>  </a:t>
            </a:r>
            <a:r>
              <a:rPr lang="cs-CZ" altLang="cs-CZ" sz="1800" b="1" dirty="0"/>
              <a:t>biskupství v Kyjevě </a:t>
            </a:r>
            <a:endParaRPr lang="cs-CZ" altLang="cs-CZ" sz="1800" dirty="0"/>
          </a:p>
          <a:p>
            <a:pPr marL="609600" indent="-609600">
              <a:buNone/>
              <a:defRPr/>
            </a:pPr>
            <a:r>
              <a:rPr lang="cs-CZ" altLang="cs-CZ" sz="1800" b="1" dirty="0"/>
              <a:t>                                                  882</a:t>
            </a:r>
            <a:r>
              <a:rPr lang="cs-CZ" altLang="cs-CZ" sz="1800" dirty="0"/>
              <a:t>:  </a:t>
            </a:r>
            <a:r>
              <a:rPr lang="cs-CZ" altLang="cs-CZ" sz="1800" b="1" dirty="0"/>
              <a:t>Oleg</a:t>
            </a:r>
            <a:r>
              <a:rPr lang="cs-CZ" altLang="cs-CZ" sz="1800" dirty="0"/>
              <a:t> ovládl Kyjev (vládl za </a:t>
            </a:r>
            <a:r>
              <a:rPr lang="cs-CZ" altLang="cs-CZ" sz="1800" dirty="0" err="1"/>
              <a:t>Rurigova</a:t>
            </a:r>
            <a:r>
              <a:rPr lang="cs-CZ" altLang="cs-CZ" sz="1800" dirty="0"/>
              <a:t> syna </a:t>
            </a:r>
            <a:r>
              <a:rPr lang="cs-CZ" altLang="cs-CZ" sz="1800" b="1" dirty="0"/>
              <a:t>Igora)   988:</a:t>
            </a:r>
            <a:r>
              <a:rPr lang="cs-CZ" altLang="cs-CZ" sz="1800" dirty="0"/>
              <a:t> za </a:t>
            </a:r>
            <a:r>
              <a:rPr lang="cs-CZ" altLang="cs-CZ" sz="1800" b="1" dirty="0"/>
              <a:t>Vladimíra</a:t>
            </a:r>
            <a:r>
              <a:rPr lang="cs-CZ" altLang="cs-CZ" sz="1800" dirty="0"/>
              <a:t> křesťanství státní náboženství)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2.  Avaři:  </a:t>
            </a:r>
            <a:r>
              <a:rPr lang="cs-CZ" altLang="cs-CZ" sz="1800" b="1" dirty="0" err="1">
                <a:cs typeface="Arial" panose="020B0604020202020204" pitchFamily="34" charset="0"/>
              </a:rPr>
              <a:t>Kaganát</a:t>
            </a:r>
            <a:r>
              <a:rPr lang="cs-CZ" altLang="cs-CZ" sz="1800" b="1" dirty="0">
                <a:cs typeface="Arial" panose="020B0604020202020204" pitchFamily="34" charset="0"/>
              </a:rPr>
              <a:t>:</a:t>
            </a:r>
            <a:r>
              <a:rPr lang="cs-CZ" altLang="cs-CZ" sz="1800" dirty="0">
                <a:cs typeface="Arial" panose="020B0604020202020204" pitchFamily="34" charset="0"/>
              </a:rPr>
              <a:t> organizace kočovnického typu: 791 poraženi Karlem Velikým     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3.  Byzantská říše</a:t>
            </a:r>
            <a:r>
              <a:rPr lang="cs-CZ" altLang="cs-CZ" sz="1800" b="1" dirty="0">
                <a:cs typeface="Arial" panose="020B0604020202020204" pitchFamily="34" charset="0"/>
              </a:rPr>
              <a:t>:  </a:t>
            </a:r>
            <a:r>
              <a:rPr lang="cs-CZ" altLang="cs-CZ" sz="1800" dirty="0" err="1">
                <a:cs typeface="Arial" panose="020B0604020202020204" pitchFamily="34" charset="0"/>
              </a:rPr>
              <a:t>jv</a:t>
            </a:r>
            <a:r>
              <a:rPr lang="cs-CZ" altLang="cs-CZ" sz="1800" dirty="0">
                <a:cs typeface="Arial" panose="020B0604020202020204" pitchFamily="34" charset="0"/>
              </a:rPr>
              <a:t>. Evropa: panovníci se snažili obnovit  Římské impérium:  rozmach za  </a:t>
            </a:r>
            <a:r>
              <a:rPr lang="cs-CZ" altLang="cs-CZ" sz="1800" dirty="0" err="1">
                <a:cs typeface="Arial" panose="020B0604020202020204" pitchFamily="34" charset="0"/>
              </a:rPr>
              <a:t>Justiniana</a:t>
            </a:r>
            <a:r>
              <a:rPr lang="cs-CZ" altLang="cs-CZ" sz="1800" dirty="0">
                <a:cs typeface="Arial" panose="020B0604020202020204" pitchFamily="34" charset="0"/>
              </a:rPr>
              <a:t> I. (527 – 565)                                        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4.</a:t>
            </a:r>
            <a:r>
              <a:rPr lang="cs-CZ" altLang="cs-CZ" sz="1800" b="1" dirty="0">
                <a:cs typeface="Arial" panose="020B0604020202020204" pitchFamily="34" charset="0"/>
              </a:rPr>
              <a:t>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Franská říše</a:t>
            </a:r>
            <a:r>
              <a:rPr lang="cs-CZ" altLang="cs-CZ" sz="1800" b="1" dirty="0">
                <a:cs typeface="Arial" panose="020B0604020202020204" pitchFamily="34" charset="0"/>
              </a:rPr>
              <a:t>:  </a:t>
            </a:r>
            <a:r>
              <a:rPr lang="cs-CZ" altLang="cs-CZ" sz="1800" dirty="0">
                <a:cs typeface="Arial" panose="020B0604020202020204" pitchFamily="34" charset="0"/>
              </a:rPr>
              <a:t>celá západní Evropa od Atlantiku po Sasko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</a:t>
            </a:r>
            <a:r>
              <a:rPr lang="cs-CZ" altLang="cs-CZ" sz="1800" b="1" u="sng" dirty="0">
                <a:cs typeface="Arial" panose="020B0604020202020204" pitchFamily="34" charset="0"/>
              </a:rPr>
              <a:t>Merovejci</a:t>
            </a:r>
            <a:r>
              <a:rPr lang="cs-CZ" altLang="cs-CZ" sz="1800" dirty="0">
                <a:cs typeface="Arial" panose="020B0604020202020204" pitchFamily="34" charset="0"/>
              </a:rPr>
              <a:t>  – </a:t>
            </a:r>
            <a:r>
              <a:rPr lang="cs-CZ" altLang="cs-CZ" sz="1800" b="1" dirty="0" err="1">
                <a:cs typeface="Arial" panose="020B0604020202020204" pitchFamily="34" charset="0"/>
              </a:rPr>
              <a:t>Chlodvík</a:t>
            </a:r>
            <a:r>
              <a:rPr lang="cs-CZ" altLang="cs-CZ" sz="1800" b="1" dirty="0">
                <a:cs typeface="Arial" panose="020B0604020202020204" pitchFamily="34" charset="0"/>
              </a:rPr>
              <a:t> I. </a:t>
            </a:r>
            <a:r>
              <a:rPr lang="cs-CZ" altLang="cs-CZ" sz="1800" dirty="0">
                <a:cs typeface="Arial" panose="020B0604020202020204" pitchFamily="34" charset="0"/>
              </a:rPr>
              <a:t>(481-511):  sjednotil franské kmeny ve F a Ň , </a:t>
            </a:r>
            <a:r>
              <a:rPr lang="cs-CZ" altLang="cs-CZ" sz="1800" b="1" dirty="0">
                <a:cs typeface="Arial" panose="020B0604020202020204" pitchFamily="34" charset="0"/>
              </a:rPr>
              <a:t>498/9</a:t>
            </a:r>
            <a:r>
              <a:rPr lang="cs-CZ" altLang="cs-CZ" sz="1800" dirty="0">
                <a:cs typeface="Arial" panose="020B0604020202020204" pitchFamily="34" charset="0"/>
              </a:rPr>
              <a:t>: přijal křest 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                      Karel </a:t>
            </a:r>
            <a:r>
              <a:rPr lang="cs-CZ" altLang="cs-CZ" sz="1800" b="1" dirty="0" err="1">
                <a:cs typeface="Arial" panose="020B0604020202020204" pitchFamily="34" charset="0"/>
              </a:rPr>
              <a:t>Martel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dirty="0">
                <a:cs typeface="Arial" panose="020B0604020202020204" pitchFamily="34" charset="0"/>
              </a:rPr>
              <a:t>(688/89-741): porazil muslimy u </a:t>
            </a:r>
            <a:r>
              <a:rPr lang="cs-CZ" altLang="cs-CZ" sz="1800" dirty="0" err="1">
                <a:cs typeface="Arial" panose="020B0604020202020204" pitchFamily="34" charset="0"/>
              </a:rPr>
              <a:t>Poitiers</a:t>
            </a:r>
            <a:r>
              <a:rPr lang="cs-CZ" altLang="cs-CZ" sz="1800" dirty="0">
                <a:cs typeface="Arial" panose="020B0604020202020204" pitchFamily="34" charset="0"/>
              </a:rPr>
              <a:t> (732); </a:t>
            </a:r>
            <a:r>
              <a:rPr lang="cs-CZ" altLang="cs-CZ" sz="1800" b="1" dirty="0">
                <a:cs typeface="Arial" panose="020B0604020202020204" pitchFamily="34" charset="0"/>
              </a:rPr>
              <a:t>751</a:t>
            </a:r>
            <a:r>
              <a:rPr lang="cs-CZ" altLang="cs-CZ" sz="1800" dirty="0">
                <a:cs typeface="Arial" panose="020B0604020202020204" pitchFamily="34" charset="0"/>
              </a:rPr>
              <a:t>: korunován </a:t>
            </a:r>
            <a:r>
              <a:rPr lang="fi-FI" altLang="cs-CZ" sz="1800" b="1" dirty="0">
                <a:cs typeface="Arial" panose="020B0604020202020204" pitchFamily="34" charset="0"/>
              </a:rPr>
              <a:t>Pipin III. Kratk</a:t>
            </a:r>
            <a:r>
              <a:rPr lang="cs-CZ" altLang="cs-CZ" sz="1800" b="1" dirty="0">
                <a:cs typeface="Arial" panose="020B0604020202020204" pitchFamily="34" charset="0"/>
              </a:rPr>
              <a:t>ý</a:t>
            </a:r>
            <a:r>
              <a:rPr lang="fi-FI" altLang="cs-CZ" sz="1800" b="1" dirty="0">
                <a:cs typeface="Arial" panose="020B0604020202020204" pitchFamily="34" charset="0"/>
              </a:rPr>
              <a:t> </a:t>
            </a:r>
            <a:r>
              <a:rPr lang="fi-FI" altLang="cs-CZ" sz="1800" dirty="0">
                <a:cs typeface="Arial" panose="020B0604020202020204" pitchFamily="34" charset="0"/>
              </a:rPr>
              <a:t>(714/15</a:t>
            </a:r>
            <a:r>
              <a:rPr lang="cs-CZ" altLang="cs-CZ" sz="1800" dirty="0">
                <a:cs typeface="Arial" panose="020B0604020202020204" pitchFamily="34" charset="0"/>
              </a:rPr>
              <a:t>-</a:t>
            </a:r>
            <a:r>
              <a:rPr lang="fi-FI" altLang="cs-CZ" sz="1800" dirty="0">
                <a:cs typeface="Arial" panose="020B0604020202020204" pitchFamily="34" charset="0"/>
              </a:rPr>
              <a:t>768</a:t>
            </a:r>
            <a:r>
              <a:rPr lang="cs-CZ" altLang="cs-CZ" sz="1800" dirty="0">
                <a:cs typeface="Arial" panose="020B0604020202020204" pitchFamily="34" charset="0"/>
              </a:rPr>
              <a:t>)                                                               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</a:t>
            </a:r>
            <a:r>
              <a:rPr lang="cs-CZ" altLang="cs-CZ" sz="1800" b="1" dirty="0" err="1">
                <a:cs typeface="Arial" panose="020B0604020202020204" pitchFamily="34" charset="0"/>
              </a:rPr>
              <a:t>Childerich</a:t>
            </a:r>
            <a:r>
              <a:rPr lang="cs-CZ" altLang="cs-CZ" sz="1800" b="1" dirty="0">
                <a:cs typeface="Arial" panose="020B0604020202020204" pitchFamily="34" charset="0"/>
              </a:rPr>
              <a:t> III. </a:t>
            </a:r>
            <a:r>
              <a:rPr lang="cs-CZ" altLang="cs-CZ" sz="1800" dirty="0">
                <a:cs typeface="Arial" panose="020B0604020202020204" pitchFamily="34" charset="0"/>
              </a:rPr>
              <a:t>(743-751): </a:t>
            </a:r>
            <a:r>
              <a:rPr lang="cs-CZ" altLang="cs-CZ" sz="1800" dirty="0" err="1">
                <a:cs typeface="Arial" panose="020B0604020202020204" pitchFamily="34" charset="0"/>
              </a:rPr>
              <a:t>Pipinem</a:t>
            </a:r>
            <a:r>
              <a:rPr lang="cs-CZ" altLang="cs-CZ" sz="1800" dirty="0">
                <a:cs typeface="Arial" panose="020B0604020202020204" pitchFamily="34" charset="0"/>
              </a:rPr>
              <a:t> poslán do kláštera 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</a:t>
            </a:r>
            <a:r>
              <a:rPr lang="cs-CZ" altLang="cs-CZ" sz="1800" b="1" u="sng" dirty="0">
                <a:cs typeface="Arial" panose="020B0604020202020204" pitchFamily="34" charset="0"/>
              </a:rPr>
              <a:t>Karlovci</a:t>
            </a:r>
            <a:r>
              <a:rPr lang="cs-CZ" altLang="cs-CZ" sz="1800" b="1" dirty="0">
                <a:cs typeface="Arial" panose="020B0604020202020204" pitchFamily="34" charset="0"/>
              </a:rPr>
              <a:t>  </a:t>
            </a:r>
            <a:r>
              <a:rPr lang="cs-CZ" altLang="cs-CZ" sz="1800" dirty="0">
                <a:cs typeface="Arial" panose="020B0604020202020204" pitchFamily="34" charset="0"/>
              </a:rPr>
              <a:t> –   </a:t>
            </a:r>
            <a:r>
              <a:rPr lang="cs-CZ" altLang="cs-CZ" sz="1800" b="1" dirty="0">
                <a:cs typeface="Arial" panose="020B0604020202020204" pitchFamily="34" charset="0"/>
              </a:rPr>
              <a:t>Karel Veliký </a:t>
            </a:r>
            <a:r>
              <a:rPr lang="cs-CZ" altLang="cs-CZ" sz="1800" dirty="0">
                <a:cs typeface="Arial" panose="020B0604020202020204" pitchFamily="34" charset="0"/>
              </a:rPr>
              <a:t>(768-814): </a:t>
            </a:r>
            <a:r>
              <a:rPr lang="cs-CZ" altLang="cs-CZ" sz="1800" b="1" dirty="0">
                <a:cs typeface="Arial" panose="020B0604020202020204" pitchFamily="34" charset="0"/>
              </a:rPr>
              <a:t>768</a:t>
            </a:r>
            <a:r>
              <a:rPr lang="cs-CZ" altLang="cs-CZ" sz="1800" dirty="0">
                <a:cs typeface="Arial" panose="020B0604020202020204" pitchFamily="34" charset="0"/>
              </a:rPr>
              <a:t>: král, </a:t>
            </a:r>
            <a:r>
              <a:rPr lang="cs-CZ" altLang="cs-CZ" sz="1800" b="1" dirty="0">
                <a:cs typeface="Arial" panose="020B0604020202020204" pitchFamily="34" charset="0"/>
              </a:rPr>
              <a:t>800</a:t>
            </a:r>
            <a:r>
              <a:rPr lang="cs-CZ" altLang="cs-CZ" sz="1800" dirty="0">
                <a:cs typeface="Arial" panose="020B0604020202020204" pitchFamily="34" charset="0"/>
              </a:rPr>
              <a:t>: císař              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                       Ludvík Pobožný </a:t>
            </a:r>
            <a:r>
              <a:rPr lang="cs-CZ" altLang="cs-CZ" sz="1800" dirty="0">
                <a:cs typeface="Arial" panose="020B0604020202020204" pitchFamily="34" charset="0"/>
              </a:rPr>
              <a:t>- syn Karla, 817: zákoník </a:t>
            </a:r>
            <a:r>
              <a:rPr lang="cs-CZ" altLang="cs-CZ" sz="1800" dirty="0" err="1">
                <a:cs typeface="Arial" panose="020B0604020202020204" pitchFamily="34" charset="0"/>
              </a:rPr>
              <a:t>Ordinatio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imperii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843</a:t>
            </a:r>
            <a:r>
              <a:rPr lang="cs-CZ" altLang="cs-CZ" sz="1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cs typeface="Arial" panose="020B0604020202020204" pitchFamily="34" charset="0"/>
              </a:rPr>
              <a:t>- rozdělení říše: </a:t>
            </a:r>
            <a:r>
              <a:rPr lang="cs-CZ" altLang="cs-CZ" sz="1800" b="1" dirty="0">
                <a:cs typeface="Arial" panose="020B0604020202020204" pitchFamily="34" charset="0"/>
              </a:rPr>
              <a:t>Lothar</a:t>
            </a:r>
            <a:r>
              <a:rPr lang="cs-CZ" altLang="cs-CZ" sz="1800" dirty="0">
                <a:cs typeface="Arial" panose="020B0604020202020204" pitchFamily="34" charset="0"/>
              </a:rPr>
              <a:t>, </a:t>
            </a:r>
            <a:r>
              <a:rPr lang="cs-CZ" altLang="cs-CZ" sz="1800" b="1" dirty="0">
                <a:cs typeface="Arial" panose="020B0604020202020204" pitchFamily="34" charset="0"/>
              </a:rPr>
              <a:t>Karel Holý </a:t>
            </a:r>
            <a:r>
              <a:rPr lang="cs-CZ" altLang="cs-CZ" sz="1800" dirty="0">
                <a:cs typeface="Arial" panose="020B0604020202020204" pitchFamily="34" charset="0"/>
              </a:rPr>
              <a:t>a </a:t>
            </a:r>
            <a:r>
              <a:rPr lang="cs-CZ" altLang="cs-CZ" sz="1800" b="1" dirty="0">
                <a:cs typeface="Arial" panose="020B0604020202020204" pitchFamily="34" charset="0"/>
              </a:rPr>
              <a:t>Ludvík Němec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 </a:t>
            </a:r>
            <a:r>
              <a:rPr lang="cs-CZ" altLang="cs-CZ" sz="1800" b="1" dirty="0">
                <a:cs typeface="Arial" panose="020B0604020202020204" pitchFamily="34" charset="0"/>
              </a:rPr>
              <a:t>Ludvík IV. Dítě </a:t>
            </a:r>
            <a:r>
              <a:rPr lang="cs-CZ" altLang="cs-CZ" sz="1800" dirty="0">
                <a:cs typeface="Arial" panose="020B0604020202020204" pitchFamily="34" charset="0"/>
              </a:rPr>
              <a:t>(† 911) - poslední Karlovec (</a:t>
            </a:r>
            <a:r>
              <a:rPr lang="cs-CZ" altLang="cs-CZ" sz="1800" dirty="0" err="1">
                <a:cs typeface="Arial" panose="020B0604020202020204" pitchFamily="34" charset="0"/>
              </a:rPr>
              <a:t>východoft</a:t>
            </a:r>
            <a:r>
              <a:rPr lang="cs-CZ" altLang="cs-CZ" sz="1800" dirty="0">
                <a:cs typeface="Arial" panose="020B0604020202020204" pitchFamily="34" charset="0"/>
              </a:rPr>
              <a:t>. ř.)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</a:t>
            </a:r>
            <a:r>
              <a:rPr lang="cs-CZ" altLang="cs-CZ" sz="1800" b="1" u="sng" dirty="0">
                <a:cs typeface="Arial" panose="020B0604020202020204" pitchFamily="34" charset="0"/>
              </a:rPr>
              <a:t>Sasové 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dirty="0">
                <a:cs typeface="Arial" panose="020B0604020202020204" pitchFamily="34" charset="0"/>
              </a:rPr>
              <a:t> –    </a:t>
            </a:r>
            <a:r>
              <a:rPr lang="cs-CZ" altLang="cs-CZ" sz="1800" b="1" dirty="0">
                <a:cs typeface="Arial" panose="020B0604020202020204" pitchFamily="34" charset="0"/>
              </a:rPr>
              <a:t>Jindřich Ptáčník </a:t>
            </a:r>
            <a:r>
              <a:rPr lang="cs-CZ" altLang="cs-CZ" sz="1800" dirty="0">
                <a:cs typeface="Arial" panose="020B0604020202020204" pitchFamily="34" charset="0"/>
              </a:rPr>
              <a:t>(919-936): zakladatel saské otonské dyn.           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</a:t>
            </a:r>
            <a:r>
              <a:rPr lang="cs-CZ" altLang="cs-CZ" sz="1800" b="1" dirty="0">
                <a:cs typeface="Arial" panose="020B0604020202020204" pitchFamily="34" charset="0"/>
              </a:rPr>
              <a:t>Ota Veliký </a:t>
            </a:r>
            <a:r>
              <a:rPr lang="cs-CZ" altLang="cs-CZ" sz="1800" dirty="0">
                <a:cs typeface="Arial" panose="020B0604020202020204" pitchFamily="34" charset="0"/>
              </a:rPr>
              <a:t>(936-973): boje proti polabským Slovanům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5.</a:t>
            </a:r>
            <a:r>
              <a:rPr lang="cs-CZ" altLang="cs-CZ" sz="1800" b="1" dirty="0">
                <a:cs typeface="Arial" panose="020B0604020202020204" pitchFamily="34" charset="0"/>
              </a:rPr>
              <a:t>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Islámský stát</a:t>
            </a:r>
            <a:r>
              <a:rPr lang="cs-CZ" altLang="cs-CZ" sz="1800" b="1" dirty="0">
                <a:cs typeface="Arial" panose="020B0604020202020204" pitchFamily="34" charset="0"/>
              </a:rPr>
              <a:t>:  8. stol.:   </a:t>
            </a:r>
            <a:r>
              <a:rPr lang="cs-CZ" altLang="cs-CZ" sz="1800" dirty="0">
                <a:cs typeface="Arial" panose="020B0604020202020204" pitchFamily="34" charset="0"/>
              </a:rPr>
              <a:t>část Pyrenejského poloostrova</a:t>
            </a:r>
          </a:p>
        </p:txBody>
      </p:sp>
    </p:spTree>
    <p:extLst>
      <p:ext uri="{BB962C8B-B14F-4D97-AF65-F5344CB8AC3E}">
        <p14:creationId xmlns:p14="http://schemas.microsoft.com/office/powerpoint/2010/main" val="11759609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 idx="4294967295"/>
          </p:nvPr>
        </p:nvSpPr>
        <p:spPr>
          <a:xfrm>
            <a:off x="838200" y="10795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2800" b="1" dirty="0"/>
              <a:t>                                                     </a:t>
            </a:r>
            <a:r>
              <a:rPr lang="cs-CZ" altLang="cs-CZ" sz="2800" b="1" dirty="0">
                <a:solidFill>
                  <a:srgbClr val="FF0000"/>
                </a:solidFill>
              </a:rPr>
              <a:t>Franská říše</a:t>
            </a:r>
            <a:br>
              <a:rPr lang="cs-CZ" altLang="cs-CZ" sz="2000" b="1" dirty="0"/>
            </a:br>
            <a:br>
              <a:rPr lang="cs-CZ" altLang="cs-CZ" sz="2800" dirty="0"/>
            </a:br>
            <a:endParaRPr lang="cs-CZ" altLang="cs-CZ" sz="2000" dirty="0"/>
          </a:p>
        </p:txBody>
      </p:sp>
      <p:pic>
        <p:nvPicPr>
          <p:cNvPr id="19459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4525" y="680309"/>
            <a:ext cx="8572500" cy="6069741"/>
          </a:xfrm>
        </p:spPr>
      </p:pic>
    </p:spTree>
    <p:extLst>
      <p:ext uri="{BB962C8B-B14F-4D97-AF65-F5344CB8AC3E}">
        <p14:creationId xmlns:p14="http://schemas.microsoft.com/office/powerpoint/2010/main" val="3904488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FA9E38E1-AC9E-F71B-D67E-078FD48B7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43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Indoevropská pravlast</a:t>
            </a:r>
            <a:endParaRPr lang="cs-CZ" altLang="cs-CZ" sz="3200" dirty="0"/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206D7226-C2AF-0421-2A9E-2E4C03117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38275"/>
            <a:ext cx="12191999" cy="5638800"/>
          </a:xfrm>
        </p:spPr>
        <p:txBody>
          <a:bodyPr>
            <a:normAutofit/>
          </a:bodyPr>
          <a:lstStyle/>
          <a:p>
            <a:pPr marL="609600" indent="-609600">
              <a:defRPr/>
            </a:pPr>
            <a:r>
              <a:rPr lang="cs-CZ" altLang="cs-CZ" sz="1800" b="1" dirty="0"/>
              <a:t>Dezintegrace  </a:t>
            </a:r>
            <a:r>
              <a:rPr lang="cs-CZ" altLang="cs-CZ" sz="1800" dirty="0"/>
              <a:t>–  k rozpadu indoevropského jazykového kontinua došlo v neolitu, kdy předkové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Indoevropanů migrovali z Předního východu do oblasti </a:t>
            </a:r>
            <a:r>
              <a:rPr lang="cs-CZ" altLang="cs-CZ" sz="1800" dirty="0" err="1"/>
              <a:t>severobalkánsko</a:t>
            </a:r>
            <a:r>
              <a:rPr lang="cs-CZ" altLang="cs-CZ" sz="1800" dirty="0"/>
              <a:t>–západoukrajinské,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odkud se indoevropské dialekty rozšířily do Podunají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609600" indent="-609600">
              <a:defRPr/>
            </a:pPr>
            <a:r>
              <a:rPr lang="cs-CZ" altLang="cs-CZ" sz="1800" b="1" dirty="0"/>
              <a:t>Domestikace koně, využití kola a vozu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2. tis. př. n. </a:t>
            </a:r>
            <a:r>
              <a:rPr lang="cs-CZ" altLang="cs-CZ" sz="1800" dirty="0"/>
              <a:t>l.:  v eneolitu expanze Indoevropanů ze </a:t>
            </a:r>
            <a:r>
              <a:rPr lang="cs-CZ" altLang="cs-CZ" sz="1800" dirty="0" err="1"/>
              <a:t>severopontské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     stepní oblasti urychlila mobilita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–   kůň:   nejstarší doklady zjištěny na lokalitě </a:t>
            </a:r>
            <a:r>
              <a:rPr lang="cs-CZ" altLang="cs-CZ" sz="1800" dirty="0" err="1"/>
              <a:t>Derevejka</a:t>
            </a:r>
            <a:r>
              <a:rPr lang="cs-CZ" altLang="cs-CZ" sz="1800" dirty="0"/>
              <a:t> na Dněpru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kultura </a:t>
            </a:r>
            <a:r>
              <a:rPr lang="cs-CZ" altLang="cs-CZ" sz="1800" dirty="0" err="1"/>
              <a:t>Srednij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Stog</a:t>
            </a:r>
            <a:r>
              <a:rPr lang="cs-CZ" altLang="cs-CZ" sz="1800" dirty="0"/>
              <a:t>: 4200 – 3500 př. n. l.</a:t>
            </a:r>
            <a:r>
              <a:rPr lang="cs-CZ" altLang="cs-CZ" sz="1800" b="1" dirty="0"/>
              <a:t> </a:t>
            </a:r>
          </a:p>
          <a:p>
            <a:pPr marL="609600" indent="-609600">
              <a:defRPr/>
            </a:pPr>
            <a:endParaRPr lang="cs-CZ" altLang="cs-CZ" sz="1800" b="1" dirty="0"/>
          </a:p>
          <a:p>
            <a:pPr marL="609600" indent="-609600">
              <a:defRPr/>
            </a:pPr>
            <a:r>
              <a:rPr lang="cs-CZ" altLang="cs-CZ" sz="1800" b="1" dirty="0"/>
              <a:t>Nejstarší doklad indoevropského jazyka   </a:t>
            </a:r>
            <a:r>
              <a:rPr lang="cs-CZ" altLang="cs-CZ" sz="1800" dirty="0"/>
              <a:t>–  obsahují texty z </a:t>
            </a:r>
            <a:r>
              <a:rPr lang="cs-CZ" altLang="cs-CZ" sz="1800" dirty="0" err="1"/>
              <a:t>Ebly</a:t>
            </a:r>
            <a:r>
              <a:rPr lang="cs-CZ" altLang="cs-CZ" sz="1800" dirty="0"/>
              <a:t> z pol. 3. tis. př. n. l.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     –  uvádí město </a:t>
            </a:r>
            <a:r>
              <a:rPr lang="cs-CZ" altLang="cs-CZ" sz="1800" i="1" dirty="0"/>
              <a:t>Ha–</a:t>
            </a:r>
            <a:r>
              <a:rPr lang="cs-CZ" altLang="cs-CZ" sz="1800" i="1" dirty="0" err="1"/>
              <a:t>zu</a:t>
            </a:r>
            <a:r>
              <a:rPr lang="cs-CZ" altLang="cs-CZ" sz="1800" i="1" dirty="0"/>
              <a:t>–</a:t>
            </a:r>
            <a:r>
              <a:rPr lang="cs-CZ" altLang="cs-CZ" sz="1800" i="1" dirty="0" err="1"/>
              <a:t>wa</a:t>
            </a:r>
            <a:r>
              <a:rPr lang="cs-CZ" altLang="cs-CZ" sz="1800" i="1" dirty="0"/>
              <a:t>–</a:t>
            </a:r>
            <a:r>
              <a:rPr lang="cs-CZ" altLang="cs-CZ" sz="1800" i="1" dirty="0" err="1"/>
              <a:t>an</a:t>
            </a:r>
            <a:r>
              <a:rPr lang="cs-CZ" altLang="cs-CZ" sz="1800" i="1" dirty="0"/>
              <a:t>, </a:t>
            </a:r>
            <a:r>
              <a:rPr lang="cs-CZ" altLang="cs-CZ" sz="1800" dirty="0"/>
              <a:t>odpovídající </a:t>
            </a:r>
            <a:r>
              <a:rPr lang="cs-CZ" altLang="cs-CZ" sz="1800" dirty="0" err="1"/>
              <a:t>starochetitskému</a:t>
            </a:r>
            <a:r>
              <a:rPr lang="cs-CZ" altLang="cs-CZ" sz="1800" dirty="0"/>
              <a:t>      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         </a:t>
            </a:r>
            <a:r>
              <a:rPr lang="cs-CZ" altLang="cs-CZ" sz="1800" i="1" dirty="0" err="1"/>
              <a:t>Haššuwa</a:t>
            </a:r>
            <a:r>
              <a:rPr lang="cs-CZ" altLang="cs-CZ" sz="1800" i="1" dirty="0"/>
              <a:t> („</a:t>
            </a:r>
            <a:r>
              <a:rPr lang="cs-CZ" altLang="cs-CZ" sz="1800" dirty="0"/>
              <a:t>královské“) na horním Eufratu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    –   1. pol. 3. tis. př. n. l:   předkové </a:t>
            </a:r>
            <a:r>
              <a:rPr lang="cs-CZ" altLang="cs-CZ" sz="1800" b="1" dirty="0" err="1"/>
              <a:t>Hetitů</a:t>
            </a:r>
            <a:r>
              <a:rPr lang="cs-CZ" altLang="cs-CZ" sz="1800" b="1" dirty="0"/>
              <a:t> (Chetitů), </a:t>
            </a:r>
            <a:r>
              <a:rPr lang="cs-CZ" altLang="cs-CZ" sz="1800" dirty="0"/>
              <a:t>doložených</a:t>
            </a:r>
            <a:r>
              <a:rPr lang="cs-CZ" altLang="cs-CZ" sz="1800" b="1" dirty="0"/>
              <a:t> </a:t>
            </a:r>
            <a:r>
              <a:rPr lang="cs-CZ" altLang="cs-CZ" sz="1800" dirty="0"/>
              <a:t>v Anatolii  </a:t>
            </a:r>
          </a:p>
          <a:p>
            <a:pPr marL="0" indent="0">
              <a:buNone/>
              <a:defRPr/>
            </a:pPr>
            <a:endParaRPr lang="cs-CZ" altLang="cs-CZ" sz="1800" b="1" dirty="0"/>
          </a:p>
          <a:p>
            <a:pPr marL="0" indent="0">
              <a:buNone/>
              <a:defRPr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37914BCE-5B32-8A09-D218-596A03698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175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Postup Slovanů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2E26C09-56FA-612F-CF26-DF450A237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143000"/>
            <a:ext cx="11391899" cy="5715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5. stol.</a:t>
            </a:r>
            <a:r>
              <a:rPr lang="cs-CZ" sz="2000" b="1" dirty="0"/>
              <a:t>  </a:t>
            </a:r>
            <a:r>
              <a:rPr lang="cs-CZ" sz="2000" dirty="0"/>
              <a:t>–  západ:  </a:t>
            </a:r>
            <a:r>
              <a:rPr lang="cs-CZ" sz="2000" b="1" dirty="0">
                <a:solidFill>
                  <a:srgbClr val="FF0000"/>
                </a:solidFill>
              </a:rPr>
              <a:t>kultura Praha-</a:t>
            </a:r>
            <a:r>
              <a:rPr lang="cs-CZ" sz="2000" b="1" dirty="0" err="1">
                <a:solidFill>
                  <a:srgbClr val="FF0000"/>
                </a:solidFill>
              </a:rPr>
              <a:t>Korčak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/>
              <a:t>(</a:t>
            </a:r>
            <a:r>
              <a:rPr lang="cs-CZ" sz="2000" b="1" dirty="0" err="1"/>
              <a:t>Sklavíni</a:t>
            </a:r>
            <a:r>
              <a:rPr lang="cs-CZ" sz="2000" b="1" dirty="0"/>
              <a:t>):    Dněpr – horní Dněstr – Bug 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        </a:t>
            </a:r>
            <a:r>
              <a:rPr lang="cs-CZ" sz="2000" dirty="0"/>
              <a:t>–  rozšíření: 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od Ukrajiny a Běloruska přes Polsko do vychodního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Německa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            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Slovensko, Morava, Čechy,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Dolni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Rakousko, Rumunsko, jižní Řecko</a:t>
            </a:r>
            <a:endParaRPr lang="cs-CZ" sz="2200" b="1" dirty="0"/>
          </a:p>
          <a:p>
            <a:pPr marL="0" indent="0">
              <a:buNone/>
              <a:defRPr/>
            </a:pPr>
            <a:r>
              <a:rPr lang="cs-CZ" sz="2000" dirty="0"/>
              <a:t>                   –  jih: </a:t>
            </a:r>
            <a:r>
              <a:rPr lang="cs-CZ" sz="2000" b="1" dirty="0"/>
              <a:t>kultura </a:t>
            </a:r>
            <a:r>
              <a:rPr lang="cs-CZ" sz="2000" b="1" dirty="0" err="1"/>
              <a:t>peňkovská</a:t>
            </a:r>
            <a:r>
              <a:rPr lang="cs-CZ" sz="2000" b="1" dirty="0"/>
              <a:t> (Anti</a:t>
            </a:r>
            <a:r>
              <a:rPr lang="cs-CZ" sz="2000" dirty="0"/>
              <a:t>)</a:t>
            </a:r>
            <a:r>
              <a:rPr lang="cs-CZ" sz="2000" b="1" dirty="0"/>
              <a:t>:</a:t>
            </a:r>
            <a:r>
              <a:rPr lang="cs-CZ" sz="2000" dirty="0"/>
              <a:t>     střední Prut a Dněpr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–  sv.: </a:t>
            </a:r>
            <a:r>
              <a:rPr lang="cs-CZ" sz="2000" b="1" dirty="0"/>
              <a:t>kultura </a:t>
            </a:r>
            <a:r>
              <a:rPr lang="cs-CZ" sz="2000" b="1" dirty="0" err="1"/>
              <a:t>Koločinská</a:t>
            </a:r>
            <a:r>
              <a:rPr lang="cs-CZ" sz="2000" b="1" dirty="0"/>
              <a:t> (</a:t>
            </a:r>
            <a:r>
              <a:rPr lang="cs-CZ" sz="2000" b="1" dirty="0" err="1"/>
              <a:t>Venedi</a:t>
            </a:r>
            <a:r>
              <a:rPr lang="cs-CZ" sz="2000" b="1" dirty="0"/>
              <a:t>):</a:t>
            </a:r>
            <a:r>
              <a:rPr lang="cs-CZ" sz="2000" dirty="0"/>
              <a:t>   horní Dněpr  a Desna </a:t>
            </a:r>
          </a:p>
          <a:p>
            <a:pPr marL="0" indent="0">
              <a:buNone/>
              <a:defRPr/>
            </a:pPr>
            <a:r>
              <a:rPr lang="cs-CZ" sz="2000" dirty="0"/>
              <a:t> </a:t>
            </a:r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3. třetina 5. stol.</a:t>
            </a:r>
            <a:r>
              <a:rPr lang="cs-CZ" sz="2000" b="1" dirty="0"/>
              <a:t>  </a:t>
            </a:r>
            <a:r>
              <a:rPr lang="cs-CZ" sz="2000" dirty="0"/>
              <a:t>–  nositelé pražského typu přešli z východní Ukrajiny na </a:t>
            </a:r>
            <a:r>
              <a:rPr lang="cs-CZ" sz="2000" dirty="0" err="1"/>
              <a:t>Krakovsko</a:t>
            </a: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poč. 6. stol.  </a:t>
            </a:r>
            <a:r>
              <a:rPr lang="cs-CZ" sz="2000" dirty="0"/>
              <a:t>–  přes průsmyky Západních Karpat do Pováží (</a:t>
            </a:r>
            <a:r>
              <a:rPr lang="cs-CZ" sz="2000" dirty="0" err="1"/>
              <a:t>Ponitří</a:t>
            </a:r>
            <a:r>
              <a:rPr lang="cs-CZ" sz="2000" dirty="0"/>
              <a:t>)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první desetiletí  6. stol.  </a:t>
            </a:r>
            <a:r>
              <a:rPr lang="cs-CZ" sz="2000" dirty="0"/>
              <a:t>–  z Pováží přes Bílé Karpaty do středního Pomoraví (Olomoucko)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po 568</a:t>
            </a:r>
            <a:r>
              <a:rPr lang="cs-CZ" sz="2000" b="1" dirty="0"/>
              <a:t>  </a:t>
            </a:r>
            <a:r>
              <a:rPr lang="cs-CZ" sz="2000" dirty="0"/>
              <a:t>–  po odchodu Langobardů osídlili jižní Moravu a Dolní Rakousko 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konec 6. a poč. 7. stol.</a:t>
            </a:r>
            <a:r>
              <a:rPr lang="cs-CZ" sz="2000" dirty="0"/>
              <a:t>  –  pronikli do Čech (Poděbradko, Kolínsko, </a:t>
            </a:r>
            <a:r>
              <a:rPr lang="cs-CZ" sz="2000" dirty="0" err="1"/>
              <a:t>Pražsko</a:t>
            </a:r>
            <a:r>
              <a:rPr lang="cs-CZ" sz="2000" dirty="0"/>
              <a:t>) a postupovali dál do Saska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4">
            <a:extLst>
              <a:ext uri="{FF2B5EF4-FFF2-40B4-BE49-F238E27FC236}">
                <a16:creationId xmlns:a16="http://schemas.microsoft.com/office/drawing/2014/main" id="{598AE008-1624-0D3F-63B1-61A3FC5ED6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Příchod Slovanů na Moravu</a:t>
            </a:r>
          </a:p>
        </p:txBody>
      </p:sp>
      <p:sp>
        <p:nvSpPr>
          <p:cNvPr id="96259" name="Rectangle 5">
            <a:extLst>
              <a:ext uri="{FF2B5EF4-FFF2-40B4-BE49-F238E27FC236}">
                <a16:creationId xmlns:a16="http://schemas.microsoft.com/office/drawing/2014/main" id="{93C2BB69-1D23-8C96-8862-E8CE80D579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6226" y="990600"/>
            <a:ext cx="11915774" cy="5867400"/>
          </a:xfrm>
        </p:spPr>
        <p:txBody>
          <a:bodyPr>
            <a:normAutofit lnSpcReduction="10000"/>
          </a:bodyPr>
          <a:lstStyle/>
          <a:p>
            <a:r>
              <a:rPr lang="cs-CZ" sz="1800" b="1" dirty="0"/>
              <a:t> 5/6. stol  </a:t>
            </a:r>
            <a:r>
              <a:rPr lang="cs-CZ" sz="1800" dirty="0"/>
              <a:t>–  </a:t>
            </a:r>
            <a:r>
              <a:rPr lang="cs-CZ" sz="1800" b="1" dirty="0"/>
              <a:t>Karel </a:t>
            </a:r>
            <a:r>
              <a:rPr lang="cs-CZ" sz="1800" b="1" dirty="0" err="1"/>
              <a:t>Godlowski</a:t>
            </a:r>
            <a:r>
              <a:rPr lang="cs-CZ" sz="1800" b="1" dirty="0"/>
              <a:t>: </a:t>
            </a:r>
            <a:r>
              <a:rPr lang="cs-CZ" sz="1800" dirty="0"/>
              <a:t> konec germánského osídlení na Slovensku (horní </a:t>
            </a:r>
            <a:r>
              <a:rPr lang="cs-CZ" sz="1800" dirty="0" err="1"/>
              <a:t>Potisí</a:t>
            </a:r>
            <a:r>
              <a:rPr lang="cs-CZ" sz="1800" dirty="0"/>
              <a:t>) </a:t>
            </a:r>
          </a:p>
          <a:p>
            <a:pPr marL="0" indent="0">
              <a:buNone/>
            </a:pPr>
            <a:r>
              <a:rPr lang="cs-CZ" sz="1800" b="1" dirty="0"/>
              <a:t>                                                           </a:t>
            </a:r>
            <a:r>
              <a:rPr lang="cs-CZ" sz="1800" dirty="0"/>
              <a:t>Č + M:  germánské osídlení delší:  ještě v 1. pol. 6. stol. </a:t>
            </a:r>
          </a:p>
          <a:p>
            <a:pPr marL="0" indent="0">
              <a:buNone/>
            </a:pPr>
            <a:r>
              <a:rPr lang="cs-CZ" sz="1800" dirty="0"/>
              <a:t>                      –  </a:t>
            </a:r>
            <a:r>
              <a:rPr lang="cs-CZ" altLang="cs-CZ" sz="1800" b="1" dirty="0"/>
              <a:t>Michał </a:t>
            </a:r>
            <a:r>
              <a:rPr lang="cs-CZ" altLang="cs-CZ" sz="1800" b="1" dirty="0" err="1"/>
              <a:t>Parczewski</a:t>
            </a:r>
            <a:r>
              <a:rPr lang="cs-CZ" altLang="cs-CZ" sz="1800" b="1" dirty="0"/>
              <a:t>:   </a:t>
            </a:r>
            <a:r>
              <a:rPr lang="cs-CZ" altLang="cs-CZ" sz="1800" dirty="0"/>
              <a:t>nejstarší časně slovanský horizont ve Slezsku chybí  </a:t>
            </a:r>
            <a:r>
              <a:rPr lang="cs-CZ" altLang="cs-CZ" sz="1900" dirty="0"/>
              <a:t>(</a:t>
            </a:r>
            <a:r>
              <a:rPr lang="cs-CZ" sz="1900" dirty="0" err="1">
                <a:solidFill>
                  <a:srgbClr val="231F20"/>
                </a:solidFill>
                <a:effectLst/>
              </a:rPr>
              <a:t>Siemoni</a:t>
            </a:r>
            <a:r>
              <a:rPr lang="cs-CZ" sz="1900" dirty="0" err="1">
                <a:solidFill>
                  <a:srgbClr val="231F20"/>
                </a:solidFill>
              </a:rPr>
              <a:t>a</a:t>
            </a:r>
            <a:r>
              <a:rPr lang="cs-CZ" sz="1900" dirty="0">
                <a:solidFill>
                  <a:srgbClr val="231F20"/>
                </a:solidFill>
              </a:rPr>
              <a:t>, </a:t>
            </a:r>
            <a:r>
              <a:rPr lang="cs-CZ" altLang="cs-CZ" sz="1900" dirty="0" err="1"/>
              <a:t>Pietrowice</a:t>
            </a:r>
            <a:r>
              <a:rPr lang="cs-CZ" altLang="cs-CZ" sz="1900" dirty="0"/>
              <a:t> </a:t>
            </a:r>
            <a:r>
              <a:rPr lang="cs-CZ" altLang="cs-CZ" sz="1900" dirty="0" err="1"/>
              <a:t>Wielke</a:t>
            </a:r>
            <a:r>
              <a:rPr lang="cs-CZ" altLang="cs-CZ" sz="1900" dirty="0"/>
              <a:t>) </a:t>
            </a:r>
            <a:endParaRPr lang="cs-CZ" sz="1900" dirty="0"/>
          </a:p>
          <a:p>
            <a:r>
              <a:rPr lang="cs-CZ" sz="1900" b="1" dirty="0"/>
              <a:t>před pol. 6. stol.  </a:t>
            </a:r>
            <a:r>
              <a:rPr lang="cs-CZ" sz="1900" dirty="0"/>
              <a:t>–</a:t>
            </a:r>
            <a:r>
              <a:rPr lang="cs-CZ" sz="1900" b="1" dirty="0"/>
              <a:t>  Zdeněk </a:t>
            </a:r>
            <a:r>
              <a:rPr lang="cs-CZ" sz="1900" b="1" dirty="0" err="1"/>
              <a:t>Klanica</a:t>
            </a:r>
            <a:r>
              <a:rPr lang="cs-CZ" sz="1900" b="1" dirty="0"/>
              <a:t>:  </a:t>
            </a:r>
            <a:r>
              <a:rPr lang="cs-CZ" sz="1900" dirty="0"/>
              <a:t>Počátky slovanského osídlení našich zemí. Praha 1986, 215.</a:t>
            </a:r>
          </a:p>
          <a:p>
            <a:r>
              <a:rPr lang="cs-CZ" sz="1800" b="1" dirty="0"/>
              <a:t>30. léta 6. stol.  </a:t>
            </a:r>
            <a:r>
              <a:rPr lang="cs-CZ" sz="1800" dirty="0"/>
              <a:t>–</a:t>
            </a:r>
            <a:r>
              <a:rPr lang="cs-CZ" sz="1800" b="1" dirty="0"/>
              <a:t>  Dušan Třeštík:  </a:t>
            </a:r>
            <a:r>
              <a:rPr lang="cs-CZ" sz="1800" dirty="0"/>
              <a:t>Příchod prvních Slovanů do českých zemí v </a:t>
            </a:r>
            <a:r>
              <a:rPr lang="cs-CZ" sz="1800" dirty="0">
                <a:effectLst/>
              </a:rPr>
              <a:t>letech 510–535,  1996, ČČH 94, 245–280.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Počátky Přemyslovců. Praha 1997, 38–39, 47–53.</a:t>
            </a:r>
          </a:p>
          <a:p>
            <a:r>
              <a:rPr lang="cs-CZ" sz="1800" b="1" dirty="0">
                <a:effectLst/>
              </a:rPr>
              <a:t>20. – 30. léta  </a:t>
            </a:r>
            <a:r>
              <a:rPr lang="cs-CZ" sz="1800" dirty="0">
                <a:effectLst/>
              </a:rPr>
              <a:t>– </a:t>
            </a:r>
            <a:r>
              <a:rPr lang="cs-CZ" sz="1800" b="1" dirty="0">
                <a:effectLst/>
              </a:rPr>
              <a:t> Luděk Galuška</a:t>
            </a:r>
            <a:r>
              <a:rPr lang="cs-CZ" sz="1800" dirty="0">
                <a:effectLst/>
              </a:rPr>
              <a:t>:  </a:t>
            </a:r>
            <a:r>
              <a:rPr lang="sk-SK" sz="1800" dirty="0" err="1"/>
              <a:t>Slované</a:t>
            </a:r>
            <a:r>
              <a:rPr lang="sk-SK" sz="1800" dirty="0"/>
              <a:t> </a:t>
            </a:r>
            <a:r>
              <a:rPr lang="sk-SK" sz="1800" dirty="0" err="1"/>
              <a:t>doteky</a:t>
            </a:r>
            <a:r>
              <a:rPr lang="sk-SK" sz="1800" dirty="0"/>
              <a:t> </a:t>
            </a:r>
            <a:r>
              <a:rPr lang="sk-SK" sz="1800" dirty="0" err="1"/>
              <a:t>předků</a:t>
            </a:r>
            <a:r>
              <a:rPr lang="sk-SK" sz="1800" dirty="0"/>
              <a:t>. O </a:t>
            </a:r>
            <a:r>
              <a:rPr lang="sk-SK" sz="1800" dirty="0" err="1"/>
              <a:t>životě</a:t>
            </a:r>
            <a:r>
              <a:rPr lang="sk-SK" sz="1800" dirty="0"/>
              <a:t> na </a:t>
            </a:r>
            <a:r>
              <a:rPr lang="sk-SK" sz="1800" dirty="0" err="1"/>
              <a:t>Moravě</a:t>
            </a:r>
            <a:r>
              <a:rPr lang="sk-SK" sz="1800" dirty="0"/>
              <a:t> v 6. – 10. </a:t>
            </a:r>
            <a:r>
              <a:rPr lang="sk-SK" sz="1800" dirty="0" err="1"/>
              <a:t>století</a:t>
            </a:r>
            <a:r>
              <a:rPr lang="sk-SK" sz="1800" dirty="0"/>
              <a:t>. Brno 2004, s. 14.</a:t>
            </a:r>
            <a:endParaRPr lang="cs-CZ" sz="1800" dirty="0">
              <a:effectLst/>
            </a:endParaRPr>
          </a:p>
          <a:p>
            <a:pPr marL="0" indent="0">
              <a:buNone/>
            </a:pPr>
            <a:r>
              <a:rPr lang="cs-CZ" altLang="cs-CZ" sz="1800" dirty="0"/>
              <a:t>                             –  prvý slovanský proud („vlna“) šel přes Malopolsko a karpatskými průsmyky do středního Pováží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a přes Bílé Karpaty do středního Pomoraví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–  po průchodu Moravskou bránou se u Přerova rozdělilo na proud směřující: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a)  podél toku Moravy na střední Moravu a Olomoucko – odtud do Čech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b)  Pomoravím na Brněnsko a Dyjsko-svratecký úval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poč. 6. stol.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Jiří Macháček :  </a:t>
            </a:r>
            <a:r>
              <a:rPr lang="cs-CZ" altLang="cs-CZ" sz="1800" dirty="0"/>
              <a:t>průnik od jihu ze středního Podunají k soutoku Moravy a Dyje </a:t>
            </a:r>
            <a:endParaRPr lang="cs-CZ" sz="1800" dirty="0"/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Osídlení</a:t>
            </a:r>
            <a:r>
              <a:rPr lang="cs-CZ" altLang="cs-CZ" sz="1800" dirty="0"/>
              <a:t>  –  od 30./40. let 6. stol., ale intenzívní kolonizace po odchodu Langobardů;  počet příchozích:  max. 50 tis.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F4A26EC-5008-C5EF-6123-B1FFE8695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3" t="17778" r="28917" b="7259"/>
          <a:stretch/>
        </p:blipFill>
        <p:spPr>
          <a:xfrm>
            <a:off x="985520" y="15563"/>
            <a:ext cx="10312400" cy="690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272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1">
            <a:extLst>
              <a:ext uri="{FF2B5EF4-FFF2-40B4-BE49-F238E27FC236}">
                <a16:creationId xmlns:a16="http://schemas.microsoft.com/office/drawing/2014/main" id="{B2ACDAB5-0758-E468-2875-B5CA32F4F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564"/>
            <a:ext cx="9144000" cy="62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1">
            <a:extLst>
              <a:ext uri="{FF2B5EF4-FFF2-40B4-BE49-F238E27FC236}">
                <a16:creationId xmlns:a16="http://schemas.microsoft.com/office/drawing/2014/main" id="{72D2BF7B-CBF9-9B0B-4511-AF67CC430B8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r="2255"/>
          <a:stretch>
            <a:fillRect/>
          </a:stretch>
        </p:blipFill>
        <p:spPr bwMode="auto">
          <a:xfrm>
            <a:off x="1262063" y="71120"/>
            <a:ext cx="9405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Obdélník 2">
            <a:extLst>
              <a:ext uri="{FF2B5EF4-FFF2-40B4-BE49-F238E27FC236}">
                <a16:creationId xmlns:a16="http://schemas.microsoft.com/office/drawing/2014/main" id="{214AC007-01F2-53B0-F058-3C4D32975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152400"/>
            <a:ext cx="236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Žárová pohřebiště PT: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                 </a:t>
            </a:r>
            <a:endParaRPr lang="cs-CZ" altLang="cs-CZ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Přítluky</a:t>
            </a:r>
            <a:r>
              <a:rPr lang="cs-CZ" altLang="cs-CZ" sz="1400" dirty="0"/>
              <a:t>  (436H)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Břeclav-</a:t>
            </a:r>
            <a:r>
              <a:rPr lang="cs-CZ" altLang="cs-CZ" sz="1400" b="1" dirty="0" err="1"/>
              <a:t>Pohansko</a:t>
            </a:r>
            <a:r>
              <a:rPr lang="cs-CZ" altLang="cs-CZ" sz="1400" dirty="0"/>
              <a:t>  (55H)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Velatice </a:t>
            </a:r>
            <a:r>
              <a:rPr lang="cs-CZ" altLang="cs-CZ" sz="1400" dirty="0"/>
              <a:t> (43H)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Stará Břeclav</a:t>
            </a:r>
            <a:r>
              <a:rPr lang="cs-CZ" altLang="cs-CZ" sz="1400" dirty="0"/>
              <a:t>  (34H)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Břeclav–les Trnava </a:t>
            </a:r>
            <a:r>
              <a:rPr lang="cs-CZ" altLang="cs-CZ" sz="1400" dirty="0"/>
              <a:t>(16H)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f.ujep.cz/velimsky/cs_1_1/01CS/as103a.jpg">
            <a:extLst>
              <a:ext uri="{FF2B5EF4-FFF2-40B4-BE49-F238E27FC236}">
                <a16:creationId xmlns:a16="http://schemas.microsoft.com/office/drawing/2014/main" id="{77F320D5-D6A8-CE4F-8E68-24082B828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1" y="34086"/>
            <a:ext cx="9113520" cy="683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1087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66B09A10-9614-547B-D01C-CF1699493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971" y="231770"/>
            <a:ext cx="6784658" cy="1143000"/>
          </a:xfrm>
        </p:spPr>
        <p:txBody>
          <a:bodyPr>
            <a:normAutofit/>
          </a:bodyPr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Nejstarší slovanské osídlení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endParaRPr lang="cs-CZ" alt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060935-1464-EA9F-3CC8-E6BD23017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6" y="847725"/>
            <a:ext cx="11877674" cy="601027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1600" b="1" dirty="0"/>
          </a:p>
          <a:p>
            <a:pPr algn="l"/>
            <a:r>
              <a:rPr lang="cs-CZ" sz="1800" b="1" dirty="0">
                <a:solidFill>
                  <a:srgbClr val="FF0000"/>
                </a:solidFill>
              </a:rPr>
              <a:t>Morava</a:t>
            </a:r>
            <a:r>
              <a:rPr lang="cs-CZ" sz="1800" b="1" dirty="0"/>
              <a:t>   –   úvaly:  </a:t>
            </a:r>
            <a:r>
              <a:rPr lang="cs-CZ" sz="1800" dirty="0"/>
              <a:t>Horno- a</a:t>
            </a:r>
            <a:r>
              <a:rPr lang="cs-CZ" sz="1800" b="1" dirty="0"/>
              <a:t>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Dolnomoravský,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Dyjskosvatecký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: soutok Jihlavy, Svratky a Dyje  (k Mor. bráně)</a:t>
            </a:r>
          </a:p>
          <a:p>
            <a:pPr algn="l"/>
            <a:r>
              <a:rPr lang="cs-CZ" sz="1800" b="1" dirty="0">
                <a:solidFill>
                  <a:srgbClr val="FF0000"/>
                </a:solidFill>
              </a:rPr>
              <a:t>Čechy</a:t>
            </a:r>
            <a:r>
              <a:rPr lang="cs-CZ" sz="1800" dirty="0">
                <a:solidFill>
                  <a:srgbClr val="333333"/>
                </a:solidFill>
              </a:rPr>
              <a:t>  –  osídleny přes Českomoravskou vrchovinu (Jevíčko):  </a:t>
            </a:r>
            <a:r>
              <a:rPr lang="cs-CZ" sz="1800" b="1" dirty="0">
                <a:solidFill>
                  <a:srgbClr val="333333"/>
                </a:solidFill>
              </a:rPr>
              <a:t>nížiny</a:t>
            </a:r>
            <a:r>
              <a:rPr lang="cs-CZ" sz="1800" dirty="0">
                <a:solidFill>
                  <a:srgbClr val="333333"/>
                </a:solidFill>
              </a:rPr>
              <a:t> v Polabí, Pražská kotlina, Poohří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marL="0" indent="0">
              <a:buNone/>
              <a:defRPr/>
            </a:pPr>
            <a:r>
              <a:rPr lang="cs-CZ" sz="1800" dirty="0"/>
              <a:t>   </a:t>
            </a:r>
          </a:p>
          <a:p>
            <a:pPr>
              <a:defRPr/>
            </a:pPr>
            <a:r>
              <a:rPr lang="cs-CZ" sz="1800" b="1" dirty="0"/>
              <a:t>Datování nejstarších staroslovanských památek s keramikou Pražského typu:</a:t>
            </a:r>
          </a:p>
          <a:p>
            <a:pPr>
              <a:defRPr/>
            </a:pPr>
            <a:endParaRPr 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a)   podle merovejských artefaktů v slovanských objektech:</a:t>
            </a:r>
          </a:p>
          <a:p>
            <a:pPr marL="0" indent="0" algn="l">
              <a:buNone/>
            </a:pPr>
            <a:r>
              <a:rPr lang="cs-CZ" sz="1800" dirty="0"/>
              <a:t>             </a:t>
            </a:r>
            <a:r>
              <a:rPr lang="cs-CZ" sz="1800" b="1" dirty="0"/>
              <a:t>Roztoky</a:t>
            </a:r>
            <a:r>
              <a:rPr lang="cs-CZ" sz="1800" dirty="0"/>
              <a:t>   –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mosazná </a:t>
            </a:r>
            <a:r>
              <a:rPr lang="cs-CZ" sz="1800" b="0" i="0" u="sng" strike="noStrike" baseline="0" dirty="0" err="1">
                <a:solidFill>
                  <a:srgbClr val="333333"/>
                </a:solidFill>
                <a:latin typeface="EtelkaLight"/>
              </a:rPr>
              <a:t>průvlečka</a:t>
            </a:r>
            <a:r>
              <a:rPr lang="cs-CZ" sz="1800" b="0" i="0" u="sng" strike="noStrike" baseline="0" dirty="0">
                <a:solidFill>
                  <a:srgbClr val="333333"/>
                </a:solidFill>
                <a:latin typeface="EtelkaLight"/>
              </a:rPr>
              <a:t> a železné </a:t>
            </a:r>
            <a:r>
              <a:rPr lang="cs-CZ" sz="1800" b="0" i="0" u="sng" strike="noStrike" baseline="0" dirty="0" err="1">
                <a:solidFill>
                  <a:srgbClr val="333333"/>
                </a:solidFill>
                <a:latin typeface="EtelkaLight"/>
              </a:rPr>
              <a:t>nákončí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z 6/7. stol.</a:t>
            </a:r>
          </a:p>
          <a:p>
            <a:pPr marL="0" indent="0">
              <a:buNone/>
            </a:pPr>
            <a:r>
              <a:rPr lang="cs-CZ" sz="1800" b="1" dirty="0"/>
              <a:t>             Určice  </a:t>
            </a:r>
            <a:r>
              <a:rPr lang="cs-CZ" sz="1800" dirty="0"/>
              <a:t>–  bronzové merovejské </a:t>
            </a:r>
            <a:r>
              <a:rPr lang="cs-CZ" sz="1800" u="sng" dirty="0" err="1"/>
              <a:t>nákončí</a:t>
            </a:r>
            <a:r>
              <a:rPr lang="cs-CZ" sz="1800" dirty="0"/>
              <a:t> z žárového hrobu z 2. pol. 7. stol. (v nádobě s kremací)</a:t>
            </a:r>
          </a:p>
          <a:p>
            <a:pPr marL="0" indent="0">
              <a:buNone/>
            </a:pPr>
            <a:r>
              <a:rPr lang="cs-CZ" sz="1800" b="1" dirty="0"/>
              <a:t>             Břeclav-Líbivá  </a:t>
            </a:r>
            <a:r>
              <a:rPr lang="cs-CZ" sz="1800" dirty="0"/>
              <a:t>–  </a:t>
            </a:r>
            <a:r>
              <a:rPr lang="cs-CZ" sz="1800" u="sng" dirty="0"/>
              <a:t>korálek </a:t>
            </a:r>
            <a:r>
              <a:rPr lang="cs-CZ" sz="1800" dirty="0"/>
              <a:t>merovejského typu z doby kol. r. 600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Přítluky  </a:t>
            </a:r>
            <a:r>
              <a:rPr lang="cs-CZ" sz="1800" dirty="0"/>
              <a:t>–  sídliště + pohřebiště na pravém břehu Dyje (1950-4), keramika 6/7 stol.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–   436 H: popelnicové, jámové, mohyly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–   </a:t>
            </a:r>
            <a:r>
              <a:rPr lang="cs-CZ" sz="1800" u="sng" dirty="0"/>
              <a:t>jednosečný </a:t>
            </a:r>
            <a:r>
              <a:rPr lang="cs-CZ" sz="1800" u="sng" dirty="0" err="1"/>
              <a:t>sax</a:t>
            </a:r>
            <a:r>
              <a:rPr lang="cs-CZ" sz="1800" u="sng" dirty="0"/>
              <a:t> </a:t>
            </a:r>
            <a:r>
              <a:rPr lang="cs-CZ" sz="1800" dirty="0"/>
              <a:t>merovejského typu (36 cm):  franská zbraň (výskyt: pol. 5. – poč. 8. st.)  </a:t>
            </a:r>
            <a:endParaRPr lang="cs-CZ" sz="1800" b="0" i="0" u="none" strike="noStrike" baseline="0" dirty="0">
              <a:solidFill>
                <a:srgbClr val="333333"/>
              </a:solidFill>
              <a:latin typeface="EtelkaLight"/>
            </a:endParaRPr>
          </a:p>
          <a:p>
            <a:pPr marL="0" indent="0" algn="l">
              <a:buNone/>
            </a:pPr>
            <a:r>
              <a:rPr lang="cs-CZ" sz="1800" dirty="0"/>
              <a:t>      </a:t>
            </a:r>
            <a:r>
              <a:rPr lang="cs-CZ" sz="1800" b="1" dirty="0"/>
              <a:t>b) pomocí přírodovědných analýz: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Pavlov- Horní pole   </a:t>
            </a:r>
            <a:r>
              <a:rPr lang="cs-CZ" sz="1800" dirty="0"/>
              <a:t>–  největší sídliště na M před pol. 6. stol.;  zvířecí kosti z obydlí č 953:  C14: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533 až 648  (95,4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)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b="1" dirty="0"/>
              <a:t>           </a:t>
            </a:r>
            <a:r>
              <a:rPr lang="cs-CZ" sz="1800" b="1" dirty="0" err="1"/>
              <a:t>Suchohrad</a:t>
            </a:r>
            <a:r>
              <a:rPr lang="cs-CZ" sz="1800" dirty="0"/>
              <a:t>  –  </a:t>
            </a:r>
            <a:r>
              <a:rPr lang="cs-CZ" sz="1800" dirty="0" err="1"/>
              <a:t>jz</a:t>
            </a:r>
            <a:r>
              <a:rPr lang="cs-CZ" sz="1800" dirty="0"/>
              <a:t>. Slovensko:  uhlíky z kopule pece:  C14:  kol. r. 420 a 570 (95%) –  v KK před příchodem Avarů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1056548-99C7-7304-6A08-9AB621ED12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03" b="12218"/>
          <a:stretch/>
        </p:blipFill>
        <p:spPr>
          <a:xfrm>
            <a:off x="4323205" y="211632"/>
            <a:ext cx="1762020" cy="6889630"/>
          </a:xfrm>
          <a:prstGeom prst="rect">
            <a:avLst/>
          </a:prstGeom>
        </p:spPr>
      </p:pic>
      <p:pic>
        <p:nvPicPr>
          <p:cNvPr id="4" name="Obrázek 5">
            <a:extLst>
              <a:ext uri="{FF2B5EF4-FFF2-40B4-BE49-F238E27FC236}">
                <a16:creationId xmlns:a16="http://schemas.microsoft.com/office/drawing/2014/main" id="{4D7DF906-6431-E7BF-87D0-266D845ECE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2" t="21532" r="38377" b="31336"/>
          <a:stretch/>
        </p:blipFill>
        <p:spPr bwMode="auto">
          <a:xfrm>
            <a:off x="417567" y="45692"/>
            <a:ext cx="348226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1">
            <a:extLst>
              <a:ext uri="{FF2B5EF4-FFF2-40B4-BE49-F238E27FC236}">
                <a16:creationId xmlns:a16="http://schemas.microsoft.com/office/drawing/2014/main" id="{71235471-94CE-2CCB-ABF0-87A2EE053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173" y="278920"/>
            <a:ext cx="1031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Přítluky</a:t>
            </a:r>
          </a:p>
        </p:txBody>
      </p:sp>
      <p:sp>
        <p:nvSpPr>
          <p:cNvPr id="6" name="TextovéPole 1">
            <a:extLst>
              <a:ext uri="{FF2B5EF4-FFF2-40B4-BE49-F238E27FC236}">
                <a16:creationId xmlns:a16="http://schemas.microsoft.com/office/drawing/2014/main" id="{95E400BA-3DF6-017C-F906-998BA0C8D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299" y="4323354"/>
            <a:ext cx="1999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Břeclav-Líbivá</a:t>
            </a:r>
          </a:p>
        </p:txBody>
      </p:sp>
      <p:sp>
        <p:nvSpPr>
          <p:cNvPr id="7" name="TextovéPole 1">
            <a:extLst>
              <a:ext uri="{FF2B5EF4-FFF2-40B4-BE49-F238E27FC236}">
                <a16:creationId xmlns:a16="http://schemas.microsoft.com/office/drawing/2014/main" id="{C3CDA152-C8B6-8ED8-A00E-B185C5A61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444" y="170415"/>
            <a:ext cx="889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Určice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0152B44-A7C4-B1E8-509B-BBA0A6D3A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6" r="28265" b="14508"/>
          <a:stretch/>
        </p:blipFill>
        <p:spPr>
          <a:xfrm>
            <a:off x="1097736" y="3840508"/>
            <a:ext cx="1999863" cy="2971800"/>
          </a:xfrm>
          <a:prstGeom prst="rect">
            <a:avLst/>
          </a:prstGeom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C00647B7-3D46-3C8E-C290-6235AA122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42" t="32281" r="26202" b="40157"/>
          <a:stretch>
            <a:fillRect/>
          </a:stretch>
        </p:blipFill>
        <p:spPr bwMode="auto">
          <a:xfrm>
            <a:off x="6212816" y="168333"/>
            <a:ext cx="5979184" cy="188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3">
            <a:extLst>
              <a:ext uri="{FF2B5EF4-FFF2-40B4-BE49-F238E27FC236}">
                <a16:creationId xmlns:a16="http://schemas.microsoft.com/office/drawing/2014/main" id="{D6B64F06-11A2-C041-6356-B454DFDD12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2" t="20889" r="39659" b="22202"/>
          <a:stretch>
            <a:fillRect/>
          </a:stretch>
        </p:blipFill>
        <p:spPr bwMode="auto">
          <a:xfrm>
            <a:off x="7894319" y="2152082"/>
            <a:ext cx="3221355" cy="471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">
            <a:extLst>
              <a:ext uri="{FF2B5EF4-FFF2-40B4-BE49-F238E27FC236}">
                <a16:creationId xmlns:a16="http://schemas.microsoft.com/office/drawing/2014/main" id="{34227A07-8C36-C649-B641-95B04D471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2376" y="1988792"/>
            <a:ext cx="215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Pavlov-Horní Pole</a:t>
            </a:r>
          </a:p>
        </p:txBody>
      </p:sp>
    </p:spTree>
    <p:extLst>
      <p:ext uri="{BB962C8B-B14F-4D97-AF65-F5344CB8AC3E}">
        <p14:creationId xmlns:p14="http://schemas.microsoft.com/office/powerpoint/2010/main" val="13794633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3EC9139-8C3E-A957-529A-2BFB168A1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4" y="278827"/>
            <a:ext cx="4483105" cy="528165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11C6B81-E933-2491-8D8E-5A2F80CF5DDB}"/>
              </a:ext>
            </a:extLst>
          </p:cNvPr>
          <p:cNvSpPr txBox="1"/>
          <p:nvPr/>
        </p:nvSpPr>
        <p:spPr>
          <a:xfrm>
            <a:off x="476250" y="5842337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1 – Velatice, korálky (žárový hrob XVI); 2 – Velatice, korálky (H XII); 3 – Přítluky, přezka (H 5/45), 4 – Velatice, přezka (H XXXII); 5 – Velatice, ocílka (</a:t>
            </a:r>
            <a:r>
              <a:rPr lang="cs-CZ" sz="2000" dirty="0">
                <a:solidFill>
                  <a:srgbClr val="333333"/>
                </a:solidFill>
                <a:latin typeface="EtelkaLight"/>
              </a:rPr>
              <a:t>H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 XV).</a:t>
            </a:r>
            <a:endParaRPr lang="cs-CZ" sz="20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548669D-DB0C-13D9-0440-7883AC72E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9" y="1601789"/>
            <a:ext cx="5578475" cy="492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D8957D58-52C2-2576-95FB-6D487B73D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2863" y="207964"/>
            <a:ext cx="777716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Jednostranné hřebeny s trojúhelníkovým týlem: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–  převzaty z </a:t>
            </a:r>
            <a:r>
              <a:rPr lang="cs-CZ" altLang="cs-CZ" sz="1800" dirty="0" err="1"/>
              <a:t>Langobardského</a:t>
            </a:r>
            <a:r>
              <a:rPr lang="cs-CZ" altLang="cs-CZ" sz="1800" dirty="0"/>
              <a:t> prostředí (na Ukrajině chybí)</a:t>
            </a:r>
            <a:endParaRPr lang="cs-CZ" altLang="cs-CZ" sz="1800" b="1" u="sng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–  vyskytují se v období cca 550 – 650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–  výroba doložena v Mutěnicích, Roztokách (4 kusy)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44197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0BACB4D5-8704-C85A-1A49-7F8274379F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0425" y="0"/>
            <a:ext cx="7134225" cy="1143000"/>
          </a:xfrm>
        </p:spPr>
        <p:txBody>
          <a:bodyPr>
            <a:normAutofit fontScale="90000"/>
          </a:bodyPr>
          <a:lstStyle/>
          <a:p>
            <a:r>
              <a:rPr lang="cs-CZ" altLang="cs-CZ" sz="3200" dirty="0">
                <a:solidFill>
                  <a:srgbClr val="FF0000"/>
                </a:solidFill>
              </a:rPr>
              <a:t>                 </a:t>
            </a:r>
            <a:br>
              <a:rPr lang="cs-CZ" altLang="cs-CZ" sz="3200" dirty="0">
                <a:solidFill>
                  <a:srgbClr val="FF0000"/>
                </a:solidFill>
              </a:rPr>
            </a:br>
            <a:r>
              <a:rPr lang="cs-CZ" altLang="cs-CZ" sz="3200" dirty="0">
                <a:solidFill>
                  <a:srgbClr val="FF0000"/>
                </a:solidFill>
              </a:rPr>
              <a:t>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Raněstředověká</a:t>
            </a:r>
            <a:r>
              <a:rPr lang="cs-CZ" altLang="cs-CZ" sz="3200" b="1" dirty="0">
                <a:solidFill>
                  <a:srgbClr val="FF0000"/>
                </a:solidFill>
              </a:rPr>
              <a:t> keramika</a:t>
            </a:r>
            <a:br>
              <a:rPr lang="cs-CZ" altLang="cs-CZ" sz="3200" dirty="0">
                <a:solidFill>
                  <a:srgbClr val="FF0000"/>
                </a:solidFill>
              </a:rPr>
            </a:br>
            <a:r>
              <a:rPr lang="cs-CZ" altLang="cs-CZ" sz="3200" dirty="0">
                <a:solidFill>
                  <a:srgbClr val="FF0000"/>
                </a:solidFill>
              </a:rPr>
              <a:t>                              </a:t>
            </a:r>
            <a:endParaRPr lang="cs-CZ" altLang="cs-CZ" sz="18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8F12E03-5B35-6E44-939B-EF9E8F746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6" y="1028700"/>
            <a:ext cx="11896724" cy="58293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800" b="1" dirty="0" err="1">
                <a:solidFill>
                  <a:srgbClr val="FF0000"/>
                </a:solidFill>
              </a:rPr>
              <a:t>Časněslovanská</a:t>
            </a:r>
            <a:r>
              <a:rPr lang="cs-CZ" sz="1800" b="1" dirty="0"/>
              <a:t>  –  starší fáze:    </a:t>
            </a:r>
            <a:r>
              <a:rPr lang="cs-CZ" sz="1800" b="1" dirty="0">
                <a:solidFill>
                  <a:srgbClr val="FF0000"/>
                </a:solidFill>
              </a:rPr>
              <a:t>tzv. pražský typ</a:t>
            </a:r>
            <a:r>
              <a:rPr lang="cs-CZ" sz="1800" b="1" dirty="0"/>
              <a:t>   1.  pol. 6. –  pol. 7. stol.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rozpoznal:   E. Šimek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název:   Ivan </a:t>
            </a:r>
            <a:r>
              <a:rPr lang="cs-CZ" sz="1800" dirty="0" err="1"/>
              <a:t>Borkovský</a:t>
            </a:r>
            <a:r>
              <a:rPr lang="cs-CZ" sz="1800" dirty="0"/>
              <a:t> na základě výzkumů Pražského hradu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Staroslovanská keramika ve střední Evropě.  Praha 1940.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nejstarší v ruce </a:t>
            </a:r>
            <a:r>
              <a:rPr lang="cs-CZ" sz="1800" dirty="0" err="1"/>
              <a:t>robená</a:t>
            </a:r>
            <a:r>
              <a:rPr lang="cs-CZ" sz="1800" dirty="0"/>
              <a:t> slovanská keramika, převážně nezdobená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3 základní tvary:   hrnce, misky, talíře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</a:t>
            </a:r>
            <a:r>
              <a:rPr lang="cs-CZ" sz="1800" b="1" dirty="0"/>
              <a:t>první migrační vlna</a:t>
            </a:r>
            <a:r>
              <a:rPr lang="cs-CZ" sz="1800" dirty="0"/>
              <a:t>, podomácká výroba</a:t>
            </a:r>
            <a:r>
              <a:rPr lang="cs-CZ" altLang="cs-CZ" sz="1800" dirty="0"/>
              <a:t> (absence dílen)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 err="1">
                <a:solidFill>
                  <a:srgbClr val="FF0000"/>
                </a:solidFill>
              </a:rPr>
              <a:t>Starohradištní</a:t>
            </a:r>
            <a:r>
              <a:rPr lang="cs-CZ" sz="1800" b="1" dirty="0">
                <a:solidFill>
                  <a:srgbClr val="FF0000"/>
                </a:solidFill>
              </a:rPr>
              <a:t> (</a:t>
            </a:r>
            <a:r>
              <a:rPr lang="cs-CZ" sz="1800" b="1" dirty="0" err="1">
                <a:solidFill>
                  <a:srgbClr val="FF0000"/>
                </a:solidFill>
              </a:rPr>
              <a:t>předvelkomoravská</a:t>
            </a:r>
            <a:r>
              <a:rPr lang="cs-CZ" sz="1800" b="1" dirty="0">
                <a:solidFill>
                  <a:srgbClr val="FF0000"/>
                </a:solidFill>
              </a:rPr>
              <a:t>)    </a:t>
            </a:r>
            <a:r>
              <a:rPr lang="cs-CZ" sz="1800" b="1" dirty="0"/>
              <a:t>–  mladší fáze:  </a:t>
            </a:r>
            <a:r>
              <a:rPr lang="cs-CZ" sz="1800" b="1" dirty="0">
                <a:solidFill>
                  <a:srgbClr val="FF0000"/>
                </a:solidFill>
              </a:rPr>
              <a:t>tzv. podunajský typ: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(keramika podunajského výrobního okruhu)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                                    2. a 3. třetina 7. stol.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název:    Jan Eisner (</a:t>
            </a:r>
            <a:r>
              <a:rPr lang="cs-CZ" sz="1800" dirty="0" err="1"/>
              <a:t>Poulíkův</a:t>
            </a:r>
            <a:r>
              <a:rPr lang="cs-CZ" sz="1800" dirty="0"/>
              <a:t> II. a III. Typ)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J. Macháček:  </a:t>
            </a:r>
            <a:r>
              <a:rPr lang="cs-CZ" sz="1800" b="1" dirty="0">
                <a:solidFill>
                  <a:srgbClr val="FF0000"/>
                </a:solidFill>
              </a:rPr>
              <a:t>keramika </a:t>
            </a:r>
            <a:r>
              <a:rPr lang="cs-CZ" sz="1800" b="1" dirty="0" err="1">
                <a:solidFill>
                  <a:srgbClr val="FF0000"/>
                </a:solidFill>
              </a:rPr>
              <a:t>středodunajské</a:t>
            </a:r>
            <a:r>
              <a:rPr lang="cs-CZ" sz="1800" b="1" dirty="0">
                <a:solidFill>
                  <a:srgbClr val="FF0000"/>
                </a:solidFill>
              </a:rPr>
              <a:t> kulturní tradice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</a:t>
            </a:r>
            <a:r>
              <a:rPr lang="cs-CZ" sz="1800" dirty="0"/>
              <a:t>–  obtáčená na kruhu, vyhnutý okraj, baňatá výduť, otisk osy kruhu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zdobená jednoduchými nebo hřebenovými vlnicemi, rýhami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</a:t>
            </a:r>
            <a:r>
              <a:rPr lang="cs-CZ" sz="1800" b="1" dirty="0"/>
              <a:t>druhá migrační vlna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  <p:pic>
        <p:nvPicPr>
          <p:cNvPr id="9220" name="Obrázek 6">
            <a:extLst>
              <a:ext uri="{FF2B5EF4-FFF2-40B4-BE49-F238E27FC236}">
                <a16:creationId xmlns:a16="http://schemas.microsoft.com/office/drawing/2014/main" id="{A73D6098-A8EF-CB7B-0922-C9E602098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938" y="718810"/>
            <a:ext cx="1898650" cy="261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Obrázek 7">
            <a:extLst>
              <a:ext uri="{FF2B5EF4-FFF2-40B4-BE49-F238E27FC236}">
                <a16:creationId xmlns:a16="http://schemas.microsoft.com/office/drawing/2014/main" id="{6320BF3E-5FB6-3B76-951B-515709A17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6" y="3613459"/>
            <a:ext cx="3114674" cy="296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>
            <a:extLst>
              <a:ext uri="{FF2B5EF4-FFF2-40B4-BE49-F238E27FC236}">
                <a16:creationId xmlns:a16="http://schemas.microsoft.com/office/drawing/2014/main" id="{6292AAB9-33A6-688E-6223-EB3F4BBF1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975" y="171450"/>
            <a:ext cx="5964277" cy="668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>
            <a:extLst>
              <a:ext uri="{FF2B5EF4-FFF2-40B4-BE49-F238E27FC236}">
                <a16:creationId xmlns:a16="http://schemas.microsoft.com/office/drawing/2014/main" id="{4D5120DA-8C5D-0425-8D0C-F57415424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58" y="316398"/>
            <a:ext cx="6061528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                Indoevropská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             jazyková skupina</a:t>
            </a:r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3A9A3503-8ED0-B955-C30C-781192206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6" y="1795687"/>
            <a:ext cx="5819775" cy="474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   Dezintegrace   </a:t>
            </a:r>
            <a:r>
              <a:rPr lang="cs-CZ" altLang="cs-CZ" sz="1800" dirty="0"/>
              <a:t>–   slovanské etnikum se vyčlenilo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v závěrečné fázi </a:t>
            </a:r>
          </a:p>
          <a:p>
            <a:pPr marL="342900" indent="-342900" eaLnBrk="1" hangingPunct="1">
              <a:spcBef>
                <a:spcPct val="0"/>
              </a:spcBef>
              <a:buFontTx/>
              <a:buAutoNum type="arabicPeriod"/>
            </a:pPr>
            <a:endParaRPr lang="cs-CZ" altLang="cs-CZ" sz="1800" b="1" dirty="0"/>
          </a:p>
          <a:p>
            <a:pPr marL="342900" indent="-342900" eaLnBrk="1" hangingPunct="1">
              <a:spcBef>
                <a:spcPct val="0"/>
              </a:spcBef>
              <a:buFontTx/>
              <a:buAutoNum type="arabicPeriod"/>
            </a:pPr>
            <a:endParaRPr lang="cs-CZ" altLang="cs-CZ" sz="1800" b="1" dirty="0"/>
          </a:p>
          <a:p>
            <a:pPr marL="342900" indent="-342900"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b="1" dirty="0"/>
              <a:t>fáze:  oddělil se jazyk   </a:t>
            </a:r>
            <a:r>
              <a:rPr lang="cs-CZ" altLang="cs-CZ" sz="1800" dirty="0"/>
              <a:t>–   chetitský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800" dirty="0"/>
              <a:t>                                             –   </a:t>
            </a:r>
            <a:r>
              <a:rPr lang="cs-CZ" altLang="cs-CZ" sz="1800" dirty="0" err="1"/>
              <a:t>indo</a:t>
            </a:r>
            <a:r>
              <a:rPr lang="cs-CZ" altLang="cs-CZ" sz="1800" dirty="0"/>
              <a:t>-iránský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2.  fáze   </a:t>
            </a:r>
            <a:r>
              <a:rPr lang="cs-CZ" altLang="cs-CZ" sz="1800" dirty="0"/>
              <a:t>–   arménský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–   řecký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–   trácký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–   italický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–   keltský, ilyrský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–   germánský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–   baltoslovanský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marL="342900" indent="-342900" eaLnBrk="1" hangingPunct="1">
              <a:spcBef>
                <a:spcPct val="0"/>
              </a:spcBef>
              <a:buFontTx/>
              <a:buAutoNum type="arabicPeriod" startAt="3"/>
            </a:pPr>
            <a:r>
              <a:rPr lang="cs-CZ" altLang="cs-CZ" sz="1800" b="1" dirty="0"/>
              <a:t>fáze   </a:t>
            </a:r>
            <a:r>
              <a:rPr lang="cs-CZ" altLang="cs-CZ" sz="1800" dirty="0"/>
              <a:t>–  baltština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800" dirty="0"/>
              <a:t>               –  slovanština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7F41AB52-BC68-6D2D-AB93-644FC137A4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85725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Předvelkomoravská</a:t>
            </a:r>
            <a:r>
              <a:rPr lang="cs-CZ" altLang="cs-CZ" sz="3200" b="1" dirty="0">
                <a:solidFill>
                  <a:srgbClr val="FF0000"/>
                </a:solidFill>
              </a:rPr>
              <a:t> keramika </a:t>
            </a:r>
            <a:br>
              <a:rPr lang="cs-CZ" altLang="cs-CZ" sz="2000" b="1" dirty="0">
                <a:solidFill>
                  <a:srgbClr val="FF0000"/>
                </a:solidFill>
              </a:rPr>
            </a:br>
            <a:r>
              <a:rPr lang="cs-CZ" altLang="cs-CZ" sz="2000" b="1" dirty="0">
                <a:solidFill>
                  <a:srgbClr val="FF0000"/>
                </a:solidFill>
              </a:rPr>
              <a:t>                                                (konec 7. stol. – 8/9. stol.)</a:t>
            </a:r>
            <a:endParaRPr lang="cs-CZ" altLang="cs-CZ" sz="20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BCAB77-0D15-E2CB-9F8C-BFC96D383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066800"/>
            <a:ext cx="10086975" cy="579120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Mikulčice</a:t>
            </a:r>
            <a:r>
              <a:rPr lang="cs-CZ" sz="1800" dirty="0"/>
              <a:t>  –  Zdeněk </a:t>
            </a:r>
            <a:r>
              <a:rPr lang="cs-CZ" sz="1800" dirty="0" err="1"/>
              <a:t>Klanica</a:t>
            </a:r>
            <a:r>
              <a:rPr lang="cs-CZ" sz="1800" dirty="0"/>
              <a:t> keramiku rozdělil do 2 základních typů: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1. typ – hrubý:  špatně vypálené hrnce, pásy vlnic, rýh, hřebenové vpichy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2. typ – jemný:  dobře vypálené, krupicová struktura, římsovitý okraj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–   vyskytuje se spolu s litými bronzy 7. a 8. stol.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Žlutá keramika </a:t>
            </a:r>
            <a:r>
              <a:rPr lang="cs-CZ" sz="1800" b="1" dirty="0"/>
              <a:t> </a:t>
            </a:r>
            <a:r>
              <a:rPr lang="cs-CZ" sz="1800" dirty="0"/>
              <a:t>–  žlutá nebo cihlově červeně vypálená z jemně plavené hlíny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–  D. </a:t>
            </a:r>
            <a:r>
              <a:rPr lang="cs-CZ" sz="1800" dirty="0" err="1"/>
              <a:t>Bialeková</a:t>
            </a:r>
            <a:r>
              <a:rPr lang="cs-CZ" sz="1800" dirty="0"/>
              <a:t>:  8 tvarů (nádoby s výlevkou, džbány, láhve,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hrnky, poháry, mísy, čutory, hrnky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s kruhovým ouškem)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–  výskyt: Karpatská kotlina, </a:t>
            </a:r>
            <a:r>
              <a:rPr lang="cs-CZ" sz="1800" dirty="0" err="1"/>
              <a:t>vých</a:t>
            </a:r>
            <a:r>
              <a:rPr lang="cs-CZ" sz="1800" dirty="0"/>
              <a:t>. Slovensko, Podunají, již. Morava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–  nomádská keramika (avarská)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Keramika </a:t>
            </a:r>
            <a:r>
              <a:rPr lang="cs-CZ" sz="1800" b="1" dirty="0" err="1">
                <a:solidFill>
                  <a:srgbClr val="FF0000"/>
                </a:solidFill>
              </a:rPr>
              <a:t>potiského</a:t>
            </a:r>
            <a:r>
              <a:rPr lang="cs-CZ" sz="1800" b="1" dirty="0">
                <a:solidFill>
                  <a:srgbClr val="FF0000"/>
                </a:solidFill>
              </a:rPr>
              <a:t> typu</a:t>
            </a:r>
            <a:r>
              <a:rPr lang="cs-CZ" sz="1800" b="1" dirty="0"/>
              <a:t>   </a:t>
            </a:r>
            <a:r>
              <a:rPr lang="cs-CZ" sz="1800" dirty="0"/>
              <a:t>–   název: J. Eisner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–  jednoduché hrubé hrnce dělané v ruce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– </a:t>
            </a:r>
            <a:r>
              <a:rPr lang="cs-CZ" sz="1800" dirty="0" err="1"/>
              <a:t>dol</a:t>
            </a:r>
            <a:r>
              <a:rPr lang="cs-CZ" sz="1800" dirty="0"/>
              <a:t>. Dunaj  (Chorvatsko – Srbsko – Rumunsko), </a:t>
            </a:r>
            <a:r>
              <a:rPr lang="cs-CZ" sz="1800" dirty="0" err="1"/>
              <a:t>Potisí</a:t>
            </a:r>
            <a:r>
              <a:rPr lang="cs-CZ" sz="1800" dirty="0"/>
              <a:t>, </a:t>
            </a:r>
            <a:r>
              <a:rPr lang="cs-CZ" sz="1800" dirty="0" err="1"/>
              <a:t>vých</a:t>
            </a:r>
            <a:r>
              <a:rPr lang="cs-CZ" sz="1800" dirty="0"/>
              <a:t>. Slovensko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600" dirty="0"/>
          </a:p>
        </p:txBody>
      </p:sp>
      <p:pic>
        <p:nvPicPr>
          <p:cNvPr id="12292" name="Obrázek 5">
            <a:extLst>
              <a:ext uri="{FF2B5EF4-FFF2-40B4-BE49-F238E27FC236}">
                <a16:creationId xmlns:a16="http://schemas.microsoft.com/office/drawing/2014/main" id="{D36EB215-19B8-E163-6EAF-14C38F095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5" y="2807698"/>
            <a:ext cx="2670175" cy="183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Obrázek 3">
            <a:extLst>
              <a:ext uri="{FF2B5EF4-FFF2-40B4-BE49-F238E27FC236}">
                <a16:creationId xmlns:a16="http://schemas.microsoft.com/office/drawing/2014/main" id="{026045A2-0D32-6A17-D04B-D1B9638A3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39632" r="59862" b="26295"/>
          <a:stretch>
            <a:fillRect/>
          </a:stretch>
        </p:blipFill>
        <p:spPr bwMode="auto">
          <a:xfrm>
            <a:off x="9432925" y="4757802"/>
            <a:ext cx="2470150" cy="194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CF0A581F-C080-6BC1-E518-3BE2FAC266DE}"/>
              </a:ext>
            </a:extLst>
          </p:cNvPr>
          <p:cNvSpPr txBox="1"/>
          <p:nvPr/>
        </p:nvSpPr>
        <p:spPr>
          <a:xfrm>
            <a:off x="1046480" y="619760"/>
            <a:ext cx="1073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Pražnice</a:t>
            </a:r>
            <a:endParaRPr lang="cs-CZ" sz="20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F731B0F-90A3-DBB2-E624-E7117E071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9" y="1202750"/>
            <a:ext cx="6142431" cy="41922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F50AA10-3899-4808-47EE-972584349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619760"/>
            <a:ext cx="4632960" cy="617727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18956B1-7435-93BA-B8E7-F23A359B3056}"/>
              </a:ext>
            </a:extLst>
          </p:cNvPr>
          <p:cNvSpPr txBox="1"/>
          <p:nvPr/>
        </p:nvSpPr>
        <p:spPr>
          <a:xfrm>
            <a:off x="8096629" y="219650"/>
            <a:ext cx="2094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Odlévací pánvičky</a:t>
            </a:r>
          </a:p>
        </p:txBody>
      </p:sp>
    </p:spTree>
    <p:extLst>
      <p:ext uri="{BB962C8B-B14F-4D97-AF65-F5344CB8AC3E}">
        <p14:creationId xmlns:p14="http://schemas.microsoft.com/office/powerpoint/2010/main" val="817569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F15D7964-F1EE-F654-0309-F958C28F2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Slovanská sídliště 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B99485D-CFAA-CA2C-2A85-D95B05F505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0051" y="1076325"/>
            <a:ext cx="11563350" cy="5884863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altLang="cs-CZ" sz="2000" b="1" dirty="0"/>
              <a:t>Prokópios z </a:t>
            </a:r>
            <a:r>
              <a:rPr lang="cs-CZ" altLang="cs-CZ" sz="2000" b="1" dirty="0" err="1"/>
              <a:t>Caesareie</a:t>
            </a:r>
            <a:r>
              <a:rPr lang="cs-CZ" altLang="cs-CZ" sz="2000" dirty="0"/>
              <a:t>  –  první zprávy o slovanských zemědělcích: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„Slované žili v bídných staveních, věci zahrabávali, zakopávali i potraviny, nebyli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kočovníci, ale usedlíci, neradi pracovali, kolem chat měli zásoby.“</a:t>
            </a:r>
          </a:p>
          <a:p>
            <a:pPr marL="0" indent="0">
              <a:buNone/>
              <a:defRPr/>
            </a:pPr>
            <a:endParaRPr lang="cs-CZ" altLang="cs-CZ" sz="20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1.</a:t>
            </a:r>
            <a:r>
              <a:rPr lang="cs-CZ" altLang="cs-CZ" sz="2000" dirty="0"/>
              <a:t>  </a:t>
            </a:r>
            <a:r>
              <a:rPr lang="cs-CZ" altLang="cs-CZ" sz="2000" b="1" dirty="0">
                <a:solidFill>
                  <a:srgbClr val="FF0000"/>
                </a:solidFill>
              </a:rPr>
              <a:t>Neopevněná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  6. až 10. stol.:  na říčních terasách, ostrožná, nad inundacemi, aj.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    Březno u Loun, Roztoky, Mutěnice, Břeclav-</a:t>
            </a:r>
            <a:r>
              <a:rPr lang="cs-CZ" altLang="cs-CZ" sz="2000" dirty="0" err="1"/>
              <a:t>Pohansko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/>
              <a:t>                                  –  neopevněná (nebyly zjištěny stopy hrazení)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  a)  </a:t>
            </a:r>
            <a:r>
              <a:rPr lang="cs-CZ" altLang="cs-CZ" sz="2000" b="1" dirty="0"/>
              <a:t>shlukový typ</a:t>
            </a:r>
            <a:r>
              <a:rPr lang="cs-CZ" altLang="cs-CZ" sz="2000" dirty="0"/>
              <a:t>: hnízdový, rozptýlený (</a:t>
            </a:r>
            <a:r>
              <a:rPr lang="cs-CZ" altLang="cs-CZ" sz="2000" dirty="0" err="1"/>
              <a:t>Pohansko</a:t>
            </a:r>
            <a:r>
              <a:rPr lang="cs-CZ" altLang="cs-CZ" sz="2000" dirty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  b)  </a:t>
            </a:r>
            <a:r>
              <a:rPr lang="cs-CZ" altLang="cs-CZ" sz="2000" b="1" dirty="0"/>
              <a:t>návesní typ</a:t>
            </a:r>
            <a:r>
              <a:rPr lang="cs-CZ" altLang="cs-CZ" sz="2000" dirty="0"/>
              <a:t>: půlkruh (Březno, Mutěnice, Přítluky)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  c)  </a:t>
            </a:r>
            <a:r>
              <a:rPr lang="cs-CZ" altLang="cs-CZ" sz="2000" b="1" dirty="0"/>
              <a:t>řadový typ</a:t>
            </a:r>
            <a:r>
              <a:rPr lang="cs-CZ" altLang="cs-CZ" sz="2000" dirty="0"/>
              <a:t>: podél vodního toku (Roztoky)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2</a:t>
            </a:r>
            <a:r>
              <a:rPr lang="cs-CZ" altLang="cs-CZ" sz="2000" dirty="0">
                <a:solidFill>
                  <a:srgbClr val="FF0000"/>
                </a:solidFill>
              </a:rPr>
              <a:t>.</a:t>
            </a:r>
            <a:r>
              <a:rPr lang="cs-CZ" altLang="cs-CZ" sz="2000" dirty="0"/>
              <a:t>  </a:t>
            </a:r>
            <a:r>
              <a:rPr lang="cs-CZ" altLang="cs-CZ" sz="2000" b="1" dirty="0">
                <a:solidFill>
                  <a:srgbClr val="FF0000"/>
                </a:solidFill>
              </a:rPr>
              <a:t>Opevněná</a:t>
            </a:r>
            <a:r>
              <a:rPr lang="cs-CZ" altLang="cs-CZ" sz="2000" dirty="0"/>
              <a:t>  –  a)  </a:t>
            </a:r>
            <a:r>
              <a:rPr lang="cs-CZ" altLang="cs-CZ" sz="2000" b="1" dirty="0"/>
              <a:t>hradiska</a:t>
            </a:r>
            <a:r>
              <a:rPr lang="cs-CZ" altLang="cs-CZ" sz="2000" dirty="0"/>
              <a:t>:  od 8. stol.:  centra sídelních komor, jízdní družiny: ostruhy, militaria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/>
              <a:t>                              –  b)  </a:t>
            </a:r>
            <a:r>
              <a:rPr lang="cs-CZ" altLang="cs-CZ" sz="2000" b="1" dirty="0"/>
              <a:t>dvorce</a:t>
            </a:r>
            <a:r>
              <a:rPr lang="cs-CZ" altLang="cs-CZ" sz="2000" dirty="0"/>
              <a:t>:  samostatné opevněné areály uvnitř hradišť:  Budeč, </a:t>
            </a:r>
            <a:r>
              <a:rPr lang="cs-CZ" altLang="cs-CZ" sz="2000" dirty="0" err="1"/>
              <a:t>Pohansko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             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http://ff.ujep.cz/velimsky/cs_1_1/01CS/as111a.jpg">
            <a:extLst>
              <a:ext uri="{FF2B5EF4-FFF2-40B4-BE49-F238E27FC236}">
                <a16:creationId xmlns:a16="http://schemas.microsoft.com/office/drawing/2014/main" id="{AFB66CF6-83D7-6B41-4834-340AE6FB7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1"/>
          <a:stretch/>
        </p:blipFill>
        <p:spPr bwMode="auto">
          <a:xfrm>
            <a:off x="7722809" y="897816"/>
            <a:ext cx="4314381" cy="306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>
            <a:extLst>
              <a:ext uri="{FF2B5EF4-FFF2-40B4-BE49-F238E27FC236}">
                <a16:creationId xmlns:a16="http://schemas.microsoft.com/office/drawing/2014/main" id="{392CC5A7-1A5B-86C6-8AF8-46D2C4611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t="4602" r="6439" b="9756"/>
          <a:stretch/>
        </p:blipFill>
        <p:spPr bwMode="auto">
          <a:xfrm>
            <a:off x="3699926" y="349693"/>
            <a:ext cx="3935787" cy="30690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2" descr="as106">
            <a:extLst>
              <a:ext uri="{FF2B5EF4-FFF2-40B4-BE49-F238E27FC236}">
                <a16:creationId xmlns:a16="http://schemas.microsoft.com/office/drawing/2014/main" id="{EB184577-7A37-7C88-4A6B-324478402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0"/>
          <a:stretch/>
        </p:blipFill>
        <p:spPr bwMode="auto">
          <a:xfrm rot="5400000">
            <a:off x="4383423" y="3453623"/>
            <a:ext cx="3144320" cy="36244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 descr="as116f">
            <a:extLst>
              <a:ext uri="{FF2B5EF4-FFF2-40B4-BE49-F238E27FC236}">
                <a16:creationId xmlns:a16="http://schemas.microsoft.com/office/drawing/2014/main" id="{158827D4-0F13-4BF0-3201-A760C23C9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638" y="4033651"/>
            <a:ext cx="4214812" cy="280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FE9BB668-FD63-1A56-5AB3-2A2CDBD0ED59}"/>
              </a:ext>
            </a:extLst>
          </p:cNvPr>
          <p:cNvSpPr txBox="1">
            <a:spLocks/>
          </p:cNvSpPr>
          <p:nvPr/>
        </p:nvSpPr>
        <p:spPr>
          <a:xfrm>
            <a:off x="255286" y="504897"/>
            <a:ext cx="3800198" cy="54312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b="1" dirty="0">
                <a:solidFill>
                  <a:srgbClr val="FF0000"/>
                </a:solidFill>
              </a:rPr>
              <a:t>Sídelní objekty: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Jednoprostorová zemnice </a:t>
            </a:r>
          </a:p>
          <a:p>
            <a:pPr marL="0" indent="0">
              <a:buNone/>
              <a:defRPr/>
            </a:pPr>
            <a:r>
              <a:rPr lang="cs-CZ" sz="1800" dirty="0"/>
              <a:t>    pravoúhlého půdorysu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Střecha nesena 2 kůly (sochami)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Kamenná pec v rohu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Kolem zásobní objekty (obilní jámy)</a:t>
            </a:r>
          </a:p>
          <a:p>
            <a:pPr>
              <a:defRPr/>
            </a:pPr>
            <a:endParaRPr lang="cs-CZ" sz="1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16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8E18492-5A2B-0901-C4F3-988946177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899" y="0"/>
            <a:ext cx="401429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Pleinerová</a:t>
            </a:r>
            <a:r>
              <a:rPr kumimoji="0" lang="cs-CZ" altLang="cs-CZ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cs-CZ" altLang="cs-CZ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Ivana</a:t>
            </a:r>
            <a:r>
              <a:rPr kumimoji="0" lang="cs-CZ" altLang="cs-CZ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Březno: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Experiments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Building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old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slavic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Houses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Living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them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PA 72, 1985, 104–176.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B0E8AE7-2794-4BB1-6CAB-D62841D44E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5"/>
          <a:stretch/>
        </p:blipFill>
        <p:spPr>
          <a:xfrm>
            <a:off x="2866761" y="4515418"/>
            <a:ext cx="1232668" cy="1992889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Obrázek 1">
            <a:extLst>
              <a:ext uri="{FF2B5EF4-FFF2-40B4-BE49-F238E27FC236}">
                <a16:creationId xmlns:a16="http://schemas.microsoft.com/office/drawing/2014/main" id="{D9F39522-8753-C520-9A71-9BB0170D4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6" t="12595" r="28416" b="5704"/>
          <a:stretch>
            <a:fillRect/>
          </a:stretch>
        </p:blipFill>
        <p:spPr bwMode="auto">
          <a:xfrm>
            <a:off x="5749925" y="3175"/>
            <a:ext cx="644207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text 3">
            <a:extLst>
              <a:ext uri="{FF2B5EF4-FFF2-40B4-BE49-F238E27FC236}">
                <a16:creationId xmlns:a16="http://schemas.microsoft.com/office/drawing/2014/main" id="{23BD7189-48F5-0B02-D9F2-22025D5C68EE}"/>
              </a:ext>
            </a:extLst>
          </p:cNvPr>
          <p:cNvSpPr txBox="1">
            <a:spLocks/>
          </p:cNvSpPr>
          <p:nvPr/>
        </p:nvSpPr>
        <p:spPr>
          <a:xfrm>
            <a:off x="325120" y="579120"/>
            <a:ext cx="5424805" cy="627888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600" b="1" dirty="0" err="1">
                <a:solidFill>
                  <a:srgbClr val="FF0000"/>
                </a:solidFill>
              </a:rPr>
              <a:t>Pohansko</a:t>
            </a:r>
            <a:r>
              <a:rPr lang="cs-CZ" sz="9600" b="1" dirty="0">
                <a:solidFill>
                  <a:srgbClr val="FF0000"/>
                </a:solidFill>
              </a:rPr>
              <a:t> u Břeclavi</a:t>
            </a:r>
          </a:p>
          <a:p>
            <a:pPr>
              <a:defRPr/>
            </a:pPr>
            <a:endParaRPr lang="cs-CZ" sz="96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7200" b="1" dirty="0" err="1"/>
              <a:t>Časněslovanská</a:t>
            </a:r>
            <a:r>
              <a:rPr lang="cs-CZ" sz="7200" b="1" dirty="0"/>
              <a:t> osada:</a:t>
            </a:r>
          </a:p>
          <a:p>
            <a:pPr marL="0" indent="0">
              <a:buNone/>
              <a:defRPr/>
            </a:pPr>
            <a:r>
              <a:rPr lang="cs-CZ" sz="7200" b="1" dirty="0"/>
              <a:t>     –  </a:t>
            </a:r>
            <a:r>
              <a:rPr lang="cs-CZ" sz="7200" dirty="0"/>
              <a:t>sv. předhradí </a:t>
            </a:r>
          </a:p>
          <a:p>
            <a:pPr marL="0" indent="0">
              <a:buNone/>
              <a:defRPr/>
            </a:pPr>
            <a:r>
              <a:rPr lang="cs-CZ" sz="7200" dirty="0"/>
              <a:t>     –  </a:t>
            </a:r>
            <a:r>
              <a:rPr lang="cs-CZ" sz="7200" b="1" dirty="0"/>
              <a:t>79 objektů</a:t>
            </a:r>
            <a:r>
              <a:rPr lang="cs-CZ" sz="7200" dirty="0"/>
              <a:t>:   dispozice shlukového typu</a:t>
            </a:r>
          </a:p>
          <a:p>
            <a:pPr>
              <a:defRPr/>
            </a:pPr>
            <a:endParaRPr lang="cs-CZ" sz="7200" dirty="0"/>
          </a:p>
          <a:p>
            <a:pPr>
              <a:defRPr/>
            </a:pPr>
            <a:r>
              <a:rPr lang="cs-CZ" sz="7200" b="1" dirty="0"/>
              <a:t>Keramika:</a:t>
            </a:r>
          </a:p>
          <a:p>
            <a:pPr marL="0" indent="0">
              <a:buNone/>
              <a:defRPr/>
            </a:pPr>
            <a:r>
              <a:rPr lang="cs-CZ" sz="7200" b="1" dirty="0"/>
              <a:t>      </a:t>
            </a:r>
            <a:r>
              <a:rPr lang="cs-CZ" sz="7200" dirty="0"/>
              <a:t>– </a:t>
            </a:r>
            <a:r>
              <a:rPr lang="cs-CZ" sz="7200" b="1" dirty="0"/>
              <a:t> </a:t>
            </a:r>
            <a:r>
              <a:rPr lang="cs-CZ" sz="7200" dirty="0"/>
              <a:t>nezdobený pražský typ (2.pol. 6. stol.) </a:t>
            </a:r>
          </a:p>
          <a:p>
            <a:pPr marL="0" indent="0">
              <a:buNone/>
              <a:defRPr/>
            </a:pPr>
            <a:r>
              <a:rPr lang="cs-CZ" sz="7200" dirty="0"/>
              <a:t>      –  smíšená (2.pol.6.-1.pol.7. stol.) </a:t>
            </a:r>
          </a:p>
          <a:p>
            <a:pPr marL="0" indent="0">
              <a:buNone/>
              <a:defRPr/>
            </a:pPr>
            <a:r>
              <a:rPr lang="cs-CZ" sz="7200" dirty="0"/>
              <a:t>      –   obtáčená, zdobená </a:t>
            </a:r>
            <a:r>
              <a:rPr lang="cs-CZ" sz="7200" dirty="0" err="1"/>
              <a:t>středodunajské</a:t>
            </a:r>
            <a:r>
              <a:rPr lang="cs-CZ" sz="7200" dirty="0"/>
              <a:t> tradice</a:t>
            </a:r>
          </a:p>
          <a:p>
            <a:pPr marL="0" indent="0">
              <a:buNone/>
              <a:defRPr/>
            </a:pPr>
            <a:r>
              <a:rPr lang="cs-CZ" sz="7200" dirty="0"/>
              <a:t>            (2.pol.7-8. stol., tzv- podunajský typ)</a:t>
            </a:r>
          </a:p>
          <a:p>
            <a:pPr>
              <a:defRPr/>
            </a:pPr>
            <a:endParaRPr lang="cs-CZ" sz="7200" dirty="0"/>
          </a:p>
          <a:p>
            <a:pPr>
              <a:defRPr/>
            </a:pPr>
            <a:r>
              <a:rPr lang="cs-CZ" sz="7200" dirty="0"/>
              <a:t>Dvorec správce s kostelem:   svobodný alodiální majetek (?)</a:t>
            </a:r>
          </a:p>
          <a:p>
            <a:pPr>
              <a:defRPr/>
            </a:pPr>
            <a:r>
              <a:rPr lang="cs-CZ" sz="7200" dirty="0"/>
              <a:t>2008:  </a:t>
            </a:r>
            <a:r>
              <a:rPr lang="cs-CZ" sz="7200" dirty="0" err="1"/>
              <a:t>Rorunda</a:t>
            </a:r>
            <a:r>
              <a:rPr lang="cs-CZ" sz="7200" dirty="0"/>
              <a:t> (152 kostrových hrobů)</a:t>
            </a:r>
          </a:p>
          <a:p>
            <a:pPr>
              <a:defRPr/>
            </a:pPr>
            <a:endParaRPr lang="cs-CZ" sz="7200" dirty="0"/>
          </a:p>
          <a:p>
            <a:pPr>
              <a:defRPr/>
            </a:pPr>
            <a:r>
              <a:rPr lang="cs-CZ" sz="7200" b="1" dirty="0"/>
              <a:t>Pohřebiště:</a:t>
            </a:r>
          </a:p>
          <a:p>
            <a:pPr marL="0" indent="0">
              <a:buNone/>
              <a:defRPr/>
            </a:pPr>
            <a:r>
              <a:rPr lang="cs-CZ" sz="7200" dirty="0"/>
              <a:t>       –  před zámečkem</a:t>
            </a:r>
          </a:p>
          <a:p>
            <a:pPr marL="0" indent="0">
              <a:buNone/>
              <a:defRPr/>
            </a:pPr>
            <a:r>
              <a:rPr lang="cs-CZ" sz="7200" dirty="0"/>
              <a:t>      –  55 žárových hrobů</a:t>
            </a:r>
          </a:p>
          <a:p>
            <a:pPr marL="257175" indent="-257175">
              <a:buFontTx/>
              <a:buAutoNum type="arabicPeriod"/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>
            <a:extLst>
              <a:ext uri="{FF2B5EF4-FFF2-40B4-BE49-F238E27FC236}">
                <a16:creationId xmlns:a16="http://schemas.microsoft.com/office/drawing/2014/main" id="{DCF68CA6-C9D8-E893-FDE1-8826D04436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1840" y="692151"/>
            <a:ext cx="11216640" cy="64801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/>
              <a:t>I. </a:t>
            </a:r>
            <a:r>
              <a:rPr lang="cs-CZ" altLang="cs-CZ" sz="1800" b="1" dirty="0" err="1"/>
              <a:t>Pleinerová</a:t>
            </a:r>
            <a:r>
              <a:rPr lang="cs-CZ" altLang="cs-CZ" sz="1800" b="1" dirty="0"/>
              <a:t>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 </a:t>
            </a:r>
            <a:r>
              <a:rPr lang="cs-CZ" altLang="cs-CZ" sz="1800" dirty="0"/>
              <a:t>1968: </a:t>
            </a:r>
            <a:r>
              <a:rPr lang="cs-CZ" altLang="cs-CZ" sz="1800" dirty="0" err="1"/>
              <a:t>Zur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relativen</a:t>
            </a:r>
            <a:r>
              <a:rPr lang="cs-CZ" altLang="cs-CZ" sz="1800" dirty="0"/>
              <a:t> chronologie der Keramik </a:t>
            </a:r>
            <a:r>
              <a:rPr lang="cs-CZ" altLang="cs-CZ" sz="1800" dirty="0" err="1"/>
              <a:t>vom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Prager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Typus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aus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grund</a:t>
            </a:r>
            <a:r>
              <a:rPr lang="cs-CZ" altLang="cs-CZ" sz="1800" dirty="0"/>
              <a:t> der </a:t>
            </a:r>
            <a:r>
              <a:rPr lang="cs-CZ" altLang="cs-CZ" sz="1800" dirty="0" err="1"/>
              <a:t>Siedlungsgrabung</a:t>
            </a:r>
            <a:endParaRPr lang="cs-CZ" altLang="cs-CZ" sz="18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Březno </a:t>
            </a:r>
            <a:r>
              <a:rPr lang="cs-CZ" altLang="cs-CZ" sz="1800" dirty="0" err="1"/>
              <a:t>bei</a:t>
            </a:r>
            <a:r>
              <a:rPr lang="cs-CZ" altLang="cs-CZ" sz="1800" dirty="0"/>
              <a:t> Louny, AR XX, 645-666.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–   poprvé provedla relativně chronologické třídění sídlištní keramiky pražského typu z Března u Loun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–   předpokládala kontinuitu germánského a raně slovanského osídlení.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Březno u Loun </a:t>
            </a:r>
            <a:r>
              <a:rPr lang="cs-CZ" altLang="cs-CZ" sz="1800" dirty="0"/>
              <a:t> –  sídliště s pražským typem a germánskou keramikou jako  dvěma po sobě následujícími fázemi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(Kostelec na Hané)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– vedle sebe zemnice, které se respektují: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a) se srubovou konstrukcí (slovanské)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b) se </a:t>
            </a:r>
            <a:r>
              <a:rPr lang="cs-CZ" altLang="cs-CZ" sz="1800" dirty="0" err="1"/>
              <a:t>šestikůlovou</a:t>
            </a:r>
            <a:r>
              <a:rPr lang="cs-CZ" altLang="cs-CZ" sz="1800" dirty="0"/>
              <a:t> konstrukcí (germánské)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–  zřejmě jde o dva po sobě následující horizonty: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a) keramika pražského typu bez výzdoby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b) keramika pražského typu s výzdobou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Výsledek obrázku pro B&amp;rcaron;ezno u Loun   sídlišt&amp;ecaron;  p&amp;uring;dorys">
            <a:extLst>
              <a:ext uri="{FF2B5EF4-FFF2-40B4-BE49-F238E27FC236}">
                <a16:creationId xmlns:a16="http://schemas.microsoft.com/office/drawing/2014/main" id="{2E81063A-2231-49D7-B942-1E5B97056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83000"/>
            <a:ext cx="11406187" cy="67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Obrázek 2">
            <a:extLst>
              <a:ext uri="{FF2B5EF4-FFF2-40B4-BE49-F238E27FC236}">
                <a16:creationId xmlns:a16="http://schemas.microsoft.com/office/drawing/2014/main" id="{1F8C2FE7-F20A-69B1-EB82-A7ED9264A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r="4723"/>
          <a:stretch>
            <a:fillRect/>
          </a:stretch>
        </p:blipFill>
        <p:spPr bwMode="auto">
          <a:xfrm>
            <a:off x="7439025" y="43909"/>
            <a:ext cx="45720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Obrázek 1">
            <a:extLst>
              <a:ext uri="{FF2B5EF4-FFF2-40B4-BE49-F238E27FC236}">
                <a16:creationId xmlns:a16="http://schemas.microsoft.com/office/drawing/2014/main" id="{CB71ABBE-CC50-D9D9-4F06-DA5AE7FBB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2" r="11482"/>
          <a:stretch>
            <a:fillRect/>
          </a:stretch>
        </p:blipFill>
        <p:spPr bwMode="auto">
          <a:xfrm>
            <a:off x="9239250" y="2043999"/>
            <a:ext cx="2771775" cy="183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ovéPole 1">
            <a:extLst>
              <a:ext uri="{FF2B5EF4-FFF2-40B4-BE49-F238E27FC236}">
                <a16:creationId xmlns:a16="http://schemas.microsoft.com/office/drawing/2014/main" id="{DF70D06C-E348-BE5E-3DFB-5D9E03B7F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075" y="518317"/>
            <a:ext cx="1997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Návesní typ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Grp="1"/>
          </p:cNvSpPr>
          <p:nvPr>
            <p:ph type="title"/>
          </p:nvPr>
        </p:nvSpPr>
        <p:spPr>
          <a:xfrm>
            <a:off x="1848168" y="188863"/>
            <a:ext cx="3276600" cy="1143000"/>
          </a:xfrm>
        </p:spPr>
        <p:txBody>
          <a:bodyPr/>
          <a:lstStyle/>
          <a:p>
            <a:r>
              <a:rPr lang="cs-CZ" sz="3200" b="1" dirty="0" err="1">
                <a:solidFill>
                  <a:srgbClr val="FF0000"/>
                </a:solidFill>
              </a:rPr>
              <a:t>Dessau-Mosigkau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24578" name="Rectangle 7"/>
          <p:cNvSpPr>
            <a:spLocks noGrp="1"/>
          </p:cNvSpPr>
          <p:nvPr>
            <p:ph sz="half" idx="1"/>
          </p:nvPr>
        </p:nvSpPr>
        <p:spPr>
          <a:xfrm>
            <a:off x="178115" y="1485267"/>
            <a:ext cx="6862765" cy="4915533"/>
          </a:xfrm>
        </p:spPr>
        <p:txBody>
          <a:bodyPr/>
          <a:lstStyle/>
          <a:p>
            <a:r>
              <a:rPr lang="cs-CZ" sz="1800" b="1" dirty="0" err="1">
                <a:latin typeface="Arial" charset="0"/>
              </a:rPr>
              <a:t>Časněslovanská</a:t>
            </a:r>
            <a:r>
              <a:rPr lang="cs-CZ" sz="1800" b="1" dirty="0">
                <a:latin typeface="Arial" charset="0"/>
              </a:rPr>
              <a:t> lokalita z 6. – 8. stol., </a:t>
            </a:r>
            <a:r>
              <a:rPr lang="cs-CZ" sz="1800" b="1" dirty="0" err="1">
                <a:latin typeface="Arial" charset="0"/>
              </a:rPr>
              <a:t>jz</a:t>
            </a:r>
            <a:r>
              <a:rPr lang="cs-CZ" sz="1800" b="1" dirty="0">
                <a:latin typeface="Arial" charset="0"/>
              </a:rPr>
              <a:t>. Magdeburku</a:t>
            </a:r>
          </a:p>
          <a:p>
            <a:pPr marL="0" indent="0">
              <a:buNone/>
            </a:pPr>
            <a:endParaRPr lang="cs-CZ" sz="1800" b="1" dirty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cs-CZ" sz="1800" dirty="0">
                <a:latin typeface="Arial" charset="0"/>
              </a:rPr>
              <a:t>     </a:t>
            </a:r>
            <a:r>
              <a:rPr lang="cs-CZ" sz="1800" b="1" dirty="0">
                <a:latin typeface="Arial" charset="0"/>
              </a:rPr>
              <a:t>další:</a:t>
            </a:r>
            <a:r>
              <a:rPr lang="cs-CZ" sz="1800" dirty="0">
                <a:latin typeface="Arial" charset="0"/>
              </a:rPr>
              <a:t>   </a:t>
            </a:r>
            <a:r>
              <a:rPr lang="cs-CZ" sz="1800" dirty="0" err="1">
                <a:latin typeface="Arial" charset="0"/>
              </a:rPr>
              <a:t>Berlin-Marzanhn</a:t>
            </a:r>
            <a:r>
              <a:rPr lang="cs-CZ" sz="1800" dirty="0">
                <a:latin typeface="Arial" charset="0"/>
              </a:rPr>
              <a:t>, Brandenburg</a:t>
            </a:r>
          </a:p>
          <a:p>
            <a:pPr>
              <a:buFont typeface="Arial" charset="0"/>
              <a:buNone/>
            </a:pPr>
            <a:endParaRPr lang="cs-CZ" sz="1800" dirty="0">
              <a:latin typeface="Arial" charset="0"/>
            </a:endParaRPr>
          </a:p>
          <a:p>
            <a:r>
              <a:rPr lang="cs-CZ" sz="1800" b="1" dirty="0">
                <a:latin typeface="Arial" charset="0"/>
              </a:rPr>
              <a:t>5 fází osídlení</a:t>
            </a:r>
            <a:r>
              <a:rPr lang="cs-CZ" sz="1800" dirty="0">
                <a:latin typeface="Arial" charset="0"/>
              </a:rPr>
              <a:t>: v každé 7 – 10 domů do kruhu (50 lidí)</a:t>
            </a:r>
          </a:p>
          <a:p>
            <a:pPr marL="0" indent="0">
              <a:buNone/>
            </a:pPr>
            <a:endParaRPr lang="cs-CZ" sz="1800" dirty="0">
              <a:latin typeface="Arial" charset="0"/>
            </a:endParaRPr>
          </a:p>
          <a:p>
            <a:r>
              <a:rPr lang="cs-CZ" sz="1800" b="1" dirty="0">
                <a:latin typeface="Arial" charset="0"/>
              </a:rPr>
              <a:t>Celkem:</a:t>
            </a:r>
            <a:r>
              <a:rPr lang="cs-CZ" sz="1800" dirty="0">
                <a:latin typeface="Arial" charset="0"/>
              </a:rPr>
              <a:t> 44 zahloubených zemnic</a:t>
            </a:r>
          </a:p>
          <a:p>
            <a:pPr marL="0" indent="0">
              <a:buNone/>
            </a:pPr>
            <a:endParaRPr lang="cs-CZ" sz="1800" dirty="0">
              <a:latin typeface="Arial" charset="0"/>
            </a:endParaRPr>
          </a:p>
          <a:p>
            <a:pPr marL="0" indent="0">
              <a:buNone/>
            </a:pPr>
            <a:endParaRPr lang="cs-CZ" sz="1800" dirty="0">
              <a:latin typeface="Arial" charset="0"/>
            </a:endParaRPr>
          </a:p>
          <a:p>
            <a:r>
              <a:rPr lang="cs-CZ" sz="1600" dirty="0" err="1">
                <a:latin typeface="Arial" charset="0"/>
              </a:rPr>
              <a:t>Kruger</a:t>
            </a:r>
            <a:r>
              <a:rPr lang="cs-CZ" sz="1600" dirty="0">
                <a:latin typeface="Arial" charset="0"/>
              </a:rPr>
              <a:t>, Bruno. </a:t>
            </a:r>
            <a:r>
              <a:rPr lang="cs-CZ" sz="1600" dirty="0" err="1">
                <a:latin typeface="Arial" charset="0"/>
              </a:rPr>
              <a:t>Dessau-Mosigkau</a:t>
            </a:r>
            <a:r>
              <a:rPr lang="cs-CZ" sz="1600" dirty="0">
                <a:latin typeface="Arial" charset="0"/>
              </a:rPr>
              <a:t>.</a:t>
            </a:r>
          </a:p>
          <a:p>
            <a:pPr marL="0" indent="0">
              <a:buNone/>
            </a:pPr>
            <a:r>
              <a:rPr lang="cs-CZ" sz="1600" dirty="0">
                <a:latin typeface="Arial" charset="0"/>
              </a:rPr>
              <a:t>    </a:t>
            </a:r>
            <a:r>
              <a:rPr lang="cs-CZ" sz="1600" dirty="0" err="1">
                <a:latin typeface="Arial" charset="0"/>
              </a:rPr>
              <a:t>Ein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Frühslawischer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Seidlungsplatz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im</a:t>
            </a:r>
            <a:r>
              <a:rPr lang="cs-CZ" sz="1600" dirty="0">
                <a:latin typeface="Arial" charset="0"/>
              </a:rPr>
              <a:t> </a:t>
            </a:r>
          </a:p>
          <a:p>
            <a:pPr marL="0" indent="0">
              <a:buNone/>
            </a:pPr>
            <a:r>
              <a:rPr lang="cs-CZ" sz="1600" dirty="0">
                <a:latin typeface="Arial" charset="0"/>
              </a:rPr>
              <a:t>    </a:t>
            </a:r>
            <a:r>
              <a:rPr lang="cs-CZ" sz="1600" dirty="0" err="1">
                <a:latin typeface="Arial" charset="0"/>
              </a:rPr>
              <a:t>Mittleren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Elbegebeit</a:t>
            </a:r>
            <a:r>
              <a:rPr lang="cs-CZ" sz="1600" dirty="0">
                <a:latin typeface="Arial" charset="0"/>
              </a:rPr>
              <a:t>. </a:t>
            </a:r>
            <a:r>
              <a:rPr lang="cs-CZ" sz="1600" dirty="0" err="1">
                <a:latin typeface="Arial" charset="0"/>
              </a:rPr>
              <a:t>Berlin</a:t>
            </a:r>
            <a:r>
              <a:rPr lang="cs-CZ" sz="1600" dirty="0">
                <a:latin typeface="Arial" charset="0"/>
              </a:rPr>
              <a:t> 1967. </a:t>
            </a:r>
          </a:p>
        </p:txBody>
      </p:sp>
      <p:pic>
        <p:nvPicPr>
          <p:cNvPr id="24579" name="Picture 9"/>
          <p:cNvPicPr>
            <a:picLocks noChangeAspect="1" noChangeArrowheads="1"/>
          </p:cNvPicPr>
          <p:nvPr/>
        </p:nvPicPr>
        <p:blipFill>
          <a:blip r:embed="rId2"/>
          <a:srcRect l="52565" t="67084" r="20261" b="23459"/>
          <a:stretch>
            <a:fillRect/>
          </a:stretch>
        </p:blipFill>
        <p:spPr bwMode="auto">
          <a:xfrm>
            <a:off x="7447280" y="5747940"/>
            <a:ext cx="4414205" cy="96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9" r="13998" b="1242"/>
          <a:stretch>
            <a:fillRect/>
          </a:stretch>
        </p:blipFill>
        <p:spPr bwMode="auto">
          <a:xfrm>
            <a:off x="6333686" y="576262"/>
            <a:ext cx="5858315" cy="503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" descr="http://www.informationsmedien.com/projekte/raddusch/gfx/geschichte/Huett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0880" y="3429000"/>
            <a:ext cx="2859058" cy="327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 descr="http://ff.ujep.cz/velimsky/cs_1_1/01CS/as116a.jpg">
            <a:extLst>
              <a:ext uri="{FF2B5EF4-FFF2-40B4-BE49-F238E27FC236}">
                <a16:creationId xmlns:a16="http://schemas.microsoft.com/office/drawing/2014/main" id="{8291B72B-F6E0-8F0B-472B-115EB903A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8"/>
          <a:stretch/>
        </p:blipFill>
        <p:spPr bwMode="auto">
          <a:xfrm>
            <a:off x="11857" y="0"/>
            <a:ext cx="63659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TextovéPole 1">
            <a:extLst>
              <a:ext uri="{FF2B5EF4-FFF2-40B4-BE49-F238E27FC236}">
                <a16:creationId xmlns:a16="http://schemas.microsoft.com/office/drawing/2014/main" id="{E4C432FF-DD6B-D193-3FF2-F78ED3453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8065" y="451586"/>
            <a:ext cx="2954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    Roztoky u Prahy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18B6059-A61F-5982-099E-BAA9D1D101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363" y="1147228"/>
            <a:ext cx="3748723" cy="537427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FE0E147-22DE-DA7A-2F17-391F0EA2E4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6"/>
          <a:stretch/>
        </p:blipFill>
        <p:spPr>
          <a:xfrm>
            <a:off x="4631715" y="1147228"/>
            <a:ext cx="3552705" cy="5477092"/>
          </a:xfrm>
          <a:prstGeom prst="rect">
            <a:avLst/>
          </a:prstGeom>
        </p:spPr>
      </p:pic>
      <p:pic>
        <p:nvPicPr>
          <p:cNvPr id="7" name="Picture 2" descr="http://ff.ujep.cz/velimsky/cs_1_1/01CS/as116t.jpg">
            <a:extLst>
              <a:ext uri="{FF2B5EF4-FFF2-40B4-BE49-F238E27FC236}">
                <a16:creationId xmlns:a16="http://schemas.microsoft.com/office/drawing/2014/main" id="{6C4C3372-D562-D928-0E5E-408AAF818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301" y="218132"/>
            <a:ext cx="2319008" cy="240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641340F-9637-3071-F648-7FA900DD6019}"/>
              </a:ext>
            </a:extLst>
          </p:cNvPr>
          <p:cNvSpPr txBox="1"/>
          <p:nvPr/>
        </p:nvSpPr>
        <p:spPr>
          <a:xfrm>
            <a:off x="8563501" y="5760083"/>
            <a:ext cx="287501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600" b="1" dirty="0"/>
              <a:t>Martin Kuna – Nada </a:t>
            </a:r>
            <a:r>
              <a:rPr lang="cs-CZ" sz="1600" b="1" dirty="0" err="1"/>
              <a:t>Profantová</a:t>
            </a:r>
            <a:endParaRPr lang="cs-CZ" sz="1600" b="1" dirty="0"/>
          </a:p>
          <a:p>
            <a:r>
              <a:rPr lang="cs-CZ" sz="1600" b="1" dirty="0"/>
              <a:t>                        2005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D1747284-8578-D120-B679-1C7A5D2D0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Pohřební ritus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6. – 8/9. stol.</a:t>
            </a:r>
            <a:endParaRPr lang="cs-CZ" altLang="cs-CZ" sz="20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B1D4AE-9EAA-D769-DE9A-6D61D00C4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143000"/>
            <a:ext cx="11868150" cy="57150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Pohřební ritus  </a:t>
            </a:r>
            <a:r>
              <a:rPr lang="cs-CZ" sz="1900" dirty="0"/>
              <a:t>– soubor zvyklostí v nakládání s tělem zemřelého od jeho smrti po uložení do hrobu. </a:t>
            </a:r>
          </a:p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Pohřebiště </a:t>
            </a:r>
            <a:r>
              <a:rPr lang="cs-CZ" sz="1900" b="1" dirty="0"/>
              <a:t> </a:t>
            </a:r>
            <a:r>
              <a:rPr lang="cs-CZ" sz="1900" dirty="0"/>
              <a:t>–</a:t>
            </a:r>
            <a:r>
              <a:rPr lang="cs-CZ" sz="1900" b="1" dirty="0"/>
              <a:t>  </a:t>
            </a:r>
            <a:r>
              <a:rPr lang="cs-CZ" sz="1900" dirty="0"/>
              <a:t>od sídlišť (světa živých) oddělena překážkou:  50 až 400/500 m od sídliště (vodoteč, strž)</a:t>
            </a:r>
          </a:p>
          <a:p>
            <a:pPr>
              <a:defRPr/>
            </a:pPr>
            <a:endParaRPr lang="cs-CZ" sz="19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I.  žárový  </a:t>
            </a:r>
            <a:r>
              <a:rPr lang="cs-CZ" sz="1900" dirty="0"/>
              <a:t>–  pohanský ritus:  kremace (spalování),  rozdělení podle způsobu uložení kremačních ostatků: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1</a:t>
            </a:r>
            <a:r>
              <a:rPr lang="cs-CZ" sz="1900" b="1" dirty="0"/>
              <a:t>.    ploché hroby:   6. – 8. stol.  </a:t>
            </a:r>
          </a:p>
          <a:p>
            <a:pPr marL="0" indent="0">
              <a:buNone/>
              <a:defRPr/>
            </a:pPr>
            <a:r>
              <a:rPr lang="cs-CZ" sz="1900" b="1" dirty="0"/>
              <a:t>                                                              </a:t>
            </a:r>
            <a:r>
              <a:rPr lang="cs-CZ" sz="1900" dirty="0"/>
              <a:t>a) </a:t>
            </a:r>
            <a:r>
              <a:rPr lang="cs-CZ" sz="1900" i="1" dirty="0"/>
              <a:t> </a:t>
            </a:r>
            <a:r>
              <a:rPr lang="cs-CZ" sz="1900" b="1" dirty="0"/>
              <a:t>popelnicové:</a:t>
            </a:r>
            <a:r>
              <a:rPr lang="cs-CZ" sz="1900" dirty="0"/>
              <a:t>   v nádobě:  většinou 1 (max. 2)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            </a:t>
            </a:r>
            <a:r>
              <a:rPr lang="cs-CZ" sz="1900" dirty="0" err="1"/>
              <a:t>ustrina</a:t>
            </a:r>
            <a:r>
              <a:rPr lang="cs-CZ" sz="1900" dirty="0"/>
              <a:t>:  pohřební hranice:  St. Břeclav  2,5 x 1,2 m; (2 m</a:t>
            </a:r>
            <a:r>
              <a:rPr lang="cs-CZ" sz="1900" baseline="30000" dirty="0"/>
              <a:t>3 </a:t>
            </a:r>
            <a:r>
              <a:rPr lang="cs-CZ" sz="1900" dirty="0"/>
              <a:t>dřeva) </a:t>
            </a:r>
          </a:p>
          <a:p>
            <a:pPr marL="0" indent="0">
              <a:spcBef>
                <a:spcPts val="300"/>
              </a:spcBef>
              <a:buNone/>
              <a:defRPr/>
            </a:pPr>
            <a:r>
              <a:rPr lang="cs-CZ" sz="1900" dirty="0"/>
              <a:t>                                                                                              M:  Dolní Dunajovice., Přítluky  (skupiny po 30ti H  (1 rodina za 2 stol.)</a:t>
            </a:r>
          </a:p>
          <a:p>
            <a:pPr marL="0" indent="0">
              <a:spcBef>
                <a:spcPts val="300"/>
              </a:spcBef>
              <a:buNone/>
              <a:defRPr/>
            </a:pPr>
            <a:r>
              <a:rPr lang="cs-CZ" sz="1900" dirty="0"/>
              <a:t>                                                                                                     </a:t>
            </a:r>
            <a:r>
              <a:rPr lang="cs-CZ" sz="1900" dirty="0" err="1"/>
              <a:t>Pohansko</a:t>
            </a:r>
            <a:r>
              <a:rPr lang="cs-CZ" sz="1900" dirty="0"/>
              <a:t> 55H), St. Břeclav (34H: 2 skupiny =  2 rodiny, 3 až 4 čl.)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             Č:   Praha-Loretánské nám, Hevlín </a:t>
            </a:r>
            <a:r>
              <a:rPr lang="cs-CZ" sz="1900" i="1" dirty="0"/>
              <a:t>     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b)  </a:t>
            </a:r>
            <a:r>
              <a:rPr lang="cs-CZ" sz="1900" b="1" dirty="0"/>
              <a:t>jámové:  </a:t>
            </a:r>
            <a:r>
              <a:rPr lang="cs-CZ" sz="1900" dirty="0"/>
              <a:t>Ø 20 až 80 cm,  10 až 20 %  (Staré Město, Hradčany, Bohnice)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b="1" dirty="0"/>
              <a:t>                              2.    mohylové hroby</a:t>
            </a:r>
            <a:r>
              <a:rPr lang="cs-CZ" sz="1900" dirty="0"/>
              <a:t>:    7/8 stol.:   Velatice</a:t>
            </a:r>
            <a:endParaRPr lang="cs-CZ" altLang="cs-CZ" sz="1900" dirty="0"/>
          </a:p>
          <a:p>
            <a:pPr marL="0" indent="0">
              <a:buNone/>
              <a:defRPr/>
            </a:pPr>
            <a:endParaRPr lang="cs-CZ" sz="1900" dirty="0"/>
          </a:p>
          <a:p>
            <a:pPr>
              <a:defRPr/>
            </a:pPr>
            <a:r>
              <a:rPr lang="cs-CZ" sz="1900" dirty="0"/>
              <a:t> </a:t>
            </a:r>
            <a:r>
              <a:rPr lang="cs-CZ" sz="1900" b="1" dirty="0">
                <a:solidFill>
                  <a:srgbClr val="FF0000"/>
                </a:solidFill>
              </a:rPr>
              <a:t>II. kostrový</a:t>
            </a:r>
            <a:r>
              <a:rPr lang="cs-CZ" sz="1900" dirty="0">
                <a:solidFill>
                  <a:srgbClr val="FF0000"/>
                </a:solidFill>
              </a:rPr>
              <a:t>   </a:t>
            </a:r>
            <a:r>
              <a:rPr lang="cs-CZ" sz="1900" dirty="0"/>
              <a:t>–   vliv Avarů (později křesťanství z Franské říše):  pohřbívání nespálených těl (</a:t>
            </a:r>
            <a:r>
              <a:rPr lang="cs-CZ" sz="1900" dirty="0" err="1"/>
              <a:t>inhumace</a:t>
            </a:r>
            <a:r>
              <a:rPr lang="cs-CZ" sz="1900" dirty="0"/>
              <a:t>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–   již Slovensko:  Děvínská Nová Ves, </a:t>
            </a:r>
            <a:r>
              <a:rPr lang="cs-CZ" sz="1900" dirty="0" err="1"/>
              <a:t>Želovce</a:t>
            </a:r>
            <a:r>
              <a:rPr lang="cs-CZ" sz="1900" dirty="0"/>
              <a:t>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–    </a:t>
            </a:r>
            <a:r>
              <a:rPr lang="cs-CZ" sz="1900" b="1" dirty="0"/>
              <a:t>8/9. stol.:   </a:t>
            </a:r>
            <a:r>
              <a:rPr lang="cs-CZ" sz="1900" dirty="0"/>
              <a:t>změna ritu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>
            <a:extLst>
              <a:ext uri="{FF2B5EF4-FFF2-40B4-BE49-F238E27FC236}">
                <a16:creationId xmlns:a16="http://schemas.microsoft.com/office/drawing/2014/main" id="{118A44C4-CA27-FDB9-AE68-0099CB1A7C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Jazykové skupiny</a:t>
            </a:r>
          </a:p>
        </p:txBody>
      </p:sp>
      <p:sp>
        <p:nvSpPr>
          <p:cNvPr id="27651" name="Rectangle 5">
            <a:extLst>
              <a:ext uri="{FF2B5EF4-FFF2-40B4-BE49-F238E27FC236}">
                <a16:creationId xmlns:a16="http://schemas.microsoft.com/office/drawing/2014/main" id="{8BF965B4-A293-F670-EFF7-9BB910B7AB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3875" y="838200"/>
            <a:ext cx="11439525" cy="6305549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2000" b="1" dirty="0"/>
              <a:t>3/2. tis. př. n. l.</a:t>
            </a:r>
            <a:r>
              <a:rPr lang="cs-CZ" altLang="cs-CZ" sz="2000" dirty="0"/>
              <a:t>  –  </a:t>
            </a:r>
            <a:r>
              <a:rPr lang="cs-CZ" altLang="cs-CZ" sz="2000" dirty="0">
                <a:solidFill>
                  <a:srgbClr val="FF0000"/>
                </a:solidFill>
              </a:rPr>
              <a:t>„</a:t>
            </a:r>
            <a:r>
              <a:rPr lang="cs-CZ" altLang="cs-CZ" sz="2000" b="1" dirty="0">
                <a:solidFill>
                  <a:srgbClr val="FF0000"/>
                </a:solidFill>
              </a:rPr>
              <a:t>starší časová vrstva“:  </a:t>
            </a:r>
            <a:r>
              <a:rPr lang="cs-CZ" altLang="cs-CZ" sz="2000" dirty="0"/>
              <a:t>v </a:t>
            </a:r>
            <a:r>
              <a:rPr lang="cs-CZ" altLang="cs-CZ" sz="2000" b="1" dirty="0"/>
              <a:t>eneolitu</a:t>
            </a:r>
            <a:r>
              <a:rPr lang="cs-CZ" altLang="cs-CZ" sz="2000" dirty="0"/>
              <a:t> dochází k rozpadu západního jazykového okruhu na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            4 okruhy kmenových dialektů: 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</a:p>
          <a:p>
            <a:pPr marL="0" indent="0" eaLnBrk="1" hangingPunct="1">
              <a:buNone/>
            </a:pPr>
            <a:endParaRPr lang="cs-CZ" altLang="cs-CZ" sz="2000" b="1" dirty="0"/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           –  západoevropský (</a:t>
            </a:r>
            <a:r>
              <a:rPr lang="cs-CZ" altLang="cs-CZ" sz="2000" dirty="0" err="1"/>
              <a:t>protokeltský</a:t>
            </a:r>
            <a:r>
              <a:rPr lang="cs-CZ" altLang="cs-CZ" sz="2000" dirty="0"/>
              <a:t>)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           –  středoevropský (</a:t>
            </a:r>
            <a:r>
              <a:rPr lang="cs-CZ" altLang="cs-CZ" sz="2000" dirty="0" err="1"/>
              <a:t>protovenetský</a:t>
            </a:r>
            <a:r>
              <a:rPr lang="cs-CZ" altLang="cs-CZ" sz="2000" dirty="0"/>
              <a:t>)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           –  východoevropský (</a:t>
            </a:r>
            <a:r>
              <a:rPr lang="cs-CZ" altLang="cs-CZ" sz="2000" dirty="0" err="1"/>
              <a:t>protobaltský</a:t>
            </a:r>
            <a:r>
              <a:rPr lang="cs-CZ" altLang="cs-CZ" sz="2000" dirty="0"/>
              <a:t>)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           –  </a:t>
            </a:r>
            <a:r>
              <a:rPr lang="cs-CZ" altLang="cs-CZ" sz="2000" dirty="0" err="1"/>
              <a:t>protobalkánský</a:t>
            </a:r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2./1. tis</a:t>
            </a:r>
            <a:r>
              <a:rPr lang="cs-CZ" altLang="cs-CZ" sz="2000" dirty="0"/>
              <a:t>.  – 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>
                <a:solidFill>
                  <a:srgbClr val="FF0000"/>
                </a:solidFill>
              </a:rPr>
              <a:t>„mladší časová vrstva“:  </a:t>
            </a:r>
            <a:r>
              <a:rPr lang="cs-CZ" altLang="cs-CZ" sz="2000" dirty="0"/>
              <a:t>v </a:t>
            </a:r>
            <a:r>
              <a:rPr lang="cs-CZ" altLang="cs-CZ" sz="2000" b="1" dirty="0"/>
              <a:t>době bronzové</a:t>
            </a:r>
            <a:r>
              <a:rPr lang="cs-CZ" altLang="cs-CZ" sz="2000" dirty="0"/>
              <a:t> vznikla jazyková skupina: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 –  keltská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 –  germánská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 –  románská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 –  slovanská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>
            <a:extLst>
              <a:ext uri="{FF2B5EF4-FFF2-40B4-BE49-F238E27FC236}">
                <a16:creationId xmlns:a16="http://schemas.microsoft.com/office/drawing/2014/main" id="{E11F2964-E020-DE3F-C732-3F8B4926A2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8320" y="762001"/>
            <a:ext cx="11663680" cy="6290309"/>
          </a:xfrm>
        </p:spPr>
        <p:txBody>
          <a:bodyPr>
            <a:normAutofit/>
          </a:bodyPr>
          <a:lstStyle/>
          <a:p>
            <a:r>
              <a:rPr lang="cs-CZ" altLang="cs-CZ" sz="2000" b="1" dirty="0"/>
              <a:t>D. Jelínková</a:t>
            </a:r>
            <a:r>
              <a:rPr lang="cs-CZ" altLang="cs-CZ" sz="2000" dirty="0"/>
              <a:t>   –  </a:t>
            </a:r>
            <a:r>
              <a:rPr lang="cs-CZ" altLang="cs-CZ" sz="2000" b="1" dirty="0"/>
              <a:t>1987</a:t>
            </a:r>
            <a:r>
              <a:rPr lang="cs-CZ" altLang="cs-CZ" sz="2000" dirty="0"/>
              <a:t>: Sídliště s keramikou pražského typu na Moravě, I až III (rkp. kandid. </a:t>
            </a:r>
            <a:r>
              <a:rPr lang="cs-CZ" altLang="cs-CZ" sz="2000" dirty="0" err="1"/>
              <a:t>diz.práce</a:t>
            </a:r>
            <a:r>
              <a:rPr lang="cs-CZ" altLang="cs-CZ" sz="2000" dirty="0"/>
              <a:t>). Brno. </a:t>
            </a:r>
          </a:p>
          <a:p>
            <a:pPr>
              <a:buFontTx/>
              <a:buNone/>
            </a:pP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                             –  v rámci keramického inventáře vyčlenila 3 skupiny nádob:  (A, A/B, B, C</a:t>
            </a:r>
          </a:p>
          <a:p>
            <a:pPr>
              <a:buFontTx/>
              <a:buNone/>
            </a:pP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                             –  </a:t>
            </a:r>
            <a:r>
              <a:rPr lang="cs-CZ" altLang="cs-CZ" sz="2000" b="1" dirty="0"/>
              <a:t>1989</a:t>
            </a:r>
            <a:r>
              <a:rPr lang="cs-CZ" altLang="cs-CZ" sz="2000" dirty="0"/>
              <a:t>: K chronologii sídlištních nálezů s keramikou  pražského typu na Moravě. In: Pravěké a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slovanské osídlení Moravy, Sborník k 80. narozeninám Josefa </a:t>
            </a:r>
            <a:r>
              <a:rPr lang="cs-CZ" altLang="cs-CZ" sz="2000" dirty="0" err="1"/>
              <a:t>Poulíka</a:t>
            </a:r>
            <a:r>
              <a:rPr lang="cs-CZ" altLang="cs-CZ" sz="2000" dirty="0"/>
              <a:t>, 251-287. </a:t>
            </a:r>
          </a:p>
          <a:p>
            <a:pPr>
              <a:buFontTx/>
              <a:buNone/>
            </a:pP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                              –  na základě vyčlenění těchto skupin sídlištní celky z Moravy rozdělila do 3 relativně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chronologických fází:  </a:t>
            </a:r>
          </a:p>
          <a:p>
            <a:pPr>
              <a:buFontTx/>
              <a:buNone/>
            </a:pP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                                 1. sídlištní fáze:  6. stol. (poč. slov. </a:t>
            </a:r>
            <a:r>
              <a:rPr lang="cs-CZ" altLang="cs-CZ" sz="2000" dirty="0" err="1"/>
              <a:t>osídl</a:t>
            </a:r>
            <a:r>
              <a:rPr lang="cs-CZ" altLang="cs-CZ" sz="2000" dirty="0"/>
              <a:t>. ne dříve než 2. pol.)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2. sídlištní fáze:  1. pol. 7. stol.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3. sídlištní fáze:  patrně 2. pol. 7. stol.</a:t>
            </a:r>
          </a:p>
          <a:p>
            <a:endParaRPr lang="cs-CZ" altLang="cs-CZ" sz="18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>
            <a:extLst>
              <a:ext uri="{FF2B5EF4-FFF2-40B4-BE49-F238E27FC236}">
                <a16:creationId xmlns:a16="http://schemas.microsoft.com/office/drawing/2014/main" id="{10794764-57A7-D11C-B6BD-691463D798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7360" y="741680"/>
            <a:ext cx="11724640" cy="611632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/>
              <a:t>J. Bubeník   </a:t>
            </a:r>
            <a:r>
              <a:rPr lang="cs-CZ" altLang="cs-CZ" sz="2000" dirty="0"/>
              <a:t>–   </a:t>
            </a:r>
            <a:r>
              <a:rPr lang="cs-CZ" altLang="cs-CZ" sz="1800" b="1" dirty="0"/>
              <a:t>1994</a:t>
            </a:r>
            <a:r>
              <a:rPr lang="cs-CZ" altLang="cs-CZ" sz="1800" dirty="0"/>
              <a:t>: K problémům periodizace a chronologie staršího úseku vývoje raně středověké hmotné kultury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v Čechách, AR XLVI, 54 – 64.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I. horizont  –  fáze s ker. v  ruce </a:t>
            </a:r>
            <a:r>
              <a:rPr lang="cs-CZ" altLang="cs-CZ" sz="1800" dirty="0" err="1"/>
              <a:t>robenou</a:t>
            </a:r>
            <a:r>
              <a:rPr lang="cs-CZ" altLang="cs-CZ" sz="1800" dirty="0"/>
              <a:t>, téměř výhradně nezdobená časně slovanská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(pražský typ a jeho deriváty)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II. horizont  –   v ruce </a:t>
            </a:r>
            <a:r>
              <a:rPr lang="cs-CZ" altLang="cs-CZ" sz="1800" dirty="0" err="1"/>
              <a:t>robená</a:t>
            </a:r>
            <a:r>
              <a:rPr lang="cs-CZ" altLang="cs-CZ" sz="1800" dirty="0"/>
              <a:t> nezdobená i zdobená ker., obtáčená, podunajského rázu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–  jde o smíšený horizont přechodného charakteru mezi </a:t>
            </a:r>
            <a:r>
              <a:rPr lang="cs-CZ" altLang="cs-CZ" sz="1800" dirty="0" err="1"/>
              <a:t>předhradištním</a:t>
            </a:r>
            <a:r>
              <a:rPr lang="cs-CZ" altLang="cs-CZ" sz="1800" dirty="0"/>
              <a:t> obdobím a plnou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starší dobou hradištní  (předěl kolem r. 800)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III. Horizont  –  obtáčená zdobená </a:t>
            </a:r>
            <a:r>
              <a:rPr lang="cs-CZ" altLang="cs-CZ" sz="1800" dirty="0" err="1"/>
              <a:t>kramika</a:t>
            </a:r>
            <a:r>
              <a:rPr lang="cs-CZ" altLang="cs-CZ" sz="1800" dirty="0"/>
              <a:t> tzv. podunajského typu - plná klasická fáze </a:t>
            </a:r>
            <a:r>
              <a:rPr lang="cs-CZ" altLang="cs-CZ" sz="1800" dirty="0" err="1"/>
              <a:t>starohradištní</a:t>
            </a:r>
            <a:r>
              <a:rPr lang="cs-CZ" altLang="cs-CZ" sz="1800" dirty="0"/>
              <a:t> až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počátek střední doby hradištní (v klas. pojetí)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–  výskyt avarsko-slovanské industrie, památek blatnicko-mikulčického stylu a karolinského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vlivu v Čechách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–  kol. pol. 6. stol. (550) – polovina 9. stol či poč. 3/4 9. stol. (850)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(hranice plně velkomoravského proudu do Čech)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C631ECBF-39AD-293A-85EB-45131DEB2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0163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Hradiska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29ADCE-1A82-2FA9-9DDC-78F816BAB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838200"/>
            <a:ext cx="11706225" cy="60198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900" b="1" dirty="0"/>
              <a:t> </a:t>
            </a:r>
            <a:r>
              <a:rPr lang="cs-CZ" sz="2600" b="1" dirty="0"/>
              <a:t>Vznik:  8. stol:   a) </a:t>
            </a:r>
            <a:r>
              <a:rPr lang="cs-CZ" altLang="cs-CZ" sz="2600" b="1" dirty="0"/>
              <a:t>vnější faktory (ohrožení):    </a:t>
            </a:r>
            <a:r>
              <a:rPr lang="cs-CZ" altLang="cs-CZ" sz="2600" dirty="0"/>
              <a:t>1.   </a:t>
            </a:r>
            <a:r>
              <a:rPr lang="cs-CZ" altLang="cs-CZ" sz="2600" b="1" dirty="0"/>
              <a:t>franská říše</a:t>
            </a:r>
            <a:r>
              <a:rPr lang="cs-CZ" altLang="cs-CZ" sz="2600" dirty="0"/>
              <a:t> Karla Velikého (768-814)  od Atlantiku po Sasko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600" dirty="0"/>
              <a:t>                                                                                        2.   </a:t>
            </a:r>
            <a:r>
              <a:rPr lang="cs-CZ" altLang="cs-CZ" sz="2600" b="1" dirty="0"/>
              <a:t>avarský </a:t>
            </a:r>
            <a:r>
              <a:rPr lang="cs-CZ" altLang="cs-CZ" sz="2600" b="1" dirty="0" err="1"/>
              <a:t>kaganát</a:t>
            </a:r>
            <a:r>
              <a:rPr lang="cs-CZ" altLang="cs-CZ" sz="2600" dirty="0"/>
              <a:t> - organizace kočovnického typu, Karpatská Kotlina </a:t>
            </a:r>
            <a:endParaRPr lang="cs-CZ" sz="2600" dirty="0"/>
          </a:p>
          <a:p>
            <a:pPr marL="0" indent="0">
              <a:buNone/>
              <a:defRPr/>
            </a:pPr>
            <a:r>
              <a:rPr lang="cs-CZ" sz="2600" dirty="0"/>
              <a:t>                                 </a:t>
            </a:r>
            <a:r>
              <a:rPr lang="cs-CZ" sz="2600" b="1" dirty="0"/>
              <a:t>b) vnitřní faktory:  </a:t>
            </a:r>
            <a:r>
              <a:rPr lang="cs-CZ" sz="2600" dirty="0"/>
              <a:t>vytváření sídelních struktur po trvalém usazení v nových oblastech </a:t>
            </a:r>
          </a:p>
          <a:p>
            <a:pPr marL="0" indent="0">
              <a:buNone/>
              <a:defRPr/>
            </a:pPr>
            <a:endParaRPr lang="cs-CZ" sz="2600" dirty="0"/>
          </a:p>
          <a:p>
            <a:pPr marL="0" indent="0">
              <a:buNone/>
              <a:defRPr/>
            </a:pPr>
            <a:r>
              <a:rPr lang="cs-CZ" sz="2600" b="1" dirty="0">
                <a:solidFill>
                  <a:srgbClr val="FF0000"/>
                </a:solidFill>
              </a:rPr>
              <a:t>      </a:t>
            </a:r>
            <a:r>
              <a:rPr lang="cs-CZ" sz="2600" b="1" dirty="0" err="1">
                <a:solidFill>
                  <a:srgbClr val="FF0000"/>
                </a:solidFill>
              </a:rPr>
              <a:t>Fredegarova</a:t>
            </a:r>
            <a:r>
              <a:rPr lang="cs-CZ" sz="2600" b="1" dirty="0">
                <a:solidFill>
                  <a:srgbClr val="FF0000"/>
                </a:solidFill>
              </a:rPr>
              <a:t> kronika</a:t>
            </a:r>
            <a:r>
              <a:rPr lang="cs-CZ" sz="2600" dirty="0">
                <a:solidFill>
                  <a:srgbClr val="FF0000"/>
                </a:solidFill>
              </a:rPr>
              <a:t>:</a:t>
            </a:r>
            <a:r>
              <a:rPr lang="cs-CZ" sz="2600" dirty="0"/>
              <a:t>    </a:t>
            </a:r>
            <a:r>
              <a:rPr lang="cs-CZ" sz="2600" b="1" dirty="0" err="1"/>
              <a:t>Vogastisburg</a:t>
            </a:r>
            <a:r>
              <a:rPr lang="cs-CZ" sz="2600" b="1" dirty="0"/>
              <a:t> </a:t>
            </a:r>
            <a:r>
              <a:rPr lang="cs-CZ" sz="2600" dirty="0"/>
              <a:t>(</a:t>
            </a:r>
            <a:r>
              <a:rPr lang="cs-CZ" sz="2600" dirty="0" err="1"/>
              <a:t>castrum</a:t>
            </a:r>
            <a:r>
              <a:rPr lang="cs-CZ" sz="2600" dirty="0"/>
              <a:t>)   –  dosud nelokalizován       </a:t>
            </a:r>
            <a:r>
              <a:rPr lang="cs-CZ" altLang="cs-CZ" sz="2600" b="1" dirty="0"/>
              <a:t> </a:t>
            </a:r>
          </a:p>
          <a:p>
            <a:pPr marL="0" indent="0">
              <a:buNone/>
              <a:defRPr/>
            </a:pPr>
            <a:r>
              <a:rPr lang="cs-CZ" sz="2600" b="1" dirty="0">
                <a:solidFill>
                  <a:srgbClr val="FF0000"/>
                </a:solidFill>
              </a:rPr>
              <a:t>      Tzv. Geograf Bavorský (843):   </a:t>
            </a:r>
            <a:r>
              <a:rPr lang="cs-CZ" altLang="cs-CZ" sz="2600" dirty="0" err="1"/>
              <a:t>Descriptio</a:t>
            </a:r>
            <a:r>
              <a:rPr lang="cs-CZ" altLang="cs-CZ" sz="2600" dirty="0"/>
              <a:t> </a:t>
            </a:r>
            <a:r>
              <a:rPr lang="cs-CZ" altLang="cs-CZ" sz="2600" dirty="0" err="1"/>
              <a:t>civitatum</a:t>
            </a:r>
            <a:r>
              <a:rPr lang="cs-CZ" altLang="cs-CZ" sz="2600" dirty="0"/>
              <a:t> et </a:t>
            </a:r>
            <a:r>
              <a:rPr lang="cs-CZ" altLang="cs-CZ" sz="2600" dirty="0" err="1"/>
              <a:t>religionum</a:t>
            </a:r>
            <a:r>
              <a:rPr lang="cs-CZ" altLang="cs-CZ" sz="2600" dirty="0"/>
              <a:t> ad </a:t>
            </a:r>
            <a:r>
              <a:rPr lang="cs-CZ" altLang="cs-CZ" sz="2600" dirty="0" err="1"/>
              <a:t>septemtrionalem</a:t>
            </a:r>
            <a:r>
              <a:rPr lang="cs-CZ" altLang="cs-CZ" sz="2600" dirty="0"/>
              <a:t> </a:t>
            </a:r>
            <a:r>
              <a:rPr lang="cs-CZ" altLang="cs-CZ" sz="2600" dirty="0" err="1"/>
              <a:t>plagam</a:t>
            </a:r>
            <a:r>
              <a:rPr lang="cs-CZ" altLang="cs-CZ" sz="2600" dirty="0"/>
              <a:t> </a:t>
            </a:r>
            <a:r>
              <a:rPr lang="cs-CZ" altLang="cs-CZ" sz="2600" dirty="0" err="1"/>
              <a:t>Danubii</a:t>
            </a:r>
            <a:r>
              <a:rPr lang="cs-CZ" altLang="cs-CZ" sz="26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2600" dirty="0"/>
              <a:t>                                                           –  Moravané mají XXX hradských měst a 11 hradských obcí</a:t>
            </a:r>
            <a:endParaRPr lang="cs-CZ" altLang="cs-CZ" sz="2600" b="1" dirty="0"/>
          </a:p>
          <a:p>
            <a:pPr>
              <a:defRPr/>
            </a:pPr>
            <a:r>
              <a:rPr lang="cs-CZ" altLang="cs-CZ" sz="2600" b="1" dirty="0"/>
              <a:t> M:  </a:t>
            </a:r>
            <a:r>
              <a:rPr lang="cs-CZ" altLang="cs-CZ" sz="2600" dirty="0"/>
              <a:t>Mikulčice-Valy, Uherské Hradiště-Ostrov sv. Jiří, Olomouc-Povel, Brno-Staré Zámky u Líšně, Znojmo-Hradiště sv. </a:t>
            </a:r>
            <a:r>
              <a:rPr lang="cs-CZ" altLang="cs-CZ" sz="2600" dirty="0" err="1"/>
              <a:t>Hipolyta</a:t>
            </a:r>
            <a:r>
              <a:rPr lang="cs-CZ" altLang="cs-CZ" sz="2600" dirty="0"/>
              <a:t>, </a:t>
            </a:r>
            <a:r>
              <a:rPr lang="cs-CZ" altLang="cs-CZ" sz="2600" b="1" dirty="0"/>
              <a:t> </a:t>
            </a:r>
          </a:p>
          <a:p>
            <a:pPr>
              <a:defRPr/>
            </a:pPr>
            <a:r>
              <a:rPr lang="cs-CZ" altLang="cs-CZ" sz="2600" b="1" dirty="0"/>
              <a:t> S: </a:t>
            </a:r>
            <a:r>
              <a:rPr lang="cs-CZ" altLang="cs-CZ" sz="2600" dirty="0"/>
              <a:t>  Víno u Slezských Rudoltic, Chotěbuz-</a:t>
            </a:r>
            <a:r>
              <a:rPr lang="cs-CZ" altLang="cs-CZ" sz="2600" dirty="0" err="1"/>
              <a:t>Podobora</a:t>
            </a:r>
            <a:endParaRPr lang="cs-CZ" altLang="cs-CZ" sz="2600" dirty="0"/>
          </a:p>
          <a:p>
            <a:pPr>
              <a:defRPr/>
            </a:pPr>
            <a:r>
              <a:rPr lang="cs-CZ" altLang="cs-CZ" sz="2600" b="1" dirty="0"/>
              <a:t> Č:</a:t>
            </a:r>
            <a:r>
              <a:rPr lang="cs-CZ" altLang="cs-CZ" sz="2600" dirty="0"/>
              <a:t>    Rubín u Podbořan, Kal na Jičínsku, Klučov, Tismice, </a:t>
            </a:r>
            <a:r>
              <a:rPr lang="cs-CZ" altLang="cs-CZ" sz="2600" dirty="0" err="1"/>
              <a:t>Cimburk</a:t>
            </a:r>
            <a:r>
              <a:rPr lang="cs-CZ" altLang="cs-CZ" sz="2600" dirty="0"/>
              <a:t> u Kutné Hory, </a:t>
            </a:r>
            <a:r>
              <a:rPr lang="cs-CZ" altLang="cs-CZ" sz="2600" dirty="0" err="1"/>
              <a:t>Zábrušany</a:t>
            </a:r>
            <a:r>
              <a:rPr lang="cs-CZ" altLang="cs-CZ" sz="2600" dirty="0"/>
              <a:t> </a:t>
            </a:r>
          </a:p>
          <a:p>
            <a:pPr marL="0" indent="0">
              <a:buNone/>
              <a:defRPr/>
            </a:pPr>
            <a:r>
              <a:rPr lang="cs-CZ" sz="2600" dirty="0"/>
              <a:t>                            </a:t>
            </a:r>
          </a:p>
          <a:p>
            <a:pPr>
              <a:defRPr/>
            </a:pPr>
            <a:r>
              <a:rPr lang="cs-CZ" sz="2600" b="1" dirty="0"/>
              <a:t>Význam:</a:t>
            </a:r>
            <a:r>
              <a:rPr lang="cs-CZ" sz="2600" dirty="0"/>
              <a:t>   opevněná sídla místních vládců (</a:t>
            </a:r>
            <a:r>
              <a:rPr lang="cs-CZ" sz="2600" dirty="0" err="1"/>
              <a:t>duces</a:t>
            </a:r>
            <a:r>
              <a:rPr lang="cs-CZ" sz="2600" dirty="0"/>
              <a:t>), centra teritoriálních celků  </a:t>
            </a:r>
          </a:p>
          <a:p>
            <a:pPr>
              <a:defRPr/>
            </a:pPr>
            <a:r>
              <a:rPr lang="cs-CZ" sz="2600" b="1" dirty="0"/>
              <a:t>Funkce:</a:t>
            </a:r>
            <a:r>
              <a:rPr lang="cs-CZ" sz="2600" dirty="0"/>
              <a:t>   politická, administrativní (správní), hospodářská, ideologická, vojenská a kultovní (kostely), </a:t>
            </a:r>
            <a:r>
              <a:rPr lang="cs-CZ" altLang="cs-CZ" sz="2600" dirty="0"/>
              <a:t>centra výroby a obchodu</a:t>
            </a:r>
          </a:p>
          <a:p>
            <a:pPr>
              <a:defRPr/>
            </a:pPr>
            <a:endParaRPr lang="cs-CZ" sz="2600" dirty="0"/>
          </a:p>
          <a:p>
            <a:pPr>
              <a:defRPr/>
            </a:pPr>
            <a:r>
              <a:rPr lang="cs-CZ" sz="2600" b="1" dirty="0"/>
              <a:t>1. starší fáze</a:t>
            </a:r>
            <a:r>
              <a:rPr lang="cs-CZ" sz="2600" dirty="0"/>
              <a:t>:  </a:t>
            </a:r>
            <a:r>
              <a:rPr lang="cs-CZ" sz="2600" b="1" dirty="0"/>
              <a:t>8. až 10. stol.:</a:t>
            </a:r>
            <a:r>
              <a:rPr lang="cs-CZ" sz="2600" dirty="0"/>
              <a:t>   nejstarší:   využívaly pravěká opevnění, lehce hrazené palisádami   </a:t>
            </a:r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                   </a:t>
            </a:r>
            <a:r>
              <a:rPr lang="cs-CZ" sz="2600" dirty="0" err="1"/>
              <a:t>středohradištní</a:t>
            </a:r>
            <a:r>
              <a:rPr lang="cs-CZ" sz="2600" dirty="0"/>
              <a:t>:   tzv.  kombinovaná hradba – Budeč, Praha 6- Šárka, Kouřim</a:t>
            </a:r>
            <a:endParaRPr lang="cs-CZ" sz="2600" b="1" dirty="0"/>
          </a:p>
          <a:p>
            <a:pPr>
              <a:defRPr/>
            </a:pPr>
            <a:r>
              <a:rPr lang="cs-CZ" sz="2600" b="1" dirty="0"/>
              <a:t>2. mladší fáze</a:t>
            </a:r>
            <a:r>
              <a:rPr lang="cs-CZ" sz="2600" dirty="0"/>
              <a:t>:  </a:t>
            </a:r>
            <a:r>
              <a:rPr lang="cs-CZ" sz="2600" b="1" dirty="0"/>
              <a:t>10. až 11/12. stol</a:t>
            </a:r>
            <a:r>
              <a:rPr lang="cs-CZ" sz="2600" dirty="0"/>
              <a:t>.:   starší „kmenová“ hradiště zanikly v souvislosti s budováním </a:t>
            </a:r>
            <a:r>
              <a:rPr lang="cs-CZ" sz="2600" b="1" dirty="0"/>
              <a:t>tzv. přemyslovské domény:  </a:t>
            </a:r>
          </a:p>
          <a:p>
            <a:pPr marL="0" indent="0">
              <a:buNone/>
              <a:defRPr/>
            </a:pPr>
            <a:r>
              <a:rPr lang="cs-CZ" sz="2600" b="1" dirty="0"/>
              <a:t>                                                                      </a:t>
            </a:r>
            <a:r>
              <a:rPr lang="cs-CZ" sz="2600" dirty="0"/>
              <a:t>přemyslovská správní centra – hrady (</a:t>
            </a:r>
            <a:r>
              <a:rPr lang="cs-CZ" sz="2600" dirty="0" err="1"/>
              <a:t>civitas</a:t>
            </a:r>
            <a:r>
              <a:rPr lang="cs-CZ" sz="2600" dirty="0"/>
              <a:t>, </a:t>
            </a:r>
            <a:r>
              <a:rPr lang="cs-CZ" sz="2600" dirty="0" err="1"/>
              <a:t>metropolis</a:t>
            </a:r>
            <a:r>
              <a:rPr lang="cs-CZ" sz="2600" dirty="0"/>
              <a:t>, </a:t>
            </a:r>
            <a:r>
              <a:rPr lang="cs-CZ" sz="2600" dirty="0" err="1"/>
              <a:t>urbs</a:t>
            </a:r>
            <a:r>
              <a:rPr lang="cs-CZ" sz="2600" dirty="0"/>
              <a:t>, oppidum, </a:t>
            </a:r>
            <a:r>
              <a:rPr lang="cs-CZ" sz="2600" dirty="0" err="1"/>
              <a:t>castrum</a:t>
            </a:r>
            <a:r>
              <a:rPr lang="cs-CZ" sz="2600" dirty="0"/>
              <a:t>)</a:t>
            </a:r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                                                                                     (Boleslav I. a II.) a Břetislav I. (základ tzv. hradské soustavy)</a:t>
            </a:r>
          </a:p>
          <a:p>
            <a:pPr marL="0" indent="0">
              <a:buNone/>
              <a:defRPr/>
            </a:pPr>
            <a:endParaRPr lang="cs-CZ" sz="2600" dirty="0"/>
          </a:p>
          <a:p>
            <a:pPr marL="0" indent="0">
              <a:buNone/>
              <a:defRPr/>
            </a:pPr>
            <a:endParaRPr lang="cs-CZ" sz="2600" dirty="0"/>
          </a:p>
          <a:p>
            <a:pPr marL="0" indent="0">
              <a:buNone/>
              <a:defRPr/>
            </a:pPr>
            <a:endParaRPr lang="cs-CZ" sz="2600" dirty="0"/>
          </a:p>
          <a:p>
            <a:pPr>
              <a:defRPr/>
            </a:pPr>
            <a:endParaRPr lang="cs-CZ" sz="2600" dirty="0"/>
          </a:p>
          <a:p>
            <a:pPr>
              <a:defRPr/>
            </a:pPr>
            <a:endParaRPr lang="cs-CZ" sz="1400" dirty="0"/>
          </a:p>
          <a:p>
            <a:pPr marL="0" indent="0">
              <a:buNone/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8">
            <a:extLst>
              <a:ext uri="{FF2B5EF4-FFF2-40B4-BE49-F238E27FC236}">
                <a16:creationId xmlns:a16="http://schemas.microsoft.com/office/drawing/2014/main" id="{785F68A8-D704-3A33-9632-CB907FF09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378" y="2826944"/>
            <a:ext cx="3684096" cy="252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9">
            <a:extLst>
              <a:ext uri="{FF2B5EF4-FFF2-40B4-BE49-F238E27FC236}">
                <a16:creationId xmlns:a16="http://schemas.microsoft.com/office/drawing/2014/main" id="{51CF8549-FDF3-5738-9326-8255711A3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0160" y="4868895"/>
            <a:ext cx="99257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Kouřim</a:t>
            </a:r>
          </a:p>
        </p:txBody>
      </p:sp>
      <p:sp>
        <p:nvSpPr>
          <p:cNvPr id="14341" name="Text Box 11">
            <a:extLst>
              <a:ext uri="{FF2B5EF4-FFF2-40B4-BE49-F238E27FC236}">
                <a16:creationId xmlns:a16="http://schemas.microsoft.com/office/drawing/2014/main" id="{733FEDBD-92A6-CE04-B421-2CEE31AD0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2551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4343" name="Picture 14">
            <a:extLst>
              <a:ext uri="{FF2B5EF4-FFF2-40B4-BE49-F238E27FC236}">
                <a16:creationId xmlns:a16="http://schemas.microsoft.com/office/drawing/2014/main" id="{5C54A8BF-9D3E-AB3E-B0F8-2B03698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826944"/>
            <a:ext cx="3651798" cy="259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4" name="Text Box 15">
            <a:extLst>
              <a:ext uri="{FF2B5EF4-FFF2-40B4-BE49-F238E27FC236}">
                <a16:creationId xmlns:a16="http://schemas.microsoft.com/office/drawing/2014/main" id="{ED729041-FB4D-E23C-A9E7-57147AEED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8362" y="4981399"/>
            <a:ext cx="85151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Libice</a:t>
            </a:r>
          </a:p>
        </p:txBody>
      </p:sp>
      <p:pic>
        <p:nvPicPr>
          <p:cNvPr id="14345" name="Picture 16">
            <a:extLst>
              <a:ext uri="{FF2B5EF4-FFF2-40B4-BE49-F238E27FC236}">
                <a16:creationId xmlns:a16="http://schemas.microsoft.com/office/drawing/2014/main" id="{A5EE8378-5059-2774-7103-31D902336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2" y="2842626"/>
            <a:ext cx="3684095" cy="257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6" name="Text Box 17">
            <a:extLst>
              <a:ext uri="{FF2B5EF4-FFF2-40B4-BE49-F238E27FC236}">
                <a16:creationId xmlns:a16="http://schemas.microsoft.com/office/drawing/2014/main" id="{6183C3C8-44D6-9437-0E45-FA7A992D8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515" y="4981399"/>
            <a:ext cx="199072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Bohnice-Zámka</a:t>
            </a:r>
          </a:p>
        </p:txBody>
      </p:sp>
      <p:pic>
        <p:nvPicPr>
          <p:cNvPr id="3" name="Obrázek 2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id="{FF757E81-443D-A2A0-3705-232B92F02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54" y="58124"/>
            <a:ext cx="3848100" cy="25654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1223656-D3E0-2E8B-F2BC-6B6EBEA677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19" y="67206"/>
            <a:ext cx="6195520" cy="2556318"/>
          </a:xfrm>
          <a:prstGeom prst="rect">
            <a:avLst/>
          </a:prstGeom>
        </p:spPr>
      </p:pic>
      <p:sp>
        <p:nvSpPr>
          <p:cNvPr id="6" name="Text Box 13">
            <a:extLst>
              <a:ext uri="{FF2B5EF4-FFF2-40B4-BE49-F238E27FC236}">
                <a16:creationId xmlns:a16="http://schemas.microsoft.com/office/drawing/2014/main" id="{083F75B4-57B3-56E5-6A48-DE471113E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893" y="2237588"/>
            <a:ext cx="95410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Klučov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99ED8A1-D539-655C-327C-53D4DD721408}"/>
              </a:ext>
            </a:extLst>
          </p:cNvPr>
          <p:cNvSpPr txBox="1"/>
          <p:nvPr/>
        </p:nvSpPr>
        <p:spPr>
          <a:xfrm>
            <a:off x="476251" y="5637989"/>
            <a:ext cx="11715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cs-CZ" sz="1800" dirty="0"/>
              <a:t> J. Bubeník–</a:t>
            </a:r>
            <a:r>
              <a:rPr lang="cs-CZ" sz="1800" dirty="0" err="1"/>
              <a:t>I.Pleinerová</a:t>
            </a:r>
            <a:r>
              <a:rPr lang="cs-CZ" sz="1800" dirty="0"/>
              <a:t> – N. </a:t>
            </a:r>
            <a:r>
              <a:rPr lang="cs-CZ" sz="1800" dirty="0" err="1"/>
              <a:t>Profantová</a:t>
            </a:r>
            <a:r>
              <a:rPr lang="cs-CZ" sz="1800" b="1" i="1" dirty="0"/>
              <a:t>, </a:t>
            </a:r>
            <a:r>
              <a:rPr lang="cs-CZ" sz="1800" dirty="0"/>
              <a:t>Od počátků hradišť k počátkům přemyslovského státu, PA 89, Praha 1988, 104-145.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sz="1800" b="1" i="1" dirty="0"/>
              <a:t> </a:t>
            </a:r>
            <a:r>
              <a:rPr lang="cs-CZ" sz="1800" dirty="0"/>
              <a:t>J. Bubeník: </a:t>
            </a:r>
            <a:r>
              <a:rPr lang="cs-CZ" sz="1800" b="1" i="1" dirty="0"/>
              <a:t> </a:t>
            </a:r>
            <a:r>
              <a:rPr lang="cs-CZ" sz="1800" dirty="0"/>
              <a:t>Archeologické prameny k dějinám osídlení Čech v 7. až polovině 9. století (Katalog nalezišť), Praha 1997.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B36047F-9B89-F250-12F6-173894A83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19"/>
          <a:stretch/>
        </p:blipFill>
        <p:spPr>
          <a:xfrm>
            <a:off x="27651" y="233416"/>
            <a:ext cx="6798187" cy="662458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272708A-DB60-E8C9-3D90-4F4335D7F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281" r="8646"/>
          <a:stretch/>
        </p:blipFill>
        <p:spPr>
          <a:xfrm>
            <a:off x="6648305" y="5993258"/>
            <a:ext cx="5543695" cy="86474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E196799-46E9-AC20-9AFD-FBA32AAF7D0A}"/>
              </a:ext>
            </a:extLst>
          </p:cNvPr>
          <p:cNvSpPr txBox="1"/>
          <p:nvPr/>
        </p:nvSpPr>
        <p:spPr>
          <a:xfrm>
            <a:off x="7332505" y="306695"/>
            <a:ext cx="44480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Víno u Slezských Rudoltic na </a:t>
            </a:r>
            <a:r>
              <a:rPr lang="cs-CZ" sz="2000" b="1" dirty="0" err="1"/>
              <a:t>Osoblažsku</a:t>
            </a:r>
            <a:endParaRPr lang="cs-CZ" sz="2000" b="1" dirty="0"/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cs-CZ" sz="1800" dirty="0">
                <a:effectLst/>
                <a:ea typeface="Calibri" panose="020F0502020204030204" pitchFamily="34" charset="0"/>
              </a:rPr>
              <a:t>moravská expanze do severních území </a:t>
            </a:r>
            <a:endParaRPr lang="cs-CZ" sz="2000" b="1" dirty="0"/>
          </a:p>
          <a:p>
            <a:r>
              <a:rPr lang="cs-CZ" sz="2000" b="1" dirty="0"/>
              <a:t>                 </a:t>
            </a:r>
            <a:r>
              <a:rPr lang="cs-CZ" dirty="0"/>
              <a:t>2. pol. 8. – 1. pol. 9. stol.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5F2BA33-B330-FB71-EEAE-19F94AA1B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41"/>
          <a:stretch/>
        </p:blipFill>
        <p:spPr>
          <a:xfrm>
            <a:off x="7975089" y="2296160"/>
            <a:ext cx="4165927" cy="292150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666EFC77-1E89-0D5A-A027-73FB061A10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78" t="18472" r="36485" b="8472"/>
          <a:stretch/>
        </p:blipFill>
        <p:spPr>
          <a:xfrm>
            <a:off x="6996053" y="1412240"/>
            <a:ext cx="1553968" cy="224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678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://ff.ujep.cz/velimsky/cs_1_1/01CS/as156.jpg">
            <a:extLst>
              <a:ext uri="{FF2B5EF4-FFF2-40B4-BE49-F238E27FC236}">
                <a16:creationId xmlns:a16="http://schemas.microsoft.com/office/drawing/2014/main" id="{3D3D794A-7E55-E8EC-F486-4F4FCF4EA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309" y="38154"/>
            <a:ext cx="9096138" cy="681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291B779-E33C-FF7E-F64C-CE5DBF61FE33}"/>
              </a:ext>
            </a:extLst>
          </p:cNvPr>
          <p:cNvSpPr txBox="1"/>
          <p:nvPr/>
        </p:nvSpPr>
        <p:spPr>
          <a:xfrm>
            <a:off x="476250" y="228600"/>
            <a:ext cx="2200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Ostruhy s háčky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F8EA6C5-F32A-0ECE-A916-E1F68CA93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720" y="0"/>
            <a:ext cx="8717280" cy="68264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F7D5D3B-23B2-D6EF-8E89-DFCB518EC8CC}"/>
              </a:ext>
            </a:extLst>
          </p:cNvPr>
          <p:cNvSpPr txBox="1"/>
          <p:nvPr/>
        </p:nvSpPr>
        <p:spPr>
          <a:xfrm>
            <a:off x="8768081" y="612844"/>
            <a:ext cx="342391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u="none" strike="noStrike" baseline="0" dirty="0" err="1">
                <a:latin typeface="PalatinoLinotype-Italic"/>
              </a:rPr>
              <a:t>Mähren</a:t>
            </a:r>
            <a:r>
              <a:rPr lang="cs-CZ" sz="2000" b="1" u="none" strike="noStrike" baseline="0" dirty="0">
                <a:latin typeface="PalatinoLinotype-Italic"/>
              </a:rPr>
              <a:t>, </a:t>
            </a:r>
            <a:r>
              <a:rPr lang="cs-CZ" sz="2000" b="1" u="none" strike="noStrike" baseline="0" dirty="0" err="1">
                <a:latin typeface="PalatinoLinotype-Italic"/>
              </a:rPr>
              <a:t>Fundstellen</a:t>
            </a:r>
            <a:r>
              <a:rPr lang="cs-CZ" sz="2000" b="1" u="none" strike="noStrike" baseline="0" dirty="0">
                <a:latin typeface="PalatinoLinotype-Italic"/>
              </a:rPr>
              <a:t> der </a:t>
            </a:r>
            <a:r>
              <a:rPr lang="cs-CZ" sz="2000" b="1" u="none" strike="noStrike" baseline="0" dirty="0" err="1">
                <a:latin typeface="PalatinoLinotype-Italic"/>
              </a:rPr>
              <a:t>Hakensporen</a:t>
            </a:r>
            <a:r>
              <a:rPr lang="cs-CZ" sz="2000" b="1" u="none" strike="noStrike" baseline="0" dirty="0">
                <a:latin typeface="PalatinoLinotype-Italic"/>
              </a:rPr>
              <a:t>. </a:t>
            </a:r>
          </a:p>
          <a:p>
            <a:pPr algn="l"/>
            <a:endParaRPr lang="cs-CZ" i="1" dirty="0">
              <a:latin typeface="PalatinoLinotype-Italic"/>
            </a:endParaRP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1 – Staré Zámky </a:t>
            </a:r>
            <a:r>
              <a:rPr lang="cs-CZ" sz="1800" b="0" i="1" u="none" strike="noStrike" baseline="0" dirty="0" err="1">
                <a:latin typeface="PalatinoLinotype-Italic"/>
              </a:rPr>
              <a:t>bei</a:t>
            </a:r>
            <a:r>
              <a:rPr lang="cs-CZ" sz="1800" b="0" i="1" u="none" strike="noStrike" baseline="0" dirty="0">
                <a:latin typeface="PalatinoLinotype-Italic"/>
              </a:rPr>
              <a:t> Líšeň 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2 – Ježkovice-Černov 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3 – Víno </a:t>
            </a:r>
            <a:r>
              <a:rPr lang="cs-CZ" sz="1800" b="0" i="1" u="none" strike="noStrike" baseline="0" dirty="0" err="1">
                <a:latin typeface="PalatinoLinotype-Italic"/>
              </a:rPr>
              <a:t>bei</a:t>
            </a:r>
            <a:r>
              <a:rPr lang="cs-CZ" sz="1800" b="0" i="1" u="none" strike="noStrike" baseline="0" dirty="0">
                <a:latin typeface="PalatinoLinotype-Italic"/>
              </a:rPr>
              <a:t> Slezské Rudoltice;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4 – Chotěbuz-</a:t>
            </a:r>
            <a:r>
              <a:rPr lang="cs-CZ" sz="1800" b="0" i="1" u="none" strike="noStrike" baseline="0" dirty="0" err="1">
                <a:latin typeface="PalatinoLinotype-Italic"/>
              </a:rPr>
              <a:t>Podobora</a:t>
            </a:r>
            <a:endParaRPr lang="cs-CZ" sz="1800" b="0" i="1" u="none" strike="noStrike" baseline="0" dirty="0">
              <a:latin typeface="PalatinoLinotype-Italic"/>
            </a:endParaRP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5 – Olomouc-Povel; 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6 – Olomouc-</a:t>
            </a:r>
            <a:r>
              <a:rPr lang="cs-CZ" sz="1800" b="0" i="1" u="none" strike="noStrike" baseline="0" dirty="0" err="1">
                <a:latin typeface="PalatinoLinotype-Italic"/>
              </a:rPr>
              <a:t>Burg</a:t>
            </a:r>
            <a:endParaRPr lang="cs-CZ" sz="1800" b="0" i="1" u="none" strike="noStrike" baseline="0" dirty="0">
              <a:latin typeface="PalatinoLinotype-Italic"/>
            </a:endParaRP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7 – Zelená Hora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8 – Staré Město-Uherské Hradiště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9 –  Mikulčice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10 – Břeclav-</a:t>
            </a:r>
            <a:r>
              <a:rPr lang="cs-CZ" sz="1800" b="0" i="1" u="none" strike="noStrike" baseline="0" dirty="0" err="1">
                <a:latin typeface="PalatinoLinotype-Italic"/>
              </a:rPr>
              <a:t>Pohansko</a:t>
            </a:r>
            <a:endParaRPr lang="cs-CZ" i="1" dirty="0">
              <a:latin typeface="PalatinoLinotype-Italic"/>
            </a:endParaRP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11 – Mutěnice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12 – Znojmo-Hradiště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13 – Dolní Kotvice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14 – Roštín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15 – </a:t>
            </a:r>
            <a:r>
              <a:rPr lang="cs-CZ" sz="1800" b="0" i="1" u="none" strike="noStrike" baseline="0" dirty="0" err="1">
                <a:latin typeface="PalatinoLinotype-Italic"/>
              </a:rPr>
              <a:t>Rychtářov</a:t>
            </a:r>
            <a:endParaRPr lang="cs-CZ" i="1" dirty="0">
              <a:latin typeface="PalatinoLinotype-Italic"/>
            </a:endParaRPr>
          </a:p>
          <a:p>
            <a:pPr algn="l"/>
            <a:endParaRPr lang="cs-CZ" sz="1800" b="0" i="1" u="none" strike="noStrike" baseline="0" dirty="0">
              <a:latin typeface="PalatinoLinotype-Italic"/>
            </a:endParaRPr>
          </a:p>
          <a:p>
            <a:pPr algn="l"/>
            <a:r>
              <a:rPr lang="de-DE" sz="1800" b="0" u="none" strike="noStrike" baseline="0" dirty="0">
                <a:latin typeface="PalatinoLinotype-Italic"/>
              </a:rPr>
              <a:t>Rot – befestigte Plätze; blau – Gräberfelder; grün – Siedlungen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34508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ovéPole 1">
            <a:extLst>
              <a:ext uri="{FF2B5EF4-FFF2-40B4-BE49-F238E27FC236}">
                <a16:creationId xmlns:a16="http://schemas.microsoft.com/office/drawing/2014/main" id="{7CAB618D-C73A-ED8B-02C7-2370B7467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1" y="46039"/>
            <a:ext cx="39909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1986:</a:t>
            </a:r>
            <a:r>
              <a:rPr lang="cs-CZ" altLang="cs-CZ" sz="1800" dirty="0"/>
              <a:t>  </a:t>
            </a:r>
            <a:r>
              <a:rPr lang="cs-CZ" altLang="cs-CZ" sz="1800" b="1" dirty="0"/>
              <a:t>Olomouc–Povel</a:t>
            </a:r>
            <a:r>
              <a:rPr lang="cs-CZ" altLang="cs-CZ" sz="1800" dirty="0"/>
              <a:t>, Zikova ul:    </a:t>
            </a:r>
            <a:r>
              <a:rPr lang="cs-CZ" altLang="cs-CZ" sz="1800" dirty="0" err="1"/>
              <a:t>předvelkomoravského</a:t>
            </a:r>
            <a:r>
              <a:rPr lang="cs-CZ" altLang="cs-CZ" sz="1800" dirty="0"/>
              <a:t> sídliště při výzkumu J. Bláhy jižně od Olomouce. V osadě žil lokální vládce, družina jezdeckých bojovníků a kupci. </a:t>
            </a:r>
          </a:p>
        </p:txBody>
      </p:sp>
      <p:pic>
        <p:nvPicPr>
          <p:cNvPr id="25603" name="Obrázek 2">
            <a:extLst>
              <a:ext uri="{FF2B5EF4-FFF2-40B4-BE49-F238E27FC236}">
                <a16:creationId xmlns:a16="http://schemas.microsoft.com/office/drawing/2014/main" id="{3E5030B1-142C-2CBD-CBE6-F97FB6F6A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8" b="9621"/>
          <a:stretch>
            <a:fillRect/>
          </a:stretch>
        </p:blipFill>
        <p:spPr bwMode="auto">
          <a:xfrm>
            <a:off x="7391401" y="1484312"/>
            <a:ext cx="3789679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Obrázek 3">
            <a:extLst>
              <a:ext uri="{FF2B5EF4-FFF2-40B4-BE49-F238E27FC236}">
                <a16:creationId xmlns:a16="http://schemas.microsoft.com/office/drawing/2014/main" id="{A78766CA-5C75-3CF8-6FC4-89D7149C1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4079" r="5974" b="25276"/>
          <a:stretch>
            <a:fillRect/>
          </a:stretch>
        </p:blipFill>
        <p:spPr bwMode="auto">
          <a:xfrm>
            <a:off x="0" y="0"/>
            <a:ext cx="60421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ovéPole 5">
            <a:extLst>
              <a:ext uri="{FF2B5EF4-FFF2-40B4-BE49-F238E27FC236}">
                <a16:creationId xmlns:a16="http://schemas.microsoft.com/office/drawing/2014/main" id="{A072F09D-08EA-300B-D75D-221A5111B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053139"/>
            <a:ext cx="626872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Kočár, P.–</a:t>
            </a:r>
            <a:r>
              <a:rPr lang="cs-CZ" altLang="cs-CZ" sz="1600" dirty="0" err="1"/>
              <a:t>Šlézar</a:t>
            </a:r>
            <a:r>
              <a:rPr lang="cs-CZ" altLang="cs-CZ" sz="1600" dirty="0"/>
              <a:t>, P.–Kočárová, R., 2016: Vegetace a ekonomika </a:t>
            </a:r>
            <a:r>
              <a:rPr lang="cs-CZ" altLang="cs-CZ" sz="1600" dirty="0" err="1"/>
              <a:t>předvelkomoravské</a:t>
            </a:r>
            <a:r>
              <a:rPr lang="cs-CZ" altLang="cs-CZ" sz="1600" dirty="0"/>
              <a:t> centrální lokality v Olomouci-Povelu, AR LXVIII, 544–575.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25606" name="Obrázek 6">
            <a:extLst>
              <a:ext uri="{FF2B5EF4-FFF2-40B4-BE49-F238E27FC236}">
                <a16:creationId xmlns:a16="http://schemas.microsoft.com/office/drawing/2014/main" id="{8BCE24BC-55EA-6603-1636-5CD48D2EA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t="34375" r="35359" b="10417"/>
          <a:stretch>
            <a:fillRect/>
          </a:stretch>
        </p:blipFill>
        <p:spPr bwMode="auto">
          <a:xfrm>
            <a:off x="0" y="3621087"/>
            <a:ext cx="2229487" cy="15965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Obrázek 7">
            <a:extLst>
              <a:ext uri="{FF2B5EF4-FFF2-40B4-BE49-F238E27FC236}">
                <a16:creationId xmlns:a16="http://schemas.microsoft.com/office/drawing/2014/main" id="{51281954-AC7A-1F6C-D523-EE9DEBBC6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774222"/>
            <a:ext cx="2819400" cy="201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Obrázek 8">
            <a:extLst>
              <a:ext uri="{FF2B5EF4-FFF2-40B4-BE49-F238E27FC236}">
                <a16:creationId xmlns:a16="http://schemas.microsoft.com/office/drawing/2014/main" id="{0D2D0316-D9DE-1AE3-8798-10F75218A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2"/>
          <a:stretch>
            <a:fillRect/>
          </a:stretch>
        </p:blipFill>
        <p:spPr bwMode="auto">
          <a:xfrm>
            <a:off x="8952099" y="3621088"/>
            <a:ext cx="3132191" cy="193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Obrázek 9">
            <a:extLst>
              <a:ext uri="{FF2B5EF4-FFF2-40B4-BE49-F238E27FC236}">
                <a16:creationId xmlns:a16="http://schemas.microsoft.com/office/drawing/2014/main" id="{D41D1C35-E41F-A706-35CA-BB7284B921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8" t="19717" r="4008" b="12675"/>
          <a:stretch>
            <a:fillRect/>
          </a:stretch>
        </p:blipFill>
        <p:spPr bwMode="auto">
          <a:xfrm>
            <a:off x="6042145" y="3907803"/>
            <a:ext cx="2819400" cy="167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84CE124-6521-2C5B-278D-1E155FE66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52360"/>
            <a:ext cx="5806512" cy="660564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97C65C5-5FA0-3102-8474-4457E5BEDFF7}"/>
              </a:ext>
            </a:extLst>
          </p:cNvPr>
          <p:cNvSpPr txBox="1"/>
          <p:nvPr/>
        </p:nvSpPr>
        <p:spPr>
          <a:xfrm>
            <a:off x="6385488" y="665741"/>
            <a:ext cx="580651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Hlavní typy ostruh s háčky a očky z Čech.</a:t>
            </a:r>
          </a:p>
          <a:p>
            <a:pPr algn="l"/>
            <a:endParaRPr lang="cs-CZ" sz="2000" b="1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I.1. s dovnitř zahnutými háčky:  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pol. 8. – 1. pol. 9. stol.</a:t>
            </a:r>
          </a:p>
          <a:p>
            <a:pPr algn="l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a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– Mořinka, b – Benátky u Litomyšle, c – Sv. Jan</a:t>
            </a:r>
          </a:p>
          <a:p>
            <a:pPr algn="l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pod Skalou</a:t>
            </a:r>
          </a:p>
          <a:p>
            <a:pPr algn="l"/>
            <a:endParaRPr lang="cs-CZ" sz="200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I.2. s ven vyhnutými háčky:  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2. pol. 8. – 8/9. stol.</a:t>
            </a:r>
          </a:p>
          <a:p>
            <a:pPr algn="l"/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 – </a:t>
            </a:r>
            <a:r>
              <a:rPr lang="cs-CZ" sz="200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Štepánov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b – Všestary-Chlum</a:t>
            </a:r>
          </a:p>
          <a:p>
            <a:pPr algn="l"/>
            <a:endParaRPr lang="cs-CZ" sz="2000" b="1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II. 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očky:  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8/9. stol. – 1.pol. 9. stol.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a – Libice n. Cidlinou, b – Sekeřice</a:t>
            </a:r>
          </a:p>
          <a:p>
            <a:pPr algn="l"/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00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Profantová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N., 2016:  O</a:t>
            </a:r>
            <a:r>
              <a:rPr lang="pl-PL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struhy jako doklady přítomnosti elity v 8. a 9. století 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v Čechách, </a:t>
            </a:r>
            <a:r>
              <a:rPr lang="cs-CZ" sz="200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Archaeologia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historica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41, 7–40.</a:t>
            </a:r>
            <a:endParaRPr lang="cs-CZ" b="1" dirty="0">
              <a:latin typeface="TimesNewRomanPS-BoldMT"/>
            </a:endParaRPr>
          </a:p>
          <a:p>
            <a:pPr algn="l"/>
            <a:endParaRPr lang="cs-CZ" b="1" dirty="0">
              <a:latin typeface="TimesNewRomanPS-BoldMT"/>
            </a:endParaRPr>
          </a:p>
          <a:p>
            <a:pPr algn="l"/>
            <a:endParaRPr lang="cs-CZ" b="1" dirty="0"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1555745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CD24D7-0F27-B8C5-C4A7-2A1678DA7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2720"/>
            <a:ext cx="10515600" cy="1325563"/>
          </a:xfrm>
        </p:spPr>
        <p:txBody>
          <a:bodyPr/>
          <a:lstStyle/>
          <a:p>
            <a:r>
              <a:rPr lang="cs-CZ" sz="1800" b="0" i="0" u="none" strike="noStrike" baseline="0" dirty="0">
                <a:latin typeface="TimesNewRomanPSMT"/>
              </a:rPr>
              <a:t>                                                                               </a:t>
            </a:r>
            <a:r>
              <a:rPr lang="cs-CZ" sz="3200" b="1" i="0" u="none" strike="noStrike" baseline="0" dirty="0">
                <a:solidFill>
                  <a:srgbClr val="FF0000"/>
                </a:solidFill>
              </a:rPr>
              <a:t>Výzbroj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AADF12-C255-454F-80AC-CEB9CCF57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981076"/>
            <a:ext cx="11696699" cy="5876924"/>
          </a:xfrm>
        </p:spPr>
        <p:txBody>
          <a:bodyPr>
            <a:normAutofit fontScale="92500" lnSpcReduction="20000"/>
          </a:bodyPr>
          <a:lstStyle/>
          <a:p>
            <a:r>
              <a:rPr lang="cs-CZ" sz="2400" b="1" dirty="0"/>
              <a:t>3. složky:</a:t>
            </a:r>
          </a:p>
          <a:p>
            <a:endParaRPr lang="cs-CZ" sz="2000" dirty="0"/>
          </a:p>
          <a:p>
            <a:pPr algn="l"/>
            <a:r>
              <a:rPr lang="cs-CZ" sz="2000" b="1" dirty="0"/>
              <a:t>1.  N</a:t>
            </a:r>
            <a:r>
              <a:rPr lang="cs-CZ" sz="2000" b="1" i="0" u="none" strike="noStrike" baseline="0" dirty="0"/>
              <a:t>omádská (avarská)</a:t>
            </a:r>
            <a:r>
              <a:rPr lang="cs-CZ" sz="2000" b="0" i="0" u="none" strike="noStrike" baseline="0" dirty="0"/>
              <a:t>  –  reflexní luk, </a:t>
            </a:r>
            <a:r>
              <a:rPr lang="cs-CZ" sz="2000" b="0" i="0" u="none" strike="noStrike" baseline="0" dirty="0" err="1"/>
              <a:t>trojbřité</a:t>
            </a:r>
            <a:r>
              <a:rPr lang="cs-CZ" sz="2000" b="0" i="0" u="none" strike="noStrike" baseline="0" dirty="0"/>
              <a:t> a trojboké šipky s </a:t>
            </a:r>
            <a:r>
              <a:rPr lang="cs-CZ" sz="2000" b="0" i="0" u="none" strike="noStrike" baseline="0" dirty="0" err="1"/>
              <a:t>řapem</a:t>
            </a:r>
            <a:r>
              <a:rPr lang="cs-CZ" sz="2000" b="0" i="0" u="none" strike="noStrike" baseline="0" dirty="0"/>
              <a:t>, šavle, úzká kopí čtverhranného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</a:t>
            </a:r>
            <a:r>
              <a:rPr lang="cs-CZ" sz="2000" b="0" i="0" u="none" strike="noStrike" baseline="0" dirty="0"/>
              <a:t>průřezu, avarské třmeny, sekery s dlouhým týlem, mlaty</a:t>
            </a:r>
            <a:endParaRPr lang="cs-CZ" sz="2000" dirty="0"/>
          </a:p>
          <a:p>
            <a:endParaRPr lang="cs-CZ" sz="2000" dirty="0"/>
          </a:p>
          <a:p>
            <a:pPr algn="l"/>
            <a:r>
              <a:rPr lang="cs-CZ" sz="2000" b="1" dirty="0"/>
              <a:t>2.  P</a:t>
            </a:r>
            <a:r>
              <a:rPr lang="cs-CZ" sz="2000" b="1" i="0" u="none" strike="noStrike" baseline="0" dirty="0"/>
              <a:t>ozdně římská složka Karpatské kotliny  </a:t>
            </a:r>
            <a:r>
              <a:rPr lang="cs-CZ" sz="2000" b="0" i="0" u="none" strike="noStrike" baseline="0" dirty="0"/>
              <a:t>–  úzké sekery s kratším týlem, širočiny, bradatice, listovité kopí,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                         </a:t>
            </a:r>
            <a:r>
              <a:rPr lang="cs-CZ" sz="2000" b="0" i="0" u="none" strike="noStrike" baseline="0" dirty="0"/>
              <a:t>šipky s tulejí</a:t>
            </a:r>
            <a:endParaRPr lang="cs-CZ" sz="2000" dirty="0"/>
          </a:p>
          <a:p>
            <a:endParaRPr lang="cs-CZ" sz="2000" dirty="0"/>
          </a:p>
          <a:p>
            <a:pPr algn="l"/>
            <a:r>
              <a:rPr lang="cs-CZ" sz="2000" b="1" dirty="0"/>
              <a:t>3.   K</a:t>
            </a:r>
            <a:r>
              <a:rPr lang="cs-CZ" sz="2000" b="1" i="0" u="none" strike="noStrike" baseline="0" dirty="0"/>
              <a:t>arolinská militaria   </a:t>
            </a:r>
            <a:r>
              <a:rPr lang="cs-CZ" sz="2000" b="0" i="0" u="none" strike="noStrike" baseline="0" dirty="0"/>
              <a:t>–   </a:t>
            </a:r>
            <a:r>
              <a:rPr lang="cs-CZ" sz="2000" b="0" i="0" u="none" strike="noStrike" baseline="0" dirty="0" err="1"/>
              <a:t>saxy</a:t>
            </a:r>
            <a:r>
              <a:rPr lang="cs-CZ" sz="2000" b="0" i="0" u="none" strike="noStrike" baseline="0" dirty="0"/>
              <a:t> (</a:t>
            </a:r>
            <a:r>
              <a:rPr lang="cs-CZ" sz="2000" dirty="0"/>
              <a:t>k</a:t>
            </a:r>
            <a:r>
              <a:rPr lang="cs-CZ" sz="2000" b="0" i="0" u="none" strike="noStrike" baseline="0" dirty="0"/>
              <a:t>rátké meče)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</a:t>
            </a:r>
            <a:r>
              <a:rPr lang="cs-CZ" sz="2200" b="0" i="0" u="none" strike="noStrike" baseline="0" dirty="0"/>
              <a:t>–  ostruhy s háčky a očky:   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vzory v pozdně římských tvarech</a:t>
            </a:r>
          </a:p>
          <a:p>
            <a:pPr marL="0" lvl="0" indent="0" algn="just">
              <a:buNone/>
              <a:tabLst>
                <a:tab pos="228600" algn="l"/>
              </a:tabLst>
            </a:pPr>
            <a:r>
              <a:rPr lang="cs-CZ" sz="1900" dirty="0">
                <a:effectLst/>
                <a:ea typeface="Times New Roman" panose="02020603050405020304" pitchFamily="18" charset="0"/>
              </a:rPr>
              <a:t>                                                                                                             a) lité,  b) dvojdílné, c) z jednoho kusu železa</a:t>
            </a:r>
          </a:p>
          <a:p>
            <a:pPr marL="0" indent="0" algn="l">
              <a:buNone/>
            </a:pPr>
            <a:r>
              <a:rPr lang="cs-CZ" sz="1900" b="0" i="0" u="none" strike="noStrike" baseline="0" dirty="0"/>
              <a:t>  </a:t>
            </a:r>
          </a:p>
          <a:p>
            <a:pPr marL="0" lvl="0" indent="0" algn="just">
              <a:buNone/>
              <a:tabLst>
                <a:tab pos="685800" algn="l"/>
              </a:tabLst>
            </a:pPr>
            <a:r>
              <a:rPr lang="cs-CZ" sz="2200" b="0" i="0" u="none" strike="noStrike" baseline="0" dirty="0"/>
              <a:t>                                                      I.  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2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Ostruhy s háčky  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–  1.  s ven vyhnutými háčky (pol. 7. až 8/9. stol.)   </a:t>
            </a:r>
          </a:p>
          <a:p>
            <a:pPr marL="0" lvl="0" indent="0" algn="just">
              <a:buNone/>
              <a:tabLst>
                <a:tab pos="685800" algn="l"/>
              </a:tabLst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                     2.  s dovnitř zahnutými háčky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                       3.   bronzové ostruhy s háčky (zdobené)</a:t>
            </a:r>
          </a:p>
          <a:p>
            <a:pPr marL="0" lvl="0" indent="0" algn="just">
              <a:buNone/>
              <a:tabLst>
                <a:tab pos="685800" algn="l"/>
              </a:tabLst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II. 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Ostruhy s očky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(konec 8. – 9. stol.)</a:t>
            </a:r>
          </a:p>
          <a:p>
            <a:pPr marL="0" lvl="0" indent="0" algn="just">
              <a:buNone/>
              <a:tabLst>
                <a:tab pos="685800" algn="l"/>
              </a:tabLst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III.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Páskové ostruhy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(konec 8. – 1. pol. 9. stol.) –  s očky i ploténkami</a:t>
            </a:r>
          </a:p>
          <a:p>
            <a:pPr marL="0" indent="0" algn="l">
              <a:buNone/>
            </a:pPr>
            <a:endParaRPr lang="cs-CZ" sz="2000" b="0" i="0" u="none" strike="noStrike" baseline="0" dirty="0"/>
          </a:p>
          <a:p>
            <a:pPr marL="0" indent="0" algn="l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47769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id="{9BD507EC-E7D8-4AAD-1F95-8C32B101EC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0150" y="115888"/>
            <a:ext cx="9563099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Rozpad indoevropské jazykové jednoty</a:t>
            </a:r>
          </a:p>
        </p:txBody>
      </p:sp>
      <p:sp>
        <p:nvSpPr>
          <p:cNvPr id="29699" name="Rectangle 5">
            <a:extLst>
              <a:ext uri="{FF2B5EF4-FFF2-40B4-BE49-F238E27FC236}">
                <a16:creationId xmlns:a16="http://schemas.microsoft.com/office/drawing/2014/main" id="{95388302-2B54-F665-4AD5-991E27A132B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4774" y="1258889"/>
            <a:ext cx="7191375" cy="5599111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b="1" dirty="0"/>
              <a:t> 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/>
              <a:t>Před zlomem letopočtu 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 </a:t>
            </a:r>
            <a:r>
              <a:rPr lang="cs-CZ" altLang="cs-CZ" sz="2000" dirty="0"/>
              <a:t>slovanské jazyky se vyvinuly ze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/>
              <a:t>                                                       společného prajazyka: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/>
              <a:t>           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praslovanštiny</a:t>
            </a:r>
            <a:endParaRPr lang="cs-CZ" altLang="cs-CZ" sz="2000" b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u="sng" dirty="0" err="1"/>
              <a:t>Horace</a:t>
            </a:r>
            <a:r>
              <a:rPr lang="cs-CZ" altLang="cs-CZ" sz="2000" b="1" u="sng" dirty="0"/>
              <a:t> Lunt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  harvardský filolog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/>
              <a:t>                            –  před 8. stol. nelze existenci slovanské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/>
              <a:t>                                jazykové jednoty dokázat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/>
              <a:t>Slovanské etnikum  –   </a:t>
            </a:r>
            <a:r>
              <a:rPr lang="cs-CZ" altLang="cs-CZ" sz="2000" b="1" dirty="0" err="1"/>
              <a:t>zformovaé</a:t>
            </a:r>
            <a:r>
              <a:rPr lang="cs-CZ" altLang="cs-CZ" sz="2000" b="1" dirty="0"/>
              <a:t> v sousedství: 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b="1" dirty="0"/>
              <a:t>                                              Germánů  </a:t>
            </a:r>
            <a:r>
              <a:rPr lang="cs-CZ" altLang="cs-CZ" sz="2000" dirty="0"/>
              <a:t>–  na západě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b="1" dirty="0"/>
              <a:t>                                              Sarmatů (Iránci)  </a:t>
            </a:r>
            <a:r>
              <a:rPr lang="cs-CZ" altLang="cs-CZ" sz="2000" dirty="0"/>
              <a:t>–  na východě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b="1" dirty="0"/>
              <a:t>                                              Baltů  </a:t>
            </a:r>
            <a:r>
              <a:rPr lang="cs-CZ" altLang="cs-CZ" sz="2000" dirty="0"/>
              <a:t>–  na severu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b="1" dirty="0"/>
              <a:t>                                              Keltů, Tráků, Ilyrů  </a:t>
            </a:r>
            <a:r>
              <a:rPr lang="cs-CZ" altLang="cs-CZ" sz="2000" dirty="0"/>
              <a:t>–  na jihu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600" b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600" b="1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b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400" b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400" b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400" b="1" dirty="0"/>
          </a:p>
        </p:txBody>
      </p:sp>
      <p:pic>
        <p:nvPicPr>
          <p:cNvPr id="30724" name="Picture 7">
            <a:extLst>
              <a:ext uri="{FF2B5EF4-FFF2-40B4-BE49-F238E27FC236}">
                <a16:creationId xmlns:a16="http://schemas.microsoft.com/office/drawing/2014/main" id="{03F5A23E-124B-40FD-807C-9FF567160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4" y="1352984"/>
            <a:ext cx="5448301" cy="476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7E67DF84-96E5-1F92-847A-873C3D87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200" b="1" dirty="0"/>
              <a:t>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Chronologie  – Peter </a:t>
            </a:r>
            <a:r>
              <a:rPr lang="cs-CZ" altLang="cs-CZ" sz="3200" b="1" dirty="0" err="1">
                <a:solidFill>
                  <a:srgbClr val="FF0000"/>
                </a:solidFill>
              </a:rPr>
              <a:t>Stadler</a:t>
            </a:r>
            <a:r>
              <a:rPr lang="cs-CZ" altLang="cs-CZ" sz="3200" b="1" dirty="0">
                <a:solidFill>
                  <a:srgbClr val="FF0000"/>
                </a:solidFill>
              </a:rPr>
              <a:t> </a:t>
            </a:r>
            <a:br>
              <a:rPr lang="cs-CZ" altLang="cs-CZ" sz="3200" b="1" dirty="0"/>
            </a:br>
            <a:r>
              <a:rPr lang="cs-CZ" altLang="cs-CZ" sz="3200" b="1" dirty="0"/>
              <a:t>                                       </a:t>
            </a:r>
            <a:r>
              <a:rPr lang="cs-CZ" altLang="cs-CZ" sz="2000" dirty="0"/>
              <a:t>(AD1 – nově; AD2 – staré)</a:t>
            </a:r>
          </a:p>
        </p:txBody>
      </p:sp>
      <p:pic>
        <p:nvPicPr>
          <p:cNvPr id="56323" name="Picture 5">
            <a:extLst>
              <a:ext uri="{FF2B5EF4-FFF2-40B4-BE49-F238E27FC236}">
                <a16:creationId xmlns:a16="http://schemas.microsoft.com/office/drawing/2014/main" id="{33BA55DE-0BAC-A98C-5962-775EC0F6C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34958" r="20859" b="14958"/>
          <a:stretch>
            <a:fillRect/>
          </a:stretch>
        </p:blipFill>
        <p:spPr bwMode="auto">
          <a:xfrm>
            <a:off x="1784808" y="1401762"/>
            <a:ext cx="8622384" cy="531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0B65B501-3FF6-3189-9BAF-A492979FEE0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Avaři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63C4B7F-2AF9-AFCE-5B83-C824BD08B34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47700" y="473622"/>
            <a:ext cx="11620499" cy="6384378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endParaRPr lang="cs-CZ" altLang="cs-CZ" sz="1800" dirty="0"/>
          </a:p>
          <a:p>
            <a:r>
              <a:rPr lang="cs-CZ" altLang="cs-CZ" sz="2000" b="1" dirty="0"/>
              <a:t>4./5. stol</a:t>
            </a:r>
            <a:r>
              <a:rPr lang="cs-CZ" altLang="cs-CZ" sz="2000" dirty="0"/>
              <a:t>.    –   nomádští kočovníci původem ze Střední Asie  (kmenový svaz </a:t>
            </a:r>
            <a:r>
              <a:rPr lang="cs-CZ" altLang="cs-CZ" sz="2000" dirty="0" err="1"/>
              <a:t>Žuan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Žuan</a:t>
            </a:r>
            <a:r>
              <a:rPr lang="cs-CZ" altLang="cs-CZ" sz="2000" dirty="0"/>
              <a:t> –  lidé nosící copy)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–  </a:t>
            </a:r>
            <a:r>
              <a:rPr lang="cs-CZ" altLang="cs-CZ" sz="2000" dirty="0" err="1"/>
              <a:t>turko</a:t>
            </a:r>
            <a:r>
              <a:rPr lang="cs-CZ" altLang="cs-CZ" sz="2000" dirty="0"/>
              <a:t>-tatarsko-mongolské nomádské kmeny a vlastní kmen Avarů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–  </a:t>
            </a:r>
            <a:r>
              <a:rPr lang="cs-CZ" altLang="cs-CZ" sz="2000" b="1" dirty="0"/>
              <a:t>Theofil </a:t>
            </a:r>
            <a:r>
              <a:rPr lang="cs-CZ" altLang="cs-CZ" sz="2000" b="1" dirty="0" err="1"/>
              <a:t>Simokrates</a:t>
            </a:r>
            <a:r>
              <a:rPr lang="cs-CZ" altLang="cs-CZ" sz="2000" b="1" dirty="0"/>
              <a:t> </a:t>
            </a:r>
            <a:r>
              <a:rPr lang="cs-CZ" altLang="cs-CZ" sz="2000" dirty="0"/>
              <a:t>(†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628</a:t>
            </a:r>
            <a:r>
              <a:rPr lang="cs-CZ" altLang="cs-CZ" sz="2000" dirty="0"/>
              <a:t>):  byzantský kronikář žijící na císařském dvoře v Konstantinopoli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                                 dílo </a:t>
            </a:r>
            <a:r>
              <a:rPr lang="cs-CZ" altLang="cs-CZ" sz="2000" dirty="0" err="1"/>
              <a:t>Historiai</a:t>
            </a:r>
            <a:r>
              <a:rPr lang="cs-CZ" altLang="cs-CZ" sz="2000" dirty="0"/>
              <a:t>:  …pocházeli z kmenů mezi Volhou a Dunajem…</a:t>
            </a:r>
          </a:p>
          <a:p>
            <a:pPr eaLnBrk="1" hangingPunct="1"/>
            <a:r>
              <a:rPr lang="cs-CZ" altLang="cs-CZ" sz="2000" b="1" dirty="0"/>
              <a:t>561  </a:t>
            </a:r>
            <a:r>
              <a:rPr lang="cs-CZ" altLang="cs-CZ" sz="2000" dirty="0"/>
              <a:t>–  tažení do střední Evropy </a:t>
            </a:r>
          </a:p>
          <a:p>
            <a:pPr eaLnBrk="1" hangingPunct="1">
              <a:defRPr/>
            </a:pPr>
            <a:r>
              <a:rPr lang="cs-CZ" altLang="cs-CZ" sz="2000" b="1" dirty="0"/>
              <a:t>567  </a:t>
            </a:r>
            <a:r>
              <a:rPr lang="cs-CZ" altLang="cs-CZ" sz="2000" dirty="0"/>
              <a:t>–  uzavřeli spojenectví s Langobardy a společně porazili </a:t>
            </a:r>
            <a:r>
              <a:rPr lang="cs-CZ" altLang="cs-CZ" sz="2000" dirty="0" err="1"/>
              <a:t>Gepidy</a:t>
            </a:r>
            <a:r>
              <a:rPr lang="cs-CZ" altLang="cs-CZ" sz="2000" dirty="0"/>
              <a:t> v </a:t>
            </a:r>
            <a:r>
              <a:rPr lang="cs-CZ" altLang="cs-CZ" sz="2000" dirty="0" err="1"/>
              <a:t>Potisí</a:t>
            </a:r>
            <a:r>
              <a:rPr lang="cs-CZ" altLang="cs-CZ" sz="2000" dirty="0"/>
              <a:t>  </a:t>
            </a:r>
          </a:p>
          <a:p>
            <a:pPr eaLnBrk="1" hangingPunct="1">
              <a:defRPr/>
            </a:pPr>
            <a:r>
              <a:rPr lang="cs-CZ" altLang="cs-CZ" sz="2000" b="1" dirty="0"/>
              <a:t>Slovany  </a:t>
            </a:r>
            <a:r>
              <a:rPr lang="cs-CZ" altLang="cs-CZ" sz="2000" dirty="0"/>
              <a:t> –  zčásti podmanili (poplatky, kořist), zčásti je vytlačili mimo území </a:t>
            </a:r>
            <a:r>
              <a:rPr lang="cs-CZ" altLang="cs-CZ" sz="2000" dirty="0" err="1"/>
              <a:t>kaganátu</a:t>
            </a:r>
            <a:r>
              <a:rPr lang="cs-CZ" altLang="cs-CZ" sz="2000" dirty="0"/>
              <a:t>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–  společně podnikali loupeživé nájezdy na Balkán a západ (Avaři – jízda, Slované – pěší)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–  </a:t>
            </a:r>
            <a:r>
              <a:rPr lang="cs-CZ" altLang="cs-CZ" sz="2000" b="1" dirty="0"/>
              <a:t>P. </a:t>
            </a:r>
            <a:r>
              <a:rPr lang="cs-CZ" altLang="cs-CZ" sz="2000" b="1" dirty="0" err="1"/>
              <a:t>Ratkoš</a:t>
            </a:r>
            <a:r>
              <a:rPr lang="cs-CZ" altLang="cs-CZ" sz="2000" b="1" dirty="0"/>
              <a:t>:   </a:t>
            </a:r>
            <a:r>
              <a:rPr lang="cs-CZ" altLang="cs-CZ" sz="2000" dirty="0"/>
              <a:t>„</a:t>
            </a:r>
            <a:r>
              <a:rPr lang="cs-CZ" altLang="cs-CZ" sz="2000" dirty="0" err="1"/>
              <a:t>avarizace</a:t>
            </a:r>
            <a:r>
              <a:rPr lang="cs-CZ" altLang="cs-CZ" sz="2000" dirty="0"/>
              <a:t>“ Slovanů: převzetí ritu a materiální kultury Slovany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        –  </a:t>
            </a:r>
            <a:r>
              <a:rPr lang="cs-CZ" sz="2000" dirty="0" err="1"/>
              <a:t>Pókaszepekte</a:t>
            </a:r>
            <a:r>
              <a:rPr lang="cs-CZ" sz="2000" dirty="0"/>
              <a:t>:  maďarské pohřebiště s doklady svazků Avarů a Slovanů 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568  </a:t>
            </a:r>
            <a:r>
              <a:rPr lang="cs-CZ" altLang="cs-CZ" sz="2000" dirty="0"/>
              <a:t>– </a:t>
            </a:r>
            <a:r>
              <a:rPr lang="cs-CZ" altLang="cs-CZ" sz="2000" b="1" dirty="0"/>
              <a:t> </a:t>
            </a:r>
            <a:r>
              <a:rPr lang="cs-CZ" altLang="cs-CZ" sz="2000" dirty="0"/>
              <a:t>obsadili Karpatskou kotlinu:  </a:t>
            </a:r>
            <a:r>
              <a:rPr lang="cs-CZ" altLang="cs-CZ" sz="2000" b="1" dirty="0"/>
              <a:t>Avarský </a:t>
            </a:r>
            <a:r>
              <a:rPr lang="cs-CZ" altLang="cs-CZ" sz="2000" b="1" dirty="0" err="1"/>
              <a:t>kaganát</a:t>
            </a:r>
            <a:r>
              <a:rPr lang="cs-CZ" altLang="cs-CZ" sz="2000" b="1" dirty="0"/>
              <a:t>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(567 –  803)</a:t>
            </a:r>
            <a:r>
              <a:rPr lang="cs-CZ" altLang="cs-CZ" sz="2000" b="1" dirty="0"/>
              <a:t>:  </a:t>
            </a:r>
            <a:r>
              <a:rPr lang="cs-CZ" altLang="cs-CZ" sz="2000" dirty="0"/>
              <a:t>Dunaj – Tisa </a:t>
            </a:r>
          </a:p>
          <a:p>
            <a:pPr eaLnBrk="1" hangingPunct="1">
              <a:defRPr/>
            </a:pPr>
            <a:r>
              <a:rPr lang="cs-CZ" altLang="cs-CZ" sz="2000" b="1" dirty="0"/>
              <a:t>623 až 626   </a:t>
            </a:r>
            <a:r>
              <a:rPr lang="cs-CZ" altLang="cs-CZ" sz="2000" dirty="0"/>
              <a:t>–   výpravy proti Byzanci:   porážky Avarů </a:t>
            </a:r>
          </a:p>
          <a:p>
            <a:pPr eaLnBrk="1" hangingPunct="1">
              <a:defRPr/>
            </a:pPr>
            <a:r>
              <a:rPr lang="cs-CZ" altLang="cs-CZ" sz="2000" b="1" dirty="0"/>
              <a:t>795/6</a:t>
            </a:r>
            <a:r>
              <a:rPr lang="cs-CZ" altLang="cs-CZ" sz="2000" dirty="0"/>
              <a:t>  –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2000" dirty="0"/>
              <a:t>  definitivně poraženi Karlem Velikým 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–    intenzivní misijní činnost bavorských s cílem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pokřesťanštění všeho obyvatelstva</a:t>
            </a:r>
            <a:endParaRPr lang="cs-CZ" altLang="cs-CZ" sz="2000" dirty="0"/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</p:txBody>
      </p:sp>
      <p:pic>
        <p:nvPicPr>
          <p:cNvPr id="3" name="Obrázek 2" descr="Obsah obrázku perokresba&#10;&#10;Popis byl vytvořen automaticky">
            <a:extLst>
              <a:ext uri="{FF2B5EF4-FFF2-40B4-BE49-F238E27FC236}">
                <a16:creationId xmlns:a16="http://schemas.microsoft.com/office/drawing/2014/main" id="{46653A01-0B40-FF26-4EDB-615996679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590" y="4228197"/>
            <a:ext cx="1409574" cy="1847028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4">
            <a:extLst>
              <a:ext uri="{FF2B5EF4-FFF2-40B4-BE49-F238E27FC236}">
                <a16:creationId xmlns:a16="http://schemas.microsoft.com/office/drawing/2014/main" id="{6EBEB66F-9966-5E53-782D-4F0D8607255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9788" y="223646"/>
            <a:ext cx="7039777" cy="5709794"/>
          </a:xfrm>
        </p:spPr>
      </p:pic>
      <p:sp>
        <p:nvSpPr>
          <p:cNvPr id="50181" name="Text Box 6">
            <a:extLst>
              <a:ext uri="{FF2B5EF4-FFF2-40B4-BE49-F238E27FC236}">
                <a16:creationId xmlns:a16="http://schemas.microsoft.com/office/drawing/2014/main" id="{8C8682E9-98B0-0D51-D447-7EEA3DB95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79" y="4730988"/>
            <a:ext cx="36179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Rekonstrukcja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łuku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refleksyjnego</a:t>
            </a:r>
            <a:r>
              <a:rPr lang="cs-CZ" altLang="cs-CZ" sz="1800" dirty="0"/>
              <a:t> </a:t>
            </a:r>
            <a:r>
              <a:rPr lang="cs-CZ" altLang="cs-CZ" sz="1800" i="1" dirty="0"/>
              <a:t>(</a:t>
            </a:r>
            <a:r>
              <a:rPr lang="cs-CZ" altLang="cs-CZ" sz="1800" i="1" dirty="0" err="1"/>
              <a:t>wg</a:t>
            </a:r>
            <a:r>
              <a:rPr lang="cs-CZ" altLang="cs-CZ" sz="1800" i="1" dirty="0"/>
              <a:t> A. F. </a:t>
            </a:r>
            <a:r>
              <a:rPr lang="cs-CZ" altLang="cs-CZ" sz="1800" i="1" dirty="0" err="1"/>
              <a:t>Medvedeva</a:t>
            </a:r>
            <a:r>
              <a:rPr lang="cs-CZ" altLang="cs-CZ" sz="1800" i="1" dirty="0"/>
              <a:t> (1966, tab. 3:6), </a:t>
            </a:r>
            <a:r>
              <a:rPr lang="cs-CZ" altLang="cs-CZ" sz="1800" i="1" dirty="0" err="1"/>
              <a:t>przerysowała</a:t>
            </a:r>
            <a:r>
              <a:rPr lang="cs-CZ" altLang="cs-CZ" sz="1800" i="1" dirty="0"/>
              <a:t> E. </a:t>
            </a:r>
            <a:r>
              <a:rPr lang="cs-CZ" altLang="cs-CZ" sz="1800" i="1" dirty="0" err="1"/>
              <a:t>Osipowa</a:t>
            </a:r>
            <a:r>
              <a:rPr lang="cs-CZ" altLang="cs-CZ" sz="1800" i="1" dirty="0"/>
              <a:t>)</a:t>
            </a:r>
            <a:r>
              <a:rPr lang="cs-CZ" altLang="cs-CZ" sz="1800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5811F3-F564-82C5-AA33-0510AD480C54}"/>
              </a:ext>
            </a:extLst>
          </p:cNvPr>
          <p:cNvSpPr txBox="1">
            <a:spLocks noChangeArrowheads="1"/>
          </p:cNvSpPr>
          <p:nvPr/>
        </p:nvSpPr>
        <p:spPr>
          <a:xfrm>
            <a:off x="502435" y="735330"/>
            <a:ext cx="4038600" cy="26936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200" b="1" dirty="0"/>
              <a:t>Luk a šípy – charakteristická součást výzbroje kočovníků</a:t>
            </a:r>
          </a:p>
          <a:p>
            <a:endParaRPr lang="cs-CZ" altLang="cs-CZ" sz="1800" b="1" dirty="0"/>
          </a:p>
          <a:p>
            <a:r>
              <a:rPr lang="cs-CZ" altLang="cs-CZ" sz="1800" dirty="0"/>
              <a:t>Nálezy reflexních luků z Novgorodu (12. stol.), Staré </a:t>
            </a:r>
            <a:r>
              <a:rPr lang="cs-CZ" altLang="cs-CZ" sz="1800" dirty="0" err="1"/>
              <a:t>Ladogy</a:t>
            </a:r>
            <a:r>
              <a:rPr lang="cs-CZ" altLang="cs-CZ" sz="1800" dirty="0"/>
              <a:t>, Turova, </a:t>
            </a:r>
            <a:r>
              <a:rPr lang="cs-CZ" altLang="cs-CZ" sz="1800" dirty="0" err="1"/>
              <a:t>Sarkelu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Drohiczyn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Czermna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Błonia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Ostrowa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Lednickiego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Wroc</a:t>
            </a:r>
            <a:r>
              <a:rPr lang="en-US" altLang="cs-CZ" sz="1800" dirty="0">
                <a:cs typeface="Arial" panose="020B0604020202020204" pitchFamily="34" charset="0"/>
              </a:rPr>
              <a:t>ł</a:t>
            </a:r>
            <a:r>
              <a:rPr lang="cs-CZ" altLang="cs-CZ" sz="1800" dirty="0" err="1"/>
              <a:t>awi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Hrubieszowa</a:t>
            </a:r>
            <a:endParaRPr lang="cs-CZ" altLang="cs-CZ" sz="1800" dirty="0"/>
          </a:p>
          <a:p>
            <a:r>
              <a:rPr lang="cs-CZ" altLang="cs-CZ" sz="1800" dirty="0"/>
              <a:t> 9/10. – 1. pol. 11. stol. </a:t>
            </a:r>
          </a:p>
          <a:p>
            <a:pPr marL="0" indent="0">
              <a:buNone/>
            </a:pPr>
            <a:r>
              <a:rPr lang="cs-CZ" altLang="cs-CZ" sz="1800" dirty="0"/>
              <a:t> </a:t>
            </a:r>
          </a:p>
          <a:p>
            <a:endParaRPr lang="cs-CZ" altLang="cs-CZ" sz="1800" dirty="0"/>
          </a:p>
          <a:p>
            <a:pPr marL="0" indent="0">
              <a:buNone/>
            </a:pPr>
            <a:endParaRPr lang="cs-CZ" altLang="cs-CZ" sz="1800" b="1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814E3C84-3FBB-AB6B-80EE-5FAE607C4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Postup osídlení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922D6761-4290-CF4F-3815-BE4F453650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4640" y="1666239"/>
            <a:ext cx="11897360" cy="5273041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err="1">
                <a:latin typeface="Arial" panose="020B0604020202020204" pitchFamily="34" charset="0"/>
              </a:rPr>
              <a:t>Časněavarské</a:t>
            </a:r>
            <a:r>
              <a:rPr lang="cs-CZ" altLang="cs-CZ" sz="2000" b="1" dirty="0">
                <a:latin typeface="Arial" panose="020B0604020202020204" pitchFamily="34" charset="0"/>
              </a:rPr>
              <a:t> období </a:t>
            </a:r>
            <a:r>
              <a:rPr lang="cs-CZ" altLang="cs-CZ" sz="2000" dirty="0">
                <a:latin typeface="Arial" panose="020B0604020202020204" pitchFamily="34" charset="0"/>
              </a:rPr>
              <a:t>– osídleno jádro avarského území:  meziříčí Dunaje a Tisy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                                                                                                    okolí </a:t>
            </a:r>
            <a:r>
              <a:rPr lang="cs-CZ" altLang="cs-CZ" sz="2000" dirty="0" err="1">
                <a:latin typeface="Arial" panose="020B0604020202020204" pitchFamily="34" charset="0"/>
              </a:rPr>
              <a:t>Szegedínu</a:t>
            </a:r>
            <a:r>
              <a:rPr lang="cs-CZ" altLang="cs-CZ" sz="2000" dirty="0">
                <a:latin typeface="Arial" panose="020B0604020202020204" pitchFamily="34" charset="0"/>
              </a:rPr>
              <a:t> a </a:t>
            </a:r>
            <a:r>
              <a:rPr lang="cs-CZ" altLang="cs-CZ" sz="2000" dirty="0" err="1">
                <a:latin typeface="Arial" panose="020B0604020202020204" pitchFamily="34" charset="0"/>
              </a:rPr>
              <a:t>Szentesu</a:t>
            </a:r>
            <a:r>
              <a:rPr lang="cs-CZ" altLang="cs-CZ" sz="2000" dirty="0">
                <a:latin typeface="Arial" panose="020B0604020202020204" pitchFamily="34" charset="0"/>
              </a:rPr>
              <a:t> až po Litavu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>
                <a:latin typeface="Arial" panose="020B0604020202020204" pitchFamily="34" charset="0"/>
              </a:rPr>
              <a:t>Střední doba  </a:t>
            </a:r>
            <a:r>
              <a:rPr lang="cs-CZ" altLang="cs-CZ" sz="2000" dirty="0">
                <a:latin typeface="Arial" panose="020B0604020202020204" pitchFamily="34" charset="0"/>
              </a:rPr>
              <a:t>–  osídlování „okrajových území“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                            –  Slovensko:   severně od Dunaje cca 30 km široký pás (Žitný ostrov)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                            –  Dunaj přírodní hranice </a:t>
            </a:r>
            <a:r>
              <a:rPr lang="cs-CZ" altLang="cs-CZ" sz="2000" dirty="0" err="1">
                <a:latin typeface="Arial" panose="020B0604020202020204" pitchFamily="34" charset="0"/>
              </a:rPr>
              <a:t>kaganátu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>
                <a:latin typeface="Arial" panose="020B0604020202020204" pitchFamily="34" charset="0"/>
              </a:rPr>
              <a:t>Počátek pozdní doby  </a:t>
            </a:r>
            <a:r>
              <a:rPr lang="cs-CZ" altLang="cs-CZ" sz="2000" dirty="0">
                <a:latin typeface="Arial" panose="020B0604020202020204" pitchFamily="34" charset="0"/>
              </a:rPr>
              <a:t>–  avarské osídlení (pohřebiště) dosáhly hranice: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                                              </a:t>
            </a:r>
            <a:r>
              <a:rPr lang="cs-CZ" altLang="cs-CZ" sz="2000" dirty="0" err="1">
                <a:latin typeface="Arial" panose="020B0604020202020204" pitchFamily="34" charset="0"/>
              </a:rPr>
              <a:t>Šahy</a:t>
            </a:r>
            <a:r>
              <a:rPr lang="cs-CZ" altLang="cs-CZ" sz="2000" dirty="0">
                <a:latin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</a:rPr>
              <a:t>Vráble</a:t>
            </a:r>
            <a:r>
              <a:rPr lang="cs-CZ" altLang="cs-CZ" sz="2000" dirty="0">
                <a:latin typeface="Arial" panose="020B0604020202020204" pitchFamily="34" charset="0"/>
              </a:rPr>
              <a:t> – Nitra – </a:t>
            </a:r>
            <a:r>
              <a:rPr lang="cs-CZ" altLang="cs-CZ" sz="2000" dirty="0" err="1">
                <a:latin typeface="Arial" panose="020B0604020202020204" pitchFamily="34" charset="0"/>
              </a:rPr>
              <a:t>Šaľa</a:t>
            </a:r>
            <a:r>
              <a:rPr lang="cs-CZ" altLang="cs-CZ" sz="2000" dirty="0">
                <a:latin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</a:rPr>
              <a:t>Cífer</a:t>
            </a:r>
            <a:r>
              <a:rPr lang="cs-CZ" altLang="cs-CZ" sz="2000" dirty="0">
                <a:latin typeface="Arial" panose="020B0604020202020204" pitchFamily="34" charset="0"/>
              </a:rPr>
              <a:t> – Pác – Bratislava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>
                <a:latin typeface="Arial" panose="020B0604020202020204" pitchFamily="34" charset="0"/>
              </a:rPr>
              <a:t>Od poslední čtvrtiny 8.stol.  </a:t>
            </a:r>
            <a:r>
              <a:rPr lang="cs-CZ" altLang="cs-CZ" sz="2000" dirty="0">
                <a:latin typeface="Arial" panose="020B0604020202020204" pitchFamily="34" charset="0"/>
              </a:rPr>
              <a:t>–  zmenšil se počet pohřebišť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                                                    –  jezdecké hroby se omezují na oblast Komárna a Košické kotliny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Maďarští badatelé připouští přežívání Avarů do 10. stol.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B61156E-A053-A900-4C2C-E7E915636C25}"/>
              </a:ext>
            </a:extLst>
          </p:cNvPr>
          <p:cNvSpPr txBox="1"/>
          <p:nvPr/>
        </p:nvSpPr>
        <p:spPr>
          <a:xfrm>
            <a:off x="1766887" y="6268640"/>
            <a:ext cx="9039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latin typeface="EtelkaTextPro-Bold"/>
              </a:rPr>
              <a:t>Územní rozsah avarského </a:t>
            </a:r>
            <a:r>
              <a:rPr lang="cs-CZ" sz="1800" b="1" i="0" u="none" strike="noStrike" baseline="0" dirty="0" err="1">
                <a:solidFill>
                  <a:srgbClr val="333333"/>
                </a:solidFill>
                <a:latin typeface="EtelkaTextPro-Bold"/>
              </a:rPr>
              <a:t>kaganátu</a:t>
            </a:r>
            <a:r>
              <a:rPr lang="cs-CZ" sz="1800" b="1" i="0" u="none" strike="noStrike" baseline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telkaTextPro-Bold"/>
              </a:rPr>
              <a:t>:  </a:t>
            </a:r>
            <a:r>
              <a:rPr lang="cs-CZ" sz="1800" b="1" i="0" u="none" strike="noStrike" baseline="0" dirty="0">
                <a:solidFill>
                  <a:srgbClr val="00CC00"/>
                </a:solidFill>
                <a:latin typeface="EtelkaLight"/>
              </a:rPr>
              <a:t>a – tzv. </a:t>
            </a:r>
            <a:r>
              <a:rPr lang="cs-CZ" sz="1800" b="1" i="0" u="none" strike="noStrike" baseline="0" dirty="0" err="1">
                <a:solidFill>
                  <a:srgbClr val="00CC00"/>
                </a:solidFill>
                <a:latin typeface="EtelkaLight"/>
              </a:rPr>
              <a:t>časněavarský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;    </a:t>
            </a:r>
            <a:r>
              <a:rPr lang="cs-CZ" sz="1800" b="1" i="0" u="none" strike="noStrike" baseline="0" dirty="0">
                <a:solidFill>
                  <a:srgbClr val="FF0000"/>
                </a:solidFill>
                <a:latin typeface="EtelkaLight"/>
              </a:rPr>
              <a:t>b – </a:t>
            </a:r>
            <a:r>
              <a:rPr lang="cs-CZ" sz="1800" b="1" i="0" u="none" strike="noStrike" baseline="0" dirty="0" err="1">
                <a:solidFill>
                  <a:srgbClr val="FF0000"/>
                </a:solidFill>
                <a:latin typeface="EtelkaLight"/>
              </a:rPr>
              <a:t>pozdněavarský</a:t>
            </a:r>
            <a:r>
              <a:rPr lang="cs-CZ" sz="1800" b="1" i="0" u="none" strike="noStrike" baseline="0" dirty="0">
                <a:solidFill>
                  <a:srgbClr val="FF0000"/>
                </a:solidFill>
                <a:latin typeface="EtelkaLight"/>
              </a:rPr>
              <a:t> 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734AE7-9FD5-1D65-88E4-4CB832E90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843329"/>
            <a:ext cx="6667500" cy="491289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33FF17A-9889-EF3A-2DC1-1C9243BCC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550" y="882343"/>
            <a:ext cx="4248150" cy="48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704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86F39C0-F411-822B-CA9C-D6AC51E2F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205217"/>
            <a:ext cx="10276467" cy="583363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431EA25-1BFB-0577-F6AD-66C59CB264D0}"/>
              </a:ext>
            </a:extLst>
          </p:cNvPr>
          <p:cNvSpPr txBox="1"/>
          <p:nvPr/>
        </p:nvSpPr>
        <p:spPr>
          <a:xfrm>
            <a:off x="2866519" y="6210300"/>
            <a:ext cx="721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1" u="none" strike="noStrike" baseline="0" dirty="0">
                <a:latin typeface="AT*Avalon-Italic"/>
              </a:rPr>
              <a:t>Lokality pražské kultury severně od Avarského </a:t>
            </a:r>
            <a:r>
              <a:rPr lang="cs-CZ" sz="1800" b="0" i="1" u="none" strike="noStrike" baseline="0" dirty="0" err="1">
                <a:latin typeface="AT*Avalon-Italic"/>
              </a:rPr>
              <a:t>kaganátu</a:t>
            </a:r>
            <a:r>
              <a:rPr lang="cs-CZ" sz="1800" b="0" i="1" u="none" strike="noStrike" baseline="0" dirty="0">
                <a:latin typeface="AT*Avalon-Italic"/>
              </a:rPr>
              <a:t> (Fusek 2008)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4406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Obrázek 1">
            <a:extLst>
              <a:ext uri="{FF2B5EF4-FFF2-40B4-BE49-F238E27FC236}">
                <a16:creationId xmlns:a16="http://schemas.microsoft.com/office/drawing/2014/main" id="{54D3407A-50BC-5B0D-57DA-ABA4833D0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41344" r="50745" b="11407"/>
          <a:stretch>
            <a:fillRect/>
          </a:stretch>
        </p:blipFill>
        <p:spPr bwMode="auto">
          <a:xfrm>
            <a:off x="1584960" y="539640"/>
            <a:ext cx="9540240" cy="572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3">
            <a:extLst>
              <a:ext uri="{FF2B5EF4-FFF2-40B4-BE49-F238E27FC236}">
                <a16:creationId xmlns:a16="http://schemas.microsoft.com/office/drawing/2014/main" id="{1BF5166F-A7BA-6341-0D33-EFC1C75EC71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33401" y="609600"/>
            <a:ext cx="11658600" cy="63246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cs-CZ" altLang="cs-CZ" sz="1600" dirty="0"/>
          </a:p>
          <a:p>
            <a:pPr eaLnBrk="1" hangingPunct="1"/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Fredegarova</a:t>
            </a:r>
            <a:r>
              <a:rPr lang="cs-CZ" altLang="cs-CZ" sz="2400" b="1" dirty="0">
                <a:solidFill>
                  <a:srgbClr val="FF0000"/>
                </a:solidFill>
              </a:rPr>
              <a:t> kronika</a:t>
            </a:r>
            <a:r>
              <a:rPr lang="cs-CZ" altLang="cs-CZ" sz="2400" b="1" dirty="0"/>
              <a:t> 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Historia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Francorum</a:t>
            </a:r>
            <a:r>
              <a:rPr lang="cs-CZ" altLang="cs-CZ" sz="2400" dirty="0"/>
              <a:t>):</a:t>
            </a:r>
          </a:p>
          <a:p>
            <a:pPr marL="0" indent="0" eaLnBrk="1" hangingPunct="1">
              <a:buNone/>
            </a:pPr>
            <a:endParaRPr lang="cs-CZ" altLang="cs-CZ" sz="2400" dirty="0"/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–   sepsána v 7. stol. v Burgundsku více autory (proto Kronika tzv. </a:t>
            </a:r>
            <a:r>
              <a:rPr lang="cs-CZ" altLang="cs-CZ" sz="2000" dirty="0" err="1"/>
              <a:t>Fredegara</a:t>
            </a:r>
            <a:r>
              <a:rPr lang="cs-CZ" altLang="cs-CZ" sz="2000" dirty="0"/>
              <a:t>)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„</a:t>
            </a:r>
            <a:r>
              <a:rPr lang="cs-CZ" altLang="cs-CZ" sz="2000" dirty="0" err="1"/>
              <a:t>Chronicarum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quae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dicuntur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Fredegarii</a:t>
            </a:r>
            <a:r>
              <a:rPr lang="cs-CZ" altLang="cs-CZ" sz="2000" dirty="0"/>
              <a:t> Scholastici </a:t>
            </a:r>
            <a:r>
              <a:rPr lang="cs-CZ" altLang="cs-CZ" sz="2000" dirty="0" err="1"/>
              <a:t>libri</a:t>
            </a:r>
            <a:r>
              <a:rPr lang="cs-CZ" altLang="cs-CZ" sz="2000" dirty="0"/>
              <a:t> IV.“  (Čtyři kroniky tzv. </a:t>
            </a:r>
            <a:r>
              <a:rPr lang="cs-CZ" altLang="cs-CZ" sz="2000" dirty="0" err="1"/>
              <a:t>Fredegara</a:t>
            </a:r>
            <a:r>
              <a:rPr lang="cs-CZ" altLang="cs-CZ" sz="2000" dirty="0"/>
              <a:t> scholastika“)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000" dirty="0"/>
          </a:p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–   popisuje vznik a osudy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Sámovy říše: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Slované sloužili v avarském vojsku („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befulci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“) </a:t>
            </a:r>
            <a:endParaRPr lang="cs-CZ" altLang="cs-CZ" sz="2000" b="1" dirty="0"/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000" b="1" dirty="0"/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cs-CZ" altLang="cs-CZ" sz="2000" b="1" dirty="0"/>
              <a:t> 623/4   </a:t>
            </a:r>
            <a:r>
              <a:rPr lang="cs-CZ" altLang="cs-CZ" sz="2000" dirty="0"/>
              <a:t>–   povstání Slovanů vedených franským kupcem Sámem proti Avarům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–  panoval 35 let a měl 12 slovanských manželek, 22 synů a 15 dcer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–  </a:t>
            </a:r>
            <a:r>
              <a:rPr lang="cs-CZ" altLang="cs-CZ" sz="2000" b="1" dirty="0"/>
              <a:t>Lokalizace:   </a:t>
            </a:r>
            <a:r>
              <a:rPr lang="cs-CZ" altLang="cs-CZ" sz="2000" dirty="0"/>
              <a:t>severně od středního Dunaje:  Bratislavská brána a část jižní Moravy  (Čechy?)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000" b="1" dirty="0"/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cs-CZ" altLang="cs-CZ" sz="2000" b="1" dirty="0"/>
              <a:t>  631/2 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  bitva u </a:t>
            </a:r>
            <a:r>
              <a:rPr lang="cs-CZ" altLang="cs-CZ" sz="2000" b="1" dirty="0" err="1"/>
              <a:t>Vogastisburku</a:t>
            </a:r>
            <a:r>
              <a:rPr lang="cs-CZ" altLang="cs-CZ" sz="2000" dirty="0"/>
              <a:t>:   tažení franského krále Dagoberta proti Sámovi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–    vojsko (se spojenci) ve třech proudech:  </a:t>
            </a:r>
            <a:r>
              <a:rPr lang="cs-CZ" altLang="cs-CZ" sz="2000" dirty="0" err="1"/>
              <a:t>Austrasijci</a:t>
            </a:r>
            <a:r>
              <a:rPr lang="cs-CZ" altLang="cs-CZ" sz="2000" dirty="0"/>
              <a:t>, Alamanové, Langobardi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–   po třech dnech poraženo 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marL="0" indent="0" eaLnBrk="1" hangingPunct="1">
              <a:buNone/>
            </a:pPr>
            <a:endParaRPr lang="cs-CZ" altLang="cs-CZ" sz="1600" b="1" dirty="0"/>
          </a:p>
          <a:p>
            <a:pPr eaLnBrk="1" hangingPunct="1">
              <a:buFontTx/>
              <a:buNone/>
            </a:pPr>
            <a:endParaRPr lang="cs-CZ" altLang="cs-CZ" sz="1600" b="1" dirty="0"/>
          </a:p>
          <a:p>
            <a:pPr eaLnBrk="1" hangingPunct="1"/>
            <a:endParaRPr lang="cs-CZ" altLang="cs-CZ" sz="1600" b="1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>
            <a:extLst>
              <a:ext uri="{FF2B5EF4-FFF2-40B4-BE49-F238E27FC236}">
                <a16:creationId xmlns:a16="http://schemas.microsoft.com/office/drawing/2014/main" id="{2879431D-35C2-8370-BC7E-86D5B5E5B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5" r="31628" b="19006"/>
          <a:stretch>
            <a:fillRect/>
          </a:stretch>
        </p:blipFill>
        <p:spPr bwMode="auto">
          <a:xfrm>
            <a:off x="52489" y="1657350"/>
            <a:ext cx="6467406" cy="522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Text Box 3">
            <a:extLst>
              <a:ext uri="{FF2B5EF4-FFF2-40B4-BE49-F238E27FC236}">
                <a16:creationId xmlns:a16="http://schemas.microsoft.com/office/drawing/2014/main" id="{7F0C3B7B-CB00-B920-77BE-8798C1634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370" y="1011019"/>
            <a:ext cx="3295649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FF00"/>
                </a:solidFill>
              </a:rPr>
              <a:t>     Rozsah Sámovy říše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FF00"/>
                </a:solidFill>
              </a:rPr>
              <a:t>631: bitva u </a:t>
            </a:r>
            <a:r>
              <a:rPr lang="cs-CZ" altLang="cs-CZ" sz="1800" b="1" dirty="0" err="1">
                <a:solidFill>
                  <a:srgbClr val="FFFF00"/>
                </a:solidFill>
              </a:rPr>
              <a:t>Wogastisburku</a:t>
            </a:r>
            <a:endParaRPr lang="cs-CZ" altLang="cs-CZ" sz="1800" b="1" dirty="0">
              <a:solidFill>
                <a:srgbClr val="FFFF00"/>
              </a:solidFill>
            </a:endParaRPr>
          </a:p>
        </p:txBody>
      </p:sp>
      <p:pic>
        <p:nvPicPr>
          <p:cNvPr id="2" name="Picture 10" descr="http://www.podborany.net/data/messages/obsah16_3_big.jpg">
            <a:extLst>
              <a:ext uri="{FF2B5EF4-FFF2-40B4-BE49-F238E27FC236}">
                <a16:creationId xmlns:a16="http://schemas.microsoft.com/office/drawing/2014/main" id="{4D97C2F1-36A3-57D4-D80A-7FEC59078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32" y="0"/>
            <a:ext cx="6003926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39DDB253-18A2-8336-A44D-47D62D034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33" y="178653"/>
            <a:ext cx="62168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baseline="30000" dirty="0"/>
              <a:t>Slovanské hradiště </a:t>
            </a:r>
            <a:r>
              <a:rPr lang="cs-CZ" altLang="cs-CZ" sz="2400" b="1" baseline="30000" dirty="0" err="1"/>
              <a:t>Wogastisburg</a:t>
            </a:r>
            <a:r>
              <a:rPr lang="cs-CZ" altLang="cs-CZ" sz="2400" b="1" baseline="30000" dirty="0"/>
              <a:t> nebylo lokalizováno. Ztotožňováno s vrchem </a:t>
            </a:r>
            <a:r>
              <a:rPr lang="cs-CZ" altLang="cs-CZ" sz="2400" b="1" baseline="30000" dirty="0">
                <a:solidFill>
                  <a:srgbClr val="FF0000"/>
                </a:solidFill>
              </a:rPr>
              <a:t>Rubín u Podbořan.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A12A7EC-072A-2B44-DF71-83EE9C1AF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4" y="2360259"/>
            <a:ext cx="4854967" cy="449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5">
            <a:extLst>
              <a:ext uri="{FF2B5EF4-FFF2-40B4-BE49-F238E27FC236}">
                <a16:creationId xmlns:a16="http://schemas.microsoft.com/office/drawing/2014/main" id="{2832D683-492A-09C2-4A15-C691D70FAD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589281"/>
            <a:ext cx="11658599" cy="642112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10000"/>
              </a:lnSpc>
              <a:spcBef>
                <a:spcPts val="600"/>
              </a:spcBef>
              <a:defRPr/>
            </a:pPr>
            <a:r>
              <a:rPr lang="cs-CZ" altLang="cs-CZ" sz="2000" b="1" dirty="0"/>
              <a:t>Pohřebiště   </a:t>
            </a:r>
            <a:r>
              <a:rPr lang="cs-CZ" altLang="cs-CZ" sz="2000" dirty="0"/>
              <a:t>–   plochá kostrová s pohřby koní:   jižní Slovensko a </a:t>
            </a:r>
            <a:r>
              <a:rPr lang="cs-CZ" altLang="cs-CZ" sz="2000" dirty="0" err="1"/>
              <a:t>sz</a:t>
            </a:r>
            <a:r>
              <a:rPr lang="cs-CZ" altLang="cs-CZ" sz="2000" dirty="0"/>
              <a:t>. Maďarsko, Rakousko</a:t>
            </a:r>
          </a:p>
          <a:p>
            <a:pPr marL="0" indent="0" eaLnBrk="1" hangingPunct="1"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cs-CZ" altLang="cs-CZ" sz="2000" b="1" dirty="0"/>
              <a:t>                           </a:t>
            </a:r>
            <a:r>
              <a:rPr lang="cs-CZ" altLang="cs-CZ" sz="2000" dirty="0"/>
              <a:t>– </a:t>
            </a:r>
            <a:r>
              <a:rPr lang="cs-CZ" altLang="cs-CZ" sz="2000" b="1" dirty="0"/>
              <a:t>  </a:t>
            </a:r>
            <a:r>
              <a:rPr lang="cs-CZ" altLang="cs-CZ" sz="2000" dirty="0"/>
              <a:t>koncentrace kolem Komárna (7), Velký </a:t>
            </a:r>
            <a:r>
              <a:rPr lang="cs-CZ" altLang="cs-CZ" sz="2000" dirty="0" err="1"/>
              <a:t>Meder</a:t>
            </a:r>
            <a:r>
              <a:rPr lang="cs-CZ" altLang="cs-CZ" sz="2000" dirty="0"/>
              <a:t>, Děvínská Nová Ves (J. Eisner, 1952), </a:t>
            </a:r>
            <a:r>
              <a:rPr lang="cs-CZ" altLang="cs-CZ" sz="2000" dirty="0" err="1"/>
              <a:t>Holiare</a:t>
            </a:r>
            <a:r>
              <a:rPr lang="cs-CZ" altLang="cs-CZ" sz="2000" dirty="0"/>
              <a:t> 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r>
              <a:rPr lang="cs-CZ" altLang="cs-CZ" sz="2000" dirty="0"/>
              <a:t>                     </a:t>
            </a:r>
            <a:endParaRPr lang="cs-CZ" altLang="cs-CZ" sz="2000" b="1" dirty="0"/>
          </a:p>
          <a:p>
            <a:pPr marL="0" indent="0" eaLnBrk="1" hangingPunct="1"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cs-CZ" altLang="cs-CZ" sz="2000" b="1" dirty="0"/>
              <a:t>                         </a:t>
            </a:r>
            <a:r>
              <a:rPr lang="cs-CZ" altLang="cs-CZ" sz="2000" dirty="0"/>
              <a:t>  –    </a:t>
            </a:r>
            <a:r>
              <a:rPr lang="cs-CZ" altLang="cs-CZ" sz="2000" b="1" dirty="0" err="1"/>
              <a:t>birituální</a:t>
            </a:r>
            <a:r>
              <a:rPr lang="cs-CZ" altLang="cs-CZ" sz="2000" dirty="0"/>
              <a:t>:   Slované žárově, Avaři kostrově (od 8/9.stol. chudší hroby)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cs-CZ" altLang="cs-CZ" sz="2000" dirty="0"/>
              <a:t>                                                      Anton </a:t>
            </a:r>
            <a:r>
              <a:rPr lang="cs-CZ" altLang="cs-CZ" sz="2000" dirty="0" err="1"/>
              <a:t>Točík</a:t>
            </a:r>
            <a:r>
              <a:rPr lang="cs-CZ" altLang="cs-CZ" sz="2000" dirty="0"/>
              <a:t>:  první rozlišil etnický původ  (smíšená slovansko-avarská) 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defRPr/>
            </a:pPr>
            <a:endParaRPr lang="cs-CZ" altLang="cs-CZ" sz="2000" dirty="0"/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r>
              <a:rPr lang="cs-CZ" altLang="cs-CZ" sz="2000" dirty="0"/>
              <a:t>                           –  </a:t>
            </a:r>
            <a:r>
              <a:rPr lang="cs-CZ" altLang="cs-CZ" sz="2000" b="1" dirty="0"/>
              <a:t>bojovnické hroby:    pohřby koní </a:t>
            </a:r>
            <a:r>
              <a:rPr lang="cs-CZ" altLang="cs-CZ" sz="2000" dirty="0"/>
              <a:t>(zvířecí oběť)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cs-CZ" altLang="cs-CZ" sz="2000" dirty="0"/>
              <a:t>                                      hrobová jáma:    cca 3 x 3 m, bez úpravy, dřevěná konstrukce, rakve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cs-CZ" altLang="cs-CZ" sz="2000" dirty="0"/>
              <a:t>                                      poloha kostry:    </a:t>
            </a:r>
            <a:r>
              <a:rPr lang="cs-CZ" sz="2000" dirty="0"/>
              <a:t>na zádech s rukama podél těla     SZ –  JV (též V – Z) 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cs-CZ" sz="2000" dirty="0"/>
              <a:t>                                                inventář:    výstroj koně, </a:t>
            </a:r>
            <a:r>
              <a:rPr lang="cs-CZ" altLang="cs-CZ" sz="2000" dirty="0"/>
              <a:t>šavle, kopí, reflexní luk, šípy s </a:t>
            </a:r>
            <a:r>
              <a:rPr lang="cs-CZ" altLang="cs-CZ" sz="2000" dirty="0" err="1"/>
              <a:t>trojbřitými</a:t>
            </a:r>
            <a:r>
              <a:rPr lang="cs-CZ" altLang="cs-CZ" sz="2000" dirty="0"/>
              <a:t> hroty, opasková kování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r>
              <a:rPr lang="cs-CZ" altLang="cs-CZ" sz="2000" dirty="0"/>
              <a:t>              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/>
              <a:t>Sídliště  </a:t>
            </a:r>
            <a:r>
              <a:rPr lang="cs-CZ" altLang="cs-CZ" sz="2000" dirty="0"/>
              <a:t> –   u</a:t>
            </a:r>
            <a:r>
              <a:rPr lang="cs-CZ" altLang="cs-CZ" sz="2000" dirty="0">
                <a:latin typeface="Arial" panose="020B0604020202020204" pitchFamily="34" charset="0"/>
              </a:rPr>
              <a:t> vodních toků a na terasách, v nížinách i na dunách a mírných vyvýšeninách (do 300 m. n. m.)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                      </a:t>
            </a:r>
            <a:r>
              <a:rPr lang="cs-CZ" altLang="cs-CZ" sz="2000" dirty="0" err="1">
                <a:latin typeface="Arial" panose="020B0604020202020204" pitchFamily="34" charset="0"/>
              </a:rPr>
              <a:t>Zadunají</a:t>
            </a:r>
            <a:r>
              <a:rPr lang="cs-CZ" altLang="cs-CZ" sz="2000" dirty="0">
                <a:latin typeface="Arial" panose="020B0604020202020204" pitchFamily="34" charset="0"/>
              </a:rPr>
              <a:t>  –  kamenné pece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                      Velká uherská nížina  –  hliněné (méně početné i mimo dům)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b="1" dirty="0">
                <a:latin typeface="Arial" panose="020B0604020202020204" pitchFamily="34" charset="0"/>
              </a:rPr>
              <a:t>                      Slovensko</a:t>
            </a:r>
            <a:r>
              <a:rPr lang="cs-CZ" altLang="cs-CZ" sz="2000" dirty="0">
                <a:latin typeface="Arial" panose="020B0604020202020204" pitchFamily="34" charset="0"/>
              </a:rPr>
              <a:t>  –  J. Zábojník:  </a:t>
            </a:r>
            <a:r>
              <a:rPr lang="cs-CZ" altLang="cs-CZ" sz="2000" b="1" dirty="0">
                <a:latin typeface="Arial" panose="020B0604020202020204" pitchFamily="34" charset="0"/>
              </a:rPr>
              <a:t>2 typy sídlišť: </a:t>
            </a:r>
            <a:r>
              <a:rPr lang="cs-CZ" altLang="cs-CZ" sz="2000" dirty="0">
                <a:latin typeface="Arial" panose="020B0604020202020204" pitchFamily="34" charset="0"/>
              </a:rPr>
              <a:t>  1.  sídliště s keramikou PT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                                                                                             2.  sídliště etnických obyvatel Avarského </a:t>
            </a:r>
            <a:r>
              <a:rPr lang="cs-CZ" altLang="cs-CZ" sz="2000" dirty="0" err="1">
                <a:latin typeface="Arial" panose="020B0604020202020204" pitchFamily="34" charset="0"/>
              </a:rPr>
              <a:t>kaganátu</a:t>
            </a:r>
            <a:endParaRPr lang="cs-CZ" altLang="cs-CZ" sz="2000" dirty="0"/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r>
              <a:rPr lang="cs-CZ" altLang="cs-CZ" sz="2000" dirty="0"/>
              <a:t>                                                   –    sídelní objekty</a:t>
            </a:r>
            <a:r>
              <a:rPr lang="cs-CZ" altLang="cs-CZ" sz="2000" b="1" dirty="0"/>
              <a:t>:   </a:t>
            </a:r>
            <a:r>
              <a:rPr lang="cs-CZ" altLang="cs-CZ" sz="2000" dirty="0"/>
              <a:t>1.  čtvercové zemnice s kamennou pecí (2 sochy) 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r>
              <a:rPr lang="cs-CZ" altLang="cs-CZ" sz="2000" dirty="0"/>
              <a:t>                                                                                       2.  objekty s nepravidelným půdorysem s ohništěm nebo pecí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r>
              <a:rPr lang="cs-CZ" altLang="cs-CZ" sz="2000" dirty="0"/>
              <a:t>                                                                                       3.  s ohništěm vyloženým kameny</a:t>
            </a:r>
          </a:p>
          <a:p>
            <a:pPr eaLnBrk="1" hangingPunct="1"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>
            <a:extLst>
              <a:ext uri="{FF2B5EF4-FFF2-40B4-BE49-F238E27FC236}">
                <a16:creationId xmlns:a16="http://schemas.microsoft.com/office/drawing/2014/main" id="{BCE3EA2C-D12E-37F4-B386-0389BC131D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Slovanská pravlast a její lokalizace</a:t>
            </a:r>
          </a:p>
        </p:txBody>
      </p:sp>
      <p:sp>
        <p:nvSpPr>
          <p:cNvPr id="36867" name="Rectangle 5">
            <a:extLst>
              <a:ext uri="{FF2B5EF4-FFF2-40B4-BE49-F238E27FC236}">
                <a16:creationId xmlns:a16="http://schemas.microsoft.com/office/drawing/2014/main" id="{E4EEDBDC-D26C-1944-A53E-E1EE0A8C99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5325" y="1228724"/>
            <a:ext cx="11496675" cy="59340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Slovanská pravlast</a:t>
            </a:r>
            <a:r>
              <a:rPr lang="cs-CZ" altLang="cs-CZ" sz="2000" dirty="0"/>
              <a:t>  –  území, kde proběhla etnogeneze Slovanů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–  prostor, kde došlo ke „vzniku“ slovanského etnika se měnil v souvislosti s expanzí.</a:t>
            </a:r>
          </a:p>
          <a:p>
            <a:pPr eaLnBrk="1" hangingPunct="1">
              <a:buFontTx/>
              <a:buNone/>
              <a:defRPr/>
            </a:pPr>
            <a:endParaRPr lang="cs-CZ" altLang="cs-CZ" sz="2000" b="1" u="sng" dirty="0"/>
          </a:p>
          <a:p>
            <a:pPr eaLnBrk="1" hangingPunct="1">
              <a:defRPr/>
            </a:pPr>
            <a:r>
              <a:rPr lang="cs-CZ" altLang="cs-CZ" sz="2000" b="1" dirty="0"/>
              <a:t>Ilyrsko-balkánská teorie</a:t>
            </a:r>
            <a:r>
              <a:rPr lang="cs-CZ" altLang="cs-CZ" sz="2000" dirty="0"/>
              <a:t>  –  balkánský či </a:t>
            </a:r>
            <a:r>
              <a:rPr lang="cs-CZ" altLang="cs-CZ" sz="2000" dirty="0" err="1"/>
              <a:t>naddunajský</a:t>
            </a:r>
            <a:r>
              <a:rPr lang="cs-CZ" altLang="cs-CZ" sz="2000" dirty="0"/>
              <a:t> původ (podle Nestora)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Teorie o asijském původu</a:t>
            </a:r>
            <a:r>
              <a:rPr lang="cs-CZ" altLang="cs-CZ" sz="2000" dirty="0"/>
              <a:t>  –  původní sídla hledána ve střední Asii 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 </a:t>
            </a:r>
            <a:r>
              <a:rPr lang="cs-CZ" altLang="cs-CZ" sz="2000" b="1" dirty="0"/>
              <a:t>Maloasijská teorie  </a:t>
            </a:r>
            <a:r>
              <a:rPr lang="cs-CZ" altLang="cs-CZ" sz="2000" dirty="0"/>
              <a:t>– </a:t>
            </a:r>
            <a:r>
              <a:rPr lang="cs-CZ" altLang="cs-CZ" sz="2000" b="1" dirty="0"/>
              <a:t> </a:t>
            </a:r>
            <a:r>
              <a:rPr lang="cs-CZ" altLang="cs-CZ" sz="2000" dirty="0"/>
              <a:t>modifikovaná balkánské teorie  (překonána)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–  oživena německým slavistou Heinrichem </a:t>
            </a:r>
            <a:r>
              <a:rPr lang="cs-CZ" altLang="cs-CZ" sz="2000" dirty="0" err="1"/>
              <a:t>Kunstmannem</a:t>
            </a: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Tzv. Evropská teorie</a:t>
            </a:r>
            <a:r>
              <a:rPr lang="cs-CZ" altLang="cs-CZ" sz="2000" dirty="0"/>
              <a:t>  –  vznik v Evropě mimo Balkán 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–  sídla Praslovanů byla hledána v Německu nebo v západním Polsku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(romantismus)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ovéPole 1">
            <a:extLst>
              <a:ext uri="{FF2B5EF4-FFF2-40B4-BE49-F238E27FC236}">
                <a16:creationId xmlns:a16="http://schemas.microsoft.com/office/drawing/2014/main" id="{2259EE1E-BFD5-B2A3-C6E8-386E072B1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349" y="5497250"/>
            <a:ext cx="36401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+mn-lt"/>
              </a:rPr>
              <a:t>1 – </a:t>
            </a:r>
            <a:r>
              <a:rPr lang="cs-CZ" altLang="cs-CZ" sz="1600" dirty="0" err="1">
                <a:latin typeface="+mn-lt"/>
              </a:rPr>
              <a:t>Šebastovce</a:t>
            </a:r>
            <a:r>
              <a:rPr lang="cs-CZ" altLang="cs-CZ" sz="1600" dirty="0">
                <a:latin typeface="+mn-lt"/>
              </a:rPr>
              <a:t>, 2 – </a:t>
            </a:r>
            <a:r>
              <a:rPr lang="cs-CZ" altLang="cs-CZ" sz="1600" dirty="0" err="1">
                <a:latin typeface="+mn-lt"/>
              </a:rPr>
              <a:t>Čataj</a:t>
            </a:r>
            <a:r>
              <a:rPr lang="cs-CZ" altLang="cs-CZ" sz="1600" dirty="0">
                <a:latin typeface="+mn-lt"/>
              </a:rPr>
              <a:t>, 3, 4 –  </a:t>
            </a:r>
            <a:r>
              <a:rPr lang="cs-CZ" altLang="cs-CZ" sz="1600" dirty="0" err="1">
                <a:latin typeface="+mn-lt"/>
              </a:rPr>
              <a:t>Holiare</a:t>
            </a:r>
            <a:r>
              <a:rPr lang="cs-CZ" altLang="cs-CZ" sz="1600" dirty="0">
                <a:latin typeface="+mn-lt"/>
              </a:rPr>
              <a:t> </a:t>
            </a:r>
            <a:endParaRPr lang="cs-CZ" altLang="cs-CZ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5541" name="TextovéPole 1">
            <a:extLst>
              <a:ext uri="{FF2B5EF4-FFF2-40B4-BE49-F238E27FC236}">
                <a16:creationId xmlns:a16="http://schemas.microsoft.com/office/drawing/2014/main" id="{E212E88D-79AF-F639-58B3-8670B66D7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5389" y="386979"/>
            <a:ext cx="5400675" cy="128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  <a:latin typeface="+mn-lt"/>
              </a:rPr>
              <a:t>   Jezdecké hroby </a:t>
            </a:r>
            <a:r>
              <a:rPr lang="cs-CZ" altLang="cs-CZ" sz="3200" dirty="0">
                <a:latin typeface="+mn-lt"/>
              </a:rPr>
              <a:t>z období avarského </a:t>
            </a:r>
            <a:r>
              <a:rPr lang="cs-CZ" altLang="cs-CZ" sz="3200" dirty="0" err="1">
                <a:latin typeface="+mn-lt"/>
              </a:rPr>
              <a:t>kaganátu</a:t>
            </a:r>
            <a:endParaRPr lang="cs-CZ" altLang="cs-CZ" sz="3200" b="1" dirty="0">
              <a:solidFill>
                <a:srgbClr val="FF0000"/>
              </a:solidFill>
              <a:latin typeface="+mn-lt"/>
            </a:endParaRPr>
          </a:p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  <a:latin typeface="+mn-lt"/>
              </a:rPr>
              <a:t>   </a:t>
            </a:r>
            <a:r>
              <a:rPr lang="cs-CZ" altLang="cs-CZ" sz="2800" dirty="0">
                <a:latin typeface="+mn-lt"/>
              </a:rPr>
              <a:t>–  mezi Dunajem a Tisou vzácné </a:t>
            </a:r>
          </a:p>
          <a:p>
            <a:pPr eaLnBrk="1" hangingPunct="1"/>
            <a:r>
              <a:rPr lang="cs-CZ" altLang="cs-CZ" sz="2800" dirty="0">
                <a:latin typeface="+mn-lt"/>
              </a:rPr>
              <a:t>   –  koncentrace </a:t>
            </a:r>
            <a:r>
              <a:rPr lang="cs-CZ" altLang="cs-CZ" sz="2800" dirty="0" err="1">
                <a:latin typeface="+mn-lt"/>
              </a:rPr>
              <a:t>Potisí</a:t>
            </a:r>
            <a:r>
              <a:rPr lang="cs-CZ" altLang="cs-CZ" sz="2800" dirty="0">
                <a:latin typeface="+mn-lt"/>
              </a:rPr>
              <a:t> a </a:t>
            </a:r>
            <a:r>
              <a:rPr lang="cs-CZ" altLang="cs-CZ" sz="2800" dirty="0" err="1">
                <a:latin typeface="+mn-lt"/>
              </a:rPr>
              <a:t>jz</a:t>
            </a:r>
            <a:r>
              <a:rPr lang="cs-CZ" altLang="cs-CZ" sz="2800" dirty="0">
                <a:latin typeface="+mn-lt"/>
              </a:rPr>
              <a:t>. Maďarsko</a:t>
            </a:r>
          </a:p>
          <a:p>
            <a:pPr eaLnBrk="1" hangingPunct="1"/>
            <a:r>
              <a:rPr lang="cs-CZ" sz="2400" dirty="0">
                <a:effectLst/>
                <a:latin typeface="+mn-lt"/>
              </a:rPr>
              <a:t> </a:t>
            </a:r>
            <a:endParaRPr lang="cs-CZ" altLang="cs-CZ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AA20A41-2A0A-785F-A82E-454DB75E3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t="16064" r="35524" b="49180"/>
          <a:stretch/>
        </p:blipFill>
        <p:spPr bwMode="auto">
          <a:xfrm>
            <a:off x="6774160" y="1793271"/>
            <a:ext cx="2667298" cy="284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48FAE43-47F9-C2EF-0B38-3134D46FA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2732" r="53777" b="33043"/>
          <a:stretch/>
        </p:blipFill>
        <p:spPr>
          <a:xfrm>
            <a:off x="9189889" y="2416312"/>
            <a:ext cx="3031261" cy="359008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2F15C36-D2A6-596B-2809-40ABF3F41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38005" r="51154" b="32854"/>
          <a:stretch>
            <a:fillRect/>
          </a:stretch>
        </p:blipFill>
        <p:spPr bwMode="auto">
          <a:xfrm>
            <a:off x="8924925" y="144679"/>
            <a:ext cx="3267075" cy="221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0752F8B-3CC8-7014-CCA9-AE1FC88DA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7" y="51057"/>
            <a:ext cx="3610786" cy="544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6FC3A640-1ABE-0BDC-C2BC-34BC43A50E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70" y="1521349"/>
            <a:ext cx="2667298" cy="372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98E2ED7-ACC4-8ADF-45FC-2991F49DF621}"/>
              </a:ext>
            </a:extLst>
          </p:cNvPr>
          <p:cNvSpPr txBox="1"/>
          <p:nvPr/>
        </p:nvSpPr>
        <p:spPr>
          <a:xfrm>
            <a:off x="10360715" y="6339535"/>
            <a:ext cx="101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Cífer</a:t>
            </a:r>
            <a:r>
              <a:rPr lang="cs-CZ" dirty="0"/>
              <a:t>-Pác</a:t>
            </a:r>
          </a:p>
        </p:txBody>
      </p:sp>
      <p:sp>
        <p:nvSpPr>
          <p:cNvPr id="8" name="TextovéPole 2">
            <a:extLst>
              <a:ext uri="{FF2B5EF4-FFF2-40B4-BE49-F238E27FC236}">
                <a16:creationId xmlns:a16="http://schemas.microsoft.com/office/drawing/2014/main" id="{C0B47429-3C77-5AD7-43AC-75F894A5E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5006" y="5349697"/>
            <a:ext cx="50414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Kování opasků, šperky, koňské postroje, zbraně </a:t>
            </a:r>
          </a:p>
        </p:txBody>
      </p:sp>
      <p:sp>
        <p:nvSpPr>
          <p:cNvPr id="9" name="TextovéPole 1">
            <a:extLst>
              <a:ext uri="{FF2B5EF4-FFF2-40B4-BE49-F238E27FC236}">
                <a16:creationId xmlns:a16="http://schemas.microsoft.com/office/drawing/2014/main" id="{A951C03F-78B4-B7B0-1E01-DCC70BE15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65" y="6049234"/>
            <a:ext cx="9505659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600" dirty="0">
                <a:latin typeface="+mn-lt"/>
              </a:rPr>
              <a:t>Zábojník, Jozef. Slovensko a avarský </a:t>
            </a:r>
            <a:r>
              <a:rPr lang="cs-CZ" altLang="cs-CZ" sz="1600" dirty="0" err="1">
                <a:latin typeface="+mn-lt"/>
              </a:rPr>
              <a:t>kaganát</a:t>
            </a:r>
            <a:r>
              <a:rPr lang="cs-CZ" altLang="cs-CZ" sz="1600" dirty="0">
                <a:latin typeface="+mn-lt"/>
              </a:rPr>
              <a:t>. Bratislava. Studia </a:t>
            </a:r>
            <a:r>
              <a:rPr lang="cs-CZ" altLang="cs-CZ" sz="1600" dirty="0" err="1">
                <a:latin typeface="+mn-lt"/>
              </a:rPr>
              <a:t>Archaeologica</a:t>
            </a:r>
            <a:r>
              <a:rPr lang="cs-CZ" altLang="cs-CZ" sz="1600" dirty="0">
                <a:latin typeface="+mn-lt"/>
              </a:rPr>
              <a:t> et </a:t>
            </a:r>
            <a:r>
              <a:rPr lang="cs-CZ" altLang="cs-CZ" sz="1600" dirty="0" err="1">
                <a:latin typeface="+mn-lt"/>
              </a:rPr>
              <a:t>Medievalia</a:t>
            </a:r>
            <a:r>
              <a:rPr lang="cs-CZ" altLang="cs-CZ" sz="1600" dirty="0">
                <a:latin typeface="+mn-lt"/>
              </a:rPr>
              <a:t>  VI., Bratislava 2004.</a:t>
            </a:r>
          </a:p>
          <a:p>
            <a:pPr eaLnBrk="1" hangingPunct="1">
              <a:buFontTx/>
              <a:buNone/>
              <a:defRPr/>
            </a:pPr>
            <a:r>
              <a:rPr lang="cs-CZ" sz="1600" dirty="0">
                <a:effectLst/>
                <a:latin typeface="+mn-lt"/>
              </a:rPr>
              <a:t>Slovensko a avarský </a:t>
            </a:r>
            <a:r>
              <a:rPr lang="cs-CZ" sz="1600" dirty="0" err="1">
                <a:effectLst/>
                <a:latin typeface="+mn-lt"/>
              </a:rPr>
              <a:t>kaganát</a:t>
            </a:r>
            <a:r>
              <a:rPr lang="cs-CZ" sz="1600" dirty="0">
                <a:effectLst/>
                <a:latin typeface="+mn-lt"/>
              </a:rPr>
              <a:t>. Studia </a:t>
            </a:r>
            <a:r>
              <a:rPr lang="cs-CZ" sz="1600" dirty="0" err="1">
                <a:effectLst/>
                <a:latin typeface="+mn-lt"/>
              </a:rPr>
              <a:t>Archaeologica</a:t>
            </a:r>
            <a:r>
              <a:rPr lang="cs-CZ" sz="1600" dirty="0">
                <a:effectLst/>
                <a:latin typeface="+mn-lt"/>
              </a:rPr>
              <a:t> et </a:t>
            </a:r>
            <a:r>
              <a:rPr lang="cs-CZ" sz="1600" dirty="0" err="1">
                <a:effectLst/>
                <a:latin typeface="+mn-lt"/>
              </a:rPr>
              <a:t>Medievalia</a:t>
            </a:r>
            <a:r>
              <a:rPr lang="cs-CZ" sz="1600" dirty="0">
                <a:effectLst/>
                <a:latin typeface="+mn-lt"/>
              </a:rPr>
              <a:t> IX, Bratislava 2009.</a:t>
            </a:r>
            <a:endParaRPr lang="cs-CZ" altLang="cs-CZ" sz="1600" dirty="0">
              <a:latin typeface="+mn-lt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Nadpis 1">
            <a:extLst>
              <a:ext uri="{FF2B5EF4-FFF2-40B4-BE49-F238E27FC236}">
                <a16:creationId xmlns:a16="http://schemas.microsoft.com/office/drawing/2014/main" id="{2F141486-7E96-25EE-32B3-4A76FE8C0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7886" y="320676"/>
            <a:ext cx="4114799" cy="1162050"/>
          </a:xfrm>
        </p:spPr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Podunajské Biskupice</a:t>
            </a:r>
            <a:br>
              <a:rPr lang="cs-CZ" altLang="cs-CZ" b="1" dirty="0">
                <a:solidFill>
                  <a:srgbClr val="FF0000"/>
                </a:solidFill>
              </a:rPr>
            </a:br>
            <a:r>
              <a:rPr lang="cs-CZ" altLang="cs-CZ" sz="3600" b="1" dirty="0">
                <a:solidFill>
                  <a:srgbClr val="FF0000"/>
                </a:solidFill>
              </a:rPr>
              <a:t>  </a:t>
            </a:r>
            <a:r>
              <a:rPr lang="cs-CZ" altLang="cs-CZ" sz="2400" b="0" dirty="0">
                <a:solidFill>
                  <a:srgbClr val="FF0000"/>
                </a:solidFill>
              </a:rPr>
              <a:t>2017: obchvat Bratislavy</a:t>
            </a:r>
          </a:p>
        </p:txBody>
      </p:sp>
      <p:pic>
        <p:nvPicPr>
          <p:cNvPr id="169987" name="Zástupný symbol pro obsah 4">
            <a:extLst>
              <a:ext uri="{FF2B5EF4-FFF2-40B4-BE49-F238E27FC236}">
                <a16:creationId xmlns:a16="http://schemas.microsoft.com/office/drawing/2014/main" id="{342FC66B-36F5-F7F3-DB8A-C7230E9AA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7713" y="85725"/>
            <a:ext cx="6145129" cy="6772275"/>
          </a:xfrm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9988" name="Zástupný symbol pro text 3">
            <a:extLst>
              <a:ext uri="{FF2B5EF4-FFF2-40B4-BE49-F238E27FC236}">
                <a16:creationId xmlns:a16="http://schemas.microsoft.com/office/drawing/2014/main" id="{7C7F048B-C6D5-4D40-D600-E14539C09A7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42899" y="1757680"/>
            <a:ext cx="5382893" cy="4937760"/>
          </a:xfrm>
        </p:spPr>
        <p:txBody>
          <a:bodyPr>
            <a:noAutofit/>
          </a:bodyPr>
          <a:lstStyle/>
          <a:p>
            <a:r>
              <a:rPr lang="cs-CZ" altLang="cs-CZ" sz="2000" b="1" dirty="0"/>
              <a:t>Sídliště a pohřebiště </a:t>
            </a:r>
          </a:p>
          <a:p>
            <a:endParaRPr lang="cs-CZ" altLang="cs-CZ" sz="2000" dirty="0"/>
          </a:p>
          <a:p>
            <a:r>
              <a:rPr lang="cs-CZ" altLang="cs-CZ" sz="2000" b="1" dirty="0"/>
              <a:t>Osada:    </a:t>
            </a:r>
            <a:r>
              <a:rPr lang="cs-CZ" altLang="cs-CZ" sz="2000" dirty="0"/>
              <a:t>20 domů  (cca 100 lidí)</a:t>
            </a:r>
          </a:p>
          <a:p>
            <a:r>
              <a:rPr lang="cs-CZ" altLang="cs-CZ" sz="2000" dirty="0"/>
              <a:t>                 dům:    3 x 3 m  </a:t>
            </a:r>
          </a:p>
          <a:p>
            <a:r>
              <a:rPr lang="cs-CZ" altLang="cs-CZ" sz="2000" b="1" dirty="0"/>
              <a:t>Pohřebiště:    </a:t>
            </a:r>
            <a:r>
              <a:rPr lang="cs-CZ" altLang="cs-CZ" sz="2000" dirty="0"/>
              <a:t>480 H</a:t>
            </a:r>
          </a:p>
          <a:p>
            <a:r>
              <a:rPr lang="cs-CZ" altLang="cs-CZ" sz="2000" b="1" dirty="0"/>
              <a:t>Datace:</a:t>
            </a:r>
            <a:r>
              <a:rPr lang="cs-CZ" altLang="cs-CZ" sz="2000" dirty="0"/>
              <a:t>   730 – 800 n. l.</a:t>
            </a:r>
          </a:p>
          <a:p>
            <a:endParaRPr lang="cs-CZ" altLang="cs-CZ" sz="2000" dirty="0"/>
          </a:p>
          <a:p>
            <a:pPr>
              <a:defRPr/>
            </a:pPr>
            <a:r>
              <a:rPr lang="cs-CZ" sz="2000" b="1" dirty="0"/>
              <a:t>Inventář:   </a:t>
            </a:r>
            <a:r>
              <a:rPr lang="cs-CZ" sz="2000" dirty="0"/>
              <a:t>málo zbraní</a:t>
            </a:r>
          </a:p>
          <a:p>
            <a:pPr>
              <a:defRPr/>
            </a:pPr>
            <a:r>
              <a:rPr lang="cs-CZ" sz="2000" dirty="0"/>
              <a:t>                   keramika (s vlnovkou)</a:t>
            </a:r>
          </a:p>
          <a:p>
            <a:pPr>
              <a:defRPr/>
            </a:pPr>
            <a:r>
              <a:rPr lang="cs-CZ" sz="2000" dirty="0"/>
              <a:t>                   pásové garnitury (kování)</a:t>
            </a:r>
          </a:p>
          <a:p>
            <a:pPr>
              <a:defRPr/>
            </a:pPr>
            <a:r>
              <a:rPr lang="cs-CZ" sz="2000" dirty="0"/>
              <a:t>                   vědérka z tisového dřeva </a:t>
            </a:r>
          </a:p>
          <a:p>
            <a:pPr>
              <a:defRPr/>
            </a:pPr>
            <a:r>
              <a:rPr lang="cs-CZ" sz="2000" dirty="0"/>
              <a:t>                   analýzy:  nápoj (kumys?)</a:t>
            </a:r>
            <a:endParaRPr lang="cs-CZ" altLang="cs-CZ" sz="2000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>
            <a:extLst>
              <a:ext uri="{FF2B5EF4-FFF2-40B4-BE49-F238E27FC236}">
                <a16:creationId xmlns:a16="http://schemas.microsoft.com/office/drawing/2014/main" id="{147B30CB-E3A4-A128-0208-410E7CEFF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t="26807" r="51620" b="21214"/>
          <a:stretch>
            <a:fillRect/>
          </a:stretch>
        </p:blipFill>
        <p:spPr bwMode="auto">
          <a:xfrm>
            <a:off x="200401" y="63247"/>
            <a:ext cx="6566159" cy="668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4">
            <a:extLst>
              <a:ext uri="{FF2B5EF4-FFF2-40B4-BE49-F238E27FC236}">
                <a16:creationId xmlns:a16="http://schemas.microsoft.com/office/drawing/2014/main" id="{CF35F0EC-5C05-23B7-B3DA-4A54EDCF1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t="16063" r="50391" b="15916"/>
          <a:stretch>
            <a:fillRect/>
          </a:stretch>
        </p:blipFill>
        <p:spPr bwMode="auto">
          <a:xfrm>
            <a:off x="6516688" y="130028"/>
            <a:ext cx="5187632" cy="6668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>
            <a:extLst>
              <a:ext uri="{FF2B5EF4-FFF2-40B4-BE49-F238E27FC236}">
                <a16:creationId xmlns:a16="http://schemas.microsoft.com/office/drawing/2014/main" id="{18549FC1-891C-CF28-6F27-A84940CACDA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7840" y="568960"/>
            <a:ext cx="11694160" cy="628904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Keramika </a:t>
            </a:r>
            <a:r>
              <a:rPr lang="cs-CZ" altLang="cs-CZ" sz="1800" dirty="0">
                <a:latin typeface="Arial" panose="020B0604020202020204" pitchFamily="34" charset="0"/>
              </a:rPr>
              <a:t> –  ručně </a:t>
            </a:r>
            <a:r>
              <a:rPr lang="cs-CZ" altLang="cs-CZ" sz="1800" dirty="0" err="1">
                <a:latin typeface="Arial" panose="020B0604020202020204" pitchFamily="34" charset="0"/>
              </a:rPr>
              <a:t>robená</a:t>
            </a:r>
            <a:r>
              <a:rPr lang="cs-CZ" altLang="cs-CZ" sz="1800" dirty="0">
                <a:latin typeface="Arial" panose="020B0604020202020204" pitchFamily="34" charset="0"/>
              </a:rPr>
              <a:t> (z původních sídel, potiská )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                      –  vliv pozdně antických tradic (provincionální obyvatelstvo)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                      –  vliv slovanské keramiky: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                               a) časně slovanský PT na pohřebištích </a:t>
            </a:r>
            <a:r>
              <a:rPr lang="cs-CZ" altLang="cs-CZ" sz="1800" dirty="0" err="1">
                <a:latin typeface="Arial" panose="020B0604020202020204" pitchFamily="34" charset="0"/>
              </a:rPr>
              <a:t>kaganátu</a:t>
            </a:r>
            <a:r>
              <a:rPr lang="cs-CZ" altLang="cs-CZ" sz="1800" dirty="0">
                <a:latin typeface="Arial" panose="020B0604020202020204" pitchFamily="34" charset="0"/>
              </a:rPr>
              <a:t> (</a:t>
            </a:r>
            <a:r>
              <a:rPr lang="cs-CZ" altLang="cs-CZ" sz="1800" dirty="0" err="1">
                <a:latin typeface="Arial" panose="020B0604020202020204" pitchFamily="34" charset="0"/>
              </a:rPr>
              <a:t>Kölked</a:t>
            </a:r>
            <a:r>
              <a:rPr lang="cs-CZ" altLang="cs-CZ" sz="1800" dirty="0">
                <a:latin typeface="Arial" panose="020B0604020202020204" pitchFamily="34" charset="0"/>
              </a:rPr>
              <a:t>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                               b) obtáčená keramika </a:t>
            </a:r>
            <a:r>
              <a:rPr lang="cs-CZ" altLang="cs-CZ" sz="1800" dirty="0" err="1">
                <a:latin typeface="Arial" panose="020B0604020202020204" pitchFamily="34" charset="0"/>
              </a:rPr>
              <a:t>středodun</a:t>
            </a:r>
            <a:r>
              <a:rPr lang="cs-CZ" altLang="cs-CZ" sz="1800" dirty="0">
                <a:latin typeface="Arial" panose="020B0604020202020204" pitchFamily="34" charset="0"/>
              </a:rPr>
              <a:t>. tradice (tzv. podunajský typ) se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                                   objevuje nejdříve v okrajových oblastech a pak v </a:t>
            </a:r>
            <a:r>
              <a:rPr lang="cs-CZ" altLang="cs-CZ" sz="1800" dirty="0" err="1">
                <a:latin typeface="Arial" panose="020B0604020202020204" pitchFamily="34" charset="0"/>
              </a:rPr>
              <a:t>kaganátu</a:t>
            </a:r>
            <a:r>
              <a:rPr lang="cs-CZ" altLang="cs-CZ" sz="1800" dirty="0">
                <a:latin typeface="Arial" panose="020B0604020202020204" pitchFamily="34" charset="0"/>
              </a:rPr>
              <a:t> (7. st.)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                    – B. M. </a:t>
            </a:r>
            <a:r>
              <a:rPr lang="cs-CZ" altLang="cs-CZ" sz="1800" dirty="0" err="1">
                <a:latin typeface="Arial" panose="020B0604020202020204" pitchFamily="34" charset="0"/>
              </a:rPr>
              <a:t>Szóke</a:t>
            </a:r>
            <a:r>
              <a:rPr lang="cs-CZ" altLang="cs-CZ" sz="1800" dirty="0">
                <a:latin typeface="Arial" panose="020B0604020202020204" pitchFamily="34" charset="0"/>
              </a:rPr>
              <a:t> – 2 skupiny:  1. starší – z doby avarské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                                                                 2. mladší – staromaďarská a </a:t>
            </a:r>
            <a:r>
              <a:rPr lang="cs-CZ" altLang="cs-CZ" sz="1800" dirty="0" err="1">
                <a:latin typeface="Arial" panose="020B0604020202020204" pitchFamily="34" charset="0"/>
              </a:rPr>
              <a:t>arpádovská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                                              – pozdně avarskou keramiku dělí na 5 typů: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                                                 obtáčená, v ruce </a:t>
            </a:r>
            <a:r>
              <a:rPr lang="cs-CZ" altLang="cs-CZ" sz="1800" dirty="0" err="1">
                <a:latin typeface="Arial" panose="020B0604020202020204" pitchFamily="34" charset="0"/>
              </a:rPr>
              <a:t>robená</a:t>
            </a:r>
            <a:r>
              <a:rPr lang="cs-CZ" altLang="cs-CZ" sz="1800" dirty="0">
                <a:latin typeface="Arial" panose="020B0604020202020204" pitchFamily="34" charset="0"/>
              </a:rPr>
              <a:t>, v ruce formované kotlíky, keramika s mřížkovým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                                                 vzorem, zvony na pečení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Hrobová keramika  </a:t>
            </a:r>
            <a:r>
              <a:rPr lang="cs-CZ" altLang="cs-CZ" sz="1800" dirty="0">
                <a:latin typeface="Arial" panose="020B0604020202020204" pitchFamily="34" charset="0"/>
              </a:rPr>
              <a:t>–</a:t>
            </a:r>
            <a:r>
              <a:rPr lang="cs-CZ" altLang="cs-CZ" sz="1800" b="1" dirty="0">
                <a:latin typeface="Arial" panose="020B0604020202020204" pitchFamily="34" charset="0"/>
              </a:rPr>
              <a:t>  </a:t>
            </a:r>
            <a:r>
              <a:rPr lang="cs-CZ" altLang="cs-CZ" sz="1800" dirty="0">
                <a:latin typeface="Arial" panose="020B0604020202020204" pitchFamily="34" charset="0"/>
              </a:rPr>
              <a:t>maďarskými badateli považována za užitkovou</a:t>
            </a:r>
          </a:p>
          <a:p>
            <a:pPr eaLnBrk="1" hangingPunct="1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Časná a střední doba  </a:t>
            </a:r>
            <a:r>
              <a:rPr lang="cs-CZ" altLang="cs-CZ" sz="1800" dirty="0">
                <a:latin typeface="Arial" panose="020B0604020202020204" pitchFamily="34" charset="0"/>
              </a:rPr>
              <a:t>–  vliv pozdně antických, nomádských, germánských a slovanských tradic</a:t>
            </a:r>
          </a:p>
          <a:p>
            <a:pPr eaLnBrk="1" hangingPunct="1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Lokální distribuční okruhy  </a:t>
            </a:r>
            <a:r>
              <a:rPr lang="cs-CZ" altLang="cs-CZ" sz="1800" dirty="0">
                <a:latin typeface="Arial" panose="020B0604020202020204" pitchFamily="34" charset="0"/>
              </a:rPr>
              <a:t>–  tzv. sivá keramika, žlutá keramika (1. pol. 9. stol.)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D8DEE3-57AE-C42D-F12D-678F46614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04774"/>
            <a:ext cx="11601450" cy="2280886"/>
          </a:xfrm>
        </p:spPr>
        <p:txBody>
          <a:bodyPr>
            <a:normAutofit fontScale="92500" lnSpcReduction="10000"/>
          </a:bodyPr>
          <a:lstStyle/>
          <a:p>
            <a:r>
              <a:rPr lang="cs-CZ" sz="2000" b="1" dirty="0">
                <a:solidFill>
                  <a:srgbClr val="FF0000"/>
                </a:solidFill>
                <a:effectLst/>
              </a:rPr>
              <a:t>Koňský postroj:</a:t>
            </a:r>
          </a:p>
          <a:p>
            <a:pPr marL="0" indent="0">
              <a:buNone/>
            </a:pPr>
            <a:r>
              <a:rPr lang="cs-CZ" sz="1800" b="1" dirty="0"/>
              <a:t>  </a:t>
            </a:r>
            <a:r>
              <a:rPr lang="cs-CZ" sz="1800" b="1" dirty="0">
                <a:effectLst/>
              </a:rPr>
              <a:t>  </a:t>
            </a:r>
            <a:r>
              <a:rPr lang="cs-CZ" sz="1800" dirty="0">
                <a:effectLst/>
              </a:rPr>
              <a:t>–   </a:t>
            </a:r>
            <a:r>
              <a:rPr lang="cs-CZ" sz="1800" b="1" dirty="0">
                <a:effectLst/>
              </a:rPr>
              <a:t>funkční</a:t>
            </a:r>
            <a:r>
              <a:rPr lang="cs-CZ" sz="1800" dirty="0">
                <a:effectLst/>
              </a:rPr>
              <a:t>:   udidlo, třmen, kování sedla, </a:t>
            </a:r>
          </a:p>
          <a:p>
            <a:pPr marL="0" indent="0">
              <a:buNone/>
            </a:pPr>
            <a:r>
              <a:rPr lang="cs-CZ" sz="1800" dirty="0"/>
              <a:t>                           </a:t>
            </a:r>
            <a:r>
              <a:rPr lang="cs-CZ" sz="1800" dirty="0">
                <a:effectLst/>
              </a:rPr>
              <a:t>přezka podbřišní řemen</a:t>
            </a:r>
          </a:p>
          <a:p>
            <a:pPr marL="0" indent="0">
              <a:buNone/>
            </a:pPr>
            <a:r>
              <a:rPr lang="cs-CZ" sz="1800" dirty="0"/>
              <a:t>   </a:t>
            </a:r>
            <a:r>
              <a:rPr lang="cs-CZ" sz="1800" dirty="0">
                <a:effectLst/>
              </a:rPr>
              <a:t> –   </a:t>
            </a:r>
            <a:r>
              <a:rPr lang="cs-CZ" sz="1800" b="1" dirty="0">
                <a:effectLst/>
              </a:rPr>
              <a:t>dekorativní</a:t>
            </a:r>
            <a:r>
              <a:rPr lang="cs-CZ" sz="1800" dirty="0">
                <a:effectLst/>
              </a:rPr>
              <a:t>:  </a:t>
            </a:r>
            <a:r>
              <a:rPr lang="cs-CZ" sz="1800" dirty="0" err="1">
                <a:effectLst/>
              </a:rPr>
              <a:t>faléry</a:t>
            </a:r>
            <a:r>
              <a:rPr lang="cs-CZ" sz="1800" dirty="0">
                <a:effectLst/>
              </a:rPr>
              <a:t>, kování ohlávky, </a:t>
            </a:r>
          </a:p>
          <a:p>
            <a:pPr marL="0" indent="0">
              <a:buNone/>
            </a:pPr>
            <a:r>
              <a:rPr lang="cs-CZ" sz="1800" dirty="0"/>
              <a:t>                                </a:t>
            </a:r>
            <a:r>
              <a:rPr lang="cs-CZ" sz="1800" dirty="0">
                <a:effectLst/>
              </a:rPr>
              <a:t>kování řemenů postroje, </a:t>
            </a:r>
          </a:p>
          <a:p>
            <a:pPr marL="0" indent="0">
              <a:buNone/>
            </a:pPr>
            <a:r>
              <a:rPr lang="cs-CZ" sz="1800" dirty="0"/>
              <a:t>                                </a:t>
            </a:r>
            <a:r>
              <a:rPr lang="cs-CZ" sz="1800" dirty="0">
                <a:effectLst/>
              </a:rPr>
              <a:t>držák na chochol aj.</a:t>
            </a:r>
            <a:br>
              <a:rPr lang="cs-CZ" sz="1800" dirty="0"/>
            </a:b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C93FB6-C6F0-7F8C-82EE-1F968FB6D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589" y="1245217"/>
            <a:ext cx="6035486" cy="50234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5B03520-5571-76FE-86F2-DCDCD7B2F786}"/>
              </a:ext>
            </a:extLst>
          </p:cNvPr>
          <p:cNvSpPr txBox="1"/>
          <p:nvPr/>
        </p:nvSpPr>
        <p:spPr>
          <a:xfrm>
            <a:off x="5806345" y="321887"/>
            <a:ext cx="58200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b="0" i="0" u="none" strike="noStrike" baseline="0" dirty="0">
                <a:latin typeface="MinionPro-Regular"/>
              </a:rPr>
              <a:t>1 – ohlávka; 2 – uzda; 3 – ot</a:t>
            </a:r>
            <a:r>
              <a:rPr lang="cs-CZ" dirty="0">
                <a:latin typeface="MinionPro-Regular"/>
              </a:rPr>
              <a:t>ěže</a:t>
            </a:r>
            <a:r>
              <a:rPr lang="cs-CZ" sz="1800" b="0" i="0" u="none" strike="noStrike" baseline="0" dirty="0">
                <a:latin typeface="MinionPro-Regular"/>
              </a:rPr>
              <a:t>; 4 – sedlo; 5 – prsní řemen; </a:t>
            </a:r>
          </a:p>
          <a:p>
            <a:pPr algn="l"/>
            <a:r>
              <a:rPr lang="cs-CZ" sz="1800" b="0" i="0" u="none" strike="noStrike" baseline="0" dirty="0">
                <a:latin typeface="MinionPro-Regular"/>
              </a:rPr>
              <a:t>6 – třmenový řemen; </a:t>
            </a:r>
            <a:r>
              <a:rPr lang="de-DE" sz="1800" b="0" i="0" u="none" strike="noStrike" baseline="0" dirty="0">
                <a:latin typeface="MinionPro-Regular"/>
              </a:rPr>
              <a:t>7 – </a:t>
            </a:r>
            <a:r>
              <a:rPr lang="cs-CZ" sz="1800" b="0" i="0" u="none" strike="noStrike" baseline="0" dirty="0">
                <a:latin typeface="MinionPro-Regular"/>
              </a:rPr>
              <a:t>třmen</a:t>
            </a:r>
            <a:r>
              <a:rPr lang="de-DE" sz="1800" b="0" i="0" u="none" strike="noStrike" baseline="0" dirty="0">
                <a:latin typeface="MinionPro-Regular"/>
              </a:rPr>
              <a:t>;</a:t>
            </a:r>
            <a:r>
              <a:rPr lang="cs-CZ" sz="1800" b="0" i="0" u="none" strike="noStrike" baseline="0" dirty="0">
                <a:latin typeface="MinionPro-Regular"/>
              </a:rPr>
              <a:t> </a:t>
            </a:r>
            <a:r>
              <a:rPr lang="de-DE" sz="1800" b="0" i="0" u="none" strike="noStrike" baseline="0" dirty="0">
                <a:latin typeface="MinionPro-Regular"/>
              </a:rPr>
              <a:t>8 – </a:t>
            </a:r>
            <a:r>
              <a:rPr lang="cs-CZ" sz="1800" b="0" i="0" u="none" strike="noStrike" baseline="0" dirty="0">
                <a:latin typeface="MinionPro-Regular"/>
              </a:rPr>
              <a:t>podbřišní řemen</a:t>
            </a:r>
            <a:r>
              <a:rPr lang="de-DE" sz="1800" b="0" i="0" u="none" strike="noStrike" baseline="0" dirty="0">
                <a:latin typeface="MinionPro-Regular"/>
              </a:rPr>
              <a:t>;</a:t>
            </a:r>
            <a:endParaRPr lang="cs-CZ" sz="1800" b="0" i="0" u="none" strike="noStrike" baseline="0" dirty="0">
              <a:latin typeface="MinionPro-Regular"/>
            </a:endParaRPr>
          </a:p>
          <a:p>
            <a:pPr algn="l"/>
            <a:r>
              <a:rPr lang="cs-CZ" sz="1800" b="0" i="0" u="none" strike="noStrike" baseline="0" dirty="0">
                <a:latin typeface="MinionPro-Regular"/>
              </a:rPr>
              <a:t>9 – ocasní popruh.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319F7CB4-2AAE-F343-4B67-73D2A0B9E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386" y="2245410"/>
            <a:ext cx="3748087" cy="3649147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D7F5ABBD-DB04-8370-B708-CAAE42ECE848}"/>
              </a:ext>
            </a:extLst>
          </p:cNvPr>
          <p:cNvSpPr txBox="1"/>
          <p:nvPr/>
        </p:nvSpPr>
        <p:spPr>
          <a:xfrm>
            <a:off x="428625" y="5944145"/>
            <a:ext cx="566770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1" i="0" u="none" strike="noStrike" baseline="0" dirty="0">
                <a:latin typeface="MinionPro-Regular"/>
              </a:rPr>
              <a:t>Sedlo</a:t>
            </a:r>
            <a:r>
              <a:rPr lang="de-DE" sz="1800" b="0" i="0" u="none" strike="noStrike" baseline="0" dirty="0">
                <a:latin typeface="MinionPro-Regular"/>
              </a:rPr>
              <a:t>: 1</a:t>
            </a:r>
            <a:r>
              <a:rPr lang="cs-CZ" sz="1800" b="0" i="0" u="none" strike="noStrike" baseline="0" dirty="0">
                <a:latin typeface="MinionPro-Regular"/>
              </a:rPr>
              <a:t>, 2</a:t>
            </a:r>
            <a:r>
              <a:rPr lang="de-DE" sz="1800" b="0" i="0" u="none" strike="noStrike" baseline="0" dirty="0">
                <a:latin typeface="MinionPro-Regular"/>
              </a:rPr>
              <a:t> – </a:t>
            </a:r>
            <a:r>
              <a:rPr lang="cs-CZ" sz="1800" b="0" i="0" u="none" strike="noStrike" baseline="0" dirty="0">
                <a:latin typeface="MinionPro-Regular"/>
              </a:rPr>
              <a:t>přední a zadní </a:t>
            </a:r>
            <a:r>
              <a:rPr lang="cs-CZ" dirty="0">
                <a:latin typeface="MinionPro-Regular"/>
              </a:rPr>
              <a:t>r</a:t>
            </a:r>
            <a:r>
              <a:rPr lang="cs-CZ" sz="1800" b="0" i="0" u="none" strike="noStrike" baseline="0" dirty="0">
                <a:latin typeface="MinionPro-Regular"/>
              </a:rPr>
              <a:t>ozsocha (hruška)</a:t>
            </a:r>
            <a:r>
              <a:rPr lang="de-DE" sz="1800" b="0" i="0" u="none" strike="noStrike" baseline="0" dirty="0">
                <a:latin typeface="MinionPro-Regular"/>
              </a:rPr>
              <a:t>; 3 – </a:t>
            </a:r>
            <a:r>
              <a:rPr lang="cs-CZ" sz="1800" b="0" i="0" u="none" strike="noStrike" baseline="0" dirty="0">
                <a:latin typeface="MinionPro-Regular"/>
              </a:rPr>
              <a:t>posedlí</a:t>
            </a:r>
            <a:r>
              <a:rPr lang="de-DE" sz="1800" b="0" i="0" u="none" strike="noStrike" baseline="0" dirty="0">
                <a:latin typeface="MinionPro-Regular"/>
              </a:rPr>
              <a:t>;</a:t>
            </a:r>
          </a:p>
          <a:p>
            <a:pPr algn="l"/>
            <a:r>
              <a:rPr lang="de-DE" sz="1800" b="0" i="0" u="none" strike="noStrike" baseline="0" dirty="0">
                <a:latin typeface="MinionPro-Regular"/>
              </a:rPr>
              <a:t>4 – </a:t>
            </a:r>
            <a:r>
              <a:rPr lang="cs-CZ" sz="1800" b="0" i="0" u="none" strike="noStrike" baseline="0" dirty="0">
                <a:latin typeface="MinionPro-Regular"/>
              </a:rPr>
              <a:t>podbřišní pás</a:t>
            </a:r>
            <a:r>
              <a:rPr lang="de-DE" sz="1800" b="0" i="0" u="none" strike="noStrike" baseline="0" dirty="0">
                <a:latin typeface="MinionPro-Regular"/>
              </a:rPr>
              <a:t>; 5 – </a:t>
            </a:r>
            <a:r>
              <a:rPr lang="cs-CZ" sz="1800" b="0" i="0" u="none" strike="noStrike" baseline="0" dirty="0">
                <a:latin typeface="MinionPro-Regular"/>
              </a:rPr>
              <a:t>třmenový pás</a:t>
            </a:r>
            <a:r>
              <a:rPr lang="de-DE" sz="1800" b="0" i="0" u="none" strike="noStrike" baseline="0" dirty="0">
                <a:latin typeface="MinionPro-Regular"/>
              </a:rPr>
              <a:t>; 6 – </a:t>
            </a:r>
            <a:r>
              <a:rPr lang="cs-CZ" sz="1800" b="0" i="0" u="none" strike="noStrike" baseline="0" dirty="0">
                <a:latin typeface="MinionPro-Regular"/>
              </a:rPr>
              <a:t>třmen</a:t>
            </a:r>
            <a:r>
              <a:rPr lang="de-DE" sz="1800" b="0" i="0" u="none" strike="noStrike" baseline="0" dirty="0">
                <a:latin typeface="MinionPro-Regular"/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495035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10F374E-0133-B4D6-AAF8-17EA203B5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44" r="35002" b="55803"/>
          <a:stretch/>
        </p:blipFill>
        <p:spPr>
          <a:xfrm>
            <a:off x="1653462" y="2149283"/>
            <a:ext cx="3608058" cy="158451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F086FC4-48C3-3FDE-0FE8-85582FE2E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8" t="47867"/>
          <a:stretch/>
        </p:blipFill>
        <p:spPr>
          <a:xfrm>
            <a:off x="1124251" y="4019796"/>
            <a:ext cx="4666480" cy="206667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59E1A42-19EE-3F0E-AC5A-25EA5AA57E9C}"/>
              </a:ext>
            </a:extLst>
          </p:cNvPr>
          <p:cNvSpPr txBox="1"/>
          <p:nvPr/>
        </p:nvSpPr>
        <p:spPr>
          <a:xfrm>
            <a:off x="659663" y="577162"/>
            <a:ext cx="60188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1" i="0" u="none" strike="noStrike" baseline="0" dirty="0">
                <a:latin typeface="MinionPro-Regular"/>
              </a:rPr>
              <a:t>Uzda</a:t>
            </a:r>
            <a:r>
              <a:rPr lang="de-DE" sz="2000" b="1" i="0" u="none" strike="noStrike" baseline="0" dirty="0">
                <a:latin typeface="MinionPro-Regular"/>
              </a:rPr>
              <a:t>:</a:t>
            </a:r>
            <a:r>
              <a:rPr lang="de-DE" sz="1800" b="0" i="0" u="none" strike="noStrike" baseline="0" dirty="0">
                <a:latin typeface="MinionPro-Regular"/>
              </a:rPr>
              <a:t> 1 – </a:t>
            </a:r>
            <a:r>
              <a:rPr lang="cs-CZ" sz="1800" b="0" i="0" u="none" strike="noStrike" baseline="0" dirty="0">
                <a:latin typeface="MinionPro-Regular"/>
              </a:rPr>
              <a:t>udítka</a:t>
            </a:r>
            <a:r>
              <a:rPr lang="de-DE" sz="1800" b="0" i="0" u="none" strike="noStrike" baseline="0" dirty="0">
                <a:latin typeface="MinionPro-Regular"/>
              </a:rPr>
              <a:t>; 2 – </a:t>
            </a:r>
            <a:r>
              <a:rPr lang="cs-CZ" sz="1800" b="0" i="0" u="none" strike="noStrike" baseline="0" dirty="0">
                <a:latin typeface="MinionPro-Regular"/>
              </a:rPr>
              <a:t>středový zachycovač</a:t>
            </a:r>
            <a:r>
              <a:rPr lang="de-DE" sz="1800" b="0" i="0" u="none" strike="noStrike" baseline="0" dirty="0">
                <a:latin typeface="MinionPro-Regular"/>
              </a:rPr>
              <a:t>; 3 – </a:t>
            </a:r>
            <a:r>
              <a:rPr lang="cs-CZ" sz="1800" b="0" i="0" u="none" strike="noStrike" baseline="0" dirty="0">
                <a:latin typeface="MinionPro-Regular"/>
              </a:rPr>
              <a:t>koncové oko</a:t>
            </a:r>
            <a:r>
              <a:rPr lang="de-DE" sz="1800" b="0" i="0" u="none" strike="noStrike" baseline="0" dirty="0">
                <a:latin typeface="MinionPro-Regular"/>
              </a:rPr>
              <a:t>;</a:t>
            </a:r>
          </a:p>
          <a:p>
            <a:pPr algn="l"/>
            <a:r>
              <a:rPr lang="de-DE" sz="1800" b="0" i="0" u="none" strike="noStrike" baseline="0" dirty="0">
                <a:latin typeface="MinionPro-Regular"/>
              </a:rPr>
              <a:t>4 – </a:t>
            </a:r>
            <a:r>
              <a:rPr lang="cs-CZ" sz="1800" b="0" i="0" u="none" strike="noStrike" baseline="0" dirty="0">
                <a:latin typeface="MinionPro-Regular"/>
              </a:rPr>
              <a:t>kruh otěže</a:t>
            </a:r>
            <a:r>
              <a:rPr lang="de-DE" sz="1800" b="0" i="0" u="none" strike="noStrike" baseline="0" dirty="0">
                <a:latin typeface="MinionPro-Regular"/>
              </a:rPr>
              <a:t>; 5 – </a:t>
            </a:r>
            <a:r>
              <a:rPr lang="cs-CZ" sz="1800" b="0" i="0" u="none" strike="noStrike" baseline="0" dirty="0">
                <a:latin typeface="MinionPro-Regular"/>
              </a:rPr>
              <a:t>vnější oko</a:t>
            </a:r>
            <a:r>
              <a:rPr lang="de-DE" sz="1800" b="0" i="0" u="none" strike="noStrike" baseline="0" dirty="0">
                <a:latin typeface="MinionPro-Regular"/>
              </a:rPr>
              <a:t>; 6 – </a:t>
            </a:r>
            <a:r>
              <a:rPr lang="cs-CZ" sz="1800" b="0" i="0" u="none" strike="noStrike" baseline="0" dirty="0">
                <a:latin typeface="MinionPro-Regular"/>
              </a:rPr>
              <a:t>vnitřní oko</a:t>
            </a:r>
            <a:r>
              <a:rPr lang="de-DE" sz="1800" b="0" i="0" u="none" strike="noStrike" baseline="0" dirty="0">
                <a:latin typeface="MinionPro-Regular"/>
              </a:rPr>
              <a:t>; 7 – </a:t>
            </a:r>
            <a:r>
              <a:rPr lang="cs-CZ" sz="1800" b="0" i="0" u="none" strike="noStrike" baseline="0" dirty="0">
                <a:latin typeface="MinionPro-Regular"/>
              </a:rPr>
              <a:t>postranice</a:t>
            </a:r>
            <a:r>
              <a:rPr lang="de-DE" sz="1800" b="0" i="0" u="none" strike="noStrike" baseline="0" dirty="0">
                <a:latin typeface="MinionPro-Regular"/>
              </a:rPr>
              <a:t>;</a:t>
            </a:r>
          </a:p>
          <a:p>
            <a:pPr algn="l"/>
            <a:r>
              <a:rPr lang="cs-CZ" sz="1800" b="0" i="0" u="none" strike="noStrike" baseline="0" dirty="0">
                <a:latin typeface="MinionPro-Regular"/>
              </a:rPr>
              <a:t>8 – </a:t>
            </a:r>
            <a:r>
              <a:rPr lang="cs-CZ" dirty="0">
                <a:latin typeface="MinionPro-Regular"/>
              </a:rPr>
              <a:t>oko postranice</a:t>
            </a:r>
            <a:r>
              <a:rPr lang="cs-CZ" sz="1800" b="0" i="0" u="none" strike="noStrike" baseline="0" dirty="0">
                <a:latin typeface="MinionPro-Regular"/>
              </a:rPr>
              <a:t>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019A69D-358B-7CDB-1423-B938F356D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482" y="334732"/>
            <a:ext cx="4416406" cy="618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456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A475346-662E-5478-D30B-E0F8AEF8B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09" y="2900543"/>
            <a:ext cx="4450821" cy="301357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36F2308-F004-68B7-365C-1D53DCEF8AF8}"/>
              </a:ext>
            </a:extLst>
          </p:cNvPr>
          <p:cNvSpPr txBox="1"/>
          <p:nvPr/>
        </p:nvSpPr>
        <p:spPr>
          <a:xfrm>
            <a:off x="604700" y="758787"/>
            <a:ext cx="299979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1" i="0" u="none" strike="noStrike" baseline="0" dirty="0">
                <a:latin typeface="MinionPro-Regular"/>
              </a:rPr>
              <a:t>T</a:t>
            </a:r>
            <a:r>
              <a:rPr lang="cs-CZ" sz="2000" b="1" dirty="0">
                <a:latin typeface="MinionPro-Regular"/>
              </a:rPr>
              <a:t>řmen</a:t>
            </a:r>
            <a:r>
              <a:rPr lang="de-DE" sz="2000" b="1" i="0" u="none" strike="noStrike" baseline="0" dirty="0">
                <a:latin typeface="MinionPro-Regular"/>
              </a:rPr>
              <a:t>:</a:t>
            </a:r>
            <a:r>
              <a:rPr lang="de-DE" sz="2000" b="0" i="0" u="none" strike="noStrike" baseline="0" dirty="0">
                <a:latin typeface="MinionPro-Regular"/>
              </a:rPr>
              <a:t> </a:t>
            </a:r>
            <a:r>
              <a:rPr lang="cs-CZ" sz="2000" b="0" i="0" u="none" strike="noStrike" baseline="0" dirty="0">
                <a:latin typeface="MinionPro-Regular"/>
              </a:rPr>
              <a:t> </a:t>
            </a:r>
            <a:r>
              <a:rPr lang="de-DE" sz="1800" b="0" i="0" u="none" strike="noStrike" baseline="0" dirty="0">
                <a:latin typeface="MinionPro-Regular"/>
              </a:rPr>
              <a:t>1 </a:t>
            </a:r>
            <a:r>
              <a:rPr lang="cs-CZ" sz="1800" b="0" i="0" u="none" strike="noStrike" baseline="0" dirty="0">
                <a:latin typeface="MinionPro-Regular"/>
              </a:rPr>
              <a:t> </a:t>
            </a:r>
            <a:r>
              <a:rPr lang="de-DE" sz="1800" b="0" i="0" u="none" strike="noStrike" baseline="0" dirty="0">
                <a:latin typeface="MinionPro-Regular"/>
              </a:rPr>
              <a:t>–</a:t>
            </a:r>
            <a:r>
              <a:rPr lang="cs-CZ" sz="1800" b="0" i="0" u="none" strike="noStrike" baseline="0" dirty="0">
                <a:latin typeface="MinionPro-Regular"/>
              </a:rPr>
              <a:t> </a:t>
            </a:r>
            <a:r>
              <a:rPr lang="de-DE" sz="1800" b="0" i="0" u="none" strike="noStrike" baseline="0" dirty="0">
                <a:latin typeface="MinionPro-Regular"/>
              </a:rPr>
              <a:t> </a:t>
            </a:r>
            <a:r>
              <a:rPr lang="cs-CZ" sz="1800" b="0" i="0" u="none" strike="noStrike" baseline="0" dirty="0">
                <a:latin typeface="MinionPro-Regular"/>
              </a:rPr>
              <a:t>oko</a:t>
            </a:r>
            <a:endParaRPr lang="cs-CZ" dirty="0">
              <a:latin typeface="MinionPro-Regular"/>
            </a:endParaRPr>
          </a:p>
          <a:p>
            <a:pPr algn="l"/>
            <a:r>
              <a:rPr lang="cs-CZ" sz="1800" b="0" i="0" u="none" strike="noStrike" baseline="0" dirty="0">
                <a:latin typeface="MinionPro-Regular"/>
              </a:rPr>
              <a:t>               </a:t>
            </a:r>
            <a:r>
              <a:rPr lang="de-DE" sz="1800" b="0" i="0" u="none" strike="noStrike" baseline="0" dirty="0">
                <a:latin typeface="MinionPro-Regular"/>
              </a:rPr>
              <a:t> 2</a:t>
            </a:r>
            <a:r>
              <a:rPr lang="cs-CZ" sz="1800" b="0" i="0" u="none" strike="noStrike" baseline="0" dirty="0">
                <a:latin typeface="MinionPro-Regular"/>
              </a:rPr>
              <a:t> </a:t>
            </a:r>
            <a:r>
              <a:rPr lang="de-DE" sz="1800" b="0" i="0" u="none" strike="noStrike" baseline="0" dirty="0">
                <a:latin typeface="MinionPro-Regular"/>
              </a:rPr>
              <a:t> –</a:t>
            </a:r>
            <a:r>
              <a:rPr lang="cs-CZ" sz="1800" b="0" i="0" u="none" strike="noStrike" baseline="0" dirty="0">
                <a:latin typeface="MinionPro-Regular"/>
              </a:rPr>
              <a:t> </a:t>
            </a:r>
            <a:r>
              <a:rPr lang="de-DE" sz="1800" b="0" i="0" u="none" strike="noStrike" baseline="0" dirty="0">
                <a:latin typeface="MinionPro-Regular"/>
              </a:rPr>
              <a:t> </a:t>
            </a:r>
            <a:r>
              <a:rPr lang="cs-CZ" sz="1800" b="0" i="0" u="none" strike="noStrike" baseline="0" dirty="0">
                <a:latin typeface="MinionPro-Regular"/>
              </a:rPr>
              <a:t>poutko popruhu</a:t>
            </a:r>
            <a:endParaRPr lang="cs-CZ" dirty="0">
              <a:latin typeface="MinionPro-Regular"/>
            </a:endParaRPr>
          </a:p>
          <a:p>
            <a:pPr algn="l"/>
            <a:r>
              <a:rPr lang="cs-CZ" sz="1800" b="0" i="0" u="none" strike="noStrike" baseline="0" dirty="0">
                <a:latin typeface="MinionPro-Regular"/>
              </a:rPr>
              <a:t>               </a:t>
            </a:r>
            <a:r>
              <a:rPr lang="de-DE" sz="1800" b="0" i="0" u="none" strike="noStrike" baseline="0" dirty="0">
                <a:latin typeface="MinionPro-Regular"/>
              </a:rPr>
              <a:t> 3</a:t>
            </a:r>
            <a:r>
              <a:rPr lang="cs-CZ" sz="1800" b="0" i="0" u="none" strike="noStrike" baseline="0" dirty="0">
                <a:latin typeface="MinionPro-Regular"/>
              </a:rPr>
              <a:t> </a:t>
            </a:r>
            <a:r>
              <a:rPr lang="de-DE" sz="1800" b="0" i="0" u="none" strike="noStrike" baseline="0" dirty="0">
                <a:latin typeface="MinionPro-Regular"/>
              </a:rPr>
              <a:t> – </a:t>
            </a:r>
            <a:r>
              <a:rPr lang="cs-CZ" sz="1800" b="0" i="0" u="none" strike="noStrike" baseline="0" dirty="0">
                <a:latin typeface="MinionPro-Regular"/>
              </a:rPr>
              <a:t>krček</a:t>
            </a:r>
            <a:endParaRPr lang="de-DE" sz="1800" b="0" i="0" u="none" strike="noStrike" baseline="0" dirty="0">
              <a:latin typeface="MinionPro-Regular"/>
            </a:endParaRPr>
          </a:p>
          <a:p>
            <a:pPr algn="l"/>
            <a:r>
              <a:rPr lang="cs-CZ" sz="1800" b="0" i="0" u="none" strike="noStrike" baseline="0" dirty="0">
                <a:latin typeface="MinionPro-Regular"/>
              </a:rPr>
              <a:t>                4  – ramena</a:t>
            </a:r>
          </a:p>
          <a:p>
            <a:pPr algn="l"/>
            <a:r>
              <a:rPr lang="cs-CZ" dirty="0">
                <a:latin typeface="MinionPro-Regular"/>
              </a:rPr>
              <a:t>               </a:t>
            </a:r>
            <a:r>
              <a:rPr lang="cs-CZ" sz="1800" b="0" i="0" u="none" strike="noStrike" baseline="0" dirty="0">
                <a:latin typeface="MinionPro-Regular"/>
              </a:rPr>
              <a:t> 5 – stupadlo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6B28A34-F454-0294-3062-1792953BD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612" y="280987"/>
            <a:ext cx="4514850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582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5312F79-E11C-5870-D2A9-676BBDC8F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51"/>
          <a:stretch/>
        </p:blipFill>
        <p:spPr>
          <a:xfrm>
            <a:off x="5429250" y="0"/>
            <a:ext cx="5482589" cy="681691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B2A60B3-6C35-0E52-5F8A-D26DA1FAEECF}"/>
              </a:ext>
            </a:extLst>
          </p:cNvPr>
          <p:cNvSpPr txBox="1"/>
          <p:nvPr/>
        </p:nvSpPr>
        <p:spPr>
          <a:xfrm>
            <a:off x="552450" y="811024"/>
            <a:ext cx="4295775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400" b="1" i="0" u="none" strike="noStrike" baseline="0" dirty="0">
                <a:solidFill>
                  <a:srgbClr val="333333"/>
                </a:solidFill>
                <a:latin typeface="EtelkaTextPro-Bold"/>
              </a:rPr>
              <a:t>Dolné </a:t>
            </a:r>
            <a:r>
              <a:rPr lang="cs-CZ" sz="2400" b="1" i="0" u="none" strike="noStrike" baseline="0" dirty="0" err="1">
                <a:solidFill>
                  <a:srgbClr val="333333"/>
                </a:solidFill>
                <a:latin typeface="EtelkaTextPro-Bold"/>
              </a:rPr>
              <a:t>Orešany</a:t>
            </a:r>
            <a:r>
              <a:rPr lang="cs-CZ" sz="2400" b="1" i="0" u="none" strike="noStrike" baseline="0" dirty="0">
                <a:solidFill>
                  <a:srgbClr val="333333"/>
                </a:solidFill>
                <a:latin typeface="EtelkaTextPro-Bold"/>
              </a:rPr>
              <a:t> (okr. Trnava)</a:t>
            </a:r>
          </a:p>
          <a:p>
            <a:pPr algn="l"/>
            <a:endParaRPr lang="cs-CZ" sz="2400" b="1" i="0" u="none" strike="noStrike" baseline="0" dirty="0">
              <a:solidFill>
                <a:srgbClr val="333333"/>
              </a:solidFill>
              <a:latin typeface="EtelkaTextPro-Bold"/>
            </a:endParaRPr>
          </a:p>
          <a:p>
            <a:pPr algn="l"/>
            <a:r>
              <a:rPr lang="cs-CZ" sz="20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Depot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87 kusů tzv. pozdně avarských litých bronzů a stříbrných předmětů, převážně pásových kování a kování koňských postrojů; součástí souboru je také bronzový závěsný křížek s motivy písmen alfa a omega.</a:t>
            </a:r>
          </a:p>
          <a:p>
            <a:pPr algn="l"/>
            <a:endParaRPr lang="cs-CZ" sz="2000" b="0" i="0" u="none" strike="noStrike" baseline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0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závěr 8. stol.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náhodný nález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99737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6">
            <a:extLst>
              <a:ext uri="{FF2B5EF4-FFF2-40B4-BE49-F238E27FC236}">
                <a16:creationId xmlns:a16="http://schemas.microsoft.com/office/drawing/2014/main" id="{0C103493-B4B2-E0D7-85B3-39C9B419B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133" y="154982"/>
            <a:ext cx="1171574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baseline="30000" dirty="0">
                <a:solidFill>
                  <a:srgbClr val="FF0000"/>
                </a:solidFill>
              </a:rPr>
              <a:t>Bojovnický pás: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baseline="30000" dirty="0">
                <a:solidFill>
                  <a:srgbClr val="FF0000"/>
                </a:solidFill>
              </a:rPr>
              <a:t>tzv. cingulum </a:t>
            </a:r>
            <a:r>
              <a:rPr lang="cs-CZ" altLang="cs-CZ" sz="2400" b="1" baseline="30000" dirty="0" err="1">
                <a:solidFill>
                  <a:srgbClr val="FF0000"/>
                </a:solidFill>
              </a:rPr>
              <a:t>militare</a:t>
            </a:r>
            <a:r>
              <a:rPr lang="cs-CZ" altLang="cs-CZ" sz="2400" b="1" baseline="30000" dirty="0">
                <a:solidFill>
                  <a:srgbClr val="FF0000"/>
                </a:solidFill>
              </a:rPr>
              <a:t>  </a:t>
            </a:r>
            <a:r>
              <a:rPr lang="cs-CZ" altLang="cs-CZ" sz="2400" baseline="30000" dirty="0"/>
              <a:t>–  kožený, bohatě zdobený bronzovými kováními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aseline="30000" dirty="0"/>
              <a:t>                                                                   –  pásové soupravy:  přezka, </a:t>
            </a:r>
            <a:r>
              <a:rPr lang="cs-CZ" altLang="cs-CZ" sz="2400" baseline="30000" dirty="0" err="1"/>
              <a:t>průvlečky</a:t>
            </a:r>
            <a:r>
              <a:rPr lang="cs-CZ" altLang="cs-CZ" sz="2400" baseline="30000" dirty="0"/>
              <a:t>, </a:t>
            </a:r>
            <a:r>
              <a:rPr lang="cs-CZ" altLang="cs-CZ" sz="2400" baseline="30000" dirty="0" err="1"/>
              <a:t>nákončí</a:t>
            </a:r>
            <a:r>
              <a:rPr lang="cs-CZ" altLang="cs-CZ" sz="2400" baseline="300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aseline="30000" dirty="0"/>
              <a:t>                                                                   –  šavle, nůž, </a:t>
            </a:r>
            <a:r>
              <a:rPr lang="cs-CZ" altLang="cs-CZ" sz="2400" baseline="30000" dirty="0" err="1"/>
              <a:t>ocilka</a:t>
            </a:r>
            <a:r>
              <a:rPr lang="cs-CZ" altLang="cs-CZ" sz="2400" baseline="30000" dirty="0"/>
              <a:t> </a:t>
            </a:r>
          </a:p>
        </p:txBody>
      </p:sp>
      <p:pic>
        <p:nvPicPr>
          <p:cNvPr id="172035" name="Picture 7">
            <a:extLst>
              <a:ext uri="{FF2B5EF4-FFF2-40B4-BE49-F238E27FC236}">
                <a16:creationId xmlns:a16="http://schemas.microsoft.com/office/drawing/2014/main" id="{FE5B5AE0-2E81-50ED-6B84-0BAFB0F5E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5" t="25847" r="1" b="14214"/>
          <a:stretch/>
        </p:blipFill>
        <p:spPr bwMode="auto">
          <a:xfrm>
            <a:off x="5923824" y="1046413"/>
            <a:ext cx="2814219" cy="209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036" name="Picture 9" descr="as126">
            <a:extLst>
              <a:ext uri="{FF2B5EF4-FFF2-40B4-BE49-F238E27FC236}">
                <a16:creationId xmlns:a16="http://schemas.microsoft.com/office/drawing/2014/main" id="{42152164-F726-33C3-8CA4-BCF273663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1" y="4587690"/>
            <a:ext cx="2664439" cy="227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7" name="Picture 11" descr="img">
            <a:extLst>
              <a:ext uri="{FF2B5EF4-FFF2-40B4-BE49-F238E27FC236}">
                <a16:creationId xmlns:a16="http://schemas.microsoft.com/office/drawing/2014/main" id="{ECE585EC-D328-F2BA-929F-783E81C70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8" r="10509"/>
          <a:stretch>
            <a:fillRect/>
          </a:stretch>
        </p:blipFill>
        <p:spPr bwMode="auto">
          <a:xfrm>
            <a:off x="9022090" y="3567501"/>
            <a:ext cx="2769691" cy="265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8" name="Rectangle 14">
            <a:hlinkClick r:id="rId5"/>
            <a:extLst>
              <a:ext uri="{FF2B5EF4-FFF2-40B4-BE49-F238E27FC236}">
                <a16:creationId xmlns:a16="http://schemas.microsoft.com/office/drawing/2014/main" id="{A9866DC2-FC4D-3BC4-C510-6C372323D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90502"/>
            <a:ext cx="9144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aseline="30000"/>
          </a:p>
        </p:txBody>
      </p:sp>
      <p:sp>
        <p:nvSpPr>
          <p:cNvPr id="172039" name="Rectangle 15">
            <a:hlinkClick r:id="rId5"/>
            <a:extLst>
              <a:ext uri="{FF2B5EF4-FFF2-40B4-BE49-F238E27FC236}">
                <a16:creationId xmlns:a16="http://schemas.microsoft.com/office/drawing/2014/main" id="{9E279D83-E80B-3D5D-2AAC-09680B860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90502"/>
            <a:ext cx="9144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aseline="30000"/>
          </a:p>
        </p:txBody>
      </p:sp>
      <p:sp>
        <p:nvSpPr>
          <p:cNvPr id="172040" name="Rectangle 16">
            <a:hlinkClick r:id="rId5"/>
            <a:extLst>
              <a:ext uri="{FF2B5EF4-FFF2-40B4-BE49-F238E27FC236}">
                <a16:creationId xmlns:a16="http://schemas.microsoft.com/office/drawing/2014/main" id="{5C7D453B-F45B-CEC3-9B57-F215582CE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686779"/>
            <a:ext cx="9144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aseline="30000"/>
          </a:p>
        </p:txBody>
      </p:sp>
      <p:pic>
        <p:nvPicPr>
          <p:cNvPr id="172041" name="Picture 18" descr="ANd9GcQKONUOGEmXKWfFPETKlHEBh-KkUY7wriWj_yfe2ERWVbkRD7mavQ">
            <a:extLst>
              <a:ext uri="{FF2B5EF4-FFF2-40B4-BE49-F238E27FC236}">
                <a16:creationId xmlns:a16="http://schemas.microsoft.com/office/drawing/2014/main" id="{AA49426D-1E59-C14E-4CA6-466F85BE0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43569"/>
            <a:ext cx="2300198" cy="265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42" name="TextovéPole 1">
            <a:extLst>
              <a:ext uri="{FF2B5EF4-FFF2-40B4-BE49-F238E27FC236}">
                <a16:creationId xmlns:a16="http://schemas.microsoft.com/office/drawing/2014/main" id="{FBB28AB1-0288-C73D-F6E6-D11716D89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3581" y="6419551"/>
            <a:ext cx="6448419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aseline="30000" dirty="0"/>
              <a:t>                   </a:t>
            </a:r>
            <a:r>
              <a:rPr lang="cs-CZ" altLang="cs-CZ" sz="2000" b="1" baseline="30000" dirty="0"/>
              <a:t>Dolní Dunajovice:  </a:t>
            </a:r>
            <a:r>
              <a:rPr lang="cs-CZ" altLang="cs-CZ" sz="2000" baseline="30000" dirty="0"/>
              <a:t>Z.</a:t>
            </a:r>
            <a:r>
              <a:rPr lang="cs-CZ" altLang="cs-CZ" sz="2000" b="1" baseline="30000" dirty="0"/>
              <a:t>  </a:t>
            </a:r>
            <a:r>
              <a:rPr lang="cs-CZ" altLang="cs-CZ" sz="2000" baseline="30000" dirty="0" err="1"/>
              <a:t>Klanica</a:t>
            </a:r>
            <a:r>
              <a:rPr lang="cs-CZ" altLang="cs-CZ" sz="2000" baseline="30000" dirty="0"/>
              <a:t> –  šlo patrně o slovanského bojovníka </a:t>
            </a:r>
          </a:p>
        </p:txBody>
      </p:sp>
      <p:pic>
        <p:nvPicPr>
          <p:cNvPr id="172043" name="Picture 2">
            <a:extLst>
              <a:ext uri="{FF2B5EF4-FFF2-40B4-BE49-F238E27FC236}">
                <a16:creationId xmlns:a16="http://schemas.microsoft.com/office/drawing/2014/main" id="{2E5A43EC-1A27-0F8E-ECB0-7C3CF17DD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0" t="26901" r="14568" b="20049"/>
          <a:stretch/>
        </p:blipFill>
        <p:spPr bwMode="auto">
          <a:xfrm>
            <a:off x="9406675" y="211710"/>
            <a:ext cx="2522649" cy="319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44" name="Zástupný symbol pro obsah 3">
            <a:extLst>
              <a:ext uri="{FF2B5EF4-FFF2-40B4-BE49-F238E27FC236}">
                <a16:creationId xmlns:a16="http://schemas.microsoft.com/office/drawing/2014/main" id="{5F2F018E-2A04-B033-84D8-61F2A0BD3CF9}"/>
              </a:ext>
            </a:extLst>
          </p:cNvPr>
          <p:cNvSpPr txBox="1">
            <a:spLocks/>
          </p:cNvSpPr>
          <p:nvPr/>
        </p:nvSpPr>
        <p:spPr bwMode="auto">
          <a:xfrm>
            <a:off x="1342" y="670867"/>
            <a:ext cx="3800871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 dirty="0"/>
              <a:t>a) z lisovaného plechu (568-650):</a:t>
            </a:r>
          </a:p>
          <a:p>
            <a:pPr>
              <a:buFontTx/>
              <a:buNone/>
            </a:pPr>
            <a:r>
              <a:rPr lang="cs-CZ" altLang="cs-CZ" sz="1600" dirty="0"/>
              <a:t>          zvěrná ornamentika</a:t>
            </a:r>
          </a:p>
          <a:p>
            <a:pPr>
              <a:buFontTx/>
              <a:buNone/>
            </a:pPr>
            <a:r>
              <a:rPr lang="cs-CZ" altLang="cs-CZ" sz="1600" dirty="0"/>
              <a:t>          (typický nomádský prvek)</a:t>
            </a:r>
          </a:p>
          <a:p>
            <a:pPr>
              <a:buFontTx/>
              <a:buNone/>
            </a:pPr>
            <a:endParaRPr lang="cs-CZ" altLang="cs-CZ" sz="1600" dirty="0"/>
          </a:p>
          <a:p>
            <a:r>
              <a:rPr lang="cs-CZ" altLang="cs-CZ" sz="1600" b="1" dirty="0"/>
              <a:t>b)  lité garnitury:</a:t>
            </a:r>
          </a:p>
          <a:p>
            <a:pPr>
              <a:buFontTx/>
              <a:buNone/>
            </a:pPr>
            <a:r>
              <a:rPr lang="cs-CZ" altLang="cs-CZ" sz="1600" dirty="0"/>
              <a:t>           odlévání do ztracené formy</a:t>
            </a:r>
          </a:p>
          <a:p>
            <a:pPr>
              <a:buFontTx/>
              <a:buNone/>
            </a:pPr>
            <a:r>
              <a:rPr lang="cs-CZ" altLang="cs-CZ" sz="1600" dirty="0"/>
              <a:t>           </a:t>
            </a:r>
            <a:r>
              <a:rPr lang="cs-CZ" altLang="cs-CZ" sz="1600" b="1" dirty="0"/>
              <a:t>st. stupeň: 680 – 730 </a:t>
            </a:r>
          </a:p>
          <a:p>
            <a:pPr>
              <a:buFontTx/>
              <a:buNone/>
            </a:pPr>
            <a:r>
              <a:rPr lang="cs-CZ" altLang="cs-CZ" sz="1600" b="1" dirty="0"/>
              <a:t>           –  </a:t>
            </a:r>
            <a:r>
              <a:rPr lang="cs-CZ" altLang="cs-CZ" sz="1600" dirty="0"/>
              <a:t>zoomorfní, vegetabilní,</a:t>
            </a:r>
          </a:p>
          <a:p>
            <a:pPr>
              <a:buFontTx/>
              <a:buNone/>
            </a:pPr>
            <a:r>
              <a:rPr lang="cs-CZ" altLang="cs-CZ" sz="1600" dirty="0"/>
              <a:t>               geometrický </a:t>
            </a:r>
          </a:p>
          <a:p>
            <a:pPr>
              <a:buFontTx/>
              <a:buNone/>
            </a:pPr>
            <a:r>
              <a:rPr lang="cs-CZ" altLang="cs-CZ" sz="1600" dirty="0"/>
              <a:t>           –  prohnuté stěny</a:t>
            </a:r>
          </a:p>
          <a:p>
            <a:pPr>
              <a:buFontTx/>
              <a:buNone/>
            </a:pPr>
            <a:r>
              <a:rPr lang="cs-CZ" altLang="cs-CZ" sz="1600" dirty="0"/>
              <a:t>           </a:t>
            </a:r>
            <a:r>
              <a:rPr lang="cs-CZ" altLang="cs-CZ" sz="1600" b="1" dirty="0"/>
              <a:t>ml. stupeň:  po pol. 8. stol. </a:t>
            </a:r>
          </a:p>
          <a:p>
            <a:pPr>
              <a:buFontTx/>
              <a:buNone/>
            </a:pPr>
            <a:r>
              <a:rPr lang="cs-CZ" altLang="cs-CZ" sz="1600" b="1" dirty="0"/>
              <a:t>           – </a:t>
            </a:r>
            <a:r>
              <a:rPr lang="cs-CZ" altLang="cs-CZ" sz="1600" dirty="0"/>
              <a:t>zoo i florální </a:t>
            </a:r>
          </a:p>
          <a:p>
            <a:pPr>
              <a:buFontTx/>
              <a:buNone/>
            </a:pPr>
            <a:r>
              <a:rPr lang="cs-CZ" altLang="cs-CZ" sz="1600" dirty="0"/>
              <a:t>           –  rovné stěny</a:t>
            </a:r>
          </a:p>
          <a:p>
            <a:endParaRPr lang="cs-CZ" altLang="cs-CZ" sz="1600" dirty="0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1BBA3832-AAAA-5FE0-58E1-A434D620E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3" r="52795"/>
          <a:stretch/>
        </p:blipFill>
        <p:spPr bwMode="auto">
          <a:xfrm>
            <a:off x="3665021" y="1005293"/>
            <a:ext cx="2258803" cy="591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ff.ujep.cz/velimsky/cs_1_1/01CS/as142.jpg">
            <a:extLst>
              <a:ext uri="{FF2B5EF4-FFF2-40B4-BE49-F238E27FC236}">
                <a16:creationId xmlns:a16="http://schemas.microsoft.com/office/drawing/2014/main" id="{8AFB6855-BE98-68F1-FA17-07D280212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52035"/>
            <a:ext cx="4705352" cy="670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Obdélník 1">
            <a:extLst>
              <a:ext uri="{FF2B5EF4-FFF2-40B4-BE49-F238E27FC236}">
                <a16:creationId xmlns:a16="http://schemas.microsoft.com/office/drawing/2014/main" id="{12ED2565-0D83-920D-0DB6-39F8FBB6F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3077" y="476251"/>
            <a:ext cx="5929310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baseline="30000" dirty="0">
                <a:solidFill>
                  <a:srgbClr val="FF0000"/>
                </a:solidFill>
              </a:rPr>
              <a:t>Čechy: nálezy kování svědčící o kontaktech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baseline="30000" dirty="0">
                <a:solidFill>
                  <a:srgbClr val="FF0000"/>
                </a:solidFill>
              </a:rPr>
              <a:t>                 s avarským prostředím</a:t>
            </a:r>
            <a:endParaRPr lang="cs-CZ" altLang="cs-CZ" sz="1800" baseline="30000" dirty="0">
              <a:solidFill>
                <a:srgbClr val="FF0000"/>
              </a:solidFill>
            </a:endParaRPr>
          </a:p>
        </p:txBody>
      </p:sp>
      <p:sp>
        <p:nvSpPr>
          <p:cNvPr id="22532" name="Obdélník 2">
            <a:extLst>
              <a:ext uri="{FF2B5EF4-FFF2-40B4-BE49-F238E27FC236}">
                <a16:creationId xmlns:a16="http://schemas.microsoft.com/office/drawing/2014/main" id="{CA0C7C87-1D8C-BB83-6F2F-7BC0EBDAC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0715" y="5448120"/>
            <a:ext cx="592930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aseline="30000" dirty="0">
                <a:cs typeface="Arial" panose="020B0604020202020204" pitchFamily="34" charset="0"/>
              </a:rPr>
              <a:t>N.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Profantová</a:t>
            </a:r>
            <a:r>
              <a:rPr lang="cs-CZ" altLang="cs-CZ" sz="1800" b="1" baseline="30000" dirty="0">
                <a:cs typeface="Arial" panose="020B0604020202020204" pitchFamily="34" charset="0"/>
              </a:rPr>
              <a:t>: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Zum</a:t>
            </a:r>
            <a:r>
              <a:rPr lang="cs-CZ" altLang="cs-CZ" sz="1800" baseline="30000" dirty="0">
                <a:cs typeface="Arial" panose="020B0604020202020204" pitchFamily="34" charset="0"/>
              </a:rPr>
              <a:t>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gegenwärtigen</a:t>
            </a:r>
            <a:r>
              <a:rPr lang="cs-CZ" altLang="cs-CZ" sz="1800" baseline="30000" dirty="0">
                <a:cs typeface="Arial" panose="020B0604020202020204" pitchFamily="34" charset="0"/>
              </a:rPr>
              <a:t>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Erkenntnisstand</a:t>
            </a:r>
            <a:r>
              <a:rPr lang="cs-CZ" altLang="cs-CZ" sz="1800" baseline="30000" dirty="0">
                <a:cs typeface="Arial" panose="020B0604020202020204" pitchFamily="34" charset="0"/>
              </a:rPr>
              <a:t> der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frühmittelalterlichen</a:t>
            </a:r>
            <a:r>
              <a:rPr lang="cs-CZ" altLang="cs-CZ" sz="1800" baseline="30000" dirty="0">
                <a:cs typeface="Arial" panose="020B0604020202020204" pitchFamily="34" charset="0"/>
              </a:rPr>
              <a:t>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Besiedlung</a:t>
            </a:r>
            <a:r>
              <a:rPr lang="cs-CZ" altLang="cs-CZ" sz="1800" baseline="30000" dirty="0">
                <a:cs typeface="Arial" panose="020B0604020202020204" pitchFamily="34" charset="0"/>
              </a:rPr>
              <a:t> des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Burgwalls</a:t>
            </a:r>
            <a:r>
              <a:rPr lang="cs-CZ" altLang="cs-CZ" sz="1800" baseline="30000" dirty="0">
                <a:cs typeface="Arial" panose="020B0604020202020204" pitchFamily="34" charset="0"/>
              </a:rPr>
              <a:t> Šárka (Gem. Dolní Liboc, Prag 6), Památky archeologické 90, 1999, s.65-106.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aseline="30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aseline="30000" dirty="0">
                <a:cs typeface="Arial" panose="020B0604020202020204" pitchFamily="34" charset="0"/>
              </a:rPr>
              <a:t>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Awarische</a:t>
            </a:r>
            <a:r>
              <a:rPr lang="cs-CZ" altLang="cs-CZ" sz="1800" baseline="30000" dirty="0">
                <a:cs typeface="Arial" panose="020B0604020202020204" pitchFamily="34" charset="0"/>
              </a:rPr>
              <a:t> Funde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aus</a:t>
            </a:r>
            <a:r>
              <a:rPr lang="cs-CZ" altLang="cs-CZ" sz="1800" baseline="30000" dirty="0">
                <a:cs typeface="Arial" panose="020B0604020202020204" pitchFamily="34" charset="0"/>
              </a:rPr>
              <a:t> den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Gebieten</a:t>
            </a:r>
            <a:r>
              <a:rPr lang="cs-CZ" altLang="cs-CZ" sz="1800" baseline="30000" dirty="0">
                <a:cs typeface="Arial" panose="020B0604020202020204" pitchFamily="34" charset="0"/>
              </a:rPr>
              <a:t>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nördlich</a:t>
            </a:r>
            <a:r>
              <a:rPr lang="cs-CZ" altLang="cs-CZ" sz="1800" baseline="30000" dirty="0">
                <a:cs typeface="Arial" panose="020B0604020202020204" pitchFamily="34" charset="0"/>
              </a:rPr>
              <a:t> der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awarischen</a:t>
            </a:r>
            <a:r>
              <a:rPr lang="cs-CZ" altLang="cs-CZ" sz="1800" baseline="30000" dirty="0">
                <a:cs typeface="Arial" panose="020B0604020202020204" pitchFamily="34" charset="0"/>
              </a:rPr>
              <a:t>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Siedlungsgrenzen</a:t>
            </a:r>
            <a:r>
              <a:rPr lang="cs-CZ" altLang="cs-CZ" sz="1800" baseline="30000" dirty="0">
                <a:cs typeface="Arial" panose="020B0604020202020204" pitchFamily="34" charset="0"/>
              </a:rPr>
              <a:t>, in: F.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Daim</a:t>
            </a:r>
            <a:r>
              <a:rPr lang="cs-CZ" altLang="cs-CZ" sz="1800" baseline="30000" dirty="0">
                <a:cs typeface="Arial" panose="020B0604020202020204" pitchFamily="34" charset="0"/>
              </a:rPr>
              <a:t> 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ed</a:t>
            </a:r>
            <a:r>
              <a:rPr lang="cs-CZ" altLang="cs-CZ" sz="1800" baseline="30000" dirty="0">
                <a:cs typeface="Arial" panose="020B0604020202020204" pitchFamily="34" charset="0"/>
              </a:rPr>
              <a:t>.,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Awarenforschungen</a:t>
            </a:r>
            <a:r>
              <a:rPr lang="cs-CZ" altLang="cs-CZ" sz="1800" baseline="30000" dirty="0">
                <a:cs typeface="Arial" panose="020B0604020202020204" pitchFamily="34" charset="0"/>
              </a:rPr>
              <a:t> 2,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Wien</a:t>
            </a:r>
            <a:r>
              <a:rPr lang="cs-CZ" altLang="cs-CZ" sz="1800" baseline="30000" dirty="0">
                <a:cs typeface="Arial" panose="020B0604020202020204" pitchFamily="34" charset="0"/>
              </a:rPr>
              <a:t> 1992, 605-778.</a:t>
            </a:r>
          </a:p>
        </p:txBody>
      </p:sp>
      <p:pic>
        <p:nvPicPr>
          <p:cNvPr id="22533" name="Picture 2" descr="http://ff.ujep.cz/velimsky/cs_1_1/01CS/as139.jpg">
            <a:extLst>
              <a:ext uri="{FF2B5EF4-FFF2-40B4-BE49-F238E27FC236}">
                <a16:creationId xmlns:a16="http://schemas.microsoft.com/office/drawing/2014/main" id="{5B84EF91-6F47-E7E1-501D-5D3FEC78A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256" y="1225174"/>
            <a:ext cx="4111070" cy="401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7858</TotalTime>
  <Words>11204</Words>
  <Application>Microsoft Office PowerPoint</Application>
  <PresentationFormat>Širokoúhlá obrazovka</PresentationFormat>
  <Paragraphs>1204</Paragraphs>
  <Slides>104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104</vt:i4>
      </vt:variant>
    </vt:vector>
  </HeadingPairs>
  <TitlesOfParts>
    <vt:vector size="117" baseType="lpstr">
      <vt:lpstr>Arial</vt:lpstr>
      <vt:lpstr>AT*Avalon-Bold</vt:lpstr>
      <vt:lpstr>AT*Avalon-Italic</vt:lpstr>
      <vt:lpstr>Calibri</vt:lpstr>
      <vt:lpstr>Calibri Light</vt:lpstr>
      <vt:lpstr>EtelkaLight</vt:lpstr>
      <vt:lpstr>EtelkaTextPro-Bold</vt:lpstr>
      <vt:lpstr>MinionPro-Regular</vt:lpstr>
      <vt:lpstr>PalatinoLinotype-Italic</vt:lpstr>
      <vt:lpstr>Times New Roman</vt:lpstr>
      <vt:lpstr>TimesNewRomanPS-BoldMT</vt:lpstr>
      <vt:lpstr>TimesNewRomanPSMT</vt:lpstr>
      <vt:lpstr>Motiv Office</vt:lpstr>
      <vt:lpstr>Archeologie českých zemí</vt:lpstr>
      <vt:lpstr>                                     Prameny                        (Etnogeneze:   řec. ethnos - národ, genesis - původ, vznik) </vt:lpstr>
      <vt:lpstr>                                     Prameny                        (Etnogeneze:   řec. ethnos - národ, genesis - původ, vznik) </vt:lpstr>
      <vt:lpstr>                                 Slované</vt:lpstr>
      <vt:lpstr>                       Indoevropská pravlast</vt:lpstr>
      <vt:lpstr>Prezentace aplikace PowerPoint</vt:lpstr>
      <vt:lpstr>                             Jazykové skupiny</vt:lpstr>
      <vt:lpstr>                 Rozpad indoevropské jazykové jednoty</vt:lpstr>
      <vt:lpstr>                   Slovanská pravlast a její lokalizace</vt:lpstr>
      <vt:lpstr>Prezentace aplikace PowerPoint</vt:lpstr>
      <vt:lpstr>                                        Vývoj praslovanštiny</vt:lpstr>
      <vt:lpstr>                          Historické prameny   </vt:lpstr>
      <vt:lpstr>Prezentace aplikace PowerPoint</vt:lpstr>
      <vt:lpstr>                         Prokopios Caesareje                            (cca 500 – cca 565 n. l.)</vt:lpstr>
      <vt:lpstr>                            Jordanes († 552)</vt:lpstr>
      <vt:lpstr>Prezentace aplikace PowerPoint</vt:lpstr>
      <vt:lpstr>                       Barbarští historikové</vt:lpstr>
      <vt:lpstr>                        Pověst vremennych let</vt:lpstr>
      <vt:lpstr>                       Genetické výzkumy</vt:lpstr>
      <vt:lpstr>Prezentace aplikace PowerPoint</vt:lpstr>
      <vt:lpstr>                     Antropologie, etnografie, kulturní historie</vt:lpstr>
      <vt:lpstr>                  Teorie o původu Slovanů</vt:lpstr>
      <vt:lpstr>Prezentace aplikace PowerPoint</vt:lpstr>
      <vt:lpstr>Archeologické kultury spojované s počátky slovanské etnogeneze</vt:lpstr>
      <vt:lpstr>Prezentace aplikace PowerPoint</vt:lpstr>
      <vt:lpstr>                                                 Nejstarší časně slovanská keramika                        Typ Praha-Korčak                               </vt:lpstr>
      <vt:lpstr>             Slovanská pravlast a její lokalizace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Kulturní centra v Evropě</vt:lpstr>
      <vt:lpstr>                                        Stěhování národů                                                      2. – 6. stol.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Expanze do střední Evropy                                                   Slovensko</vt:lpstr>
      <vt:lpstr>Prezentace aplikace PowerPoint</vt:lpstr>
      <vt:lpstr>Bulhaři, Pečeněgové, Chazaři</vt:lpstr>
      <vt:lpstr>                            Slovanská expanze                                      </vt:lpstr>
      <vt:lpstr>Prezentace aplikace PowerPoint</vt:lpstr>
      <vt:lpstr>                Mocenské síly v Evropě</vt:lpstr>
      <vt:lpstr>                                                     Franská říše  </vt:lpstr>
      <vt:lpstr>                               Postup Slovanů </vt:lpstr>
      <vt:lpstr>                    Příchod Slovanů na Moravu</vt:lpstr>
      <vt:lpstr>Prezentace aplikace PowerPoint</vt:lpstr>
      <vt:lpstr>Prezentace aplikace PowerPoint</vt:lpstr>
      <vt:lpstr>Prezentace aplikace PowerPoint</vt:lpstr>
      <vt:lpstr>Prezentace aplikace PowerPoint</vt:lpstr>
      <vt:lpstr>                 Nejstarší slovanské osídlení                                    </vt:lpstr>
      <vt:lpstr>Prezentace aplikace PowerPoint</vt:lpstr>
      <vt:lpstr>Prezentace aplikace PowerPoint</vt:lpstr>
      <vt:lpstr>                                          Raněstředověká keramika                               </vt:lpstr>
      <vt:lpstr>                      Předvelkomoravská keramika                                                  (konec 7. stol. – 8/9. stol.)</vt:lpstr>
      <vt:lpstr>Prezentace aplikace PowerPoint</vt:lpstr>
      <vt:lpstr>                             Slovanská sídliště </vt:lpstr>
      <vt:lpstr>Prezentace aplikace PowerPoint</vt:lpstr>
      <vt:lpstr>Prezentace aplikace PowerPoint</vt:lpstr>
      <vt:lpstr>Prezentace aplikace PowerPoint</vt:lpstr>
      <vt:lpstr>Prezentace aplikace PowerPoint</vt:lpstr>
      <vt:lpstr>Dessau-Mosigkau</vt:lpstr>
      <vt:lpstr>Prezentace aplikace PowerPoint</vt:lpstr>
      <vt:lpstr>                                Pohřební ritus                                      6. – 8/9. stol.</vt:lpstr>
      <vt:lpstr>Prezentace aplikace PowerPoint</vt:lpstr>
      <vt:lpstr>Prezentace aplikace PowerPoint</vt:lpstr>
      <vt:lpstr>                                     Hradiska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                                         Výzbroj</vt:lpstr>
      <vt:lpstr>                              Chronologie  – Peter Stadler                                         (AD1 – nově; AD2 – staré)</vt:lpstr>
      <vt:lpstr>                                        Avaři</vt:lpstr>
      <vt:lpstr>Prezentace aplikace PowerPoint</vt:lpstr>
      <vt:lpstr>                             Postup osídlení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Podunajské Biskupice   2017: obchvat Bratislavy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Slovansko-avarské nálezy v Čechách: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163</cp:revision>
  <dcterms:created xsi:type="dcterms:W3CDTF">2017-01-31T16:06:48Z</dcterms:created>
  <dcterms:modified xsi:type="dcterms:W3CDTF">2024-10-16T04:32:51Z</dcterms:modified>
</cp:coreProperties>
</file>