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9" r:id="rId3"/>
    <p:sldId id="539" r:id="rId4"/>
    <p:sldId id="540" r:id="rId5"/>
    <p:sldId id="541" r:id="rId6"/>
    <p:sldId id="542" r:id="rId7"/>
    <p:sldId id="543" r:id="rId8"/>
    <p:sldId id="544" r:id="rId9"/>
    <p:sldId id="537" r:id="rId10"/>
    <p:sldId id="545" r:id="rId11"/>
    <p:sldId id="546" r:id="rId12"/>
    <p:sldId id="548" r:id="rId13"/>
    <p:sldId id="553" r:id="rId14"/>
    <p:sldId id="554" r:id="rId15"/>
    <p:sldId id="556" r:id="rId16"/>
    <p:sldId id="555" r:id="rId17"/>
    <p:sldId id="377" r:id="rId18"/>
    <p:sldId id="557" r:id="rId19"/>
    <p:sldId id="558" r:id="rId20"/>
    <p:sldId id="559" r:id="rId21"/>
    <p:sldId id="384" r:id="rId22"/>
    <p:sldId id="411" r:id="rId23"/>
    <p:sldId id="423" r:id="rId24"/>
    <p:sldId id="421" r:id="rId25"/>
    <p:sldId id="422" r:id="rId26"/>
    <p:sldId id="425" r:id="rId27"/>
    <p:sldId id="427" r:id="rId28"/>
    <p:sldId id="426" r:id="rId29"/>
    <p:sldId id="371" r:id="rId30"/>
    <p:sldId id="509" r:id="rId31"/>
    <p:sldId id="428" r:id="rId32"/>
    <p:sldId id="429" r:id="rId33"/>
    <p:sldId id="431" r:id="rId34"/>
    <p:sldId id="501" r:id="rId35"/>
    <p:sldId id="434" r:id="rId36"/>
    <p:sldId id="526" r:id="rId37"/>
    <p:sldId id="456" r:id="rId38"/>
    <p:sldId id="525" r:id="rId39"/>
    <p:sldId id="461" r:id="rId40"/>
    <p:sldId id="463" r:id="rId41"/>
    <p:sldId id="46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Archeologie českých 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cs-CZ" dirty="0"/>
              <a:t> 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Velkomoravské období 2.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4A6216-4F57-AA1A-D301-7C2EDE914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8" y="236441"/>
            <a:ext cx="2954769" cy="1630530"/>
          </a:xfrm>
          <a:prstGeom prst="rect">
            <a:avLst/>
          </a:prstGeom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AA2CD10D-A400-ECAE-C4B9-5F2C8FCB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2595" r="28416" b="5704"/>
          <a:stretch>
            <a:fillRect/>
          </a:stretch>
        </p:blipFill>
        <p:spPr bwMode="auto">
          <a:xfrm>
            <a:off x="3168452" y="0"/>
            <a:ext cx="64420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964ACC-1736-A862-375B-6059986F5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6" t="27082" r="26797" b="18056"/>
          <a:stretch/>
        </p:blipFill>
        <p:spPr>
          <a:xfrm>
            <a:off x="9610527" y="3364781"/>
            <a:ext cx="2590798" cy="1621815"/>
          </a:xfrm>
          <a:prstGeom prst="rect">
            <a:avLst/>
          </a:prstGeom>
        </p:spPr>
      </p:pic>
      <p:pic>
        <p:nvPicPr>
          <p:cNvPr id="10" name="Picture 10" descr="Výsledek obrázku pro Pohansko u B&amp;rcaron;eclavi   sídlišt&amp;ecaron;  p&amp;uring;dorys">
            <a:extLst>
              <a:ext uri="{FF2B5EF4-FFF2-40B4-BE49-F238E27FC236}">
                <a16:creationId xmlns:a16="http://schemas.microsoft.com/office/drawing/2014/main" id="{7C600ECF-EB68-56F0-4DAC-69311B72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 r="3665" b="21860"/>
          <a:stretch>
            <a:fillRect/>
          </a:stretch>
        </p:blipFill>
        <p:spPr bwMode="auto">
          <a:xfrm>
            <a:off x="3159127" y="0"/>
            <a:ext cx="3020707" cy="140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2B2143F-30C9-D11B-DCC4-E1A059BEA63D}"/>
              </a:ext>
            </a:extLst>
          </p:cNvPr>
          <p:cNvSpPr txBox="1"/>
          <p:nvPr/>
        </p:nvSpPr>
        <p:spPr>
          <a:xfrm>
            <a:off x="3614155" y="-10787"/>
            <a:ext cx="2565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u="none" strike="noStrike" baseline="0" dirty="0" err="1">
                <a:solidFill>
                  <a:srgbClr val="333333"/>
                </a:solidFill>
                <a:latin typeface="EtelkaLight-Italic"/>
              </a:rPr>
              <a:t>Pohansko</a:t>
            </a:r>
            <a:r>
              <a:rPr lang="cs-CZ" sz="2000" b="1" u="none" strike="noStrike" baseline="0" dirty="0">
                <a:solidFill>
                  <a:srgbClr val="333333"/>
                </a:solidFill>
                <a:latin typeface="EtelkaLight-Italic"/>
              </a:rPr>
              <a:t> u Břeclavi </a:t>
            </a:r>
            <a:endParaRPr lang="cs-CZ" sz="2000" dirty="0">
              <a:solidFill>
                <a:srgbClr val="333333"/>
              </a:solidFill>
              <a:latin typeface="EtelkaLight-Italic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59E1CCC-CECA-C994-4B35-635490512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756" y="5110658"/>
            <a:ext cx="3783244" cy="174416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6176E9D-D1A9-3D16-095D-3A035DF4F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51" y="3619500"/>
            <a:ext cx="2556196" cy="35332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4374922-0C1A-6701-90A4-DE629DF9B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594" y="1921428"/>
            <a:ext cx="2184548" cy="14531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250113-6F69-B909-459E-B84F0CAF1D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00" r="16683" b="8314"/>
          <a:stretch/>
        </p:blipFill>
        <p:spPr>
          <a:xfrm>
            <a:off x="9601202" y="-14931"/>
            <a:ext cx="2590798" cy="2371881"/>
          </a:xfrm>
          <a:prstGeom prst="rect">
            <a:avLst/>
          </a:prstGeom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30CEA1A5-A806-54B9-40FB-246BAF616D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96835" y="2092250"/>
            <a:ext cx="1404490" cy="119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3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89DEE6E-2047-0617-8474-8597DE7E5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762000"/>
            <a:ext cx="11477625" cy="6096000"/>
          </a:xfrm>
        </p:spPr>
        <p:txBody>
          <a:bodyPr>
            <a:normAutofit fontScale="77500" lnSpcReduction="2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Staré zámky   </a:t>
            </a:r>
            <a:r>
              <a:rPr lang="cs-CZ" sz="2000" dirty="0"/>
              <a:t>–  hradisko v Brně-Líšni:  13 ha, 8. – 10/11. stol.,  cca 13 ha</a:t>
            </a:r>
          </a:p>
          <a:p>
            <a:pPr marL="0" indent="0">
              <a:buNone/>
            </a:pPr>
            <a:r>
              <a:rPr lang="cs-CZ" sz="2000" dirty="0"/>
              <a:t>                             –  akropole:  4 ha, hradba skořepinové, komorové a roštové konstrukce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s kamennou plentou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dvorec </a:t>
            </a:r>
            <a:r>
              <a:rPr lang="pt-BR" sz="2000" dirty="0">
                <a:effectLst/>
              </a:rPr>
              <a:t>s palisádou</a:t>
            </a:r>
            <a:r>
              <a:rPr lang="cs-CZ" sz="2000" dirty="0">
                <a:effectLst/>
              </a:rPr>
              <a:t>:  0,5 ham    </a:t>
            </a:r>
            <a:r>
              <a:rPr lang="pt-BR" sz="2000" dirty="0">
                <a:effectLst/>
              </a:rPr>
              <a:t>100</a:t>
            </a:r>
            <a:r>
              <a:rPr lang="cs-CZ" sz="2000" dirty="0">
                <a:effectLst/>
              </a:rPr>
              <a:t>/</a:t>
            </a:r>
            <a:r>
              <a:rPr lang="pt-BR" sz="2000" dirty="0">
                <a:effectLst/>
              </a:rPr>
              <a:t>120</a:t>
            </a:r>
            <a:r>
              <a:rPr lang="cs-CZ" sz="2000" dirty="0">
                <a:effectLst/>
              </a:rPr>
              <a:t> x </a:t>
            </a:r>
            <a:r>
              <a:rPr lang="pt-BR" sz="2000" dirty="0">
                <a:effectLst/>
              </a:rPr>
              <a:t>35</a:t>
            </a:r>
            <a:r>
              <a:rPr lang="cs-CZ" sz="2000" dirty="0">
                <a:effectLst/>
              </a:rPr>
              <a:t>/</a:t>
            </a:r>
            <a:r>
              <a:rPr lang="pt-BR" sz="2000" dirty="0">
                <a:effectLst/>
              </a:rPr>
              <a:t>60 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–  předhradí:  pohřebiště  47 H </a:t>
            </a:r>
          </a:p>
          <a:p>
            <a:pPr marL="0" indent="0">
              <a:buNone/>
            </a:pPr>
            <a:r>
              <a:rPr lang="cs-CZ" sz="2000" dirty="0"/>
              <a:t>                             –  3 depoty železných předmětů </a:t>
            </a:r>
          </a:p>
          <a:p>
            <a:pPr marL="0" indent="0">
              <a:buNone/>
            </a:pPr>
            <a:r>
              <a:rPr lang="cs-CZ" sz="2000" dirty="0"/>
              <a:t>                             –  9/10. stol.   Požárové vrstvy, rombické hroty šípů </a:t>
            </a:r>
          </a:p>
          <a:p>
            <a:pPr marL="0" indent="0">
              <a:buNone/>
            </a:pPr>
            <a:r>
              <a:rPr lang="cs-CZ" sz="2000" dirty="0"/>
              <a:t>                             –   1. pol. 10. stol.:   lokalita znovu osídlena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Znojmo – Hradiště  </a:t>
            </a:r>
            <a:r>
              <a:rPr lang="cs-CZ" sz="2000" dirty="0"/>
              <a:t>–  sv. </a:t>
            </a:r>
            <a:r>
              <a:rPr lang="cs-CZ" sz="2000" dirty="0" err="1"/>
              <a:t>Hypolita</a:t>
            </a:r>
            <a:r>
              <a:rPr lang="cs-CZ" sz="2000" dirty="0"/>
              <a:t> (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Poltenberg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):  spojováno s benediktinským klášterem v St.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Pölten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</a:t>
            </a:r>
            <a:r>
              <a:rPr lang="cs-CZ" sz="2000" dirty="0"/>
              <a:t>  –  poloha:  na ostrožně nad soutokem Dyje a </a:t>
            </a:r>
            <a:r>
              <a:rPr lang="cs-CZ" sz="2000" dirty="0" err="1"/>
              <a:t>Gránice</a:t>
            </a:r>
            <a:r>
              <a:rPr lang="cs-CZ" sz="2000" dirty="0"/>
              <a:t>,  8, 5 ha (20), kol. r. 800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fortifikace:   kamenná plenta,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š. 8 m, v. 2,3 m.,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</a:t>
            </a:r>
            <a:r>
              <a:rPr lang="cs-CZ" sz="2000" dirty="0" err="1"/>
              <a:t>dendro</a:t>
            </a:r>
            <a:r>
              <a:rPr lang="cs-CZ" sz="2000" dirty="0"/>
              <a:t> po r. 888   (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š. 8 m, v. 2,3 m.), </a:t>
            </a:r>
            <a:r>
              <a:rPr lang="cs-CZ" sz="2000" dirty="0"/>
              <a:t>zánik:  1. pol. 10. stol. (požárem)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areál:  </a:t>
            </a:r>
            <a:r>
              <a:rPr lang="cs-CZ" sz="2000" dirty="0" err="1"/>
              <a:t>středohradištní</a:t>
            </a:r>
            <a:r>
              <a:rPr lang="cs-CZ" sz="2000" dirty="0"/>
              <a:t> hroby (hypoteticky předpokládány kostelní stavby)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předpolí:  pohřebiště z 9/10. stol.  (8 žárových: </a:t>
            </a:r>
            <a:r>
              <a:rPr lang="cs-CZ" sz="2000" dirty="0" err="1"/>
              <a:t>předvelkomoravských</a:t>
            </a:r>
            <a:r>
              <a:rPr lang="cs-CZ" sz="2000" dirty="0"/>
              <a:t>)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západní předhradí:  zjištěno 55 objektů, 5 H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–   dnešní kostel sv. </a:t>
            </a:r>
            <a:r>
              <a:rPr lang="cs-CZ" sz="2000" dirty="0" err="1"/>
              <a:t>Hypolita</a:t>
            </a:r>
            <a:r>
              <a:rPr lang="cs-CZ" sz="2000" dirty="0"/>
              <a:t> mohl mít staršího předchůdce (rotunda? – B. Klíma)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–  protilehlá ostrožna:  osídlení od 2. pol. 10. stol.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–  11./12. stol.:  hrad </a:t>
            </a:r>
            <a:r>
              <a:rPr lang="cs-CZ" sz="21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znojemských údělných knížat s románskou rotundou sv. Kateřiny</a:t>
            </a:r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C7E454-35C1-5ADB-ABEF-A7D1EF38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500" y="314566"/>
            <a:ext cx="2318675" cy="29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8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FDD3964-A43C-C96B-AE77-3E8619604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216"/>
            <a:ext cx="3076574" cy="231521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F7F0291-437D-6BFA-6B7A-702D3032AC79}"/>
              </a:ext>
            </a:extLst>
          </p:cNvPr>
          <p:cNvSpPr txBox="1"/>
          <p:nvPr/>
        </p:nvSpPr>
        <p:spPr>
          <a:xfrm>
            <a:off x="0" y="0"/>
            <a:ext cx="3076574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Staré zámky v Brně-Líšni:</a:t>
            </a:r>
          </a:p>
          <a:p>
            <a:r>
              <a:rPr lang="cs-CZ" sz="2000" b="1" dirty="0"/>
              <a:t> </a:t>
            </a:r>
          </a:p>
          <a:p>
            <a:r>
              <a:rPr lang="cs-CZ" sz="2000" dirty="0"/>
              <a:t> 1.  akropole</a:t>
            </a:r>
          </a:p>
          <a:p>
            <a:r>
              <a:rPr lang="cs-CZ" sz="2000" dirty="0"/>
              <a:t> 2.  první předhradí</a:t>
            </a:r>
          </a:p>
          <a:p>
            <a:r>
              <a:rPr lang="cs-CZ" sz="2000" dirty="0"/>
              <a:t>      pohřebiště</a:t>
            </a:r>
          </a:p>
          <a:p>
            <a:r>
              <a:rPr lang="cs-CZ" sz="2000" dirty="0"/>
              <a:t> 3.  druhé předhradí</a:t>
            </a:r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1EA684B6-06E8-C8EF-9D34-82658774D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4" y="606424"/>
            <a:ext cx="8807339" cy="58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7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A43455C-AD92-255A-65CF-F4653A455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74" r="50000" b="18074"/>
          <a:stretch/>
        </p:blipFill>
        <p:spPr>
          <a:xfrm>
            <a:off x="386977" y="411317"/>
            <a:ext cx="11338298" cy="61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3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BCBE2-76AE-72A1-29B6-A36CF78E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390525"/>
            <a:ext cx="11849100" cy="6677025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Olomouc  </a:t>
            </a:r>
            <a:r>
              <a:rPr lang="cs-CZ" sz="1800" dirty="0"/>
              <a:t> –   </a:t>
            </a:r>
            <a:r>
              <a:rPr lang="cs-CZ" sz="1800" b="1" dirty="0"/>
              <a:t>8./9. stol.:  </a:t>
            </a:r>
            <a:r>
              <a:rPr lang="cs-CZ" sz="1800" dirty="0"/>
              <a:t>přesun centra po zániku opevněného sídliště Povelu (předhradí fungovalo do pol. 9. stol.)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: 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expanze mojmírovské Moravy, kontrola obchodních cest a železářských středisek 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Olomoucký kopec:   </a:t>
            </a:r>
            <a:r>
              <a:rPr lang="pl-PL" sz="1800" i="0" u="none" strike="noStrike" baseline="0" dirty="0">
                <a:solidFill>
                  <a:srgbClr val="333333"/>
                </a:solidFill>
              </a:rPr>
              <a:t>nad soutokem Moravy a Bystřice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akropole na Václavském navrší (1,4 ha), Předhradí (</a:t>
            </a:r>
            <a:r>
              <a:rPr lang="it-IT" sz="1800" b="0" i="0" u="none" strike="noStrike" baseline="0" dirty="0">
                <a:solidFill>
                  <a:srgbClr val="333333"/>
                </a:solidFill>
              </a:rPr>
              <a:t>10,3 ha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 na Petrském nám.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Petrské - </a:t>
            </a:r>
            <a:r>
              <a:rPr lang="it-IT" sz="1800" b="1" i="0" u="none" strike="noStrike" baseline="0" dirty="0">
                <a:solidFill>
                  <a:srgbClr val="333333"/>
                </a:solidFill>
              </a:rPr>
              <a:t>tzv. Předhrad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í: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1. pol. 9. stol.:  nejstarší osídlení na Biskupském nám. a Křížkovského ul.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dvorec:  palisáda, obilnice (dávky), bradatice, šperky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keramika s kalichovitými okraji (podobná mikulčické)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kostel (?):   židovská malta,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viráže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střešní krytina, hroby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1141:  románský dvorec olomouckých biskupů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translace od sv. Petra ke sv. Václavu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Václavské: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akropole: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konec 9. stol.: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hlinitokamenný val, uvnitř a pod: velkomor. střepy, nálezy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                               vně:   18 H (v jednom deltoidní šipka) z 1. pol. 10. stol.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                               palác:  zahloubený suterén s prkennou podlahou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         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10,5 × 8 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hl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2,5 m</a:t>
            </a:r>
            <a:r>
              <a:rPr lang="cs-CZ" sz="1800" dirty="0">
                <a:solidFill>
                  <a:srgbClr val="333333"/>
                </a:solidFill>
              </a:rPr>
              <a:t>  (u katedrály)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1800" dirty="0">
                <a:solidFill>
                  <a:srgbClr val="333333"/>
                </a:solidFill>
              </a:rPr>
              <a:t>     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2. pol. 10. stol.: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skořepinové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opevnění s čelní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i zadní kamennou plentou   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–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Michalské, </a:t>
            </a:r>
            <a:r>
              <a:rPr lang="cs-CZ" sz="1800" b="1" i="0" u="none" strike="noStrike" baseline="0" dirty="0" err="1">
                <a:solidFill>
                  <a:srgbClr val="333333"/>
                </a:solidFill>
              </a:rPr>
              <a:t>Blažejské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nálezy </a:t>
            </a:r>
            <a:r>
              <a:rPr lang="cs-CZ" sz="1800" i="0" u="none" strike="noStrike" baseline="0" dirty="0" err="1">
                <a:solidFill>
                  <a:srgbClr val="333333"/>
                </a:solidFill>
              </a:rPr>
              <a:t>středohradištní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 keramiky </a:t>
            </a:r>
          </a:p>
          <a:p>
            <a:pPr marL="0" indent="0" algn="l">
              <a:buNone/>
            </a:pPr>
            <a:r>
              <a:rPr lang="cs-CZ" sz="1800" i="0" u="none" strike="noStrike" baseline="0" dirty="0">
                <a:solidFill>
                  <a:srgbClr val="333333"/>
                </a:solidFill>
              </a:rPr>
              <a:t>                          –   další nálezy na území města: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Pekařská ul. (13 H),  Horní nám., Ostružnická ul.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2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68F3C2-1D5D-5BD0-53FF-3730338C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06476"/>
            <a:ext cx="6391275" cy="664504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1BF210B-A22F-FE67-0B97-B7E319D8887A}"/>
              </a:ext>
            </a:extLst>
          </p:cNvPr>
          <p:cNvSpPr txBox="1"/>
          <p:nvPr/>
        </p:nvSpPr>
        <p:spPr>
          <a:xfrm>
            <a:off x="7629524" y="800100"/>
            <a:ext cx="42005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latin typeface="EtelkaTextPro-Bold"/>
              </a:rPr>
              <a:t>Olomouc 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–  lokality v zázemí Olomouckého kopce.</a:t>
            </a:r>
          </a:p>
          <a:p>
            <a:pPr algn="l"/>
            <a:endParaRPr lang="cs-CZ" sz="1800" b="1" i="0" u="none" strike="noStrike" baseline="0" dirty="0">
              <a:solidFill>
                <a:srgbClr val="333333"/>
              </a:solidFill>
              <a:latin typeface="EtelkaTextPro-Bold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1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předvelkomoravské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ústředí  Povel;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2 – Olomouc-Kaštanova ulice;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3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Hejčin-Mrštikovo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naměstí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4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Neředín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5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Slavonin.Pod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Vlachovym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6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Slavonin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-Horní lán (100H);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(Nemilany 53H)</a:t>
            </a:r>
            <a:endParaRPr lang="cs-CZ" sz="1800" b="0" i="0" u="none" strike="noStrike" baseline="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7 – Holice °(pohřebiště 21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8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Řepč</a:t>
            </a:r>
            <a:r>
              <a:rPr lang="cs-CZ" dirty="0" err="1">
                <a:solidFill>
                  <a:srgbClr val="333333"/>
                </a:solidFill>
                <a:latin typeface="EtelkaLight"/>
              </a:rPr>
              <a:t>í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n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.</a:t>
            </a:r>
          </a:p>
          <a:p>
            <a:pPr algn="l"/>
            <a:endParaRPr lang="cs-CZ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Kroužek – sídliště;</a:t>
            </a:r>
          </a:p>
          <a:p>
            <a:pPr algn="l"/>
            <a:r>
              <a:rPr lang="cs-CZ" dirty="0" err="1">
                <a:solidFill>
                  <a:srgbClr val="333333"/>
                </a:solidFill>
                <a:latin typeface="EtelkaLight"/>
              </a:rPr>
              <a:t>O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bdelník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– pohřebiště.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4682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4C7E7F-4AD3-2A19-678E-03918E70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024718"/>
            <a:ext cx="7180684" cy="509871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D213CC-4296-075F-A32F-20BC53CBF777}"/>
              </a:ext>
            </a:extLst>
          </p:cNvPr>
          <p:cNvSpPr txBox="1"/>
          <p:nvPr/>
        </p:nvSpPr>
        <p:spPr>
          <a:xfrm>
            <a:off x="7600950" y="405923"/>
            <a:ext cx="47224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Olomouc.</a:t>
            </a:r>
          </a:p>
          <a:p>
            <a:pPr algn="l"/>
            <a:endParaRPr lang="cs-CZ" sz="20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A – Michalské návrší; 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B – Petrské návrší (Předhradí);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C – Václavské návrší;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D – lokační město.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Červen: rozsah hradiště,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šipkou označena brána.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 – kostel sv. Petra;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2 – kostel Panny Marie;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3 – kostel sv. Michala;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4 – kostel sv. Blažeje a náměstí;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5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šrafovaně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prvotní osídlení (dvorec)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6 – </a:t>
            </a:r>
            <a:r>
              <a:rPr lang="cs-CZ" dirty="0">
                <a:solidFill>
                  <a:srgbClr val="333333"/>
                </a:solidFill>
              </a:rPr>
              <a:t>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řemeslnicko-kupecké podhradí: 2. p. 10. st.; 7 – Sokolská ulice;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8 – pohřebiště v Tereziánské zbrojnici (13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9 – pohřebiště ve Wurmově ulici (5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10 – pohřebiště v tzv. kočárovnách;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11 – pohřebiště na Horním nám (u sloupu)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12 – pohřebiště 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Hornim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nám. (u kašny);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13 – pohřebiště (?) v Ostružnické ulici;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14 – pohřebiště v Pekařské ulici.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5C2199-88CC-4EC9-EDCE-5620F7828E23}"/>
              </a:ext>
            </a:extLst>
          </p:cNvPr>
          <p:cNvSpPr txBox="1"/>
          <p:nvPr/>
        </p:nvSpPr>
        <p:spPr>
          <a:xfrm>
            <a:off x="5345500" y="1408781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akropole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DD30271-A2AB-C1A6-7CF2-FDD253EB4039}"/>
              </a:ext>
            </a:extLst>
          </p:cNvPr>
          <p:cNvSpPr txBox="1"/>
          <p:nvPr/>
        </p:nvSpPr>
        <p:spPr>
          <a:xfrm>
            <a:off x="3638550" y="2238375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předhradí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DD562B-EA6A-6251-B0C7-A85FAA970EEC}"/>
              </a:ext>
            </a:extLst>
          </p:cNvPr>
          <p:cNvSpPr txBox="1"/>
          <p:nvPr/>
        </p:nvSpPr>
        <p:spPr>
          <a:xfrm>
            <a:off x="438150" y="4806586"/>
            <a:ext cx="190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Středověké město</a:t>
            </a:r>
          </a:p>
        </p:txBody>
      </p:sp>
    </p:spTree>
    <p:extLst>
      <p:ext uri="{BB962C8B-B14F-4D97-AF65-F5344CB8AC3E}">
        <p14:creationId xmlns:p14="http://schemas.microsoft.com/office/powerpoint/2010/main" val="329708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Výsledek obrázku pro Olomouc Nemilany   šavle  ma&amp;dcaron;arská">
            <a:extLst>
              <a:ext uri="{FF2B5EF4-FFF2-40B4-BE49-F238E27FC236}">
                <a16:creationId xmlns:a16="http://schemas.microsoft.com/office/drawing/2014/main" id="{3797E710-B618-C9A9-39B1-BE3EEBF2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16" y="0"/>
            <a:ext cx="9301406" cy="697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8D3388-71C4-A886-C5DE-6D216D202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676274"/>
            <a:ext cx="11639550" cy="6181726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Přerov </a:t>
            </a:r>
            <a:r>
              <a:rPr lang="cs-CZ" dirty="0"/>
              <a:t> </a:t>
            </a:r>
            <a:r>
              <a:rPr lang="cs-CZ" sz="1800" dirty="0"/>
              <a:t>–   </a:t>
            </a:r>
            <a:r>
              <a:rPr lang="cs-CZ" sz="1800" dirty="0" err="1"/>
              <a:t>středohradištní</a:t>
            </a:r>
            <a:r>
              <a:rPr lang="cs-CZ" sz="1800" dirty="0"/>
              <a:t> osídlení na obou stranách Bečvy:  opevnění (hradisko) nebylo zjištěno </a:t>
            </a:r>
          </a:p>
          <a:p>
            <a:pPr marL="0" indent="0">
              <a:buNone/>
            </a:pPr>
            <a:r>
              <a:rPr lang="cs-CZ" sz="1800" dirty="0"/>
              <a:t>                             nejbližší:   v </a:t>
            </a:r>
            <a:r>
              <a:rPr lang="cs-CZ" sz="1800" dirty="0">
                <a:solidFill>
                  <a:srgbClr val="333333"/>
                </a:solidFill>
              </a:rPr>
              <a:t>Ústí:  vzdálené cca 23 km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–   pravý:  Předmostí-Hradisko:  od brodu (Na Marku) – cca 1,5 – 2 km od Horního nám.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dirty="0" err="1"/>
              <a:t>Nivky</a:t>
            </a:r>
            <a:r>
              <a:rPr lang="cs-CZ" sz="1800" dirty="0"/>
              <a:t>:  8. stol.:  2H     9. – 11. stol.:  52 H    (kopí, sekery, absence ostruh, pěší)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Skalka:  9. – 11. stol.:  nejsou hrobové celky (těžba spraše)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ostruhy, </a:t>
            </a:r>
            <a:r>
              <a:rPr lang="cs-CZ" sz="1800" dirty="0" err="1"/>
              <a:t>gombíky</a:t>
            </a:r>
            <a:r>
              <a:rPr lang="cs-CZ" sz="1800" dirty="0"/>
              <a:t>, náušnice, prsten , korálky</a:t>
            </a:r>
          </a:p>
          <a:p>
            <a:pPr marL="0" indent="0">
              <a:buNone/>
            </a:pPr>
            <a:r>
              <a:rPr lang="cs-CZ" sz="1800" dirty="0"/>
              <a:t>                       –   levý:  Horní nám.:  9. stol.:  </a:t>
            </a:r>
            <a:r>
              <a:rPr lang="cs-CZ" sz="1800" dirty="0" err="1"/>
              <a:t>jz</a:t>
            </a:r>
            <a:r>
              <a:rPr lang="cs-CZ" sz="1800" dirty="0"/>
              <a:t>. část kopce.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pracoviště kováře či kovotepce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osídlení kolem kopce k </a:t>
            </a:r>
            <a:r>
              <a:rPr lang="cs-CZ" sz="1800" dirty="0" err="1">
                <a:solidFill>
                  <a:srgbClr val="333333"/>
                </a:solidFill>
              </a:rPr>
              <a:t>Žarotínovu</a:t>
            </a:r>
            <a:r>
              <a:rPr lang="cs-CZ" sz="1800" dirty="0">
                <a:solidFill>
                  <a:srgbClr val="333333"/>
                </a:solidFill>
              </a:rPr>
              <a:t> nám. a k Mostní ul. (brod)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čp. 21:  2 izolované hroby. Zlaté, stříbrné a bronz. náušnice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poč. 11. stol.:   opevnění za Boleslava Chrabrého (tzv. polská technika)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dřevohlinitá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roštová hradba (komory) s háky větví: š.  7 – 8 m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z vnitřní strany srubová zástavba  (ustájení dobytka?)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</a:t>
            </a:r>
            <a:r>
              <a:rPr lang="cs-CZ" sz="1800" dirty="0" err="1">
                <a:solidFill>
                  <a:srgbClr val="333333"/>
                </a:solidFill>
              </a:rPr>
              <a:t>dendro</a:t>
            </a:r>
            <a:r>
              <a:rPr lang="cs-CZ" sz="1800" dirty="0">
                <a:solidFill>
                  <a:srgbClr val="333333"/>
                </a:solidFill>
              </a:rPr>
              <a:t>:   994 až 1103    +   5 křížových denárů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konec tzv. polského horizontu:  kol. r. 1029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</a:t>
            </a:r>
            <a:r>
              <a:rPr lang="cs-CZ" sz="1800" dirty="0" err="1">
                <a:solidFill>
                  <a:srgbClr val="333333"/>
                </a:solidFill>
              </a:rPr>
              <a:t>mladohradištní</a:t>
            </a:r>
            <a:r>
              <a:rPr lang="cs-CZ" sz="1800" dirty="0">
                <a:solidFill>
                  <a:srgbClr val="333333"/>
                </a:solidFill>
              </a:rPr>
              <a:t> osídlení pokračuje směrem do města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6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B49695-0969-BB7A-3135-DB8AE7CA8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701" y="1581329"/>
            <a:ext cx="3889094" cy="2963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D54DBA-5FEE-2DA1-8617-871D5646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5522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0B5EA9-752F-D198-FF3C-6DB59D065AED}"/>
              </a:ext>
            </a:extLst>
          </p:cNvPr>
          <p:cNvSpPr txBox="1"/>
          <p:nvPr/>
        </p:nvSpPr>
        <p:spPr>
          <a:xfrm>
            <a:off x="5112027" y="176472"/>
            <a:ext cx="655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Přerov, osídlení 9. – 1. poloviny 11. století: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a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středohradištní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sídliště; b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mladohradištní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sídliště;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c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středohradištní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hrob; d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mladohradištní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pohřebiště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Čárkovaně přibližný rozsah akropole z poč. 11. stol.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B1AD319-0A5C-7F0F-9224-4E8EAE75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959" y="3708760"/>
            <a:ext cx="3571041" cy="313582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1F0A5CA-CB16-334A-10B8-C5BD44444373}"/>
              </a:ext>
            </a:extLst>
          </p:cNvPr>
          <p:cNvSpPr txBox="1"/>
          <p:nvPr/>
        </p:nvSpPr>
        <p:spPr>
          <a:xfrm>
            <a:off x="5221432" y="6153834"/>
            <a:ext cx="352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Karneolové korály z Kyjevské Rusi,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(původem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z Indie).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EEE12C3-9C44-71DF-F282-812D1E5D4BBE}"/>
              </a:ext>
            </a:extLst>
          </p:cNvPr>
          <p:cNvSpPr txBox="1"/>
          <p:nvPr/>
        </p:nvSpPr>
        <p:spPr>
          <a:xfrm>
            <a:off x="5039066" y="4670628"/>
            <a:ext cx="323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Zlaté náušnice z hrobů v č. p. 21.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59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06C78A85-B801-C0A5-BBE9-99BEF621A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Velkomoravská hradiště</a:t>
            </a:r>
          </a:p>
        </p:txBody>
      </p:sp>
      <p:sp>
        <p:nvSpPr>
          <p:cNvPr id="52227" name="Rectangle 5">
            <a:extLst>
              <a:ext uri="{FF2B5EF4-FFF2-40B4-BE49-F238E27FC236}">
                <a16:creationId xmlns:a16="http://schemas.microsoft.com/office/drawing/2014/main" id="{A120A300-9A3D-C88C-08DD-86F2AD66ED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099" y="971549"/>
            <a:ext cx="11391901" cy="59721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Nejvýznamnější centra</a:t>
            </a:r>
            <a:r>
              <a:rPr lang="cs-CZ" altLang="cs-CZ" sz="1800" dirty="0"/>
              <a:t>   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navazovala na </a:t>
            </a:r>
            <a:r>
              <a:rPr lang="cs-CZ" altLang="cs-CZ" sz="1800" dirty="0" err="1"/>
              <a:t>předvelkomoravská</a:t>
            </a:r>
            <a:r>
              <a:rPr lang="cs-CZ" altLang="cs-CZ" sz="1800" dirty="0"/>
              <a:t> opevněná centra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 základním článkem byly jednotlivé </a:t>
            </a:r>
            <a:r>
              <a:rPr lang="cs-CZ" altLang="cs-CZ" sz="1800" b="1" dirty="0"/>
              <a:t>hradské obce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 centra sídelních komor spádové oblasti:  členěná podle geografické polohy, velikosti, funkce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fortifikace:   mohutný opevňovací systém:  odráží vysoký stupeň organizace společnosti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–   sídla nositelů politické moci:   Mikulčice, Staré Město,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u Břeclavi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2.  </a:t>
            </a:r>
            <a:r>
              <a:rPr lang="cs-CZ" altLang="cs-CZ" sz="1800" b="1" dirty="0"/>
              <a:t>Výšinná</a:t>
            </a:r>
            <a:r>
              <a:rPr lang="cs-CZ" altLang="cs-CZ" sz="1800" dirty="0"/>
              <a:t>  –  na ostrožnách a vrcholech kopců:  Brno-Líšeň, Zelená Hora, Znojmo-sv. </a:t>
            </a:r>
            <a:r>
              <a:rPr lang="cs-CZ" altLang="cs-CZ" sz="1800" dirty="0" err="1"/>
              <a:t>Hypolit</a:t>
            </a:r>
            <a:r>
              <a:rPr lang="cs-CZ" altLang="cs-CZ" sz="1800" dirty="0"/>
              <a:t>, Osvětimany, </a:t>
            </a:r>
            <a:r>
              <a:rPr lang="cs-CZ" altLang="cs-CZ" sz="1800" dirty="0" err="1"/>
              <a:t>Mařín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a)   na okraji sídelních oblastí:   Brno-Líšeň, Znojmo, </a:t>
            </a:r>
            <a:r>
              <a:rPr lang="cs-CZ" altLang="cs-CZ" sz="1800" dirty="0" err="1"/>
              <a:t>Gars-Thunau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rozloha:  cca 4 ha, vnitřně členěná s dlouhodobým osídlením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b)   na malých strmých ostrožnách do 1 ha:  Zelená Hora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1.  </a:t>
            </a:r>
            <a:r>
              <a:rPr lang="cs-CZ" altLang="cs-CZ" sz="1800" b="1" dirty="0"/>
              <a:t>Nížinná   </a:t>
            </a:r>
            <a:r>
              <a:rPr lang="cs-CZ" altLang="cs-CZ" sz="1800" dirty="0"/>
              <a:t>–  v nivách řek: Mikulčice, Staré Město-Uherské Hradiště, Břeclav-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, Strachotín, Rajhrad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skupina nížinných lokalit 13 – 28 ha s velmožským dvorcem uvnitř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hospodářská a správní střediska státu a útočiště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</a:t>
            </a:r>
            <a:r>
              <a:rPr lang="cs-CZ" altLang="cs-CZ" sz="1800" b="1" dirty="0"/>
              <a:t>velmožské dvorce</a:t>
            </a:r>
            <a:r>
              <a:rPr lang="cs-CZ" altLang="cs-CZ" sz="1800" dirty="0"/>
              <a:t>:  nový typ sídlištní struktury srovnávané  s karolínskými </a:t>
            </a:r>
            <a:r>
              <a:rPr lang="cs-CZ" altLang="cs-CZ" sz="1800" dirty="0" err="1"/>
              <a:t>curtis</a:t>
            </a:r>
            <a:r>
              <a:rPr lang="cs-CZ" altLang="cs-CZ" sz="1800" dirty="0"/>
              <a:t>, opevnění:  palisáda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členění:  obytná část (palác), sakrální (kostel) a hospodářská (dílenské okrsky)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, Nejdek, Strachotín, Ducové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0887903-0C57-7BB3-0539-8C83BF640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70" y="0"/>
            <a:ext cx="4713076" cy="64072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59B065-58EB-033F-281A-5C1E5EA05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552450"/>
            <a:ext cx="4945862" cy="26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19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C73A554F-BD5A-647A-4832-933A7CDAD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Vývoj v Čechách</a:t>
            </a:r>
          </a:p>
        </p:txBody>
      </p:sp>
      <p:sp>
        <p:nvSpPr>
          <p:cNvPr id="54275" name="Rectangle 5">
            <a:extLst>
              <a:ext uri="{FF2B5EF4-FFF2-40B4-BE49-F238E27FC236}">
                <a16:creationId xmlns:a16="http://schemas.microsoft.com/office/drawing/2014/main" id="{2D6DFBAD-1D46-8A57-2B31-4136B37AAB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1019175"/>
            <a:ext cx="11496675" cy="58388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882 – 884  – </a:t>
            </a:r>
            <a:r>
              <a:rPr lang="cs-CZ" altLang="cs-CZ" sz="1800" dirty="0"/>
              <a:t> Svatopluk si podmanil Čechy, kde vládl skrze české velmože</a:t>
            </a:r>
          </a:p>
          <a:p>
            <a:pPr eaLnBrk="1" hangingPunct="1"/>
            <a:r>
              <a:rPr lang="cs-CZ" altLang="cs-CZ" sz="1800" b="1" dirty="0"/>
              <a:t>884  –  </a:t>
            </a:r>
            <a:r>
              <a:rPr lang="cs-CZ" altLang="cs-CZ" sz="1800" dirty="0"/>
              <a:t> Bořivoj (870 - 889) přijal křest a vrátil se do Čech, kde se opět se ujal vlády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„Bořivoj v mládí navštívil ...“ v nějaké záležitosti své i lidu sobě svěřeného svého vévodu nebo krále Svatopluka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na Moravě“ a byl tu pozván k hostině. Nebylo mu však dovoleno usednouti mezi křesťany, nýbrž byl vyzván,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aby se posadil po způsobu pohanů před stolem na podlahu“. Metoděj se však slitoval a navrhl mu, aby se dal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pokřtít, čímž...“se stane  pánem pánů svých a všichni nepřátelé budou podrobeni moci jeho...“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894   –  </a:t>
            </a:r>
            <a:r>
              <a:rPr lang="cs-CZ" altLang="cs-CZ" sz="1800" dirty="0"/>
              <a:t>Svatopluk umírá – vláda Mojmíra II. a Svatopluka II. </a:t>
            </a:r>
          </a:p>
          <a:p>
            <a:pPr eaLnBrk="1" hangingPunct="1"/>
            <a:r>
              <a:rPr lang="cs-CZ" altLang="cs-CZ" sz="1800" b="1" dirty="0"/>
              <a:t>895   – </a:t>
            </a:r>
            <a:r>
              <a:rPr lang="cs-CZ" altLang="cs-CZ" sz="1800" dirty="0"/>
              <a:t>  od Moravy se odtrhly Čechy</a:t>
            </a:r>
          </a:p>
          <a:p>
            <a:pPr eaLnBrk="1" hangingPunct="1">
              <a:defRPr/>
            </a:pPr>
            <a:r>
              <a:rPr lang="cs-CZ" sz="1800" b="1" dirty="0"/>
              <a:t>883</a:t>
            </a:r>
            <a:r>
              <a:rPr lang="cs-CZ" sz="1800" dirty="0"/>
              <a:t>  –  křest knížete Bořivoje na Moravě (přivedl kněze </a:t>
            </a:r>
            <a:r>
              <a:rPr lang="cs-CZ" sz="1800" dirty="0" err="1"/>
              <a:t>Kaicha</a:t>
            </a:r>
            <a:r>
              <a:rPr lang="cs-CZ" sz="1800" dirty="0"/>
              <a:t> a 30 pokřtěných družiníků) </a:t>
            </a:r>
          </a:p>
          <a:p>
            <a:pPr eaLnBrk="1" hangingPunct="1">
              <a:defRPr/>
            </a:pPr>
            <a:r>
              <a:rPr lang="cs-CZ" sz="1800" b="1" dirty="0"/>
              <a:t>885</a:t>
            </a:r>
            <a:r>
              <a:rPr lang="cs-CZ" sz="1800" dirty="0"/>
              <a:t>  –  osamostatnění Čech, </a:t>
            </a:r>
            <a:r>
              <a:rPr lang="cs-CZ" sz="1800" b="1" dirty="0"/>
              <a:t>první kostely</a:t>
            </a:r>
            <a:r>
              <a:rPr lang="cs-CZ" sz="1800" dirty="0"/>
              <a:t>: Levý Hradec, Pražský hrad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1800" dirty="0"/>
              <a:t>              –  budování jednoho „státního“ náboženství reprezentovaného Přemyslovci („</a:t>
            </a:r>
            <a:r>
              <a:rPr lang="cs-CZ" sz="1800" dirty="0" err="1"/>
              <a:t>duces</a:t>
            </a:r>
            <a:r>
              <a:rPr lang="cs-CZ" sz="1800" dirty="0"/>
              <a:t>“)</a:t>
            </a:r>
          </a:p>
          <a:p>
            <a:pPr eaLnBrk="1" hangingPunct="1"/>
            <a:r>
              <a:rPr lang="cs-CZ" altLang="cs-CZ" sz="1800" b="1" dirty="0"/>
              <a:t>888   –  </a:t>
            </a:r>
            <a:r>
              <a:rPr lang="cs-CZ" altLang="cs-CZ" sz="1800" dirty="0"/>
              <a:t>  zemřel </a:t>
            </a:r>
            <a:r>
              <a:rPr lang="cs-CZ" altLang="cs-CZ" sz="1800" b="1" dirty="0"/>
              <a:t>Bořivoj</a:t>
            </a:r>
            <a:r>
              <a:rPr lang="cs-CZ" altLang="cs-CZ" sz="1800" dirty="0"/>
              <a:t> a vládu zdědili </a:t>
            </a:r>
            <a:r>
              <a:rPr lang="cs-CZ" altLang="cs-CZ" sz="1800" b="1" dirty="0"/>
              <a:t>Spytihněv</a:t>
            </a:r>
            <a:r>
              <a:rPr lang="cs-CZ" altLang="cs-CZ" sz="1800" dirty="0"/>
              <a:t> (894-915) a </a:t>
            </a:r>
            <a:r>
              <a:rPr lang="cs-CZ" altLang="cs-CZ" sz="1800" b="1" dirty="0"/>
              <a:t>Vratislav</a:t>
            </a:r>
            <a:r>
              <a:rPr lang="cs-CZ" altLang="cs-CZ" sz="1800" dirty="0"/>
              <a:t> ((915-921)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Spytihněv:   </a:t>
            </a:r>
            <a:r>
              <a:rPr lang="cs-CZ" altLang="cs-CZ" sz="1800" dirty="0"/>
              <a:t> přestavěl středočeské knížectví po moravském vzoru, tj. bylo spravováno z centrálních hradů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protože zůstal bezdětný, trůn zdědil </a:t>
            </a:r>
            <a:r>
              <a:rPr lang="cs-CZ" altLang="cs-CZ" sz="1800" b="1" dirty="0"/>
              <a:t>Vratislav</a:t>
            </a:r>
          </a:p>
          <a:p>
            <a:pPr eaLnBrk="1" hangingPunct="1"/>
            <a:r>
              <a:rPr lang="cs-CZ" sz="1800" dirty="0"/>
              <a:t>–  po pádu VM a porážce Maďarů dochází k osamostatnění a vzestupu českého státu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129F389-D36D-609E-1153-E0B3E6EC3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              Hradiště v Čechách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AE4C7B6-468A-32C4-F42D-B5A74934F7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6751" y="1295400"/>
            <a:ext cx="11525250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Od pol. 9. stol.  </a:t>
            </a:r>
            <a:r>
              <a:rPr lang="cs-CZ" altLang="cs-CZ" sz="1600" dirty="0"/>
              <a:t>–   centra moci místních vládců (</a:t>
            </a:r>
            <a:r>
              <a:rPr lang="cs-CZ" altLang="cs-CZ" sz="1600" dirty="0" err="1"/>
              <a:t>duces</a:t>
            </a:r>
            <a:r>
              <a:rPr lang="cs-CZ" altLang="cs-CZ" sz="1600" i="1" dirty="0"/>
              <a:t>)</a:t>
            </a:r>
          </a:p>
          <a:p>
            <a:pPr marL="0" indent="0">
              <a:buNone/>
              <a:defRPr/>
            </a:pPr>
            <a:r>
              <a:rPr lang="cs-CZ" altLang="cs-CZ" sz="1600" i="1" dirty="0"/>
              <a:t>                                 </a:t>
            </a:r>
            <a:r>
              <a:rPr lang="cs-CZ" altLang="cs-CZ" sz="1600" dirty="0"/>
              <a:t>–   funkce</a:t>
            </a:r>
            <a:r>
              <a:rPr lang="cs-CZ" altLang="cs-CZ" sz="1600" i="1" dirty="0"/>
              <a:t>: </a:t>
            </a:r>
            <a:r>
              <a:rPr lang="cs-CZ" altLang="cs-CZ" sz="1600" dirty="0"/>
              <a:t>vojenská</a:t>
            </a:r>
            <a:r>
              <a:rPr lang="cs-CZ" altLang="cs-CZ" sz="1600" i="1" dirty="0"/>
              <a:t>, </a:t>
            </a:r>
            <a:r>
              <a:rPr lang="cs-CZ" altLang="cs-CZ" sz="1600" dirty="0"/>
              <a:t>administrativní, politická, hospodářská, ideologická a kultovní střediska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1. pol. 10. stol.  </a:t>
            </a:r>
            <a:r>
              <a:rPr lang="cs-CZ" altLang="cs-CZ" sz="1600" dirty="0"/>
              <a:t>–   po zániku starších „kmenových“ hradišť (Butovice, Hostivař, Šárka) zakládány nová přemyslovská správní centra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prameny:  </a:t>
            </a:r>
            <a:r>
              <a:rPr lang="cs-CZ" altLang="cs-CZ" sz="1600" b="1" dirty="0" err="1"/>
              <a:t>civitas</a:t>
            </a:r>
            <a:r>
              <a:rPr lang="cs-CZ" altLang="cs-CZ" sz="1600" b="1" dirty="0"/>
              <a:t> (</a:t>
            </a:r>
            <a:r>
              <a:rPr lang="cs-CZ" altLang="cs-CZ" sz="1600" b="1" dirty="0" err="1"/>
              <a:t>metropolis</a:t>
            </a:r>
            <a:r>
              <a:rPr lang="cs-CZ" altLang="cs-CZ" sz="1600" b="1" dirty="0"/>
              <a:t>), </a:t>
            </a:r>
            <a:r>
              <a:rPr lang="cs-CZ" altLang="cs-CZ" sz="1600" b="1" dirty="0" err="1"/>
              <a:t>urbs</a:t>
            </a:r>
            <a:r>
              <a:rPr lang="cs-CZ" altLang="cs-CZ" sz="1600" b="1" dirty="0"/>
              <a:t>, oppidum, </a:t>
            </a:r>
            <a:r>
              <a:rPr lang="cs-CZ" altLang="cs-CZ" sz="1600" b="1" dirty="0" err="1"/>
              <a:t>castrum</a:t>
            </a:r>
            <a:r>
              <a:rPr lang="cs-CZ" altLang="cs-CZ" sz="1600" i="1" dirty="0"/>
              <a:t>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rozsah: menší (5–10 ha)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–   opevnění:  komorové konstrukce s čelní kamennou plentou (přemyslovská hradba)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–   Čechy:  centralizovaný státní útvar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</a:t>
            </a:r>
          </a:p>
          <a:p>
            <a:pPr eaLnBrk="1" hangingPunct="1">
              <a:defRPr/>
            </a:pPr>
            <a:r>
              <a:rPr lang="cs-CZ" altLang="cs-CZ" sz="1600" b="1" dirty="0"/>
              <a:t>2. třetina 10. stol.</a:t>
            </a:r>
            <a:r>
              <a:rPr lang="cs-CZ" altLang="cs-CZ" sz="1600" dirty="0"/>
              <a:t>  –  hradiska zapojeny do </a:t>
            </a:r>
            <a:r>
              <a:rPr lang="cs-CZ" altLang="cs-CZ" sz="1600" b="1" dirty="0">
                <a:solidFill>
                  <a:srgbClr val="FF0000"/>
                </a:solidFill>
              </a:rPr>
              <a:t>tzv. hradské organizace:</a:t>
            </a:r>
          </a:p>
          <a:p>
            <a:pPr eaLnBrk="1" hangingPunct="1"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   Čechy:  </a:t>
            </a:r>
            <a:r>
              <a:rPr lang="cs-CZ" altLang="cs-CZ" sz="1600" dirty="0"/>
              <a:t>od 2. pol. 10. stol.</a:t>
            </a:r>
            <a:r>
              <a:rPr lang="cs-CZ" altLang="cs-CZ" sz="1600" b="1" dirty="0"/>
              <a:t> </a:t>
            </a:r>
            <a:r>
              <a:rPr lang="cs-CZ" altLang="cs-CZ" sz="1600" dirty="0"/>
              <a:t>budovali Boleslavové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</a:t>
            </a:r>
            <a:r>
              <a:rPr lang="cs-CZ" altLang="cs-CZ" sz="1600" b="1" dirty="0"/>
              <a:t>Morava:</a:t>
            </a:r>
            <a:r>
              <a:rPr lang="cs-CZ" altLang="cs-CZ" sz="1600" dirty="0"/>
              <a:t> od počátku 11. stol. za Oldřicha a Břetislava I.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F0709A-95F0-9433-75B6-504F4F88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1323975"/>
          </a:xfrm>
        </p:spPr>
        <p:txBody>
          <a:bodyPr/>
          <a:lstStyle/>
          <a:p>
            <a:r>
              <a:rPr lang="cs-CZ" dirty="0"/>
              <a:t>                       </a:t>
            </a:r>
            <a:r>
              <a:rPr lang="cs-CZ" sz="3200" b="1" dirty="0">
                <a:solidFill>
                  <a:srgbClr val="FF0000"/>
                </a:solidFill>
              </a:rPr>
              <a:t>Velkomoravský vliv v Čechách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                 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69A164-8539-DAA2-588A-30B24367D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971550"/>
            <a:ext cx="12944475" cy="588645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cs-CZ" sz="8000" b="1" dirty="0">
                <a:solidFill>
                  <a:srgbClr val="FF0000"/>
                </a:solidFill>
              </a:rPr>
              <a:t>9./10. stol. stol.  </a:t>
            </a:r>
            <a:r>
              <a:rPr lang="cs-CZ" sz="8000" dirty="0"/>
              <a:t>–  </a:t>
            </a:r>
            <a:r>
              <a:rPr lang="cs-CZ" sz="8000" b="1" dirty="0"/>
              <a:t>stará rodová aristokracie</a:t>
            </a:r>
            <a:r>
              <a:rPr lang="cs-CZ" sz="8000" dirty="0"/>
              <a:t>:  </a:t>
            </a:r>
            <a:r>
              <a:rPr lang="cs-CZ" altLang="cs-CZ" sz="8000" b="1" dirty="0"/>
              <a:t>845</a:t>
            </a:r>
            <a:r>
              <a:rPr lang="cs-CZ" altLang="cs-CZ" sz="8000" dirty="0"/>
              <a:t> – vzpomíná se </a:t>
            </a:r>
            <a:r>
              <a:rPr lang="cs-CZ" altLang="cs-CZ" sz="8000" b="1" dirty="0"/>
              <a:t>14 „z knížat Čechů</a:t>
            </a:r>
            <a:r>
              <a:rPr lang="cs-CZ" altLang="cs-CZ" sz="8000" dirty="0"/>
              <a:t>“  (předstátní elita)</a:t>
            </a:r>
          </a:p>
          <a:p>
            <a:pPr marL="0" indent="0" eaLnBrk="1" hangingPunct="1">
              <a:buNone/>
              <a:defRPr/>
            </a:pPr>
            <a:r>
              <a:rPr lang="cs-CZ" altLang="cs-CZ" sz="8000" b="1" dirty="0"/>
              <a:t>                                       857</a:t>
            </a:r>
            <a:r>
              <a:rPr lang="cs-CZ" altLang="cs-CZ" sz="8000" dirty="0"/>
              <a:t>  –  dědičná knížata (</a:t>
            </a:r>
            <a:r>
              <a:rPr lang="cs-CZ" altLang="cs-CZ" sz="8000" dirty="0" err="1"/>
              <a:t>duces</a:t>
            </a:r>
            <a:r>
              <a:rPr lang="cs-CZ" altLang="cs-CZ" sz="8000" dirty="0"/>
              <a:t>) sídlila na hradě (</a:t>
            </a:r>
            <a:r>
              <a:rPr lang="cs-CZ" altLang="cs-CZ" sz="8000" i="1" dirty="0" err="1"/>
              <a:t>civitas</a:t>
            </a:r>
            <a:r>
              <a:rPr lang="cs-CZ" altLang="cs-CZ" sz="8000" i="1" dirty="0"/>
              <a:t> </a:t>
            </a:r>
            <a:r>
              <a:rPr lang="cs-CZ" altLang="cs-CZ" sz="8000" i="1" dirty="0" err="1"/>
              <a:t>Wiztrachi</a:t>
            </a:r>
            <a:r>
              <a:rPr lang="cs-CZ" altLang="cs-CZ" sz="8000" i="1" dirty="0"/>
              <a:t> </a:t>
            </a:r>
            <a:r>
              <a:rPr lang="cs-CZ" altLang="cs-CZ" sz="8000" i="1" dirty="0" err="1"/>
              <a:t>ducis</a:t>
            </a:r>
            <a:r>
              <a:rPr lang="cs-CZ" altLang="cs-CZ" sz="8000" dirty="0"/>
              <a:t>), z něhož ovládala </a:t>
            </a:r>
          </a:p>
          <a:p>
            <a:pPr marL="0" indent="0" eaLnBrk="1" hangingPunct="1">
              <a:buNone/>
              <a:defRPr/>
            </a:pPr>
            <a:r>
              <a:rPr lang="cs-CZ" altLang="cs-CZ" sz="8000" dirty="0"/>
              <a:t>                                                   přilehlé území a nutila zemědělce k odvádění daní a tributů</a:t>
            </a:r>
          </a:p>
          <a:p>
            <a:pPr marL="0" indent="0">
              <a:buNone/>
            </a:pPr>
            <a:r>
              <a:rPr lang="cs-CZ" altLang="cs-CZ" sz="8000" b="1" dirty="0"/>
              <a:t>                                       895 </a:t>
            </a:r>
            <a:r>
              <a:rPr lang="cs-CZ" altLang="cs-CZ" sz="8000" dirty="0"/>
              <a:t> –  ze „všech knížat“ se „vyjímali“ dva přední</a:t>
            </a:r>
            <a:endParaRPr lang="cs-CZ" sz="8000" dirty="0"/>
          </a:p>
          <a:p>
            <a:pPr marL="0" indent="0">
              <a:buNone/>
            </a:pPr>
            <a:r>
              <a:rPr lang="cs-CZ" sz="8000" dirty="0"/>
              <a:t>                                   –  </a:t>
            </a:r>
            <a:r>
              <a:rPr lang="cs-CZ" sz="8000" b="1" dirty="0"/>
              <a:t>sídelní struktura</a:t>
            </a:r>
            <a:r>
              <a:rPr lang="cs-CZ" sz="8000" dirty="0"/>
              <a:t>:  přestavba mocenských center ve středních Čechách</a:t>
            </a:r>
          </a:p>
          <a:p>
            <a:pPr marL="0" indent="0">
              <a:buNone/>
            </a:pPr>
            <a:r>
              <a:rPr lang="cs-CZ" sz="8000" dirty="0"/>
              <a:t>                                                                         hradiska:   </a:t>
            </a:r>
            <a:r>
              <a:rPr lang="cs-CZ" sz="8000" dirty="0" err="1"/>
              <a:t>dřevohlinité</a:t>
            </a:r>
            <a:r>
              <a:rPr lang="cs-CZ" sz="8000" dirty="0"/>
              <a:t> fortifikace s čelní kamennou plentou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                                                 s ukotvenými dubovými kmeny příčného roštu</a:t>
            </a:r>
          </a:p>
          <a:p>
            <a:pPr marL="0" indent="0">
              <a:buNone/>
            </a:pPr>
            <a:r>
              <a:rPr lang="cs-CZ" sz="8000" dirty="0"/>
              <a:t>                                  –   </a:t>
            </a:r>
            <a:r>
              <a:rPr lang="cs-CZ" sz="8000" b="1" dirty="0"/>
              <a:t>nová</a:t>
            </a:r>
            <a:r>
              <a:rPr lang="cs-CZ" sz="8000" dirty="0"/>
              <a:t> </a:t>
            </a:r>
            <a:r>
              <a:rPr lang="cs-CZ" sz="8000" b="1" dirty="0"/>
              <a:t>ideologie</a:t>
            </a:r>
            <a:r>
              <a:rPr lang="cs-CZ" sz="8000" dirty="0"/>
              <a:t>:   církevní stavby, kostrový ritus, mizí milodary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–   </a:t>
            </a:r>
            <a:r>
              <a:rPr lang="cs-CZ" sz="8000" b="1" dirty="0"/>
              <a:t>hmotná kultura</a:t>
            </a:r>
            <a:r>
              <a:rPr lang="cs-CZ" sz="8000" dirty="0"/>
              <a:t>:   ovlivnění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životního stylu elity (zbraně, ozdoby oděvu, artefakty)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symbolické atributy moci:  meč, botka praporce/banderia/, ostruhy)</a:t>
            </a:r>
            <a:endParaRPr lang="cs-CZ" sz="8000" dirty="0"/>
          </a:p>
          <a:p>
            <a:pPr marL="0" indent="0">
              <a:buNone/>
            </a:pPr>
            <a:endParaRPr lang="cs-CZ" sz="8000" dirty="0"/>
          </a:p>
          <a:p>
            <a:pPr algn="l"/>
            <a:r>
              <a:rPr lang="cs-CZ" sz="8000" b="1" dirty="0">
                <a:solidFill>
                  <a:srgbClr val="FF0000"/>
                </a:solidFill>
              </a:rPr>
              <a:t>Pražská aglomerace</a:t>
            </a:r>
            <a:r>
              <a:rPr lang="cs-CZ" sz="8000" b="1" dirty="0"/>
              <a:t>   </a:t>
            </a:r>
            <a:r>
              <a:rPr lang="cs-CZ" sz="8000" dirty="0"/>
              <a:t>–   celá aglomerace:  cca 30 ha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–   po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895:  politický a ideový vliv Řezna</a:t>
            </a:r>
            <a:r>
              <a:rPr lang="cs-CZ" sz="8000" dirty="0"/>
              <a:t> </a:t>
            </a:r>
          </a:p>
          <a:p>
            <a:pPr marL="0" indent="0" algn="l">
              <a:buNone/>
            </a:pPr>
            <a:r>
              <a:rPr lang="cs-CZ" sz="8000" dirty="0"/>
              <a:t>                                           –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Hradčany </a:t>
            </a:r>
            <a:r>
              <a:rPr lang="cs-CZ" sz="8000" i="0" u="none" strike="noStrike" baseline="0" dirty="0">
                <a:solidFill>
                  <a:srgbClr val="333333"/>
                </a:solidFill>
              </a:rPr>
              <a:t>(</a:t>
            </a:r>
            <a:r>
              <a:rPr lang="cs-CZ" sz="8000" i="0" u="none" strike="noStrike" baseline="0" dirty="0" err="1">
                <a:solidFill>
                  <a:srgbClr val="333333"/>
                </a:solidFill>
              </a:rPr>
              <a:t>preurbium</a:t>
            </a:r>
            <a:r>
              <a:rPr lang="cs-CZ" sz="8000" i="0" u="none" strike="noStrike" baseline="0" dirty="0">
                <a:solidFill>
                  <a:srgbClr val="333333"/>
                </a:solidFill>
              </a:rPr>
              <a:t>) +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knížecí rezidence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na východě ostrohu (cca 4 ha)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konec 9. stol:  příkopy a palisáda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                          20. l. 10. stol.: 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hradba s kamennou plentou a roštovou konstrukci (5–8 m) </a:t>
            </a: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333333"/>
                </a:solidFill>
              </a:rPr>
              <a:t>                                           –   </a:t>
            </a:r>
            <a:r>
              <a:rPr lang="cs-CZ" sz="8000" b="1" i="0" u="none" strike="noStrike" baseline="0" dirty="0">
                <a:solidFill>
                  <a:srgbClr val="333333"/>
                </a:solidFill>
              </a:rPr>
              <a:t>Malá strana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(</a:t>
            </a:r>
            <a:r>
              <a:rPr lang="cs-CZ" sz="8000" b="0" u="none" strike="noStrike" baseline="0" dirty="0" err="1">
                <a:solidFill>
                  <a:srgbClr val="333333"/>
                </a:solidFill>
              </a:rPr>
              <a:t>suburbium</a:t>
            </a:r>
            <a:r>
              <a:rPr lang="cs-CZ" sz="8000" b="0" u="none" strike="noStrike" baseline="0" dirty="0">
                <a:solidFill>
                  <a:srgbClr val="333333"/>
                </a:solidFill>
              </a:rPr>
              <a:t>):  opevnění příkopem (cca 17 ha)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</a:t>
            </a:r>
            <a:endParaRPr lang="cs-CZ" sz="8000" b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8000" dirty="0"/>
              <a:t> </a:t>
            </a:r>
          </a:p>
          <a:p>
            <a:endParaRPr lang="cs-CZ" sz="5000" dirty="0"/>
          </a:p>
          <a:p>
            <a:pPr marL="0" indent="0">
              <a:buNone/>
            </a:pPr>
            <a:endParaRPr lang="cs-CZ" sz="5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18278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>
            <a:extLst>
              <a:ext uri="{FF2B5EF4-FFF2-40B4-BE49-F238E27FC236}">
                <a16:creationId xmlns:a16="http://schemas.microsoft.com/office/drawing/2014/main" id="{8ECEFB6B-E3E0-750C-FECB-15CC91FBD7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525"/>
            <a:ext cx="7656814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B0C2CAD-61E7-933B-12BC-C63DEF43B5C1}"/>
              </a:ext>
            </a:extLst>
          </p:cNvPr>
          <p:cNvSpPr/>
          <p:nvPr/>
        </p:nvSpPr>
        <p:spPr>
          <a:xfrm>
            <a:off x="7610476" y="119064"/>
            <a:ext cx="46767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/>
              <a:t>Pohřebiště a sídlištní nálezy s doklady velkomoravského vlivu v Čechách:</a:t>
            </a:r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r>
              <a:rPr lang="cs-CZ" sz="2000" dirty="0"/>
              <a:t>a – pohřeb s náušnicemi</a:t>
            </a:r>
          </a:p>
          <a:p>
            <a:pPr>
              <a:defRPr/>
            </a:pPr>
            <a:r>
              <a:rPr lang="cs-CZ" sz="2000" dirty="0"/>
              <a:t>b – s </a:t>
            </a:r>
            <a:r>
              <a:rPr lang="cs-CZ" sz="2000" dirty="0" err="1"/>
              <a:t>gombíky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c – sídlištní nálezy velkomoravského šperku</a:t>
            </a:r>
          </a:p>
          <a:p>
            <a:pPr>
              <a:defRPr/>
            </a:pPr>
            <a:r>
              <a:rPr lang="cs-CZ" sz="2000" dirty="0"/>
              <a:t>d – sekery moravského typu (bradatice)</a:t>
            </a:r>
          </a:p>
          <a:p>
            <a:pPr>
              <a:defRPr/>
            </a:pPr>
            <a:r>
              <a:rPr lang="cs-CZ" sz="2000" dirty="0"/>
              <a:t>e – jiné typické prvky</a:t>
            </a:r>
          </a:p>
          <a:p>
            <a:pPr>
              <a:defRPr/>
            </a:pPr>
            <a:r>
              <a:rPr lang="cs-CZ" sz="2000" dirty="0"/>
              <a:t>f – pražská sídelní aglomerace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511012-FADF-5710-F3FC-75297F742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2" r="7553" b="6705"/>
          <a:stretch/>
        </p:blipFill>
        <p:spPr>
          <a:xfrm>
            <a:off x="5238750" y="0"/>
            <a:ext cx="6867525" cy="685900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E22355-E184-68BD-3BD3-088F6F9D1F3D}"/>
              </a:ext>
            </a:extLst>
          </p:cNvPr>
          <p:cNvSpPr txBox="1"/>
          <p:nvPr/>
        </p:nvSpPr>
        <p:spPr>
          <a:xfrm>
            <a:off x="257173" y="305068"/>
            <a:ext cx="544830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Praha – nejstarší sakrální stavby a </a:t>
            </a:r>
            <a:r>
              <a:rPr lang="cs-CZ" sz="2000" b="1" i="0" u="none" strike="noStrike" baseline="0" dirty="0" err="1">
                <a:solidFill>
                  <a:srgbClr val="333333"/>
                </a:solidFill>
                <a:latin typeface="EtelkaTextPro-Bold"/>
              </a:rPr>
              <a:t>středohradištní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TextPro-Bold"/>
              </a:rPr>
              <a:t> pohřebiště v jádru raně středověké aglomerace:</a:t>
            </a:r>
          </a:p>
          <a:p>
            <a:pPr algn="l"/>
            <a:endParaRPr lang="cs-CZ" sz="1800" b="1" i="0" u="none" strike="noStrike" baseline="0" dirty="0">
              <a:solidFill>
                <a:srgbClr val="333333"/>
              </a:solidFill>
              <a:latin typeface="EtelkaTextPro-Bold"/>
            </a:endParaRP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a – linie </a:t>
            </a:r>
            <a:r>
              <a:rPr lang="cs-CZ" sz="1800" b="1" i="0" u="none" strike="noStrike" baseline="0" dirty="0" err="1">
                <a:latin typeface="EtelkaLight"/>
              </a:rPr>
              <a:t>středohradištního</a:t>
            </a:r>
            <a:r>
              <a:rPr lang="cs-CZ" sz="1800" b="1" i="0" u="none" strike="noStrike" baseline="0" dirty="0">
                <a:latin typeface="EtelkaLight"/>
              </a:rPr>
              <a:t> opevnění;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b – nejstarší známé sakrální stavby.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Červeně: doložené kostely s dynastickými pohřby – kostel P. Marie (1), rotunda sv. Vita (2), bazilika sv.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Jiři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(3). Modře: blíže nedatované pozůstatky stavby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pod bazilikou sv. Vavřince na Vyšehradě (pol. 10. – pol. 11. stol.);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c – </a:t>
            </a:r>
            <a:r>
              <a:rPr lang="cs-CZ" sz="1800" b="1" i="0" u="none" strike="noStrike" baseline="0" dirty="0" err="1">
                <a:latin typeface="EtelkaLight"/>
              </a:rPr>
              <a:t>středohradištní</a:t>
            </a:r>
            <a:r>
              <a:rPr lang="cs-CZ" sz="1800" b="1" i="0" u="none" strike="noStrike" baseline="0" dirty="0">
                <a:latin typeface="EtelkaLight"/>
              </a:rPr>
              <a:t> pohřebiště: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A – Hradčany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Královská zahrada (4),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Jízdarna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(5),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Lumbeho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zahrada – bažantnice (6), Jeleni ul. (7), M. Horákové (8), Strahov (9),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Malovanka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(10);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B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 – Malá Strana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Sněmovní ul. (11), Újezd (12); Smíchov – Nádražní ul. (13);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C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 – Staré Město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U radnice (14), Celetná ul. (15);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D </a:t>
            </a:r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– Nove Město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Bartolomějská (16),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Václavské nám. – hotel Adria a U Lhotků (17, 18), 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Slupi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(19); </a:t>
            </a:r>
          </a:p>
          <a:p>
            <a:pPr algn="l"/>
            <a:r>
              <a:rPr lang="cs-CZ" sz="1800" b="1" i="0" u="none" strike="noStrike" baseline="0" dirty="0">
                <a:latin typeface="EtelkaLight"/>
              </a:rPr>
              <a:t>E – Vyšehrad; 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Light"/>
              </a:rPr>
              <a:t>d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– pohřebiště s velkomoravským vlivem.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888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E424358-2F9E-4B51-9872-7C8F04DB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-7302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Pohřebiště</a:t>
            </a:r>
            <a:endParaRPr lang="cs-CZ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580EB9-BD60-5FE9-5EC1-AA7D207FC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43000"/>
            <a:ext cx="11877675" cy="5715000"/>
          </a:xfrm>
        </p:spPr>
        <p:txBody>
          <a:bodyPr>
            <a:noAutofit/>
          </a:bodyPr>
          <a:lstStyle/>
          <a:p>
            <a:pPr algn="l"/>
            <a:r>
              <a:rPr lang="cs-CZ" sz="2000" dirty="0"/>
              <a:t>do r. 2014:  přes 50 lokalit (méně něž na M):  nepřetržité pohřbívání   9. – 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konec 10. stol. </a:t>
            </a:r>
            <a:r>
              <a:rPr lang="pl-PL" sz="1800" dirty="0">
                <a:solidFill>
                  <a:srgbClr val="333333"/>
                </a:solidFill>
                <a:latin typeface="EtelkaLight"/>
              </a:rPr>
              <a:t>(i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1. pol. 11. stol.) </a:t>
            </a:r>
          </a:p>
          <a:p>
            <a:pPr algn="l"/>
            <a:endParaRPr lang="cs-CZ" sz="2000" b="1" dirty="0">
              <a:solidFill>
                <a:srgbClr val="FF0000"/>
              </a:solidFill>
            </a:endParaRPr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1.  střední Čechy   </a:t>
            </a:r>
            <a:r>
              <a:rPr lang="cs-CZ" sz="2000" dirty="0"/>
              <a:t>–   </a:t>
            </a:r>
            <a:r>
              <a:rPr lang="cs-CZ" sz="2000" b="1" dirty="0">
                <a:solidFill>
                  <a:srgbClr val="333333"/>
                </a:solidFill>
              </a:rPr>
              <a:t>a)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velkomoravský styl: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náušnice (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bubínkové)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</a:t>
            </a:r>
            <a:r>
              <a:rPr lang="cs-CZ" sz="2000" b="1" dirty="0">
                <a:solidFill>
                  <a:srgbClr val="333333"/>
                </a:solidFill>
              </a:rPr>
              <a:t>b) </a:t>
            </a:r>
            <a:r>
              <a:rPr lang="cs-CZ" sz="2000" b="1" dirty="0" err="1">
                <a:solidFill>
                  <a:srgbClr val="333333"/>
                </a:solidFill>
              </a:rPr>
              <a:t>povelkomoravský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animální styl: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 10. stol.  nové </a:t>
            </a:r>
            <a:r>
              <a:rPr lang="cs-CZ" sz="2000" dirty="0">
                <a:solidFill>
                  <a:srgbClr val="333333"/>
                </a:solidFill>
              </a:rPr>
              <a:t>t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ypy šperků:  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       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kaptorgy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s koňskými spřeženími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náušnice se zvířecími hlavičkami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       pražská dílna:  nalez suroviny - zlatý pásek (Jízdárna)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–   </a:t>
            </a:r>
            <a:r>
              <a:rPr lang="cs-CZ" sz="2000" b="1" dirty="0"/>
              <a:t>Pražský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hrad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Lumbeho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Kralovská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zahrada,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Jízdarna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vzdálenější: Malovanka (směrem k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Břevnovu), Strahov,  Bubeneč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pražská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aglomerace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Smíchov, Lahovice, Bohnice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okolí:  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L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evý Hradec,  Klecany I. a II; Žalov I a II;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Želénky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sloupečková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náušnice)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Budeč – akropole, Koleč – Zakolany, Tetin, Mělnik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Rousovice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</a:t>
            </a:r>
          </a:p>
          <a:p>
            <a:pPr marL="0" indent="0" algn="l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71328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F41CB7-4A2D-760F-0ACF-E6E0B232C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68"/>
          <a:stretch/>
        </p:blipFill>
        <p:spPr>
          <a:xfrm>
            <a:off x="0" y="35957"/>
            <a:ext cx="6896100" cy="68698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474C209-C15A-4F5E-3B26-3A258B263160}"/>
              </a:ext>
            </a:extLst>
          </p:cNvPr>
          <p:cNvSpPr txBox="1"/>
          <p:nvPr/>
        </p:nvSpPr>
        <p:spPr>
          <a:xfrm>
            <a:off x="7200901" y="425470"/>
            <a:ext cx="499109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 err="1">
                <a:latin typeface="EtelkaTextPro-Bold"/>
              </a:rPr>
              <a:t>Povelkomoravský</a:t>
            </a:r>
            <a:r>
              <a:rPr lang="cs-CZ" sz="2000" b="1" i="0" u="none" strike="noStrike" baseline="0" dirty="0">
                <a:latin typeface="EtelkaTextPro-Bold"/>
              </a:rPr>
              <a:t> šperk s animálními motivy.</a:t>
            </a:r>
          </a:p>
          <a:p>
            <a:pPr algn="l"/>
            <a:endParaRPr lang="cs-CZ" sz="2000" b="1" i="0" u="none" strike="noStrike" baseline="0" dirty="0">
              <a:latin typeface="EtelkaTextPro-Bold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Light"/>
              </a:rPr>
              <a:t>Motivy typické pro tzv. pražskou dílnu</a:t>
            </a:r>
            <a:r>
              <a:rPr lang="cs-CZ" sz="2000" b="1" dirty="0">
                <a:solidFill>
                  <a:srgbClr val="333333"/>
                </a:solidFill>
                <a:latin typeface="EtelkaLight"/>
              </a:rPr>
              <a:t>: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Náušnice:   1–2, 5, 7</a:t>
            </a:r>
            <a:endParaRPr lang="cs-CZ" sz="200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Perly:  4, 6, 9 </a:t>
            </a:r>
          </a:p>
          <a:p>
            <a:pPr algn="l"/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Kaptogry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s animálními motivy:  3, 8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Praha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Lumbeho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zahrada (1, 7)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Stará Kouřim (2–4);</a:t>
            </a:r>
          </a:p>
          <a:p>
            <a:pPr algn="l"/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Vyrava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(5 – 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?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Čistěves (6 – depot);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Libice n. Cidlinou (8);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Praha – Václavské nám, Adria (9).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Zlato (3, 5) a stříbro. </a:t>
            </a:r>
          </a:p>
          <a:p>
            <a:pPr algn="l"/>
            <a:endParaRPr lang="cs-CZ" sz="200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TextPro"/>
              </a:rPr>
              <a:t>Boháčová, I.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TextPro"/>
              </a:rPr>
              <a:t>Profantová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TextPro"/>
              </a:rPr>
              <a:t>, N., 2014: 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TextPro-Bold"/>
              </a:rPr>
              <a:t>Čechy a Velká Morava – svědectví archeologie. In: P. Kouřil (</a:t>
            </a:r>
            <a:r>
              <a:rPr lang="cs-CZ" sz="2000" i="0" u="none" strike="noStrike" baseline="0" dirty="0" err="1">
                <a:solidFill>
                  <a:srgbClr val="333333"/>
                </a:solidFill>
                <a:latin typeface="EtelkaTextPro-Bold"/>
              </a:rPr>
              <a:t>ed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TextPro-Bold"/>
              </a:rPr>
              <a:t>.), Velká Morava a počátky křesťanství, Brno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Light"/>
              </a:rPr>
              <a:t>, 134–144, obr. 3 </a:t>
            </a:r>
            <a:endParaRPr lang="cs-CZ" sz="2000" b="0" i="0" u="none" strike="noStrike" baseline="0" dirty="0">
              <a:solidFill>
                <a:srgbClr val="333333"/>
              </a:solidFill>
              <a:latin typeface="EtelkaLight"/>
            </a:endParaRPr>
          </a:p>
        </p:txBody>
      </p:sp>
    </p:spTree>
    <p:extLst>
      <p:ext uri="{BB962C8B-B14F-4D97-AF65-F5344CB8AC3E}">
        <p14:creationId xmlns:p14="http://schemas.microsoft.com/office/powerpoint/2010/main" val="4066766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64D321-257D-B459-25D9-AB17B26F9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628650"/>
            <a:ext cx="11877675" cy="62293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200" b="1" dirty="0">
                <a:solidFill>
                  <a:srgbClr val="FF0000"/>
                </a:solidFill>
              </a:rPr>
              <a:t>2.  Kolínsko</a:t>
            </a:r>
            <a:r>
              <a:rPr lang="cs-CZ" sz="2200" dirty="0"/>
              <a:t>    –    </a:t>
            </a:r>
            <a:r>
              <a:rPr lang="cs-CZ" sz="2200" b="1" dirty="0"/>
              <a:t>Kolín-Součkova cihelna</a:t>
            </a:r>
            <a:r>
              <a:rPr lang="cs-CZ" sz="2200" dirty="0"/>
              <a:t>:   </a:t>
            </a:r>
            <a:r>
              <a:rPr lang="cs-CZ" sz="2200" b="1" dirty="0"/>
              <a:t>1864</a:t>
            </a:r>
            <a:r>
              <a:rPr lang="cs-CZ" sz="2200" dirty="0"/>
              <a:t>:   </a:t>
            </a:r>
            <a:r>
              <a:rPr lang="cs-CZ" sz="2200" b="1" dirty="0"/>
              <a:t>50. až 70. léta 9. stol</a:t>
            </a:r>
            <a:r>
              <a:rPr lang="cs-CZ" sz="2200" dirty="0"/>
              <a:t>.: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hrob knížete a jeho ženy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muž:   meč zdobený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niellem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ostruhy granulaci</a:t>
            </a:r>
            <a:endParaRPr lang="cs-CZ" sz="2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picí souprava:   stříbrný zlacený kalich (Cáchy),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skleněné nadob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žena:   šperky moravské provenience (náušnice, perly,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kaptorga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)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– 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Kolín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9. stol.: 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dvojhrob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bojovníků s ostruhami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obchvat Kolína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 Ž: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hrozníčkové naušnice, olivovité perly, M: </a:t>
            </a:r>
            <a:r>
              <a:rPr lang="pt-BR" sz="2200" b="0" i="0" u="none" strike="noStrike" baseline="0" dirty="0">
                <a:solidFill>
                  <a:srgbClr val="333333"/>
                </a:solidFill>
              </a:rPr>
              <a:t>seker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a 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Kobylnice: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hrob s mečem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200" b="1" i="0" u="none" strike="noStrike" baseline="0" dirty="0">
                <a:solidFill>
                  <a:srgbClr val="333333"/>
                </a:solidFill>
              </a:rPr>
              <a:t>Libice-hradiště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:  hroby s náušnicemi (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košíčkové, s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řetízky),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sekery,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ostruhy, meč (1. pol. 10. stol.) </a:t>
            </a:r>
          </a:p>
          <a:p>
            <a:pPr marL="0" indent="0" eaLnBrk="1" hangingPunct="1">
              <a:buNone/>
              <a:defRPr/>
            </a:pPr>
            <a:r>
              <a:rPr lang="pl-PL" sz="2200" dirty="0">
                <a:solidFill>
                  <a:srgbClr val="333333"/>
                </a:solidFill>
              </a:rPr>
              <a:t> 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                                  –   </a:t>
            </a:r>
            <a:r>
              <a:rPr lang="pl-PL" sz="2200" b="1" i="0" u="none" strike="noStrike" baseline="0" dirty="0">
                <a:solidFill>
                  <a:srgbClr val="333333"/>
                </a:solidFill>
              </a:rPr>
              <a:t>Stará Kouřim 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pl-PL" sz="2200" b="1" i="0" u="none" strike="noStrike" baseline="0" dirty="0">
                <a:solidFill>
                  <a:srgbClr val="333333"/>
                </a:solidFill>
              </a:rPr>
              <a:t>hradiště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altLang="cs-CZ" sz="2200" dirty="0"/>
              <a:t>8. – 9. stol., 40 ha </a:t>
            </a:r>
          </a:p>
          <a:p>
            <a:pPr marL="0" indent="0">
              <a:buNone/>
              <a:defRPr/>
            </a:pPr>
            <a:r>
              <a:rPr lang="cs-CZ" altLang="cs-CZ" sz="2200" dirty="0"/>
              <a:t>                                                  </a:t>
            </a:r>
            <a:r>
              <a:rPr lang="cs-CZ" altLang="cs-CZ" sz="2200" b="1" dirty="0"/>
              <a:t>– </a:t>
            </a:r>
            <a:r>
              <a:rPr lang="cs-CZ" altLang="cs-CZ" sz="2200" dirty="0"/>
              <a:t> pohřebiště:  6. – pol. 10. stol.   jezírko U Libuše: 160 H (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3–4 generace)</a:t>
            </a:r>
            <a:endParaRPr lang="cs-CZ" altLang="cs-CZ" sz="2200" dirty="0"/>
          </a:p>
          <a:p>
            <a:pPr eaLnBrk="1" hangingPunct="1">
              <a:buFontTx/>
              <a:buNone/>
              <a:defRPr/>
            </a:pPr>
            <a:r>
              <a:rPr lang="cs-CZ" altLang="cs-CZ" sz="2200" dirty="0"/>
              <a:t>                                                  –  1. třetina 10. stol.:  2 bohaté hroby:  M a Ž (hrobka, roubené komory)</a:t>
            </a:r>
            <a:endParaRPr lang="cs-CZ" sz="22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inventář:   zlaté a stříbrné šperky moravského rázu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náušnice  –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bubínkové,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košičkové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, s řetízky</a:t>
            </a:r>
            <a:endParaRPr lang="cs-CZ" sz="2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–  granulované, s rostlinnými i geometrickými motivy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                                      nákrčníky  –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řetízkové;  perly,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kaptorgy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–  různé typy</a:t>
            </a:r>
            <a:endParaRPr lang="cs-CZ" sz="2200" dirty="0"/>
          </a:p>
          <a:p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09267A-3232-5002-A1B0-4A209326B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16"/>
          <a:stretch/>
        </p:blipFill>
        <p:spPr>
          <a:xfrm>
            <a:off x="830552" y="967346"/>
            <a:ext cx="1988848" cy="2667214"/>
          </a:xfrm>
          <a:prstGeom prst="rect">
            <a:avLst/>
          </a:prstGeom>
        </p:spPr>
      </p:pic>
      <p:pic>
        <p:nvPicPr>
          <p:cNvPr id="7" name="Obrázek 6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5C7D51EB-CB86-5610-E813-94B21B15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4644" r="10448" b="7465"/>
          <a:stretch/>
        </p:blipFill>
        <p:spPr>
          <a:xfrm>
            <a:off x="314325" y="3842998"/>
            <a:ext cx="1988848" cy="28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74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ttp://ff.ujep.cz/velimsky/cs_1_1/03CS/rsc006.jpg">
            <a:extLst>
              <a:ext uri="{FF2B5EF4-FFF2-40B4-BE49-F238E27FC236}">
                <a16:creationId xmlns:a16="http://schemas.microsoft.com/office/drawing/2014/main" id="{BA793D30-D36A-36A2-12B7-20E600A9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94" y="16534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8" descr="http://ff.ujep.cz/velimsky/cs_1_1/03CS/rsc015.jpg">
            <a:extLst>
              <a:ext uri="{FF2B5EF4-FFF2-40B4-BE49-F238E27FC236}">
                <a16:creationId xmlns:a16="http://schemas.microsoft.com/office/drawing/2014/main" id="{6DD354FF-1AA9-4A70-BC9E-FA67572C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0" y="-1"/>
            <a:ext cx="441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 descr="Výsledek obrázku pro Kolín   kní&amp;zcaron;ecí hroby  kování">
            <a:extLst>
              <a:ext uri="{FF2B5EF4-FFF2-40B4-BE49-F238E27FC236}">
                <a16:creationId xmlns:a16="http://schemas.microsoft.com/office/drawing/2014/main" id="{8A1AA1A2-86F1-7B7C-0CCD-76681680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>
            <a:fillRect/>
          </a:stretch>
        </p:blipFill>
        <p:spPr bwMode="auto">
          <a:xfrm>
            <a:off x="9339167" y="3647746"/>
            <a:ext cx="2350716" cy="33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5" descr="Výsledek obrázku pro Kolín   kní&amp;zcaron;ecí hroby  kování">
            <a:extLst>
              <a:ext uri="{FF2B5EF4-FFF2-40B4-BE49-F238E27FC236}">
                <a16:creationId xmlns:a16="http://schemas.microsoft.com/office/drawing/2014/main" id="{E35F3264-6263-7415-F095-34962C7E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287" y="16534"/>
            <a:ext cx="2350716" cy="353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7" descr="Výsledek obrázku pro Stará Kou&amp;rcaron;im    poh&amp;rcaron;ebišt&amp;ecaron;  kní&amp;zcaron;ecí hroby  me&amp;ccaron; a kování">
            <a:extLst>
              <a:ext uri="{FF2B5EF4-FFF2-40B4-BE49-F238E27FC236}">
                <a16:creationId xmlns:a16="http://schemas.microsoft.com/office/drawing/2014/main" id="{0EAA2799-7BFF-BB61-75BA-E9A5179A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4" y="3708582"/>
            <a:ext cx="4191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21" descr="Výsledek obrázku pro Stará Kou&amp;rcaron;im    hroby šperky">
            <a:extLst>
              <a:ext uri="{FF2B5EF4-FFF2-40B4-BE49-F238E27FC236}">
                <a16:creationId xmlns:a16="http://schemas.microsoft.com/office/drawing/2014/main" id="{AAF25CA2-C6EF-3271-3972-F0EE13784E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7" name="Picture 25" descr="file">
            <a:extLst>
              <a:ext uri="{FF2B5EF4-FFF2-40B4-BE49-F238E27FC236}">
                <a16:creationId xmlns:a16="http://schemas.microsoft.com/office/drawing/2014/main" id="{DEDF36C7-1884-D4F1-438B-17984AF3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2" y="3896451"/>
            <a:ext cx="4419599" cy="292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26">
            <a:extLst>
              <a:ext uri="{FF2B5EF4-FFF2-40B4-BE49-F238E27FC236}">
                <a16:creationId xmlns:a16="http://schemas.microsoft.com/office/drawing/2014/main" id="{A7A39919-9BB1-61B9-615E-8557D5BF4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152912"/>
            <a:ext cx="908050" cy="366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Kouřim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6B2EFB-112E-A2CA-10A7-E79951630BE5}"/>
              </a:ext>
            </a:extLst>
          </p:cNvPr>
          <p:cNvSpPr txBox="1"/>
          <p:nvPr/>
        </p:nvSpPr>
        <p:spPr>
          <a:xfrm>
            <a:off x="6545660" y="5939580"/>
            <a:ext cx="86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Typ IIIB</a:t>
            </a:r>
          </a:p>
        </p:txBody>
      </p:sp>
      <p:pic>
        <p:nvPicPr>
          <p:cNvPr id="3" name="Picture 23" descr="Výsledek obrázku pro Stará Kou&amp;rcaron;im    hroby šperky">
            <a:extLst>
              <a:ext uri="{FF2B5EF4-FFF2-40B4-BE49-F238E27FC236}">
                <a16:creationId xmlns:a16="http://schemas.microsoft.com/office/drawing/2014/main" id="{603E4D43-BF66-BDD5-B0B3-DA3E639D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86" y="5874058"/>
            <a:ext cx="1635270" cy="9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0B82FD2-E5D8-E39A-EDB1-1E50C6629006}"/>
              </a:ext>
            </a:extLst>
          </p:cNvPr>
          <p:cNvSpPr txBox="1"/>
          <p:nvPr/>
        </p:nvSpPr>
        <p:spPr>
          <a:xfrm>
            <a:off x="4743194" y="6519625"/>
            <a:ext cx="86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Typ IIIB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5BAEF2-C777-95FC-7A09-F91E276A1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590550"/>
            <a:ext cx="12258675" cy="641985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b="1" i="0" u="none" strike="noStrike" baseline="0" dirty="0">
                <a:solidFill>
                  <a:srgbClr val="FF0000"/>
                </a:solidFill>
                <a:latin typeface="TeimerLight"/>
              </a:rPr>
              <a:t>Mikulčice</a:t>
            </a:r>
            <a:r>
              <a:rPr lang="cs-CZ" b="1" i="0" u="none" strike="noStrike" baseline="0" dirty="0">
                <a:latin typeface="TeimerLight"/>
              </a:rPr>
              <a:t> </a:t>
            </a:r>
            <a:r>
              <a:rPr lang="cs-CZ" sz="1800" b="1" i="0" u="none" strike="noStrike" baseline="0" dirty="0">
                <a:latin typeface="TeimerLight"/>
              </a:rPr>
              <a:t> </a:t>
            </a:r>
            <a:r>
              <a:rPr lang="cs-CZ" sz="1800" b="0" i="0" u="none" strike="noStrike" baseline="0" dirty="0">
                <a:latin typeface="TeimerLight"/>
              </a:rPr>
              <a:t> –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centrum politické moci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Mojmirovců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a středisko církevní správy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–   vznik:  8. 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až poč. 10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–   sídelní aglomerace: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mikulčicko-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kopčanská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30–50 ha   (2. pol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.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9. stol.)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</a:t>
            </a:r>
            <a:r>
              <a:rPr lang="cs-CZ" sz="1800" b="0" i="0" u="none" strike="noStrike" baseline="0" dirty="0">
                <a:latin typeface="TeimerLight"/>
              </a:rPr>
              <a:t>   </a:t>
            </a:r>
            <a:r>
              <a:rPr lang="cs-CZ" sz="1800" b="1" i="0" u="none" strike="noStrike" baseline="0" dirty="0">
                <a:latin typeface="TeimerLight"/>
              </a:rPr>
              <a:t>akropole (6 ha):</a:t>
            </a:r>
            <a:r>
              <a:rPr lang="cs-CZ" sz="1800" b="0" i="0" u="none" strike="noStrike" baseline="0" dirty="0">
                <a:latin typeface="TeimerLight"/>
              </a:rPr>
              <a:t>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kostely a hřbitovy, palác, rezidence elit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řemeslníci pracující pro dvůr (kovolitci, šperkaři, kováři, skláři)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dřevěn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é roubené stavby s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upravenými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podlahami</a:t>
            </a:r>
            <a:r>
              <a:rPr lang="cs-CZ" sz="1800" dirty="0">
                <a:latin typeface="TeimerLight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–   </a:t>
            </a:r>
            <a:r>
              <a:rPr lang="cs-CZ" sz="1800" b="1" i="0" u="none" strike="noStrike" baseline="0" dirty="0">
                <a:latin typeface="TeimerLight"/>
              </a:rPr>
              <a:t>předhradí (3 ha): </a:t>
            </a:r>
            <a:r>
              <a:rPr lang="cs-CZ" sz="1800" b="0" i="0" u="none" strike="noStrike" baseline="0" dirty="0">
                <a:latin typeface="TeimerLight"/>
              </a:rPr>
              <a:t> k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ostely považovány za doklad dvorců zakládaných velmoži u knížecího hradu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                pohřebiště u kostelů i prostá (na písečných dunách)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TeimerLight"/>
              </a:rPr>
              <a:t>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příbytky řemeslníků, chovatelů dobytka a lidí zajišťujících hospodářský provoz</a:t>
            </a:r>
            <a:endParaRPr lang="cs-CZ" sz="1800" b="0" i="0" u="none" strike="noStrike" baseline="0" dirty="0">
              <a:latin typeface="TeimerLight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                zemnice: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zahloubené chaty s kamennou peci v rohu </a:t>
            </a:r>
            <a:endParaRPr lang="cs-CZ" sz="1800" b="0" i="0" u="none" strike="noStrike" baseline="0" dirty="0">
              <a:latin typeface="TeimerLight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–   </a:t>
            </a:r>
            <a:r>
              <a:rPr lang="cs-CZ" sz="1800" b="1" i="0" u="none" strike="noStrike" baseline="0" dirty="0">
                <a:latin typeface="TeimerLight"/>
              </a:rPr>
              <a:t>funkce:</a:t>
            </a:r>
            <a:r>
              <a:rPr lang="cs-CZ" sz="1800" b="0" i="0" u="none" strike="noStrike" baseline="0" dirty="0">
                <a:latin typeface="TeimerLight"/>
              </a:rPr>
              <a:t>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tzv. komplexní centrum</a:t>
            </a:r>
            <a:r>
              <a:rPr lang="cs-CZ" sz="1800" b="0" i="0" u="none" strike="noStrike" baseline="0" dirty="0">
                <a:latin typeface="TeimerLight"/>
              </a:rPr>
              <a:t> (všechny základní centrální funkce)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</a:t>
            </a:r>
            <a:r>
              <a:rPr lang="cs-CZ" sz="1800" b="0" i="0" u="none" strike="noStrike" baseline="0" dirty="0">
                <a:latin typeface="TeimerLight"/>
              </a:rPr>
              <a:t>–   </a:t>
            </a:r>
            <a:r>
              <a:rPr lang="cs-CZ" sz="1800" b="1" i="0" u="none" strike="noStrike" baseline="0" dirty="0">
                <a:latin typeface="TeimerLight"/>
              </a:rPr>
              <a:t>hradba:</a:t>
            </a:r>
            <a:r>
              <a:rPr lang="cs-CZ" sz="1800" b="0" i="0" u="none" strike="noStrike" baseline="0" dirty="0">
                <a:latin typeface="TeimerLight"/>
              </a:rPr>
              <a:t>   </a:t>
            </a:r>
            <a:r>
              <a:rPr lang="cs-CZ" sz="1800" b="0" i="0" u="sng" strike="noStrike" baseline="0" dirty="0">
                <a:latin typeface="TeimerLight"/>
              </a:rPr>
              <a:t>základ</a:t>
            </a:r>
            <a:r>
              <a:rPr lang="cs-CZ" sz="1800" b="0" i="0" u="none" strike="noStrike" baseline="0" dirty="0">
                <a:latin typeface="TeimerLight"/>
              </a:rPr>
              <a:t>:   tzv. spodní kamenná zídka před a pod čelem („podezdívka“) drženou dřevěnými kůly (palisády)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  </a:t>
            </a:r>
            <a:r>
              <a:rPr lang="cs-CZ" sz="1800" b="0" i="0" u="sng" strike="noStrike" baseline="0" dirty="0">
                <a:latin typeface="TeimerLight"/>
              </a:rPr>
              <a:t>líc</a:t>
            </a:r>
            <a:r>
              <a:rPr lang="cs-CZ" sz="1800" b="0" i="0" u="none" strike="noStrike" baseline="0" dirty="0">
                <a:latin typeface="TeimerLight"/>
              </a:rPr>
              <a:t>:   </a:t>
            </a:r>
            <a:r>
              <a:rPr lang="pt-BR" sz="1800" b="0" i="0" u="none" strike="noStrike" baseline="0" dirty="0">
                <a:latin typeface="TeimerLight"/>
              </a:rPr>
              <a:t>čelní kamenn</a:t>
            </a:r>
            <a:r>
              <a:rPr lang="cs-CZ" sz="1800" b="0" i="0" u="none" strike="noStrike" baseline="0" dirty="0">
                <a:latin typeface="TeimerLight"/>
              </a:rPr>
              <a:t>á</a:t>
            </a:r>
            <a:r>
              <a:rPr lang="pt-BR" sz="1800" b="0" i="0" u="none" strike="noStrike" baseline="0" dirty="0">
                <a:latin typeface="TeimerLight"/>
              </a:rPr>
              <a:t> z</a:t>
            </a:r>
            <a:r>
              <a:rPr lang="cs-CZ" sz="1800" dirty="0" err="1">
                <a:latin typeface="TeimerLight"/>
              </a:rPr>
              <a:t>eď</a:t>
            </a:r>
            <a:r>
              <a:rPr lang="cs-CZ" sz="1800" dirty="0">
                <a:latin typeface="TeimerLight"/>
              </a:rPr>
              <a:t> opřená o  </a:t>
            </a:r>
            <a:r>
              <a:rPr lang="cs-CZ" sz="1800" b="0" i="0" u="none" strike="noStrike" baseline="0" dirty="0">
                <a:latin typeface="TeimerLight"/>
              </a:rPr>
              <a:t>několikametrový jílový násyp proložený dřevy,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           </a:t>
            </a:r>
            <a:r>
              <a:rPr lang="cs-CZ" sz="1800" b="0" i="0" u="none" strike="noStrike" baseline="0" dirty="0">
                <a:latin typeface="TeimerLight"/>
              </a:rPr>
              <a:t> u</a:t>
            </a:r>
            <a:r>
              <a:rPr lang="pl-PL" sz="1800" b="0" i="0" u="none" strike="noStrike" baseline="0" dirty="0">
                <a:latin typeface="TeimerLight"/>
              </a:rPr>
              <a:t>kotvená v čelní zdi a v </a:t>
            </a:r>
            <a:r>
              <a:rPr lang="cs-CZ" sz="1800" b="0" i="0" u="none" strike="noStrike" baseline="0" dirty="0">
                <a:latin typeface="TeimerLight"/>
              </a:rPr>
              <a:t>dřevěné stěně týlu hradby, zapřené šikmými kůly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eimerLight"/>
              </a:rPr>
              <a:t>                                                      </a:t>
            </a:r>
            <a:r>
              <a:rPr lang="cs-CZ" sz="1800" b="0" i="0" u="sng" strike="noStrike" baseline="0" dirty="0">
                <a:latin typeface="TeimerLight"/>
              </a:rPr>
              <a:t>šířka</a:t>
            </a:r>
            <a:r>
              <a:rPr lang="cs-CZ" sz="1800" b="0" i="0" u="none" strike="noStrike" baseline="0" dirty="0">
                <a:latin typeface="TeimerLight"/>
              </a:rPr>
              <a:t>:    akropole:  až 7 m, čelní kamenná zeď  2 – 3 m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              </a:t>
            </a:r>
            <a:r>
              <a:rPr lang="cs-CZ" sz="1800" b="0" i="0" u="none" strike="noStrike" baseline="0" dirty="0">
                <a:latin typeface="TeimerLight"/>
              </a:rPr>
              <a:t>předhradí:   3,5 – 4 m,    čelní zeď:  cca 1 m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latin typeface="TeimerLight"/>
              </a:rPr>
              <a:t>                                                     </a:t>
            </a:r>
            <a:r>
              <a:rPr lang="pl-PL" sz="1800" b="0" i="0" u="sng" strike="noStrike" baseline="0" dirty="0">
                <a:latin typeface="TeimerLight"/>
              </a:rPr>
              <a:t>výška</a:t>
            </a:r>
            <a:r>
              <a:rPr lang="pl-PL" sz="1800" b="0" i="0" u="none" strike="noStrike" baseline="0" dirty="0">
                <a:latin typeface="TeimerLight"/>
              </a:rPr>
              <a:t>:   cca 3 – 4 m</a:t>
            </a:r>
          </a:p>
          <a:p>
            <a:pPr marL="0" indent="0" algn="l">
              <a:buNone/>
            </a:pPr>
            <a:r>
              <a:rPr lang="pl-PL" sz="1800" dirty="0">
                <a:latin typeface="TeimerLight"/>
              </a:rPr>
              <a:t>                                                     </a:t>
            </a:r>
            <a:r>
              <a:rPr lang="pl-PL" sz="1800" u="sng" dirty="0">
                <a:latin typeface="TeimerLight"/>
              </a:rPr>
              <a:t>délka</a:t>
            </a:r>
            <a:r>
              <a:rPr lang="pl-PL" sz="1800" dirty="0">
                <a:latin typeface="TeimerLight"/>
              </a:rPr>
              <a:t>:   1,6 km  (</a:t>
            </a:r>
            <a:r>
              <a:rPr lang="cs-CZ" sz="1800" b="0" i="0" u="none" strike="noStrike" baseline="0" dirty="0">
                <a:latin typeface="TeimerLight"/>
              </a:rPr>
              <a:t>akropole + předhradí, výstavba měsíce až 1 rok)</a:t>
            </a:r>
          </a:p>
          <a:p>
            <a:pPr marL="0" indent="0" algn="l">
              <a:buNone/>
            </a:pPr>
            <a:r>
              <a:rPr lang="cs-CZ" sz="1800" dirty="0">
                <a:latin typeface="TeimerLight"/>
              </a:rPr>
              <a:t>                                                     </a:t>
            </a:r>
            <a:r>
              <a:rPr lang="cs-CZ" sz="1800" u="sng" dirty="0">
                <a:latin typeface="TeimerLight"/>
              </a:rPr>
              <a:t>zánik</a:t>
            </a:r>
            <a:r>
              <a:rPr lang="cs-CZ" sz="1800" dirty="0">
                <a:latin typeface="TeimerLight"/>
              </a:rPr>
              <a:t>:    násilný, zuhelnatělá dřeva, nepohřbení zemřelí, rombické šipky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menši skupina obyvatel přežívala a do 13. stol. se živila zemědělstvím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 </a:t>
            </a:r>
            <a:endParaRPr lang="cs-CZ" sz="1800" dirty="0">
              <a:latin typeface="TeimerLight"/>
            </a:endParaRPr>
          </a:p>
          <a:p>
            <a:pPr algn="l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E104AD-B7B0-187E-B8F5-D97967020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525" y="4973105"/>
            <a:ext cx="1352550" cy="17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70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88F349C2-09D4-7E18-9C1D-39F1B6993BA0}"/>
              </a:ext>
            </a:extLst>
          </p:cNvPr>
          <p:cNvSpPr txBox="1"/>
          <p:nvPr/>
        </p:nvSpPr>
        <p:spPr>
          <a:xfrm>
            <a:off x="3851275" y="441520"/>
            <a:ext cx="1838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Stará Kouřim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7EC64D0-F2C0-1478-C45E-15B4C275F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" y="1184459"/>
            <a:ext cx="8221163" cy="53558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C620CC-7ECA-C1EA-F9EB-44E6BC20F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25" y="1861308"/>
            <a:ext cx="3764175" cy="49966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29DFCC-8938-E160-3F0A-C3FCE9F4B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6" t="36189" r="6988" b="29380"/>
          <a:stretch/>
        </p:blipFill>
        <p:spPr>
          <a:xfrm>
            <a:off x="8427825" y="161858"/>
            <a:ext cx="3724275" cy="17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13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0ED502-654E-BC0B-A542-C94806F8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600075"/>
            <a:ext cx="11525250" cy="6257925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</a:rPr>
              <a:t>3.  Severozápadní Čechy</a:t>
            </a:r>
            <a:r>
              <a:rPr lang="cs-CZ" sz="2000" dirty="0">
                <a:solidFill>
                  <a:srgbClr val="FF0000"/>
                </a:solidFill>
              </a:rPr>
              <a:t>   </a:t>
            </a:r>
            <a:r>
              <a:rPr lang="cs-CZ" sz="2000" dirty="0"/>
              <a:t>–   </a:t>
            </a:r>
            <a:r>
              <a:rPr lang="cs-CZ" sz="2000" b="1" dirty="0"/>
              <a:t>Zabrušany</a:t>
            </a:r>
            <a:r>
              <a:rPr lang="cs-CZ" sz="2000" dirty="0"/>
              <a:t>:   sídliště a několik pohřebišť  </a:t>
            </a:r>
            <a:endParaRPr lang="pl-PL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Želénky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pl-PL" sz="2000" b="1" i="0" u="none" strike="noStrike" baseline="0" dirty="0"/>
              <a:t>1850: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mohylový hrob s ženou původem z Moravy, vědro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pl-PL" sz="2000" dirty="0">
                <a:solidFill>
                  <a:srgbClr val="333333"/>
                </a:solidFill>
              </a:rPr>
              <a:t>na čele zlatý křížek (nedochován)</a:t>
            </a:r>
            <a:endParaRPr lang="pl-PL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</a:rPr>
              <a:t>      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zlaté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(z Mikulčic?)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medailon s gemou:  původ v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sev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Francii, řetěz domácí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plaketa s jelenem a dravcem: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orientálního </a:t>
            </a:r>
            <a:r>
              <a:rPr lang="cs-CZ" sz="2000" dirty="0">
                <a:solidFill>
                  <a:srgbClr val="333333"/>
                </a:solidFill>
              </a:rPr>
              <a:t>nebo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mor. původu 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Rubín-hradisko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 2 náušnice ( jedna zlatá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hrozničková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), 2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(ze sídliště)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Litoměřice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hrozníčkové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náušnice,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gombíky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endParaRPr lang="cs-CZ" sz="2000" dirty="0"/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4.  Jižní Čechy   </a:t>
            </a:r>
            <a:r>
              <a:rPr lang="cs-CZ" sz="2000" dirty="0"/>
              <a:t>–   ojedinělé nálezy:   bojovnická kování z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Němětic a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Netolicka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A24F20F-1BA8-75EC-2475-08E4ECF6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" r="3973"/>
          <a:stretch/>
        </p:blipFill>
        <p:spPr>
          <a:xfrm>
            <a:off x="171450" y="1123949"/>
            <a:ext cx="3467100" cy="35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47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D55CA-509B-FBB6-E77C-541A9E18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-211137"/>
            <a:ext cx="10515600" cy="1344612"/>
          </a:xfrm>
        </p:spPr>
        <p:txBody>
          <a:bodyPr/>
          <a:lstStyle/>
          <a:p>
            <a:r>
              <a:rPr lang="cs-CZ" dirty="0"/>
              <a:t>                          </a:t>
            </a:r>
            <a:r>
              <a:rPr lang="cs-CZ" sz="3200" dirty="0">
                <a:solidFill>
                  <a:srgbClr val="FF0000"/>
                </a:solidFill>
              </a:rPr>
              <a:t>K</a:t>
            </a:r>
            <a:r>
              <a:rPr lang="cs-CZ" sz="3200" b="1" dirty="0">
                <a:solidFill>
                  <a:srgbClr val="FF0000"/>
                </a:solidFill>
              </a:rPr>
              <a:t>řesťanství v Čechách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FD4705-4B75-4A0E-7578-5290C1CDC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981074"/>
            <a:ext cx="11753851" cy="5876925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Církevní stavby</a:t>
            </a:r>
            <a:r>
              <a:rPr lang="cs-CZ" sz="2000" dirty="0"/>
              <a:t>   –   </a:t>
            </a:r>
            <a:r>
              <a:rPr lang="cs-CZ" sz="2000" b="1" dirty="0">
                <a:solidFill>
                  <a:srgbClr val="FF0000"/>
                </a:solidFill>
              </a:rPr>
              <a:t>1.  první kostely</a:t>
            </a:r>
            <a:r>
              <a:rPr lang="cs-CZ" sz="2000" dirty="0"/>
              <a:t>  s pohřby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příslušníků dynastického rodu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Levý Hradec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:  nejstarší kostel nebyl nalezen, rotunda je mladší</a:t>
            </a:r>
          </a:p>
          <a:p>
            <a:pPr marL="0" indent="0" algn="l">
              <a:buNone/>
            </a:pPr>
            <a:r>
              <a:rPr lang="cs-CZ" sz="2000" b="1" dirty="0">
                <a:solidFill>
                  <a:srgbClr val="333333"/>
                </a:solidFill>
              </a:rPr>
              <a:t>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základní kámen s křížem (</a:t>
            </a:r>
            <a:r>
              <a:rPr lang="cs-CZ" sz="2000" b="0" u="none" strike="noStrike" baseline="0" dirty="0" err="1">
                <a:solidFill>
                  <a:srgbClr val="333333"/>
                </a:solidFill>
              </a:rPr>
              <a:t>lapis</a:t>
            </a:r>
            <a:r>
              <a:rPr lang="cs-CZ" sz="20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0" u="none" strike="noStrike" baseline="0" dirty="0" err="1">
                <a:solidFill>
                  <a:srgbClr val="333333"/>
                </a:solidFill>
              </a:rPr>
              <a:t>primarius</a:t>
            </a:r>
            <a:r>
              <a:rPr lang="cs-CZ" sz="2000" b="0" u="none" strike="noStrike" baseline="0" dirty="0">
                <a:solidFill>
                  <a:srgbClr val="333333"/>
                </a:solidFill>
              </a:rPr>
              <a:t>) se do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základů vkládal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nejdříve od 11. a běžně ve 12. stol. </a:t>
            </a:r>
            <a:endParaRPr lang="cs-CZ" sz="20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–    </a:t>
            </a:r>
            <a:r>
              <a:rPr lang="cs-CZ" sz="2000" b="1" dirty="0">
                <a:solidFill>
                  <a:srgbClr val="333333"/>
                </a:solidFill>
              </a:rPr>
              <a:t>Pražský hrad: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kostel P. Marie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zal</a:t>
            </a:r>
            <a:r>
              <a:rPr lang="cs-CZ" sz="2000" dirty="0">
                <a:solidFill>
                  <a:srgbClr val="333333"/>
                </a:solidFill>
              </a:rPr>
              <a:t>ožen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Bořivojem po křtu u Svatopluka (882–883)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torzo lodi a apsidy, hrobka M a Ž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s náušnicemi mo. typu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bazilika sv. Jiří </a:t>
            </a:r>
          </a:p>
          <a:p>
            <a:pPr marL="0" indent="0" algn="l">
              <a:buNone/>
            </a:pPr>
            <a:r>
              <a:rPr lang="pl-PL" sz="2000" b="1" dirty="0">
                <a:solidFill>
                  <a:srgbClr val="333333"/>
                </a:solidFill>
              </a:rPr>
              <a:t>                                                                   rotunda sv. Víta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–   </a:t>
            </a:r>
            <a:r>
              <a:rPr lang="pl-PL" sz="2000" b="1" i="0" u="none" strike="noStrike" baseline="0" dirty="0">
                <a:solidFill>
                  <a:srgbClr val="333333"/>
                </a:solidFill>
              </a:rPr>
              <a:t>Budeč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rotunda sv. Petra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v knížecím dvorci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zal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Spytihněv (895–915), pohřebiště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–   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2.  dřevěné kaple v 1. pol. 10. stol.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Kouřim, Slaný-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Kvíček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(pohřební?, diskutované) </a:t>
            </a: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</a:endParaRPr>
          </a:p>
          <a:p>
            <a:pPr algn="l"/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Církevní instituce   </a:t>
            </a:r>
            <a:r>
              <a:rPr lang="cs-CZ" sz="2000" dirty="0">
                <a:solidFill>
                  <a:srgbClr val="333333"/>
                </a:solidFill>
              </a:rPr>
              <a:t>–   </a:t>
            </a:r>
            <a:r>
              <a:rPr lang="cs-CZ" sz="2000" b="1" dirty="0">
                <a:solidFill>
                  <a:srgbClr val="333333"/>
                </a:solidFill>
              </a:rPr>
              <a:t>973</a:t>
            </a:r>
            <a:r>
              <a:rPr lang="cs-CZ" sz="2000" dirty="0">
                <a:solidFill>
                  <a:srgbClr val="333333"/>
                </a:solidFill>
              </a:rPr>
              <a:t>: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pražské biskupství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973–976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benediktínský klášter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sv. Jiři na Pražském hradě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992–993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:  benediktínský klášter v Břevnově </a:t>
            </a:r>
          </a:p>
        </p:txBody>
      </p:sp>
    </p:spTree>
    <p:extLst>
      <p:ext uri="{BB962C8B-B14F-4D97-AF65-F5344CB8AC3E}">
        <p14:creationId xmlns:p14="http://schemas.microsoft.com/office/powerpoint/2010/main" val="2374552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42A13-113E-0477-30CD-7ABB82481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857250"/>
            <a:ext cx="11515725" cy="6000749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Pohřební ritus   </a:t>
            </a:r>
            <a:r>
              <a:rPr lang="cs-CZ" sz="2000" dirty="0"/>
              <a:t>–   ubývání milodarů:  keramika, potraviny </a:t>
            </a:r>
          </a:p>
          <a:p>
            <a:pPr marL="0" indent="0">
              <a:buNone/>
            </a:pPr>
            <a:r>
              <a:rPr lang="cs-CZ" sz="2000" dirty="0"/>
              <a:t>                                 –   méně bojovnických pohřbů (kratší doba vkládání bojovnických atributů)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–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odlišný přístup k společenskému a symbolickému významu atributů (vliv křesťanství)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–    Němětice v již. Č:   hradisko z 1. pol. 10. stol.:   100 hrotů šípů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cennější zbraně se odnášely jako kořist 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Hmotná kultura   </a:t>
            </a:r>
            <a:r>
              <a:rPr lang="cs-CZ" sz="2000" dirty="0"/>
              <a:t>–   spojená s křesťanstvím: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křížky  –  závěsné se objevují se kolem přelomu 9. a 10. stol.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Slaný-</a:t>
            </a:r>
            <a:r>
              <a:rPr lang="cs-CZ" sz="2000" dirty="0" err="1"/>
              <a:t>Kvíček</a:t>
            </a:r>
            <a:r>
              <a:rPr lang="cs-CZ" sz="2000" dirty="0"/>
              <a:t>: olověný závěsný z pohřebiště (zkorodovaný)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Levý Hradec: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karolinského původu</a:t>
            </a:r>
            <a:endParaRPr lang="cs-CZ" sz="2000" dirty="0"/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Libice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n. Cidlinou:  olověné torzo s analogiemi z Velke Moravy 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</a:rPr>
              <a:t>                                                      –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gombících</a:t>
            </a:r>
            <a:r>
              <a:rPr lang="cs-CZ" sz="1800" dirty="0">
                <a:solidFill>
                  <a:srgbClr val="333333"/>
                </a:solidFill>
              </a:rPr>
              <a:t>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Praha-Hradčany, Královská zahrada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symbolika   –   ruky (pravice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boži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?):  na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gombíku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z Prahy-</a:t>
            </a:r>
            <a:r>
              <a:rPr lang="cs-CZ" sz="2000" dirty="0">
                <a:solidFill>
                  <a:srgbClr val="333333"/>
                </a:solidFill>
              </a:rPr>
              <a:t>Hradčan (</a:t>
            </a:r>
            <a:r>
              <a:rPr lang="cs-CZ" sz="2000" dirty="0" err="1">
                <a:solidFill>
                  <a:srgbClr val="333333"/>
                </a:solidFill>
              </a:rPr>
              <a:t>Lumbeho</a:t>
            </a:r>
            <a:r>
              <a:rPr lang="cs-CZ" sz="2000" dirty="0">
                <a:solidFill>
                  <a:srgbClr val="333333"/>
                </a:solidFill>
              </a:rPr>
              <a:t> zahrady)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–   páva 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–   beránka: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aqamanile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z Libice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93482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B659FDDA-C32D-E6D5-CC03-C0676AE76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9111" r="3112" b="8000"/>
          <a:stretch/>
        </p:blipFill>
        <p:spPr>
          <a:xfrm>
            <a:off x="843280" y="486730"/>
            <a:ext cx="10800080" cy="637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58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F2BCEEC-5769-B1E6-6BC3-AA8CA42EB8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6588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Maďaři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A3CE65E-60AA-0AD2-82BE-3C2CE04BF37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3351" y="885825"/>
            <a:ext cx="12258674" cy="6108701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6.stol.:  </a:t>
            </a:r>
            <a:r>
              <a:rPr lang="cs-CZ" altLang="cs-CZ" sz="1800" dirty="0">
                <a:latin typeface="Arial" panose="020B0604020202020204" pitchFamily="34" charset="0"/>
              </a:rPr>
              <a:t>nomádské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polousedlé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obyvatelstvo: ze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stř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Uralu k jihu do stepí jižního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Zauralí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2000" b="1" dirty="0">
                <a:cs typeface="Arial" panose="020B0604020202020204" pitchFamily="34" charset="0"/>
              </a:rPr>
              <a:t>Pol. 8. stol.  </a:t>
            </a:r>
            <a:r>
              <a:rPr lang="cs-CZ" altLang="cs-CZ" sz="2000" dirty="0">
                <a:cs typeface="Arial" panose="020B0604020202020204" pitchFamily="34" charset="0"/>
              </a:rPr>
              <a:t>–</a:t>
            </a:r>
            <a:r>
              <a:rPr lang="cs-CZ" altLang="cs-CZ" sz="2000" b="1" dirty="0">
                <a:cs typeface="Arial" panose="020B0604020202020204" pitchFamily="34" charset="0"/>
              </a:rPr>
              <a:t>   </a:t>
            </a:r>
            <a:r>
              <a:rPr lang="cs-CZ" sz="2000" dirty="0"/>
              <a:t>z jižního Uralu vyhnání </a:t>
            </a:r>
            <a:r>
              <a:rPr lang="cs-CZ" sz="2000" dirty="0" err="1"/>
              <a:t>Pečeněhy</a:t>
            </a:r>
            <a:r>
              <a:rPr lang="cs-CZ" sz="2000" dirty="0"/>
              <a:t> do dolního Povolží v sousedství Chazarů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–   osamostatnění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protomaďarského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etnika od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západoturkického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chazarského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kaganátu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dokládají:  kočovnické komplexy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pozdněkuštarenkovsko-karakupovského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typu: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Sineglazovo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(mohylník, 1908),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Ujelce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Lagerevo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Karanajevo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Poč. 9. stol.  </a:t>
            </a:r>
            <a:r>
              <a:rPr lang="cs-CZ" altLang="cs-CZ" sz="1800" dirty="0">
                <a:latin typeface="Arial" panose="020B0604020202020204" pitchFamily="34" charset="0"/>
              </a:rPr>
              <a:t>–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posun do oblasti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vých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od dolního Donu a Dněstru do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Levedie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Konstantin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Porfyrogenetos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podle uherského vůdce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Levediho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Geograf Bavorský: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nazývá je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Ungare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zemi Magna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Ungaria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Pol. 9. stol. </a:t>
            </a:r>
            <a:r>
              <a:rPr lang="cs-CZ" altLang="cs-CZ" sz="1800" dirty="0">
                <a:latin typeface="Arial" panose="020B0604020202020204" pitchFamily="34" charset="0"/>
              </a:rPr>
              <a:t>– posun do prostoru severně od Černého moře: tzv. </a:t>
            </a:r>
            <a:r>
              <a:rPr lang="cs-CZ" altLang="cs-CZ" sz="1800" dirty="0" err="1">
                <a:latin typeface="Arial" panose="020B0604020202020204" pitchFamily="34" charset="0"/>
              </a:rPr>
              <a:t>Atelkuzu</a:t>
            </a:r>
            <a:r>
              <a:rPr lang="cs-CZ" altLang="cs-CZ" sz="1800" dirty="0">
                <a:latin typeface="Arial" panose="020B0604020202020204" pitchFamily="34" charset="0"/>
              </a:rPr>
              <a:t>:  Meziříčí mezi Dněprem a Dněstrem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902</a:t>
            </a:r>
            <a:r>
              <a:rPr lang="cs-CZ" altLang="cs-CZ" sz="1800" dirty="0">
                <a:latin typeface="Arial" panose="020B0604020202020204" pitchFamily="34" charset="0"/>
              </a:rPr>
              <a:t>  –  Moravané odrazili maďarský útok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904</a:t>
            </a:r>
            <a:r>
              <a:rPr lang="cs-CZ" altLang="cs-CZ" sz="1800" dirty="0">
                <a:latin typeface="Arial" panose="020B0604020202020204" pitchFamily="34" charset="0"/>
              </a:rPr>
              <a:t>  –   likvidace maďarských vyjednavačů vůdce </a:t>
            </a:r>
            <a:r>
              <a:rPr lang="cs-CZ" altLang="cs-CZ" sz="1800" dirty="0" err="1">
                <a:latin typeface="Arial" panose="020B0604020202020204" pitchFamily="34" charset="0"/>
              </a:rPr>
              <a:t>Kusala</a:t>
            </a:r>
            <a:r>
              <a:rPr lang="cs-CZ" altLang="cs-CZ" sz="1800" dirty="0">
                <a:latin typeface="Arial" panose="020B0604020202020204" pitchFamily="34" charset="0"/>
              </a:rPr>
              <a:t> v Bavorsku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905/6  </a:t>
            </a:r>
            <a:r>
              <a:rPr lang="cs-CZ" altLang="cs-CZ" sz="1800" dirty="0">
                <a:latin typeface="Arial" panose="020B0604020202020204" pitchFamily="34" charset="0"/>
              </a:rPr>
              <a:t>–  bitva v okolí Nitry (?)  </a:t>
            </a:r>
          </a:p>
          <a:p>
            <a:pPr marL="609600" indent="-609600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907</a:t>
            </a:r>
            <a:r>
              <a:rPr lang="cs-CZ" altLang="cs-CZ" sz="1800" dirty="0">
                <a:latin typeface="Arial" panose="020B0604020202020204" pitchFamily="34" charset="0"/>
              </a:rPr>
              <a:t>  –  bitva u Bratislavy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B849345-A787-C9C6-FE38-AA22C827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t="18896" r="39752" b="14749"/>
          <a:stretch>
            <a:fillRect/>
          </a:stretch>
        </p:blipFill>
        <p:spPr bwMode="auto">
          <a:xfrm>
            <a:off x="230188" y="130175"/>
            <a:ext cx="4227512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наконечники стрел из погребений VII-XIV вв. Южного Урала и Приуралья">
            <a:extLst>
              <a:ext uri="{FF2B5EF4-FFF2-40B4-BE49-F238E27FC236}">
                <a16:creationId xmlns:a16="http://schemas.microsoft.com/office/drawing/2014/main" id="{95CD3533-2BCB-4575-A0F8-2DDF41F5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634573"/>
            <a:ext cx="3488183" cy="522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Костяные обкладки луков">
            <a:extLst>
              <a:ext uri="{FF2B5EF4-FFF2-40B4-BE49-F238E27FC236}">
                <a16:creationId xmlns:a16="http://schemas.microsoft.com/office/drawing/2014/main" id="{333A1D7C-86FB-FAD3-8670-0057B1DE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59" y="634573"/>
            <a:ext cx="3379566" cy="504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8C8A1082-CE90-4011-C1D9-AC7D831A4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5891257"/>
            <a:ext cx="3771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Рис</a:t>
            </a:r>
            <a:r>
              <a:rPr lang="cs-CZ" altLang="cs-CZ" sz="1600" baseline="0" dirty="0">
                <a:latin typeface="Arial" panose="020B0604020202020204" pitchFamily="34" charset="0"/>
              </a:rPr>
              <a:t>. 1.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Типы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наконечников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стрел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из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погребений</a:t>
            </a:r>
            <a:r>
              <a:rPr lang="cs-CZ" altLang="cs-CZ" sz="1600" baseline="0" dirty="0">
                <a:latin typeface="Arial" panose="020B0604020202020204" pitchFamily="34" charset="0"/>
              </a:rPr>
              <a:t> VII-XIV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вв</a:t>
            </a:r>
            <a:r>
              <a:rPr lang="cs-CZ" altLang="cs-CZ" sz="1600" baseline="0" dirty="0">
                <a:latin typeface="Arial" panose="020B0604020202020204" pitchFamily="34" charset="0"/>
              </a:rPr>
              <a:t>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Южного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Урала</a:t>
            </a:r>
            <a:endParaRPr lang="cs-CZ" altLang="cs-CZ" sz="1600" baseline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>
                <a:latin typeface="Arial" panose="020B0604020202020204" pitchFamily="34" charset="0"/>
              </a:rPr>
              <a:t>и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Приуралья</a:t>
            </a:r>
            <a:r>
              <a:rPr lang="cs-CZ" altLang="cs-CZ" sz="1600" baseline="0" dirty="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D65957C-BEEA-5C2A-92E3-B09563C02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247" y="6137479"/>
            <a:ext cx="35684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aseline="0" dirty="0" err="1">
                <a:latin typeface="Arial" panose="020B0604020202020204" pitchFamily="34" charset="0"/>
              </a:rPr>
              <a:t>Рис</a:t>
            </a:r>
            <a:r>
              <a:rPr lang="cs-CZ" altLang="cs-CZ" sz="1600" baseline="0" dirty="0">
                <a:latin typeface="Arial" panose="020B0604020202020204" pitchFamily="34" charset="0"/>
              </a:rPr>
              <a:t>. 2.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Костяные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обкладки</a:t>
            </a:r>
            <a:r>
              <a:rPr lang="cs-CZ" altLang="cs-CZ" sz="1600" baseline="0" dirty="0">
                <a:latin typeface="Arial" panose="020B0604020202020204" pitchFamily="34" charset="0"/>
              </a:rPr>
              <a:t> </a:t>
            </a:r>
            <a:r>
              <a:rPr lang="cs-CZ" altLang="cs-CZ" sz="1600" baseline="0" dirty="0" err="1">
                <a:latin typeface="Arial" panose="020B0604020202020204" pitchFamily="34" charset="0"/>
              </a:rPr>
              <a:t>луков</a:t>
            </a:r>
            <a:r>
              <a:rPr lang="cs-CZ" altLang="cs-CZ" sz="1600" baseline="0" dirty="0">
                <a:latin typeface="Arial" panose="020B06040202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833255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660B36A2-795D-CFBA-4AA2-16A89107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Staromaďarské nálezy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Čechy, Morava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C52467-52FE-2BD4-3EEE-7E388D933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343024"/>
            <a:ext cx="10934699" cy="5514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Kování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Litoměřicko:   </a:t>
            </a:r>
            <a:r>
              <a:rPr lang="cs-CZ" altLang="cs-CZ" sz="1800" dirty="0"/>
              <a:t>největší kolekce staromaďarských kování na sever od  Karpatské kotliny (67 ks)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kování nemají analogie (kování držadla kožených tašek)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–   </a:t>
            </a:r>
            <a:r>
              <a:rPr lang="cs-CZ" altLang="cs-CZ" sz="1800" b="1" dirty="0"/>
              <a:t>Rubín u Podbořan, Tismice 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Kostěné předměty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Budeč:  </a:t>
            </a:r>
            <a:r>
              <a:rPr lang="cs-CZ" altLang="cs-CZ" sz="1800" dirty="0"/>
              <a:t> kostěné obložení reflexního luku (obr. 7/13)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</a:t>
            </a:r>
            <a:r>
              <a:rPr lang="cs-CZ" altLang="cs-CZ" sz="1800" b="1" dirty="0"/>
              <a:t>Libice:  </a:t>
            </a:r>
            <a:r>
              <a:rPr lang="cs-CZ" altLang="cs-CZ" sz="1800" dirty="0"/>
              <a:t> chránič dírek sedla (obr. 7/11)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Třmen</a:t>
            </a:r>
            <a:r>
              <a:rPr lang="cs-CZ" altLang="cs-CZ" sz="1800" b="1" dirty="0"/>
              <a:t>  –  Kolín:  </a:t>
            </a:r>
            <a:r>
              <a:rPr lang="cs-CZ" altLang="cs-CZ" sz="1800" dirty="0"/>
              <a:t>s dolů prohnutým stupátkem </a:t>
            </a:r>
            <a:r>
              <a:rPr lang="cs-CZ" altLang="cs-CZ" sz="1800" dirty="0" err="1"/>
              <a:t>char</a:t>
            </a:r>
            <a:r>
              <a:rPr lang="cs-CZ" altLang="cs-CZ" sz="1800" dirty="0"/>
              <a:t>. pro měkkou obuv nomádů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Udidlo, korál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Stavenice u Olomouce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Šavle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Nemilany u Olomouce </a:t>
            </a:r>
            <a:r>
              <a:rPr lang="cs-CZ" altLang="cs-CZ" sz="1800" dirty="0"/>
              <a:t>(poč. 10. stol.), Mikulčice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Šipka s rozeklaným ostřím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</a:t>
            </a:r>
            <a:r>
              <a:rPr lang="cs-CZ" sz="1800" b="1" dirty="0" err="1"/>
              <a:t>Pohansko</a:t>
            </a:r>
            <a:r>
              <a:rPr lang="cs-CZ" sz="1800" b="1" dirty="0"/>
              <a:t> u Břeclavi </a:t>
            </a:r>
            <a:r>
              <a:rPr lang="cs-CZ" sz="1800" dirty="0"/>
              <a:t>- Lesní školka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Šipky reflexního luku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</a:t>
            </a:r>
            <a:r>
              <a:rPr lang="cs-CZ" altLang="cs-CZ" sz="1800" b="1" dirty="0"/>
              <a:t>Mikulčice (80 ks.)</a:t>
            </a:r>
            <a:r>
              <a:rPr lang="cs-CZ" altLang="cs-CZ" sz="1800" dirty="0"/>
              <a:t>, </a:t>
            </a:r>
            <a:r>
              <a:rPr lang="cs-CZ" altLang="cs-CZ" sz="1800" b="1" dirty="0"/>
              <a:t>Staré Zámky u Líšně</a:t>
            </a:r>
            <a:r>
              <a:rPr lang="cs-CZ" altLang="cs-CZ" sz="1800" dirty="0"/>
              <a:t>, </a:t>
            </a:r>
            <a:r>
              <a:rPr lang="cs-CZ" altLang="cs-CZ" sz="1800" b="1" dirty="0"/>
              <a:t>Hradec u Němětic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</a:t>
            </a:r>
            <a:r>
              <a:rPr lang="cs-CZ" sz="1800" b="1" dirty="0" err="1"/>
              <a:t>Pohansko</a:t>
            </a:r>
            <a:r>
              <a:rPr lang="cs-CZ" sz="1800" dirty="0"/>
              <a:t>:   ve velmožském dvorci pohřbeni muži s válečnými zraněními: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H 20 :   muž s 2 rombickými šipkami u klíční kosti a v pánvi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H 275:  nartex kostela:  muž s rombickou šipkou v hrudníku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–  doklad maďarských nájezdů na Velkou Moravu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721EC59-E78F-C439-FE1C-628F9493B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172" t="24722" r="35859" b="6528"/>
          <a:stretch/>
        </p:blipFill>
        <p:spPr>
          <a:xfrm>
            <a:off x="560387" y="0"/>
            <a:ext cx="4848226" cy="6781800"/>
          </a:xfrm>
          <a:prstGeom prst="rect">
            <a:avLst/>
          </a:prstGeom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D135E8F0-C3A0-40AE-4B8E-FC668519C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85" t="16531" r="38931" b="21452"/>
          <a:stretch>
            <a:fillRect/>
          </a:stretch>
        </p:blipFill>
        <p:spPr bwMode="auto">
          <a:xfrm>
            <a:off x="8917248" y="1321416"/>
            <a:ext cx="3150727" cy="508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CE51D2C6-FFAC-9F85-247C-281E5EF07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5" t="22974" r="37869" b="14563"/>
          <a:stretch>
            <a:fillRect/>
          </a:stretch>
        </p:blipFill>
        <p:spPr bwMode="auto">
          <a:xfrm>
            <a:off x="5620232" y="304800"/>
            <a:ext cx="3297016" cy="486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66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4516AC-355D-0121-C10D-E4739A1AE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844" t="19583" r="40000" b="15139"/>
          <a:stretch/>
        </p:blipFill>
        <p:spPr>
          <a:xfrm>
            <a:off x="1092200" y="120096"/>
            <a:ext cx="4533901" cy="6617807"/>
          </a:xfrm>
          <a:prstGeom prst="rect">
            <a:avLst/>
          </a:prstGeom>
        </p:spPr>
      </p:pic>
      <p:pic>
        <p:nvPicPr>
          <p:cNvPr id="4" name="Obrázek 1">
            <a:extLst>
              <a:ext uri="{FF2B5EF4-FFF2-40B4-BE49-F238E27FC236}">
                <a16:creationId xmlns:a16="http://schemas.microsoft.com/office/drawing/2014/main" id="{68F9322F-B415-466A-C1FD-0D3572761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8" t="24406" r="38931" b="14563"/>
          <a:stretch>
            <a:fillRect/>
          </a:stretch>
        </p:blipFill>
        <p:spPr bwMode="auto">
          <a:xfrm>
            <a:off x="6565900" y="120096"/>
            <a:ext cx="4176713" cy="681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1EFE0B-FBBD-EFB6-4F91-7A5F17C7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7" t="19584" r="39062" b="23235"/>
          <a:stretch/>
        </p:blipFill>
        <p:spPr>
          <a:xfrm>
            <a:off x="466726" y="-39421"/>
            <a:ext cx="5796660" cy="68974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E76462-95DC-A6D4-3D58-471DAD7E60BD}"/>
              </a:ext>
            </a:extLst>
          </p:cNvPr>
          <p:cNvSpPr txBox="1"/>
          <p:nvPr/>
        </p:nvSpPr>
        <p:spPr>
          <a:xfrm>
            <a:off x="6385814" y="757861"/>
            <a:ext cx="526034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  <a:latin typeface="EtelkaTextPro-Bold"/>
              </a:rPr>
              <a:t>Mikulčice – Valy</a:t>
            </a:r>
            <a:r>
              <a:rPr lang="cs-CZ" sz="2400" b="1" dirty="0">
                <a:solidFill>
                  <a:srgbClr val="FF0000"/>
                </a:solidFill>
                <a:latin typeface="EtelkaTextPro-Bold"/>
              </a:rPr>
              <a:t>:</a:t>
            </a:r>
            <a:endParaRPr lang="cs-CZ" sz="24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endParaRPr lang="cs-CZ" sz="24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Situační plán aglomerace: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 – SZ brána předhradí;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2 – Z brána akropole;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3 – SV brána akropole;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4 – příkop mezi předhradím a akropolí;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5 – příkop jižně od baziliky;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6 – příkop mezi bazilikou a „palácem“;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7 – palisádové ohrazení u baziliky (3. kostel);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8 – stopy palisád nebo plotů u „paláce“;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 9 – cesta a palisáda kolem 4. kostela;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10 – průběh zaniklých říčních ramen;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11 – opevněni;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12 – brána;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13 – most;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14 – příkop;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15 – ohrazení;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16 – pohřebiště, skupina hrobů;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17 – prozkoumaná plocha;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18 – terénní hrana;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19 – zavedené číslování kostelů. 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BD330D-43C2-0706-32D8-C5C69BA3A067}"/>
              </a:ext>
            </a:extLst>
          </p:cNvPr>
          <p:cNvSpPr txBox="1"/>
          <p:nvPr/>
        </p:nvSpPr>
        <p:spPr>
          <a:xfrm>
            <a:off x="3886200" y="3266240"/>
            <a:ext cx="6783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palác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978DCC9-66BF-2D29-4794-EC5107298723}"/>
              </a:ext>
            </a:extLst>
          </p:cNvPr>
          <p:cNvSpPr txBox="1"/>
          <p:nvPr/>
        </p:nvSpPr>
        <p:spPr>
          <a:xfrm>
            <a:off x="4863675" y="2505075"/>
            <a:ext cx="12323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šperkařská </a:t>
            </a:r>
          </a:p>
          <a:p>
            <a:r>
              <a:rPr lang="cs-CZ" dirty="0"/>
              <a:t>    dílna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956D78E-77E8-F093-F0B8-8E2388AC9825}"/>
              </a:ext>
            </a:extLst>
          </p:cNvPr>
          <p:cNvSpPr txBox="1"/>
          <p:nvPr/>
        </p:nvSpPr>
        <p:spPr>
          <a:xfrm>
            <a:off x="2742066" y="3829050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akropole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1B50BE-DC6C-381D-3B9A-C5595F7FC608}"/>
              </a:ext>
            </a:extLst>
          </p:cNvPr>
          <p:cNvSpPr txBox="1"/>
          <p:nvPr/>
        </p:nvSpPr>
        <p:spPr>
          <a:xfrm>
            <a:off x="1285825" y="2320409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předhradí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BA17A6-B45B-7465-769E-FB0B17243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6" t="35945" r="23913" b="28919"/>
          <a:stretch/>
        </p:blipFill>
        <p:spPr>
          <a:xfrm>
            <a:off x="8877300" y="0"/>
            <a:ext cx="3314700" cy="19318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0E247D6-AB5C-50D0-6F98-942DD9D37A8A}"/>
              </a:ext>
            </a:extLst>
          </p:cNvPr>
          <p:cNvSpPr txBox="1"/>
          <p:nvPr/>
        </p:nvSpPr>
        <p:spPr>
          <a:xfrm>
            <a:off x="11101609" y="1562548"/>
            <a:ext cx="90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bazilika</a:t>
            </a:r>
          </a:p>
        </p:txBody>
      </p:sp>
    </p:spTree>
    <p:extLst>
      <p:ext uri="{BB962C8B-B14F-4D97-AF65-F5344CB8AC3E}">
        <p14:creationId xmlns:p14="http://schemas.microsoft.com/office/powerpoint/2010/main" val="3265030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F1C31065-EEEF-E12D-591D-9431C3A8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7" y="88900"/>
            <a:ext cx="3189287" cy="9017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Olomouc – Nemilany 1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</a:t>
            </a:r>
            <a:r>
              <a:rPr lang="cs-CZ" altLang="cs-CZ" sz="2400" b="1" dirty="0">
                <a:solidFill>
                  <a:srgbClr val="FF0000"/>
                </a:solidFill>
              </a:rPr>
              <a:t>„Na kopci“ </a:t>
            </a:r>
          </a:p>
        </p:txBody>
      </p:sp>
      <p:sp>
        <p:nvSpPr>
          <p:cNvPr id="89091" name="Zástupný symbol pro text 3">
            <a:extLst>
              <a:ext uri="{FF2B5EF4-FFF2-40B4-BE49-F238E27FC236}">
                <a16:creationId xmlns:a16="http://schemas.microsoft.com/office/drawing/2014/main" id="{00D96771-E06B-B463-EF2C-07486E29C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950" y="1268413"/>
            <a:ext cx="5381625" cy="558641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dirty="0"/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kostrové pohřebiště a osada z 9.- 10. stol.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54 H + 3 koňské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Meč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 41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ze svářkového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damasku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nápis: +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UlFBeRHt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+)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–  na pravém boku mladého muže ve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vydřevené hrobové jámě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(3,6 x 2 x 1,5 m, Z–V)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Milodary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nůž, dřevěné vědro, vaječné skořápky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Původ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porýnské dílny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Šavle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 64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u pravé ruky mladého muže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vydřevené komoře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(3,3x1,9x1,1 m,  Z–V)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Milodary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hrot kopí (dolů), nůž, kosti kura dom.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Původ: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prostředí JV Evropy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(podobné –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Pečeněhové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či Bulhaři)</a:t>
            </a:r>
          </a:p>
        </p:txBody>
      </p:sp>
      <p:pic>
        <p:nvPicPr>
          <p:cNvPr id="89092" name="Zástupný symbol pro obsah 4">
            <a:extLst>
              <a:ext uri="{FF2B5EF4-FFF2-40B4-BE49-F238E27FC236}">
                <a16:creationId xmlns:a16="http://schemas.microsoft.com/office/drawing/2014/main" id="{7082C33B-B121-D765-9B31-2BF1ACC8E7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3" t="18500" r="30630" b="9641"/>
          <a:stretch>
            <a:fillRect/>
          </a:stretch>
        </p:blipFill>
        <p:spPr>
          <a:xfrm>
            <a:off x="5472850" y="0"/>
            <a:ext cx="6481026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Zástupný symbol pro obsah 4">
            <a:extLst>
              <a:ext uri="{FF2B5EF4-FFF2-40B4-BE49-F238E27FC236}">
                <a16:creationId xmlns:a16="http://schemas.microsoft.com/office/drawing/2014/main" id="{5CA6967F-047C-069B-E8D2-72533E51C7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5" t="35432" r="31194" b="11511"/>
          <a:stretch>
            <a:fillRect/>
          </a:stretch>
        </p:blipFill>
        <p:spPr>
          <a:xfrm>
            <a:off x="7132638" y="241449"/>
            <a:ext cx="4392611" cy="6540563"/>
          </a:xfrm>
        </p:spPr>
      </p:pic>
      <p:sp>
        <p:nvSpPr>
          <p:cNvPr id="90116" name="Zástupný symbol pro text 3">
            <a:extLst>
              <a:ext uri="{FF2B5EF4-FFF2-40B4-BE49-F238E27FC236}">
                <a16:creationId xmlns:a16="http://schemas.microsoft.com/office/drawing/2014/main" id="{DB83266F-FD67-4AAE-E99E-095BCE4FD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5" y="649288"/>
            <a:ext cx="5419725" cy="6132724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1999:  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Nemilany – Kapitulní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13 sídlištních jam:  chata, zásobnice, pec)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a část kulturní vrstvy z 10. stol.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Tzv. česká láhev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(typ III):  2. pol. 10. stol.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–  souvisí s pronikáním Přemyslovců na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Moravu za Boleslava I. či II.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Olomouc-Slavonín 1 –  U hvězdárny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pohřebiště z 11. stol.,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60H v pěti sevřených řadách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(ovál  24 x 13 m) 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denárových ražeb, záušnice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Uhry: krále Štěpán a Ondřej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Čechy:  Spytihněv II.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Morava: Spytihněv I., Ota I Sličný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4EA4B3-828B-4390-152D-818B5DFD1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6" y="123950"/>
            <a:ext cx="11317983" cy="64343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124891-067B-E471-0E1A-F8336E3602C1}"/>
              </a:ext>
            </a:extLst>
          </p:cNvPr>
          <p:cNvSpPr txBox="1"/>
          <p:nvPr/>
        </p:nvSpPr>
        <p:spPr>
          <a:xfrm>
            <a:off x="132436" y="3808393"/>
            <a:ext cx="1666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GTAmerica-Regular"/>
              </a:rPr>
              <a:t> tři řady kůlů</a:t>
            </a:r>
          </a:p>
          <a:p>
            <a:pPr algn="l"/>
            <a:r>
              <a:rPr lang="cs-CZ" sz="2000" dirty="0">
                <a:latin typeface="GTAmerica-Regular"/>
              </a:rPr>
              <a:t>(lícová strana)</a:t>
            </a: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BEB9BB0-186A-12A9-A520-2614A234A235}"/>
              </a:ext>
            </a:extLst>
          </p:cNvPr>
          <p:cNvSpPr txBox="1"/>
          <p:nvPr/>
        </p:nvSpPr>
        <p:spPr>
          <a:xfrm>
            <a:off x="7136345" y="5146851"/>
            <a:ext cx="15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0" u="none" strike="noStrike" baseline="0" dirty="0">
                <a:latin typeface="GTAmerica-Regular"/>
              </a:rPr>
              <a:t>původní terén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7684AF-1661-E155-FCC3-D964E8725929}"/>
              </a:ext>
            </a:extLst>
          </p:cNvPr>
          <p:cNvSpPr txBox="1"/>
          <p:nvPr/>
        </p:nvSpPr>
        <p:spPr>
          <a:xfrm>
            <a:off x="3294129" y="4725121"/>
            <a:ext cx="1866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GTAmerica-Regular"/>
              </a:rPr>
              <a:t>Jílová vyrovnávka</a:t>
            </a:r>
            <a:endParaRPr lang="cs-CZ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6278ED-72C2-25F6-2A1B-A29DDF132764}"/>
              </a:ext>
            </a:extLst>
          </p:cNvPr>
          <p:cNvSpPr txBox="1"/>
          <p:nvPr/>
        </p:nvSpPr>
        <p:spPr>
          <a:xfrm>
            <a:off x="2095500" y="5893083"/>
            <a:ext cx="227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GTAmerica-Regular"/>
              </a:rPr>
              <a:t>Kamenná podezdívka</a:t>
            </a:r>
            <a:endParaRPr lang="cs-CZ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609B709-B816-CC8E-815F-68B9CA5CCB3F}"/>
              </a:ext>
            </a:extLst>
          </p:cNvPr>
          <p:cNvSpPr txBox="1"/>
          <p:nvPr/>
        </p:nvSpPr>
        <p:spPr>
          <a:xfrm>
            <a:off x="3715004" y="3746287"/>
            <a:ext cx="10251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čelní zeď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E5DC7AA-87D0-19B4-2EFA-2227390B0928}"/>
              </a:ext>
            </a:extLst>
          </p:cNvPr>
          <p:cNvSpPr txBox="1"/>
          <p:nvPr/>
        </p:nvSpPr>
        <p:spPr>
          <a:xfrm>
            <a:off x="5976797" y="3746287"/>
            <a:ext cx="19237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GTAmerica-Regular"/>
              </a:rPr>
              <a:t>dřevo-zemní jádro</a:t>
            </a:r>
            <a:endParaRPr lang="cs-CZ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761612E-D42B-3BB7-01E8-DAE51F43874C}"/>
              </a:ext>
            </a:extLst>
          </p:cNvPr>
          <p:cNvSpPr txBox="1"/>
          <p:nvPr/>
        </p:nvSpPr>
        <p:spPr>
          <a:xfrm>
            <a:off x="10325479" y="2295525"/>
            <a:ext cx="17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latin typeface="GTAmerica-Regular"/>
              </a:rPr>
              <a:t>rub dřevěné </a:t>
            </a:r>
          </a:p>
          <a:p>
            <a:r>
              <a:rPr lang="cs-CZ" b="1" i="0" u="none" strike="noStrike" baseline="0" dirty="0">
                <a:latin typeface="GTAmerica-Regular"/>
              </a:rPr>
              <a:t>stěny hradby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4755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A1C40-BA9D-B312-551B-FD885C355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476250"/>
            <a:ext cx="12277725" cy="66865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>
                <a:solidFill>
                  <a:srgbClr val="FF0000"/>
                </a:solidFill>
              </a:rPr>
              <a:t>Staré Město </a:t>
            </a:r>
            <a:r>
              <a:rPr lang="cs-CZ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–  o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lomoucký biskup Jindřich Zdík:   1141:  název „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Veligrad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“</a:t>
            </a:r>
            <a:r>
              <a:rPr lang="cs-CZ" sz="2100" b="1" dirty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2100" b="1" dirty="0">
                <a:solidFill>
                  <a:srgbClr val="FF0000"/>
                </a:solidFill>
              </a:rPr>
              <a:t>                                     </a:t>
            </a:r>
            <a:r>
              <a:rPr lang="cs-CZ" sz="2100" dirty="0"/>
              <a:t>– 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6./7. –  10. stol.:  s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taroměstsko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-uherskohradišťská aglomerace na březích Moravy:  cca 250 ha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100" b="1" i="0" u="none" strike="noStrike" baseline="0" dirty="0">
                <a:solidFill>
                  <a:srgbClr val="FF0000"/>
                </a:solidFill>
              </a:rPr>
              <a:t>levý</a:t>
            </a:r>
            <a:r>
              <a:rPr lang="cs-CZ" sz="2100" b="1" i="0" strike="noStrike" baseline="0" dirty="0">
                <a:solidFill>
                  <a:srgbClr val="FF0000"/>
                </a:solidFill>
              </a:rPr>
              <a:t>:  Staré Město 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  „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Na </a:t>
            </a:r>
            <a:r>
              <a:rPr lang="cs-CZ" sz="2100" b="1" i="0" u="none" strike="noStrike" baseline="0" dirty="0" err="1">
                <a:solidFill>
                  <a:srgbClr val="333333"/>
                </a:solidFill>
              </a:rPr>
              <a:t>Valách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“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 hradisko  cca 20 ha   9. stol.:  hradba s čelní zdí  (š. 10 m)</a:t>
            </a:r>
            <a:endParaRPr lang="cs-CZ" sz="21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předhradí: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„Na Dvorku“</a:t>
            </a:r>
            <a:r>
              <a:rPr lang="cs-CZ" sz="2100" dirty="0">
                <a:solidFill>
                  <a:srgbClr val="333333"/>
                </a:solidFill>
              </a:rPr>
              <a:t>  (klenotnický areál), „Nad Haltýři“ (kovolitecký)    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kostel s hřbitovem:  hroby elit (meče, šperky </a:t>
            </a:r>
            <a:r>
              <a:rPr lang="cs-CZ" sz="2100" dirty="0" err="1">
                <a:solidFill>
                  <a:srgbClr val="333333"/>
                </a:solidFill>
              </a:rPr>
              <a:t>veligradského</a:t>
            </a:r>
            <a:r>
              <a:rPr lang="cs-CZ" sz="2100" dirty="0">
                <a:solidFill>
                  <a:srgbClr val="333333"/>
                </a:solidFill>
              </a:rPr>
              <a:t> typu) 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dirty="0">
                <a:solidFill>
                  <a:srgbClr val="333333"/>
                </a:solidFill>
              </a:rPr>
              <a:t>„Na dědině“</a:t>
            </a:r>
            <a:r>
              <a:rPr lang="cs-CZ" sz="2100" dirty="0">
                <a:solidFill>
                  <a:srgbClr val="333333"/>
                </a:solidFill>
              </a:rPr>
              <a:t>: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palác (</a:t>
            </a:r>
            <a:r>
              <a:rPr lang="pt-BR" sz="2100" b="0" i="0" u="none" strike="noStrike" baseline="0" dirty="0">
                <a:solidFill>
                  <a:srgbClr val="333333"/>
                </a:solidFill>
              </a:rPr>
              <a:t>20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x</a:t>
            </a:r>
            <a:r>
              <a:rPr lang="pt-BR" sz="2100" b="0" i="0" u="none" strike="noStrike" baseline="0" dirty="0">
                <a:solidFill>
                  <a:srgbClr val="333333"/>
                </a:solidFill>
              </a:rPr>
              <a:t>10 m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 rotunda (pod dnešním kostelem sv. Michaela),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2/3 9. – 12. stol.</a:t>
            </a:r>
          </a:p>
          <a:p>
            <a:pPr marL="0" indent="0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kámen, cihly (opus 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spicatum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klasové kladení)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2 řemeslnické areály: 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„U Vita“, „Za Radnicí“</a:t>
            </a:r>
            <a:r>
              <a:rPr lang="cs-CZ" sz="21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dirty="0"/>
              <a:t>„</a:t>
            </a:r>
            <a:r>
              <a:rPr lang="cs-CZ" sz="2100" b="1" dirty="0" err="1"/>
              <a:t>Špitálky</a:t>
            </a:r>
            <a:r>
              <a:rPr lang="cs-CZ" sz="2100" b="1" dirty="0"/>
              <a:t>“</a:t>
            </a:r>
            <a:r>
              <a:rPr lang="cs-CZ" sz="2100" dirty="0"/>
              <a:t>:  kostel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místního velmože </a:t>
            </a:r>
            <a:r>
              <a:rPr lang="cs-CZ" sz="2100" dirty="0"/>
              <a:t>tvaru kříže, 1.p. 9.stol  (vlivy Bavorsko, 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Aquileia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)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            </a:t>
            </a:r>
            <a:r>
              <a:rPr lang="cs-CZ" sz="2100" b="1" i="0" u="none" strike="noStrike" baseline="0" dirty="0">
                <a:solidFill>
                  <a:srgbClr val="333333"/>
                </a:solidFill>
              </a:rPr>
              <a:t>Modrá  – „Na dílech“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:  kostel sv. Jana, 8/9. stol. (Bavorsko:  pasovský nebo salcburský vliv) </a:t>
            </a:r>
          </a:p>
          <a:p>
            <a:pPr marL="0" indent="0" algn="l">
              <a:buNone/>
            </a:pPr>
            <a:r>
              <a:rPr lang="pl-PL" sz="2100" b="0" i="0" u="none" strike="noStrike" baseline="0" dirty="0">
                <a:solidFill>
                  <a:srgbClr val="333333"/>
                </a:solidFill>
              </a:rPr>
              <a:t>                                     –   </a:t>
            </a:r>
            <a:r>
              <a:rPr lang="pl-PL" sz="2100" b="1" u="none" dirty="0">
                <a:solidFill>
                  <a:srgbClr val="FF0000"/>
                </a:solidFill>
              </a:rPr>
              <a:t>pravý</a:t>
            </a:r>
            <a:r>
              <a:rPr lang="pl-PL" sz="2100" b="1" i="0" strike="noStrike" baseline="0" dirty="0">
                <a:solidFill>
                  <a:srgbClr val="FF0000"/>
                </a:solidFill>
              </a:rPr>
              <a:t>:  Uherské Hradiště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s ostrovem sv. Jiří (jádro města), „</a:t>
            </a:r>
            <a:r>
              <a:rPr lang="cs-CZ" sz="2100" b="0" i="0" u="none" strike="noStrike" baseline="0" dirty="0" err="1">
                <a:solidFill>
                  <a:srgbClr val="333333"/>
                </a:solidFill>
              </a:rPr>
              <a:t>předvelkomoravské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 hradiště“ (8. stol.)</a:t>
            </a:r>
            <a:endParaRPr lang="cs-CZ" sz="2100" dirty="0"/>
          </a:p>
          <a:p>
            <a:pPr marL="0" indent="0">
              <a:buNone/>
            </a:pPr>
            <a:r>
              <a:rPr lang="cs-CZ" sz="2100" dirty="0"/>
              <a:t>                                                   </a:t>
            </a:r>
            <a:r>
              <a:rPr lang="cs-CZ" sz="2100" b="1" dirty="0"/>
              <a:t>Sady</a:t>
            </a:r>
            <a:r>
              <a:rPr lang="cs-CZ" sz="2100" dirty="0"/>
              <a:t>:  </a:t>
            </a:r>
            <a:r>
              <a:rPr lang="cs-CZ" sz="2100" b="1" dirty="0"/>
              <a:t>„</a:t>
            </a:r>
            <a:r>
              <a:rPr lang="cs-CZ" sz="2100" b="1" dirty="0" err="1"/>
              <a:t>Špitálky</a:t>
            </a:r>
            <a:r>
              <a:rPr lang="cs-CZ" sz="2100" b="1" dirty="0"/>
              <a:t>“</a:t>
            </a:r>
            <a:r>
              <a:rPr lang="cs-CZ" sz="2100" dirty="0"/>
              <a:t>  </a:t>
            </a:r>
            <a:r>
              <a:rPr lang="cs-CZ" sz="2100" dirty="0">
                <a:solidFill>
                  <a:srgbClr val="333333"/>
                </a:solidFill>
              </a:rPr>
              <a:t>sakrální areál:    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kostel P. Marie:  8/9. stol. půdorys kříže  (studna: piscina - baptisterium)</a:t>
            </a:r>
            <a:endParaRPr lang="cs-CZ" sz="21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halová stavba (L: d. 36 m) a roubené stavby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                                  nálezy: křížek, pisátka (církevní škola)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</a:rPr>
              <a:t>                                                  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118844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4E1FEB-3CF6-59DD-889A-0A8423AD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28" y="-1"/>
            <a:ext cx="6823539" cy="68032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68DEFD-FA1D-2465-65AB-046D3F38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7" y="3594622"/>
            <a:ext cx="2543403" cy="16619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0AD253-FD5B-3AD3-E55E-CB7B3A9F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167" y="4096405"/>
            <a:ext cx="4207833" cy="27363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937DDA-EE64-51D3-C1CB-B7AE71088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350" y="5046490"/>
            <a:ext cx="2295097" cy="175674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66A39EF-564F-D140-F66D-3CCD62576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812" y="-54770"/>
            <a:ext cx="1905712" cy="126849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FD74185-C3E6-12C3-2EBE-2987C30AE7BB}"/>
              </a:ext>
            </a:extLst>
          </p:cNvPr>
          <p:cNvSpPr txBox="1"/>
          <p:nvPr/>
        </p:nvSpPr>
        <p:spPr>
          <a:xfrm>
            <a:off x="-24855" y="1183602"/>
            <a:ext cx="118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Modrá</a:t>
            </a:r>
          </a:p>
          <a:p>
            <a:r>
              <a:rPr lang="cs-CZ" b="1" dirty="0"/>
              <a:t> Na dílech</a:t>
            </a:r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1646D6-D3A3-60F4-5E6C-AD295EC13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368" y="-1"/>
            <a:ext cx="3260309" cy="196637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C85678B-3B3A-26C2-5BCF-174003CF9AC1}"/>
              </a:ext>
            </a:extLst>
          </p:cNvPr>
          <p:cNvSpPr txBox="1"/>
          <p:nvPr/>
        </p:nvSpPr>
        <p:spPr>
          <a:xfrm>
            <a:off x="10198883" y="482270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Město </a:t>
            </a:r>
          </a:p>
          <a:p>
            <a:r>
              <a:rPr lang="cs-CZ" b="1" dirty="0"/>
              <a:t>  Na </a:t>
            </a:r>
            <a:r>
              <a:rPr lang="cs-CZ" b="1" dirty="0" err="1"/>
              <a:t>valách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6768606-BEA2-6699-B61F-DAA4A71C9B63}"/>
              </a:ext>
            </a:extLst>
          </p:cNvPr>
          <p:cNvSpPr txBox="1"/>
          <p:nvPr/>
        </p:nvSpPr>
        <p:spPr>
          <a:xfrm>
            <a:off x="114901" y="3590195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Špitálky</a:t>
            </a:r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7291291-F785-90D5-1551-1DA6C8ADBD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781"/>
          <a:stretch/>
        </p:blipFill>
        <p:spPr>
          <a:xfrm>
            <a:off x="7620001" y="1981948"/>
            <a:ext cx="3536260" cy="20849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28F4CCA-A4D6-459D-8293-D3D146F15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4710" y="3782059"/>
            <a:ext cx="1076992" cy="130815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9802E65-1285-8C42-370A-9612912DBFFD}"/>
              </a:ext>
            </a:extLst>
          </p:cNvPr>
          <p:cNvSpPr txBox="1"/>
          <p:nvPr/>
        </p:nvSpPr>
        <p:spPr>
          <a:xfrm>
            <a:off x="9225178" y="4163279"/>
            <a:ext cx="181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Uherské Hradiště</a:t>
            </a:r>
          </a:p>
          <a:p>
            <a:r>
              <a:rPr lang="cs-CZ" b="1" dirty="0"/>
              <a:t>          Sady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EB22C24-3A32-4A2C-61D1-21E7582FF744}"/>
              </a:ext>
            </a:extLst>
          </p:cNvPr>
          <p:cNvSpPr txBox="1"/>
          <p:nvPr/>
        </p:nvSpPr>
        <p:spPr>
          <a:xfrm>
            <a:off x="10895548" y="2378086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Město </a:t>
            </a:r>
          </a:p>
          <a:p>
            <a:r>
              <a:rPr lang="cs-CZ" b="1" dirty="0"/>
              <a:t>  Na dědině</a:t>
            </a:r>
          </a:p>
        </p:txBody>
      </p:sp>
    </p:spTree>
    <p:extLst>
      <p:ext uri="{BB962C8B-B14F-4D97-AF65-F5344CB8AC3E}">
        <p14:creationId xmlns:p14="http://schemas.microsoft.com/office/powerpoint/2010/main" val="44805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F7F7F6D-C813-F833-9124-8E72C5BB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-47578"/>
            <a:ext cx="7248525" cy="68897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6FC3C26-FC53-42E8-2FB8-B72C2F43DE1A}"/>
              </a:ext>
            </a:extLst>
          </p:cNvPr>
          <p:cNvSpPr txBox="1"/>
          <p:nvPr/>
        </p:nvSpPr>
        <p:spPr>
          <a:xfrm>
            <a:off x="533401" y="447675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FreightSansProMedium-Regular"/>
              </a:rPr>
              <a:t>T</a:t>
            </a:r>
            <a:r>
              <a:rPr lang="cs-CZ" sz="1800" b="0" i="0" u="none" strike="noStrike" baseline="0" dirty="0">
                <a:latin typeface="FreightSansProMedium-Regular"/>
              </a:rPr>
              <a:t>raťové názvy </a:t>
            </a:r>
          </a:p>
          <a:p>
            <a:pPr algn="l"/>
            <a:r>
              <a:rPr lang="cs-CZ" dirty="0">
                <a:latin typeface="FreightSansProMedium-Regular"/>
              </a:rPr>
              <a:t>  </a:t>
            </a:r>
            <a:r>
              <a:rPr lang="cs-CZ" sz="1800" b="0" i="0" u="none" strike="noStrike" baseline="0" dirty="0">
                <a:latin typeface="FreightSansProMedium-Regular"/>
              </a:rPr>
              <a:t>na katastru </a:t>
            </a:r>
          </a:p>
          <a:p>
            <a:pPr algn="l"/>
            <a:r>
              <a:rPr lang="cs-CZ" sz="1800" b="1" i="0" u="none" strike="noStrike" baseline="0" dirty="0">
                <a:latin typeface="FreightSansProMedium-Regular"/>
              </a:rPr>
              <a:t>Starého Města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0519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4D9054-FD89-0079-D15D-5945F098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600075"/>
            <a:ext cx="11506200" cy="6191250"/>
          </a:xfrm>
        </p:spPr>
        <p:txBody>
          <a:bodyPr>
            <a:normAutofit fontScale="70000" lnSpcReduction="20000"/>
          </a:bodyPr>
          <a:lstStyle/>
          <a:p>
            <a:r>
              <a:rPr lang="cs-CZ" sz="3400" b="1" dirty="0" err="1">
                <a:solidFill>
                  <a:srgbClr val="FF0000"/>
                </a:solidFill>
              </a:rPr>
              <a:t>Pohansko</a:t>
            </a:r>
            <a:r>
              <a:rPr lang="cs-CZ" sz="3400" b="1" dirty="0">
                <a:solidFill>
                  <a:srgbClr val="FF0000"/>
                </a:solidFill>
              </a:rPr>
              <a:t> u Břeclavi   </a:t>
            </a:r>
            <a:r>
              <a:rPr lang="cs-CZ" sz="2600" b="1" dirty="0"/>
              <a:t>–</a:t>
            </a:r>
            <a:r>
              <a:rPr lang="cs-CZ" sz="2600" dirty="0"/>
              <a:t>   </a:t>
            </a:r>
            <a:r>
              <a:rPr lang="cs-CZ" sz="2600" b="1" dirty="0"/>
              <a:t>hradisko:  </a:t>
            </a:r>
            <a:r>
              <a:rPr lang="cs-CZ" sz="2600" dirty="0"/>
              <a:t> 28 ha   kontrola přechodu přes Dyji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   J. Macháček:  </a:t>
            </a:r>
            <a:r>
              <a:rPr lang="cs-CZ" sz="2600" dirty="0" err="1">
                <a:effectLst/>
              </a:rPr>
              <a:t>munitio</a:t>
            </a:r>
            <a:r>
              <a:rPr lang="cs-CZ" sz="2600" dirty="0">
                <a:effectLst/>
              </a:rPr>
              <a:t>, emporium, </a:t>
            </a:r>
            <a:r>
              <a:rPr lang="cs-CZ" sz="2600" dirty="0" err="1">
                <a:effectLst/>
              </a:rPr>
              <a:t>palatium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       hradba:   80. léta 9. stol.; d. cca 2 km, š. </a:t>
            </a:r>
            <a:r>
              <a:rPr lang="cs-CZ" sz="2600" dirty="0">
                <a:effectLst/>
              </a:rPr>
              <a:t>6,5 m, v. 3 m 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roštová konstrukce s čelní kamennou plentou, nahoře palisáda(?)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centrální plocha:   </a:t>
            </a:r>
            <a:r>
              <a:rPr lang="cs-CZ" sz="2600" dirty="0">
                <a:effectLst/>
              </a:rPr>
              <a:t>čtvercové usedlosti cca 40× 40 m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                         zahloubené a nadzemní objekty sloupové i srubové konstrukce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  </a:t>
            </a:r>
            <a:r>
              <a:rPr lang="cs-CZ" sz="2600" b="1" dirty="0"/>
              <a:t>–  </a:t>
            </a:r>
            <a:r>
              <a:rPr lang="cs-CZ" sz="2600" dirty="0"/>
              <a:t> V</a:t>
            </a:r>
            <a:r>
              <a:rPr lang="cs-CZ" sz="2600" b="1" dirty="0"/>
              <a:t>elmožský dvorec</a:t>
            </a:r>
            <a:r>
              <a:rPr lang="cs-CZ" sz="2600" dirty="0"/>
              <a:t>:  1 ha, 2. pol. 9. stol.;  palisádové opevnění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část:  </a:t>
            </a:r>
            <a:r>
              <a:rPr lang="cs-CZ" sz="2600" dirty="0">
                <a:effectLst/>
              </a:rPr>
              <a:t>rezidenční:  nadzemní stavby s kamennou podezdívkou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shromažďovací:  nádvoří, naproti velké halové stavby na </a:t>
            </a:r>
            <a:r>
              <a:rPr lang="cs-CZ" sz="2600" dirty="0" err="1">
                <a:effectLst/>
              </a:rPr>
              <a:t>jv</a:t>
            </a:r>
            <a:r>
              <a:rPr lang="cs-CZ" sz="2600" dirty="0">
                <a:effectLst/>
              </a:rPr>
              <a:t>. straně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sakrální:  </a:t>
            </a:r>
            <a:r>
              <a:rPr lang="cs-CZ" sz="2600" dirty="0"/>
              <a:t>jednolodní kostel s nartexem (předsíní):  </a:t>
            </a:r>
            <a:r>
              <a:rPr lang="cs-CZ" altLang="cs-CZ" sz="2600" dirty="0"/>
              <a:t>d. 18,65 m a š. 7,2 m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                 </a:t>
            </a:r>
            <a:r>
              <a:rPr lang="cs-CZ" sz="2600" dirty="0"/>
              <a:t>na místě starší kultovní ohrady</a:t>
            </a:r>
            <a:endParaRPr lang="cs-CZ" sz="2600" dirty="0">
              <a:effectLst/>
            </a:endParaRP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funerální:  </a:t>
            </a:r>
            <a:r>
              <a:rPr lang="cs-CZ" sz="2600" dirty="0"/>
              <a:t>kostelní hřbitov:  407 H </a:t>
            </a:r>
            <a:endParaRPr lang="cs-CZ" sz="2600" dirty="0">
              <a:effectLst/>
            </a:endParaRP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                hospodářská:  </a:t>
            </a:r>
            <a:r>
              <a:rPr lang="cs-CZ" sz="2600" dirty="0"/>
              <a:t>řemeslnický areál v lesní školce (nástroje, polotovary, odpad) </a:t>
            </a:r>
          </a:p>
          <a:p>
            <a:pPr marL="0" indent="0">
              <a:buNone/>
            </a:pPr>
            <a:r>
              <a:rPr lang="cs-CZ" sz="1600" dirty="0">
                <a:effectLst/>
                <a:latin typeface="Arial" panose="020B0604020202020204" pitchFamily="34" charset="0"/>
              </a:rPr>
              <a:t>                                                                                                                                    </a:t>
            </a:r>
            <a:r>
              <a:rPr lang="cs-CZ" sz="2600" dirty="0">
                <a:effectLst/>
              </a:rPr>
              <a:t>kovolitectví, kovářství, </a:t>
            </a:r>
            <a:r>
              <a:rPr lang="cs-CZ" sz="2600" dirty="0" err="1">
                <a:effectLst/>
              </a:rPr>
              <a:t>kosťařství</a:t>
            </a:r>
            <a:r>
              <a:rPr lang="cs-CZ" sz="2600" dirty="0">
                <a:effectLst/>
              </a:rPr>
              <a:t>, textilnictví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–   </a:t>
            </a:r>
            <a:r>
              <a:rPr lang="cs-CZ" sz="2600" b="1" dirty="0"/>
              <a:t>předhradí:</a:t>
            </a:r>
            <a:r>
              <a:rPr lang="cs-CZ" sz="2600" dirty="0"/>
              <a:t>   </a:t>
            </a:r>
            <a:r>
              <a:rPr lang="cs-CZ" sz="2600" dirty="0">
                <a:effectLst/>
              </a:rPr>
              <a:t>opevněna lehkými konstrukcemi (palisáda, val</a:t>
            </a:r>
            <a:endParaRPr lang="cs-CZ" sz="2600" dirty="0"/>
          </a:p>
          <a:p>
            <a:pPr marL="0" indent="0">
              <a:buNone/>
            </a:pPr>
            <a:r>
              <a:rPr lang="cs-CZ" sz="2600" b="1" dirty="0"/>
              <a:t>                                                                                severní:</a:t>
            </a:r>
            <a:r>
              <a:rPr lang="cs-CZ" sz="2600" dirty="0"/>
              <a:t>  2008:  rotunda, </a:t>
            </a:r>
            <a:r>
              <a:rPr lang="cs-CZ" altLang="cs-CZ" sz="2600" dirty="0"/>
              <a:t>2.pol. 9-poč. 10. stol.,  </a:t>
            </a:r>
            <a:r>
              <a:rPr lang="cs-CZ" sz="2600" dirty="0"/>
              <a:t>hřbitov 152 H  (militaria)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                    </a:t>
            </a:r>
            <a:r>
              <a:rPr lang="cs-CZ" sz="2600" b="1" dirty="0"/>
              <a:t>jižní:  </a:t>
            </a:r>
            <a:r>
              <a:rPr lang="cs-CZ" sz="2600" dirty="0"/>
              <a:t>zahloubené objekty s pecí v rohu, pohřby:   200 H (bojovnické) 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                    –   </a:t>
            </a:r>
            <a:r>
              <a:rPr lang="cs-CZ" sz="2600" b="1" dirty="0"/>
              <a:t>zánik:</a:t>
            </a:r>
            <a:r>
              <a:rPr lang="cs-CZ" sz="2600" dirty="0"/>
              <a:t>  stopy požáru, nartex kostela obýván ještě ve 2. pol. 9, stol.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C7BAAA-0D5C-7E44-0E43-8D378DDE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02" y="3195375"/>
            <a:ext cx="2864445" cy="3762375"/>
          </a:xfrm>
          <a:prstGeom prst="rect">
            <a:avLst/>
          </a:prstGeom>
        </p:spPr>
      </p:pic>
      <p:pic>
        <p:nvPicPr>
          <p:cNvPr id="2" name="Obrázek 3">
            <a:extLst>
              <a:ext uri="{FF2B5EF4-FFF2-40B4-BE49-F238E27FC236}">
                <a16:creationId xmlns:a16="http://schemas.microsoft.com/office/drawing/2014/main" id="{B1C26DD0-32FA-939A-5AE9-3AAE317C7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" y="1166372"/>
            <a:ext cx="1672400" cy="186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6972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7478</TotalTime>
  <Words>4696</Words>
  <Application>Microsoft Office PowerPoint</Application>
  <PresentationFormat>Širokoúhlá obrazovka</PresentationFormat>
  <Paragraphs>473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EtelkaLight</vt:lpstr>
      <vt:lpstr>EtelkaLight-Italic</vt:lpstr>
      <vt:lpstr>EtelkaTextPro</vt:lpstr>
      <vt:lpstr>EtelkaTextPro-Bold</vt:lpstr>
      <vt:lpstr>FreightSansProMedium-Regular</vt:lpstr>
      <vt:lpstr>GTAmerica-Regular</vt:lpstr>
      <vt:lpstr>TeimerLight</vt:lpstr>
      <vt:lpstr>Times New Roman</vt:lpstr>
      <vt:lpstr>Motiv Office</vt:lpstr>
      <vt:lpstr>Archeologie českých zemí</vt:lpstr>
      <vt:lpstr>                      Velkomoravská hradiště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Vývoj v Čechách</vt:lpstr>
      <vt:lpstr>                             Hradiště v Čechách</vt:lpstr>
      <vt:lpstr>                       Velkomoravský vliv v Čechách                                                      </vt:lpstr>
      <vt:lpstr>Prezentace aplikace PowerPoint</vt:lpstr>
      <vt:lpstr>Prezentace aplikace PowerPoint</vt:lpstr>
      <vt:lpstr>                                   Pohřebiště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Křesťanství v Čechách</vt:lpstr>
      <vt:lpstr>Prezentace aplikace PowerPoint</vt:lpstr>
      <vt:lpstr>Prezentace aplikace PowerPoint</vt:lpstr>
      <vt:lpstr>                                                Maďaři                                </vt:lpstr>
      <vt:lpstr>Prezentace aplikace PowerPoint</vt:lpstr>
      <vt:lpstr>                           Staromaďarské nálezy                                  Čechy, Morava</vt:lpstr>
      <vt:lpstr>Prezentace aplikace PowerPoint</vt:lpstr>
      <vt:lpstr>Prezentace aplikace PowerPoint</vt:lpstr>
      <vt:lpstr>Olomouc – Nemilany 1      „Na kopci“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118</cp:revision>
  <dcterms:created xsi:type="dcterms:W3CDTF">2017-01-31T16:06:48Z</dcterms:created>
  <dcterms:modified xsi:type="dcterms:W3CDTF">2024-10-16T04:46:31Z</dcterms:modified>
</cp:coreProperties>
</file>