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9" r:id="rId4"/>
    <p:sldId id="285" r:id="rId5"/>
    <p:sldId id="290" r:id="rId6"/>
    <p:sldId id="291" r:id="rId7"/>
    <p:sldId id="275" r:id="rId8"/>
    <p:sldId id="288" r:id="rId9"/>
    <p:sldId id="264" r:id="rId10"/>
    <p:sldId id="265" r:id="rId11"/>
    <p:sldId id="298" r:id="rId12"/>
    <p:sldId id="266" r:id="rId13"/>
    <p:sldId id="267" r:id="rId14"/>
    <p:sldId id="268" r:id="rId15"/>
    <p:sldId id="270" r:id="rId16"/>
    <p:sldId id="297" r:id="rId17"/>
    <p:sldId id="271" r:id="rId18"/>
    <p:sldId id="269" r:id="rId19"/>
    <p:sldId id="272" r:id="rId20"/>
    <p:sldId id="273" r:id="rId21"/>
    <p:sldId id="274" r:id="rId22"/>
    <p:sldId id="276" r:id="rId23"/>
    <p:sldId id="295" r:id="rId24"/>
    <p:sldId id="277" r:id="rId25"/>
    <p:sldId id="278" r:id="rId26"/>
    <p:sldId id="279" r:id="rId27"/>
    <p:sldId id="294" r:id="rId28"/>
    <p:sldId id="280" r:id="rId29"/>
    <p:sldId id="296" r:id="rId30"/>
    <p:sldId id="281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050" autoAdjust="0"/>
  </p:normalViewPr>
  <p:slideViewPr>
    <p:cSldViewPr snapToGrid="0">
      <p:cViewPr varScale="1">
        <p:scale>
          <a:sx n="62" d="100"/>
          <a:sy n="62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/>
              <a:t>Archeologie českých zemí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Archeologie církevní architektury.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254033" y="0"/>
            <a:ext cx="9759709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Řády s mnišským způsobem života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0157" y="1295399"/>
            <a:ext cx="11061843" cy="57115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400" b="1" dirty="0"/>
              <a:t>sv. Benedikt z </a:t>
            </a:r>
            <a:r>
              <a:rPr lang="cs-CZ" sz="2400" b="1" dirty="0" err="1"/>
              <a:t>Nursie</a:t>
            </a:r>
            <a:r>
              <a:rPr lang="cs-CZ" sz="2400" dirty="0"/>
              <a:t> (480 – 547)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zakladatel benediktinského řádu, který položil jednotnou formu mnišského způsobu života </a:t>
            </a:r>
          </a:p>
          <a:p>
            <a:pPr eaLnBrk="1" hangingPunct="1">
              <a:defRPr/>
            </a:pPr>
            <a:r>
              <a:rPr lang="cs-CZ" sz="1800" dirty="0"/>
              <a:t>v klášteře na hoře Monte </a:t>
            </a:r>
            <a:r>
              <a:rPr lang="cs-CZ" sz="1800" dirty="0" err="1"/>
              <a:t>Casino</a:t>
            </a:r>
            <a:r>
              <a:rPr lang="cs-CZ" sz="1800" dirty="0"/>
              <a:t> ve střední Itálii sepsal pravidla každodenního života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klášter byl podle sv. Benedikta Boží dům, kde přebývá zmrtvýchvstalý Kristus oslavovaný kněžími formou: </a:t>
            </a:r>
          </a:p>
          <a:p>
            <a:pPr marL="0" indent="0">
              <a:buNone/>
              <a:defRPr/>
            </a:pPr>
            <a:r>
              <a:rPr lang="cs-CZ" sz="1800" dirty="0"/>
              <a:t>      a)  modlitby (základ spirituality)</a:t>
            </a:r>
          </a:p>
          <a:p>
            <a:pPr marL="0" indent="0">
              <a:buNone/>
              <a:defRPr/>
            </a:pPr>
            <a:r>
              <a:rPr lang="cs-CZ" sz="1800" dirty="0"/>
              <a:t>      b)  práce (prostředek askeze)</a:t>
            </a:r>
          </a:p>
          <a:p>
            <a:pPr marL="0" indent="0">
              <a:buNone/>
              <a:defRPr/>
            </a:pPr>
            <a:r>
              <a:rPr lang="cs-CZ" sz="1800" dirty="0"/>
              <a:t>      c)  studia (</a:t>
            </a:r>
            <a:r>
              <a:rPr lang="cs-CZ" sz="1800" dirty="0" err="1"/>
              <a:t>lektio</a:t>
            </a:r>
            <a:r>
              <a:rPr lang="cs-CZ" sz="1800" dirty="0"/>
              <a:t> divina: vzdělanost)</a:t>
            </a:r>
          </a:p>
          <a:p>
            <a:pPr marL="0" indent="0">
              <a:buNone/>
              <a:defRPr/>
            </a:pPr>
            <a:r>
              <a:rPr lang="cs-CZ" sz="1800" dirty="0"/>
              <a:t>      d)   meditace a duchovní sebezdokonalení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6. – 11. stol.:</a:t>
            </a:r>
            <a:r>
              <a:rPr lang="cs-CZ" sz="1800" dirty="0"/>
              <a:t> univerzální forma mnišství v Evropě.</a:t>
            </a:r>
          </a:p>
          <a:p>
            <a:pPr eaLnBrk="1" hangingPunct="1">
              <a:defRPr/>
            </a:pPr>
            <a:r>
              <a:rPr lang="cs-CZ" sz="1800" dirty="0"/>
              <a:t>Od konce 1. tis. se objevují snahy po reformě:    výročí 1000 let smrti Ježíše Krista došlo k velkému </a:t>
            </a:r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8528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2BA2E92-89D2-4ECB-BBD6-CEEA0B9A0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3" t="15131" r="39831" b="11312"/>
          <a:stretch/>
        </p:blipFill>
        <p:spPr>
          <a:xfrm>
            <a:off x="133564" y="904367"/>
            <a:ext cx="6201995" cy="51265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F91616-972B-45CE-8514-0F65A44AA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94" y="627104"/>
            <a:ext cx="5138160" cy="18078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A22EAB-F3E1-4207-B902-BAFD529500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12434" r="11386" b="16405"/>
          <a:stretch/>
        </p:blipFill>
        <p:spPr>
          <a:xfrm>
            <a:off x="6677196" y="2699588"/>
            <a:ext cx="5144558" cy="35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705393" y="274638"/>
            <a:ext cx="10781214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Benediktínské řády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5393" y="1417638"/>
            <a:ext cx="11181807" cy="52117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992–993:  Břevnov  </a:t>
            </a:r>
            <a:r>
              <a:rPr lang="cs-CZ" sz="1800" dirty="0"/>
              <a:t>–   první benediktínský klášter v Čechách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–   založil sv. Vojtěch, který řeholní sliby složil v řecko-latinském konventu sv. Bonifáce a Alexia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na římském </a:t>
            </a:r>
            <a:r>
              <a:rPr lang="cs-CZ" sz="1800" dirty="0" err="1"/>
              <a:t>Aventinu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 eaLnBrk="1" hangingPunct="1">
              <a:defRPr/>
            </a:pPr>
            <a:r>
              <a:rPr lang="cs-CZ" sz="1800" b="1" dirty="0"/>
              <a:t>klášter sv. Jiří</a:t>
            </a:r>
            <a:r>
              <a:rPr lang="cs-CZ" sz="1800" dirty="0"/>
              <a:t> na Pražském hradě – bazilika (925) a klášter  (976)</a:t>
            </a:r>
          </a:p>
          <a:p>
            <a:pPr eaLnBrk="1" hangingPunct="1">
              <a:defRPr/>
            </a:pPr>
            <a:r>
              <a:rPr lang="cs-CZ" sz="1800" b="1" dirty="0"/>
              <a:t>Ostrov u Davle</a:t>
            </a:r>
            <a:r>
              <a:rPr lang="cs-CZ" sz="1800" dirty="0"/>
              <a:t> (999), </a:t>
            </a:r>
            <a:r>
              <a:rPr lang="cs-CZ" sz="1800" b="1" dirty="0"/>
              <a:t>Sázava</a:t>
            </a:r>
            <a:r>
              <a:rPr lang="cs-CZ" sz="1800" dirty="0"/>
              <a:t> (1132)</a:t>
            </a:r>
          </a:p>
          <a:p>
            <a:pPr eaLnBrk="1" hangingPunct="1">
              <a:defRPr/>
            </a:pPr>
            <a:r>
              <a:rPr lang="cs-CZ" sz="1800" b="1" dirty="0"/>
              <a:t>Opatovice nad Labem</a:t>
            </a:r>
            <a:r>
              <a:rPr lang="cs-CZ" sz="1800" dirty="0"/>
              <a:t>, </a:t>
            </a:r>
            <a:r>
              <a:rPr lang="cs-CZ" sz="1800" b="1" dirty="0"/>
              <a:t>Kladruby</a:t>
            </a:r>
            <a:r>
              <a:rPr lang="cs-CZ" sz="1800" dirty="0"/>
              <a:t> (1115)</a:t>
            </a:r>
          </a:p>
          <a:p>
            <a:pPr eaLnBrk="1" hangingPunct="1">
              <a:defRPr/>
            </a:pPr>
            <a:r>
              <a:rPr lang="cs-CZ" sz="1800" b="1" dirty="0"/>
              <a:t>Postoloprty</a:t>
            </a:r>
            <a:r>
              <a:rPr lang="cs-CZ" sz="1800" dirty="0"/>
              <a:t> (mezi lety 1119-21),</a:t>
            </a:r>
            <a:r>
              <a:rPr lang="cs-CZ" sz="1800" b="1" dirty="0"/>
              <a:t>Vilémov</a:t>
            </a:r>
            <a:r>
              <a:rPr lang="cs-CZ" sz="1800" dirty="0"/>
              <a:t> (1131), </a:t>
            </a:r>
            <a:r>
              <a:rPr lang="cs-CZ" sz="1800" b="1" dirty="0"/>
              <a:t>Podlažice </a:t>
            </a:r>
            <a:r>
              <a:rPr lang="cs-CZ" sz="1800" dirty="0"/>
              <a:t>(1160)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Mateřský klášter </a:t>
            </a:r>
            <a:r>
              <a:rPr lang="cs-CZ" sz="1800" dirty="0"/>
              <a:t>– na naše </a:t>
            </a:r>
            <a:r>
              <a:rPr lang="cs-CZ" sz="1800" dirty="0" err="1"/>
              <a:t>benediktínství</a:t>
            </a:r>
            <a:r>
              <a:rPr lang="cs-CZ" sz="1800" dirty="0"/>
              <a:t> měl vliv hlavně klášter v bavorském </a:t>
            </a:r>
            <a:r>
              <a:rPr lang="cs-CZ" sz="1800" b="1" dirty="0" err="1"/>
              <a:t>Niederalteichu</a:t>
            </a:r>
            <a:r>
              <a:rPr lang="cs-CZ" sz="1800" dirty="0"/>
              <a:t>.</a:t>
            </a:r>
          </a:p>
          <a:p>
            <a:pPr eaLnBrk="1" hangingPunct="1">
              <a:defRPr/>
            </a:pPr>
            <a:r>
              <a:rPr lang="cs-CZ" sz="1800" dirty="0"/>
              <a:t>kolem 1. pol. 10. stol. – přichází reformní vlivy z okruhu kláštera v </a:t>
            </a:r>
            <a:r>
              <a:rPr lang="cs-CZ" sz="1800" dirty="0" err="1"/>
              <a:t>Gorze</a:t>
            </a:r>
            <a:r>
              <a:rPr lang="cs-CZ" sz="1800" dirty="0"/>
              <a:t> u </a:t>
            </a:r>
            <a:r>
              <a:rPr lang="cs-CZ" sz="1800" dirty="0" err="1"/>
              <a:t>Mét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</a:t>
            </a:r>
            <a:r>
              <a:rPr lang="cs-CZ" sz="1800" b="1" dirty="0" err="1"/>
              <a:t>gorzská</a:t>
            </a:r>
            <a:r>
              <a:rPr lang="cs-CZ" sz="1800" b="1" dirty="0"/>
              <a:t> reforma</a:t>
            </a:r>
            <a:r>
              <a:rPr lang="cs-CZ" sz="1800" dirty="0"/>
              <a:t> – </a:t>
            </a:r>
            <a:r>
              <a:rPr lang="cs-CZ" sz="1800" dirty="0" err="1"/>
              <a:t>procísařský</a:t>
            </a:r>
            <a:r>
              <a:rPr lang="cs-CZ" sz="1800" dirty="0"/>
              <a:t> charakter, prosazována Otou III. v rámci politiky „</a:t>
            </a:r>
            <a:r>
              <a:rPr lang="cs-CZ" sz="1800" dirty="0" err="1"/>
              <a:t>renovatio</a:t>
            </a:r>
            <a:r>
              <a:rPr lang="cs-CZ" sz="1800" dirty="0"/>
              <a:t> </a:t>
            </a:r>
            <a:r>
              <a:rPr lang="cs-CZ" sz="1800" dirty="0" err="1"/>
              <a:t>imperii</a:t>
            </a:r>
            <a:r>
              <a:rPr lang="cs-CZ" sz="1800" dirty="0"/>
              <a:t>“ klášterem </a:t>
            </a:r>
            <a:r>
              <a:rPr lang="cs-CZ" sz="1800" dirty="0" err="1"/>
              <a:t>Altach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–   přes Trevír – Řezno – </a:t>
            </a:r>
            <a:r>
              <a:rPr lang="cs-CZ" sz="1800" dirty="0" err="1"/>
              <a:t>Niederaltreich</a:t>
            </a:r>
            <a:r>
              <a:rPr lang="cs-CZ" sz="1800" dirty="0"/>
              <a:t> se dostala do Břevnova a Ostrova.</a:t>
            </a:r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67004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005838" y="-76200"/>
            <a:ext cx="10388201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Clunyjské</a:t>
            </a:r>
            <a:r>
              <a:rPr lang="cs-CZ" altLang="cs-CZ" sz="3200" b="1" dirty="0">
                <a:solidFill>
                  <a:srgbClr val="FF0000"/>
                </a:solidFill>
              </a:rPr>
              <a:t> hnutí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240" y="1066799"/>
            <a:ext cx="11856378" cy="5899079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dirty="0"/>
              <a:t>Reformační hnutí usilující o emancipaci moci církevní vůči světské</a:t>
            </a:r>
          </a:p>
          <a:p>
            <a:pPr eaLnBrk="1" hangingPunct="1">
              <a:defRPr/>
            </a:pPr>
            <a:r>
              <a:rPr lang="cs-CZ" sz="1800" b="1" dirty="0"/>
              <a:t>Cluny</a:t>
            </a:r>
            <a:r>
              <a:rPr lang="cs-CZ" sz="1800" dirty="0"/>
              <a:t>    –  Burgundsko:  klášter založil r. 910 vévoda Vilém </a:t>
            </a:r>
            <a:r>
              <a:rPr lang="cs-CZ" sz="1800" dirty="0" err="1"/>
              <a:t>Akvitánský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tvůrcem reformy byl druhý opat Odo (927-42)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hnutí založeno na tvrdé askezi a zdůraznění liturgické (bohoslužebné) složky klášter. života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od 10. do 12. stol. přistoupilo ke Cluny asi 2000 klášterů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na rozpor mezi hlásanou askezí a přepychem </a:t>
            </a:r>
            <a:r>
              <a:rPr lang="cs-CZ" sz="1800" dirty="0" err="1"/>
              <a:t>clunyjských</a:t>
            </a:r>
            <a:r>
              <a:rPr lang="cs-CZ" sz="1800" dirty="0"/>
              <a:t> klášterů poukazovali noví reformátoři,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kteří později vytvořili cisterciácký řád.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Biskupské kapituly </a:t>
            </a:r>
            <a:r>
              <a:rPr lang="cs-CZ" sz="1800" dirty="0"/>
              <a:t>– vznikají při katedrálních kostelech v Praze a Olomouci, kde se hlásají základy společného života:</a:t>
            </a:r>
          </a:p>
          <a:p>
            <a:pPr>
              <a:defRPr/>
            </a:pPr>
            <a:r>
              <a:rPr lang="cs-CZ" sz="1800" b="1" dirty="0"/>
              <a:t>Vita </a:t>
            </a:r>
            <a:r>
              <a:rPr lang="cs-CZ" sz="1800" b="1" dirty="0" err="1"/>
              <a:t>communis</a:t>
            </a:r>
            <a:r>
              <a:rPr lang="cs-CZ" sz="1800" b="1" dirty="0"/>
              <a:t>  </a:t>
            </a:r>
            <a:r>
              <a:rPr lang="cs-CZ" sz="1800" dirty="0"/>
              <a:t>–</a:t>
            </a:r>
            <a:r>
              <a:rPr lang="cs-CZ" sz="1800" b="1" dirty="0"/>
              <a:t> 755:  </a:t>
            </a:r>
            <a:r>
              <a:rPr lang="cs-CZ" sz="1800" dirty="0"/>
              <a:t>Zásady sestavil biskup v Metách jako obecný vzor pro vita </a:t>
            </a:r>
            <a:r>
              <a:rPr lang="cs-CZ" sz="1800" dirty="0" err="1"/>
              <a:t>canonica</a:t>
            </a:r>
            <a:r>
              <a:rPr lang="cs-CZ" sz="1800" dirty="0"/>
              <a:t> katedrálního kléru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základy klášterního žití a správy společného majetku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Jindřich Zdík  </a:t>
            </a:r>
            <a:r>
              <a:rPr lang="cs-CZ" sz="1800" dirty="0"/>
              <a:t>–  olomoucký biskup a zastánce </a:t>
            </a:r>
            <a:r>
              <a:rPr lang="cs-CZ" sz="1800" dirty="0" err="1"/>
              <a:t>clunyjské</a:t>
            </a:r>
            <a:r>
              <a:rPr lang="cs-CZ" sz="1800" dirty="0"/>
              <a:t> </a:t>
            </a:r>
            <a:r>
              <a:rPr lang="cs-CZ" sz="1800" dirty="0" err="1"/>
              <a:t>refomy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navštívil Jeruzalém ( 1123, 1137/8)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do našich zemí uvedl premonstráty a cisterciáky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u kostela sv. Václava v Olomouci založil novou kapitulu (společenství kněží u kostela) a biskupský palác</a:t>
            </a:r>
          </a:p>
        </p:txBody>
      </p:sp>
    </p:spTree>
    <p:extLst>
      <p:ext uri="{BB962C8B-B14F-4D97-AF65-F5344CB8AC3E}">
        <p14:creationId xmlns:p14="http://schemas.microsoft.com/office/powerpoint/2010/main" val="322371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>
          <a:xfrm>
            <a:off x="1293222" y="178525"/>
            <a:ext cx="9412449" cy="990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dirty="0"/>
            </a:br>
            <a:r>
              <a:rPr lang="cs-CZ" altLang="cs-CZ" sz="3200" dirty="0"/>
              <a:t>             </a:t>
            </a:r>
            <a:r>
              <a:rPr lang="cs-CZ" altLang="cs-CZ" sz="3600" b="1" dirty="0">
                <a:solidFill>
                  <a:srgbClr val="FF0000"/>
                </a:solidFill>
              </a:rPr>
              <a:t>Premonstrátský a kartuziánský řád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1564" y="1345475"/>
            <a:ext cx="10097588" cy="533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 sv. Norbert z </a:t>
            </a:r>
            <a:r>
              <a:rPr lang="cs-CZ" sz="1800" b="1" dirty="0" err="1"/>
              <a:t>Xanten</a:t>
            </a:r>
            <a:r>
              <a:rPr lang="cs-CZ" sz="1800" b="1" dirty="0"/>
              <a:t> </a:t>
            </a:r>
            <a:r>
              <a:rPr lang="cs-CZ" sz="1800" dirty="0"/>
              <a:t>–  1120: založil první klášter v </a:t>
            </a:r>
            <a:r>
              <a:rPr lang="cs-CZ" sz="1800" dirty="0" err="1"/>
              <a:t>Premonstré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řídili se řeholí sv. Augustina z poč. 5.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 poslání:  život ve společnosti  (kázání pro veřejnost)</a:t>
            </a:r>
          </a:p>
          <a:p>
            <a:pPr marL="0" indent="0">
              <a:buNone/>
              <a:defRPr/>
            </a:pPr>
            <a:r>
              <a:rPr lang="cs-CZ" sz="1800" dirty="0"/>
              <a:t> </a:t>
            </a:r>
          </a:p>
          <a:p>
            <a:pPr eaLnBrk="1" hangingPunct="1">
              <a:defRPr/>
            </a:pPr>
            <a:r>
              <a:rPr lang="cs-CZ" sz="1800" dirty="0"/>
              <a:t>Klášter </a:t>
            </a:r>
            <a:r>
              <a:rPr lang="cs-CZ" sz="1800" b="1" dirty="0"/>
              <a:t>na Strahově </a:t>
            </a:r>
            <a:r>
              <a:rPr lang="cs-CZ" sz="1800" dirty="0"/>
              <a:t>– </a:t>
            </a:r>
            <a:r>
              <a:rPr lang="cs-CZ" sz="1800" dirty="0" err="1"/>
              <a:t>Mons</a:t>
            </a:r>
            <a:r>
              <a:rPr lang="cs-CZ" sz="1800" dirty="0"/>
              <a:t> Sion </a:t>
            </a:r>
          </a:p>
          <a:p>
            <a:pPr eaLnBrk="1" hangingPunct="1">
              <a:defRPr/>
            </a:pPr>
            <a:r>
              <a:rPr lang="cs-CZ" sz="1800" b="1" dirty="0"/>
              <a:t>Litomyšl</a:t>
            </a:r>
            <a:r>
              <a:rPr lang="cs-CZ" sz="1800" dirty="0"/>
              <a:t> – </a:t>
            </a:r>
            <a:r>
              <a:rPr lang="cs-CZ" sz="1800" dirty="0" err="1"/>
              <a:t>Mons</a:t>
            </a:r>
            <a:r>
              <a:rPr lang="cs-CZ" sz="1800" dirty="0"/>
              <a:t> </a:t>
            </a:r>
            <a:r>
              <a:rPr lang="cs-CZ" sz="1800" dirty="0" err="1"/>
              <a:t>Oliveti</a:t>
            </a: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premonstráty byli nahrazeni </a:t>
            </a:r>
            <a:r>
              <a:rPr lang="cs-CZ" sz="1800" dirty="0" err="1"/>
              <a:t>benediktíni</a:t>
            </a:r>
            <a:r>
              <a:rPr lang="cs-CZ" sz="1800" dirty="0"/>
              <a:t> v:</a:t>
            </a:r>
          </a:p>
          <a:p>
            <a:pPr eaLnBrk="1" hangingPunct="1">
              <a:defRPr/>
            </a:pPr>
            <a:r>
              <a:rPr lang="cs-CZ" sz="1800" b="1" dirty="0"/>
              <a:t>Želiv</a:t>
            </a:r>
            <a:r>
              <a:rPr lang="cs-CZ" sz="1800" dirty="0"/>
              <a:t>i (1149) a </a:t>
            </a:r>
            <a:r>
              <a:rPr lang="cs-CZ" sz="1800" b="1" dirty="0"/>
              <a:t>Hradisku u Olomouce</a:t>
            </a:r>
            <a:r>
              <a:rPr lang="cs-CZ" sz="1800" dirty="0"/>
              <a:t> (1150)   </a:t>
            </a:r>
          </a:p>
          <a:p>
            <a:pPr eaLnBrk="1" hangingPunct="1">
              <a:defRPr/>
            </a:pPr>
            <a:r>
              <a:rPr lang="cs-CZ" sz="1800" dirty="0" err="1"/>
              <a:t>Premonstrátk</a:t>
            </a:r>
            <a:r>
              <a:rPr lang="cs-CZ" sz="1800" dirty="0"/>
              <a:t>: v </a:t>
            </a:r>
            <a:r>
              <a:rPr lang="cs-CZ" sz="1800" b="1" dirty="0"/>
              <a:t>Dolních Kounicích</a:t>
            </a:r>
            <a:r>
              <a:rPr lang="cs-CZ" sz="1800" dirty="0"/>
              <a:t> – Rosa </a:t>
            </a:r>
            <a:r>
              <a:rPr lang="cs-CZ" sz="1800" dirty="0" err="1"/>
              <a:t>coeli</a:t>
            </a:r>
            <a:r>
              <a:rPr lang="cs-CZ" sz="1800" dirty="0"/>
              <a:t> (1183)</a:t>
            </a:r>
          </a:p>
          <a:p>
            <a:pPr eaLnBrk="1" hangingPunct="1">
              <a:defRPr/>
            </a:pPr>
            <a:r>
              <a:rPr lang="cs-CZ" sz="1800" dirty="0"/>
              <a:t>premonstráti:</a:t>
            </a:r>
            <a:r>
              <a:rPr lang="cs-CZ" sz="1800" b="1" dirty="0"/>
              <a:t> Louka u Znojma</a:t>
            </a: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Na poč. 13. stol.: založil mužský klášter v </a:t>
            </a:r>
            <a:r>
              <a:rPr lang="cs-CZ" sz="1800" b="1" dirty="0"/>
              <a:t>Zábrdovicích</a:t>
            </a:r>
            <a:r>
              <a:rPr lang="cs-CZ" sz="1800" dirty="0"/>
              <a:t> Lev z Klobouk a ženský vznikl v </a:t>
            </a:r>
            <a:r>
              <a:rPr lang="cs-CZ" sz="1800" b="1" dirty="0"/>
              <a:t>Nové Říši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  </a:t>
            </a:r>
            <a:r>
              <a:rPr lang="cs-CZ" sz="1800" b="1" dirty="0"/>
              <a:t>sv. Bruno   </a:t>
            </a:r>
            <a:r>
              <a:rPr lang="cs-CZ" sz="1800" dirty="0"/>
              <a:t>–  na konci 11. stol. zakládá </a:t>
            </a:r>
            <a:r>
              <a:rPr lang="cs-CZ" sz="1800" b="1" dirty="0"/>
              <a:t>kartuziánský řád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</a:t>
            </a:r>
            <a:r>
              <a:rPr lang="cs-CZ" sz="1800" dirty="0"/>
              <a:t> –  přísná pravidla řehol. života (mlčení)</a:t>
            </a:r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F46292-A4E5-4DE8-BD5F-0E6C8D54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519" y="501927"/>
            <a:ext cx="3737371" cy="36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953589" y="159642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Cisterciáci (šedí mniši)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257" y="1690688"/>
            <a:ext cx="11509698" cy="509025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000" b="1" dirty="0"/>
              <a:t>Robert z </a:t>
            </a:r>
            <a:r>
              <a:rPr lang="cs-CZ" sz="2000" b="1" dirty="0" err="1"/>
              <a:t>Molesme</a:t>
            </a:r>
            <a:r>
              <a:rPr lang="cs-CZ" sz="2000" b="1" dirty="0"/>
              <a:t>  </a:t>
            </a:r>
            <a:r>
              <a:rPr lang="cs-CZ" sz="2000" dirty="0"/>
              <a:t>(1028-1111)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pocházel ze šlechtické rodiny v Champagne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přívrženec </a:t>
            </a:r>
            <a:r>
              <a:rPr lang="cs-CZ" sz="1800" dirty="0" err="1"/>
              <a:t>clunyjského</a:t>
            </a:r>
            <a:r>
              <a:rPr lang="cs-CZ" sz="1800" dirty="0"/>
              <a:t> hnutí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</a:t>
            </a:r>
            <a:r>
              <a:rPr lang="cs-CZ" sz="1800" b="1" dirty="0"/>
              <a:t>1075:</a:t>
            </a:r>
            <a:r>
              <a:rPr lang="cs-CZ" sz="1800" dirty="0"/>
              <a:t>  založil nové </a:t>
            </a:r>
            <a:r>
              <a:rPr lang="cs-CZ" sz="1800" dirty="0" err="1"/>
              <a:t>opaství</a:t>
            </a:r>
            <a:r>
              <a:rPr lang="cs-CZ" sz="1800" dirty="0"/>
              <a:t> v </a:t>
            </a:r>
            <a:r>
              <a:rPr lang="cs-CZ" sz="1800" dirty="0" err="1"/>
              <a:t>Molesme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</a:t>
            </a:r>
            <a:r>
              <a:rPr lang="cs-CZ" sz="1800" b="1" dirty="0"/>
              <a:t>1098:</a:t>
            </a:r>
            <a:r>
              <a:rPr lang="cs-CZ" sz="1800" dirty="0"/>
              <a:t>  založil nový klášterní dům v </a:t>
            </a:r>
            <a:r>
              <a:rPr lang="cs-CZ" sz="1800" b="1" dirty="0" err="1"/>
              <a:t>Citeaux</a:t>
            </a:r>
            <a:r>
              <a:rPr lang="cs-CZ" sz="1800" b="1" dirty="0"/>
              <a:t> – </a:t>
            </a:r>
            <a:r>
              <a:rPr lang="cs-CZ" sz="1800" b="1" dirty="0" err="1"/>
              <a:t>claustrun</a:t>
            </a:r>
            <a:r>
              <a:rPr lang="cs-CZ" sz="1800" b="1" dirty="0"/>
              <a:t> novum</a:t>
            </a:r>
            <a:r>
              <a:rPr lang="cs-CZ" sz="1800" dirty="0"/>
              <a:t>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pro který se pak se ujal název </a:t>
            </a:r>
            <a:r>
              <a:rPr lang="cs-CZ" sz="1800" b="1" dirty="0" err="1"/>
              <a:t>Cistericium</a:t>
            </a:r>
            <a:r>
              <a:rPr lang="cs-CZ" sz="1800" b="1" dirty="0"/>
              <a:t>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       </a:t>
            </a:r>
            <a:r>
              <a:rPr lang="cs-CZ" sz="1800" dirty="0"/>
              <a:t>(neosídlená krajina 20 km jižně Dijonu)</a:t>
            </a:r>
          </a:p>
          <a:p>
            <a:pPr marL="0" indent="0">
              <a:buNone/>
              <a:defRPr/>
            </a:pPr>
            <a:r>
              <a:rPr lang="cs-CZ" sz="1800" b="1" dirty="0"/>
              <a:t> </a:t>
            </a:r>
          </a:p>
          <a:p>
            <a:pPr eaLnBrk="1" hangingPunct="1">
              <a:defRPr/>
            </a:pPr>
            <a:r>
              <a:rPr lang="cs-CZ" sz="2000" b="1" dirty="0"/>
              <a:t>sv. Bernard z </a:t>
            </a:r>
            <a:r>
              <a:rPr lang="cs-CZ" sz="2000" b="1" dirty="0" err="1"/>
              <a:t>Clairvaux</a:t>
            </a:r>
            <a:r>
              <a:rPr lang="cs-CZ" sz="2000" b="1" dirty="0"/>
              <a:t>  </a:t>
            </a:r>
            <a:r>
              <a:rPr lang="cs-CZ" sz="2000" dirty="0"/>
              <a:t>(1090/1-1153)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představitel reformního cisterckého hnutí a tvůrce křesťanské mystiky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 bojoval proti nádheře – asketismus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 zdůrazňoval hlubokou zbožnost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60CB4A-C2E1-41DC-AC2E-143AF83BB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98" y="200997"/>
            <a:ext cx="3837748" cy="28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C2701A-9118-4D85-B244-78659FC6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" y="-23198"/>
            <a:ext cx="6359703" cy="68811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FD4C3A-B441-4770-A67B-2BBAFCE85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8010" r="3344" b="11407"/>
          <a:stretch/>
        </p:blipFill>
        <p:spPr>
          <a:xfrm>
            <a:off x="6376114" y="1197332"/>
            <a:ext cx="5796165" cy="39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7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1981200" y="6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Cisterciáci </a:t>
            </a:r>
            <a:r>
              <a:rPr lang="cs-CZ" altLang="cs-CZ" sz="2000" b="1" dirty="0">
                <a:solidFill>
                  <a:srgbClr val="FF0000"/>
                </a:solidFill>
              </a:rPr>
              <a:t>(šedí mniši)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588" y="1149350"/>
            <a:ext cx="11238412" cy="56324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b="1" dirty="0"/>
              <a:t>Organizace cisterciáckého řádu: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 </a:t>
            </a:r>
            <a:r>
              <a:rPr lang="cs-CZ" sz="1800" b="1" dirty="0" err="1"/>
              <a:t>Citeaux</a:t>
            </a:r>
            <a:r>
              <a:rPr lang="cs-CZ" sz="1800" b="1" dirty="0"/>
              <a:t>  </a:t>
            </a:r>
            <a:r>
              <a:rPr lang="cs-CZ" sz="1800" dirty="0"/>
              <a:t>–  stál v čele organizační struktury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z něj pocházel </a:t>
            </a:r>
            <a:r>
              <a:rPr lang="cs-CZ" sz="1800" b="1" dirty="0"/>
              <a:t>generální opat řádu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La </a:t>
            </a:r>
            <a:r>
              <a:rPr lang="cs-CZ" sz="1800" b="1" dirty="0" err="1"/>
              <a:t>ferté</a:t>
            </a:r>
            <a:r>
              <a:rPr lang="cs-CZ" sz="1800" b="1" dirty="0"/>
              <a:t>, </a:t>
            </a:r>
            <a:r>
              <a:rPr lang="cs-CZ" sz="1800" b="1" dirty="0" err="1"/>
              <a:t>Pontigny</a:t>
            </a:r>
            <a:r>
              <a:rPr lang="cs-CZ" sz="1800" b="1" dirty="0"/>
              <a:t>, </a:t>
            </a:r>
            <a:r>
              <a:rPr lang="cs-CZ" sz="1800" b="1" dirty="0" err="1"/>
              <a:t>Clairvaux</a:t>
            </a:r>
            <a:r>
              <a:rPr lang="cs-CZ" sz="1800" b="1" dirty="0"/>
              <a:t>, </a:t>
            </a:r>
            <a:r>
              <a:rPr lang="cs-CZ" sz="1800" b="1" dirty="0" err="1"/>
              <a:t>Morimond</a:t>
            </a:r>
            <a:r>
              <a:rPr lang="cs-CZ" sz="1800" dirty="0"/>
              <a:t> – </a:t>
            </a:r>
            <a:r>
              <a:rPr lang="cs-CZ" sz="1800" b="1" dirty="0"/>
              <a:t>4 </a:t>
            </a:r>
            <a:r>
              <a:rPr lang="cs-CZ" sz="1800" b="1" u="sng" dirty="0" err="1"/>
              <a:t>protoopatství</a:t>
            </a:r>
            <a:r>
              <a:rPr lang="cs-CZ" sz="1800" b="1" u="sng" dirty="0"/>
              <a:t>:  </a:t>
            </a:r>
            <a:r>
              <a:rPr lang="cs-CZ" sz="1800" dirty="0"/>
              <a:t>nejstarší: základna pro nové kláštery – filiace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Nový klášter </a:t>
            </a:r>
            <a:r>
              <a:rPr lang="cs-CZ" sz="1800" dirty="0"/>
              <a:t>–  filiace (rozrod, oddělení  původního mateřského domu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Mateřský dům </a:t>
            </a:r>
            <a:r>
              <a:rPr lang="cs-CZ" sz="1800" dirty="0"/>
              <a:t>– poskytl „dceři“ základ konventu (12 mnichů–ideová kontinuita)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mateřskému klášteru zůstalo trvale nadřízené postavení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– pater </a:t>
            </a:r>
            <a:r>
              <a:rPr lang="cs-CZ" sz="1800" dirty="0" err="1"/>
              <a:t>abbas</a:t>
            </a:r>
            <a:r>
              <a:rPr lang="cs-CZ" sz="1800" dirty="0"/>
              <a:t> (opat mateřského domu) prováděl každý rok vizitace – protokoly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České země:    </a:t>
            </a:r>
            <a:r>
              <a:rPr lang="cs-CZ" sz="1800" dirty="0"/>
              <a:t>premonstrátská fundační vlna:    končí kolem r. 1200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cisterciácká fundátorská vlna:     končí až ve 14. stol.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6198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Cisterciáci (šedí mniši) </a:t>
            </a:r>
            <a:br>
              <a:rPr lang="cs-CZ" altLang="cs-CZ" sz="3200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5393" y="1417638"/>
            <a:ext cx="11338561" cy="5440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dirty="0"/>
              <a:t> Zakládání klášterů cisterciáckého řádu bylo reformou benediktínského řádu.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b="1" dirty="0"/>
              <a:t>1142 </a:t>
            </a:r>
            <a:r>
              <a:rPr lang="cs-CZ" sz="1800" dirty="0"/>
              <a:t>– Jindřich Zdík do kláštera v </a:t>
            </a:r>
            <a:r>
              <a:rPr lang="cs-CZ" sz="1800" b="1" dirty="0"/>
              <a:t>Sedlci</a:t>
            </a:r>
            <a:r>
              <a:rPr lang="cs-CZ" sz="1800" dirty="0"/>
              <a:t> </a:t>
            </a:r>
            <a:r>
              <a:rPr lang="cs-CZ" sz="1800" b="1" dirty="0"/>
              <a:t>u Kutné Hory</a:t>
            </a:r>
            <a:r>
              <a:rPr lang="cs-CZ" sz="1800" dirty="0"/>
              <a:t> uvedl cisterciáky: první cisterciácké opatství v Čechách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 mateřský klášter:  filiace bavorských </a:t>
            </a:r>
            <a:r>
              <a:rPr lang="cs-CZ" sz="1800" b="1" dirty="0" err="1"/>
              <a:t>Valdsas</a:t>
            </a:r>
            <a:r>
              <a:rPr lang="cs-CZ" sz="1800" dirty="0"/>
              <a:t>:  </a:t>
            </a:r>
            <a:r>
              <a:rPr lang="cs-CZ" sz="1800" dirty="0" err="1"/>
              <a:t>Citeaux</a:t>
            </a:r>
            <a:r>
              <a:rPr lang="cs-CZ" sz="1800" dirty="0"/>
              <a:t> (1098) – </a:t>
            </a:r>
            <a:r>
              <a:rPr lang="cs-CZ" sz="1800" dirty="0" err="1"/>
              <a:t>Morimond</a:t>
            </a:r>
            <a:r>
              <a:rPr lang="cs-CZ" sz="1800" dirty="0"/>
              <a:t> (1115), Kamp (1123),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</a:t>
            </a:r>
            <a:r>
              <a:rPr lang="cs-CZ" sz="1800" dirty="0" err="1"/>
              <a:t>Volkemrode</a:t>
            </a:r>
            <a:r>
              <a:rPr lang="cs-CZ" sz="1800" dirty="0"/>
              <a:t> (1131), </a:t>
            </a:r>
            <a:r>
              <a:rPr lang="cs-CZ" sz="1800" dirty="0" err="1"/>
              <a:t>Valdsasy</a:t>
            </a:r>
            <a:r>
              <a:rPr lang="cs-CZ" sz="1800" dirty="0"/>
              <a:t> (1133)</a:t>
            </a:r>
          </a:p>
          <a:p>
            <a:pPr eaLnBrk="1" hangingPunct="1">
              <a:defRPr/>
            </a:pPr>
            <a:r>
              <a:rPr lang="cs-CZ" sz="1800" b="1" dirty="0">
                <a:solidFill>
                  <a:srgbClr val="0070C0"/>
                </a:solidFill>
              </a:rPr>
              <a:t> Sedlecké filiace</a:t>
            </a:r>
            <a:r>
              <a:rPr lang="cs-CZ" sz="1800" dirty="0">
                <a:solidFill>
                  <a:srgbClr val="0070C0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cs-CZ" sz="1800" dirty="0"/>
              <a:t>       </a:t>
            </a:r>
            <a:r>
              <a:rPr lang="cs-CZ" sz="1800" b="1" dirty="0"/>
              <a:t>Zbraslav</a:t>
            </a:r>
            <a:r>
              <a:rPr lang="cs-CZ" sz="1800" dirty="0"/>
              <a:t> (1292), </a:t>
            </a:r>
            <a:r>
              <a:rPr lang="cs-CZ" sz="1800" b="1" dirty="0"/>
              <a:t>Skalice</a:t>
            </a:r>
            <a:r>
              <a:rPr lang="cs-CZ" sz="1800" dirty="0"/>
              <a:t> (1347), </a:t>
            </a:r>
            <a:r>
              <a:rPr lang="cs-CZ" sz="1800" b="1" dirty="0"/>
              <a:t>Pohled</a:t>
            </a:r>
            <a:r>
              <a:rPr lang="cs-CZ" sz="1800" dirty="0"/>
              <a:t> (1267-75), </a:t>
            </a:r>
            <a:r>
              <a:rPr lang="cs-CZ" sz="1800" b="1" dirty="0"/>
              <a:t>Staré Brno</a:t>
            </a:r>
            <a:r>
              <a:rPr lang="cs-CZ" sz="1800" dirty="0"/>
              <a:t> (1320), </a:t>
            </a:r>
            <a:r>
              <a:rPr lang="cs-CZ" sz="1800" b="1" dirty="0"/>
              <a:t>Plasy</a:t>
            </a:r>
            <a:r>
              <a:rPr lang="cs-CZ" sz="1800" dirty="0"/>
              <a:t> (1144) – založil Vladislav II. na Plzeňsku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b="1" dirty="0">
                <a:solidFill>
                  <a:srgbClr val="0070C0"/>
                </a:solidFill>
              </a:rPr>
              <a:t>Plaská filiace:</a:t>
            </a:r>
            <a:r>
              <a:rPr lang="cs-CZ" sz="1800" dirty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  <a:defRPr/>
            </a:pPr>
            <a:r>
              <a:rPr lang="cs-CZ" sz="1800" b="1" dirty="0"/>
              <a:t>       Hradiště nad Jizerou</a:t>
            </a:r>
            <a:r>
              <a:rPr lang="cs-CZ" sz="1800" dirty="0"/>
              <a:t> (1145), </a:t>
            </a:r>
            <a:r>
              <a:rPr lang="cs-CZ" sz="1800" b="1" dirty="0"/>
              <a:t>Svaté Pole</a:t>
            </a:r>
            <a:r>
              <a:rPr lang="cs-CZ" sz="1800" dirty="0"/>
              <a:t> (1150, </a:t>
            </a:r>
            <a:r>
              <a:rPr lang="cs-CZ" sz="1800" b="1" dirty="0"/>
              <a:t>Sezemice</a:t>
            </a:r>
            <a:r>
              <a:rPr lang="cs-CZ" sz="1800" dirty="0"/>
              <a:t> (1267), </a:t>
            </a:r>
            <a:r>
              <a:rPr lang="cs-CZ" sz="1800" b="1" dirty="0"/>
              <a:t>Velehrad</a:t>
            </a:r>
            <a:r>
              <a:rPr lang="cs-CZ" sz="1800" dirty="0"/>
              <a:t> (1204), </a:t>
            </a:r>
            <a:r>
              <a:rPr lang="cs-CZ" sz="1800" b="1" dirty="0"/>
              <a:t>Oslavany</a:t>
            </a:r>
            <a:r>
              <a:rPr lang="cs-CZ" sz="1800" dirty="0"/>
              <a:t> (1225), </a:t>
            </a:r>
            <a:r>
              <a:rPr lang="cs-CZ" sz="1800" b="1" dirty="0"/>
              <a:t>Tišnov</a:t>
            </a:r>
            <a:r>
              <a:rPr lang="cs-CZ" sz="1800" dirty="0"/>
              <a:t> (1233), </a:t>
            </a:r>
          </a:p>
          <a:p>
            <a:pPr marL="0" indent="0">
              <a:buNone/>
              <a:defRPr/>
            </a:pPr>
            <a:r>
              <a:rPr lang="cs-CZ" sz="1800" b="1" dirty="0"/>
              <a:t>       Vizovice</a:t>
            </a:r>
            <a:r>
              <a:rPr lang="cs-CZ" sz="1800" dirty="0"/>
              <a:t> (1261), </a:t>
            </a:r>
          </a:p>
          <a:p>
            <a:pPr marL="0" indent="0">
              <a:buNone/>
              <a:defRPr/>
            </a:pPr>
            <a:r>
              <a:rPr lang="cs-CZ" sz="1800" b="1" dirty="0"/>
              <a:t>       Zlatá Koruna</a:t>
            </a:r>
            <a:r>
              <a:rPr lang="cs-CZ" sz="1800" dirty="0"/>
              <a:t> (1281), </a:t>
            </a:r>
            <a:r>
              <a:rPr lang="cs-CZ" sz="1800" b="1" dirty="0" err="1"/>
              <a:t>Pomuk</a:t>
            </a:r>
            <a:r>
              <a:rPr lang="cs-CZ" sz="1800" dirty="0"/>
              <a:t> (1144-45) -  filiace franského opatství v </a:t>
            </a:r>
            <a:r>
              <a:rPr lang="cs-CZ" sz="1800" dirty="0" err="1"/>
              <a:t>Ebrachu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(vnučka </a:t>
            </a:r>
            <a:r>
              <a:rPr lang="cs-CZ" sz="1800" dirty="0" err="1"/>
              <a:t>Morimondu</a:t>
            </a:r>
            <a:r>
              <a:rPr lang="cs-CZ" sz="1800" dirty="0"/>
              <a:t>), </a:t>
            </a:r>
            <a:r>
              <a:rPr lang="cs-CZ" sz="1800" b="1" dirty="0"/>
              <a:t>Osek</a:t>
            </a:r>
            <a:r>
              <a:rPr lang="cs-CZ" sz="1800" dirty="0"/>
              <a:t> – nejmladší, vznikl na konci 12. stol.  </a:t>
            </a:r>
          </a:p>
          <a:p>
            <a:pPr eaLnBrk="1" hangingPunct="1">
              <a:defRPr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372351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3"/>
          <p:cNvSpPr>
            <a:spLocks noGrp="1"/>
          </p:cNvSpPr>
          <p:nvPr>
            <p:ph type="title"/>
          </p:nvPr>
        </p:nvSpPr>
        <p:spPr>
          <a:xfrm>
            <a:off x="809897" y="191589"/>
            <a:ext cx="10912916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Řády s rytířským způsobem života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9897" y="1334589"/>
            <a:ext cx="10633166" cy="55234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dirty="0"/>
              <a:t> J</a:t>
            </a:r>
            <a:r>
              <a:rPr lang="cs-CZ" sz="1800" b="1" dirty="0"/>
              <a:t>ohanité</a:t>
            </a:r>
            <a:r>
              <a:rPr lang="cs-CZ" sz="1800" dirty="0"/>
              <a:t> –  </a:t>
            </a:r>
            <a:r>
              <a:rPr lang="cs-CZ" sz="1800" b="1" dirty="0"/>
              <a:t>12. stol.:  </a:t>
            </a:r>
            <a:r>
              <a:rPr lang="cs-CZ" sz="1800" dirty="0"/>
              <a:t>nejstarší rytířský řád v </a:t>
            </a:r>
            <a:r>
              <a:rPr lang="cs-CZ" sz="1800" dirty="0" err="1"/>
              <a:t>čechách</a:t>
            </a:r>
            <a:r>
              <a:rPr lang="cs-CZ" sz="18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–  </a:t>
            </a:r>
            <a:r>
              <a:rPr lang="cs-CZ" sz="1800" b="1" dirty="0"/>
              <a:t>1169:</a:t>
            </a:r>
            <a:r>
              <a:rPr lang="cs-CZ" sz="1800" dirty="0"/>
              <a:t>   u sv. P. Marie pod řetězem na Malé Straně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–  na Moravě usazeni v Ivanovicích na Hané, Hor. Kounicích, Přibicích, Mutěnicích</a:t>
            </a:r>
          </a:p>
          <a:p>
            <a:pPr eaLnBrk="1" hangingPunct="1">
              <a:defRPr/>
            </a:pPr>
            <a:r>
              <a:rPr lang="cs-CZ" sz="1800" b="1" dirty="0"/>
              <a:t>Templáři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 </a:t>
            </a:r>
            <a:r>
              <a:rPr lang="cs-CZ" sz="1800" b="1" dirty="0"/>
              <a:t>1118:</a:t>
            </a:r>
            <a:r>
              <a:rPr lang="cs-CZ" sz="1800" dirty="0"/>
              <a:t>  řád založen ve Svaté zemi francouzskými rytíři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působil i v Evropě (boj proti pohanům, špitální a charitativní funkce)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</a:t>
            </a:r>
            <a:r>
              <a:rPr lang="cs-CZ" sz="1800" b="1" dirty="0"/>
              <a:t>1230</a:t>
            </a:r>
            <a:r>
              <a:rPr lang="cs-CZ" sz="1800" dirty="0"/>
              <a:t>: v Čechách – komendy v Jamolicích a Čejkovicích a hrad </a:t>
            </a:r>
            <a:r>
              <a:rPr lang="cs-CZ" sz="1800" dirty="0" err="1"/>
              <a:t>Templštejn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–   </a:t>
            </a:r>
            <a:r>
              <a:rPr lang="cs-CZ" sz="1800" b="1" dirty="0"/>
              <a:t>1312:</a:t>
            </a:r>
            <a:r>
              <a:rPr lang="cs-CZ" sz="1800" dirty="0"/>
              <a:t>  řád je zrušen papežem Klimentem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Strážci Božího hrobu</a:t>
            </a:r>
            <a:r>
              <a:rPr lang="cs-CZ" sz="1800" dirty="0"/>
              <a:t>  –  </a:t>
            </a:r>
            <a:r>
              <a:rPr lang="cs-CZ" sz="1800" b="1" dirty="0"/>
              <a:t>1188:</a:t>
            </a:r>
            <a:r>
              <a:rPr lang="cs-CZ" sz="1800" dirty="0"/>
              <a:t>  přišli do Čech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Němečtí rytíři </a:t>
            </a:r>
            <a:r>
              <a:rPr lang="cs-CZ" sz="1800" dirty="0"/>
              <a:t> –  </a:t>
            </a:r>
            <a:r>
              <a:rPr lang="cs-CZ" sz="1800" b="1" dirty="0"/>
              <a:t>1201 a  1204:  </a:t>
            </a:r>
            <a:r>
              <a:rPr lang="cs-CZ" sz="1800" dirty="0"/>
              <a:t>získávají majetky v Opavě a Praze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–  domy komenda ve Slavkově (město a 4 vesnice v okolí)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Do počátku 13. stol.:  </a:t>
            </a:r>
            <a:r>
              <a:rPr lang="cs-CZ" sz="1800" dirty="0"/>
              <a:t>nepřesáhl počet klášterů:   30 objektů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5898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910046" y="169817"/>
            <a:ext cx="10294766" cy="1143000"/>
          </a:xfrm>
        </p:spPr>
        <p:txBody>
          <a:bodyPr>
            <a:normAutofit/>
          </a:bodyPr>
          <a:lstStyle/>
          <a:p>
            <a:r>
              <a:rPr lang="cs-CZ" altLang="cs-CZ" dirty="0"/>
              <a:t>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Vznik a vývoj církevní organizace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703" y="1143000"/>
            <a:ext cx="11416937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Čechy:    973   </a:t>
            </a:r>
            <a:r>
              <a:rPr lang="cs-CZ" sz="1800" dirty="0"/>
              <a:t>–  vzniklo pražské biskupství, spadající pod arcibiskupství v Řezně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 před založením pražského biskupství nelze hovořit o církevní organizaci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 první pražský biskup:  </a:t>
            </a:r>
            <a:r>
              <a:rPr lang="cs-CZ" sz="1800" b="1" dirty="0"/>
              <a:t>Dětmar</a:t>
            </a:r>
            <a:r>
              <a:rPr lang="cs-CZ" sz="1800" dirty="0"/>
              <a:t> (výchova kněží, svěcení kostelů)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 druhý:  Slavníkovec </a:t>
            </a:r>
            <a:r>
              <a:rPr lang="cs-CZ" sz="1800" b="1" dirty="0"/>
              <a:t>Vojtěch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Morava:   1063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vzniklo (bylo obnoveno) biskupství  v Olomouci jako soukromá fundace Vratislava II. (1061-1092) 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boj o investituru </a:t>
            </a:r>
            <a:r>
              <a:rPr lang="cs-CZ" sz="1800" dirty="0" err="1"/>
              <a:t>Rehoř</a:t>
            </a:r>
            <a:r>
              <a:rPr lang="cs-CZ" sz="1800" dirty="0"/>
              <a:t> VII. kontra Jindřich IV.: Vratislav na straně císaře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–  </a:t>
            </a:r>
            <a:r>
              <a:rPr lang="cs-CZ" sz="1800" b="1" dirty="0"/>
              <a:t>1146:  </a:t>
            </a:r>
            <a:r>
              <a:rPr lang="cs-CZ" sz="1800" dirty="0"/>
              <a:t>Jindřich Zdík získal od knížete imunitu pro statky olomouckého biskupství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 err="1"/>
              <a:t>Velkofarní</a:t>
            </a:r>
            <a:r>
              <a:rPr lang="cs-CZ" sz="1800" b="1" dirty="0"/>
              <a:t> organizace  </a:t>
            </a:r>
            <a:r>
              <a:rPr lang="cs-CZ" sz="1800" dirty="0"/>
              <a:t>–  vytvořena po založení pražského biskupství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v čele představení </a:t>
            </a:r>
            <a:r>
              <a:rPr lang="cs-CZ" sz="1800" dirty="0" err="1"/>
              <a:t>velkofarnosti</a:t>
            </a:r>
            <a:r>
              <a:rPr lang="cs-CZ" sz="1800" dirty="0"/>
              <a:t>, kteří  pečovali o duchovní potřeby a byli podřízení biskupovi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                 10. – 11. stol.:</a:t>
            </a:r>
            <a:r>
              <a:rPr lang="cs-CZ" sz="1800" dirty="0"/>
              <a:t>  </a:t>
            </a:r>
            <a:r>
              <a:rPr lang="cs-CZ" sz="1800" dirty="0" err="1"/>
              <a:t>arcipryšt</a:t>
            </a:r>
            <a:r>
              <a:rPr lang="cs-CZ" sz="1800" dirty="0"/>
              <a:t> (arcipresbyter) -  tj. arcikněz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–   </a:t>
            </a:r>
            <a:r>
              <a:rPr lang="cs-CZ" sz="1800" b="1" dirty="0"/>
              <a:t>od 12. stol. :  </a:t>
            </a:r>
            <a:r>
              <a:rPr lang="cs-CZ" sz="1800" dirty="0"/>
              <a:t>arcijáhn (</a:t>
            </a:r>
            <a:r>
              <a:rPr lang="cs-CZ" sz="1800" dirty="0" err="1"/>
              <a:t>archidiakon</a:t>
            </a:r>
            <a:r>
              <a:rPr lang="cs-CZ" sz="1800" dirty="0"/>
              <a:t>) –  zastupoval biskupa a byl jím vybírán ze členů kapituly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–  starali se o nižší klérus a tvořili spojovací článek mezi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                    biskupy a kostely (farní a soukromé)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13202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55616" y="-152400"/>
            <a:ext cx="10497327" cy="1419497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    Farní síť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4583" y="1123405"/>
            <a:ext cx="10894423" cy="54994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1800" b="1" dirty="0"/>
              <a:t>13. stol. </a:t>
            </a:r>
            <a:r>
              <a:rPr lang="cs-CZ" sz="1800" dirty="0"/>
              <a:t>– na Moravě vznikají </a:t>
            </a:r>
            <a:r>
              <a:rPr lang="cs-CZ" sz="1800" b="1" dirty="0"/>
              <a:t>děkanát</a:t>
            </a:r>
            <a:r>
              <a:rPr lang="cs-CZ" sz="1800" dirty="0"/>
              <a:t>y (uskupení několika far), jako mezistupeň mezi farou a biskupstvím.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Robert (Angličan) –  1201 až 1240: </a:t>
            </a:r>
            <a:r>
              <a:rPr lang="cs-CZ" sz="1800" dirty="0"/>
              <a:t>olomoucký biskup </a:t>
            </a:r>
          </a:p>
          <a:p>
            <a:pPr marL="0" indent="0" eaLnBrk="1" hangingPunct="1">
              <a:buNone/>
              <a:defRPr/>
            </a:pPr>
            <a:r>
              <a:rPr lang="cs-CZ" sz="1800" b="1" dirty="0"/>
              <a:t>                                     –  1206: </a:t>
            </a:r>
            <a:r>
              <a:rPr lang="cs-CZ" sz="1800" dirty="0"/>
              <a:t>od Přemysla Otakara I získal právo svobodné volby biskupa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Bruno z </a:t>
            </a:r>
            <a:r>
              <a:rPr lang="cs-CZ" sz="1800" b="1" dirty="0" err="1"/>
              <a:t>Schauenburku</a:t>
            </a:r>
            <a:r>
              <a:rPr lang="cs-CZ" sz="1800" dirty="0"/>
              <a:t> –  </a:t>
            </a:r>
            <a:r>
              <a:rPr lang="cs-CZ" sz="1800" b="1" dirty="0"/>
              <a:t>1245 až 1281</a:t>
            </a:r>
            <a:r>
              <a:rPr lang="cs-CZ" sz="1800" dirty="0"/>
              <a:t>: olomoucký biskup, rod pocházel z Dolního Saska (</a:t>
            </a:r>
            <a:r>
              <a:rPr lang="cs-CZ" sz="1800" dirty="0" err="1"/>
              <a:t>sev</a:t>
            </a:r>
            <a:r>
              <a:rPr lang="cs-CZ" sz="1800" dirty="0"/>
              <a:t>. Německa)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rádce Přemysla Otakara II., na biskupských statcích vybudoval lenní systém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–  </a:t>
            </a:r>
            <a:r>
              <a:rPr lang="cs-CZ" sz="1800" b="1" dirty="0"/>
              <a:t>1260:</a:t>
            </a:r>
            <a:r>
              <a:rPr lang="cs-CZ" sz="1800" dirty="0"/>
              <a:t> Kroměříž - kolegiátní kapitula u sv. Mořice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Dětřich z Hradce</a:t>
            </a:r>
            <a:r>
              <a:rPr lang="cs-CZ" sz="1800" dirty="0"/>
              <a:t>  – 1281 až 1302: nástupce Bruna, na kapitulní je povýšen proboštský kostel sv. Petra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20. léta 30. stol.:  </a:t>
            </a:r>
            <a:r>
              <a:rPr lang="cs-CZ" sz="1800" dirty="0"/>
              <a:t>ve městech se usazují  </a:t>
            </a:r>
            <a:r>
              <a:rPr lang="cs-CZ" sz="1800" b="1" dirty="0"/>
              <a:t>mendikantské (žebravé) řády: </a:t>
            </a:r>
            <a:r>
              <a:rPr lang="cs-CZ" sz="1800" i="1" dirty="0"/>
              <a:t> </a:t>
            </a:r>
            <a:r>
              <a:rPr lang="cs-CZ" sz="1800" b="1" dirty="0"/>
              <a:t>dominikáni a minoriti</a:t>
            </a:r>
            <a:r>
              <a:rPr lang="cs-CZ" sz="1800" dirty="0"/>
              <a:t>  </a:t>
            </a:r>
          </a:p>
          <a:p>
            <a:pPr eaLnBrk="1" hangingPunct="1">
              <a:defRPr/>
            </a:pPr>
            <a:r>
              <a:rPr lang="cs-CZ" sz="1800" b="1" dirty="0"/>
              <a:t>od r. 1256:   augustiniáni eremiti</a:t>
            </a:r>
            <a:r>
              <a:rPr lang="cs-CZ" sz="1800" dirty="0"/>
              <a:t> (poustevníci)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–  usazují se ve velkých městech, Praze, Olomouci, Brně, Znojmě, Jihlavě Opavě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–  spory s městským farním klérem:  směli kázat jen ve svých kostelích, veřejně jen, když se nekázalo ve farním kostele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–  mohli pohřbívat laiky, ale ¼ získaných poplatků měli odvádět místnímu faráři, s jehož svolením mohli udělovat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svátosti manželství, eucharistii či pomazání.</a:t>
            </a:r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2145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2197446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Mendikantské řády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435" y="1293222"/>
            <a:ext cx="11688566" cy="556477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2000" b="1" dirty="0"/>
              <a:t>Augustiniáni  </a:t>
            </a:r>
            <a:r>
              <a:rPr lang="cs-CZ" sz="2000" dirty="0"/>
              <a:t>–  za Jana Lucemburského</a:t>
            </a:r>
            <a:r>
              <a:rPr lang="cs-CZ" sz="2000" b="1" dirty="0"/>
              <a:t> </a:t>
            </a:r>
            <a:r>
              <a:rPr lang="cs-CZ" sz="2000" dirty="0"/>
              <a:t>založeny:  </a:t>
            </a:r>
            <a:r>
              <a:rPr lang="cs-CZ" sz="2000" b="1" dirty="0"/>
              <a:t>kanonie řeholních kanovníků sv. Augustina</a:t>
            </a:r>
            <a:r>
              <a:rPr lang="cs-CZ" sz="20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                                                               (suplovala farní správu)</a:t>
            </a:r>
          </a:p>
          <a:p>
            <a:pPr eaLnBrk="1" hangingPunct="1">
              <a:defRPr/>
            </a:pPr>
            <a:r>
              <a:rPr lang="cs-CZ" sz="2000" b="1" dirty="0"/>
              <a:t>Kartuziáni  </a:t>
            </a:r>
            <a:r>
              <a:rPr lang="cs-CZ" sz="2000" dirty="0"/>
              <a:t>–</a:t>
            </a:r>
            <a:r>
              <a:rPr lang="cs-CZ" sz="2000" b="1" dirty="0"/>
              <a:t>  1342:</a:t>
            </a:r>
            <a:r>
              <a:rPr lang="cs-CZ" sz="2000" dirty="0"/>
              <a:t>  založili </a:t>
            </a:r>
            <a:r>
              <a:rPr lang="cs-CZ" sz="2000" dirty="0" err="1"/>
              <a:t>kartuzii</a:t>
            </a:r>
            <a:r>
              <a:rPr lang="cs-CZ" sz="2000" dirty="0"/>
              <a:t> před branami Prahy (u sv. Tomáše)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–  </a:t>
            </a:r>
            <a:r>
              <a:rPr lang="cs-CZ" sz="2000" b="1" dirty="0"/>
              <a:t>1388:</a:t>
            </a:r>
            <a:r>
              <a:rPr lang="cs-CZ" sz="2000" dirty="0"/>
              <a:t> přesídlili z Tržku u Litomyšle do Dolan u Olomouce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–   období </a:t>
            </a:r>
            <a:r>
              <a:rPr lang="cs-CZ" sz="2000" b="1" dirty="0"/>
              <a:t>„nové zbožnosti – </a:t>
            </a:r>
            <a:r>
              <a:rPr lang="cs-CZ" sz="2000" b="1" dirty="0" err="1"/>
              <a:t>devotio</a:t>
            </a:r>
            <a:r>
              <a:rPr lang="cs-CZ" sz="2000" b="1" dirty="0"/>
              <a:t> moderna“</a:t>
            </a:r>
            <a:r>
              <a:rPr lang="cs-CZ" sz="2000" dirty="0"/>
              <a:t>   </a:t>
            </a:r>
            <a:r>
              <a:rPr lang="cs-CZ" sz="2000" b="1" dirty="0" err="1"/>
              <a:t>Šěpán</a:t>
            </a:r>
            <a:r>
              <a:rPr lang="cs-CZ" sz="2000" b="1" dirty="0"/>
              <a:t> z Dolan </a:t>
            </a:r>
            <a:r>
              <a:rPr lang="cs-CZ" sz="2000" dirty="0"/>
              <a:t>– reformátorské snahy </a:t>
            </a:r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r>
              <a:rPr lang="cs-CZ" sz="2000" b="1" dirty="0"/>
              <a:t>Karel IV.:  </a:t>
            </a:r>
            <a:r>
              <a:rPr lang="cs-CZ" sz="2000" dirty="0"/>
              <a:t>Nové Město pražské:  </a:t>
            </a:r>
            <a:r>
              <a:rPr lang="cs-CZ" sz="2000" dirty="0" err="1"/>
              <a:t>benediktíni</a:t>
            </a:r>
            <a:r>
              <a:rPr lang="cs-CZ" sz="2000" dirty="0"/>
              <a:t> z Postoloprt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                         premonstrátky z Doksan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                         klarisky z Panenského  Týnce</a:t>
            </a:r>
          </a:p>
          <a:p>
            <a:pPr marL="0" indent="0">
              <a:buNone/>
              <a:defRPr/>
            </a:pPr>
            <a:r>
              <a:rPr lang="cs-CZ" sz="2000" dirty="0"/>
              <a:t> </a:t>
            </a:r>
          </a:p>
          <a:p>
            <a:pPr eaLnBrk="1" hangingPunct="1">
              <a:defRPr/>
            </a:pPr>
            <a:r>
              <a:rPr lang="cs-CZ" sz="2000" b="1" dirty="0"/>
              <a:t>Nově vznikly  –   kláštery</a:t>
            </a:r>
            <a:r>
              <a:rPr lang="cs-CZ" sz="2000" dirty="0"/>
              <a:t>:  karmelitánů, slovanských a ambroziánských </a:t>
            </a:r>
            <a:r>
              <a:rPr lang="cs-CZ" sz="2000" dirty="0" err="1"/>
              <a:t>benediktínů</a:t>
            </a:r>
            <a:r>
              <a:rPr lang="cs-CZ" sz="2000" dirty="0"/>
              <a:t>, augustiniánek </a:t>
            </a:r>
          </a:p>
          <a:p>
            <a:pPr marL="0" indent="0" eaLnBrk="1" hangingPunct="1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Mimo Prahu založeny  – </a:t>
            </a:r>
            <a:r>
              <a:rPr lang="cs-CZ" sz="2000" dirty="0"/>
              <a:t>  klášter </a:t>
            </a:r>
            <a:r>
              <a:rPr lang="cs-CZ" sz="2000" dirty="0" err="1"/>
              <a:t>celestínů</a:t>
            </a:r>
            <a:r>
              <a:rPr lang="cs-CZ" sz="2000" dirty="0"/>
              <a:t> v </a:t>
            </a:r>
            <a:r>
              <a:rPr lang="cs-CZ" sz="2000" dirty="0" err="1"/>
              <a:t>Ojvíně</a:t>
            </a:r>
            <a:r>
              <a:rPr lang="cs-CZ" sz="2000" dirty="0"/>
              <a:t>, karmelitánů v Tachově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1344 </a:t>
            </a:r>
            <a:r>
              <a:rPr lang="cs-CZ" sz="2000" dirty="0"/>
              <a:t> –  povýšeno </a:t>
            </a:r>
            <a:r>
              <a:rPr lang="cs-CZ" sz="2000" b="1" dirty="0"/>
              <a:t>pražské </a:t>
            </a:r>
            <a:r>
              <a:rPr lang="cs-CZ" sz="2000" b="1" dirty="0" err="1"/>
              <a:t>acibiskupství</a:t>
            </a:r>
            <a:r>
              <a:rPr lang="cs-CZ" sz="2000" b="1" dirty="0"/>
              <a:t>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–  nově vzniklo </a:t>
            </a:r>
            <a:r>
              <a:rPr lang="cs-CZ" sz="2000" b="1" dirty="0"/>
              <a:t>biskupství v Litomyšli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45099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Terminologie</a:t>
            </a:r>
            <a:br>
              <a:rPr lang="cs-CZ" altLang="cs-CZ" sz="3200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2885" y="1222624"/>
            <a:ext cx="12072135" cy="63699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Generální kapitula   </a:t>
            </a:r>
            <a:r>
              <a:rPr lang="cs-CZ" sz="1800" dirty="0"/>
              <a:t>–  sbor představených klášterů v čele řádu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–  zasedání všech opatů, usnesení v platnosti zákona (</a:t>
            </a:r>
            <a:r>
              <a:rPr lang="cs-CZ" sz="1800" dirty="0" err="1"/>
              <a:t>Citeaux</a:t>
            </a:r>
            <a:r>
              <a:rPr lang="cs-CZ" sz="1800" dirty="0"/>
              <a:t>:  první 1116)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opati ze vzdálených zemí jezdit jednou za 3 roky 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Konvent</a:t>
            </a:r>
            <a:r>
              <a:rPr lang="cs-CZ" sz="1800" dirty="0"/>
              <a:t>   –   </a:t>
            </a:r>
            <a:r>
              <a:rPr lang="cs-CZ" sz="1800" dirty="0" err="1"/>
              <a:t>conventus</a:t>
            </a:r>
            <a:r>
              <a:rPr lang="cs-CZ" sz="1800" dirty="0"/>
              <a:t>:  sbor mnichů (</a:t>
            </a:r>
            <a:r>
              <a:rPr lang="cs-CZ" sz="1800" dirty="0" err="1"/>
              <a:t>monachi</a:t>
            </a:r>
            <a:r>
              <a:rPr lang="cs-CZ" sz="1800" dirty="0"/>
              <a:t>), působil v každém klášteře</a:t>
            </a:r>
          </a:p>
          <a:p>
            <a:pPr eaLnBrk="1" hangingPunct="1">
              <a:defRPr/>
            </a:pPr>
            <a:r>
              <a:rPr lang="cs-CZ" sz="1800" b="1" dirty="0"/>
              <a:t>Mniši</a:t>
            </a:r>
            <a:r>
              <a:rPr lang="cs-CZ" sz="1800" dirty="0"/>
              <a:t>   –   skládali slib čistoty a chudoby (</a:t>
            </a:r>
            <a:r>
              <a:rPr lang="cs-CZ" sz="1800" dirty="0" err="1"/>
              <a:t>professus</a:t>
            </a:r>
            <a:r>
              <a:rPr lang="cs-CZ" sz="1800" dirty="0"/>
              <a:t>)</a:t>
            </a:r>
          </a:p>
          <a:p>
            <a:pPr eaLnBrk="1" hangingPunct="1">
              <a:defRPr/>
            </a:pPr>
            <a:r>
              <a:rPr lang="cs-CZ" sz="1800" b="1" dirty="0"/>
              <a:t>Preláti   </a:t>
            </a:r>
            <a:r>
              <a:rPr lang="cs-CZ" sz="1800" dirty="0"/>
              <a:t>–   klášterní hodnostáři:</a:t>
            </a:r>
          </a:p>
          <a:p>
            <a:pPr eaLnBrk="1" hangingPunct="1">
              <a:defRPr/>
            </a:pPr>
            <a:r>
              <a:rPr lang="cs-CZ" sz="1800" b="1" dirty="0"/>
              <a:t>Opat</a:t>
            </a:r>
            <a:r>
              <a:rPr lang="cs-CZ" sz="1800" dirty="0"/>
              <a:t>   –   </a:t>
            </a:r>
            <a:r>
              <a:rPr lang="cs-CZ" sz="1800" dirty="0" err="1"/>
              <a:t>abbas</a:t>
            </a:r>
            <a:r>
              <a:rPr lang="cs-CZ" sz="1800" dirty="0"/>
              <a:t> (lat. otec):   představený kláštera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–   vedl kapitulu, sloužil nejvýznamnější mše, prováděl vizitace v podřízených klášterech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–   prelatura:   dům opata se soukromou kaplí:   většinou mezi kostelem a bránou</a:t>
            </a:r>
          </a:p>
          <a:p>
            <a:pPr eaLnBrk="1" hangingPunct="1">
              <a:defRPr/>
            </a:pPr>
            <a:r>
              <a:rPr lang="cs-CZ" sz="1800" b="1" dirty="0"/>
              <a:t>Převor</a:t>
            </a:r>
            <a:r>
              <a:rPr lang="cs-CZ" sz="1800" dirty="0"/>
              <a:t>   –   prior:  zástupce opata, stál v čel konventu, liturgické povinnosti (zpovědník)</a:t>
            </a:r>
          </a:p>
          <a:p>
            <a:pPr eaLnBrk="1" hangingPunct="1">
              <a:defRPr/>
            </a:pPr>
            <a:r>
              <a:rPr lang="cs-CZ" sz="1800" b="1" dirty="0" err="1"/>
              <a:t>Novicmistr</a:t>
            </a:r>
            <a:r>
              <a:rPr lang="cs-CZ" sz="1800" b="1" dirty="0"/>
              <a:t>   </a:t>
            </a:r>
            <a:r>
              <a:rPr lang="cs-CZ" sz="1800" dirty="0"/>
              <a:t>–   magister </a:t>
            </a:r>
            <a:r>
              <a:rPr lang="cs-CZ" sz="1800" dirty="0" err="1"/>
              <a:t>noviciorum</a:t>
            </a:r>
            <a:r>
              <a:rPr lang="cs-CZ" sz="1800" dirty="0"/>
              <a:t>:   výchova a vzdělání noviců</a:t>
            </a:r>
          </a:p>
          <a:p>
            <a:pPr>
              <a:defRPr/>
            </a:pPr>
            <a:r>
              <a:rPr lang="cs-CZ" sz="1800" b="1" dirty="0"/>
              <a:t>Zpovědník   –   </a:t>
            </a:r>
            <a:r>
              <a:rPr lang="cs-CZ" sz="1800" b="1" dirty="0" err="1"/>
              <a:t>confessor</a:t>
            </a:r>
            <a:r>
              <a:rPr lang="cs-CZ" sz="1800" b="1" dirty="0"/>
              <a:t> (</a:t>
            </a:r>
            <a:r>
              <a:rPr lang="cs-CZ" sz="1800" dirty="0" err="1"/>
              <a:t>confessio</a:t>
            </a:r>
            <a:r>
              <a:rPr lang="cs-CZ" sz="1800" dirty="0"/>
              <a:t> lat.  vyznání),  záležitosti víry</a:t>
            </a:r>
          </a:p>
          <a:p>
            <a:pPr>
              <a:defRPr/>
            </a:pPr>
            <a:r>
              <a:rPr lang="cs-CZ" sz="1800" b="1" dirty="0"/>
              <a:t>Kantor</a:t>
            </a:r>
            <a:r>
              <a:rPr lang="cs-CZ" sz="1800" dirty="0"/>
              <a:t>  –  </a:t>
            </a:r>
            <a:r>
              <a:rPr lang="cs-CZ" sz="1800" dirty="0" err="1"/>
              <a:t>cantor</a:t>
            </a:r>
            <a:r>
              <a:rPr lang="cs-CZ" sz="1800" dirty="0"/>
              <a:t>:  chrámový zpěv, péče o knihy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89563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800E4-EF36-CD6E-8481-78D3C6E8E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1192838" cy="5835721"/>
          </a:xfrm>
        </p:spPr>
        <p:txBody>
          <a:bodyPr/>
          <a:lstStyle/>
          <a:p>
            <a:pPr>
              <a:defRPr/>
            </a:pPr>
            <a:r>
              <a:rPr lang="pl-PL" sz="1800" b="1" dirty="0"/>
              <a:t>Vestiarius   </a:t>
            </a:r>
            <a:r>
              <a:rPr lang="pl-PL" sz="1800" dirty="0"/>
              <a:t>–</a:t>
            </a:r>
            <a:r>
              <a:rPr lang="pl-PL" sz="1800" b="1" dirty="0"/>
              <a:t> </a:t>
            </a:r>
            <a:r>
              <a:rPr lang="pl-PL" sz="1800" dirty="0"/>
              <a:t>  staral se o oděv (šaty, boty)</a:t>
            </a: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Fortnýř</a:t>
            </a:r>
            <a:r>
              <a:rPr lang="cs-CZ" sz="1800" dirty="0"/>
              <a:t>   –   </a:t>
            </a:r>
            <a:r>
              <a:rPr lang="cs-CZ" sz="1800" dirty="0" err="1"/>
              <a:t>portarius</a:t>
            </a:r>
            <a:r>
              <a:rPr lang="cs-CZ" sz="1800" dirty="0"/>
              <a:t>:   kontroloval přístup do kláštera (jídlo a ošacení pro chudé)</a:t>
            </a:r>
          </a:p>
          <a:p>
            <a:pPr>
              <a:defRPr/>
            </a:pPr>
            <a:r>
              <a:rPr lang="cs-CZ" sz="1800" b="1" dirty="0"/>
              <a:t>Cellarius</a:t>
            </a:r>
            <a:r>
              <a:rPr lang="cs-CZ" sz="1800" dirty="0"/>
              <a:t>   –   hospodářský správce kláštera </a:t>
            </a:r>
          </a:p>
          <a:p>
            <a:pPr eaLnBrk="1" hangingPunct="1">
              <a:defRPr/>
            </a:pPr>
            <a:r>
              <a:rPr lang="cs-CZ" sz="1800" b="1" dirty="0" err="1"/>
              <a:t>Camerarius</a:t>
            </a:r>
            <a:r>
              <a:rPr lang="cs-CZ" sz="1800" dirty="0"/>
              <a:t>   –   správce financí (komorník)  </a:t>
            </a:r>
          </a:p>
          <a:p>
            <a:pPr eaLnBrk="1" hangingPunct="1">
              <a:defRPr/>
            </a:pPr>
            <a:r>
              <a:rPr lang="cs-CZ" sz="1800" b="1" dirty="0" err="1"/>
              <a:t>Bursarius</a:t>
            </a:r>
            <a:r>
              <a:rPr lang="cs-CZ" sz="1800" b="1" dirty="0"/>
              <a:t>   – </a:t>
            </a:r>
            <a:r>
              <a:rPr lang="cs-CZ" sz="1800" dirty="0"/>
              <a:t>  péče o pokladnu a příjmy (zásobování)</a:t>
            </a:r>
          </a:p>
          <a:p>
            <a:pPr>
              <a:defRPr/>
            </a:pPr>
            <a:r>
              <a:rPr lang="cs-CZ" sz="1800" b="1" dirty="0"/>
              <a:t>Magister (rektor) curie   </a:t>
            </a:r>
            <a:r>
              <a:rPr lang="cs-CZ" sz="1800" dirty="0"/>
              <a:t>–   správce hospodářského dvora   </a:t>
            </a:r>
          </a:p>
          <a:p>
            <a:pPr>
              <a:defRPr/>
            </a:pPr>
            <a:r>
              <a:rPr lang="cs-CZ" sz="1800" b="1" dirty="0" err="1"/>
              <a:t>Infirmarius</a:t>
            </a:r>
            <a:r>
              <a:rPr lang="cs-CZ" sz="1800" b="1" dirty="0"/>
              <a:t> (magister </a:t>
            </a:r>
            <a:r>
              <a:rPr lang="cs-CZ" sz="1800" b="1" dirty="0" err="1"/>
              <a:t>infirmorum</a:t>
            </a:r>
            <a:r>
              <a:rPr lang="cs-CZ" sz="1800" b="1" dirty="0"/>
              <a:t>)  </a:t>
            </a:r>
            <a:r>
              <a:rPr lang="cs-CZ" sz="1800" dirty="0"/>
              <a:t>–  správce klášterní nemocnice</a:t>
            </a:r>
          </a:p>
          <a:p>
            <a:pPr>
              <a:defRPr/>
            </a:pPr>
            <a:r>
              <a:rPr lang="cs-CZ" sz="1800" b="1" dirty="0" err="1"/>
              <a:t>Hospitalarius</a:t>
            </a:r>
            <a:r>
              <a:rPr lang="cs-CZ" sz="1800" b="1" dirty="0"/>
              <a:t> (též magister </a:t>
            </a:r>
            <a:r>
              <a:rPr lang="cs-CZ" sz="1800" b="1" dirty="0" err="1"/>
              <a:t>hospitum</a:t>
            </a:r>
            <a:r>
              <a:rPr lang="cs-CZ" sz="1800" b="1" dirty="0"/>
              <a:t>)</a:t>
            </a:r>
            <a:r>
              <a:rPr lang="cs-CZ" sz="1800" dirty="0"/>
              <a:t>   –  správce domu pro hosty</a:t>
            </a:r>
          </a:p>
          <a:p>
            <a:pPr>
              <a:defRPr/>
            </a:pPr>
            <a:r>
              <a:rPr lang="cs-CZ" sz="1800" b="1" dirty="0" err="1"/>
              <a:t>Konvrši</a:t>
            </a:r>
            <a:r>
              <a:rPr lang="cs-CZ" sz="1800" b="1" dirty="0"/>
              <a:t>   </a:t>
            </a:r>
            <a:r>
              <a:rPr lang="cs-CZ" sz="1800" dirty="0"/>
              <a:t>–   </a:t>
            </a:r>
            <a:r>
              <a:rPr lang="cs-CZ" sz="1800" dirty="0" err="1"/>
              <a:t>conversi</a:t>
            </a:r>
            <a:r>
              <a:rPr lang="cs-CZ" sz="1800" dirty="0"/>
              <a:t>:   laičtí bratři  (heslo sv. Benedikta: Ora et </a:t>
            </a:r>
            <a:r>
              <a:rPr lang="cs-CZ" sz="1800" dirty="0" err="1"/>
              <a:t>labora</a:t>
            </a:r>
            <a:r>
              <a:rPr lang="cs-CZ" sz="1800" dirty="0"/>
              <a:t>  - modlitba a práce)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48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132114" y="335280"/>
            <a:ext cx="9935936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Sakrální architektura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1005839" y="1600200"/>
            <a:ext cx="10776857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dirty="0"/>
              <a:t>Stavební podoba klášterů (</a:t>
            </a:r>
            <a:r>
              <a:rPr lang="cs-CZ" sz="1800" dirty="0" err="1"/>
              <a:t>claustrum</a:t>
            </a:r>
            <a:r>
              <a:rPr lang="cs-CZ" sz="1800" dirty="0"/>
              <a:t>) se vyvíjela postupně.</a:t>
            </a:r>
          </a:p>
          <a:p>
            <a:pPr>
              <a:defRPr/>
            </a:pPr>
            <a:r>
              <a:rPr lang="cs-CZ" sz="1800" b="1" dirty="0"/>
              <a:t>Dispozice</a:t>
            </a:r>
            <a:r>
              <a:rPr lang="cs-CZ" sz="1800" dirty="0"/>
              <a:t> – základní schéma rozmístění jednotlivých objektů má podobu benediktínských klášterů, které od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okolního světa oddělovala zeď.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u="sng" dirty="0"/>
              <a:t>Kolonizační stavební provizória</a:t>
            </a:r>
            <a:r>
              <a:rPr lang="cs-CZ" sz="1800" b="1" dirty="0"/>
              <a:t>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  Dřevěná zástavba  </a:t>
            </a:r>
            <a:r>
              <a:rPr lang="cs-CZ" sz="1800" dirty="0"/>
              <a:t>–  je předpokládána u každého kláštera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–  jde o torza rozsáhlých budov nesoucích </a:t>
            </a:r>
            <a:r>
              <a:rPr lang="cs-CZ" sz="1800" dirty="0" err="1"/>
              <a:t>mladohradištní</a:t>
            </a:r>
            <a:r>
              <a:rPr lang="cs-CZ" sz="1800" dirty="0"/>
              <a:t>  znaky (dřevěné nosné kůly nebo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zahloubené objekty s kůlovou konstrukcí)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Břevnov</a:t>
            </a:r>
            <a:r>
              <a:rPr lang="cs-CZ" sz="1800" dirty="0"/>
              <a:t> – kamenné stavby kostela s konventem měly pravděpodobně dřevěné předchůdce, které se však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dodnes nepodařilo nalézt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k nejstarším kamenným stavbám náleží východní krypta baziliky včetně východního chóru a části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bočních lodí.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982083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779418" y="142466"/>
            <a:ext cx="10696816" cy="1074738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Sakrální architektura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410789"/>
            <a:ext cx="11508377" cy="53710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Ostrov</a:t>
            </a:r>
            <a:r>
              <a:rPr lang="cs-CZ" sz="1800" b="1" i="1" dirty="0"/>
              <a:t>  </a:t>
            </a:r>
            <a:r>
              <a:rPr lang="cs-CZ" sz="1800" dirty="0"/>
              <a:t>– </a:t>
            </a:r>
            <a:r>
              <a:rPr lang="cs-CZ" sz="1800" b="1" i="1" dirty="0"/>
              <a:t> </a:t>
            </a:r>
            <a:r>
              <a:rPr lang="cs-CZ" sz="1800" dirty="0"/>
              <a:t>dřevěné stavby budované domácí technikou sloužily 200 let</a:t>
            </a:r>
          </a:p>
          <a:p>
            <a:pPr marL="0" indent="0">
              <a:buNone/>
              <a:defRPr/>
            </a:pPr>
            <a:r>
              <a:rPr lang="cs-CZ" sz="1800" b="1" i="1" dirty="0"/>
              <a:t>                  </a:t>
            </a:r>
            <a:r>
              <a:rPr lang="cs-CZ" sz="1800" dirty="0"/>
              <a:t>–</a:t>
            </a:r>
            <a:r>
              <a:rPr lang="cs-CZ" sz="1800" b="1" i="1" dirty="0"/>
              <a:t>  </a:t>
            </a:r>
            <a:r>
              <a:rPr lang="cs-CZ" sz="1800" dirty="0"/>
              <a:t>zbytky dřevěného kostela pod pozdější románskou bazilikou, severně dřevěné příbytky, které respektovaly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pozdější románský a gotický rajský dvůr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zánik dřevěných staveb po požáru v r. 1137, pak klášter kamenný, který zachoval stavební schéma dřevěného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předchůdce (princip </a:t>
            </a:r>
            <a:r>
              <a:rPr lang="cs-CZ" sz="1800" dirty="0" err="1"/>
              <a:t>stabilitatis</a:t>
            </a:r>
            <a:r>
              <a:rPr lang="cs-CZ" sz="1800" dirty="0"/>
              <a:t> loci)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jako první byla budována bazilika (až do konce 1/3 13. stol.)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–  severně baziliky s hroby konventu vznikla nová klauzura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Sázava </a:t>
            </a:r>
            <a:r>
              <a:rPr lang="cs-CZ" sz="1800" dirty="0"/>
              <a:t> –  100 až 200 let dřevěný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 11. stol.:  nahrazen kamennými objekty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původní kostel byl dřevěný (v místě chóru), kolem dřevěné budovy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jižně východní křídlo klauzury, které sestávalo z velké dřevěné budovy (6 x 12 m)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kamenný chrám, který nahradil dřevěný, byl vysvěcen v roce 1095 a stavebně byl dokončen r. 1161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v </a:t>
            </a:r>
            <a:r>
              <a:rPr lang="cs-CZ" sz="1800" dirty="0" err="1"/>
              <a:t>sev</a:t>
            </a:r>
            <a:r>
              <a:rPr lang="cs-CZ" sz="1800" dirty="0"/>
              <a:t>. zahradě:  laické sídliště (služebníci); v již. zahradě: pohřebiště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71883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240287" y="0"/>
            <a:ext cx="10040738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Půdorysné schéma kláštera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5902" y="1222625"/>
            <a:ext cx="11596098" cy="56353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200" b="1" dirty="0" err="1"/>
              <a:t>Benediktíni</a:t>
            </a:r>
            <a:r>
              <a:rPr lang="cs-CZ" sz="2200" b="1" dirty="0"/>
              <a:t>  </a:t>
            </a:r>
            <a:r>
              <a:rPr lang="cs-CZ" sz="2200" dirty="0"/>
              <a:t> –   vypracovali model kláštera jako promyšleného stavebního celku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s dispozicí budov určených pro potřeby řeholních společenství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–   9. stol.:  stavební podoba (kánon)  podle kláštera v st. </a:t>
            </a:r>
            <a:r>
              <a:rPr lang="cs-CZ" sz="2200" dirty="0" err="1"/>
              <a:t>Gallen</a:t>
            </a:r>
            <a:r>
              <a:rPr lang="cs-CZ" sz="2200" dirty="0"/>
              <a:t>  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kamenná projekce duchovního programu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ustálené stavební schéma převzaly cisterciácké kláštery i další řády.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>
              <a:defRPr/>
            </a:pPr>
            <a:r>
              <a:rPr lang="cs-CZ" sz="2200" b="1" dirty="0"/>
              <a:t>od 12. stol.   </a:t>
            </a:r>
            <a:r>
              <a:rPr lang="cs-CZ" sz="2200" dirty="0"/>
              <a:t>–   nový přístup, nerozlišující mezi budovami významnými a méně důležitými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–   </a:t>
            </a:r>
            <a:r>
              <a:rPr lang="cs-CZ" sz="2200" b="1" dirty="0"/>
              <a:t>hospodářské dvory (</a:t>
            </a:r>
            <a:r>
              <a:rPr lang="cs-CZ" sz="2200" b="1" dirty="0" err="1"/>
              <a:t>grangie</a:t>
            </a:r>
            <a:r>
              <a:rPr lang="cs-CZ" sz="2200" b="1" dirty="0"/>
              <a:t>): </a:t>
            </a:r>
            <a:r>
              <a:rPr lang="cs-CZ" sz="2200" dirty="0"/>
              <a:t>   práce byla chápána jako jiná forma modlitby, proto se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        o dvůr se pečovalo stejně jako o svatostánek</a:t>
            </a:r>
          </a:p>
          <a:p>
            <a:pPr>
              <a:defRPr/>
            </a:pPr>
            <a:endParaRPr lang="cs-CZ" sz="2200" dirty="0"/>
          </a:p>
          <a:p>
            <a:pPr>
              <a:defRPr/>
            </a:pPr>
            <a:r>
              <a:rPr lang="cs-CZ" sz="2200" b="1" dirty="0"/>
              <a:t>Benediktínské kláštery  </a:t>
            </a:r>
            <a:r>
              <a:rPr lang="cs-CZ" sz="2200" dirty="0"/>
              <a:t>– strohé bez vnějších ozdob, bez obrazů (zakázala generální kapitula, jen P. Marie)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–  měla do nich přístup veřejnost – o poutích.</a:t>
            </a:r>
          </a:p>
          <a:p>
            <a:pPr marL="0" indent="0">
              <a:buNone/>
              <a:defRPr/>
            </a:pPr>
            <a:endParaRPr lang="cs-CZ" sz="2200" dirty="0"/>
          </a:p>
          <a:p>
            <a:pPr>
              <a:defRPr/>
            </a:pPr>
            <a:r>
              <a:rPr lang="cs-CZ" sz="2200" b="1" dirty="0"/>
              <a:t>Cisterciácké kláštery  </a:t>
            </a:r>
            <a:r>
              <a:rPr lang="cs-CZ" sz="2200" dirty="0"/>
              <a:t>–   byly pro veřejnost uzavřené.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2660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D123DB-239E-8E1A-8AF6-C8719BF64B9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065" y="244017"/>
            <a:ext cx="7903870" cy="5568582"/>
          </a:xfrm>
          <a:prstGeom prst="rect">
            <a:avLst/>
          </a:prstGeom>
          <a:noFill/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74FDD12-7450-B9BC-0493-35EEE4AF92AF}"/>
              </a:ext>
            </a:extLst>
          </p:cNvPr>
          <p:cNvSpPr txBox="1"/>
          <p:nvPr/>
        </p:nvSpPr>
        <p:spPr>
          <a:xfrm>
            <a:off x="4027613" y="6027003"/>
            <a:ext cx="4136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prstClr val="black"/>
                </a:solidFill>
                <a:ea typeface="+mn-ea"/>
                <a:cs typeface="+mn-cs"/>
              </a:rPr>
              <a:t>Opatská kaple ve Zlaté Koruně</a:t>
            </a:r>
            <a:br>
              <a:rPr lang="cs-CZ" sz="24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3498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981200" y="20638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Půdorysné schéma kláštera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837" y="1273996"/>
            <a:ext cx="11322120" cy="55633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Klášter</a:t>
            </a:r>
            <a:r>
              <a:rPr lang="cs-CZ" sz="2000" dirty="0"/>
              <a:t>   –   duchovní rovina:   představoval Boží dům, kde přebývá Ježíš Kristus (modlitby, meditace)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  fyzická rovina:    architektonický soubor objektů sloužících mnišské komunitě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–   navržen tak, aby byl nezávislý a soběstačný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/>
              <a:t>Bazilika </a:t>
            </a:r>
            <a:r>
              <a:rPr lang="cs-CZ" sz="2000" dirty="0"/>
              <a:t>  –   ústřední objekt:  většinou trojlodní  s apsidami na východě a věžemi na západě (vstup)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–    </a:t>
            </a:r>
            <a:r>
              <a:rPr lang="cs-CZ" sz="2000" b="1" dirty="0"/>
              <a:t>půdorys</a:t>
            </a:r>
            <a:r>
              <a:rPr lang="cs-CZ" sz="2000" dirty="0"/>
              <a:t>:   latinský kříž s transeptem a chórem (někdy oddělen </a:t>
            </a:r>
            <a:r>
              <a:rPr lang="cs-CZ" sz="2000" dirty="0" err="1"/>
              <a:t>lettnerem</a:t>
            </a:r>
            <a:r>
              <a:rPr lang="cs-CZ" sz="2000" dirty="0"/>
              <a:t>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V:   kněžiště s oltářem:   chórová část (mnišská)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Z:   u vchodu (</a:t>
            </a:r>
            <a:r>
              <a:rPr lang="cs-CZ" sz="2000" dirty="0" err="1"/>
              <a:t>konvršská</a:t>
            </a:r>
            <a:r>
              <a:rPr lang="cs-CZ" sz="2000" dirty="0"/>
              <a:t>)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–   z jižní strany </a:t>
            </a:r>
            <a:r>
              <a:rPr lang="cs-CZ" sz="2200" dirty="0"/>
              <a:t>přiléhala </a:t>
            </a:r>
            <a:r>
              <a:rPr lang="cs-CZ" sz="2200" b="1" dirty="0"/>
              <a:t>klausura</a:t>
            </a:r>
            <a:r>
              <a:rPr lang="cs-CZ" sz="2200" dirty="0"/>
              <a:t>:  uzavřené klášterní prostory </a:t>
            </a:r>
          </a:p>
          <a:p>
            <a:pPr marL="0" indent="0">
              <a:buNone/>
              <a:defRPr/>
            </a:pPr>
            <a:r>
              <a:rPr lang="cs-CZ" sz="2200" dirty="0"/>
              <a:t>                                                                                  určeny pouze pro členy řádu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88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FCDF6-B071-715B-EC1E-B20DC6BD0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240" y="883578"/>
            <a:ext cx="11770760" cy="58768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Konvent</a:t>
            </a:r>
            <a:r>
              <a:rPr lang="cs-CZ" sz="2000" dirty="0"/>
              <a:t>    –   budovy klausury (uzavřené části kláštera pro veřejnost) označené podle mnišského společenství 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–   dům opata, dům pro hosty, špitál, dvůr</a:t>
            </a:r>
            <a:endParaRPr lang="cs-CZ" sz="2000" b="1" dirty="0"/>
          </a:p>
          <a:p>
            <a:pPr marL="0" indent="0">
              <a:buNone/>
              <a:defRPr/>
            </a:pPr>
            <a:r>
              <a:rPr lang="cs-CZ" sz="2000" dirty="0"/>
              <a:t>                       –    </a:t>
            </a:r>
            <a:r>
              <a:rPr lang="cs-CZ" sz="2000" b="1" dirty="0"/>
              <a:t>rajský dvůr:   </a:t>
            </a:r>
            <a:r>
              <a:rPr lang="cs-CZ" sz="2000" dirty="0"/>
              <a:t>většinou pravoúhlý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kolem </a:t>
            </a:r>
            <a:r>
              <a:rPr lang="cs-CZ" sz="2000" b="1" dirty="0"/>
              <a:t>křížová chodba </a:t>
            </a:r>
            <a:r>
              <a:rPr lang="cs-CZ" sz="2000" dirty="0"/>
              <a:t>(ambit)</a:t>
            </a:r>
            <a:r>
              <a:rPr lang="cs-CZ" sz="2000" b="1" dirty="0"/>
              <a:t> </a:t>
            </a:r>
            <a:r>
              <a:rPr lang="cs-CZ" sz="2000" dirty="0"/>
              <a:t>zajišťující spojení jednotlivých částí konventu 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/>
              <a:t>                        </a:t>
            </a:r>
            <a:r>
              <a:rPr lang="cs-CZ" sz="2000" b="1" dirty="0"/>
              <a:t>a)   část mnišská   </a:t>
            </a:r>
            <a:r>
              <a:rPr lang="cs-CZ" sz="2000" dirty="0"/>
              <a:t>–   </a:t>
            </a:r>
            <a:r>
              <a:rPr lang="cs-CZ" sz="2000" b="1" dirty="0"/>
              <a:t>kapitulní síň:  </a:t>
            </a:r>
            <a:r>
              <a:rPr lang="cs-CZ" sz="2000" dirty="0"/>
              <a:t>shromažďovací místnost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–   </a:t>
            </a:r>
            <a:r>
              <a:rPr lang="cs-CZ" sz="2000" b="1" dirty="0"/>
              <a:t>dormitář:   </a:t>
            </a:r>
            <a:r>
              <a:rPr lang="cs-CZ" sz="2000" dirty="0"/>
              <a:t>ložnice  (později jednotlivé cely mnichů)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–   </a:t>
            </a:r>
            <a:r>
              <a:rPr lang="cs-CZ" sz="2000" b="1" dirty="0" err="1"/>
              <a:t>reflektář</a:t>
            </a:r>
            <a:r>
              <a:rPr lang="cs-CZ" sz="2000" b="1" dirty="0"/>
              <a:t>:   </a:t>
            </a:r>
            <a:r>
              <a:rPr lang="cs-CZ" sz="2000" dirty="0"/>
              <a:t>jídelna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–   </a:t>
            </a:r>
            <a:r>
              <a:rPr lang="cs-CZ" sz="2000" b="1" dirty="0" err="1"/>
              <a:t>klefaktorium</a:t>
            </a:r>
            <a:r>
              <a:rPr lang="cs-CZ" sz="2000" b="1" dirty="0"/>
              <a:t>:   </a:t>
            </a:r>
            <a:r>
              <a:rPr lang="cs-CZ" sz="2000" dirty="0"/>
              <a:t>ohřívárna  (často jediná v klášteře)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–   </a:t>
            </a:r>
            <a:r>
              <a:rPr lang="cs-CZ" sz="2000" b="1" dirty="0" err="1"/>
              <a:t>parlatorium</a:t>
            </a:r>
            <a:r>
              <a:rPr lang="cs-CZ" sz="2000" dirty="0"/>
              <a:t>:  hovorna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–    </a:t>
            </a:r>
            <a:r>
              <a:rPr lang="cs-CZ" sz="2000" b="1" dirty="0" err="1"/>
              <a:t>cellarium</a:t>
            </a:r>
            <a:r>
              <a:rPr lang="cs-CZ" sz="2000" b="1" dirty="0"/>
              <a:t>:</a:t>
            </a:r>
            <a:r>
              <a:rPr lang="cs-CZ" sz="2000" dirty="0"/>
              <a:t>  sklad potravin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/>
              <a:t>                       b) část </a:t>
            </a:r>
            <a:r>
              <a:rPr lang="cs-CZ" sz="2000" b="1" dirty="0" err="1"/>
              <a:t>konvršská</a:t>
            </a:r>
            <a:r>
              <a:rPr lang="cs-CZ" sz="2000" b="1" dirty="0"/>
              <a:t>   </a:t>
            </a:r>
            <a:r>
              <a:rPr lang="cs-CZ" sz="2000" dirty="0"/>
              <a:t>–   v  konventu nebo samostatně v hospodářském dvoře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63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7463" y="692331"/>
            <a:ext cx="11051177" cy="581297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1)  </a:t>
            </a:r>
            <a:r>
              <a:rPr lang="cs-CZ" sz="1800" b="1" dirty="0">
                <a:solidFill>
                  <a:srgbClr val="FF0000"/>
                </a:solidFill>
              </a:rPr>
              <a:t>Období  emancipačního boje:</a:t>
            </a:r>
            <a:r>
              <a:rPr lang="cs-CZ" sz="1800" b="1" dirty="0"/>
              <a:t>   </a:t>
            </a:r>
            <a:r>
              <a:rPr lang="cs-CZ" sz="1800" b="1" dirty="0">
                <a:solidFill>
                  <a:srgbClr val="FF0000"/>
                </a:solidFill>
              </a:rPr>
              <a:t>10. – poč. 13. stol.: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1800" dirty="0"/>
              <a:t>          –  církevní instituce musely respektovat tzv. </a:t>
            </a:r>
            <a:r>
              <a:rPr lang="cs-CZ" sz="1800" b="1" dirty="0"/>
              <a:t>zakladatelská práva: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a) </a:t>
            </a:r>
            <a:r>
              <a:rPr lang="cs-CZ" sz="1800" b="1" dirty="0"/>
              <a:t>panovníka</a:t>
            </a:r>
            <a:r>
              <a:rPr lang="cs-CZ" sz="1800" dirty="0"/>
              <a:t>  –  vlastník majetků s fiskálními zájmy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–  uplatňování regálií (nárok na důchod z uprázdněného beneficia) a </a:t>
            </a:r>
            <a:r>
              <a:rPr lang="cs-CZ" sz="1800" dirty="0" err="1"/>
              <a:t>spolií</a:t>
            </a:r>
            <a:r>
              <a:rPr lang="cs-CZ" sz="1800" dirty="0"/>
              <a:t> (nárok na majetek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zemřelého duchovního)</a:t>
            </a:r>
          </a:p>
          <a:p>
            <a:pPr marL="0" indent="0">
              <a:buNone/>
              <a:defRPr/>
            </a:pPr>
            <a:r>
              <a:rPr lang="cs-CZ" sz="1800" dirty="0"/>
              <a:t>            b) </a:t>
            </a:r>
            <a:r>
              <a:rPr lang="cs-CZ" sz="1800" b="1" dirty="0"/>
              <a:t>šlechty</a:t>
            </a:r>
            <a:r>
              <a:rPr lang="cs-CZ" sz="1800" dirty="0"/>
              <a:t> – od konce 11. stol. zakládány soukromé vlastnické kostely (konec 12. stol. oratoře bez farních práv)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</a:t>
            </a:r>
            <a:r>
              <a:rPr lang="cs-CZ" sz="1800" b="1" dirty="0" err="1"/>
              <a:t>Velkofarní</a:t>
            </a:r>
            <a:r>
              <a:rPr lang="cs-CZ" sz="1800" b="1" dirty="0"/>
              <a:t> kostely  </a:t>
            </a:r>
            <a:r>
              <a:rPr lang="cs-CZ" sz="1800" dirty="0"/>
              <a:t>–  do konce 10. stol. pouze ve správních centrech provincií (jen hradiště)</a:t>
            </a:r>
          </a:p>
          <a:p>
            <a:pPr marL="0" indent="0">
              <a:buNone/>
              <a:defRPr/>
            </a:pPr>
            <a:r>
              <a:rPr lang="cs-CZ" sz="1800" b="1" dirty="0"/>
              <a:t>                                 Hradské kostely 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baptismales</a:t>
            </a:r>
            <a:r>
              <a:rPr lang="cs-CZ" sz="1800" dirty="0"/>
              <a:t>: s právem křtu a pohřbu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–  kněží mohli udílet všechny druhy svátostí, tzv. </a:t>
            </a:r>
            <a:r>
              <a:rPr lang="cs-CZ" sz="1800" b="1" dirty="0"/>
              <a:t>farní </a:t>
            </a:r>
            <a:r>
              <a:rPr lang="cs-CZ" sz="1800" b="1" dirty="0" err="1"/>
              <a:t>přímus</a:t>
            </a:r>
            <a:endParaRPr lang="cs-CZ" sz="1800" b="1" dirty="0"/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dirty="0"/>
              <a:t> </a:t>
            </a:r>
            <a:r>
              <a:rPr lang="cs-CZ" sz="1800" b="1" dirty="0"/>
              <a:t>Členění kostelů od 13. stol. podle významu</a:t>
            </a:r>
            <a:r>
              <a:rPr lang="cs-CZ" sz="1800" dirty="0"/>
              <a:t>: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a)  </a:t>
            </a:r>
            <a:r>
              <a:rPr lang="cs-CZ" sz="1800" b="1" dirty="0"/>
              <a:t>katedrální chrám</a:t>
            </a:r>
            <a:r>
              <a:rPr lang="cs-CZ" sz="1800" dirty="0"/>
              <a:t>: sídlo biskupa a kapituly </a:t>
            </a:r>
          </a:p>
          <a:p>
            <a:pPr marL="0" indent="0">
              <a:buNone/>
              <a:defRPr/>
            </a:pPr>
            <a:r>
              <a:rPr lang="cs-CZ" sz="1800" dirty="0"/>
              <a:t>        b)  </a:t>
            </a:r>
            <a:r>
              <a:rPr lang="cs-CZ" sz="1800" b="1" dirty="0" err="1"/>
              <a:t>velkofarní</a:t>
            </a:r>
            <a:r>
              <a:rPr lang="cs-CZ" sz="1800" b="1" dirty="0"/>
              <a:t> kostely  </a:t>
            </a:r>
          </a:p>
          <a:p>
            <a:pPr marL="0" indent="0">
              <a:buNone/>
              <a:defRPr/>
            </a:pPr>
            <a:r>
              <a:rPr lang="cs-CZ" sz="1800" dirty="0"/>
              <a:t>        c)   </a:t>
            </a:r>
            <a:r>
              <a:rPr lang="cs-CZ" sz="1800" b="1" dirty="0"/>
              <a:t>venkovské kostely </a:t>
            </a:r>
            <a:r>
              <a:rPr lang="cs-CZ" sz="1800" dirty="0"/>
              <a:t>( 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plebales</a:t>
            </a:r>
            <a:r>
              <a:rPr lang="cs-CZ" sz="1800" dirty="0"/>
              <a:t>) a kaple (</a:t>
            </a:r>
            <a:r>
              <a:rPr lang="cs-CZ" sz="1800" dirty="0" err="1"/>
              <a:t>ecclesiae</a:t>
            </a:r>
            <a:r>
              <a:rPr lang="cs-CZ" sz="1800" dirty="0"/>
              <a:t> </a:t>
            </a:r>
            <a:r>
              <a:rPr lang="cs-CZ" sz="1800" dirty="0" err="1"/>
              <a:t>filiae</a:t>
            </a:r>
            <a:r>
              <a:rPr lang="cs-CZ" sz="1800" dirty="0"/>
              <a:t>)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9716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246580" y="-154113"/>
            <a:ext cx="8119010" cy="1325563"/>
          </a:xfrm>
        </p:spPr>
        <p:txBody>
          <a:bodyPr/>
          <a:lstStyle/>
          <a:p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FF0000"/>
                </a:solidFill>
              </a:rPr>
              <a:t>Půdorysné schéma cisterciáckého kláštera:</a:t>
            </a:r>
          </a:p>
        </p:txBody>
      </p:sp>
      <p:pic>
        <p:nvPicPr>
          <p:cNvPr id="27651" name="Picture 4" descr="http://kralovskedilo.ktf.cuni.cz/assets/data/b323e2756439bf3f51787361f49c18ca2b89afb2f9f5abfad18d881617135e39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1" y="852756"/>
            <a:ext cx="6260646" cy="599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7742434" y="791111"/>
            <a:ext cx="4449566" cy="585626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1   –  Klášterní kostel, </a:t>
            </a:r>
          </a:p>
          <a:p>
            <a:pPr>
              <a:defRPr/>
            </a:pPr>
            <a:r>
              <a:rPr lang="cs-CZ" sz="1800" b="1" dirty="0"/>
              <a:t>2   –  Západní průčelí kostela (vchod)</a:t>
            </a:r>
          </a:p>
          <a:p>
            <a:pPr>
              <a:defRPr/>
            </a:pPr>
            <a:r>
              <a:rPr lang="cs-CZ" sz="1800" b="1" dirty="0"/>
              <a:t>3   –  Předsíň kostela</a:t>
            </a:r>
          </a:p>
          <a:p>
            <a:pPr>
              <a:defRPr/>
            </a:pPr>
            <a:r>
              <a:rPr lang="cs-CZ" sz="1800" b="1" dirty="0"/>
              <a:t>4   –  Severní portál do trojlodí</a:t>
            </a:r>
          </a:p>
          <a:p>
            <a:pPr>
              <a:defRPr/>
            </a:pPr>
            <a:r>
              <a:rPr lang="cs-CZ" sz="1800" b="1" dirty="0"/>
              <a:t>5   –  Vchod z křížové chodby do kostela</a:t>
            </a:r>
          </a:p>
          <a:p>
            <a:pPr>
              <a:defRPr/>
            </a:pPr>
            <a:r>
              <a:rPr lang="cs-CZ" sz="1800" b="1" dirty="0"/>
              <a:t>6   –  Schodiště z kostela do dormitoria </a:t>
            </a:r>
          </a:p>
          <a:p>
            <a:pPr>
              <a:defRPr/>
            </a:pPr>
            <a:r>
              <a:rPr lang="cs-CZ" sz="1800" b="1" dirty="0"/>
              <a:t>7   – Sakristie</a:t>
            </a:r>
          </a:p>
          <a:p>
            <a:pPr>
              <a:defRPr/>
            </a:pPr>
            <a:r>
              <a:rPr lang="cs-CZ" sz="1800" b="1" dirty="0"/>
              <a:t>8   –  Kapitulní síň</a:t>
            </a:r>
          </a:p>
          <a:p>
            <a:pPr>
              <a:defRPr/>
            </a:pPr>
            <a:r>
              <a:rPr lang="cs-CZ" sz="1800" b="1" dirty="0"/>
              <a:t>9   –  Schodiště do dormitáře mnichů?</a:t>
            </a:r>
          </a:p>
          <a:p>
            <a:pPr>
              <a:defRPr/>
            </a:pPr>
            <a:r>
              <a:rPr lang="cs-CZ" sz="1800" b="1" dirty="0"/>
              <a:t>10  – Hovorna (</a:t>
            </a:r>
            <a:r>
              <a:rPr lang="cs-CZ" sz="1800" b="1" dirty="0" err="1"/>
              <a:t>parlatorium</a:t>
            </a:r>
            <a:r>
              <a:rPr lang="cs-CZ" sz="1800" b="1" dirty="0"/>
              <a:t>)</a:t>
            </a:r>
          </a:p>
          <a:p>
            <a:pPr>
              <a:defRPr/>
            </a:pPr>
            <a:r>
              <a:rPr lang="cs-CZ" sz="1800" b="1" dirty="0"/>
              <a:t>11  – Průchod</a:t>
            </a:r>
          </a:p>
          <a:p>
            <a:pPr>
              <a:defRPr/>
            </a:pPr>
            <a:r>
              <a:rPr lang="cs-CZ" sz="1800" b="1" dirty="0"/>
              <a:t>12  – Ohřívárna (kalefaktorium)</a:t>
            </a:r>
          </a:p>
          <a:p>
            <a:pPr>
              <a:defRPr/>
            </a:pPr>
            <a:r>
              <a:rPr lang="cs-CZ" sz="1800" b="1" dirty="0"/>
              <a:t>13  – Jídelna (refektorium)</a:t>
            </a:r>
          </a:p>
          <a:p>
            <a:pPr>
              <a:defRPr/>
            </a:pPr>
            <a:r>
              <a:rPr lang="cs-CZ" sz="1800" b="1" dirty="0"/>
              <a:t>14  – Kuchyně</a:t>
            </a:r>
          </a:p>
          <a:p>
            <a:pPr>
              <a:defRPr/>
            </a:pPr>
            <a:r>
              <a:rPr lang="cs-CZ" sz="1800" b="1" dirty="0"/>
              <a:t>15  –  Refektář </a:t>
            </a:r>
            <a:r>
              <a:rPr lang="cs-CZ" sz="1800" b="1" dirty="0" err="1"/>
              <a:t>konvršů</a:t>
            </a:r>
            <a:endParaRPr lang="cs-CZ" sz="1800" b="1" dirty="0"/>
          </a:p>
          <a:p>
            <a:pPr>
              <a:defRPr/>
            </a:pPr>
            <a:r>
              <a:rPr lang="cs-CZ" sz="1800" b="1" dirty="0"/>
              <a:t>16  –  Ložnice </a:t>
            </a:r>
            <a:r>
              <a:rPr lang="cs-CZ" sz="1800" b="1" dirty="0" err="1"/>
              <a:t>konvršů</a:t>
            </a:r>
            <a:r>
              <a:rPr lang="cs-CZ" sz="1800" b="1" dirty="0"/>
              <a:t> (dormitorium) </a:t>
            </a:r>
          </a:p>
        </p:txBody>
      </p:sp>
      <p:sp>
        <p:nvSpPr>
          <p:cNvPr id="27653" name="Obdélník 7"/>
          <p:cNvSpPr>
            <a:spLocks noChangeArrowheads="1"/>
          </p:cNvSpPr>
          <p:nvPr/>
        </p:nvSpPr>
        <p:spPr bwMode="auto">
          <a:xfrm>
            <a:off x="3337696" y="5821364"/>
            <a:ext cx="230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Velehrad</a:t>
            </a:r>
          </a:p>
        </p:txBody>
      </p:sp>
    </p:spTree>
    <p:extLst>
      <p:ext uri="{BB962C8B-B14F-4D97-AF65-F5344CB8AC3E}">
        <p14:creationId xmlns:p14="http://schemas.microsoft.com/office/powerpoint/2010/main" val="419530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269" y="703217"/>
            <a:ext cx="11512731" cy="571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Změny </a:t>
            </a:r>
            <a:r>
              <a:rPr lang="cs-CZ" sz="1800" b="1" dirty="0" err="1"/>
              <a:t>velkofarní</a:t>
            </a:r>
            <a:r>
              <a:rPr lang="cs-CZ" sz="1800" b="1" dirty="0"/>
              <a:t> </a:t>
            </a:r>
            <a:r>
              <a:rPr lang="cs-CZ" sz="1800" b="1" dirty="0" err="1"/>
              <a:t>oranizace</a:t>
            </a:r>
            <a:r>
              <a:rPr lang="cs-CZ" sz="1800" b="1" dirty="0"/>
              <a:t>: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dirty="0"/>
              <a:t>      a)  přeměna arcikněžských kostelů v kapituly: 1039: Stará Boleslav, 1057: Litoměřice, 1070: Vyšehrad, 1125:  Mělník    </a:t>
            </a:r>
          </a:p>
          <a:p>
            <a:pPr marL="0" indent="0">
              <a:buNone/>
              <a:defRPr/>
            </a:pPr>
            <a:r>
              <a:rPr lang="cs-CZ" sz="1800" dirty="0"/>
              <a:t>      b)  zakládání nových kostelů mimo hrady (povolení z konce 10. stol. pražskému biskupu Vojtěchovi – Vysoká u KH</a:t>
            </a:r>
            <a:endParaRPr lang="cs-CZ" sz="1800" b="1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Pol. 12. stol.  </a:t>
            </a:r>
            <a:r>
              <a:rPr lang="cs-CZ" sz="1800" dirty="0"/>
              <a:t>–  rozklad staré farní organizace a vznik nových kostelů založených šlechtou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 při některých velkých kostelích vznikly kapituly s arciknězi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arcijáhenství nahrazeny </a:t>
            </a:r>
            <a:r>
              <a:rPr lang="cs-CZ" sz="1800" dirty="0" err="1"/>
              <a:t>arcidiakonáty</a:t>
            </a:r>
            <a:r>
              <a:rPr lang="cs-CZ" sz="1800" dirty="0"/>
              <a:t>: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soukromé kaple nabyly charakter veřejných svatyň (</a:t>
            </a:r>
            <a:r>
              <a:rPr lang="cs-CZ" sz="1800" dirty="0" err="1"/>
              <a:t>empora</a:t>
            </a:r>
            <a:r>
              <a:rPr lang="cs-CZ" sz="1800" dirty="0"/>
              <a:t>, patronátní pán)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farní funkce kostelů jsou na venkově doloženy ve 2/4 12.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–  jako mezičlánky mezi biskupstvím a  arcijáhny a venkovskými plebány vznikají děkanáty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1800" b="1" dirty="0"/>
              <a:t>Kláštery</a:t>
            </a:r>
            <a:r>
              <a:rPr lang="cs-CZ" sz="1800" dirty="0"/>
              <a:t> – měly upevňovat křesťanství (vzdělanost), kolonizační činnost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8936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83770" y="509451"/>
            <a:ext cx="11168743" cy="60742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2)   Období konsolidace:  13. – konec 14. stol.:</a:t>
            </a:r>
          </a:p>
          <a:p>
            <a:pPr marL="0" indent="0"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cs-CZ" sz="1800" b="1" dirty="0"/>
              <a:t>            </a:t>
            </a:r>
            <a:r>
              <a:rPr lang="cs-CZ" sz="1800" dirty="0"/>
              <a:t>– prosazení církve ve společnosti a jejího vlivu na duchovní oblasti </a:t>
            </a:r>
          </a:p>
          <a:p>
            <a:pPr marL="0" indent="0">
              <a:buNone/>
              <a:defRPr/>
            </a:pPr>
            <a:r>
              <a:rPr lang="cs-CZ" sz="1800" dirty="0"/>
              <a:t>            – středověký člověk pravidelně navštěvoval bohoslužby, kázání, církevní slavnosti, poutě, světil svátky aj. </a:t>
            </a:r>
          </a:p>
          <a:p>
            <a:pPr marL="0" indent="0">
              <a:buNone/>
              <a:defRPr/>
            </a:pPr>
            <a:r>
              <a:rPr lang="cs-CZ" sz="1800" dirty="0"/>
              <a:t>            – desátky: poplatky za náboženské úkony a obřady (fiskální politika papežské kurie)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</a:t>
            </a:r>
            <a:r>
              <a:rPr lang="cs-CZ" sz="1800" b="1" dirty="0"/>
              <a:t>30. dubna 1344  </a:t>
            </a:r>
            <a:r>
              <a:rPr lang="cs-CZ" sz="1800" dirty="0"/>
              <a:t>– Karel IV. povýšil pražské biskupství na arcibiskupství a opíral se o avignonské papežství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vznik samostatné církevní provincie v čele s pražským arcibiskupem a podřízenými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biskupstvími:    Olomouc (1063)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Litomyšl (1344)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–  prvním arcibiskupem se stal Arnošt z Pardubic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Ve 13. a 14. stol</a:t>
            </a:r>
            <a:r>
              <a:rPr lang="cs-CZ" sz="1800" dirty="0"/>
              <a:t>.  –  vzrůstá počet far:  nová vlna christianizace :  podpora šlechty a měšťanstva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dochází k masovému zakládání far a jiných klášterních ústavů (hlavně městské žebravé řády)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církev organizuje každodenního život: církevní svátky, zdůraznění svátostí (křtu, pomazání)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–   dochází k posílení autority církve prosazující se v úřadech správy státu a dochází ke vzrůstu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církevního majetku (celibát)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0809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646" y="1018902"/>
            <a:ext cx="11260183" cy="583909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/>
              <a:t>      –  organizace církevních institucí nabyla pevné podoby s přesně vymezenou působností </a:t>
            </a:r>
          </a:p>
          <a:p>
            <a:pPr marL="0" indent="0">
              <a:buNone/>
              <a:defRPr/>
            </a:pPr>
            <a:r>
              <a:rPr lang="cs-CZ" sz="1800" dirty="0"/>
              <a:t>       – jmenování do úřadu (investitura) byla vyřešena kompromisem: feudál se stal patronem kostela a ten dával </a:t>
            </a:r>
          </a:p>
          <a:p>
            <a:pPr marL="0" indent="0">
              <a:buNone/>
              <a:defRPr/>
            </a:pPr>
            <a:r>
              <a:rPr lang="cs-CZ" sz="1800" dirty="0"/>
              <a:t>          biskupovi návrh na jmenování správce kostela a ten jej potvrdil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– </a:t>
            </a:r>
            <a:r>
              <a:rPr lang="cs-CZ" sz="1800" b="1" dirty="0"/>
              <a:t>česká církevní provincie:   </a:t>
            </a:r>
            <a:r>
              <a:rPr lang="cs-CZ" sz="1800" dirty="0"/>
              <a:t>10 arcijáhenství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děkanáty a farnosti:  řízeny usneseními pravidelných synod – shromážděním kněžstva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–  </a:t>
            </a:r>
            <a:r>
              <a:rPr lang="cs-CZ" sz="1800" b="1" dirty="0"/>
              <a:t>Karel IV.:  </a:t>
            </a:r>
            <a:r>
              <a:rPr lang="cs-CZ" sz="1800" dirty="0"/>
              <a:t>za jeho vlády vzniklo v Českých zemích 35 nových klášterů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– </a:t>
            </a:r>
            <a:r>
              <a:rPr lang="cs-CZ" sz="1800" b="1" dirty="0"/>
              <a:t>1378: papežské schizma  </a:t>
            </a:r>
            <a:r>
              <a:rPr lang="cs-CZ" sz="1800" dirty="0"/>
              <a:t>– mezi papežem a francouzským králem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papežská kurie přesídlila do Avignonu (boj o svrchovanost církve nad světskou mocí)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 proti Urbanovi VI. zvolen v Avignonu Kliment VII., koncil v Pise 1409 sesadil Řehoře XII.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avignonského Benedikta XIII. a zvolil Alexandra V. – 3 papeži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–  vyřešil až kostnický koncil (1419)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20015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023" y="705394"/>
            <a:ext cx="11077303" cy="587828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c)  Období krize a husitské revoluce: 15. stol. – 16. stol.: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14. stol</a:t>
            </a:r>
            <a:r>
              <a:rPr lang="cs-CZ" sz="1800" dirty="0"/>
              <a:t>.  – začaly se  projevovat příznaky první velké vlny sekularizací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– kazatelé:  </a:t>
            </a:r>
            <a:r>
              <a:rPr lang="cs-CZ" sz="1800" b="1" dirty="0"/>
              <a:t>Matěj z Janova </a:t>
            </a:r>
            <a:r>
              <a:rPr lang="cs-CZ" sz="1800" dirty="0"/>
              <a:t>– kritický pohled na kláštery:  zbytečnost řádů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Ukončení fundačních aktivit </a:t>
            </a:r>
            <a:r>
              <a:rPr lang="cs-CZ" sz="1800" dirty="0"/>
              <a:t>– poslední 1391:  kláštery ve Fulneku a Prostějově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Prohlubují se hospodářské problémy řádových institucí :</a:t>
            </a:r>
          </a:p>
          <a:p>
            <a:pPr marL="0" indent="0">
              <a:buNone/>
              <a:defRPr/>
            </a:pPr>
            <a:r>
              <a:rPr lang="cs-CZ" sz="1800" dirty="0"/>
              <a:t>      –  různá fundátorská břemena, obecné berně a speciální berně  </a:t>
            </a:r>
          </a:p>
          <a:p>
            <a:pPr marL="0" indent="0">
              <a:buNone/>
              <a:defRPr/>
            </a:pPr>
            <a:r>
              <a:rPr lang="cs-CZ" sz="1800" dirty="0"/>
              <a:t>      –  zadlužení (za Václava IV. jsou klášterní poplatky zdrojem královských příjmů) </a:t>
            </a:r>
          </a:p>
          <a:p>
            <a:pPr marL="0" indent="0">
              <a:buNone/>
              <a:defRPr/>
            </a:pPr>
            <a:r>
              <a:rPr lang="cs-CZ" sz="1800" dirty="0"/>
              <a:t>      –  vyhánění řádových farářů, první útoky na kláštery jak ve městech i vesnicích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Smrt Václava IV. </a:t>
            </a:r>
            <a:r>
              <a:rPr lang="cs-CZ" sz="1800" dirty="0"/>
              <a:t>–  napadány mendikantské konventy v centrech husitství v Praze a na Táboře </a:t>
            </a:r>
          </a:p>
          <a:p>
            <a:pPr marL="0" indent="0">
              <a:buNone/>
              <a:defRPr/>
            </a:pPr>
            <a:r>
              <a:rPr lang="cs-CZ" sz="1800" dirty="0"/>
              <a:t>     –  klášter Na Slovanech zůstal zachován, protože opat přijal husitské požadavky</a:t>
            </a:r>
          </a:p>
          <a:p>
            <a:pPr marL="0" indent="0">
              <a:buNone/>
              <a:defRPr/>
            </a:pPr>
            <a:r>
              <a:rPr lang="cs-CZ" sz="1800" dirty="0"/>
              <a:t>     –  klášter sv. Anny fungoval jako jakýsi sběrný klášter uprchlíků </a:t>
            </a:r>
          </a:p>
          <a:p>
            <a:pPr marL="0" indent="0">
              <a:buNone/>
              <a:defRPr/>
            </a:pPr>
            <a:r>
              <a:rPr lang="cs-CZ" sz="1800" dirty="0"/>
              <a:t>     –  husitské války zapříčinily, že církev ztratila asi 90 % statků </a:t>
            </a:r>
          </a:p>
          <a:p>
            <a:pPr marL="0" indent="0">
              <a:buNone/>
              <a:defRPr/>
            </a:pPr>
            <a:r>
              <a:rPr lang="cs-CZ" sz="1800" dirty="0"/>
              <a:t>     –  husité se opírali o znění 3. artikule, který byl proti světskému panování kněží </a:t>
            </a:r>
          </a:p>
          <a:p>
            <a:pPr marL="0" indent="0">
              <a:buNone/>
              <a:defRPr/>
            </a:pPr>
            <a:r>
              <a:rPr lang="cs-CZ" sz="1800" dirty="0"/>
              <a:t>     –  po r. 1437:  porážka radikálního křídla husitů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mniši vracejí do klášterů (v sv. Čechách k obnově klášterů vůbec nedošlo)</a:t>
            </a:r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5253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445622" y="256903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Řádové duchovenstvo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023" y="1399903"/>
            <a:ext cx="10672354" cy="50923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Klášterní organizace </a:t>
            </a:r>
            <a:r>
              <a:rPr lang="cs-CZ" sz="1800" dirty="0"/>
              <a:t>–  specifický konglomerát církevních společenstev,  které se vyvíjely souběžně se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světskou církevní sférou a představovala tzv. vlastní založení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–   fundace raně středověkého období (do pol. 13. stol.) se vyznačovaly hlavně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hospodářskou aktivitou.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Zakladatel</a:t>
            </a:r>
            <a:r>
              <a:rPr lang="cs-CZ" sz="1800" dirty="0"/>
              <a:t> – panovník a šlechta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Kolonizační řády  </a:t>
            </a:r>
            <a:r>
              <a:rPr lang="cs-CZ" sz="1800" dirty="0"/>
              <a:t>–  </a:t>
            </a:r>
            <a:r>
              <a:rPr lang="cs-CZ" sz="1800" dirty="0" err="1"/>
              <a:t>benediktíni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cisterciáci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–  premonstráti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Do r. 1100:  </a:t>
            </a:r>
            <a:r>
              <a:rPr lang="cs-CZ" sz="1800" dirty="0"/>
              <a:t>7 benediktínských klášterů</a:t>
            </a:r>
          </a:p>
          <a:p>
            <a:pPr>
              <a:defRPr/>
            </a:pPr>
            <a:r>
              <a:rPr lang="cs-CZ" sz="1800" b="1" dirty="0"/>
              <a:t>1110 – 1205:  </a:t>
            </a:r>
            <a:r>
              <a:rPr lang="cs-CZ" sz="1800" dirty="0"/>
              <a:t> 27 klášterů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44119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109651" y="19594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Církevní instituce:</a:t>
            </a:r>
            <a:br>
              <a:rPr lang="cs-CZ" altLang="cs-CZ" sz="3200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023" y="1676401"/>
            <a:ext cx="10776857" cy="498565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2000" dirty="0"/>
              <a:t>Vznikaly v Egyptě již od 3. století, kdy se formovaly duchovní základy, odkud se rozšířily do Evropy.</a:t>
            </a:r>
          </a:p>
          <a:p>
            <a:pPr marL="0" indent="0">
              <a:buNone/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b="1" dirty="0"/>
              <a:t>Průkopníci raného mnišství:  </a:t>
            </a:r>
          </a:p>
          <a:p>
            <a:pPr marL="0" indent="0" eaLnBrk="1" hangingPunct="1">
              <a:buNone/>
              <a:defRPr/>
            </a:pPr>
            <a:endParaRPr lang="cs-CZ" sz="2000" b="1" dirty="0"/>
          </a:p>
          <a:p>
            <a:pPr marL="0" indent="0">
              <a:buNone/>
              <a:defRPr/>
            </a:pPr>
            <a:r>
              <a:rPr lang="cs-CZ" sz="2000" b="1" dirty="0"/>
              <a:t>      sv. Antonín:</a:t>
            </a:r>
            <a:r>
              <a:rPr lang="cs-CZ" sz="2000" dirty="0"/>
              <a:t>         251 – 356</a:t>
            </a:r>
          </a:p>
          <a:p>
            <a:pPr marL="0" indent="0">
              <a:buNone/>
              <a:defRPr/>
            </a:pPr>
            <a:r>
              <a:rPr lang="cs-CZ" sz="2000" b="1" dirty="0"/>
              <a:t>      sv. </a:t>
            </a:r>
            <a:r>
              <a:rPr lang="cs-CZ" sz="2000" b="1" dirty="0" err="1"/>
              <a:t>Pachomius</a:t>
            </a:r>
            <a:r>
              <a:rPr lang="cs-CZ" sz="2000" b="1" dirty="0"/>
              <a:t>:</a:t>
            </a:r>
            <a:r>
              <a:rPr lang="cs-CZ" sz="2000" dirty="0"/>
              <a:t>    287 – 347  –   zakladatel poustevnictví (</a:t>
            </a:r>
            <a:r>
              <a:rPr lang="cs-CZ" sz="2000" b="1" dirty="0"/>
              <a:t>eremitství)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–   vytvořil první společenství mnichů (</a:t>
            </a:r>
            <a:r>
              <a:rPr lang="cs-CZ" sz="2000" b="1" dirty="0"/>
              <a:t>klášter)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  –   zastával kolektivní mnišství (</a:t>
            </a:r>
            <a:r>
              <a:rPr lang="cs-CZ" sz="2000" b="1" dirty="0" err="1"/>
              <a:t>cenobitství</a:t>
            </a:r>
            <a:r>
              <a:rPr lang="cs-CZ" sz="2000" b="1" dirty="0"/>
              <a:t>)</a:t>
            </a:r>
          </a:p>
          <a:p>
            <a:pPr marL="0" indent="0">
              <a:buNone/>
              <a:defRPr/>
            </a:pPr>
            <a:endParaRPr lang="cs-CZ" sz="2000" b="1" dirty="0"/>
          </a:p>
          <a:p>
            <a:pPr eaLnBrk="1" hangingPunct="1">
              <a:defRPr/>
            </a:pPr>
            <a:r>
              <a:rPr lang="cs-CZ" sz="2000" dirty="0"/>
              <a:t>Každý klášter měl vlastní pravidla:  </a:t>
            </a:r>
            <a:r>
              <a:rPr lang="cs-CZ" sz="2000" b="1" dirty="0" err="1"/>
              <a:t>regula</a:t>
            </a:r>
            <a:r>
              <a:rPr lang="cs-CZ" sz="2000" b="1" dirty="0"/>
              <a:t>  –  řehole</a:t>
            </a:r>
          </a:p>
          <a:p>
            <a:pPr eaLnBrk="1" hangingPunct="1"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Zlatý věk zakládání klášterů </a:t>
            </a:r>
            <a:r>
              <a:rPr lang="cs-CZ" sz="2000" dirty="0"/>
              <a:t>–  Francie:  1100 - 1250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 –  Čechy:    1140 - 1300</a:t>
            </a:r>
          </a:p>
          <a:p>
            <a:pPr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123963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3684</Words>
  <Application>Microsoft Office PowerPoint</Application>
  <PresentationFormat>Širokoúhlá obrazovka</PresentationFormat>
  <Paragraphs>405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Motiv Office</vt:lpstr>
      <vt:lpstr>Archeologie českých zemí</vt:lpstr>
      <vt:lpstr>                         Vznik a vývoj církevní organizace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  Řádové duchovenstvo</vt:lpstr>
      <vt:lpstr>                                Církevní instituce: </vt:lpstr>
      <vt:lpstr>                                   Řády s mnišským způsobem života </vt:lpstr>
      <vt:lpstr>Prezentace aplikace PowerPoint</vt:lpstr>
      <vt:lpstr>                                           Benediktínské řády</vt:lpstr>
      <vt:lpstr>                                            Clunyjské hnutí</vt:lpstr>
      <vt:lpstr>              Premonstrátský a kartuziánský řád </vt:lpstr>
      <vt:lpstr>                        Cisterciáci (šedí mniši)</vt:lpstr>
      <vt:lpstr>Prezentace aplikace PowerPoint</vt:lpstr>
      <vt:lpstr>                                Cisterciáci (šedí mniši)</vt:lpstr>
      <vt:lpstr>                                      Cisterciáci (šedí mniši)  </vt:lpstr>
      <vt:lpstr>                           Řády s rytířským způsobem života</vt:lpstr>
      <vt:lpstr>                                                 Farní síť</vt:lpstr>
      <vt:lpstr>                        Mendikantské řády</vt:lpstr>
      <vt:lpstr>                                   Terminologie </vt:lpstr>
      <vt:lpstr>Prezentace aplikace PowerPoint</vt:lpstr>
      <vt:lpstr>                                  Sakrální architektura</vt:lpstr>
      <vt:lpstr>                                         Sakrální architektura</vt:lpstr>
      <vt:lpstr>                            Půdorysné schéma kláštera</vt:lpstr>
      <vt:lpstr>Prezentace aplikace PowerPoint</vt:lpstr>
      <vt:lpstr>                      Půdorysné schéma kláštera</vt:lpstr>
      <vt:lpstr>Prezentace aplikace PowerPoint</vt:lpstr>
      <vt:lpstr> Půdorysné schéma cisterciáckého kláštera: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88</cp:revision>
  <dcterms:created xsi:type="dcterms:W3CDTF">2017-01-31T16:06:48Z</dcterms:created>
  <dcterms:modified xsi:type="dcterms:W3CDTF">2024-12-05T07:55:13Z</dcterms:modified>
</cp:coreProperties>
</file>