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79" r:id="rId3"/>
    <p:sldId id="539" r:id="rId4"/>
    <p:sldId id="569" r:id="rId5"/>
    <p:sldId id="540" r:id="rId6"/>
    <p:sldId id="541" r:id="rId7"/>
    <p:sldId id="568" r:id="rId8"/>
    <p:sldId id="542" r:id="rId9"/>
    <p:sldId id="543" r:id="rId10"/>
    <p:sldId id="544" r:id="rId11"/>
    <p:sldId id="537" r:id="rId12"/>
    <p:sldId id="545" r:id="rId13"/>
    <p:sldId id="546" r:id="rId14"/>
    <p:sldId id="548" r:id="rId15"/>
    <p:sldId id="553" r:id="rId16"/>
    <p:sldId id="572" r:id="rId17"/>
    <p:sldId id="554" r:id="rId18"/>
    <p:sldId id="377" r:id="rId19"/>
    <p:sldId id="556" r:id="rId20"/>
    <p:sldId id="555" r:id="rId21"/>
    <p:sldId id="557" r:id="rId22"/>
    <p:sldId id="573" r:id="rId23"/>
    <p:sldId id="558" r:id="rId24"/>
    <p:sldId id="570" r:id="rId25"/>
    <p:sldId id="571" r:id="rId26"/>
    <p:sldId id="384" r:id="rId27"/>
    <p:sldId id="411" r:id="rId28"/>
    <p:sldId id="423" r:id="rId29"/>
    <p:sldId id="421" r:id="rId30"/>
    <p:sldId id="422" r:id="rId31"/>
    <p:sldId id="425" r:id="rId32"/>
    <p:sldId id="427" r:id="rId33"/>
    <p:sldId id="426" r:id="rId34"/>
    <p:sldId id="371" r:id="rId35"/>
    <p:sldId id="509" r:id="rId36"/>
    <p:sldId id="428" r:id="rId37"/>
    <p:sldId id="429" r:id="rId38"/>
    <p:sldId id="431" r:id="rId39"/>
    <p:sldId id="501" r:id="rId40"/>
    <p:sldId id="434" r:id="rId41"/>
    <p:sldId id="526" r:id="rId42"/>
    <p:sldId id="456" r:id="rId43"/>
    <p:sldId id="525" r:id="rId44"/>
    <p:sldId id="461" r:id="rId45"/>
    <p:sldId id="463" r:id="rId46"/>
    <p:sldId id="464" r:id="rId4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1452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78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69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300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24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343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37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3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80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501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9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86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DEC70-E3B1-4825-B7FB-7DDBFBFEBD55}" type="datetimeFigureOut">
              <a:rPr lang="cs-CZ" smtClean="0"/>
              <a:t>17.11.2024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98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8.png"/><Relationship Id="rId7" Type="http://schemas.openxmlformats.org/officeDocument/2006/relationships/image" Target="../media/image32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emf"/><Relationship Id="rId5" Type="http://schemas.openxmlformats.org/officeDocument/2006/relationships/image" Target="../media/image30.jpeg"/><Relationship Id="rId10" Type="http://schemas.openxmlformats.org/officeDocument/2006/relationships/image" Target="../media/image35.emf"/><Relationship Id="rId4" Type="http://schemas.openxmlformats.org/officeDocument/2006/relationships/image" Target="../media/image29.png"/><Relationship Id="rId9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microsoft.com/office/2007/relationships/hdphoto" Target="../media/hdphoto4.wdp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emf"/><Relationship Id="rId7" Type="http://schemas.openxmlformats.org/officeDocument/2006/relationships/image" Target="../media/image1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Relationship Id="rId9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/>
              <a:t>Archeologie českých zemí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cs-CZ" dirty="0"/>
              <a:t> </a:t>
            </a:r>
          </a:p>
          <a:p>
            <a:r>
              <a:rPr lang="cs-CZ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4. Velkomoravské období 2.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5874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DF7F7F6D-C813-F833-9124-8E72C5BBC63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0"/>
            <a:ext cx="7248525" cy="688977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6FC3C26-FC53-42E8-2FB8-B72C2F43DE1A}"/>
              </a:ext>
            </a:extLst>
          </p:cNvPr>
          <p:cNvSpPr txBox="1"/>
          <p:nvPr/>
        </p:nvSpPr>
        <p:spPr>
          <a:xfrm>
            <a:off x="5667376" y="0"/>
            <a:ext cx="171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cs-CZ" sz="18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raťové názvy </a:t>
            </a:r>
          </a:p>
          <a:p>
            <a:pPr algn="l"/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sz="18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katastru </a:t>
            </a:r>
          </a:p>
          <a:p>
            <a:pPr algn="l"/>
            <a:r>
              <a:rPr lang="cs-CZ" sz="18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Starého Města</a:t>
            </a:r>
            <a:endParaRPr lang="cs-CZ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6BF91B4-B793-4F20-AF1C-9CF47B5844A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7949766" y="136233"/>
            <a:ext cx="3214391" cy="228020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B8C91AD-9F63-46D8-894C-CFF892575B1E}"/>
              </a:ext>
            </a:extLst>
          </p:cNvPr>
          <p:cNvSpPr txBox="1"/>
          <p:nvPr/>
        </p:nvSpPr>
        <p:spPr>
          <a:xfrm>
            <a:off x="7196951" y="2416442"/>
            <a:ext cx="50782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b="1" i="0" u="none" strike="noStrike" baseline="0" dirty="0">
                <a:solidFill>
                  <a:srgbClr val="333333"/>
                </a:solidFill>
                <a:latin typeface="EtelkaTextPro-Bold"/>
              </a:rPr>
              <a:t>Staré Město „Nad Haltýři“.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Kovolitecký areál: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výrobní objekty – dílny (červeně), obydlí řemeslníků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(žlutě) a studna (modře).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14EDF2A-46E5-4C68-9F63-90AD3E8EA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5552" y="3250552"/>
            <a:ext cx="3572621" cy="265713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8F5D338-135E-4265-BA42-8CE6777719B1}"/>
              </a:ext>
            </a:extLst>
          </p:cNvPr>
          <p:cNvSpPr txBox="1"/>
          <p:nvPr/>
        </p:nvSpPr>
        <p:spPr>
          <a:xfrm>
            <a:off x="7248525" y="5961230"/>
            <a:ext cx="43171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b="1" i="0" u="none" strike="noStrike" baseline="0" dirty="0">
                <a:solidFill>
                  <a:srgbClr val="333333"/>
                </a:solidFill>
                <a:latin typeface="EtelkaTextPro-Bold"/>
              </a:rPr>
              <a:t>Staré Město „U Víta“ – řemeslnický areál.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A – kovářský okrsek; B – klenotnický okrsek,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C 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hospodařský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</a:t>
            </a:r>
            <a:r>
              <a:rPr lang="pl-PL" sz="1800" b="0" i="0" u="none" strike="noStrike" baseline="0" dirty="0">
                <a:solidFill>
                  <a:srgbClr val="333333"/>
                </a:solidFill>
                <a:latin typeface="EtelkaLight"/>
              </a:rPr>
              <a:t>prostor; D –  komunikace</a:t>
            </a:r>
          </a:p>
        </p:txBody>
      </p:sp>
    </p:spTree>
    <p:extLst>
      <p:ext uri="{BB962C8B-B14F-4D97-AF65-F5344CB8AC3E}">
        <p14:creationId xmlns:p14="http://schemas.microsoft.com/office/powerpoint/2010/main" val="350519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4D9054-FD89-0079-D15D-5945F0981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600075"/>
            <a:ext cx="11506200" cy="6191250"/>
          </a:xfrm>
        </p:spPr>
        <p:txBody>
          <a:bodyPr>
            <a:normAutofit fontScale="70000" lnSpcReduction="20000"/>
          </a:bodyPr>
          <a:lstStyle/>
          <a:p>
            <a:r>
              <a:rPr lang="cs-CZ" sz="3400" b="1" dirty="0" err="1">
                <a:solidFill>
                  <a:srgbClr val="FF0000"/>
                </a:solidFill>
              </a:rPr>
              <a:t>Pohansko</a:t>
            </a:r>
            <a:r>
              <a:rPr lang="cs-CZ" sz="3400" b="1" dirty="0">
                <a:solidFill>
                  <a:srgbClr val="FF0000"/>
                </a:solidFill>
              </a:rPr>
              <a:t> u Břeclavi   </a:t>
            </a:r>
            <a:r>
              <a:rPr lang="cs-CZ" sz="2600" b="1" dirty="0"/>
              <a:t>–</a:t>
            </a:r>
            <a:r>
              <a:rPr lang="cs-CZ" sz="2600" dirty="0"/>
              <a:t>   </a:t>
            </a:r>
            <a:r>
              <a:rPr lang="cs-CZ" sz="2600" b="1" dirty="0"/>
              <a:t>hradisko:  </a:t>
            </a:r>
            <a:r>
              <a:rPr lang="cs-CZ" sz="2600" dirty="0"/>
              <a:t> 28 ha   kontrola přechodu přes Dyji</a:t>
            </a:r>
          </a:p>
          <a:p>
            <a:pPr marL="0" indent="0">
              <a:buNone/>
            </a:pPr>
            <a:r>
              <a:rPr lang="cs-CZ" sz="2600" dirty="0"/>
              <a:t>                                                                                  J. Macháček:  </a:t>
            </a:r>
            <a:r>
              <a:rPr lang="cs-CZ" sz="2600" dirty="0" err="1">
                <a:effectLst/>
              </a:rPr>
              <a:t>munitio</a:t>
            </a:r>
            <a:r>
              <a:rPr lang="cs-CZ" sz="2600" dirty="0">
                <a:effectLst/>
              </a:rPr>
              <a:t>, emporium, </a:t>
            </a:r>
            <a:r>
              <a:rPr lang="cs-CZ" sz="2600" dirty="0" err="1">
                <a:effectLst/>
              </a:rPr>
              <a:t>palatium</a:t>
            </a:r>
            <a:endParaRPr lang="cs-CZ" sz="2600" dirty="0"/>
          </a:p>
          <a:p>
            <a:pPr marL="0" indent="0">
              <a:buNone/>
            </a:pPr>
            <a:r>
              <a:rPr lang="cs-CZ" sz="2600" dirty="0"/>
              <a:t>                                                              hradba:   80. léta 9. stol.; d. cca 2 km, š. </a:t>
            </a:r>
            <a:r>
              <a:rPr lang="cs-CZ" sz="2600" dirty="0">
                <a:effectLst/>
              </a:rPr>
              <a:t>6,5 m, v. 3 m </a:t>
            </a:r>
            <a:endParaRPr lang="cs-CZ" sz="2600" dirty="0"/>
          </a:p>
          <a:p>
            <a:pPr marL="0" indent="0">
              <a:buNone/>
            </a:pPr>
            <a:r>
              <a:rPr lang="cs-CZ" sz="2600" dirty="0"/>
              <a:t>                                                                               roštová konstrukce s čelní kamennou plentou, nahoře palisáda(?)</a:t>
            </a:r>
          </a:p>
          <a:p>
            <a:pPr marL="0" indent="0">
              <a:buNone/>
            </a:pPr>
            <a:r>
              <a:rPr lang="cs-CZ" sz="2600" dirty="0"/>
              <a:t>                                                              centrální plocha:   </a:t>
            </a:r>
            <a:r>
              <a:rPr lang="cs-CZ" sz="2600" dirty="0">
                <a:effectLst/>
              </a:rPr>
              <a:t>čtvercové usedlosti cca 40× 40 m</a:t>
            </a:r>
          </a:p>
          <a:p>
            <a:pPr marL="0" indent="0">
              <a:buNone/>
            </a:pPr>
            <a:r>
              <a:rPr lang="cs-CZ" sz="2600" dirty="0">
                <a:effectLst/>
              </a:rPr>
              <a:t>                                                                                               zahloubené a nadzemní objekty sloupové i srubové konstrukce</a:t>
            </a:r>
            <a:endParaRPr lang="cs-CZ" sz="2600" dirty="0"/>
          </a:p>
          <a:p>
            <a:pPr marL="0" indent="0">
              <a:buNone/>
            </a:pPr>
            <a:r>
              <a:rPr lang="cs-CZ" sz="2600" dirty="0"/>
              <a:t>                                                       </a:t>
            </a:r>
            <a:r>
              <a:rPr lang="cs-CZ" sz="2600" b="1" dirty="0"/>
              <a:t>–  </a:t>
            </a:r>
            <a:r>
              <a:rPr lang="cs-CZ" sz="2600" dirty="0"/>
              <a:t> V</a:t>
            </a:r>
            <a:r>
              <a:rPr lang="cs-CZ" sz="2600" b="1" dirty="0"/>
              <a:t>elmožský dvorec</a:t>
            </a:r>
            <a:r>
              <a:rPr lang="cs-CZ" sz="2600" dirty="0"/>
              <a:t>:  1 ha, 2. pol. 9. stol.;  palisádové opevnění</a:t>
            </a:r>
          </a:p>
          <a:p>
            <a:pPr marL="0" indent="0">
              <a:buNone/>
            </a:pPr>
            <a:r>
              <a:rPr lang="cs-CZ" sz="2600" dirty="0"/>
              <a:t>                                                            část:  </a:t>
            </a:r>
            <a:r>
              <a:rPr lang="cs-CZ" sz="2600" dirty="0">
                <a:effectLst/>
              </a:rPr>
              <a:t>rezidenční:  nadzemní stavby s kamennou podezdívkou</a:t>
            </a:r>
          </a:p>
          <a:p>
            <a:pPr marL="0" indent="0">
              <a:buNone/>
            </a:pPr>
            <a:r>
              <a:rPr lang="cs-CZ" sz="2600" dirty="0">
                <a:effectLst/>
              </a:rPr>
              <a:t>                                                                      shromažďovací:  nádvoří, naproti velké halové stavby na </a:t>
            </a:r>
            <a:r>
              <a:rPr lang="cs-CZ" sz="2600" dirty="0" err="1">
                <a:effectLst/>
              </a:rPr>
              <a:t>jv</a:t>
            </a:r>
            <a:r>
              <a:rPr lang="cs-CZ" sz="2600" dirty="0">
                <a:effectLst/>
              </a:rPr>
              <a:t>. straně</a:t>
            </a:r>
          </a:p>
          <a:p>
            <a:pPr marL="0" indent="0">
              <a:buNone/>
            </a:pPr>
            <a:r>
              <a:rPr lang="cs-CZ" sz="2600" dirty="0">
                <a:effectLst/>
              </a:rPr>
              <a:t>                                                                      sakrální:  </a:t>
            </a:r>
            <a:r>
              <a:rPr lang="cs-CZ" sz="2600" dirty="0"/>
              <a:t>jednolodní kostel s nartexem (předsíní):  </a:t>
            </a:r>
            <a:r>
              <a:rPr lang="cs-CZ" altLang="cs-CZ" sz="2600" dirty="0"/>
              <a:t>d. 18,65 m a š. 7,2 m</a:t>
            </a:r>
          </a:p>
          <a:p>
            <a:pPr marL="0" indent="0">
              <a:buNone/>
            </a:pPr>
            <a:r>
              <a:rPr lang="cs-CZ" sz="2600" dirty="0">
                <a:effectLst/>
              </a:rPr>
              <a:t>                                                                                       </a:t>
            </a:r>
            <a:r>
              <a:rPr lang="cs-CZ" sz="2600" dirty="0"/>
              <a:t>na místě starší kultovní ohrady</a:t>
            </a:r>
            <a:endParaRPr lang="cs-CZ" sz="2600" dirty="0">
              <a:effectLst/>
            </a:endParaRPr>
          </a:p>
          <a:p>
            <a:pPr marL="0" indent="0">
              <a:buNone/>
            </a:pPr>
            <a:r>
              <a:rPr lang="cs-CZ" sz="2600" dirty="0">
                <a:effectLst/>
              </a:rPr>
              <a:t>                                                                      funerální:  </a:t>
            </a:r>
            <a:r>
              <a:rPr lang="cs-CZ" sz="2600" dirty="0"/>
              <a:t>kostelní hřbitov:  407 H </a:t>
            </a:r>
            <a:endParaRPr lang="cs-CZ" sz="2600" dirty="0">
              <a:effectLst/>
            </a:endParaRPr>
          </a:p>
          <a:p>
            <a:pPr marL="0" indent="0">
              <a:buNone/>
            </a:pPr>
            <a:r>
              <a:rPr lang="cs-CZ" sz="2600" dirty="0">
                <a:effectLst/>
              </a:rPr>
              <a:t>                                                                      hospodářská:  </a:t>
            </a:r>
            <a:r>
              <a:rPr lang="cs-CZ" sz="2600" dirty="0"/>
              <a:t>řemeslnický areál v lesní školce (nástroje, polotovary, odpad) </a:t>
            </a:r>
          </a:p>
          <a:p>
            <a:pPr marL="0" indent="0">
              <a:buNone/>
            </a:pPr>
            <a:r>
              <a:rPr lang="cs-CZ" sz="1600" dirty="0">
                <a:effectLst/>
                <a:latin typeface="Arial" panose="020B0604020202020204" pitchFamily="34" charset="0"/>
              </a:rPr>
              <a:t>                                                                                                                                    </a:t>
            </a:r>
            <a:r>
              <a:rPr lang="cs-CZ" sz="2600" dirty="0">
                <a:effectLst/>
              </a:rPr>
              <a:t>kovolitectví, kovářství, </a:t>
            </a:r>
            <a:r>
              <a:rPr lang="cs-CZ" sz="2600" dirty="0" err="1">
                <a:effectLst/>
              </a:rPr>
              <a:t>kosťařství</a:t>
            </a:r>
            <a:r>
              <a:rPr lang="cs-CZ" sz="2600" dirty="0">
                <a:effectLst/>
              </a:rPr>
              <a:t>, textilnictví</a:t>
            </a:r>
            <a:endParaRPr lang="cs-CZ" sz="2600" dirty="0"/>
          </a:p>
          <a:p>
            <a:pPr marL="0" indent="0">
              <a:buNone/>
            </a:pPr>
            <a:r>
              <a:rPr lang="cs-CZ" sz="2600" dirty="0"/>
              <a:t>                                                     –   </a:t>
            </a:r>
            <a:r>
              <a:rPr lang="cs-CZ" sz="2600" b="1" dirty="0"/>
              <a:t>předhradí:</a:t>
            </a:r>
            <a:r>
              <a:rPr lang="cs-CZ" sz="2600" dirty="0"/>
              <a:t>   </a:t>
            </a:r>
            <a:r>
              <a:rPr lang="cs-CZ" sz="2600" dirty="0">
                <a:effectLst/>
              </a:rPr>
              <a:t>opevněna lehkými konstrukcemi (palisáda, val</a:t>
            </a:r>
            <a:endParaRPr lang="cs-CZ" sz="2600" dirty="0"/>
          </a:p>
          <a:p>
            <a:pPr marL="0" indent="0">
              <a:buNone/>
            </a:pPr>
            <a:r>
              <a:rPr lang="cs-CZ" sz="2600" b="1" dirty="0"/>
              <a:t>                                                                                severní:</a:t>
            </a:r>
            <a:r>
              <a:rPr lang="cs-CZ" sz="2600" dirty="0"/>
              <a:t>  2008:  rotunda, </a:t>
            </a:r>
            <a:r>
              <a:rPr lang="cs-CZ" altLang="cs-CZ" sz="2600" dirty="0"/>
              <a:t>2.pol. 9-poč. 10. stol.,  </a:t>
            </a:r>
            <a:r>
              <a:rPr lang="cs-CZ" sz="2600" dirty="0"/>
              <a:t>hřbitov 152 H  (militaria)</a:t>
            </a:r>
          </a:p>
          <a:p>
            <a:pPr marL="0" indent="0">
              <a:buNone/>
            </a:pPr>
            <a:r>
              <a:rPr lang="cs-CZ" sz="2600" dirty="0"/>
              <a:t>                                                                                </a:t>
            </a:r>
            <a:r>
              <a:rPr lang="cs-CZ" sz="2600" b="1" dirty="0"/>
              <a:t>jižní:  </a:t>
            </a:r>
            <a:r>
              <a:rPr lang="cs-CZ" sz="2600" dirty="0"/>
              <a:t>zahloubené objekty s pecí v rohu, pohřby:   200 H (bojovnické) </a:t>
            </a:r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r>
              <a:rPr lang="cs-CZ" sz="2600" dirty="0"/>
              <a:t>                                                     –   </a:t>
            </a:r>
            <a:r>
              <a:rPr lang="cs-CZ" sz="2600" b="1" dirty="0"/>
              <a:t>zánik:</a:t>
            </a:r>
            <a:r>
              <a:rPr lang="cs-CZ" sz="2600" dirty="0"/>
              <a:t>  stopy požáru, nartex kostela obýván ještě ve 2. pol. 9, stol. 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FC7BAAA-0D5C-7E44-0E43-8D378DDE7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02" y="3195375"/>
            <a:ext cx="2864445" cy="3762375"/>
          </a:xfrm>
          <a:prstGeom prst="rect">
            <a:avLst/>
          </a:prstGeom>
        </p:spPr>
      </p:pic>
      <p:pic>
        <p:nvPicPr>
          <p:cNvPr id="2" name="Obrázek 3">
            <a:extLst>
              <a:ext uri="{FF2B5EF4-FFF2-40B4-BE49-F238E27FC236}">
                <a16:creationId xmlns:a16="http://schemas.microsoft.com/office/drawing/2014/main" id="{B1C26DD0-32FA-939A-5AE9-3AAE317C7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99" y="1166372"/>
            <a:ext cx="1672400" cy="186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9697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74A6216-4F57-AA1A-D301-7C2EDE914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58" y="236441"/>
            <a:ext cx="2954769" cy="1630530"/>
          </a:xfrm>
          <a:prstGeom prst="rect">
            <a:avLst/>
          </a:prstGeom>
        </p:spPr>
      </p:pic>
      <p:pic>
        <p:nvPicPr>
          <p:cNvPr id="8" name="Obrázek 1">
            <a:extLst>
              <a:ext uri="{FF2B5EF4-FFF2-40B4-BE49-F238E27FC236}">
                <a16:creationId xmlns:a16="http://schemas.microsoft.com/office/drawing/2014/main" id="{AA2CD10D-A400-ECAE-C4B9-5F2C8FCB0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6" t="12595" r="28416" b="5704"/>
          <a:stretch>
            <a:fillRect/>
          </a:stretch>
        </p:blipFill>
        <p:spPr bwMode="auto">
          <a:xfrm>
            <a:off x="3168452" y="0"/>
            <a:ext cx="644207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E964ACC-1736-A862-375B-6059986F54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06" t="27082" r="26797" b="18056"/>
          <a:stretch/>
        </p:blipFill>
        <p:spPr>
          <a:xfrm>
            <a:off x="9610527" y="3364781"/>
            <a:ext cx="2590798" cy="1621815"/>
          </a:xfrm>
          <a:prstGeom prst="rect">
            <a:avLst/>
          </a:prstGeom>
        </p:spPr>
      </p:pic>
      <p:pic>
        <p:nvPicPr>
          <p:cNvPr id="10" name="Picture 10" descr="Výsledek obrázku pro Pohansko u B&amp;rcaron;eclavi   sídlišt&amp;ecaron;  p&amp;uring;dorys">
            <a:extLst>
              <a:ext uri="{FF2B5EF4-FFF2-40B4-BE49-F238E27FC236}">
                <a16:creationId xmlns:a16="http://schemas.microsoft.com/office/drawing/2014/main" id="{7C600ECF-EB68-56F0-4DAC-69311B72E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5" r="3665" b="21860"/>
          <a:stretch>
            <a:fillRect/>
          </a:stretch>
        </p:blipFill>
        <p:spPr bwMode="auto">
          <a:xfrm>
            <a:off x="3159127" y="0"/>
            <a:ext cx="3020707" cy="140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F2B2143F-30C9-D11B-DCC4-E1A059BEA63D}"/>
              </a:ext>
            </a:extLst>
          </p:cNvPr>
          <p:cNvSpPr txBox="1"/>
          <p:nvPr/>
        </p:nvSpPr>
        <p:spPr>
          <a:xfrm>
            <a:off x="3614155" y="-10787"/>
            <a:ext cx="2565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b="1" u="none" strike="noStrike" baseline="0" dirty="0" err="1">
                <a:solidFill>
                  <a:srgbClr val="333333"/>
                </a:solidFill>
                <a:latin typeface="EtelkaLight-Italic"/>
              </a:rPr>
              <a:t>Pohansko</a:t>
            </a:r>
            <a:r>
              <a:rPr lang="cs-CZ" sz="2000" b="1" u="none" strike="noStrike" baseline="0" dirty="0">
                <a:solidFill>
                  <a:srgbClr val="333333"/>
                </a:solidFill>
                <a:latin typeface="EtelkaLight-Italic"/>
              </a:rPr>
              <a:t> u Břeclavi </a:t>
            </a:r>
            <a:endParaRPr lang="cs-CZ" sz="2000" dirty="0">
              <a:solidFill>
                <a:srgbClr val="333333"/>
              </a:solidFill>
              <a:latin typeface="EtelkaLight-Italic"/>
            </a:endParaRP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F59E1CCC-CECA-C994-4B35-635490512F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8756" y="5110658"/>
            <a:ext cx="3783244" cy="1744168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16176E9D-D1A9-3D16-095D-3A035DF4F9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951" y="3619500"/>
            <a:ext cx="2556196" cy="353323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4374922-0C1A-6701-90A4-DE629DF9B5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594" y="1921428"/>
            <a:ext cx="2184548" cy="145311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9250113-6F69-B909-459E-B84F0CAF1D1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700" r="16683" b="8314"/>
          <a:stretch/>
        </p:blipFill>
        <p:spPr>
          <a:xfrm>
            <a:off x="9601202" y="-14931"/>
            <a:ext cx="2590798" cy="2371881"/>
          </a:xfrm>
          <a:prstGeom prst="rect">
            <a:avLst/>
          </a:prstGeom>
        </p:spPr>
      </p:pic>
      <p:pic>
        <p:nvPicPr>
          <p:cNvPr id="11" name="Obrázek 1">
            <a:extLst>
              <a:ext uri="{FF2B5EF4-FFF2-40B4-BE49-F238E27FC236}">
                <a16:creationId xmlns:a16="http://schemas.microsoft.com/office/drawing/2014/main" id="{30CEA1A5-A806-54B9-40FB-246BAF616D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796835" y="2092250"/>
            <a:ext cx="1404490" cy="1199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133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89DEE6E-2047-0617-8474-8597DE7E5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762000"/>
            <a:ext cx="11477625" cy="6096000"/>
          </a:xfrm>
        </p:spPr>
        <p:txBody>
          <a:bodyPr>
            <a:normAutofit fontScale="77500" lnSpcReduction="20000"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Staré zámky   </a:t>
            </a:r>
            <a:r>
              <a:rPr lang="cs-CZ" sz="2000" dirty="0"/>
              <a:t>–  hradisko v Brně-Líšni:  13 ha, 8. – 10/11. stol.,  cca 13 ha</a:t>
            </a:r>
          </a:p>
          <a:p>
            <a:pPr marL="0" indent="0">
              <a:buNone/>
            </a:pPr>
            <a:r>
              <a:rPr lang="cs-CZ" sz="2000" dirty="0"/>
              <a:t>                             –  akropole:  4 ha, hradba skořepinové, komorové a roštové konstrukce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s kamennou plentou 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dvorec </a:t>
            </a:r>
            <a:r>
              <a:rPr lang="pt-BR" sz="2000" dirty="0">
                <a:effectLst/>
              </a:rPr>
              <a:t>s palisádou</a:t>
            </a:r>
            <a:r>
              <a:rPr lang="cs-CZ" sz="2000" dirty="0">
                <a:effectLst/>
              </a:rPr>
              <a:t>:  0,5 ham    </a:t>
            </a:r>
            <a:r>
              <a:rPr lang="pt-BR" sz="2000" dirty="0">
                <a:effectLst/>
              </a:rPr>
              <a:t>100</a:t>
            </a:r>
            <a:r>
              <a:rPr lang="cs-CZ" sz="2000" dirty="0">
                <a:effectLst/>
              </a:rPr>
              <a:t>/</a:t>
            </a:r>
            <a:r>
              <a:rPr lang="pt-BR" sz="2000" dirty="0">
                <a:effectLst/>
              </a:rPr>
              <a:t>120</a:t>
            </a:r>
            <a:r>
              <a:rPr lang="cs-CZ" sz="2000" dirty="0">
                <a:effectLst/>
              </a:rPr>
              <a:t> x </a:t>
            </a:r>
            <a:r>
              <a:rPr lang="pt-BR" sz="2000" dirty="0">
                <a:effectLst/>
              </a:rPr>
              <a:t>35</a:t>
            </a:r>
            <a:r>
              <a:rPr lang="cs-CZ" sz="2000" dirty="0">
                <a:effectLst/>
              </a:rPr>
              <a:t>/</a:t>
            </a:r>
            <a:r>
              <a:rPr lang="pt-BR" sz="2000" dirty="0">
                <a:effectLst/>
              </a:rPr>
              <a:t>60 m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 –  předhradí:  pohřebiště  47 H </a:t>
            </a:r>
          </a:p>
          <a:p>
            <a:pPr marL="0" indent="0">
              <a:buNone/>
            </a:pPr>
            <a:r>
              <a:rPr lang="cs-CZ" sz="2000" dirty="0"/>
              <a:t>                             –  3 depoty železných předmětů </a:t>
            </a:r>
          </a:p>
          <a:p>
            <a:pPr marL="0" indent="0">
              <a:buNone/>
            </a:pPr>
            <a:r>
              <a:rPr lang="cs-CZ" sz="2000" dirty="0"/>
              <a:t>                             –  9/10. stol.   Požárové vrstvy, rombické hroty šípů </a:t>
            </a:r>
          </a:p>
          <a:p>
            <a:pPr marL="0" indent="0">
              <a:buNone/>
            </a:pPr>
            <a:r>
              <a:rPr lang="cs-CZ" sz="2000" dirty="0"/>
              <a:t>                             –   1. pol. 10. stol.:   lokalita znovu osídlena</a:t>
            </a:r>
          </a:p>
          <a:p>
            <a:pPr marL="0" indent="0">
              <a:buNone/>
            </a:pPr>
            <a:endParaRPr lang="cs-CZ" sz="2000" dirty="0"/>
          </a:p>
          <a:p>
            <a:pPr algn="l"/>
            <a:r>
              <a:rPr lang="cs-CZ" sz="2000" b="1" dirty="0">
                <a:solidFill>
                  <a:srgbClr val="FF0000"/>
                </a:solidFill>
              </a:rPr>
              <a:t>Znojmo – Hradiště  </a:t>
            </a:r>
            <a:r>
              <a:rPr lang="cs-CZ" sz="2000" dirty="0"/>
              <a:t>–  sv. </a:t>
            </a:r>
            <a:r>
              <a:rPr lang="cs-CZ" sz="2000" dirty="0" err="1"/>
              <a:t>Hypolita</a:t>
            </a:r>
            <a:r>
              <a:rPr lang="cs-CZ" sz="2000" dirty="0"/>
              <a:t> (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Poltenberg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):  spojováno s benediktinským klášterem v St.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Pölten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333333"/>
                </a:solidFill>
                <a:latin typeface="EtelkaLight"/>
              </a:rPr>
              <a:t>                                            </a:t>
            </a:r>
            <a:r>
              <a:rPr lang="cs-CZ" sz="2000" dirty="0"/>
              <a:t>  –  poloha:  na ostrožně nad soutokem Dyje a </a:t>
            </a:r>
            <a:r>
              <a:rPr lang="cs-CZ" sz="2000" dirty="0" err="1"/>
              <a:t>Gránice</a:t>
            </a:r>
            <a:r>
              <a:rPr lang="cs-CZ" sz="2000" dirty="0"/>
              <a:t>,  8, 5 ha (20), kol. r. 800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–   fortifikace:   kamenná plenta,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š. 8 m, v. 2,3 m., 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333333"/>
                </a:solidFill>
              </a:rPr>
              <a:t>                                                                    </a:t>
            </a:r>
            <a:r>
              <a:rPr lang="cs-CZ" sz="2000" dirty="0" err="1"/>
              <a:t>dendro</a:t>
            </a:r>
            <a:r>
              <a:rPr lang="cs-CZ" sz="2000" dirty="0"/>
              <a:t> po r. 888   (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š. 8 m, v. 2,3 m.), </a:t>
            </a:r>
            <a:r>
              <a:rPr lang="cs-CZ" sz="2000" dirty="0"/>
              <a:t>zánik:  1. pol. 10. stol. (požárem)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–   areál:  </a:t>
            </a:r>
            <a:r>
              <a:rPr lang="cs-CZ" sz="2000" dirty="0" err="1"/>
              <a:t>středohradištní</a:t>
            </a:r>
            <a:r>
              <a:rPr lang="cs-CZ" sz="2000" dirty="0"/>
              <a:t> hroby (hypoteticky předpokládány kostelní stavby)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předpolí:  pohřebiště z 9/10. stol.  (8 žárových: </a:t>
            </a:r>
            <a:r>
              <a:rPr lang="cs-CZ" sz="2000" dirty="0" err="1"/>
              <a:t>předvelkomoravských</a:t>
            </a:r>
            <a:r>
              <a:rPr lang="cs-CZ" sz="2000" dirty="0"/>
              <a:t>) 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–   západní předhradí:  zjištěno 55 objektů, 5 H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–   dnešní kostel sv. </a:t>
            </a:r>
            <a:r>
              <a:rPr lang="cs-CZ" sz="2000" dirty="0" err="1"/>
              <a:t>Hypolita</a:t>
            </a:r>
            <a:r>
              <a:rPr lang="cs-CZ" sz="2000" dirty="0"/>
              <a:t> mohl mít staršího předchůdce (rotunda? – B. Klíma)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            –  protilehlá ostrožna:  osídlení od 2. pol. 10. stol. 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–  11./12. stol.:  hrad </a:t>
            </a:r>
            <a:r>
              <a:rPr lang="cs-CZ" sz="21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znojemských údělných knížat s románskou rotundou sv. Kateřiny</a:t>
            </a:r>
            <a:endParaRPr lang="cs-CZ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BC7E454-35C1-5ADB-ABEF-A7D1EF387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500" y="314566"/>
            <a:ext cx="2318675" cy="299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98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BFDD3964-A43C-C96B-AE77-3E8619604C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1216"/>
            <a:ext cx="3076574" cy="231521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F7F0291-437D-6BFA-6B7A-702D3032AC79}"/>
              </a:ext>
            </a:extLst>
          </p:cNvPr>
          <p:cNvSpPr txBox="1"/>
          <p:nvPr/>
        </p:nvSpPr>
        <p:spPr>
          <a:xfrm>
            <a:off x="0" y="0"/>
            <a:ext cx="3076574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/>
              <a:t>Staré zámky v Brně-Líšni:</a:t>
            </a:r>
          </a:p>
          <a:p>
            <a:r>
              <a:rPr lang="cs-CZ" sz="2000" b="1" dirty="0"/>
              <a:t> </a:t>
            </a:r>
          </a:p>
          <a:p>
            <a:r>
              <a:rPr lang="cs-CZ" sz="2000" dirty="0"/>
              <a:t> 1.  akropole</a:t>
            </a:r>
          </a:p>
          <a:p>
            <a:r>
              <a:rPr lang="cs-CZ" sz="2000" dirty="0"/>
              <a:t> 2.  první předhradí</a:t>
            </a:r>
          </a:p>
          <a:p>
            <a:r>
              <a:rPr lang="cs-CZ" sz="2000" dirty="0"/>
              <a:t>      pohřebiště</a:t>
            </a:r>
          </a:p>
          <a:p>
            <a:r>
              <a:rPr lang="cs-CZ" sz="2000" dirty="0"/>
              <a:t> 3.  druhé předhradí</a:t>
            </a:r>
          </a:p>
        </p:txBody>
      </p:sp>
      <p:pic>
        <p:nvPicPr>
          <p:cNvPr id="5" name="Obrázek 4" descr="Obsah obrázku diagram&#10;&#10;Popis byl vytvořen automaticky">
            <a:extLst>
              <a:ext uri="{FF2B5EF4-FFF2-40B4-BE49-F238E27FC236}">
                <a16:creationId xmlns:a16="http://schemas.microsoft.com/office/drawing/2014/main" id="{1EA684B6-06E8-C8EF-9D34-82658774D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74" y="606424"/>
            <a:ext cx="8807339" cy="581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57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A43455C-AD92-255A-65CF-F4653A4551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074" r="50000" b="18074"/>
          <a:stretch/>
        </p:blipFill>
        <p:spPr>
          <a:xfrm>
            <a:off x="386977" y="331804"/>
            <a:ext cx="11338298" cy="610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03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47FD2EA-05BE-4686-B8F0-E2EADF3A7D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71" t="18830" r="7225" b="2519"/>
          <a:stretch/>
        </p:blipFill>
        <p:spPr>
          <a:xfrm rot="16200000">
            <a:off x="582293" y="-625734"/>
            <a:ext cx="6935908" cy="810049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B0CBFC0-8DFD-4646-A289-26EE66EDA3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09" t="34572" r="6946" b="3418"/>
          <a:stretch/>
        </p:blipFill>
        <p:spPr>
          <a:xfrm rot="16200000">
            <a:off x="6734928" y="2279971"/>
            <a:ext cx="7113745" cy="255380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6D7552C-50BC-48B3-9827-80DA9955F4B0}"/>
              </a:ext>
            </a:extLst>
          </p:cNvPr>
          <p:cNvSpPr txBox="1"/>
          <p:nvPr/>
        </p:nvSpPr>
        <p:spPr>
          <a:xfrm>
            <a:off x="5537574" y="0"/>
            <a:ext cx="2373526" cy="24622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Znojmo-Hradiště</a:t>
            </a:r>
          </a:p>
          <a:p>
            <a:r>
              <a:rPr lang="cs-CZ" sz="2000" b="1" dirty="0"/>
              <a:t>  Kostel sv. </a:t>
            </a:r>
            <a:r>
              <a:rPr lang="cs-CZ" sz="2000" b="1" dirty="0" err="1"/>
              <a:t>Hypolita</a:t>
            </a:r>
            <a:endParaRPr lang="cs-CZ" sz="2000" b="1" dirty="0"/>
          </a:p>
          <a:p>
            <a:endParaRPr lang="cs-CZ" sz="2000" b="1" dirty="0"/>
          </a:p>
          <a:p>
            <a:pPr marL="342900" indent="-342900">
              <a:buAutoNum type="arabicPeriod"/>
            </a:pPr>
            <a:r>
              <a:rPr lang="cs-CZ" b="1" dirty="0"/>
              <a:t>Velkomoravské hradiště</a:t>
            </a:r>
          </a:p>
          <a:p>
            <a:pPr marL="342900" indent="-342900">
              <a:buAutoNum type="arabicPeriod" startAt="2"/>
            </a:pPr>
            <a:r>
              <a:rPr lang="cs-CZ" b="1" dirty="0"/>
              <a:t>Znojemský hrad</a:t>
            </a:r>
          </a:p>
          <a:p>
            <a:pPr marL="342900" indent="-342900">
              <a:buAutoNum type="arabicPeriod" startAt="2"/>
            </a:pPr>
            <a:r>
              <a:rPr lang="cs-CZ" b="1" dirty="0"/>
              <a:t>Kostel sv. Michala</a:t>
            </a:r>
          </a:p>
          <a:p>
            <a:pPr marL="342900" indent="-342900">
              <a:buAutoNum type="arabicPeriod" startAt="2"/>
            </a:pPr>
            <a:r>
              <a:rPr lang="cs-CZ" b="1" dirty="0"/>
              <a:t>Kostel sv. Mikuláše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7C6A9CC-C94E-4267-97B7-2BC5DF03480C}"/>
              </a:ext>
            </a:extLst>
          </p:cNvPr>
          <p:cNvSpPr txBox="1"/>
          <p:nvPr/>
        </p:nvSpPr>
        <p:spPr>
          <a:xfrm flipH="1">
            <a:off x="9713700" y="1787704"/>
            <a:ext cx="10741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rotunda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1F62023-08AB-49A6-A965-9A18E97A2AE7}"/>
              </a:ext>
            </a:extLst>
          </p:cNvPr>
          <p:cNvSpPr txBox="1"/>
          <p:nvPr/>
        </p:nvSpPr>
        <p:spPr>
          <a:xfrm>
            <a:off x="9205644" y="3851534"/>
            <a:ext cx="19253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čtvercová centrála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8FB716E-D3C0-48DE-9D49-52BA12101F12}"/>
              </a:ext>
            </a:extLst>
          </p:cNvPr>
          <p:cNvSpPr txBox="1"/>
          <p:nvPr/>
        </p:nvSpPr>
        <p:spPr>
          <a:xfrm>
            <a:off x="9292458" y="6027306"/>
            <a:ext cx="1228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jednolodní</a:t>
            </a:r>
          </a:p>
        </p:txBody>
      </p:sp>
    </p:spTree>
    <p:extLst>
      <p:ext uri="{BB962C8B-B14F-4D97-AF65-F5344CB8AC3E}">
        <p14:creationId xmlns:p14="http://schemas.microsoft.com/office/powerpoint/2010/main" val="2214858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5BCBE2-76AE-72A1-29B6-A36CF78EE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390525"/>
            <a:ext cx="11849100" cy="6677025"/>
          </a:xfrm>
        </p:spPr>
        <p:txBody>
          <a:bodyPr>
            <a:noAutofit/>
          </a:bodyPr>
          <a:lstStyle/>
          <a:p>
            <a:r>
              <a:rPr lang="cs-CZ" sz="1800" b="1" dirty="0">
                <a:solidFill>
                  <a:srgbClr val="FF0000"/>
                </a:solidFill>
              </a:rPr>
              <a:t>Olomouc  </a:t>
            </a:r>
            <a:r>
              <a:rPr lang="cs-CZ" sz="1800" dirty="0"/>
              <a:t> –   </a:t>
            </a:r>
            <a:r>
              <a:rPr lang="cs-CZ" sz="1800" b="1" dirty="0"/>
              <a:t>8./9. stol.:  </a:t>
            </a:r>
            <a:r>
              <a:rPr lang="cs-CZ" sz="1800" dirty="0"/>
              <a:t>přesun centra po zániku opevněného sídliště Povelu (předhradí fungovalo do pol. 9. stol.)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:  </a:t>
            </a: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                    expanze mojmírovské Moravy, kontrola obchodních cest a železářských středisek  </a:t>
            </a:r>
            <a:endParaRPr lang="pl-PL" sz="18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pl-PL" sz="1800" dirty="0">
                <a:solidFill>
                  <a:srgbClr val="333333"/>
                </a:solidFill>
              </a:rPr>
              <a:t>                           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–   </a:t>
            </a:r>
            <a:r>
              <a:rPr lang="pl-PL" sz="1800" b="1" i="0" u="none" strike="noStrike" baseline="0" dirty="0">
                <a:solidFill>
                  <a:srgbClr val="333333"/>
                </a:solidFill>
              </a:rPr>
              <a:t>Olomoucký kopec:   </a:t>
            </a:r>
            <a:r>
              <a:rPr lang="pl-PL" sz="1800" i="0" u="none" strike="noStrike" baseline="0" dirty="0">
                <a:solidFill>
                  <a:srgbClr val="333333"/>
                </a:solidFill>
              </a:rPr>
              <a:t>nad soutokem Moravy a Bystřice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akropole na Václavském navrší (1,4 ha), Předhradí (</a:t>
            </a:r>
            <a:r>
              <a:rPr lang="it-IT" sz="1800" b="0" i="0" u="none" strike="noStrike" baseline="0" dirty="0">
                <a:solidFill>
                  <a:srgbClr val="333333"/>
                </a:solidFill>
              </a:rPr>
              <a:t>10,3 ha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) na Petrském nám.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–   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Petrské - </a:t>
            </a:r>
            <a:r>
              <a:rPr lang="it-IT" sz="1800" b="1" i="0" u="none" strike="noStrike" baseline="0" dirty="0">
                <a:solidFill>
                  <a:srgbClr val="333333"/>
                </a:solidFill>
              </a:rPr>
              <a:t>tzv. Předhrad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í: 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1. pol. 9. stol.:  nejstarší osídlení na Biskupském nám. a Křížkovského ul.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                                                              </a:t>
            </a:r>
            <a:r>
              <a:rPr lang="cs-CZ" sz="1800" b="1" dirty="0">
                <a:solidFill>
                  <a:srgbClr val="333333"/>
                </a:solidFill>
              </a:rPr>
              <a:t>dvorec:</a:t>
            </a:r>
            <a:r>
              <a:rPr lang="cs-CZ" sz="1800" dirty="0">
                <a:solidFill>
                  <a:srgbClr val="333333"/>
                </a:solidFill>
              </a:rPr>
              <a:t>  palisáda, obilnice (dávky), bradatice, šperky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                   keramika s kalichovitými okraji (podobná mikulčické)</a:t>
            </a:r>
            <a:endParaRPr lang="cs-CZ" sz="180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     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kostel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(?):   židovská malta (s drcenou cihlou), 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viráže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, střešní krytina, hroby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                          1141:  románský dvorec olomouckých biskupů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                                                                  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translace od sv. Petra ke sv. Václavu </a:t>
            </a:r>
            <a:endParaRPr lang="pl-PL" sz="18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pl-PL" sz="1800" dirty="0">
                <a:solidFill>
                  <a:srgbClr val="333333"/>
                </a:solidFill>
              </a:rPr>
              <a:t>                           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–  </a:t>
            </a:r>
            <a:r>
              <a:rPr lang="pl-PL" sz="1800" b="1" i="0" u="none" strike="noStrike" baseline="0" dirty="0">
                <a:solidFill>
                  <a:srgbClr val="333333"/>
                </a:solidFill>
              </a:rPr>
              <a:t>Václavské: 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 </a:t>
            </a:r>
            <a:r>
              <a:rPr lang="pl-PL" sz="1800" b="1" i="0" u="none" strike="noStrike" baseline="0" dirty="0">
                <a:solidFill>
                  <a:srgbClr val="333333"/>
                </a:solidFill>
              </a:rPr>
              <a:t>akropole: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  </a:t>
            </a:r>
            <a:r>
              <a:rPr lang="pl-PL" sz="1800" b="1" i="0" u="none" strike="noStrike" baseline="0" dirty="0">
                <a:solidFill>
                  <a:srgbClr val="333333"/>
                </a:solidFill>
              </a:rPr>
              <a:t>konec 9. stol.: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  hlinitokamenný val, uvnitř a pod: velkomor. střepy, nálezy</a:t>
            </a:r>
          </a:p>
          <a:p>
            <a:pPr marL="0" indent="0" algn="l">
              <a:buNone/>
            </a:pPr>
            <a:r>
              <a:rPr lang="pl-PL" sz="1800" dirty="0">
                <a:solidFill>
                  <a:srgbClr val="333333"/>
                </a:solidFill>
              </a:rPr>
              <a:t>                                                                                                  vně:   18 H (v jednom deltoidní šipka) z 1. pol. 10. stol. </a:t>
            </a:r>
          </a:p>
          <a:p>
            <a:pPr marL="0" indent="0" algn="l">
              <a:buNone/>
            </a:pPr>
            <a:r>
              <a:rPr lang="pl-PL" sz="1800" dirty="0">
                <a:solidFill>
                  <a:srgbClr val="333333"/>
                </a:solidFill>
              </a:rPr>
              <a:t>                                                                                                  palác:  zahloubený suterén s prkennou podlahou </a:t>
            </a:r>
          </a:p>
          <a:p>
            <a:pPr marL="0" indent="0" algn="l">
              <a:buNone/>
            </a:pPr>
            <a:r>
              <a:rPr lang="pl-PL" sz="18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                                    </a:t>
            </a:r>
            <a:r>
              <a:rPr lang="pt-BR" sz="1800" b="0" i="0" u="none" strike="noStrike" baseline="0" dirty="0">
                <a:solidFill>
                  <a:srgbClr val="333333"/>
                </a:solidFill>
              </a:rPr>
              <a:t>10,5 × 8 m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, </a:t>
            </a:r>
            <a:r>
              <a:rPr lang="pt-BR" sz="1800" b="0" i="0" u="none" strike="noStrike" baseline="0" dirty="0">
                <a:solidFill>
                  <a:srgbClr val="333333"/>
                </a:solidFill>
              </a:rPr>
              <a:t>hl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. </a:t>
            </a:r>
            <a:r>
              <a:rPr lang="pt-BR" sz="1800" b="0" i="0" u="none" strike="noStrike" baseline="0" dirty="0">
                <a:solidFill>
                  <a:srgbClr val="333333"/>
                </a:solidFill>
              </a:rPr>
              <a:t>2,5 m</a:t>
            </a:r>
            <a:r>
              <a:rPr lang="cs-CZ" sz="1800" dirty="0">
                <a:solidFill>
                  <a:srgbClr val="333333"/>
                </a:solidFill>
              </a:rPr>
              <a:t>  (u katedrály)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</a:t>
            </a:r>
            <a:r>
              <a:rPr lang="pl-PL" sz="1800" dirty="0">
                <a:solidFill>
                  <a:srgbClr val="333333"/>
                </a:solidFill>
              </a:rPr>
              <a:t>      </a:t>
            </a:r>
            <a:endParaRPr lang="pl-PL" sz="18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pl-PL" sz="1800" dirty="0">
                <a:solidFill>
                  <a:srgbClr val="333333"/>
                </a:solidFill>
              </a:rPr>
              <a:t>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</a:t>
            </a:r>
            <a:r>
              <a:rPr lang="pl-PL" sz="1800" b="1" i="0" u="none" strike="noStrike" baseline="0" dirty="0">
                <a:solidFill>
                  <a:srgbClr val="333333"/>
                </a:solidFill>
              </a:rPr>
              <a:t>2. pol. 10. stol.: 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skořepinové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opevnění s čelní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i zadní kamennou plentou    </a:t>
            </a:r>
            <a:endParaRPr lang="cs-CZ" sz="18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–  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Michalské, </a:t>
            </a:r>
            <a:r>
              <a:rPr lang="cs-CZ" sz="1800" b="1" i="0" u="none" strike="noStrike" baseline="0" dirty="0" err="1">
                <a:solidFill>
                  <a:srgbClr val="333333"/>
                </a:solidFill>
              </a:rPr>
              <a:t>Blažejské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:   </a:t>
            </a:r>
            <a:r>
              <a:rPr lang="cs-CZ" sz="1800" i="0" u="none" strike="noStrike" baseline="0" dirty="0">
                <a:solidFill>
                  <a:srgbClr val="333333"/>
                </a:solidFill>
              </a:rPr>
              <a:t>nálezy </a:t>
            </a:r>
            <a:r>
              <a:rPr lang="cs-CZ" sz="1800" i="0" u="none" strike="noStrike" baseline="0" dirty="0" err="1">
                <a:solidFill>
                  <a:srgbClr val="333333"/>
                </a:solidFill>
              </a:rPr>
              <a:t>středohradištní</a:t>
            </a:r>
            <a:r>
              <a:rPr lang="cs-CZ" sz="1800" i="0" u="none" strike="noStrike" baseline="0" dirty="0">
                <a:solidFill>
                  <a:srgbClr val="333333"/>
                </a:solidFill>
              </a:rPr>
              <a:t> keramiky </a:t>
            </a:r>
          </a:p>
          <a:p>
            <a:pPr marL="0" indent="0" algn="l">
              <a:buNone/>
            </a:pPr>
            <a:r>
              <a:rPr lang="cs-CZ" sz="1800" i="0" u="none" strike="noStrike" baseline="0" dirty="0">
                <a:solidFill>
                  <a:srgbClr val="333333"/>
                </a:solidFill>
              </a:rPr>
              <a:t>                          –   další nálezy na území města: 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Pekařská ul. (13 H),  Horní nám., Ostružnická ul. 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</a:t>
            </a:r>
            <a:endParaRPr lang="pl-PL" sz="1800" b="0" i="0" u="none" strike="noStrike" baseline="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221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Výsledek obrázku pro Olomouc Nemilany   šavle  ma&amp;dcaron;arská">
            <a:extLst>
              <a:ext uri="{FF2B5EF4-FFF2-40B4-BE49-F238E27FC236}">
                <a16:creationId xmlns:a16="http://schemas.microsoft.com/office/drawing/2014/main" id="{3797E710-B618-C9A9-39B1-BE3EEBF23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616" y="0"/>
            <a:ext cx="9301406" cy="697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468F3C2-1D5D-5BD0-53FF-3730338C7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" y="106476"/>
            <a:ext cx="6391275" cy="664504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1BF210B-A22F-FE67-0B97-B7E319D8887A}"/>
              </a:ext>
            </a:extLst>
          </p:cNvPr>
          <p:cNvSpPr txBox="1"/>
          <p:nvPr/>
        </p:nvSpPr>
        <p:spPr>
          <a:xfrm>
            <a:off x="7629524" y="800100"/>
            <a:ext cx="4200525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b="1" i="0" u="none" strike="noStrike" baseline="0" dirty="0">
                <a:solidFill>
                  <a:srgbClr val="FF0000"/>
                </a:solidFill>
                <a:latin typeface="EtelkaTextPro-Bold"/>
              </a:rPr>
              <a:t>Olomouc  </a:t>
            </a:r>
            <a:r>
              <a:rPr lang="cs-CZ" sz="2000" b="1" i="0" u="none" strike="noStrike" baseline="0" dirty="0">
                <a:solidFill>
                  <a:srgbClr val="333333"/>
                </a:solidFill>
                <a:latin typeface="EtelkaTextPro-Bold"/>
              </a:rPr>
              <a:t>–  lokality v zázemí Olomouckého kopce.</a:t>
            </a:r>
          </a:p>
          <a:p>
            <a:pPr algn="l"/>
            <a:endParaRPr lang="cs-CZ" sz="1800" b="1" i="0" u="none" strike="noStrike" baseline="0" dirty="0">
              <a:solidFill>
                <a:srgbClr val="333333"/>
              </a:solidFill>
              <a:latin typeface="EtelkaTextPro-Bold"/>
            </a:endParaRP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1 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předvelkomoravské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ústředí  Povel;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2 – Olomouc-Kaštanova ulice;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3 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Hejčin-Mrštikovo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naměstí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4 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Neředín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;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5 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Slavonin.Pod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Vlachovym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6 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Slavonin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-Horní lán (100H);</a:t>
            </a:r>
          </a:p>
          <a:p>
            <a:pPr algn="l"/>
            <a:r>
              <a:rPr lang="cs-CZ" dirty="0">
                <a:solidFill>
                  <a:srgbClr val="333333"/>
                </a:solidFill>
                <a:latin typeface="EtelkaLight"/>
              </a:rPr>
              <a:t>       (Nemilany 53H)</a:t>
            </a:r>
            <a:endParaRPr lang="cs-CZ" sz="1800" b="0" i="0" u="none" strike="noStrike" baseline="0" dirty="0">
              <a:solidFill>
                <a:srgbClr val="333333"/>
              </a:solidFill>
              <a:latin typeface="EtelkaLight"/>
            </a:endParaRP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7 – Holice °(pohřebiště 21 H);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8 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Řepč</a:t>
            </a:r>
            <a:r>
              <a:rPr lang="cs-CZ" dirty="0" err="1">
                <a:solidFill>
                  <a:srgbClr val="333333"/>
                </a:solidFill>
                <a:latin typeface="EtelkaLight"/>
              </a:rPr>
              <a:t>í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n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.</a:t>
            </a:r>
          </a:p>
          <a:p>
            <a:pPr algn="l"/>
            <a:endParaRPr lang="cs-CZ" dirty="0">
              <a:solidFill>
                <a:srgbClr val="333333"/>
              </a:solidFill>
              <a:latin typeface="EtelkaLight"/>
            </a:endParaRP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Kroužek – sídliště;</a:t>
            </a:r>
          </a:p>
          <a:p>
            <a:pPr algn="l"/>
            <a:r>
              <a:rPr lang="cs-CZ" dirty="0" err="1">
                <a:solidFill>
                  <a:srgbClr val="333333"/>
                </a:solidFill>
                <a:latin typeface="EtelkaLight"/>
              </a:rPr>
              <a:t>O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bdelník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– pohřebiště.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4682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>
            <a:extLst>
              <a:ext uri="{FF2B5EF4-FFF2-40B4-BE49-F238E27FC236}">
                <a16:creationId xmlns:a16="http://schemas.microsoft.com/office/drawing/2014/main" id="{06C78A85-B801-C0A5-BBE9-99BEF621AF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-1714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Velkomoravská hradiště</a:t>
            </a:r>
          </a:p>
        </p:txBody>
      </p:sp>
      <p:sp>
        <p:nvSpPr>
          <p:cNvPr id="52227" name="Rectangle 5">
            <a:extLst>
              <a:ext uri="{FF2B5EF4-FFF2-40B4-BE49-F238E27FC236}">
                <a16:creationId xmlns:a16="http://schemas.microsoft.com/office/drawing/2014/main" id="{A120A300-9A3D-C88C-08DD-86F2AD66ED1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00099" y="971549"/>
            <a:ext cx="11391901" cy="5972175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cs-CZ" altLang="cs-CZ" sz="1800" b="1" dirty="0"/>
              <a:t>Nejvýznamnější centra</a:t>
            </a:r>
            <a:r>
              <a:rPr lang="cs-CZ" altLang="cs-CZ" sz="1800" dirty="0"/>
              <a:t>   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navazovala na </a:t>
            </a:r>
            <a:r>
              <a:rPr lang="cs-CZ" altLang="cs-CZ" sz="1800" dirty="0" err="1"/>
              <a:t>předvelkomoravská</a:t>
            </a:r>
            <a:r>
              <a:rPr lang="cs-CZ" altLang="cs-CZ" sz="1800" dirty="0"/>
              <a:t> opevněná centra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–   základním článkem byly jednotlivé </a:t>
            </a:r>
            <a:r>
              <a:rPr lang="cs-CZ" altLang="cs-CZ" sz="1800" b="1" dirty="0"/>
              <a:t>hradské obce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–   centra sídelních komor spádové oblasti:  členěná podle geografické polohy, velikosti, funkce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fortifikace:   mohutný opevňovací systém:  odráží vysoký stupeň organizace společnosti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–   sídla nositelů politické moci:   Mikulčice, Staré Město, </a:t>
            </a:r>
            <a:r>
              <a:rPr lang="cs-CZ" altLang="cs-CZ" sz="1800" dirty="0" err="1"/>
              <a:t>Pohansko</a:t>
            </a:r>
            <a:r>
              <a:rPr lang="cs-CZ" altLang="cs-CZ" sz="1800" dirty="0"/>
              <a:t> u Břeclavi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dirty="0"/>
              <a:t>2.  </a:t>
            </a:r>
            <a:r>
              <a:rPr lang="cs-CZ" altLang="cs-CZ" sz="1800" b="1" dirty="0"/>
              <a:t>Výšinná</a:t>
            </a:r>
            <a:r>
              <a:rPr lang="cs-CZ" altLang="cs-CZ" sz="1800" dirty="0"/>
              <a:t>  –  na ostrožnách a vrcholech kopců:  Brno-Líšeň, Zelená Hora, Znojmo-sv. </a:t>
            </a:r>
            <a:r>
              <a:rPr lang="cs-CZ" altLang="cs-CZ" sz="1800" dirty="0" err="1"/>
              <a:t>Hypolit</a:t>
            </a:r>
            <a:r>
              <a:rPr lang="cs-CZ" altLang="cs-CZ" sz="1800" dirty="0"/>
              <a:t>, Osvětimany, </a:t>
            </a:r>
            <a:r>
              <a:rPr lang="cs-CZ" altLang="cs-CZ" sz="1800" dirty="0" err="1"/>
              <a:t>Mařín</a:t>
            </a: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a)   na okraji sídelních oblastí:   Brno-Líšeň, Znojmo, </a:t>
            </a:r>
            <a:r>
              <a:rPr lang="cs-CZ" altLang="cs-CZ" sz="1800" dirty="0" err="1"/>
              <a:t>Gars-Thunau</a:t>
            </a: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rozloha:  cca 4 ha, vnitřně členěná s dlouhodobým osídlením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b)   na malých strmých ostrožnách do 1 ha:  Zelená Hora 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dirty="0"/>
              <a:t>1.  </a:t>
            </a:r>
            <a:r>
              <a:rPr lang="cs-CZ" altLang="cs-CZ" sz="1800" b="1" dirty="0"/>
              <a:t>Nížinná   </a:t>
            </a:r>
            <a:r>
              <a:rPr lang="cs-CZ" altLang="cs-CZ" sz="1800" dirty="0"/>
              <a:t>–  v nivách řek: Mikulčice, Staré Město-Uherské Hradiště, Břeclav-</a:t>
            </a:r>
            <a:r>
              <a:rPr lang="cs-CZ" altLang="cs-CZ" sz="1800" dirty="0" err="1"/>
              <a:t>Pohansko</a:t>
            </a:r>
            <a:r>
              <a:rPr lang="cs-CZ" altLang="cs-CZ" sz="1800" dirty="0"/>
              <a:t>, Strachotín, Rajhrad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–   skupina nížinných lokalit 13 – 28 ha s velmožským dvorcem uvnitř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–   hospodářská a správní střediska státu a útočiště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–   </a:t>
            </a:r>
            <a:r>
              <a:rPr lang="cs-CZ" altLang="cs-CZ" sz="1800" b="1" dirty="0"/>
              <a:t>velmožské dvorce</a:t>
            </a:r>
            <a:r>
              <a:rPr lang="cs-CZ" altLang="cs-CZ" sz="1800" dirty="0"/>
              <a:t>:  nový typ sídlištní struktury srovnávané  s karolínskými </a:t>
            </a:r>
            <a:r>
              <a:rPr lang="cs-CZ" altLang="cs-CZ" sz="1800" dirty="0" err="1"/>
              <a:t>curtis</a:t>
            </a:r>
            <a:r>
              <a:rPr lang="cs-CZ" altLang="cs-CZ" sz="1800" dirty="0"/>
              <a:t>, opevnění:  palisáda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členění:  obytná část (palác), sakrální (kostel) a hospodářská (dílenské okrsky)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</a:t>
            </a:r>
            <a:r>
              <a:rPr lang="cs-CZ" altLang="cs-CZ" sz="1800" dirty="0" err="1"/>
              <a:t>Pohansko</a:t>
            </a:r>
            <a:r>
              <a:rPr lang="cs-CZ" altLang="cs-CZ" sz="1800" dirty="0"/>
              <a:t>, Nejdek, Strachotín, Ducové 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94C7E7F-4AD3-2A19-678E-03918E70E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1024718"/>
            <a:ext cx="7180684" cy="509871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1D213CC-4296-075F-A32F-20BC53CBF777}"/>
              </a:ext>
            </a:extLst>
          </p:cNvPr>
          <p:cNvSpPr txBox="1"/>
          <p:nvPr/>
        </p:nvSpPr>
        <p:spPr>
          <a:xfrm>
            <a:off x="7600950" y="405923"/>
            <a:ext cx="472249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b="1" i="0" u="none" strike="noStrike" baseline="0" dirty="0">
                <a:solidFill>
                  <a:srgbClr val="FF0000"/>
                </a:solidFill>
              </a:rPr>
              <a:t>Olomouc.</a:t>
            </a:r>
          </a:p>
          <a:p>
            <a:pPr algn="l"/>
            <a:endParaRPr lang="cs-CZ" sz="2000" b="1" i="0" u="none" strike="noStrike" baseline="0" dirty="0">
              <a:solidFill>
                <a:srgbClr val="FF0000"/>
              </a:solidFill>
            </a:endParaRPr>
          </a:p>
          <a:p>
            <a:pPr algn="l"/>
            <a:r>
              <a:rPr lang="cs-CZ" sz="1800" b="1" i="0" u="none" strike="noStrike" baseline="0" dirty="0">
                <a:solidFill>
                  <a:srgbClr val="333333"/>
                </a:solidFill>
              </a:rPr>
              <a:t>A – Michalské návrší; </a:t>
            </a:r>
          </a:p>
          <a:p>
            <a:pPr algn="l"/>
            <a:r>
              <a:rPr lang="cs-CZ" sz="1800" b="1" i="0" u="none" strike="noStrike" baseline="0" dirty="0">
                <a:solidFill>
                  <a:srgbClr val="333333"/>
                </a:solidFill>
              </a:rPr>
              <a:t>B – Petrské návrší (Předhradí);</a:t>
            </a:r>
          </a:p>
          <a:p>
            <a:pPr algn="l"/>
            <a:r>
              <a:rPr lang="cs-CZ" sz="1800" b="1" i="0" u="none" strike="noStrike" baseline="0" dirty="0">
                <a:solidFill>
                  <a:srgbClr val="333333"/>
                </a:solidFill>
              </a:rPr>
              <a:t>C – Václavské návrší;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D – lokační město.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Červen: rozsah hradiště,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šipkou označena brána.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1 – kostel sv. Petra;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2 – kostel Panny Marie;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3 – kostel sv. Michala;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4 – kostel sv. Blažeje a náměstí;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5 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šrafovaně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prvotní osídlení (dvorec)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6 – </a:t>
            </a:r>
            <a:r>
              <a:rPr lang="cs-CZ" dirty="0">
                <a:solidFill>
                  <a:srgbClr val="333333"/>
                </a:solidFill>
              </a:rPr>
              <a:t>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řemeslnicko-kupecké podhradí: 2. p. 10. st.; 7 – Sokolská ulice;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8 – pohřebiště v Tereziánské zbrojnici (13 H);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9 – pohřebiště ve Wurmově ulici (5 H);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10 – pohřebiště v tzv. kočárovnách;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11 – pohřebiště na Horním nám (u sloupu)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12 – pohřebiště na 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Hornim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nám. (u kašny);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13 – pohřebiště (?) v Ostružnické ulici;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14 – pohřebiště v Pekařské ulici.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35C2199-88CC-4EC9-EDCE-5620F7828E23}"/>
              </a:ext>
            </a:extLst>
          </p:cNvPr>
          <p:cNvSpPr txBox="1"/>
          <p:nvPr/>
        </p:nvSpPr>
        <p:spPr>
          <a:xfrm>
            <a:off x="5345500" y="1408781"/>
            <a:ext cx="1029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akropole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DD30271-A2AB-C1A6-7CF2-FDD253EB4039}"/>
              </a:ext>
            </a:extLst>
          </p:cNvPr>
          <p:cNvSpPr txBox="1"/>
          <p:nvPr/>
        </p:nvSpPr>
        <p:spPr>
          <a:xfrm>
            <a:off x="3638550" y="2238375"/>
            <a:ext cx="1119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předhradí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CDD562B-EA6A-6251-B0C7-A85FAA970EEC}"/>
              </a:ext>
            </a:extLst>
          </p:cNvPr>
          <p:cNvSpPr txBox="1"/>
          <p:nvPr/>
        </p:nvSpPr>
        <p:spPr>
          <a:xfrm>
            <a:off x="438150" y="4806586"/>
            <a:ext cx="1902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Středověké město</a:t>
            </a:r>
          </a:p>
        </p:txBody>
      </p:sp>
    </p:spTree>
    <p:extLst>
      <p:ext uri="{BB962C8B-B14F-4D97-AF65-F5344CB8AC3E}">
        <p14:creationId xmlns:p14="http://schemas.microsoft.com/office/powerpoint/2010/main" val="3297089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8D3388-71C4-A886-C5DE-6D216D202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785811"/>
            <a:ext cx="11744325" cy="6334126"/>
          </a:xfrm>
        </p:spPr>
        <p:txBody>
          <a:bodyPr>
            <a:normAutofit fontScale="92500" lnSpcReduction="20000"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Přerov </a:t>
            </a:r>
            <a:r>
              <a:rPr lang="cs-CZ" dirty="0"/>
              <a:t> </a:t>
            </a:r>
            <a:r>
              <a:rPr lang="cs-CZ" sz="1800" dirty="0"/>
              <a:t>–   </a:t>
            </a:r>
            <a:r>
              <a:rPr lang="cs-CZ" sz="1800" dirty="0" err="1"/>
              <a:t>středohradištní</a:t>
            </a:r>
            <a:r>
              <a:rPr lang="cs-CZ" sz="1800" dirty="0"/>
              <a:t> osídlení:  </a:t>
            </a:r>
            <a:r>
              <a:rPr lang="cs-CZ" sz="1800" b="1" dirty="0"/>
              <a:t>oba břehy Bečvy 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(hradisko nezjištěno)</a:t>
            </a:r>
          </a:p>
          <a:p>
            <a:pPr marL="0" indent="0">
              <a:buNone/>
            </a:pPr>
            <a:r>
              <a:rPr lang="cs-CZ" sz="1800" dirty="0"/>
              <a:t>                            nejbližší:  Hradisko u </a:t>
            </a:r>
            <a:r>
              <a:rPr lang="cs-CZ" sz="1800" dirty="0">
                <a:solidFill>
                  <a:srgbClr val="333333"/>
                </a:solidFill>
              </a:rPr>
              <a:t>Ústí  (u Hranic):  vzdálené cca 23 km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                             cesta směrem na </a:t>
            </a:r>
            <a:r>
              <a:rPr lang="cs-CZ" sz="1800" dirty="0" err="1">
                <a:solidFill>
                  <a:srgbClr val="333333"/>
                </a:solidFill>
              </a:rPr>
              <a:t>Kelečsko</a:t>
            </a:r>
            <a:r>
              <a:rPr lang="cs-CZ" sz="1800" dirty="0">
                <a:solidFill>
                  <a:srgbClr val="333333"/>
                </a:solidFill>
              </a:rPr>
              <a:t>  (Kelč:  mincovní depot)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</a:t>
            </a:r>
            <a:r>
              <a:rPr lang="cs-CZ" sz="1800" dirty="0">
                <a:solidFill>
                  <a:srgbClr val="FF0000"/>
                </a:solidFill>
              </a:rPr>
              <a:t>–</a:t>
            </a:r>
            <a:r>
              <a:rPr lang="cs-CZ" sz="1800" dirty="0"/>
              <a:t>   </a:t>
            </a:r>
            <a:r>
              <a:rPr lang="cs-CZ" sz="1800" b="1" dirty="0">
                <a:solidFill>
                  <a:srgbClr val="FF0000"/>
                </a:solidFill>
              </a:rPr>
              <a:t>pravý:</a:t>
            </a:r>
            <a:r>
              <a:rPr lang="cs-CZ" sz="1800" dirty="0"/>
              <a:t>  </a:t>
            </a:r>
            <a:r>
              <a:rPr lang="cs-CZ" sz="1800" b="1" dirty="0"/>
              <a:t>Předmostí-Hradisko:  </a:t>
            </a:r>
            <a:r>
              <a:rPr lang="cs-CZ" sz="1800" dirty="0"/>
              <a:t>od Hor. nám. k brodu (Na Marku) 1,5–2 km  </a:t>
            </a:r>
          </a:p>
          <a:p>
            <a:pPr marL="0" indent="0">
              <a:buNone/>
            </a:pPr>
            <a:r>
              <a:rPr lang="cs-CZ" sz="1800" dirty="0"/>
              <a:t>                      </a:t>
            </a:r>
            <a:r>
              <a:rPr lang="cs-CZ" sz="1800" b="1" dirty="0" err="1"/>
              <a:t>Nivky</a:t>
            </a:r>
            <a:r>
              <a:rPr lang="cs-CZ" sz="1800" b="1" dirty="0"/>
              <a:t>:  </a:t>
            </a:r>
            <a:r>
              <a:rPr lang="cs-CZ" sz="1800" dirty="0"/>
              <a:t>8. stol.:  2H  </a:t>
            </a:r>
          </a:p>
          <a:p>
            <a:pPr marL="0" indent="0">
              <a:buNone/>
            </a:pPr>
            <a:r>
              <a:rPr lang="cs-CZ" sz="1800" dirty="0"/>
              <a:t>                                    9. – 11. stol.:  52 H  (kopí, sekery, bez ostruh=pěší)</a:t>
            </a:r>
          </a:p>
          <a:p>
            <a:pPr marL="0" indent="0">
              <a:buNone/>
            </a:pPr>
            <a:r>
              <a:rPr lang="cs-CZ" sz="1800" dirty="0"/>
              <a:t>                      </a:t>
            </a:r>
            <a:r>
              <a:rPr lang="cs-CZ" sz="1800" b="1" dirty="0"/>
              <a:t>Skalka:  </a:t>
            </a:r>
            <a:r>
              <a:rPr lang="cs-CZ" sz="1800" dirty="0"/>
              <a:t>9. – 11. stol.:  bez hrobových celků (těžba spraše)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ostruhy, </a:t>
            </a:r>
            <a:r>
              <a:rPr lang="cs-CZ" sz="1800" dirty="0" err="1"/>
              <a:t>gombíky</a:t>
            </a:r>
            <a:r>
              <a:rPr lang="cs-CZ" sz="1800" dirty="0"/>
              <a:t>, náušnice, prsteny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</a:t>
            </a:r>
            <a:r>
              <a:rPr lang="cs-CZ" sz="1800" dirty="0">
                <a:solidFill>
                  <a:srgbClr val="FF0000"/>
                </a:solidFill>
              </a:rPr>
              <a:t>–</a:t>
            </a:r>
            <a:r>
              <a:rPr lang="cs-CZ" sz="1800" dirty="0"/>
              <a:t>   </a:t>
            </a:r>
            <a:r>
              <a:rPr lang="cs-CZ" sz="1800" b="1" dirty="0">
                <a:solidFill>
                  <a:srgbClr val="FF0000"/>
                </a:solidFill>
              </a:rPr>
              <a:t>levý: </a:t>
            </a:r>
            <a:r>
              <a:rPr lang="cs-CZ" sz="1800" dirty="0"/>
              <a:t>    </a:t>
            </a:r>
            <a:r>
              <a:rPr lang="cs-CZ" sz="1800" b="1" dirty="0"/>
              <a:t>Horní nám</a:t>
            </a:r>
            <a:r>
              <a:rPr lang="cs-CZ" sz="1800" dirty="0"/>
              <a:t>.:  </a:t>
            </a:r>
            <a:r>
              <a:rPr lang="cs-CZ" sz="1800" b="1" dirty="0"/>
              <a:t>9. stol.:</a:t>
            </a:r>
            <a:r>
              <a:rPr lang="cs-CZ" sz="1800" dirty="0"/>
              <a:t>  </a:t>
            </a:r>
            <a:r>
              <a:rPr lang="cs-CZ" sz="1800" dirty="0" err="1"/>
              <a:t>jz</a:t>
            </a:r>
            <a:r>
              <a:rPr lang="cs-CZ" sz="1800" dirty="0"/>
              <a:t>. část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pracoviště kováře či kovotepce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                                            osídlení kolem kopce až k Mostní ul. (brod 2 km)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                                            </a:t>
            </a:r>
            <a:r>
              <a:rPr lang="cs-CZ" sz="1800" b="1" dirty="0">
                <a:solidFill>
                  <a:srgbClr val="333333"/>
                </a:solidFill>
              </a:rPr>
              <a:t>čp. 21: </a:t>
            </a:r>
            <a:r>
              <a:rPr lang="cs-CZ" sz="1800" dirty="0">
                <a:solidFill>
                  <a:srgbClr val="333333"/>
                </a:solidFill>
              </a:rPr>
              <a:t> 2 velkomoravské H:  zlaté, stříbrné a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                                                                                               bronzové náušnice</a:t>
            </a:r>
          </a:p>
          <a:p>
            <a:pPr marL="0" indent="0">
              <a:buNone/>
            </a:pPr>
            <a:endParaRPr lang="cs-CZ" sz="1800" dirty="0">
              <a:solidFill>
                <a:srgbClr val="333333"/>
              </a:solidFill>
            </a:endParaRPr>
          </a:p>
          <a:p>
            <a:pPr marL="0" indent="0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                              </a:t>
            </a:r>
            <a:r>
              <a:rPr lang="cs-CZ" sz="1800" b="1" dirty="0">
                <a:solidFill>
                  <a:srgbClr val="333333"/>
                </a:solidFill>
              </a:rPr>
              <a:t>poč. 11. stol.:   </a:t>
            </a:r>
            <a:r>
              <a:rPr lang="cs-CZ" sz="1800" dirty="0">
                <a:solidFill>
                  <a:srgbClr val="333333"/>
                </a:solidFill>
              </a:rPr>
              <a:t>nové opevnění za Boleslava Chrabrého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                                                         (tzv. polská technika:  háková hradba) </a:t>
            </a: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            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994F39B-617A-4CEC-ACCA-079BC775F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6780" y="0"/>
            <a:ext cx="4855220" cy="68580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0F2A7E7-28ED-4A24-B9FC-41E186598E19}"/>
              </a:ext>
            </a:extLst>
          </p:cNvPr>
          <p:cNvSpPr txBox="1"/>
          <p:nvPr/>
        </p:nvSpPr>
        <p:spPr>
          <a:xfrm>
            <a:off x="8875925" y="304799"/>
            <a:ext cx="1210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Předmostí</a:t>
            </a:r>
          </a:p>
          <a:p>
            <a:r>
              <a:rPr lang="cs-CZ" b="1" dirty="0"/>
              <a:t>pohřebiště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6A18F08-8C09-4D2B-8351-4FC7A80EF124}"/>
              </a:ext>
            </a:extLst>
          </p:cNvPr>
          <p:cNvSpPr txBox="1"/>
          <p:nvPr/>
        </p:nvSpPr>
        <p:spPr>
          <a:xfrm>
            <a:off x="9764390" y="2373094"/>
            <a:ext cx="2035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i="0" u="none" strike="noStrike" baseline="0" dirty="0"/>
              <a:t>Přerov,  Horní nám.</a:t>
            </a:r>
          </a:p>
          <a:p>
            <a:r>
              <a:rPr lang="cs-CZ" b="1" dirty="0"/>
              <a:t>(hradisko na Kopci)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30625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2050850-8DFC-4DF6-972D-9F544933E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474467"/>
            <a:ext cx="7846429" cy="619303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6F7D604-68CC-44BE-AC95-84B0EE4AF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739" y="984336"/>
            <a:ext cx="3731236" cy="400676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42B1D86-F82E-4797-891B-149A6D862D1D}"/>
              </a:ext>
            </a:extLst>
          </p:cNvPr>
          <p:cNvSpPr txBox="1"/>
          <p:nvPr/>
        </p:nvSpPr>
        <p:spPr>
          <a:xfrm>
            <a:off x="8443631" y="5181600"/>
            <a:ext cx="3689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cs-CZ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radisko v poloze „Hradištěk“ u Ústí.</a:t>
            </a:r>
            <a:endParaRPr lang="cs-CZ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541CBBDB-8231-487E-A4AF-BF59054C9B70}"/>
              </a:ext>
            </a:extLst>
          </p:cNvPr>
          <p:cNvSpPr/>
          <p:nvPr/>
        </p:nvSpPr>
        <p:spPr>
          <a:xfrm>
            <a:off x="5467349" y="2686050"/>
            <a:ext cx="628651" cy="6731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99312D0-58F2-4152-A8F5-685BB8AEB0B1}"/>
              </a:ext>
            </a:extLst>
          </p:cNvPr>
          <p:cNvSpPr txBox="1"/>
          <p:nvPr/>
        </p:nvSpPr>
        <p:spPr>
          <a:xfrm flipH="1">
            <a:off x="2922266" y="3570983"/>
            <a:ext cx="914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Přerov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3FA9B26-E371-4CD9-A44B-DBA4F855FF14}"/>
              </a:ext>
            </a:extLst>
          </p:cNvPr>
          <p:cNvSpPr txBox="1"/>
          <p:nvPr/>
        </p:nvSpPr>
        <p:spPr>
          <a:xfrm>
            <a:off x="4506141" y="3314143"/>
            <a:ext cx="1624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Hradisko u Ústí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7833067-D44D-4AF5-9A41-20328866896F}"/>
              </a:ext>
            </a:extLst>
          </p:cNvPr>
          <p:cNvSpPr txBox="1"/>
          <p:nvPr/>
        </p:nvSpPr>
        <p:spPr>
          <a:xfrm>
            <a:off x="6558905" y="3314143"/>
            <a:ext cx="1691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Mincovní depot</a:t>
            </a:r>
          </a:p>
          <a:p>
            <a:r>
              <a:rPr lang="cs-CZ" b="1" dirty="0"/>
              <a:t>       z Kelče</a:t>
            </a:r>
          </a:p>
        </p:txBody>
      </p:sp>
    </p:spTree>
    <p:extLst>
      <p:ext uri="{BB962C8B-B14F-4D97-AF65-F5344CB8AC3E}">
        <p14:creationId xmlns:p14="http://schemas.microsoft.com/office/powerpoint/2010/main" val="1155338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6D54DBA-5FEE-2DA1-8617-871D56466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5522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60B5EA9-752F-D198-FF3C-6DB59D065AED}"/>
              </a:ext>
            </a:extLst>
          </p:cNvPr>
          <p:cNvSpPr txBox="1"/>
          <p:nvPr/>
        </p:nvSpPr>
        <p:spPr>
          <a:xfrm>
            <a:off x="4969810" y="619301"/>
            <a:ext cx="528680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b="1" i="0" u="none" strike="noStrike" baseline="0" dirty="0">
                <a:solidFill>
                  <a:srgbClr val="FF0000"/>
                </a:solidFill>
              </a:rPr>
              <a:t>Přerov,  Horní nám. 9. – 1. pol. 11. stol.:</a:t>
            </a:r>
          </a:p>
          <a:p>
            <a:pPr algn="l"/>
            <a:r>
              <a:rPr lang="cs-CZ" b="0" i="0" u="none" strike="noStrike" baseline="0" dirty="0">
                <a:solidFill>
                  <a:srgbClr val="333333"/>
                </a:solidFill>
              </a:rPr>
              <a:t>Čárkovaně:  rozsah akropole z poč. 11. stol.</a:t>
            </a:r>
            <a:endParaRPr lang="cs-CZ" b="1" i="0" u="none" strike="noStrike" baseline="0" dirty="0">
              <a:solidFill>
                <a:srgbClr val="333333"/>
              </a:solidFill>
            </a:endParaRPr>
          </a:p>
          <a:p>
            <a:pPr algn="l"/>
            <a:r>
              <a:rPr lang="cs-CZ" b="0" i="0" u="none" strike="noStrike" baseline="0" dirty="0">
                <a:solidFill>
                  <a:srgbClr val="333333"/>
                </a:solidFill>
              </a:rPr>
              <a:t>a – </a:t>
            </a:r>
            <a:r>
              <a:rPr lang="cs-CZ" b="0" i="0" u="none" strike="noStrike" baseline="0" dirty="0" err="1">
                <a:solidFill>
                  <a:srgbClr val="333333"/>
                </a:solidFill>
              </a:rPr>
              <a:t>středohradištní</a:t>
            </a:r>
            <a:r>
              <a:rPr lang="cs-CZ" b="0" i="0" u="none" strike="noStrike" baseline="0" dirty="0">
                <a:solidFill>
                  <a:srgbClr val="333333"/>
                </a:solidFill>
              </a:rPr>
              <a:t> sídliště; b – </a:t>
            </a:r>
            <a:r>
              <a:rPr lang="cs-CZ" b="0" i="0" u="none" strike="noStrike" baseline="0" dirty="0" err="1">
                <a:solidFill>
                  <a:srgbClr val="333333"/>
                </a:solidFill>
              </a:rPr>
              <a:t>mladohradištní</a:t>
            </a:r>
            <a:r>
              <a:rPr lang="cs-CZ" b="0" i="0" u="none" strike="noStrike" baseline="0" dirty="0">
                <a:solidFill>
                  <a:srgbClr val="333333"/>
                </a:solidFill>
              </a:rPr>
              <a:t> sídliště; </a:t>
            </a:r>
          </a:p>
          <a:p>
            <a:pPr algn="l"/>
            <a:r>
              <a:rPr lang="cs-CZ" b="0" i="0" u="none" strike="noStrike" baseline="0" dirty="0">
                <a:solidFill>
                  <a:srgbClr val="333333"/>
                </a:solidFill>
              </a:rPr>
              <a:t>c – </a:t>
            </a:r>
            <a:r>
              <a:rPr lang="cs-CZ" b="0" i="0" u="none" strike="noStrike" baseline="0" dirty="0" err="1">
                <a:solidFill>
                  <a:srgbClr val="333333"/>
                </a:solidFill>
              </a:rPr>
              <a:t>středohrad</a:t>
            </a:r>
            <a:r>
              <a:rPr lang="cs-CZ" b="0" i="0" u="none" strike="noStrike" baseline="0" dirty="0">
                <a:solidFill>
                  <a:srgbClr val="333333"/>
                </a:solidFill>
              </a:rPr>
              <a:t>. hrob; d – </a:t>
            </a:r>
            <a:r>
              <a:rPr lang="cs-CZ" b="0" i="0" u="none" strike="noStrike" baseline="0" dirty="0" err="1">
                <a:solidFill>
                  <a:srgbClr val="333333"/>
                </a:solidFill>
              </a:rPr>
              <a:t>mladohrad</a:t>
            </a:r>
            <a:r>
              <a:rPr lang="cs-CZ" b="0" i="0" u="none" strike="noStrike" baseline="0" dirty="0">
                <a:solidFill>
                  <a:srgbClr val="333333"/>
                </a:solidFill>
              </a:rPr>
              <a:t>. pohřebiště </a:t>
            </a:r>
          </a:p>
          <a:p>
            <a:pPr algn="l"/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1F0A5CA-CB16-334A-10B8-C5BD44444373}"/>
              </a:ext>
            </a:extLst>
          </p:cNvPr>
          <p:cNvSpPr txBox="1"/>
          <p:nvPr/>
        </p:nvSpPr>
        <p:spPr>
          <a:xfrm>
            <a:off x="10992679" y="1491665"/>
            <a:ext cx="1109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cs-CZ" sz="18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áušnice </a:t>
            </a:r>
          </a:p>
          <a:p>
            <a:pPr algn="l"/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cs-CZ" sz="18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čp. 21.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EEE12C3-9C44-71DF-F282-812D1E5D4BBE}"/>
              </a:ext>
            </a:extLst>
          </p:cNvPr>
          <p:cNvSpPr txBox="1"/>
          <p:nvPr/>
        </p:nvSpPr>
        <p:spPr>
          <a:xfrm>
            <a:off x="8010502" y="-27030"/>
            <a:ext cx="2522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Velkomoravské náušnice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      z hrobů v č. p. 21.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A6708AD-7101-46A0-860E-0913F17357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72" t="34166" r="36641" b="8055"/>
          <a:stretch/>
        </p:blipFill>
        <p:spPr>
          <a:xfrm>
            <a:off x="4810911" y="2071367"/>
            <a:ext cx="3858225" cy="461213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416CADA-E518-4CDB-AE5A-7830DBD27D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859" t="18427" r="20871" b="19850"/>
          <a:stretch/>
        </p:blipFill>
        <p:spPr>
          <a:xfrm>
            <a:off x="8786340" y="2109978"/>
            <a:ext cx="3300729" cy="472187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0CC95C9A-9C5C-4A1F-9315-7C20E90F3A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10450531" y="-16397"/>
            <a:ext cx="1775408" cy="2154394"/>
          </a:xfrm>
          <a:prstGeom prst="rect">
            <a:avLst/>
          </a:prstGeom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id="{4E881268-E148-467E-B7D1-501F50C585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6902954" y="3607103"/>
            <a:ext cx="2657475" cy="3224751"/>
          </a:xfrm>
          <a:prstGeom prst="rect">
            <a:avLst/>
          </a:prstGeom>
        </p:spPr>
      </p:pic>
      <p:pic>
        <p:nvPicPr>
          <p:cNvPr id="39" name="Obrázek 38">
            <a:extLst>
              <a:ext uri="{FF2B5EF4-FFF2-40B4-BE49-F238E27FC236}">
                <a16:creationId xmlns:a16="http://schemas.microsoft.com/office/drawing/2014/main" id="{6412E4BF-5A16-4E44-A8D0-BBC8816BE2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7617627" y="3787539"/>
            <a:ext cx="2657475" cy="3224751"/>
          </a:xfrm>
          <a:prstGeom prst="rect">
            <a:avLst/>
          </a:prstGeom>
        </p:spPr>
      </p:pic>
      <p:pic>
        <p:nvPicPr>
          <p:cNvPr id="40" name="Obrázek 39">
            <a:extLst>
              <a:ext uri="{FF2B5EF4-FFF2-40B4-BE49-F238E27FC236}">
                <a16:creationId xmlns:a16="http://schemas.microsoft.com/office/drawing/2014/main" id="{A6DC84EB-A571-492D-ADE7-5A2BD40BB3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8332300" y="3967975"/>
            <a:ext cx="2657475" cy="3224751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D1951C80-A138-43CC-A8F9-5540C0FDEA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9046973" y="4148411"/>
            <a:ext cx="2657475" cy="3224751"/>
          </a:xfrm>
          <a:prstGeom prst="rect">
            <a:avLst/>
          </a:prstGeom>
        </p:spPr>
      </p:pic>
      <p:pic>
        <p:nvPicPr>
          <p:cNvPr id="42" name="Obrázek 41">
            <a:extLst>
              <a:ext uri="{FF2B5EF4-FFF2-40B4-BE49-F238E27FC236}">
                <a16:creationId xmlns:a16="http://schemas.microsoft.com/office/drawing/2014/main" id="{D5059369-BAF3-4D65-A68C-F4C2999E01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9761646" y="4328847"/>
            <a:ext cx="2657475" cy="3224751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22C0BCAD-5192-469D-9CE5-EC0AA36D18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10476319" y="4509283"/>
            <a:ext cx="2657475" cy="3224751"/>
          </a:xfrm>
          <a:prstGeom prst="rect">
            <a:avLst/>
          </a:prstGeom>
        </p:spPr>
      </p:pic>
      <p:pic>
        <p:nvPicPr>
          <p:cNvPr id="44" name="Obrázek 43">
            <a:extLst>
              <a:ext uri="{FF2B5EF4-FFF2-40B4-BE49-F238E27FC236}">
                <a16:creationId xmlns:a16="http://schemas.microsoft.com/office/drawing/2014/main" id="{F09BCABA-E0DE-41A9-93D2-CF14CC8291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11190992" y="4689719"/>
            <a:ext cx="2657475" cy="3224751"/>
          </a:xfrm>
          <a:prstGeom prst="rect">
            <a:avLst/>
          </a:prstGeom>
        </p:spPr>
      </p:pic>
      <p:pic>
        <p:nvPicPr>
          <p:cNvPr id="45" name="Obrázek 44">
            <a:extLst>
              <a:ext uri="{FF2B5EF4-FFF2-40B4-BE49-F238E27FC236}">
                <a16:creationId xmlns:a16="http://schemas.microsoft.com/office/drawing/2014/main" id="{81D23355-B88C-4F3E-BDA6-C21DFD52FE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11905665" y="4870155"/>
            <a:ext cx="2657475" cy="3224751"/>
          </a:xfrm>
          <a:prstGeom prst="rect">
            <a:avLst/>
          </a:prstGeom>
        </p:spPr>
      </p:pic>
      <p:pic>
        <p:nvPicPr>
          <p:cNvPr id="46" name="Obrázek 45">
            <a:extLst>
              <a:ext uri="{FF2B5EF4-FFF2-40B4-BE49-F238E27FC236}">
                <a16:creationId xmlns:a16="http://schemas.microsoft.com/office/drawing/2014/main" id="{8F1EE7D6-131C-449A-9D66-3A6B7F6CF8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12620338" y="5050591"/>
            <a:ext cx="2657475" cy="3224751"/>
          </a:xfrm>
          <a:prstGeom prst="rect">
            <a:avLst/>
          </a:prstGeom>
        </p:spPr>
      </p:pic>
      <p:pic>
        <p:nvPicPr>
          <p:cNvPr id="47" name="Obrázek 46">
            <a:extLst>
              <a:ext uri="{FF2B5EF4-FFF2-40B4-BE49-F238E27FC236}">
                <a16:creationId xmlns:a16="http://schemas.microsoft.com/office/drawing/2014/main" id="{869E8DC8-B65E-46FF-9AE7-211806FB5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13335011" y="5231027"/>
            <a:ext cx="2657475" cy="3224751"/>
          </a:xfrm>
          <a:prstGeom prst="rect">
            <a:avLst/>
          </a:prstGeom>
        </p:spPr>
      </p:pic>
      <p:pic>
        <p:nvPicPr>
          <p:cNvPr id="48" name="Obrázek 47">
            <a:extLst>
              <a:ext uri="{FF2B5EF4-FFF2-40B4-BE49-F238E27FC236}">
                <a16:creationId xmlns:a16="http://schemas.microsoft.com/office/drawing/2014/main" id="{4279DF02-98B7-4796-B19E-8E0350506B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14049684" y="5411463"/>
            <a:ext cx="2657475" cy="3224751"/>
          </a:xfrm>
          <a:prstGeom prst="rect">
            <a:avLst/>
          </a:prstGeom>
        </p:spPr>
      </p:pic>
      <p:pic>
        <p:nvPicPr>
          <p:cNvPr id="49" name="Obrázek 48">
            <a:extLst>
              <a:ext uri="{FF2B5EF4-FFF2-40B4-BE49-F238E27FC236}">
                <a16:creationId xmlns:a16="http://schemas.microsoft.com/office/drawing/2014/main" id="{9A5246E6-5F67-41E8-8751-47EAE08F96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14764357" y="5591899"/>
            <a:ext cx="2657475" cy="3224751"/>
          </a:xfrm>
          <a:prstGeom prst="rect">
            <a:avLst/>
          </a:prstGeom>
        </p:spPr>
      </p:pic>
      <p:pic>
        <p:nvPicPr>
          <p:cNvPr id="50" name="Obrázek 49">
            <a:extLst>
              <a:ext uri="{FF2B5EF4-FFF2-40B4-BE49-F238E27FC236}">
                <a16:creationId xmlns:a16="http://schemas.microsoft.com/office/drawing/2014/main" id="{2CFA0AEA-EF03-4A5F-83C3-3E45D22C96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15479030" y="5772335"/>
            <a:ext cx="2657475" cy="3224751"/>
          </a:xfrm>
          <a:prstGeom prst="rect">
            <a:avLst/>
          </a:prstGeom>
        </p:spPr>
      </p:pic>
      <p:pic>
        <p:nvPicPr>
          <p:cNvPr id="51" name="Obrázek 50">
            <a:extLst>
              <a:ext uri="{FF2B5EF4-FFF2-40B4-BE49-F238E27FC236}">
                <a16:creationId xmlns:a16="http://schemas.microsoft.com/office/drawing/2014/main" id="{19689D18-CE0C-4335-9B23-C753F769F8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16193703" y="5952771"/>
            <a:ext cx="2657475" cy="3224751"/>
          </a:xfrm>
          <a:prstGeom prst="rect">
            <a:avLst/>
          </a:prstGeom>
        </p:spPr>
      </p:pic>
      <p:pic>
        <p:nvPicPr>
          <p:cNvPr id="52" name="Obrázek 51">
            <a:extLst>
              <a:ext uri="{FF2B5EF4-FFF2-40B4-BE49-F238E27FC236}">
                <a16:creationId xmlns:a16="http://schemas.microsoft.com/office/drawing/2014/main" id="{19E41962-CA9B-480C-B16C-E3D8F00358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16908376" y="6133207"/>
            <a:ext cx="2657475" cy="3224751"/>
          </a:xfrm>
          <a:prstGeom prst="rect">
            <a:avLst/>
          </a:prstGeom>
        </p:spPr>
      </p:pic>
      <p:pic>
        <p:nvPicPr>
          <p:cNvPr id="53" name="Obrázek 52">
            <a:extLst>
              <a:ext uri="{FF2B5EF4-FFF2-40B4-BE49-F238E27FC236}">
                <a16:creationId xmlns:a16="http://schemas.microsoft.com/office/drawing/2014/main" id="{C2F78796-B5BA-4894-A8DA-AB5218D1D5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17623049" y="6313643"/>
            <a:ext cx="2657475" cy="3224751"/>
          </a:xfrm>
          <a:prstGeom prst="rect">
            <a:avLst/>
          </a:prstGeom>
        </p:spPr>
      </p:pic>
      <p:pic>
        <p:nvPicPr>
          <p:cNvPr id="54" name="Obrázek 53">
            <a:extLst>
              <a:ext uri="{FF2B5EF4-FFF2-40B4-BE49-F238E27FC236}">
                <a16:creationId xmlns:a16="http://schemas.microsoft.com/office/drawing/2014/main" id="{9089C266-D314-47D2-85C1-8D32F3749A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18337722" y="6494079"/>
            <a:ext cx="2657475" cy="3224751"/>
          </a:xfrm>
          <a:prstGeom prst="rect">
            <a:avLst/>
          </a:prstGeom>
        </p:spPr>
      </p:pic>
      <p:pic>
        <p:nvPicPr>
          <p:cNvPr id="55" name="Obrázek 54">
            <a:extLst>
              <a:ext uri="{FF2B5EF4-FFF2-40B4-BE49-F238E27FC236}">
                <a16:creationId xmlns:a16="http://schemas.microsoft.com/office/drawing/2014/main" id="{8E9940AD-78C5-41C0-9A44-0F8AE6FBF6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19052395" y="6674515"/>
            <a:ext cx="2657475" cy="3224751"/>
          </a:xfrm>
          <a:prstGeom prst="rect">
            <a:avLst/>
          </a:prstGeom>
        </p:spPr>
      </p:pic>
      <p:pic>
        <p:nvPicPr>
          <p:cNvPr id="56" name="Obrázek 55">
            <a:extLst>
              <a:ext uri="{FF2B5EF4-FFF2-40B4-BE49-F238E27FC236}">
                <a16:creationId xmlns:a16="http://schemas.microsoft.com/office/drawing/2014/main" id="{3DDD1F70-F02C-4DB8-9283-3BE3C0ED3E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19767068" y="6854951"/>
            <a:ext cx="2657475" cy="3224751"/>
          </a:xfrm>
          <a:prstGeom prst="rect">
            <a:avLst/>
          </a:prstGeom>
        </p:spPr>
      </p:pic>
      <p:pic>
        <p:nvPicPr>
          <p:cNvPr id="57" name="Obrázek 56">
            <a:extLst>
              <a:ext uri="{FF2B5EF4-FFF2-40B4-BE49-F238E27FC236}">
                <a16:creationId xmlns:a16="http://schemas.microsoft.com/office/drawing/2014/main" id="{00D68CCB-4197-40F2-9FCA-AA98BCF4F7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20481741" y="7035387"/>
            <a:ext cx="2657475" cy="3224751"/>
          </a:xfrm>
          <a:prstGeom prst="rect">
            <a:avLst/>
          </a:prstGeom>
        </p:spPr>
      </p:pic>
      <p:pic>
        <p:nvPicPr>
          <p:cNvPr id="58" name="Obrázek 57">
            <a:extLst>
              <a:ext uri="{FF2B5EF4-FFF2-40B4-BE49-F238E27FC236}">
                <a16:creationId xmlns:a16="http://schemas.microsoft.com/office/drawing/2014/main" id="{DB6DC9A4-7CCE-4D3E-B919-856C3F82BD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21196414" y="7215823"/>
            <a:ext cx="2657475" cy="3224751"/>
          </a:xfrm>
          <a:prstGeom prst="rect">
            <a:avLst/>
          </a:prstGeom>
        </p:spPr>
      </p:pic>
      <p:pic>
        <p:nvPicPr>
          <p:cNvPr id="59" name="Obrázek 58">
            <a:extLst>
              <a:ext uri="{FF2B5EF4-FFF2-40B4-BE49-F238E27FC236}">
                <a16:creationId xmlns:a16="http://schemas.microsoft.com/office/drawing/2014/main" id="{72B708F5-F5E1-4944-B074-628BC4ADB2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21911087" y="7396259"/>
            <a:ext cx="2657475" cy="3224751"/>
          </a:xfrm>
          <a:prstGeom prst="rect">
            <a:avLst/>
          </a:prstGeom>
        </p:spPr>
      </p:pic>
      <p:pic>
        <p:nvPicPr>
          <p:cNvPr id="60" name="Obrázek 59">
            <a:extLst>
              <a:ext uri="{FF2B5EF4-FFF2-40B4-BE49-F238E27FC236}">
                <a16:creationId xmlns:a16="http://schemas.microsoft.com/office/drawing/2014/main" id="{FD86E0CA-F53C-4108-8960-82A10FD5C9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22625760" y="7576695"/>
            <a:ext cx="2657475" cy="3224751"/>
          </a:xfrm>
          <a:prstGeom prst="rect">
            <a:avLst/>
          </a:prstGeom>
        </p:spPr>
      </p:pic>
      <p:pic>
        <p:nvPicPr>
          <p:cNvPr id="61" name="Obrázek 60">
            <a:extLst>
              <a:ext uri="{FF2B5EF4-FFF2-40B4-BE49-F238E27FC236}">
                <a16:creationId xmlns:a16="http://schemas.microsoft.com/office/drawing/2014/main" id="{BE6D8A08-EA9D-4538-91DA-411533781E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23340433" y="7757131"/>
            <a:ext cx="2657475" cy="3224751"/>
          </a:xfrm>
          <a:prstGeom prst="rect">
            <a:avLst/>
          </a:prstGeom>
        </p:spPr>
      </p:pic>
      <p:pic>
        <p:nvPicPr>
          <p:cNvPr id="62" name="Obrázek 61">
            <a:extLst>
              <a:ext uri="{FF2B5EF4-FFF2-40B4-BE49-F238E27FC236}">
                <a16:creationId xmlns:a16="http://schemas.microsoft.com/office/drawing/2014/main" id="{8358AA58-FC41-421D-9D9F-5A42A4F606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24055106" y="7937567"/>
            <a:ext cx="2657475" cy="3224751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03558121-C21F-4258-B718-3FF6CDACC2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24769779" y="8118003"/>
            <a:ext cx="2657475" cy="3224751"/>
          </a:xfrm>
          <a:prstGeom prst="rect">
            <a:avLst/>
          </a:prstGeom>
        </p:spPr>
      </p:pic>
      <p:pic>
        <p:nvPicPr>
          <p:cNvPr id="64" name="Obrázek 63">
            <a:extLst>
              <a:ext uri="{FF2B5EF4-FFF2-40B4-BE49-F238E27FC236}">
                <a16:creationId xmlns:a16="http://schemas.microsoft.com/office/drawing/2014/main" id="{5A1A7C6F-955D-4796-96DE-ACE1F74169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25484452" y="8298439"/>
            <a:ext cx="2657475" cy="3224751"/>
          </a:xfrm>
          <a:prstGeom prst="rect">
            <a:avLst/>
          </a:prstGeom>
        </p:spPr>
      </p:pic>
      <p:pic>
        <p:nvPicPr>
          <p:cNvPr id="65" name="Obrázek 64">
            <a:extLst>
              <a:ext uri="{FF2B5EF4-FFF2-40B4-BE49-F238E27FC236}">
                <a16:creationId xmlns:a16="http://schemas.microsoft.com/office/drawing/2014/main" id="{89245DFA-F144-47B2-B155-5D02B0A969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26199125" y="8478875"/>
            <a:ext cx="2657475" cy="3224751"/>
          </a:xfrm>
          <a:prstGeom prst="rect">
            <a:avLst/>
          </a:prstGeom>
        </p:spPr>
      </p:pic>
      <p:pic>
        <p:nvPicPr>
          <p:cNvPr id="66" name="Obrázek 65">
            <a:extLst>
              <a:ext uri="{FF2B5EF4-FFF2-40B4-BE49-F238E27FC236}">
                <a16:creationId xmlns:a16="http://schemas.microsoft.com/office/drawing/2014/main" id="{49C6913E-40F2-4647-BD89-6C67730BA7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26913798" y="8659311"/>
            <a:ext cx="2657475" cy="3224751"/>
          </a:xfrm>
          <a:prstGeom prst="rect">
            <a:avLst/>
          </a:prstGeom>
        </p:spPr>
      </p:pic>
      <p:pic>
        <p:nvPicPr>
          <p:cNvPr id="67" name="Obrázek 66">
            <a:extLst>
              <a:ext uri="{FF2B5EF4-FFF2-40B4-BE49-F238E27FC236}">
                <a16:creationId xmlns:a16="http://schemas.microsoft.com/office/drawing/2014/main" id="{D8E355D9-667B-4DE6-8564-62E81E1F52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27628471" y="8839747"/>
            <a:ext cx="2657475" cy="3224751"/>
          </a:xfrm>
          <a:prstGeom prst="rect">
            <a:avLst/>
          </a:prstGeom>
        </p:spPr>
      </p:pic>
      <p:pic>
        <p:nvPicPr>
          <p:cNvPr id="68" name="Obrázek 67">
            <a:extLst>
              <a:ext uri="{FF2B5EF4-FFF2-40B4-BE49-F238E27FC236}">
                <a16:creationId xmlns:a16="http://schemas.microsoft.com/office/drawing/2014/main" id="{E688DEF8-312E-4163-B771-E4C9982162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28343144" y="9020183"/>
            <a:ext cx="2657475" cy="3224751"/>
          </a:xfrm>
          <a:prstGeom prst="rect">
            <a:avLst/>
          </a:prstGeom>
        </p:spPr>
      </p:pic>
      <p:pic>
        <p:nvPicPr>
          <p:cNvPr id="69" name="Obrázek 68">
            <a:extLst>
              <a:ext uri="{FF2B5EF4-FFF2-40B4-BE49-F238E27FC236}">
                <a16:creationId xmlns:a16="http://schemas.microsoft.com/office/drawing/2014/main" id="{8443A84F-E88E-4BFC-87E1-2352ADC10C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29057817" y="9200619"/>
            <a:ext cx="2657475" cy="3224751"/>
          </a:xfrm>
          <a:prstGeom prst="rect">
            <a:avLst/>
          </a:prstGeom>
        </p:spPr>
      </p:pic>
      <p:pic>
        <p:nvPicPr>
          <p:cNvPr id="70" name="Obrázek 69">
            <a:extLst>
              <a:ext uri="{FF2B5EF4-FFF2-40B4-BE49-F238E27FC236}">
                <a16:creationId xmlns:a16="http://schemas.microsoft.com/office/drawing/2014/main" id="{A9A7EDBA-C5CA-49FB-9965-D891063427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29772490" y="9381055"/>
            <a:ext cx="2657475" cy="3224751"/>
          </a:xfrm>
          <a:prstGeom prst="rect">
            <a:avLst/>
          </a:prstGeom>
        </p:spPr>
      </p:pic>
      <p:pic>
        <p:nvPicPr>
          <p:cNvPr id="71" name="Obrázek 70">
            <a:extLst>
              <a:ext uri="{FF2B5EF4-FFF2-40B4-BE49-F238E27FC236}">
                <a16:creationId xmlns:a16="http://schemas.microsoft.com/office/drawing/2014/main" id="{4E8C3C69-9DBA-42E2-A4E9-1922B83503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30487163" y="9561491"/>
            <a:ext cx="2657475" cy="3224751"/>
          </a:xfrm>
          <a:prstGeom prst="rect">
            <a:avLst/>
          </a:prstGeom>
        </p:spPr>
      </p:pic>
      <p:pic>
        <p:nvPicPr>
          <p:cNvPr id="72" name="Obrázek 71">
            <a:extLst>
              <a:ext uri="{FF2B5EF4-FFF2-40B4-BE49-F238E27FC236}">
                <a16:creationId xmlns:a16="http://schemas.microsoft.com/office/drawing/2014/main" id="{C5E6B21F-D321-4F34-ABEA-2E5BE5BDCC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31201836" y="9741927"/>
            <a:ext cx="2657475" cy="3224751"/>
          </a:xfrm>
          <a:prstGeom prst="rect">
            <a:avLst/>
          </a:prstGeom>
        </p:spPr>
      </p:pic>
      <p:pic>
        <p:nvPicPr>
          <p:cNvPr id="73" name="Obrázek 72">
            <a:extLst>
              <a:ext uri="{FF2B5EF4-FFF2-40B4-BE49-F238E27FC236}">
                <a16:creationId xmlns:a16="http://schemas.microsoft.com/office/drawing/2014/main" id="{F8556297-D3DB-46FA-8856-D6D1D3D332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31916509" y="9922363"/>
            <a:ext cx="2657475" cy="3224751"/>
          </a:xfrm>
          <a:prstGeom prst="rect">
            <a:avLst/>
          </a:prstGeom>
        </p:spPr>
      </p:pic>
      <p:pic>
        <p:nvPicPr>
          <p:cNvPr id="74" name="Obrázek 73">
            <a:extLst>
              <a:ext uri="{FF2B5EF4-FFF2-40B4-BE49-F238E27FC236}">
                <a16:creationId xmlns:a16="http://schemas.microsoft.com/office/drawing/2014/main" id="{459FA4BA-B2F7-42ED-BD0D-73054C4FE1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32631182" y="10102799"/>
            <a:ext cx="2657475" cy="3224751"/>
          </a:xfrm>
          <a:prstGeom prst="rect">
            <a:avLst/>
          </a:prstGeom>
        </p:spPr>
      </p:pic>
      <p:pic>
        <p:nvPicPr>
          <p:cNvPr id="75" name="Obrázek 74">
            <a:extLst>
              <a:ext uri="{FF2B5EF4-FFF2-40B4-BE49-F238E27FC236}">
                <a16:creationId xmlns:a16="http://schemas.microsoft.com/office/drawing/2014/main" id="{12677BE0-7482-4620-9CAF-266B133EC1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33345855" y="10283235"/>
            <a:ext cx="2657475" cy="3224751"/>
          </a:xfrm>
          <a:prstGeom prst="rect">
            <a:avLst/>
          </a:prstGeom>
        </p:spPr>
      </p:pic>
      <p:pic>
        <p:nvPicPr>
          <p:cNvPr id="76" name="Obrázek 75">
            <a:extLst>
              <a:ext uri="{FF2B5EF4-FFF2-40B4-BE49-F238E27FC236}">
                <a16:creationId xmlns:a16="http://schemas.microsoft.com/office/drawing/2014/main" id="{76583DAE-57A1-408D-A5CE-DFF3B89FFF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34060528" y="10463671"/>
            <a:ext cx="2657475" cy="3224751"/>
          </a:xfrm>
          <a:prstGeom prst="rect">
            <a:avLst/>
          </a:prstGeom>
        </p:spPr>
      </p:pic>
      <p:pic>
        <p:nvPicPr>
          <p:cNvPr id="77" name="Obrázek 76">
            <a:extLst>
              <a:ext uri="{FF2B5EF4-FFF2-40B4-BE49-F238E27FC236}">
                <a16:creationId xmlns:a16="http://schemas.microsoft.com/office/drawing/2014/main" id="{B511A333-479B-477B-82BB-334FE16515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34775201" y="10644107"/>
            <a:ext cx="2657475" cy="3224751"/>
          </a:xfrm>
          <a:prstGeom prst="rect">
            <a:avLst/>
          </a:prstGeom>
        </p:spPr>
      </p:pic>
      <p:pic>
        <p:nvPicPr>
          <p:cNvPr id="78" name="Obrázek 77">
            <a:extLst>
              <a:ext uri="{FF2B5EF4-FFF2-40B4-BE49-F238E27FC236}">
                <a16:creationId xmlns:a16="http://schemas.microsoft.com/office/drawing/2014/main" id="{716B8827-53A1-4C49-A1CE-AD188659A7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35489874" y="10824543"/>
            <a:ext cx="2657475" cy="3224751"/>
          </a:xfrm>
          <a:prstGeom prst="rect">
            <a:avLst/>
          </a:prstGeom>
        </p:spPr>
      </p:pic>
      <p:pic>
        <p:nvPicPr>
          <p:cNvPr id="79" name="Obrázek 78">
            <a:extLst>
              <a:ext uri="{FF2B5EF4-FFF2-40B4-BE49-F238E27FC236}">
                <a16:creationId xmlns:a16="http://schemas.microsoft.com/office/drawing/2014/main" id="{9F6AD545-E116-40F5-8970-B908C4E02B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36204547" y="11004979"/>
            <a:ext cx="2657475" cy="3224751"/>
          </a:xfrm>
          <a:prstGeom prst="rect">
            <a:avLst/>
          </a:prstGeom>
        </p:spPr>
      </p:pic>
      <p:pic>
        <p:nvPicPr>
          <p:cNvPr id="80" name="Obrázek 79">
            <a:extLst>
              <a:ext uri="{FF2B5EF4-FFF2-40B4-BE49-F238E27FC236}">
                <a16:creationId xmlns:a16="http://schemas.microsoft.com/office/drawing/2014/main" id="{D0CB0A1E-2B30-4D00-B4AF-C5CBB17E21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36919220" y="11185415"/>
            <a:ext cx="2657475" cy="3224751"/>
          </a:xfrm>
          <a:prstGeom prst="rect">
            <a:avLst/>
          </a:prstGeom>
        </p:spPr>
      </p:pic>
      <p:pic>
        <p:nvPicPr>
          <p:cNvPr id="81" name="Obrázek 80">
            <a:extLst>
              <a:ext uri="{FF2B5EF4-FFF2-40B4-BE49-F238E27FC236}">
                <a16:creationId xmlns:a16="http://schemas.microsoft.com/office/drawing/2014/main" id="{D8D9EC13-13C5-4555-B7DF-562FF10B7A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37633893" y="11365851"/>
            <a:ext cx="2657475" cy="3224751"/>
          </a:xfrm>
          <a:prstGeom prst="rect">
            <a:avLst/>
          </a:prstGeom>
        </p:spPr>
      </p:pic>
      <p:pic>
        <p:nvPicPr>
          <p:cNvPr id="82" name="Obrázek 81">
            <a:extLst>
              <a:ext uri="{FF2B5EF4-FFF2-40B4-BE49-F238E27FC236}">
                <a16:creationId xmlns:a16="http://schemas.microsoft.com/office/drawing/2014/main" id="{74FDF691-DA94-4CDF-BDBB-80A8CC7A4E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38348566" y="11546287"/>
            <a:ext cx="2657475" cy="3224751"/>
          </a:xfrm>
          <a:prstGeom prst="rect">
            <a:avLst/>
          </a:prstGeom>
        </p:spPr>
      </p:pic>
      <p:pic>
        <p:nvPicPr>
          <p:cNvPr id="83" name="Obrázek 82">
            <a:extLst>
              <a:ext uri="{FF2B5EF4-FFF2-40B4-BE49-F238E27FC236}">
                <a16:creationId xmlns:a16="http://schemas.microsoft.com/office/drawing/2014/main" id="{4C1B4BDA-8E90-48CB-96C2-AEF62C7915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39063239" y="11726723"/>
            <a:ext cx="2657475" cy="3224751"/>
          </a:xfrm>
          <a:prstGeom prst="rect">
            <a:avLst/>
          </a:prstGeom>
        </p:spPr>
      </p:pic>
      <p:pic>
        <p:nvPicPr>
          <p:cNvPr id="84" name="Obrázek 83">
            <a:extLst>
              <a:ext uri="{FF2B5EF4-FFF2-40B4-BE49-F238E27FC236}">
                <a16:creationId xmlns:a16="http://schemas.microsoft.com/office/drawing/2014/main" id="{2E79B122-3B4A-4027-BFAB-F2308D523D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39777912" y="11907159"/>
            <a:ext cx="2657475" cy="3224751"/>
          </a:xfrm>
          <a:prstGeom prst="rect">
            <a:avLst/>
          </a:prstGeom>
        </p:spPr>
      </p:pic>
      <p:pic>
        <p:nvPicPr>
          <p:cNvPr id="85" name="Obrázek 84">
            <a:extLst>
              <a:ext uri="{FF2B5EF4-FFF2-40B4-BE49-F238E27FC236}">
                <a16:creationId xmlns:a16="http://schemas.microsoft.com/office/drawing/2014/main" id="{61748BD7-12CE-4D1C-A626-37D83012CE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40492585" y="12087595"/>
            <a:ext cx="2657475" cy="3224751"/>
          </a:xfrm>
          <a:prstGeom prst="rect">
            <a:avLst/>
          </a:prstGeom>
        </p:spPr>
      </p:pic>
      <p:pic>
        <p:nvPicPr>
          <p:cNvPr id="86" name="Obrázek 85">
            <a:extLst>
              <a:ext uri="{FF2B5EF4-FFF2-40B4-BE49-F238E27FC236}">
                <a16:creationId xmlns:a16="http://schemas.microsoft.com/office/drawing/2014/main" id="{B8F66A37-05A0-49FA-BB3A-1F00D24F5A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41207258" y="12268031"/>
            <a:ext cx="2657475" cy="3224751"/>
          </a:xfrm>
          <a:prstGeom prst="rect">
            <a:avLst/>
          </a:prstGeom>
        </p:spPr>
      </p:pic>
      <p:pic>
        <p:nvPicPr>
          <p:cNvPr id="87" name="Obrázek 86">
            <a:extLst>
              <a:ext uri="{FF2B5EF4-FFF2-40B4-BE49-F238E27FC236}">
                <a16:creationId xmlns:a16="http://schemas.microsoft.com/office/drawing/2014/main" id="{38CD3427-47F1-4972-AD41-577600A94C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41921931" y="12448467"/>
            <a:ext cx="2657475" cy="3224751"/>
          </a:xfrm>
          <a:prstGeom prst="rect">
            <a:avLst/>
          </a:prstGeom>
        </p:spPr>
      </p:pic>
      <p:pic>
        <p:nvPicPr>
          <p:cNvPr id="88" name="Obrázek 87">
            <a:extLst>
              <a:ext uri="{FF2B5EF4-FFF2-40B4-BE49-F238E27FC236}">
                <a16:creationId xmlns:a16="http://schemas.microsoft.com/office/drawing/2014/main" id="{E0EBCA2E-6D95-49DA-9F4A-D11B0C1217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42636604" y="12628903"/>
            <a:ext cx="2657475" cy="3224751"/>
          </a:xfrm>
          <a:prstGeom prst="rect">
            <a:avLst/>
          </a:prstGeom>
        </p:spPr>
      </p:pic>
      <p:pic>
        <p:nvPicPr>
          <p:cNvPr id="89" name="Obrázek 88">
            <a:extLst>
              <a:ext uri="{FF2B5EF4-FFF2-40B4-BE49-F238E27FC236}">
                <a16:creationId xmlns:a16="http://schemas.microsoft.com/office/drawing/2014/main" id="{4EDD897D-36AC-44B1-A49A-665E52E181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43351277" y="12809339"/>
            <a:ext cx="2657475" cy="3224751"/>
          </a:xfrm>
          <a:prstGeom prst="rect">
            <a:avLst/>
          </a:prstGeom>
        </p:spPr>
      </p:pic>
      <p:pic>
        <p:nvPicPr>
          <p:cNvPr id="90" name="Obrázek 89">
            <a:extLst>
              <a:ext uri="{FF2B5EF4-FFF2-40B4-BE49-F238E27FC236}">
                <a16:creationId xmlns:a16="http://schemas.microsoft.com/office/drawing/2014/main" id="{FF31F91B-8AD1-4859-86E1-2B2BF93712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44065950" y="12989775"/>
            <a:ext cx="2657475" cy="3224751"/>
          </a:xfrm>
          <a:prstGeom prst="rect">
            <a:avLst/>
          </a:prstGeom>
        </p:spPr>
      </p:pic>
      <p:pic>
        <p:nvPicPr>
          <p:cNvPr id="91" name="Obrázek 90">
            <a:extLst>
              <a:ext uri="{FF2B5EF4-FFF2-40B4-BE49-F238E27FC236}">
                <a16:creationId xmlns:a16="http://schemas.microsoft.com/office/drawing/2014/main" id="{B162C5FD-25FF-4F2E-B2D0-DCF604EB26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44780623" y="13170211"/>
            <a:ext cx="2657475" cy="3224751"/>
          </a:xfrm>
          <a:prstGeom prst="rect">
            <a:avLst/>
          </a:prstGeom>
        </p:spPr>
      </p:pic>
      <p:pic>
        <p:nvPicPr>
          <p:cNvPr id="92" name="Obrázek 91">
            <a:extLst>
              <a:ext uri="{FF2B5EF4-FFF2-40B4-BE49-F238E27FC236}">
                <a16:creationId xmlns:a16="http://schemas.microsoft.com/office/drawing/2014/main" id="{6B4C131F-585B-4C52-BF1D-1411A4BD73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45495296" y="13350647"/>
            <a:ext cx="2657475" cy="3224751"/>
          </a:xfrm>
          <a:prstGeom prst="rect">
            <a:avLst/>
          </a:prstGeom>
        </p:spPr>
      </p:pic>
      <p:pic>
        <p:nvPicPr>
          <p:cNvPr id="93" name="Obrázek 92">
            <a:extLst>
              <a:ext uri="{FF2B5EF4-FFF2-40B4-BE49-F238E27FC236}">
                <a16:creationId xmlns:a16="http://schemas.microsoft.com/office/drawing/2014/main" id="{AD866EE5-D03F-410E-B1F4-2F826BE982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46209969" y="13531083"/>
            <a:ext cx="2657475" cy="3224751"/>
          </a:xfrm>
          <a:prstGeom prst="rect">
            <a:avLst/>
          </a:prstGeom>
        </p:spPr>
      </p:pic>
      <p:pic>
        <p:nvPicPr>
          <p:cNvPr id="94" name="Obrázek 93">
            <a:extLst>
              <a:ext uri="{FF2B5EF4-FFF2-40B4-BE49-F238E27FC236}">
                <a16:creationId xmlns:a16="http://schemas.microsoft.com/office/drawing/2014/main" id="{796937C8-8F8D-42F4-A17A-679727F623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46924642" y="13711519"/>
            <a:ext cx="2657475" cy="3224751"/>
          </a:xfrm>
          <a:prstGeom prst="rect">
            <a:avLst/>
          </a:prstGeom>
        </p:spPr>
      </p:pic>
      <p:pic>
        <p:nvPicPr>
          <p:cNvPr id="95" name="Obrázek 94">
            <a:extLst>
              <a:ext uri="{FF2B5EF4-FFF2-40B4-BE49-F238E27FC236}">
                <a16:creationId xmlns:a16="http://schemas.microsoft.com/office/drawing/2014/main" id="{7A83C149-56EE-4EBC-A49E-71AD110F4E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19167" r="56016" b="33811"/>
          <a:stretch/>
        </p:blipFill>
        <p:spPr>
          <a:xfrm>
            <a:off x="-47639315" y="13891955"/>
            <a:ext cx="2657475" cy="32247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1590895-571F-418B-9DDC-CFE48C80B79A}"/>
              </a:ext>
            </a:extLst>
          </p:cNvPr>
          <p:cNvSpPr txBox="1"/>
          <p:nvPr/>
        </p:nvSpPr>
        <p:spPr>
          <a:xfrm>
            <a:off x="2427610" y="2375477"/>
            <a:ext cx="2034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i="0" u="none" strike="noStrike" baseline="0" dirty="0"/>
              <a:t>Přerov,  Horní nám.</a:t>
            </a:r>
          </a:p>
          <a:p>
            <a:r>
              <a:rPr lang="cs-CZ" b="1" dirty="0"/>
              <a:t>      (hradisko)</a:t>
            </a: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0FA3C1C-C6DF-4B8D-91C3-5304C16EFC5B}"/>
              </a:ext>
            </a:extLst>
          </p:cNvPr>
          <p:cNvSpPr txBox="1"/>
          <p:nvPr/>
        </p:nvSpPr>
        <p:spPr>
          <a:xfrm>
            <a:off x="1408325" y="339660"/>
            <a:ext cx="1210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Předmostí</a:t>
            </a:r>
          </a:p>
          <a:p>
            <a:r>
              <a:rPr lang="cs-CZ" b="1" dirty="0"/>
              <a:t>pohřebiště</a:t>
            </a:r>
          </a:p>
        </p:txBody>
      </p:sp>
    </p:spTree>
    <p:extLst>
      <p:ext uri="{BB962C8B-B14F-4D97-AF65-F5344CB8AC3E}">
        <p14:creationId xmlns:p14="http://schemas.microsoft.com/office/powerpoint/2010/main" val="418059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7431E9-DADF-4B89-88C3-52E68BE95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760" y="506897"/>
            <a:ext cx="4929809" cy="6361042"/>
          </a:xfrm>
        </p:spPr>
        <p:txBody>
          <a:bodyPr>
            <a:norm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Nitra-Hrad</a:t>
            </a:r>
          </a:p>
          <a:p>
            <a:endParaRPr lang="cs-CZ" sz="2400" b="1" dirty="0">
              <a:solidFill>
                <a:srgbClr val="FF0000"/>
              </a:solidFill>
            </a:endParaRPr>
          </a:p>
          <a:p>
            <a:r>
              <a:rPr lang="cs-CZ" sz="1800" dirty="0"/>
              <a:t>8,5 ha hradisko na Hradním kopci nad řekou Nitrou</a:t>
            </a:r>
          </a:p>
          <a:p>
            <a:r>
              <a:rPr lang="cs-CZ" sz="1800" b="1" dirty="0"/>
              <a:t>1. pol. 9. stol.:  </a:t>
            </a:r>
            <a:r>
              <a:rPr lang="cs-CZ" sz="1800" dirty="0"/>
              <a:t>kamenná stavba v sv. části kopce :  zbytky malt pod opevněním</a:t>
            </a:r>
          </a:p>
          <a:p>
            <a:r>
              <a:rPr lang="cs-CZ" sz="1800" dirty="0"/>
              <a:t>2</a:t>
            </a:r>
            <a:r>
              <a:rPr lang="cs-CZ" sz="1800" b="1" dirty="0"/>
              <a:t>. pol. 9. stol.:  </a:t>
            </a:r>
            <a:r>
              <a:rPr lang="cs-CZ" sz="1800" dirty="0"/>
              <a:t>přestavba opevnění                                 Val I:  roštový s oboustrannou kamennou plentou  (zánik požárem)</a:t>
            </a:r>
          </a:p>
          <a:p>
            <a:r>
              <a:rPr lang="cs-CZ" sz="1800" b="1" dirty="0"/>
              <a:t>2/3 10. stol.:  palác</a:t>
            </a:r>
            <a:r>
              <a:rPr lang="cs-CZ" sz="1800" dirty="0"/>
              <a:t>:  v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jižní stěně tzv. Dolního kostela – s maltovou podlahou</a:t>
            </a:r>
            <a:r>
              <a:rPr lang="cs-CZ" sz="1800" dirty="0"/>
              <a:t>  (2 fáze)</a:t>
            </a:r>
          </a:p>
          <a:p>
            <a:r>
              <a:rPr lang="cs-CZ" sz="1800" b="1" dirty="0"/>
              <a:t>před. pol. 11. stol.:  </a:t>
            </a:r>
            <a:r>
              <a:rPr lang="cs-CZ" sz="1800" dirty="0"/>
              <a:t>kostel, kvádry ve zdivu      pozdně románského kostela 12/13. stol.,                nové  opevnění:  Val II  s čelní plentou</a:t>
            </a:r>
          </a:p>
          <a:p>
            <a:r>
              <a:rPr lang="cs-CZ" sz="1800" b="1" i="0" u="none" strike="noStrike" baseline="0" dirty="0">
                <a:solidFill>
                  <a:srgbClr val="333333"/>
                </a:solidFill>
              </a:rPr>
              <a:t>1046–1061: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 Val III</a:t>
            </a:r>
            <a:endParaRPr lang="cs-CZ" sz="1800" dirty="0"/>
          </a:p>
          <a:p>
            <a:pPr algn="l"/>
            <a:r>
              <a:rPr lang="cs-CZ" sz="1800" b="1" i="0" u="none" strike="noStrike" baseline="0" dirty="0">
                <a:solidFill>
                  <a:srgbClr val="333333"/>
                </a:solidFill>
              </a:rPr>
              <a:t>880: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  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biskupství: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 zřídil papež Jan VIII. </a:t>
            </a:r>
            <a:r>
              <a:rPr lang="cs-CZ" sz="1800" dirty="0">
                <a:solidFill>
                  <a:srgbClr val="333333"/>
                </a:solidFill>
              </a:rPr>
              <a:t>na žádost Svatopluka a vysvětil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biskupa 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Vichinga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</a:t>
            </a:r>
          </a:p>
          <a:p>
            <a:pPr algn="l"/>
            <a:r>
              <a:rPr lang="cs-CZ" sz="1800" b="1" i="0" u="none" strike="noStrike" baseline="0" dirty="0">
                <a:solidFill>
                  <a:srgbClr val="333333"/>
                </a:solidFill>
              </a:rPr>
              <a:t>10. stol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.:  </a:t>
            </a:r>
            <a:r>
              <a:rPr lang="it-IT" sz="1800" b="0" i="0" u="none" strike="noStrike" baseline="0" dirty="0">
                <a:solidFill>
                  <a:srgbClr val="333333"/>
                </a:solidFill>
              </a:rPr>
              <a:t>biskupstv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í zaniklo 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(obnoveno za Kolomana I. (1095–1116)</a:t>
            </a:r>
            <a:endParaRPr lang="cs-CZ" sz="1800" dirty="0"/>
          </a:p>
          <a:p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3D4E7AC-220C-4527-9018-BC8DAABAC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629" y="576471"/>
            <a:ext cx="5118611" cy="590851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B4E4975-9264-4722-A60A-631F65DFF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872" y="2345108"/>
            <a:ext cx="2428120" cy="243561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BE66811-7BF4-4C21-9CCC-3BD53C557B04}"/>
              </a:ext>
            </a:extLst>
          </p:cNvPr>
          <p:cNvSpPr txBox="1"/>
          <p:nvPr/>
        </p:nvSpPr>
        <p:spPr>
          <a:xfrm>
            <a:off x="5636808" y="3378249"/>
            <a:ext cx="670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Palác</a:t>
            </a:r>
          </a:p>
        </p:txBody>
      </p:sp>
    </p:spTree>
    <p:extLst>
      <p:ext uri="{BB962C8B-B14F-4D97-AF65-F5344CB8AC3E}">
        <p14:creationId xmlns:p14="http://schemas.microsoft.com/office/powerpoint/2010/main" val="423044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18E8F1E-BB36-40A5-AF73-2BAD4B2E8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73" y="725183"/>
            <a:ext cx="4969566" cy="470556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51291BD-5D78-442C-93B5-EAEE243DFB2A}"/>
              </a:ext>
            </a:extLst>
          </p:cNvPr>
          <p:cNvSpPr txBox="1"/>
          <p:nvPr/>
        </p:nvSpPr>
        <p:spPr>
          <a:xfrm flipH="1">
            <a:off x="422413" y="5430743"/>
            <a:ext cx="517828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Hradisko </a:t>
            </a:r>
            <a:r>
              <a:rPr lang="cs-CZ" sz="2000" b="1" i="0" u="none" strike="noStrike" baseline="0" dirty="0">
                <a:solidFill>
                  <a:srgbClr val="FF0000"/>
                </a:solidFill>
              </a:rPr>
              <a:t>Ducové – </a:t>
            </a:r>
            <a:r>
              <a:rPr lang="cs-CZ" sz="2000" b="1" i="0" u="none" strike="noStrike" baseline="0" dirty="0" err="1">
                <a:solidFill>
                  <a:srgbClr val="FF0000"/>
                </a:solidFill>
              </a:rPr>
              <a:t>Kostolec</a:t>
            </a:r>
            <a:r>
              <a:rPr lang="cs-CZ" sz="2000" b="1" i="0" u="none" strike="noStrike" baseline="0" dirty="0">
                <a:solidFill>
                  <a:srgbClr val="FF0000"/>
                </a:solidFill>
              </a:rPr>
              <a:t>  </a:t>
            </a:r>
            <a:r>
              <a:rPr lang="cs-CZ" sz="2000" dirty="0">
                <a:solidFill>
                  <a:srgbClr val="FF0000"/>
                </a:solidFill>
              </a:rPr>
              <a:t>(</a:t>
            </a:r>
            <a:r>
              <a:rPr lang="cs-CZ" sz="2000" dirty="0" err="1">
                <a:solidFill>
                  <a:srgbClr val="FF0000"/>
                </a:solidFill>
              </a:rPr>
              <a:t>sev</a:t>
            </a:r>
            <a:r>
              <a:rPr lang="cs-CZ" sz="2000" dirty="0">
                <a:solidFill>
                  <a:srgbClr val="FF0000"/>
                </a:solidFill>
              </a:rPr>
              <a:t>. Piešťan)</a:t>
            </a:r>
          </a:p>
          <a:p>
            <a:r>
              <a:rPr lang="cs-CZ" b="1" dirty="0">
                <a:solidFill>
                  <a:srgbClr val="333333"/>
                </a:solidFill>
                <a:latin typeface="EtelkaTextPro-Bold"/>
              </a:rPr>
              <a:t>9. stol.:  dvorec:  </a:t>
            </a:r>
            <a:r>
              <a:rPr lang="cs-CZ" dirty="0">
                <a:solidFill>
                  <a:srgbClr val="333333"/>
                </a:solidFill>
                <a:latin typeface="EtelkaTextPro-Bold"/>
              </a:rPr>
              <a:t>0,5 ha s palisádou</a:t>
            </a:r>
          </a:p>
          <a:p>
            <a:r>
              <a:rPr lang="cs-CZ" b="1" dirty="0">
                <a:solidFill>
                  <a:srgbClr val="333333"/>
                </a:solidFill>
                <a:latin typeface="EtelkaTextPro-Bold"/>
              </a:rPr>
              <a:t>                palác:   </a:t>
            </a:r>
            <a:r>
              <a:rPr lang="cs-CZ" dirty="0">
                <a:solidFill>
                  <a:srgbClr val="333333"/>
                </a:solidFill>
                <a:latin typeface="EtelkaTextPro-Bold"/>
              </a:rPr>
              <a:t>15 x 5 m + 4 x 4 m (věž)</a:t>
            </a:r>
          </a:p>
          <a:p>
            <a:r>
              <a:rPr lang="cs-CZ" b="1" dirty="0">
                <a:solidFill>
                  <a:srgbClr val="333333"/>
                </a:solidFill>
                <a:latin typeface="EtelkaTextPro-Bold"/>
              </a:rPr>
              <a:t>                             </a:t>
            </a:r>
            <a:r>
              <a:rPr lang="cs-CZ" dirty="0">
                <a:solidFill>
                  <a:srgbClr val="333333"/>
                </a:solidFill>
                <a:latin typeface="EtelkaTextPro-Bold"/>
              </a:rPr>
              <a:t>srubová stavba s maltovou podlahou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61BA62B-7F50-4036-8F21-6AFB9AF6B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13" y="91415"/>
            <a:ext cx="2171700" cy="114014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4AC7453-36EB-408E-92BC-6E68F19E9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4469" y="256745"/>
            <a:ext cx="1966307" cy="268523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ED19547-B07C-4A34-8E44-8E8CFBCD8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5466" y="1231557"/>
            <a:ext cx="4469761" cy="444980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21127E7-4271-4F65-80A5-A8DC8F89AD7D}"/>
              </a:ext>
            </a:extLst>
          </p:cNvPr>
          <p:cNvSpPr txBox="1"/>
          <p:nvPr/>
        </p:nvSpPr>
        <p:spPr>
          <a:xfrm>
            <a:off x="6879336" y="5732708"/>
            <a:ext cx="472552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1" i="0" u="none" strike="noStrike" baseline="0" dirty="0" err="1">
                <a:solidFill>
                  <a:srgbClr val="FF0000"/>
                </a:solidFill>
                <a:cs typeface="Calibri" panose="020F0502020204030204" pitchFamily="34" charset="0"/>
              </a:rPr>
              <a:t>Nitrianská</a:t>
            </a:r>
            <a:r>
              <a:rPr lang="cs-CZ" sz="2000" b="1" i="0" u="none" strike="noStrike" baseline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cs-CZ" sz="2000" b="1" i="0" u="none" strike="noStrike" baseline="0" dirty="0" err="1">
                <a:solidFill>
                  <a:srgbClr val="FF0000"/>
                </a:solidFill>
                <a:cs typeface="Calibri" panose="020F0502020204030204" pitchFamily="34" charset="0"/>
              </a:rPr>
              <a:t>Blatnica</a:t>
            </a:r>
            <a:r>
              <a:rPr 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  </a:t>
            </a:r>
            <a:r>
              <a:rPr lang="cs-CZ" sz="2000" dirty="0">
                <a:solidFill>
                  <a:srgbClr val="FF0000"/>
                </a:solidFill>
                <a:cs typeface="Calibri" panose="020F0502020204030204" pitchFamily="34" charset="0"/>
              </a:rPr>
              <a:t>(</a:t>
            </a:r>
            <a:r>
              <a:rPr lang="cs-CZ" sz="2000" dirty="0" err="1">
                <a:solidFill>
                  <a:srgbClr val="FF0000"/>
                </a:solidFill>
                <a:cs typeface="Calibri" panose="020F0502020204030204" pitchFamily="34" charset="0"/>
              </a:rPr>
              <a:t>vých</a:t>
            </a:r>
            <a:r>
              <a:rPr lang="cs-CZ" sz="2000" dirty="0">
                <a:solidFill>
                  <a:srgbClr val="FF0000"/>
                </a:solidFill>
                <a:cs typeface="Calibri" panose="020F0502020204030204" pitchFamily="34" charset="0"/>
              </a:rPr>
              <a:t>. Piešťan, u Bojné)</a:t>
            </a:r>
            <a:endParaRPr lang="cs-CZ" sz="2000" i="0" u="none" strike="noStrike" baseline="0" dirty="0">
              <a:solidFill>
                <a:srgbClr val="FF0000"/>
              </a:solidFill>
              <a:cs typeface="Calibri" panose="020F0502020204030204" pitchFamily="34" charset="0"/>
            </a:endParaRPr>
          </a:p>
          <a:p>
            <a:pPr algn="l"/>
            <a:r>
              <a:rPr lang="cs-CZ" b="1" i="0" u="none" strike="noStrike" baseline="0" dirty="0">
                <a:solidFill>
                  <a:srgbClr val="333333"/>
                </a:solidFill>
              </a:rPr>
              <a:t>9.–10. stol.:  </a:t>
            </a:r>
            <a:r>
              <a:rPr lang="cs-CZ" b="0" i="0" u="none" strike="noStrike" baseline="0" dirty="0">
                <a:solidFill>
                  <a:srgbClr val="333333"/>
                </a:solidFill>
              </a:rPr>
              <a:t>2 palisádové dvorce v poloze Pusť</a:t>
            </a:r>
          </a:p>
          <a:p>
            <a:pPr algn="l"/>
            <a:r>
              <a:rPr lang="cs-CZ" dirty="0">
                <a:solidFill>
                  <a:srgbClr val="333333"/>
                </a:solidFill>
                <a:cs typeface="Calibri" panose="020F0502020204030204" pitchFamily="34" charset="0"/>
              </a:rPr>
              <a:t>9. stol.: </a:t>
            </a:r>
            <a:r>
              <a:rPr lang="cs-CZ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cs-CZ" sz="1800" dirty="0">
                <a:cs typeface="Calibri" panose="020F0502020204030204" pitchFamily="34" charset="0"/>
              </a:rPr>
              <a:t>rotunda</a:t>
            </a:r>
            <a:r>
              <a:rPr lang="cs-CZ" sz="1800" i="0" u="none" strike="noStrike" baseline="0" dirty="0">
                <a:cs typeface="Calibri" panose="020F0502020204030204" pitchFamily="34" charset="0"/>
              </a:rPr>
              <a:t> 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sv. Jiřího, 126 H</a:t>
            </a:r>
          </a:p>
          <a:p>
            <a:pPr algn="l"/>
            <a:r>
              <a:rPr lang="cs-CZ" b="1" dirty="0">
                <a:cs typeface="Calibri" panose="020F0502020204030204" pitchFamily="34" charset="0"/>
              </a:rPr>
              <a:t>11. a 12. stol.:  </a:t>
            </a:r>
            <a:r>
              <a:rPr lang="cs-CZ" dirty="0">
                <a:cs typeface="Calibri" panose="020F0502020204030204" pitchFamily="34" charset="0"/>
              </a:rPr>
              <a:t>přestavba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156C4BF5-D100-409B-8B13-3CDD148E0B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2731" y="0"/>
            <a:ext cx="2722836" cy="206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6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>
            <a:extLst>
              <a:ext uri="{FF2B5EF4-FFF2-40B4-BE49-F238E27FC236}">
                <a16:creationId xmlns:a16="http://schemas.microsoft.com/office/drawing/2014/main" id="{C73A554F-BD5A-647A-4832-933A7CDAD9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Vývoj v Čechách</a:t>
            </a:r>
          </a:p>
        </p:txBody>
      </p:sp>
      <p:sp>
        <p:nvSpPr>
          <p:cNvPr id="54275" name="Rectangle 5">
            <a:extLst>
              <a:ext uri="{FF2B5EF4-FFF2-40B4-BE49-F238E27FC236}">
                <a16:creationId xmlns:a16="http://schemas.microsoft.com/office/drawing/2014/main" id="{2D6DFBAD-1D46-8A57-2B31-4136B37AABF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5325" y="1019175"/>
            <a:ext cx="11496675" cy="5838825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cs-CZ" altLang="cs-CZ" sz="1800" b="1" dirty="0"/>
              <a:t>882 – 884  – </a:t>
            </a:r>
            <a:r>
              <a:rPr lang="cs-CZ" altLang="cs-CZ" sz="1800" dirty="0"/>
              <a:t> Svatopluk si podmanil Čechy, kde vládl skrze české velmože</a:t>
            </a:r>
          </a:p>
          <a:p>
            <a:pPr eaLnBrk="1" hangingPunct="1"/>
            <a:r>
              <a:rPr lang="cs-CZ" altLang="cs-CZ" sz="1800" b="1" dirty="0"/>
              <a:t>884  –  </a:t>
            </a:r>
            <a:r>
              <a:rPr lang="cs-CZ" altLang="cs-CZ" sz="1800" dirty="0"/>
              <a:t> Bořivoj (870 - 889) přijal křest a vrátil se do Čech, kde se opět se ujal vlády 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„Bořivoj v mládí navštívil ...“ v nějaké záležitosti své i lidu sobě svěřeného svého vévodu nebo krále Svatopluka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na Moravě“ a byl tu pozván k hostině. Nebylo mu však dovoleno usednouti mezi křesťany, nýbrž byl vyzván,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aby se posadil po způsobu pohanů před stolem na podlahu“. Metoděj se však slitoval a navrhl mu, aby se dal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pokřtít, čímž...“se stane  pánem pánů svých a všichni nepřátelé budou podrobeni moci jeho...“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894   –  </a:t>
            </a:r>
            <a:r>
              <a:rPr lang="cs-CZ" altLang="cs-CZ" sz="1800" dirty="0"/>
              <a:t>Svatopluk umírá – vláda Mojmíra II. a Svatopluka II. </a:t>
            </a:r>
          </a:p>
          <a:p>
            <a:pPr eaLnBrk="1" hangingPunct="1"/>
            <a:r>
              <a:rPr lang="cs-CZ" altLang="cs-CZ" sz="1800" b="1" dirty="0"/>
              <a:t>895   – </a:t>
            </a:r>
            <a:r>
              <a:rPr lang="cs-CZ" altLang="cs-CZ" sz="1800" dirty="0"/>
              <a:t>  od Moravy se odtrhly Čechy</a:t>
            </a:r>
          </a:p>
          <a:p>
            <a:pPr eaLnBrk="1" hangingPunct="1">
              <a:defRPr/>
            </a:pPr>
            <a:r>
              <a:rPr lang="cs-CZ" sz="1800" b="1" dirty="0"/>
              <a:t>883</a:t>
            </a:r>
            <a:r>
              <a:rPr lang="cs-CZ" sz="1800" dirty="0"/>
              <a:t>  –  křest knížete Bořivoje na Moravě (přivedl kněze </a:t>
            </a:r>
            <a:r>
              <a:rPr lang="cs-CZ" sz="1800" dirty="0" err="1"/>
              <a:t>Kaicha</a:t>
            </a:r>
            <a:r>
              <a:rPr lang="cs-CZ" sz="1800" dirty="0"/>
              <a:t> a 30 pokřtěných družiníků) </a:t>
            </a:r>
          </a:p>
          <a:p>
            <a:pPr eaLnBrk="1" hangingPunct="1">
              <a:defRPr/>
            </a:pPr>
            <a:r>
              <a:rPr lang="cs-CZ" sz="1800" b="1" dirty="0"/>
              <a:t>885</a:t>
            </a:r>
            <a:r>
              <a:rPr lang="cs-CZ" sz="1800" dirty="0"/>
              <a:t>  –  osamostatnění Čech, </a:t>
            </a:r>
            <a:r>
              <a:rPr lang="cs-CZ" sz="1800" b="1" dirty="0"/>
              <a:t>první kostely</a:t>
            </a:r>
            <a:r>
              <a:rPr lang="cs-CZ" sz="1800" dirty="0"/>
              <a:t>: Levý Hradec, Pražský hrad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sz="1800" dirty="0"/>
              <a:t>              –  budování jednoho „státního“ náboženství reprezentovaného Přemyslovci („</a:t>
            </a:r>
            <a:r>
              <a:rPr lang="cs-CZ" sz="1800" dirty="0" err="1"/>
              <a:t>duces</a:t>
            </a:r>
            <a:r>
              <a:rPr lang="cs-CZ" sz="1800" dirty="0"/>
              <a:t>“)</a:t>
            </a:r>
          </a:p>
          <a:p>
            <a:pPr eaLnBrk="1" hangingPunct="1"/>
            <a:r>
              <a:rPr lang="cs-CZ" altLang="cs-CZ" sz="1800" b="1" dirty="0"/>
              <a:t>888   –  </a:t>
            </a:r>
            <a:r>
              <a:rPr lang="cs-CZ" altLang="cs-CZ" sz="1800" dirty="0"/>
              <a:t>  zemřel </a:t>
            </a:r>
            <a:r>
              <a:rPr lang="cs-CZ" altLang="cs-CZ" sz="1800" b="1" dirty="0"/>
              <a:t>Bořivoj</a:t>
            </a:r>
            <a:r>
              <a:rPr lang="cs-CZ" altLang="cs-CZ" sz="1800" dirty="0"/>
              <a:t> a vládu zdědili </a:t>
            </a:r>
            <a:r>
              <a:rPr lang="cs-CZ" altLang="cs-CZ" sz="1800" b="1" dirty="0"/>
              <a:t>Spytihněv</a:t>
            </a:r>
            <a:r>
              <a:rPr lang="cs-CZ" altLang="cs-CZ" sz="1800" dirty="0"/>
              <a:t> (894-915) a </a:t>
            </a:r>
            <a:r>
              <a:rPr lang="cs-CZ" altLang="cs-CZ" sz="1800" b="1" dirty="0"/>
              <a:t>Vratislav</a:t>
            </a:r>
            <a:r>
              <a:rPr lang="cs-CZ" altLang="cs-CZ" sz="1800" dirty="0"/>
              <a:t> ((915-921)</a:t>
            </a:r>
          </a:p>
          <a:p>
            <a:pPr eaLnBrk="1" hangingPunct="1">
              <a:buFontTx/>
              <a:buNone/>
            </a:pPr>
            <a:r>
              <a:rPr lang="cs-CZ" altLang="cs-CZ" sz="1800" b="1" dirty="0"/>
              <a:t>                    Spytihněv:   </a:t>
            </a:r>
            <a:r>
              <a:rPr lang="cs-CZ" altLang="cs-CZ" sz="1800" dirty="0"/>
              <a:t> přestavěl středočeské knížectví po moravském vzoru, tj. bylo spravováno z centrálních hradů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protože zůstal bezdětný, trůn zdědil </a:t>
            </a:r>
            <a:r>
              <a:rPr lang="cs-CZ" altLang="cs-CZ" sz="1800" b="1" dirty="0"/>
              <a:t>Vratislav</a:t>
            </a:r>
          </a:p>
          <a:p>
            <a:pPr eaLnBrk="1" hangingPunct="1"/>
            <a:r>
              <a:rPr lang="cs-CZ" sz="1800" dirty="0"/>
              <a:t>–  po pádu VM a porážce Maďarů dochází k osamostatnění a vzestupu českého státu</a:t>
            </a: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E129F389-D36D-609E-1153-E0B3E6EC3B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71800" y="152400"/>
            <a:ext cx="6172200" cy="857250"/>
          </a:xfrm>
        </p:spPr>
        <p:txBody>
          <a:bodyPr/>
          <a:lstStyle/>
          <a:p>
            <a:pPr eaLnBrk="1" hangingPunct="1"/>
            <a:r>
              <a:rPr lang="cs-CZ" altLang="cs-CZ" sz="2400" b="1" dirty="0">
                <a:solidFill>
                  <a:srgbClr val="FF0000"/>
                </a:solidFill>
              </a:rPr>
              <a:t>                             Hradiště v Čechách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2AE4C7B6-468A-32C4-F42D-B5A74934F7A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6751" y="1295400"/>
            <a:ext cx="11525250" cy="5334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600" b="1" dirty="0"/>
              <a:t>Od pol. 9. stol.  </a:t>
            </a:r>
            <a:r>
              <a:rPr lang="cs-CZ" altLang="cs-CZ" sz="1600" dirty="0"/>
              <a:t>–   centra moci místních vládců (</a:t>
            </a:r>
            <a:r>
              <a:rPr lang="cs-CZ" altLang="cs-CZ" sz="1600" dirty="0" err="1"/>
              <a:t>duces</a:t>
            </a:r>
            <a:r>
              <a:rPr lang="cs-CZ" altLang="cs-CZ" sz="1600" i="1" dirty="0"/>
              <a:t>)</a:t>
            </a:r>
          </a:p>
          <a:p>
            <a:pPr marL="0" indent="0">
              <a:buNone/>
              <a:defRPr/>
            </a:pPr>
            <a:r>
              <a:rPr lang="cs-CZ" altLang="cs-CZ" sz="1600" i="1" dirty="0"/>
              <a:t>                                 </a:t>
            </a:r>
            <a:r>
              <a:rPr lang="cs-CZ" altLang="cs-CZ" sz="1600" dirty="0"/>
              <a:t>–   funkce</a:t>
            </a:r>
            <a:r>
              <a:rPr lang="cs-CZ" altLang="cs-CZ" sz="1600" i="1" dirty="0"/>
              <a:t>: </a:t>
            </a:r>
            <a:r>
              <a:rPr lang="cs-CZ" altLang="cs-CZ" sz="1600" dirty="0"/>
              <a:t>vojenská</a:t>
            </a:r>
            <a:r>
              <a:rPr lang="cs-CZ" altLang="cs-CZ" sz="1600" i="1" dirty="0"/>
              <a:t>, </a:t>
            </a:r>
            <a:r>
              <a:rPr lang="cs-CZ" altLang="cs-CZ" sz="1600" dirty="0"/>
              <a:t>administrativní, politická, hospodářská, ideologická a kultovní střediska</a:t>
            </a:r>
          </a:p>
          <a:p>
            <a:pPr eaLnBrk="1" hangingPunct="1">
              <a:buFontTx/>
              <a:buNone/>
              <a:defRPr/>
            </a:pPr>
            <a:endParaRPr lang="cs-CZ" altLang="cs-CZ" sz="1600" dirty="0"/>
          </a:p>
          <a:p>
            <a:pPr eaLnBrk="1" hangingPunct="1">
              <a:defRPr/>
            </a:pPr>
            <a:r>
              <a:rPr lang="cs-CZ" altLang="cs-CZ" sz="1600" b="1" dirty="0"/>
              <a:t>1. pol. 10. stol.  </a:t>
            </a:r>
            <a:r>
              <a:rPr lang="cs-CZ" altLang="cs-CZ" sz="1600" dirty="0"/>
              <a:t>–   po zániku starších „kmenových“ hradišť (Butovice, Hostivař, Šárka) zakládány nová přemyslovská správní centra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–   prameny:  </a:t>
            </a:r>
            <a:r>
              <a:rPr lang="cs-CZ" altLang="cs-CZ" sz="1600" b="1" dirty="0" err="1"/>
              <a:t>civitas</a:t>
            </a:r>
            <a:r>
              <a:rPr lang="cs-CZ" altLang="cs-CZ" sz="1600" b="1" dirty="0"/>
              <a:t> (</a:t>
            </a:r>
            <a:r>
              <a:rPr lang="cs-CZ" altLang="cs-CZ" sz="1600" b="1" dirty="0" err="1"/>
              <a:t>metropolis</a:t>
            </a:r>
            <a:r>
              <a:rPr lang="cs-CZ" altLang="cs-CZ" sz="1600" b="1" dirty="0"/>
              <a:t>), </a:t>
            </a:r>
            <a:r>
              <a:rPr lang="cs-CZ" altLang="cs-CZ" sz="1600" b="1" dirty="0" err="1"/>
              <a:t>urbs</a:t>
            </a:r>
            <a:r>
              <a:rPr lang="cs-CZ" altLang="cs-CZ" sz="1600" b="1" dirty="0"/>
              <a:t>, oppidum, </a:t>
            </a:r>
            <a:r>
              <a:rPr lang="cs-CZ" altLang="cs-CZ" sz="1600" b="1" dirty="0" err="1"/>
              <a:t>castrum</a:t>
            </a:r>
            <a:r>
              <a:rPr lang="cs-CZ" altLang="cs-CZ" sz="1600" i="1" dirty="0"/>
              <a:t>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–   rozsah: menší (5–10 ha)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–   opevnění:  komorové konstrukce s čelní kamennou plentou (přemyslovská hradba)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–   Čechy:  centralizovaný státní útvar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600" dirty="0"/>
              <a:t>      </a:t>
            </a:r>
          </a:p>
          <a:p>
            <a:pPr eaLnBrk="1" hangingPunct="1">
              <a:defRPr/>
            </a:pPr>
            <a:r>
              <a:rPr lang="cs-CZ" altLang="cs-CZ" sz="1600" b="1" dirty="0"/>
              <a:t>2. třetina 10. stol.</a:t>
            </a:r>
            <a:r>
              <a:rPr lang="cs-CZ" altLang="cs-CZ" sz="1600" dirty="0"/>
              <a:t>  –  hradiska zapojeny do </a:t>
            </a:r>
            <a:r>
              <a:rPr lang="cs-CZ" altLang="cs-CZ" sz="1600" b="1" dirty="0">
                <a:solidFill>
                  <a:srgbClr val="FF0000"/>
                </a:solidFill>
              </a:rPr>
              <a:t>tzv. hradské organizace:</a:t>
            </a:r>
          </a:p>
          <a:p>
            <a:pPr eaLnBrk="1" hangingPunct="1">
              <a:defRPr/>
            </a:pPr>
            <a:endParaRPr lang="cs-CZ" altLang="cs-CZ" sz="16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altLang="cs-CZ" sz="1600" b="1" dirty="0"/>
              <a:t>                                       Čechy:  </a:t>
            </a:r>
            <a:r>
              <a:rPr lang="cs-CZ" altLang="cs-CZ" sz="1600" dirty="0"/>
              <a:t>od 2. pol. 10. stol.</a:t>
            </a:r>
            <a:r>
              <a:rPr lang="cs-CZ" altLang="cs-CZ" sz="1600" b="1" dirty="0"/>
              <a:t> </a:t>
            </a:r>
            <a:r>
              <a:rPr lang="cs-CZ" altLang="cs-CZ" sz="1600" dirty="0"/>
              <a:t>budovali Boleslavové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</a:t>
            </a:r>
            <a:r>
              <a:rPr lang="cs-CZ" altLang="cs-CZ" sz="1600" b="1" dirty="0"/>
              <a:t>Morava:</a:t>
            </a:r>
            <a:r>
              <a:rPr lang="cs-CZ" altLang="cs-CZ" sz="1600" dirty="0"/>
              <a:t> od počátku 11. stol. za Oldřicha a Břetislava I.</a:t>
            </a:r>
          </a:p>
          <a:p>
            <a:pPr eaLnBrk="1" hangingPunct="1">
              <a:defRPr/>
            </a:pPr>
            <a:endParaRPr lang="cs-CZ" altLang="cs-CZ" sz="1600" dirty="0"/>
          </a:p>
          <a:p>
            <a:pPr eaLnBrk="1" hangingPunct="1">
              <a:buFontTx/>
              <a:buNone/>
              <a:defRPr/>
            </a:pPr>
            <a:endParaRPr lang="cs-CZ" altLang="cs-CZ" sz="16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F0709A-95F0-9433-75B6-504F4F88B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675"/>
            <a:ext cx="10515600" cy="1323975"/>
          </a:xfrm>
        </p:spPr>
        <p:txBody>
          <a:bodyPr/>
          <a:lstStyle/>
          <a:p>
            <a:r>
              <a:rPr lang="cs-CZ" dirty="0"/>
              <a:t>                       </a:t>
            </a:r>
            <a:r>
              <a:rPr lang="cs-CZ" sz="3200" b="1" dirty="0">
                <a:solidFill>
                  <a:srgbClr val="FF0000"/>
                </a:solidFill>
              </a:rPr>
              <a:t>Velkomoravský vliv v Čechách</a:t>
            </a:r>
            <a:br>
              <a:rPr lang="cs-CZ" sz="3200" b="1" dirty="0">
                <a:solidFill>
                  <a:srgbClr val="FF0000"/>
                </a:solidFill>
              </a:rPr>
            </a:br>
            <a:r>
              <a:rPr lang="cs-CZ" sz="3200" b="1" dirty="0">
                <a:solidFill>
                  <a:srgbClr val="FF0000"/>
                </a:solidFill>
              </a:rPr>
              <a:t>                                                     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69A164-8539-DAA2-588A-30B24367D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4" y="971550"/>
            <a:ext cx="12944475" cy="5886450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defRPr/>
            </a:pPr>
            <a:r>
              <a:rPr lang="cs-CZ" sz="8000" b="1" dirty="0">
                <a:solidFill>
                  <a:srgbClr val="FF0000"/>
                </a:solidFill>
              </a:rPr>
              <a:t>9./10. stol. stol.  </a:t>
            </a:r>
            <a:r>
              <a:rPr lang="cs-CZ" sz="8000" dirty="0"/>
              <a:t>–  </a:t>
            </a:r>
            <a:r>
              <a:rPr lang="cs-CZ" sz="8000" b="1" dirty="0"/>
              <a:t>stará rodová aristokracie</a:t>
            </a:r>
            <a:r>
              <a:rPr lang="cs-CZ" sz="8000" dirty="0"/>
              <a:t>:  </a:t>
            </a:r>
            <a:r>
              <a:rPr lang="cs-CZ" altLang="cs-CZ" sz="8000" b="1" dirty="0"/>
              <a:t>845</a:t>
            </a:r>
            <a:r>
              <a:rPr lang="cs-CZ" altLang="cs-CZ" sz="8000" dirty="0"/>
              <a:t> – vzpomíná se </a:t>
            </a:r>
            <a:r>
              <a:rPr lang="cs-CZ" altLang="cs-CZ" sz="8000" b="1" dirty="0"/>
              <a:t>14 „z knížat Čechů</a:t>
            </a:r>
            <a:r>
              <a:rPr lang="cs-CZ" altLang="cs-CZ" sz="8000" dirty="0"/>
              <a:t>“  (předstátní elita)</a:t>
            </a:r>
          </a:p>
          <a:p>
            <a:pPr marL="0" indent="0" eaLnBrk="1" hangingPunct="1">
              <a:buNone/>
              <a:defRPr/>
            </a:pPr>
            <a:r>
              <a:rPr lang="cs-CZ" altLang="cs-CZ" sz="8000" b="1" dirty="0"/>
              <a:t>                                       857</a:t>
            </a:r>
            <a:r>
              <a:rPr lang="cs-CZ" altLang="cs-CZ" sz="8000" dirty="0"/>
              <a:t>  –  dědičná knížata (</a:t>
            </a:r>
            <a:r>
              <a:rPr lang="cs-CZ" altLang="cs-CZ" sz="8000" dirty="0" err="1"/>
              <a:t>duces</a:t>
            </a:r>
            <a:r>
              <a:rPr lang="cs-CZ" altLang="cs-CZ" sz="8000" dirty="0"/>
              <a:t>) sídlila na hradě (</a:t>
            </a:r>
            <a:r>
              <a:rPr lang="cs-CZ" altLang="cs-CZ" sz="8000" i="1" dirty="0" err="1"/>
              <a:t>civitas</a:t>
            </a:r>
            <a:r>
              <a:rPr lang="cs-CZ" altLang="cs-CZ" sz="8000" i="1" dirty="0"/>
              <a:t> </a:t>
            </a:r>
            <a:r>
              <a:rPr lang="cs-CZ" altLang="cs-CZ" sz="8000" i="1" dirty="0" err="1"/>
              <a:t>Wiztrachi</a:t>
            </a:r>
            <a:r>
              <a:rPr lang="cs-CZ" altLang="cs-CZ" sz="8000" i="1" dirty="0"/>
              <a:t> </a:t>
            </a:r>
            <a:r>
              <a:rPr lang="cs-CZ" altLang="cs-CZ" sz="8000" i="1" dirty="0" err="1"/>
              <a:t>ducis</a:t>
            </a:r>
            <a:r>
              <a:rPr lang="cs-CZ" altLang="cs-CZ" sz="8000" dirty="0"/>
              <a:t>), z něhož ovládala </a:t>
            </a:r>
          </a:p>
          <a:p>
            <a:pPr marL="0" indent="0" eaLnBrk="1" hangingPunct="1">
              <a:buNone/>
              <a:defRPr/>
            </a:pPr>
            <a:r>
              <a:rPr lang="cs-CZ" altLang="cs-CZ" sz="8000" dirty="0"/>
              <a:t>                                                   přilehlé území a nutila zemědělce k odvádění daní a tributů</a:t>
            </a:r>
          </a:p>
          <a:p>
            <a:pPr marL="0" indent="0">
              <a:buNone/>
            </a:pPr>
            <a:r>
              <a:rPr lang="cs-CZ" altLang="cs-CZ" sz="8000" b="1" dirty="0"/>
              <a:t>                                       895 </a:t>
            </a:r>
            <a:r>
              <a:rPr lang="cs-CZ" altLang="cs-CZ" sz="8000" dirty="0"/>
              <a:t> –  ze „všech knížat“ se „vyjímali“ dva přední</a:t>
            </a:r>
            <a:endParaRPr lang="cs-CZ" sz="8000" dirty="0"/>
          </a:p>
          <a:p>
            <a:pPr marL="0" indent="0">
              <a:buNone/>
            </a:pPr>
            <a:r>
              <a:rPr lang="cs-CZ" sz="8000" dirty="0"/>
              <a:t>                                   –  </a:t>
            </a:r>
            <a:r>
              <a:rPr lang="cs-CZ" sz="8000" b="1" dirty="0"/>
              <a:t>sídelní struktura</a:t>
            </a:r>
            <a:r>
              <a:rPr lang="cs-CZ" sz="8000" dirty="0"/>
              <a:t>:  přestavba mocenských center ve středních Čechách</a:t>
            </a:r>
          </a:p>
          <a:p>
            <a:pPr marL="0" indent="0">
              <a:buNone/>
            </a:pPr>
            <a:r>
              <a:rPr lang="cs-CZ" sz="8000" dirty="0"/>
              <a:t>                                                                         hradiska:   </a:t>
            </a:r>
            <a:r>
              <a:rPr lang="cs-CZ" sz="8000" dirty="0" err="1"/>
              <a:t>dřevohlinité</a:t>
            </a:r>
            <a:r>
              <a:rPr lang="cs-CZ" sz="8000" dirty="0"/>
              <a:t> fortifikace s čelní kamennou plentou </a:t>
            </a:r>
          </a:p>
          <a:p>
            <a:pPr marL="0" indent="0" algn="l">
              <a:buNone/>
            </a:pPr>
            <a:r>
              <a:rPr lang="cs-CZ" sz="8000" dirty="0"/>
              <a:t>                                                                                            s ukotvenými dubovými kmeny příčného roštu</a:t>
            </a:r>
          </a:p>
          <a:p>
            <a:pPr marL="0" indent="0">
              <a:buNone/>
            </a:pPr>
            <a:r>
              <a:rPr lang="cs-CZ" sz="8000" dirty="0"/>
              <a:t>                                  –   </a:t>
            </a:r>
            <a:r>
              <a:rPr lang="cs-CZ" sz="8000" b="1" dirty="0"/>
              <a:t>nová</a:t>
            </a:r>
            <a:r>
              <a:rPr lang="cs-CZ" sz="8000" dirty="0"/>
              <a:t> </a:t>
            </a:r>
            <a:r>
              <a:rPr lang="cs-CZ" sz="8000" b="1" dirty="0"/>
              <a:t>ideologie</a:t>
            </a:r>
            <a:r>
              <a:rPr lang="cs-CZ" sz="8000" dirty="0"/>
              <a:t>:   církevní stavby, kostrový ritus, mizí milodary </a:t>
            </a:r>
          </a:p>
          <a:p>
            <a:pPr marL="0" indent="0" algn="l">
              <a:buNone/>
            </a:pPr>
            <a:r>
              <a:rPr lang="cs-CZ" sz="8000" dirty="0"/>
              <a:t>                                  –   </a:t>
            </a:r>
            <a:r>
              <a:rPr lang="cs-CZ" sz="8000" b="1" dirty="0"/>
              <a:t>hmotná kultura</a:t>
            </a:r>
            <a:r>
              <a:rPr lang="cs-CZ" sz="8000" dirty="0"/>
              <a:t>:   ovlivnění </a:t>
            </a:r>
            <a:r>
              <a:rPr lang="cs-CZ" sz="8000" b="0" i="0" u="none" strike="noStrike" baseline="0" dirty="0">
                <a:solidFill>
                  <a:srgbClr val="333333"/>
                </a:solidFill>
              </a:rPr>
              <a:t>životního stylu elity (zbraně, ozdoby oděvu, artefakty) </a:t>
            </a:r>
          </a:p>
          <a:p>
            <a:pPr marL="0" indent="0" algn="l">
              <a:buNone/>
            </a:pPr>
            <a:r>
              <a:rPr lang="cs-CZ" sz="80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symbolické atributy moci:  meč, botka praporce/banderia/, ostruhy)</a:t>
            </a:r>
            <a:endParaRPr lang="cs-CZ" sz="8000" dirty="0"/>
          </a:p>
          <a:p>
            <a:pPr marL="0" indent="0">
              <a:buNone/>
            </a:pPr>
            <a:endParaRPr lang="cs-CZ" sz="8000" dirty="0"/>
          </a:p>
          <a:p>
            <a:pPr algn="l"/>
            <a:r>
              <a:rPr lang="cs-CZ" sz="8000" b="1" dirty="0">
                <a:solidFill>
                  <a:srgbClr val="FF0000"/>
                </a:solidFill>
              </a:rPr>
              <a:t>Pražská aglomerace</a:t>
            </a:r>
            <a:r>
              <a:rPr lang="cs-CZ" sz="8000" b="1" dirty="0"/>
              <a:t>   </a:t>
            </a:r>
            <a:r>
              <a:rPr lang="cs-CZ" sz="8000" dirty="0"/>
              <a:t>–   celá aglomerace:  cca 30 ha </a:t>
            </a:r>
          </a:p>
          <a:p>
            <a:pPr marL="0" indent="0" algn="l">
              <a:buNone/>
            </a:pPr>
            <a:r>
              <a:rPr lang="cs-CZ" sz="8000" dirty="0"/>
              <a:t>                                           –   po </a:t>
            </a:r>
            <a:r>
              <a:rPr lang="cs-CZ" sz="8000" b="0" i="0" u="none" strike="noStrike" baseline="0" dirty="0">
                <a:solidFill>
                  <a:srgbClr val="333333"/>
                </a:solidFill>
              </a:rPr>
              <a:t>895:  politický a ideový vliv Řezna</a:t>
            </a:r>
            <a:r>
              <a:rPr lang="cs-CZ" sz="8000" dirty="0"/>
              <a:t> </a:t>
            </a:r>
          </a:p>
          <a:p>
            <a:pPr marL="0" indent="0" algn="l">
              <a:buNone/>
            </a:pPr>
            <a:r>
              <a:rPr lang="cs-CZ" sz="8000" dirty="0"/>
              <a:t>                                           –  </a:t>
            </a:r>
            <a:r>
              <a:rPr lang="cs-CZ" sz="8000" b="1" i="0" u="none" strike="noStrike" baseline="0" dirty="0">
                <a:solidFill>
                  <a:srgbClr val="333333"/>
                </a:solidFill>
              </a:rPr>
              <a:t>Hradčany </a:t>
            </a:r>
            <a:r>
              <a:rPr lang="cs-CZ" sz="8000" i="0" u="none" strike="noStrike" baseline="0" dirty="0">
                <a:solidFill>
                  <a:srgbClr val="333333"/>
                </a:solidFill>
              </a:rPr>
              <a:t>(</a:t>
            </a:r>
            <a:r>
              <a:rPr lang="cs-CZ" sz="8000" i="0" u="none" strike="noStrike" baseline="0" dirty="0" err="1">
                <a:solidFill>
                  <a:srgbClr val="333333"/>
                </a:solidFill>
              </a:rPr>
              <a:t>preurbium</a:t>
            </a:r>
            <a:r>
              <a:rPr lang="cs-CZ" sz="8000" i="0" u="none" strike="noStrike" baseline="0" dirty="0">
                <a:solidFill>
                  <a:srgbClr val="333333"/>
                </a:solidFill>
              </a:rPr>
              <a:t>) +</a:t>
            </a:r>
            <a:r>
              <a:rPr lang="cs-CZ" sz="8000" b="0" i="0" u="none" strike="noStrike" baseline="0" dirty="0">
                <a:solidFill>
                  <a:srgbClr val="333333"/>
                </a:solidFill>
              </a:rPr>
              <a:t>  </a:t>
            </a:r>
            <a:r>
              <a:rPr lang="cs-CZ" sz="8000" b="1" i="0" u="none" strike="noStrike" baseline="0" dirty="0">
                <a:solidFill>
                  <a:srgbClr val="333333"/>
                </a:solidFill>
              </a:rPr>
              <a:t>knížecí rezidence </a:t>
            </a:r>
            <a:r>
              <a:rPr lang="cs-CZ" sz="8000" b="0" i="0" u="none" strike="noStrike" baseline="0" dirty="0">
                <a:solidFill>
                  <a:srgbClr val="333333"/>
                </a:solidFill>
              </a:rPr>
              <a:t>na východě ostrohu (cca 4 ha) </a:t>
            </a:r>
          </a:p>
          <a:p>
            <a:pPr marL="0" indent="0" algn="l">
              <a:buNone/>
            </a:pPr>
            <a:r>
              <a:rPr lang="cs-CZ" sz="80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konec 9. stol:  příkopy a palisáda </a:t>
            </a:r>
          </a:p>
          <a:p>
            <a:pPr marL="0" indent="0" algn="l">
              <a:buNone/>
            </a:pPr>
            <a:r>
              <a:rPr lang="cs-CZ" sz="8000" dirty="0">
                <a:solidFill>
                  <a:srgbClr val="333333"/>
                </a:solidFill>
              </a:rPr>
              <a:t>                                                                  20. l. 10. stol.:  </a:t>
            </a:r>
            <a:r>
              <a:rPr lang="cs-CZ" sz="8000" b="0" i="0" u="none" strike="noStrike" baseline="0" dirty="0">
                <a:solidFill>
                  <a:srgbClr val="333333"/>
                </a:solidFill>
              </a:rPr>
              <a:t>hradba s kamennou plentou a roštovou konstrukci (5–8 m) </a:t>
            </a:r>
          </a:p>
          <a:p>
            <a:pPr marL="0" indent="0" algn="l">
              <a:buNone/>
            </a:pPr>
            <a:r>
              <a:rPr lang="cs-CZ" sz="8000" b="0" i="0" u="none" strike="noStrike" baseline="0" dirty="0">
                <a:solidFill>
                  <a:srgbClr val="333333"/>
                </a:solidFill>
              </a:rPr>
              <a:t>                                           –   </a:t>
            </a:r>
            <a:r>
              <a:rPr lang="cs-CZ" sz="8000" b="1" i="0" u="none" strike="noStrike" baseline="0" dirty="0">
                <a:solidFill>
                  <a:srgbClr val="333333"/>
                </a:solidFill>
              </a:rPr>
              <a:t>Malá strana </a:t>
            </a:r>
            <a:r>
              <a:rPr lang="cs-CZ" sz="8000" b="0" i="0" u="none" strike="noStrike" baseline="0" dirty="0">
                <a:solidFill>
                  <a:srgbClr val="333333"/>
                </a:solidFill>
              </a:rPr>
              <a:t>(</a:t>
            </a:r>
            <a:r>
              <a:rPr lang="cs-CZ" sz="8000" b="0" u="none" strike="noStrike" baseline="0" dirty="0" err="1">
                <a:solidFill>
                  <a:srgbClr val="333333"/>
                </a:solidFill>
              </a:rPr>
              <a:t>suburbium</a:t>
            </a:r>
            <a:r>
              <a:rPr lang="cs-CZ" sz="8000" b="0" u="none" strike="noStrike" baseline="0" dirty="0">
                <a:solidFill>
                  <a:srgbClr val="333333"/>
                </a:solidFill>
              </a:rPr>
              <a:t>):  opevnění příkopem (cca 17 ha) </a:t>
            </a:r>
          </a:p>
          <a:p>
            <a:pPr marL="0" indent="0" algn="l">
              <a:buNone/>
            </a:pPr>
            <a:r>
              <a:rPr lang="cs-CZ" sz="8000" dirty="0">
                <a:solidFill>
                  <a:srgbClr val="333333"/>
                </a:solidFill>
              </a:rPr>
              <a:t>                                        </a:t>
            </a:r>
            <a:endParaRPr lang="cs-CZ" sz="8000" b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8000" dirty="0"/>
              <a:t> </a:t>
            </a:r>
          </a:p>
          <a:p>
            <a:endParaRPr lang="cs-CZ" sz="5000" dirty="0"/>
          </a:p>
          <a:p>
            <a:pPr marL="0" indent="0">
              <a:buNone/>
            </a:pPr>
            <a:endParaRPr lang="cs-CZ" sz="5000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7182781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1">
            <a:extLst>
              <a:ext uri="{FF2B5EF4-FFF2-40B4-BE49-F238E27FC236}">
                <a16:creationId xmlns:a16="http://schemas.microsoft.com/office/drawing/2014/main" id="{8ECEFB6B-E3E0-750C-FECB-15CC91FBD77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9525"/>
            <a:ext cx="7656814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9B0C2CAD-61E7-933B-12BC-C63DEF43B5C1}"/>
              </a:ext>
            </a:extLst>
          </p:cNvPr>
          <p:cNvSpPr/>
          <p:nvPr/>
        </p:nvSpPr>
        <p:spPr>
          <a:xfrm>
            <a:off x="7610476" y="119064"/>
            <a:ext cx="467677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000" b="1" dirty="0"/>
              <a:t>Pohřebiště a sídlištní nálezy s doklady velkomoravského vlivu v Čechách:</a:t>
            </a:r>
          </a:p>
          <a:p>
            <a:pPr>
              <a:defRPr/>
            </a:pPr>
            <a:endParaRPr lang="cs-CZ" sz="2000" b="1" dirty="0"/>
          </a:p>
          <a:p>
            <a:pPr>
              <a:defRPr/>
            </a:pPr>
            <a:r>
              <a:rPr lang="cs-CZ" sz="2000" dirty="0"/>
              <a:t>a – pohřeb s náušnicemi</a:t>
            </a:r>
          </a:p>
          <a:p>
            <a:pPr>
              <a:defRPr/>
            </a:pPr>
            <a:r>
              <a:rPr lang="cs-CZ" sz="2000" dirty="0"/>
              <a:t>b – s </a:t>
            </a:r>
            <a:r>
              <a:rPr lang="cs-CZ" sz="2000" dirty="0" err="1"/>
              <a:t>gombíky</a:t>
            </a:r>
            <a:endParaRPr lang="cs-CZ" sz="2000" dirty="0"/>
          </a:p>
          <a:p>
            <a:pPr>
              <a:defRPr/>
            </a:pPr>
            <a:r>
              <a:rPr lang="cs-CZ" sz="2000" dirty="0"/>
              <a:t>c – sídlištní nálezy velkomoravského šperku</a:t>
            </a:r>
          </a:p>
          <a:p>
            <a:pPr>
              <a:defRPr/>
            </a:pPr>
            <a:r>
              <a:rPr lang="cs-CZ" sz="2000" dirty="0"/>
              <a:t>d – sekery moravského typu (bradatice)</a:t>
            </a:r>
          </a:p>
          <a:p>
            <a:pPr>
              <a:defRPr/>
            </a:pPr>
            <a:r>
              <a:rPr lang="cs-CZ" sz="2000" dirty="0"/>
              <a:t>e – jiné typické prvky</a:t>
            </a:r>
          </a:p>
          <a:p>
            <a:pPr>
              <a:defRPr/>
            </a:pPr>
            <a:r>
              <a:rPr lang="cs-CZ" sz="2000" dirty="0"/>
              <a:t>f – pražská sídelní aglomerace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5BAEF2-C777-95FC-7A09-F91E276A1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590550"/>
            <a:ext cx="12258675" cy="641985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cs-CZ" b="1" i="0" u="none" strike="noStrike" baseline="0" dirty="0">
                <a:solidFill>
                  <a:srgbClr val="FF0000"/>
                </a:solidFill>
                <a:latin typeface="TeimerLight"/>
              </a:rPr>
              <a:t>Mikulčice</a:t>
            </a:r>
            <a:r>
              <a:rPr lang="cs-CZ" b="1" i="0" u="none" strike="noStrike" baseline="0" dirty="0">
                <a:latin typeface="TeimerLight"/>
              </a:rPr>
              <a:t> </a:t>
            </a:r>
            <a:r>
              <a:rPr lang="cs-CZ" sz="1800" b="1" i="0" u="none" strike="noStrike" baseline="0" dirty="0">
                <a:latin typeface="TeimerLight"/>
              </a:rPr>
              <a:t> </a:t>
            </a:r>
            <a:r>
              <a:rPr lang="cs-CZ" sz="1800" b="0" i="0" u="none" strike="noStrike" baseline="0" dirty="0">
                <a:latin typeface="TeimerLight"/>
              </a:rPr>
              <a:t> – 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centrum politické moci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Mojmirovců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a středisko církevní správy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                                  –   vznik:  8. </a:t>
            </a:r>
            <a:r>
              <a:rPr lang="cs-CZ" sz="1800" dirty="0">
                <a:solidFill>
                  <a:srgbClr val="333333"/>
                </a:solidFill>
                <a:latin typeface="EtelkaLight"/>
              </a:rPr>
              <a:t>až poč. 10 stol.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eimerLight"/>
              </a:rPr>
              <a:t>                                   –   sídelní aglomerace: 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mikulčicko-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kopčanská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   30–50 ha   (2. pol</a:t>
            </a:r>
            <a:r>
              <a:rPr lang="cs-CZ" sz="1800" dirty="0">
                <a:solidFill>
                  <a:srgbClr val="333333"/>
                </a:solidFill>
                <a:latin typeface="EtelkaLight"/>
              </a:rPr>
              <a:t>.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9. stol.)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latin typeface="EtelkaLight"/>
              </a:rPr>
              <a:t>    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–</a:t>
            </a:r>
            <a:r>
              <a:rPr lang="cs-CZ" sz="1800" b="0" i="0" u="none" strike="noStrike" baseline="0" dirty="0">
                <a:latin typeface="TeimerLight"/>
              </a:rPr>
              <a:t>   </a:t>
            </a:r>
            <a:r>
              <a:rPr lang="cs-CZ" sz="1800" b="1" i="0" u="none" strike="noStrike" baseline="0" dirty="0">
                <a:latin typeface="TeimerLight"/>
              </a:rPr>
              <a:t>akropole (6 ha):</a:t>
            </a:r>
            <a:r>
              <a:rPr lang="cs-CZ" sz="1800" b="0" i="0" u="none" strike="noStrike" baseline="0" dirty="0">
                <a:latin typeface="TeimerLight"/>
              </a:rPr>
              <a:t>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kostely a hřbitovy, palác, rezidence elit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latin typeface="EtelkaLight"/>
              </a:rPr>
              <a:t>                                          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řemeslníci pracující pro dvůr (kovolitci, šperkaři, kováři, skláři)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                                                                       dřevěn</a:t>
            </a:r>
            <a:r>
              <a:rPr lang="cs-CZ" sz="1800" dirty="0">
                <a:solidFill>
                  <a:srgbClr val="333333"/>
                </a:solidFill>
                <a:latin typeface="EtelkaLight"/>
              </a:rPr>
              <a:t>é roubené stavby s </a:t>
            </a:r>
            <a:r>
              <a:rPr lang="pl-PL" sz="1800" b="0" i="0" u="none" strike="noStrike" baseline="0" dirty="0">
                <a:solidFill>
                  <a:srgbClr val="333333"/>
                </a:solidFill>
                <a:latin typeface="EtelkaLight"/>
              </a:rPr>
              <a:t>upravenými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podlahami</a:t>
            </a:r>
            <a:r>
              <a:rPr lang="cs-CZ" sz="1800" dirty="0">
                <a:latin typeface="TeimerLight"/>
              </a:rPr>
              <a:t> </a:t>
            </a:r>
          </a:p>
          <a:p>
            <a:pPr marL="0" indent="0" algn="l">
              <a:buNone/>
            </a:pPr>
            <a:r>
              <a:rPr lang="cs-CZ" sz="1800" dirty="0">
                <a:latin typeface="TeimerLight"/>
              </a:rPr>
              <a:t>                                   –   </a:t>
            </a:r>
            <a:r>
              <a:rPr lang="cs-CZ" sz="1800" b="1" i="0" u="none" strike="noStrike" baseline="0" dirty="0">
                <a:latin typeface="TeimerLight"/>
              </a:rPr>
              <a:t>předhradí (3 ha): </a:t>
            </a:r>
            <a:r>
              <a:rPr lang="cs-CZ" sz="1800" b="0" i="0" u="none" strike="noStrike" baseline="0" dirty="0">
                <a:latin typeface="TeimerLight"/>
              </a:rPr>
              <a:t> k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ostely považovány za doklad dvorců zakládaných velmoži u knížecího hradu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eimerLight"/>
              </a:rPr>
              <a:t>                                                                        pohřebiště u kostelů i prostá (na písečných dunách)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latin typeface="TeimerLight"/>
              </a:rPr>
              <a:t>                                         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příbytky řemeslníků, chovatelů dobytka a lidí zajišťujících hospodářský provoz</a:t>
            </a:r>
            <a:endParaRPr lang="cs-CZ" sz="1800" b="0" i="0" u="none" strike="noStrike" baseline="0" dirty="0">
              <a:latin typeface="TeimerLight"/>
            </a:endParaRP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eimerLight"/>
              </a:rPr>
              <a:t>                                                                        zemnice: 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zahloubené chaty s kamennou peci v rohu </a:t>
            </a:r>
            <a:endParaRPr lang="cs-CZ" sz="1800" b="0" i="0" u="none" strike="noStrike" baseline="0" dirty="0">
              <a:latin typeface="TeimerLight"/>
            </a:endParaRP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eimerLight"/>
              </a:rPr>
              <a:t>                                 –   </a:t>
            </a:r>
            <a:r>
              <a:rPr lang="cs-CZ" sz="1800" b="1" i="0" u="none" strike="noStrike" baseline="0" dirty="0">
                <a:latin typeface="TeimerLight"/>
              </a:rPr>
              <a:t>funkce:</a:t>
            </a:r>
            <a:r>
              <a:rPr lang="cs-CZ" sz="1800" b="0" i="0" u="none" strike="noStrike" baseline="0" dirty="0">
                <a:latin typeface="TeimerLight"/>
              </a:rPr>
              <a:t>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tzv. komplexní centrum</a:t>
            </a:r>
            <a:r>
              <a:rPr lang="cs-CZ" sz="1800" b="0" i="0" u="none" strike="noStrike" baseline="0" dirty="0">
                <a:latin typeface="TeimerLight"/>
              </a:rPr>
              <a:t> (všechny základní centrální funkce)</a:t>
            </a:r>
          </a:p>
          <a:p>
            <a:pPr marL="0" indent="0" algn="l">
              <a:buNone/>
            </a:pPr>
            <a:r>
              <a:rPr lang="cs-CZ" sz="1800" dirty="0">
                <a:latin typeface="TeimerLight"/>
              </a:rPr>
              <a:t>                                 </a:t>
            </a:r>
            <a:r>
              <a:rPr lang="cs-CZ" sz="1800" b="0" i="0" u="none" strike="noStrike" baseline="0" dirty="0">
                <a:latin typeface="TeimerLight"/>
              </a:rPr>
              <a:t>–   </a:t>
            </a:r>
            <a:r>
              <a:rPr lang="cs-CZ" sz="1800" b="1" i="0" u="none" strike="noStrike" baseline="0" dirty="0">
                <a:latin typeface="TeimerLight"/>
              </a:rPr>
              <a:t>hradba:</a:t>
            </a:r>
            <a:r>
              <a:rPr lang="cs-CZ" sz="1800" b="0" i="0" u="none" strike="noStrike" baseline="0" dirty="0">
                <a:latin typeface="TeimerLight"/>
              </a:rPr>
              <a:t>   </a:t>
            </a:r>
            <a:r>
              <a:rPr lang="cs-CZ" sz="1800" b="0" i="0" u="sng" strike="noStrike" baseline="0" dirty="0">
                <a:latin typeface="TeimerLight"/>
              </a:rPr>
              <a:t>základ</a:t>
            </a:r>
            <a:r>
              <a:rPr lang="cs-CZ" sz="1800" b="0" i="0" u="none" strike="noStrike" baseline="0" dirty="0">
                <a:latin typeface="TeimerLight"/>
              </a:rPr>
              <a:t>:   tzv. spodní kamenná zídka před a pod čelem („podezdívka“) drženou dřevěnými kůly (palisády)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eimerLight"/>
              </a:rPr>
              <a:t>                                                        </a:t>
            </a:r>
            <a:r>
              <a:rPr lang="cs-CZ" sz="1800" b="0" i="0" u="sng" strike="noStrike" baseline="0" dirty="0">
                <a:latin typeface="TeimerLight"/>
              </a:rPr>
              <a:t>líc</a:t>
            </a:r>
            <a:r>
              <a:rPr lang="cs-CZ" sz="1800" b="0" i="0" u="none" strike="noStrike" baseline="0" dirty="0">
                <a:latin typeface="TeimerLight"/>
              </a:rPr>
              <a:t>:   </a:t>
            </a:r>
            <a:r>
              <a:rPr lang="pt-BR" sz="1800" b="0" i="0" u="none" strike="noStrike" baseline="0" dirty="0">
                <a:latin typeface="TeimerLight"/>
              </a:rPr>
              <a:t>čelní kamenn</a:t>
            </a:r>
            <a:r>
              <a:rPr lang="cs-CZ" sz="1800" b="0" i="0" u="none" strike="noStrike" baseline="0" dirty="0">
                <a:latin typeface="TeimerLight"/>
              </a:rPr>
              <a:t>á</a:t>
            </a:r>
            <a:r>
              <a:rPr lang="pt-BR" sz="1800" b="0" i="0" u="none" strike="noStrike" baseline="0" dirty="0">
                <a:latin typeface="TeimerLight"/>
              </a:rPr>
              <a:t> z</a:t>
            </a:r>
            <a:r>
              <a:rPr lang="cs-CZ" sz="1800" dirty="0" err="1">
                <a:latin typeface="TeimerLight"/>
              </a:rPr>
              <a:t>eď</a:t>
            </a:r>
            <a:r>
              <a:rPr lang="cs-CZ" sz="1800" dirty="0">
                <a:latin typeface="TeimerLight"/>
              </a:rPr>
              <a:t> opřená o  </a:t>
            </a:r>
            <a:r>
              <a:rPr lang="cs-CZ" sz="1800" b="0" i="0" u="none" strike="noStrike" baseline="0" dirty="0">
                <a:latin typeface="TeimerLight"/>
              </a:rPr>
              <a:t>několikametrový jílový násyp proložený dřevy,</a:t>
            </a:r>
          </a:p>
          <a:p>
            <a:pPr marL="0" indent="0" algn="l">
              <a:buNone/>
            </a:pPr>
            <a:r>
              <a:rPr lang="cs-CZ" sz="1800" dirty="0">
                <a:latin typeface="TeimerLight"/>
              </a:rPr>
              <a:t>                                                                </a:t>
            </a:r>
            <a:r>
              <a:rPr lang="cs-CZ" sz="1800" b="0" i="0" u="none" strike="noStrike" baseline="0" dirty="0">
                <a:latin typeface="TeimerLight"/>
              </a:rPr>
              <a:t> u</a:t>
            </a:r>
            <a:r>
              <a:rPr lang="pl-PL" sz="1800" b="0" i="0" u="none" strike="noStrike" baseline="0" dirty="0">
                <a:latin typeface="TeimerLight"/>
              </a:rPr>
              <a:t>kotvená v čelní zdi a v </a:t>
            </a:r>
            <a:r>
              <a:rPr lang="cs-CZ" sz="1800" b="0" i="0" u="none" strike="noStrike" baseline="0" dirty="0">
                <a:latin typeface="TeimerLight"/>
              </a:rPr>
              <a:t>dřevěné stěně týlu hradby, zapřené šikmými kůly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eimerLight"/>
              </a:rPr>
              <a:t>                                                      </a:t>
            </a:r>
            <a:r>
              <a:rPr lang="cs-CZ" sz="1800" b="0" i="0" u="sng" strike="noStrike" baseline="0" dirty="0">
                <a:latin typeface="TeimerLight"/>
              </a:rPr>
              <a:t>šířka</a:t>
            </a:r>
            <a:r>
              <a:rPr lang="cs-CZ" sz="1800" b="0" i="0" u="none" strike="noStrike" baseline="0" dirty="0">
                <a:latin typeface="TeimerLight"/>
              </a:rPr>
              <a:t>:    akropole:  až 7 m, čelní kamenná zeď  2 – 3 m</a:t>
            </a:r>
          </a:p>
          <a:p>
            <a:pPr marL="0" indent="0" algn="l">
              <a:buNone/>
            </a:pPr>
            <a:r>
              <a:rPr lang="cs-CZ" sz="1800" dirty="0">
                <a:latin typeface="TeimerLight"/>
              </a:rPr>
              <a:t>                                                                   </a:t>
            </a:r>
            <a:r>
              <a:rPr lang="cs-CZ" sz="1800" b="0" i="0" u="none" strike="noStrike" baseline="0" dirty="0">
                <a:latin typeface="TeimerLight"/>
              </a:rPr>
              <a:t>předhradí:   3,5 – 4 m,    čelní zeď:  cca 1 m</a:t>
            </a:r>
          </a:p>
          <a:p>
            <a:pPr marL="0" indent="0" algn="l">
              <a:buNone/>
            </a:pPr>
            <a:r>
              <a:rPr lang="pl-PL" sz="1800" b="0" i="0" u="none" strike="noStrike" baseline="0" dirty="0">
                <a:latin typeface="TeimerLight"/>
              </a:rPr>
              <a:t>                                                     </a:t>
            </a:r>
            <a:r>
              <a:rPr lang="pl-PL" sz="1800" b="0" i="0" u="sng" strike="noStrike" baseline="0" dirty="0">
                <a:latin typeface="TeimerLight"/>
              </a:rPr>
              <a:t>výška</a:t>
            </a:r>
            <a:r>
              <a:rPr lang="pl-PL" sz="1800" b="0" i="0" u="none" strike="noStrike" baseline="0" dirty="0">
                <a:latin typeface="TeimerLight"/>
              </a:rPr>
              <a:t>:   cca 3 – 4 m</a:t>
            </a:r>
          </a:p>
          <a:p>
            <a:pPr marL="0" indent="0" algn="l">
              <a:buNone/>
            </a:pPr>
            <a:r>
              <a:rPr lang="pl-PL" sz="1800" dirty="0">
                <a:latin typeface="TeimerLight"/>
              </a:rPr>
              <a:t>                                                     </a:t>
            </a:r>
            <a:r>
              <a:rPr lang="pl-PL" sz="1800" u="sng" dirty="0">
                <a:latin typeface="TeimerLight"/>
              </a:rPr>
              <a:t>délka</a:t>
            </a:r>
            <a:r>
              <a:rPr lang="pl-PL" sz="1800" dirty="0">
                <a:latin typeface="TeimerLight"/>
              </a:rPr>
              <a:t>:   1,6 km  (</a:t>
            </a:r>
            <a:r>
              <a:rPr lang="cs-CZ" sz="1800" b="0" i="0" u="none" strike="noStrike" baseline="0" dirty="0">
                <a:latin typeface="TeimerLight"/>
              </a:rPr>
              <a:t>akropole + předhradí, výstavba měsíce až 1 rok)</a:t>
            </a:r>
          </a:p>
          <a:p>
            <a:pPr marL="0" indent="0" algn="l">
              <a:buNone/>
            </a:pPr>
            <a:r>
              <a:rPr lang="cs-CZ" sz="1800" dirty="0">
                <a:latin typeface="TeimerLight"/>
              </a:rPr>
              <a:t>                                                     </a:t>
            </a:r>
            <a:r>
              <a:rPr lang="cs-CZ" sz="1800" u="sng" dirty="0">
                <a:latin typeface="TeimerLight"/>
              </a:rPr>
              <a:t>zánik</a:t>
            </a:r>
            <a:r>
              <a:rPr lang="cs-CZ" sz="1800" dirty="0">
                <a:latin typeface="TeimerLight"/>
              </a:rPr>
              <a:t>:    násilný, zuhelnatělá dřeva, nepohřbení zemřelí, rombické šipky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                                                                  menši skupina obyvatel přežívala a do 13. stol. se živila zemědělstvím</a:t>
            </a:r>
            <a:r>
              <a:rPr lang="cs-CZ" sz="1800" dirty="0">
                <a:solidFill>
                  <a:srgbClr val="333333"/>
                </a:solidFill>
                <a:latin typeface="EtelkaLight"/>
              </a:rPr>
              <a:t> </a:t>
            </a:r>
            <a:endParaRPr lang="cs-CZ" sz="1800" dirty="0">
              <a:latin typeface="TeimerLight"/>
            </a:endParaRPr>
          </a:p>
          <a:p>
            <a:pPr algn="l"/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CE104AD-B7B0-187E-B8F5-D97967020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6525" y="4973105"/>
            <a:ext cx="1352550" cy="171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707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2511012-FADF-5710-F3FC-75297F742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82" r="7553" b="6705"/>
          <a:stretch/>
        </p:blipFill>
        <p:spPr>
          <a:xfrm>
            <a:off x="5238750" y="0"/>
            <a:ext cx="6867525" cy="685900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FE22355-E184-68BD-3BD3-088F6F9D1F3D}"/>
              </a:ext>
            </a:extLst>
          </p:cNvPr>
          <p:cNvSpPr txBox="1"/>
          <p:nvPr/>
        </p:nvSpPr>
        <p:spPr>
          <a:xfrm>
            <a:off x="257173" y="305068"/>
            <a:ext cx="5448301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000" b="1" i="0" u="none" strike="noStrike" baseline="0" dirty="0">
                <a:solidFill>
                  <a:srgbClr val="333333"/>
                </a:solidFill>
                <a:latin typeface="EtelkaTextPro-Bold"/>
              </a:rPr>
              <a:t>Praha – nejstarší sakrální stavby a </a:t>
            </a:r>
            <a:r>
              <a:rPr lang="cs-CZ" sz="2000" b="1" i="0" u="none" strike="noStrike" baseline="0" dirty="0" err="1">
                <a:solidFill>
                  <a:srgbClr val="333333"/>
                </a:solidFill>
                <a:latin typeface="EtelkaTextPro-Bold"/>
              </a:rPr>
              <a:t>středohradištní</a:t>
            </a:r>
            <a:r>
              <a:rPr lang="cs-CZ" sz="2000" b="1" i="0" u="none" strike="noStrike" baseline="0" dirty="0">
                <a:solidFill>
                  <a:srgbClr val="333333"/>
                </a:solidFill>
                <a:latin typeface="EtelkaTextPro-Bold"/>
              </a:rPr>
              <a:t> pohřebiště v jádru raně středověké aglomerace:</a:t>
            </a:r>
          </a:p>
          <a:p>
            <a:pPr algn="l"/>
            <a:endParaRPr lang="cs-CZ" sz="1800" b="1" i="0" u="none" strike="noStrike" baseline="0" dirty="0">
              <a:solidFill>
                <a:srgbClr val="333333"/>
              </a:solidFill>
              <a:latin typeface="EtelkaTextPro-Bold"/>
            </a:endParaRPr>
          </a:p>
          <a:p>
            <a:pPr algn="l"/>
            <a:r>
              <a:rPr lang="cs-CZ" sz="1800" b="1" i="0" u="none" strike="noStrike" baseline="0" dirty="0">
                <a:latin typeface="EtelkaLight"/>
              </a:rPr>
              <a:t>a – linie </a:t>
            </a:r>
            <a:r>
              <a:rPr lang="cs-CZ" sz="1800" b="1" i="0" u="none" strike="noStrike" baseline="0" dirty="0" err="1">
                <a:latin typeface="EtelkaLight"/>
              </a:rPr>
              <a:t>středohradištního</a:t>
            </a:r>
            <a:r>
              <a:rPr lang="cs-CZ" sz="1800" b="1" i="0" u="none" strike="noStrike" baseline="0" dirty="0">
                <a:latin typeface="EtelkaLight"/>
              </a:rPr>
              <a:t> opevnění; </a:t>
            </a:r>
          </a:p>
          <a:p>
            <a:pPr algn="l"/>
            <a:r>
              <a:rPr lang="cs-CZ" sz="1800" b="1" i="0" u="none" strike="noStrike" baseline="0" dirty="0">
                <a:latin typeface="EtelkaLight"/>
              </a:rPr>
              <a:t>b – nejstarší známé sakrální stavby.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Červeně: doložené kostely s dynastickými pohřby – kostel P. Marie (1), rotunda sv. Vita (2), bazilika sv.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Jiři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(3). Modře: blíže nedatované pozůstatky stavby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pod bazilikou sv. Vavřince na Vyšehradě (pol. 10. – pol. 11. stol.); </a:t>
            </a:r>
          </a:p>
          <a:p>
            <a:pPr algn="l"/>
            <a:r>
              <a:rPr lang="cs-CZ" sz="1800" b="1" i="0" u="none" strike="noStrike" baseline="0" dirty="0">
                <a:latin typeface="EtelkaLight"/>
              </a:rPr>
              <a:t>c – </a:t>
            </a:r>
            <a:r>
              <a:rPr lang="cs-CZ" sz="1800" b="1" i="0" u="none" strike="noStrike" baseline="0" dirty="0" err="1">
                <a:latin typeface="EtelkaLight"/>
              </a:rPr>
              <a:t>středohradištní</a:t>
            </a:r>
            <a:r>
              <a:rPr lang="cs-CZ" sz="1800" b="1" i="0" u="none" strike="noStrike" baseline="0" dirty="0">
                <a:latin typeface="EtelkaLight"/>
              </a:rPr>
              <a:t> pohřebiště: </a:t>
            </a:r>
          </a:p>
          <a:p>
            <a:pPr algn="l"/>
            <a:r>
              <a:rPr lang="cs-CZ" sz="1800" b="1" i="0" u="none" strike="noStrike" baseline="0" dirty="0">
                <a:latin typeface="EtelkaLight"/>
              </a:rPr>
              <a:t>A – Hradčany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– Královská zahrada (4),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Jízdarna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(5),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Lumbeho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zahrada – bažantnice (6), Jeleni ul. (7), M. Horákové (8), Strahov (9),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Malovanka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(10); </a:t>
            </a:r>
          </a:p>
          <a:p>
            <a:pPr algn="l"/>
            <a:r>
              <a:rPr lang="cs-CZ" sz="1800" b="1" i="0" u="none" strike="noStrike" baseline="0" dirty="0">
                <a:latin typeface="EtelkaLight"/>
              </a:rPr>
              <a:t>B</a:t>
            </a:r>
            <a:r>
              <a:rPr lang="cs-CZ" sz="1800" b="1" i="0" u="none" strike="noStrike" baseline="0" dirty="0">
                <a:solidFill>
                  <a:srgbClr val="333333"/>
                </a:solidFill>
                <a:latin typeface="EtelkaLight"/>
              </a:rPr>
              <a:t> – Malá Strana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– Sněmovní ul. (11), Újezd (12); Smíchov – Nádražní ul. (13); </a:t>
            </a:r>
          </a:p>
          <a:p>
            <a:pPr algn="l"/>
            <a:r>
              <a:rPr lang="cs-CZ" sz="1800" b="1" i="0" u="none" strike="noStrike" baseline="0" dirty="0">
                <a:latin typeface="EtelkaLight"/>
              </a:rPr>
              <a:t>C</a:t>
            </a:r>
            <a:r>
              <a:rPr lang="cs-CZ" sz="1800" b="1" i="0" u="none" strike="noStrike" baseline="0" dirty="0">
                <a:solidFill>
                  <a:srgbClr val="333333"/>
                </a:solidFill>
                <a:latin typeface="EtelkaLight"/>
              </a:rPr>
              <a:t> – Staré Město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– U radnice (14), Celetná ul. (15); </a:t>
            </a:r>
          </a:p>
          <a:p>
            <a:pPr algn="l"/>
            <a:r>
              <a:rPr lang="cs-CZ" sz="1800" b="1" i="0" u="none" strike="noStrike" baseline="0" dirty="0">
                <a:latin typeface="EtelkaLight"/>
              </a:rPr>
              <a:t>D </a:t>
            </a:r>
            <a:r>
              <a:rPr lang="cs-CZ" sz="1800" b="1" i="0" u="none" strike="noStrike" baseline="0" dirty="0">
                <a:solidFill>
                  <a:srgbClr val="333333"/>
                </a:solidFill>
                <a:latin typeface="EtelkaLight"/>
              </a:rPr>
              <a:t>– Nove Město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– Bartolomějská (16),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Václavské nám. – hotel Adria a U Lhotků (17, 18), Na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Slupi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(19); </a:t>
            </a:r>
          </a:p>
          <a:p>
            <a:pPr algn="l"/>
            <a:r>
              <a:rPr lang="cs-CZ" sz="1800" b="1" i="0" u="none" strike="noStrike" baseline="0" dirty="0">
                <a:latin typeface="EtelkaLight"/>
              </a:rPr>
              <a:t>E – Vyšehrad; </a:t>
            </a:r>
          </a:p>
          <a:p>
            <a:pPr algn="l"/>
            <a:r>
              <a:rPr lang="cs-CZ" sz="1800" b="1" i="0" u="none" strike="noStrike" baseline="0" dirty="0">
                <a:solidFill>
                  <a:srgbClr val="333333"/>
                </a:solidFill>
                <a:latin typeface="EtelkaLight"/>
              </a:rPr>
              <a:t>d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– pohřebiště s velkomoravským vlivem.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78888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E424358-2F9E-4B51-9872-7C8F04DB0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775" y="-73025"/>
            <a:ext cx="10515600" cy="1325563"/>
          </a:xfrm>
        </p:spPr>
        <p:txBody>
          <a:bodyPr/>
          <a:lstStyle/>
          <a:p>
            <a:r>
              <a:rPr lang="cs-CZ" sz="4400" b="1" dirty="0">
                <a:solidFill>
                  <a:srgbClr val="FF0000"/>
                </a:solidFill>
              </a:rPr>
              <a:t> 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Pohřebiště</a:t>
            </a:r>
            <a:endParaRPr lang="cs-CZ" sz="32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A580EB9-BD60-5FE9-5EC1-AA7D207FC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143000"/>
            <a:ext cx="11877675" cy="5715000"/>
          </a:xfrm>
        </p:spPr>
        <p:txBody>
          <a:bodyPr>
            <a:noAutofit/>
          </a:bodyPr>
          <a:lstStyle/>
          <a:p>
            <a:pPr algn="l"/>
            <a:r>
              <a:rPr lang="cs-CZ" sz="2000" dirty="0"/>
              <a:t>do r. 2014:  přes 50 lokalit (méně něž na M):  nepřetržité pohřbívání   9. –  </a:t>
            </a:r>
            <a:r>
              <a:rPr lang="pl-PL" sz="1800" b="0" i="0" u="none" strike="noStrike" baseline="0" dirty="0">
                <a:solidFill>
                  <a:srgbClr val="333333"/>
                </a:solidFill>
                <a:latin typeface="EtelkaLight"/>
              </a:rPr>
              <a:t>konec 10. stol. </a:t>
            </a:r>
            <a:r>
              <a:rPr lang="pl-PL" sz="1800" dirty="0">
                <a:solidFill>
                  <a:srgbClr val="333333"/>
                </a:solidFill>
                <a:latin typeface="EtelkaLight"/>
              </a:rPr>
              <a:t>(i </a:t>
            </a:r>
            <a:r>
              <a:rPr lang="pl-PL" sz="1800" b="0" i="0" u="none" strike="noStrike" baseline="0" dirty="0">
                <a:solidFill>
                  <a:srgbClr val="333333"/>
                </a:solidFill>
                <a:latin typeface="EtelkaLight"/>
              </a:rPr>
              <a:t>1. pol. 11. stol.) </a:t>
            </a:r>
          </a:p>
          <a:p>
            <a:pPr algn="l"/>
            <a:endParaRPr lang="cs-CZ" sz="2000" b="1" dirty="0">
              <a:solidFill>
                <a:srgbClr val="FF0000"/>
              </a:solidFill>
            </a:endParaRPr>
          </a:p>
          <a:p>
            <a:pPr algn="l"/>
            <a:r>
              <a:rPr lang="cs-CZ" sz="2000" b="1" dirty="0">
                <a:solidFill>
                  <a:srgbClr val="FF0000"/>
                </a:solidFill>
              </a:rPr>
              <a:t>1.  střední Čechy   </a:t>
            </a:r>
            <a:r>
              <a:rPr lang="cs-CZ" sz="2000" dirty="0"/>
              <a:t>–   </a:t>
            </a:r>
            <a:r>
              <a:rPr lang="cs-CZ" sz="2000" b="1" dirty="0">
                <a:solidFill>
                  <a:srgbClr val="333333"/>
                </a:solidFill>
              </a:rPr>
              <a:t>a)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velkomoravský styl: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 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gombíky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, náušnice (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hrozníčkové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, bubínkové)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</a:rPr>
              <a:t>                                          </a:t>
            </a:r>
            <a:r>
              <a:rPr lang="cs-CZ" sz="2000" b="1" dirty="0">
                <a:solidFill>
                  <a:srgbClr val="333333"/>
                </a:solidFill>
              </a:rPr>
              <a:t>b) </a:t>
            </a:r>
            <a:r>
              <a:rPr lang="cs-CZ" sz="2000" b="1" dirty="0" err="1">
                <a:solidFill>
                  <a:srgbClr val="333333"/>
                </a:solidFill>
              </a:rPr>
              <a:t>povelkomoravský</a:t>
            </a:r>
            <a:r>
              <a:rPr lang="cs-CZ" sz="2000" b="1" dirty="0">
                <a:solidFill>
                  <a:srgbClr val="333333"/>
                </a:solidFill>
              </a:rPr>
              <a:t>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animální styl: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  10. stol.  nové </a:t>
            </a:r>
            <a:r>
              <a:rPr lang="cs-CZ" sz="2000" dirty="0">
                <a:solidFill>
                  <a:srgbClr val="333333"/>
                </a:solidFill>
              </a:rPr>
              <a:t>t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ypy šperků:  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</a:rPr>
              <a:t>                                                                                                          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kaptorgy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s koňskými spřeženími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</a:rPr>
              <a:t>                                                                                       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náušnice se zvířecími hlavičkami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                                 pražská dílna:  nalez suroviny - zlatý pásek (Jízdárna)</a:t>
            </a:r>
          </a:p>
          <a:p>
            <a:pPr marL="0" indent="0" algn="l">
              <a:buNone/>
            </a:pPr>
            <a:endParaRPr lang="cs-CZ" sz="20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                               –   </a:t>
            </a:r>
            <a:r>
              <a:rPr lang="cs-CZ" sz="2000" b="1" dirty="0"/>
              <a:t>Pražský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hrad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:  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Lumbeho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a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Kralovská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zahrada,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Jízdarna</a:t>
            </a:r>
          </a:p>
          <a:p>
            <a:pPr marL="0" indent="0" algn="l">
              <a:buNone/>
            </a:pPr>
            <a:r>
              <a:rPr lang="pl-PL" sz="2000" dirty="0">
                <a:solidFill>
                  <a:srgbClr val="333333"/>
                </a:solidFill>
              </a:rPr>
              <a:t>                                                                  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 vzdálenější: Malovanka (směrem k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Břevnovu), Strahov,  Bubeneč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</a:rPr>
              <a:t>                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– 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pražská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aglomerace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:  Smíchov, Lahovice, Bohnice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</a:rPr>
              <a:t>                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– 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okolí:   </a:t>
            </a:r>
            <a:r>
              <a:rPr lang="cs-CZ" sz="2000" i="0" u="none" strike="noStrike" baseline="0" dirty="0">
                <a:solidFill>
                  <a:srgbClr val="333333"/>
                </a:solidFill>
              </a:rPr>
              <a:t>L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evý Hradec,  Klecany I. a II; Žalov I a II;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Želénky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(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sloupečková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náušnice) </a:t>
            </a:r>
          </a:p>
          <a:p>
            <a:pPr marL="0" indent="0" algn="l">
              <a:buNone/>
            </a:pPr>
            <a:r>
              <a:rPr lang="pl-PL" sz="1800" b="0" i="0" u="none" strike="noStrike" baseline="0" dirty="0">
                <a:solidFill>
                  <a:srgbClr val="333333"/>
                </a:solidFill>
                <a:latin typeface="EtelkaLight"/>
              </a:rPr>
              <a:t>                                                          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Budeč – akropole, Koleč – Zakolany, Tetin, Mělnik –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Rousovice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.</a:t>
            </a:r>
          </a:p>
          <a:p>
            <a:pPr marL="0" indent="0" algn="l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713286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FF41CB7-4A2D-760F-0ACF-E6E0B232C7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868"/>
          <a:stretch/>
        </p:blipFill>
        <p:spPr>
          <a:xfrm>
            <a:off x="0" y="35957"/>
            <a:ext cx="6896100" cy="686985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474C209-C15A-4F5E-3B26-3A258B263160}"/>
              </a:ext>
            </a:extLst>
          </p:cNvPr>
          <p:cNvSpPr txBox="1"/>
          <p:nvPr/>
        </p:nvSpPr>
        <p:spPr>
          <a:xfrm>
            <a:off x="7200901" y="425470"/>
            <a:ext cx="499109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000" b="1" i="0" u="none" strike="noStrike" baseline="0" dirty="0" err="1">
                <a:latin typeface="EtelkaTextPro-Bold"/>
              </a:rPr>
              <a:t>Povelkomoravský</a:t>
            </a:r>
            <a:r>
              <a:rPr lang="cs-CZ" sz="2000" b="1" i="0" u="none" strike="noStrike" baseline="0" dirty="0">
                <a:latin typeface="EtelkaTextPro-Bold"/>
              </a:rPr>
              <a:t> šperk s animálními motivy.</a:t>
            </a:r>
          </a:p>
          <a:p>
            <a:pPr algn="l"/>
            <a:endParaRPr lang="cs-CZ" sz="2000" b="1" i="0" u="none" strike="noStrike" baseline="0" dirty="0">
              <a:latin typeface="EtelkaTextPro-Bold"/>
            </a:endParaRPr>
          </a:p>
          <a:p>
            <a:pPr algn="l"/>
            <a:r>
              <a:rPr lang="cs-CZ" sz="2000" b="1" i="0" u="none" strike="noStrike" baseline="0" dirty="0">
                <a:solidFill>
                  <a:srgbClr val="333333"/>
                </a:solidFill>
                <a:latin typeface="EtelkaLight"/>
              </a:rPr>
              <a:t>Motivy typické pro tzv. pražskou dílnu</a:t>
            </a:r>
            <a:r>
              <a:rPr lang="cs-CZ" sz="2000" b="1" dirty="0">
                <a:solidFill>
                  <a:srgbClr val="333333"/>
                </a:solidFill>
                <a:latin typeface="EtelkaLight"/>
              </a:rPr>
              <a:t>:</a:t>
            </a:r>
            <a:r>
              <a:rPr lang="cs-CZ" sz="2000" b="1" i="0" u="none" strike="noStrike" baseline="0" dirty="0">
                <a:solidFill>
                  <a:srgbClr val="333333"/>
                </a:solidFill>
                <a:latin typeface="EtelkaLight"/>
              </a:rPr>
              <a:t> 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Náušnice:   1–2, 5, 7</a:t>
            </a:r>
            <a:endParaRPr lang="cs-CZ" sz="2000" dirty="0">
              <a:solidFill>
                <a:srgbClr val="333333"/>
              </a:solidFill>
              <a:latin typeface="EtelkaLight"/>
            </a:endParaRP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Perly:  4, 6, 9 </a:t>
            </a:r>
          </a:p>
          <a:p>
            <a:pPr algn="l"/>
            <a:r>
              <a:rPr lang="cs-CZ" sz="2000" b="0" i="0" u="none" strike="noStrike" baseline="0" dirty="0" err="1">
                <a:solidFill>
                  <a:srgbClr val="333333"/>
                </a:solidFill>
                <a:latin typeface="EtelkaLight"/>
              </a:rPr>
              <a:t>Kaptogry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 s animálními motivy:  3, 8 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 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Praha – </a:t>
            </a:r>
            <a:r>
              <a:rPr lang="cs-CZ" sz="2000" b="0" i="0" u="none" strike="noStrike" baseline="0" dirty="0" err="1">
                <a:solidFill>
                  <a:srgbClr val="333333"/>
                </a:solidFill>
                <a:latin typeface="EtelkaLight"/>
              </a:rPr>
              <a:t>Lumbeho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 zahrada (1, 7)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Stará Kouřim (2–4);</a:t>
            </a:r>
          </a:p>
          <a:p>
            <a:pPr algn="l"/>
            <a:r>
              <a:rPr lang="cs-CZ" sz="2000" b="0" i="0" u="none" strike="noStrike" baseline="0" dirty="0" err="1">
                <a:solidFill>
                  <a:srgbClr val="333333"/>
                </a:solidFill>
                <a:latin typeface="EtelkaLight"/>
              </a:rPr>
              <a:t>Vyrava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 (5 – </a:t>
            </a:r>
            <a:r>
              <a:rPr lang="cs-CZ" sz="2000" dirty="0">
                <a:solidFill>
                  <a:srgbClr val="333333"/>
                </a:solidFill>
                <a:latin typeface="EtelkaLight"/>
              </a:rPr>
              <a:t>?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; 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Čistěves (6 – depot); 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Libice n. Cidlinou (8); 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Praha – Václavské nám, Adria (9). 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Zlato (3, 5) a stříbro. </a:t>
            </a:r>
          </a:p>
          <a:p>
            <a:pPr algn="l"/>
            <a:endParaRPr lang="cs-CZ" sz="2000" dirty="0">
              <a:solidFill>
                <a:srgbClr val="333333"/>
              </a:solidFill>
              <a:latin typeface="EtelkaLight"/>
            </a:endParaRP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  <a:latin typeface="EtelkaTextPro"/>
              </a:rPr>
              <a:t>Boháčová, I. – </a:t>
            </a:r>
            <a:r>
              <a:rPr lang="cs-CZ" sz="2000" b="0" i="0" u="none" strike="noStrike" baseline="0" dirty="0" err="1">
                <a:solidFill>
                  <a:srgbClr val="333333"/>
                </a:solidFill>
                <a:latin typeface="EtelkaTextPro"/>
              </a:rPr>
              <a:t>Profantová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EtelkaTextPro"/>
              </a:rPr>
              <a:t>, N., 2014: </a:t>
            </a:r>
            <a:r>
              <a:rPr lang="cs-CZ" sz="2000" i="0" u="none" strike="noStrike" baseline="0" dirty="0">
                <a:solidFill>
                  <a:srgbClr val="333333"/>
                </a:solidFill>
                <a:latin typeface="EtelkaTextPro-Bold"/>
              </a:rPr>
              <a:t>Čechy a Velká Morava – svědectví archeologie. In: P. Kouřil (</a:t>
            </a:r>
            <a:r>
              <a:rPr lang="cs-CZ" sz="2000" i="0" u="none" strike="noStrike" baseline="0" dirty="0" err="1">
                <a:solidFill>
                  <a:srgbClr val="333333"/>
                </a:solidFill>
                <a:latin typeface="EtelkaTextPro-Bold"/>
              </a:rPr>
              <a:t>ed</a:t>
            </a:r>
            <a:r>
              <a:rPr lang="cs-CZ" sz="2000" i="0" u="none" strike="noStrike" baseline="0" dirty="0">
                <a:solidFill>
                  <a:srgbClr val="333333"/>
                </a:solidFill>
                <a:latin typeface="EtelkaTextPro-Bold"/>
              </a:rPr>
              <a:t>.), Velká Morava a počátky křesťanství, Brno</a:t>
            </a:r>
            <a:r>
              <a:rPr lang="cs-CZ" sz="2000" i="0" u="none" strike="noStrike" baseline="0" dirty="0">
                <a:solidFill>
                  <a:srgbClr val="333333"/>
                </a:solidFill>
                <a:latin typeface="EtelkaLight"/>
              </a:rPr>
              <a:t>, 134–144, obr. 3 </a:t>
            </a:r>
            <a:endParaRPr lang="cs-CZ" sz="2000" b="0" i="0" u="none" strike="noStrike" baseline="0" dirty="0">
              <a:solidFill>
                <a:srgbClr val="333333"/>
              </a:solidFill>
              <a:latin typeface="EtelkaLight"/>
            </a:endParaRPr>
          </a:p>
        </p:txBody>
      </p:sp>
    </p:spTree>
    <p:extLst>
      <p:ext uri="{BB962C8B-B14F-4D97-AF65-F5344CB8AC3E}">
        <p14:creationId xmlns:p14="http://schemas.microsoft.com/office/powerpoint/2010/main" val="40667666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64D321-257D-B459-25D9-AB17B26F9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628650"/>
            <a:ext cx="11877675" cy="622935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sz="2200" b="1" dirty="0">
                <a:solidFill>
                  <a:srgbClr val="FF0000"/>
                </a:solidFill>
              </a:rPr>
              <a:t>2.  Kolínsko</a:t>
            </a:r>
            <a:r>
              <a:rPr lang="cs-CZ" sz="2200" dirty="0"/>
              <a:t>    –    </a:t>
            </a:r>
            <a:r>
              <a:rPr lang="cs-CZ" sz="2200" b="1" dirty="0"/>
              <a:t>Kolín-Součkova cihelna</a:t>
            </a:r>
            <a:r>
              <a:rPr lang="cs-CZ" sz="2200" dirty="0"/>
              <a:t>:   </a:t>
            </a:r>
            <a:r>
              <a:rPr lang="cs-CZ" sz="2200" b="1" dirty="0"/>
              <a:t>1864</a:t>
            </a:r>
            <a:r>
              <a:rPr lang="cs-CZ" sz="2200" dirty="0"/>
              <a:t>:   </a:t>
            </a:r>
            <a:r>
              <a:rPr lang="cs-CZ" sz="2200" b="1" dirty="0"/>
              <a:t>50. až 70. léta 9. stol</a:t>
            </a:r>
            <a:r>
              <a:rPr lang="cs-CZ" sz="2200" dirty="0"/>
              <a:t>.:  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hrob knížete a jeho ženy </a:t>
            </a:r>
          </a:p>
          <a:p>
            <a:pPr marL="0" indent="0" algn="l">
              <a:buNone/>
            </a:pPr>
            <a:r>
              <a:rPr lang="cs-CZ" sz="22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       muž:   meč zdobený </a:t>
            </a:r>
            <a:r>
              <a:rPr lang="cs-CZ" sz="2200" b="0" i="0" u="none" strike="noStrike" baseline="0" dirty="0" err="1">
                <a:solidFill>
                  <a:srgbClr val="333333"/>
                </a:solidFill>
              </a:rPr>
              <a:t>niellem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, ostruhy granulaci</a:t>
            </a:r>
            <a:endParaRPr lang="cs-CZ" sz="220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22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                 picí souprava:   stříbrný zlacený kalich (Cáchy), </a:t>
            </a:r>
            <a:r>
              <a:rPr lang="pl-PL" sz="2200" b="0" i="0" u="none" strike="noStrike" baseline="0" dirty="0">
                <a:solidFill>
                  <a:srgbClr val="333333"/>
                </a:solidFill>
              </a:rPr>
              <a:t>skleněné nadob</a:t>
            </a:r>
          </a:p>
          <a:p>
            <a:pPr marL="0" indent="0" algn="l">
              <a:buNone/>
            </a:pPr>
            <a:r>
              <a:rPr lang="cs-CZ" sz="2200" dirty="0">
                <a:solidFill>
                  <a:srgbClr val="333333"/>
                </a:solidFill>
              </a:rPr>
              <a:t>                                                                                   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žena:   šperky moravské provenience (náušnice, perly,  </a:t>
            </a:r>
            <a:r>
              <a:rPr lang="cs-CZ" sz="2200" b="0" i="0" u="none" strike="noStrike" baseline="0" dirty="0" err="1">
                <a:solidFill>
                  <a:srgbClr val="333333"/>
                </a:solidFill>
              </a:rPr>
              <a:t>kaptorga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) </a:t>
            </a:r>
          </a:p>
          <a:p>
            <a:pPr marL="0" indent="0" algn="l">
              <a:buNone/>
            </a:pPr>
            <a:r>
              <a:rPr lang="cs-CZ" sz="2200" b="0" i="0" u="none" strike="noStrike" baseline="0" dirty="0">
                <a:solidFill>
                  <a:srgbClr val="333333"/>
                </a:solidFill>
              </a:rPr>
              <a:t>                                                      –    </a:t>
            </a:r>
            <a:r>
              <a:rPr lang="cs-CZ" sz="2200" b="1" i="0" u="none" strike="noStrike" baseline="0" dirty="0">
                <a:solidFill>
                  <a:srgbClr val="333333"/>
                </a:solidFill>
              </a:rPr>
              <a:t>Kolín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:  9. stol.:   </a:t>
            </a:r>
            <a:r>
              <a:rPr lang="cs-CZ" sz="2200" b="0" i="0" u="none" strike="noStrike" baseline="0" dirty="0" err="1">
                <a:solidFill>
                  <a:srgbClr val="333333"/>
                </a:solidFill>
              </a:rPr>
              <a:t>dvojhrob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 bojovníků s ostruhami</a:t>
            </a:r>
          </a:p>
          <a:p>
            <a:pPr marL="0" indent="0" algn="l">
              <a:buNone/>
            </a:pPr>
            <a:r>
              <a:rPr lang="cs-CZ" sz="2200" dirty="0">
                <a:solidFill>
                  <a:srgbClr val="333333"/>
                </a:solidFill>
              </a:rPr>
              <a:t>                                                       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–   </a:t>
            </a:r>
            <a:r>
              <a:rPr lang="cs-CZ" sz="2200" b="1" i="0" u="none" strike="noStrike" baseline="0" dirty="0">
                <a:solidFill>
                  <a:srgbClr val="333333"/>
                </a:solidFill>
              </a:rPr>
              <a:t>obchvat Kolína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:   Ž: </a:t>
            </a:r>
            <a:r>
              <a:rPr lang="pl-PL" sz="2200" b="0" i="0" u="none" strike="noStrike" baseline="0" dirty="0">
                <a:solidFill>
                  <a:srgbClr val="333333"/>
                </a:solidFill>
              </a:rPr>
              <a:t>hrozníčkové naušnice, olivovité perly, M: </a:t>
            </a:r>
            <a:r>
              <a:rPr lang="pt-BR" sz="2200" b="0" i="0" u="none" strike="noStrike" baseline="0" dirty="0">
                <a:solidFill>
                  <a:srgbClr val="333333"/>
                </a:solidFill>
              </a:rPr>
              <a:t>seker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a </a:t>
            </a:r>
          </a:p>
          <a:p>
            <a:pPr marL="0" indent="0" algn="l">
              <a:buNone/>
            </a:pPr>
            <a:r>
              <a:rPr lang="cs-CZ" sz="2200" b="0" i="0" u="none" strike="noStrike" baseline="0" dirty="0">
                <a:solidFill>
                  <a:srgbClr val="333333"/>
                </a:solidFill>
              </a:rPr>
              <a:t>                                                       –   </a:t>
            </a:r>
            <a:r>
              <a:rPr lang="cs-CZ" sz="2200" b="1" i="0" u="none" strike="noStrike" baseline="0" dirty="0">
                <a:solidFill>
                  <a:srgbClr val="333333"/>
                </a:solidFill>
              </a:rPr>
              <a:t>Kobylnice: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  hrob s mečem </a:t>
            </a:r>
          </a:p>
          <a:p>
            <a:pPr marL="0" indent="0" algn="l">
              <a:buNone/>
            </a:pPr>
            <a:r>
              <a:rPr lang="cs-CZ" sz="2200" dirty="0">
                <a:solidFill>
                  <a:srgbClr val="333333"/>
                </a:solidFill>
              </a:rPr>
              <a:t>                                                       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–   </a:t>
            </a:r>
            <a:r>
              <a:rPr lang="cs-CZ" sz="2200" b="1" i="0" u="none" strike="noStrike" baseline="0" dirty="0">
                <a:solidFill>
                  <a:srgbClr val="333333"/>
                </a:solidFill>
              </a:rPr>
              <a:t>Libice-hradiště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:  hroby s náušnicemi (</a:t>
            </a:r>
            <a:r>
              <a:rPr lang="cs-CZ" sz="2200" b="0" i="0" u="none" strike="noStrike" baseline="0" dirty="0" err="1">
                <a:solidFill>
                  <a:srgbClr val="333333"/>
                </a:solidFill>
              </a:rPr>
              <a:t>hrozníčkové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, košíčkové, s</a:t>
            </a:r>
          </a:p>
          <a:p>
            <a:pPr marL="0" indent="0" algn="l">
              <a:buNone/>
            </a:pPr>
            <a:r>
              <a:rPr lang="cs-CZ" sz="22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               řetízky), </a:t>
            </a:r>
            <a:r>
              <a:rPr lang="cs-CZ" sz="2200" b="0" i="0" u="none" strike="noStrike" baseline="0" dirty="0" err="1">
                <a:solidFill>
                  <a:srgbClr val="333333"/>
                </a:solidFill>
              </a:rPr>
              <a:t>gombíky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, sekery, </a:t>
            </a:r>
            <a:r>
              <a:rPr lang="pl-PL" sz="2200" b="0" i="0" u="none" strike="noStrike" baseline="0" dirty="0">
                <a:solidFill>
                  <a:srgbClr val="333333"/>
                </a:solidFill>
              </a:rPr>
              <a:t>ostruhy, meč (1. pol. 10. stol.) </a:t>
            </a:r>
          </a:p>
          <a:p>
            <a:pPr marL="0" indent="0" eaLnBrk="1" hangingPunct="1">
              <a:buNone/>
              <a:defRPr/>
            </a:pPr>
            <a:r>
              <a:rPr lang="pl-PL" sz="2200" dirty="0">
                <a:solidFill>
                  <a:srgbClr val="333333"/>
                </a:solidFill>
              </a:rPr>
              <a:t>  </a:t>
            </a:r>
            <a:r>
              <a:rPr lang="pl-PL" sz="2200" b="0" i="0" u="none" strike="noStrike" baseline="0" dirty="0">
                <a:solidFill>
                  <a:srgbClr val="333333"/>
                </a:solidFill>
              </a:rPr>
              <a:t>                                  –   </a:t>
            </a:r>
            <a:r>
              <a:rPr lang="pl-PL" sz="2200" b="1" i="0" u="none" strike="noStrike" baseline="0" dirty="0">
                <a:solidFill>
                  <a:srgbClr val="333333"/>
                </a:solidFill>
              </a:rPr>
              <a:t>Stará Kouřim  </a:t>
            </a:r>
            <a:r>
              <a:rPr lang="pl-PL" sz="2200" b="0" i="0" u="none" strike="noStrike" baseline="0" dirty="0">
                <a:solidFill>
                  <a:srgbClr val="333333"/>
                </a:solidFill>
              </a:rPr>
              <a:t>–  </a:t>
            </a:r>
            <a:r>
              <a:rPr lang="pl-PL" sz="2200" b="1" i="0" u="none" strike="noStrike" baseline="0" dirty="0">
                <a:solidFill>
                  <a:srgbClr val="333333"/>
                </a:solidFill>
              </a:rPr>
              <a:t>hradiště</a:t>
            </a:r>
            <a:r>
              <a:rPr lang="pl-PL" sz="2200" b="0" i="0" u="none" strike="noStrike" baseline="0" dirty="0">
                <a:solidFill>
                  <a:srgbClr val="333333"/>
                </a:solidFill>
              </a:rPr>
              <a:t>:   </a:t>
            </a:r>
            <a:r>
              <a:rPr lang="cs-CZ" altLang="cs-CZ" sz="2200" dirty="0"/>
              <a:t>8. – 9. stol., 40 ha </a:t>
            </a:r>
          </a:p>
          <a:p>
            <a:pPr marL="0" indent="0">
              <a:buNone/>
              <a:defRPr/>
            </a:pPr>
            <a:r>
              <a:rPr lang="cs-CZ" altLang="cs-CZ" sz="2200" dirty="0"/>
              <a:t>                                                  </a:t>
            </a:r>
            <a:r>
              <a:rPr lang="cs-CZ" altLang="cs-CZ" sz="2200" b="1" dirty="0"/>
              <a:t>– </a:t>
            </a:r>
            <a:r>
              <a:rPr lang="cs-CZ" altLang="cs-CZ" sz="2200" dirty="0"/>
              <a:t> pohřebiště:  6. – pol. 10. stol.   jezírko U Libuše: 160 H (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3–4 generace)</a:t>
            </a:r>
            <a:endParaRPr lang="cs-CZ" altLang="cs-CZ" sz="2200" dirty="0"/>
          </a:p>
          <a:p>
            <a:pPr eaLnBrk="1" hangingPunct="1">
              <a:buFontTx/>
              <a:buNone/>
              <a:defRPr/>
            </a:pPr>
            <a:r>
              <a:rPr lang="cs-CZ" altLang="cs-CZ" sz="2200" dirty="0"/>
              <a:t>                                                  –  1. třetina 10. stol.:  2 bohaté hroby:  M a Ž (hrobka, roubené komory)</a:t>
            </a:r>
            <a:endParaRPr lang="cs-CZ" sz="22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2200" b="0" i="0" u="none" strike="noStrike" baseline="0" dirty="0">
                <a:solidFill>
                  <a:srgbClr val="333333"/>
                </a:solidFill>
              </a:rPr>
              <a:t>                                                             inventář:   zlaté a stříbrné šperky moravského rázu</a:t>
            </a:r>
          </a:p>
          <a:p>
            <a:pPr marL="0" indent="0" algn="l">
              <a:buNone/>
            </a:pPr>
            <a:r>
              <a:rPr lang="cs-CZ" sz="22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     náušnice  –  </a:t>
            </a:r>
            <a:r>
              <a:rPr lang="cs-CZ" sz="2200" b="0" i="0" u="none" strike="noStrike" baseline="0" dirty="0" err="1">
                <a:solidFill>
                  <a:srgbClr val="333333"/>
                </a:solidFill>
              </a:rPr>
              <a:t>hrozníčkové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, bubínkové, </a:t>
            </a:r>
            <a:r>
              <a:rPr lang="cs-CZ" sz="2200" b="0" i="0" u="none" strike="noStrike" baseline="0" dirty="0" err="1">
                <a:solidFill>
                  <a:srgbClr val="333333"/>
                </a:solidFill>
              </a:rPr>
              <a:t>košičkové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, s řetízky</a:t>
            </a:r>
            <a:endParaRPr lang="cs-CZ" sz="220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22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     </a:t>
            </a:r>
            <a:r>
              <a:rPr lang="cs-CZ" sz="2200" b="0" i="0" u="none" strike="noStrike" baseline="0" dirty="0" err="1">
                <a:solidFill>
                  <a:srgbClr val="333333"/>
                </a:solidFill>
              </a:rPr>
              <a:t>gombíky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  –  granulované, s rostlinnými i geometrickými motivy</a:t>
            </a:r>
          </a:p>
          <a:p>
            <a:pPr marL="0" indent="0" algn="l">
              <a:buNone/>
            </a:pPr>
            <a:r>
              <a:rPr lang="cs-CZ" sz="2200" dirty="0">
                <a:solidFill>
                  <a:srgbClr val="333333"/>
                </a:solidFill>
              </a:rPr>
              <a:t>                                                                                nákrčníky  – 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 řetízkové;  perly, </a:t>
            </a:r>
            <a:r>
              <a:rPr lang="cs-CZ" sz="2200" b="0" i="0" u="none" strike="noStrike" baseline="0" dirty="0" err="1">
                <a:solidFill>
                  <a:srgbClr val="333333"/>
                </a:solidFill>
              </a:rPr>
              <a:t>kaptorgy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  –  různé typy</a:t>
            </a:r>
            <a:endParaRPr lang="cs-CZ" sz="2200" dirty="0"/>
          </a:p>
          <a:p>
            <a:endParaRPr lang="cs-CZ" sz="20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109267A-3232-5002-A1B0-4A209326BE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516"/>
          <a:stretch/>
        </p:blipFill>
        <p:spPr>
          <a:xfrm>
            <a:off x="830552" y="967346"/>
            <a:ext cx="1988848" cy="2667214"/>
          </a:xfrm>
          <a:prstGeom prst="rect">
            <a:avLst/>
          </a:prstGeom>
        </p:spPr>
      </p:pic>
      <p:pic>
        <p:nvPicPr>
          <p:cNvPr id="7" name="Obrázek 6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5C7D51EB-CB86-5610-E813-94B21B1545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t="4644" r="10448" b="7465"/>
          <a:stretch/>
        </p:blipFill>
        <p:spPr>
          <a:xfrm>
            <a:off x="314325" y="3842998"/>
            <a:ext cx="1988848" cy="280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741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 descr="http://ff.ujep.cz/velimsky/cs_1_1/03CS/rsc006.jpg">
            <a:extLst>
              <a:ext uri="{FF2B5EF4-FFF2-40B4-BE49-F238E27FC236}">
                <a16:creationId xmlns:a16="http://schemas.microsoft.com/office/drawing/2014/main" id="{BA793D30-D36A-36A2-12B7-20E600A9E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194" y="16534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8" descr="http://ff.ujep.cz/velimsky/cs_1_1/03CS/rsc015.jpg">
            <a:extLst>
              <a:ext uri="{FF2B5EF4-FFF2-40B4-BE49-F238E27FC236}">
                <a16:creationId xmlns:a16="http://schemas.microsoft.com/office/drawing/2014/main" id="{6DD354FF-1AA9-4A70-BC9E-FA67572C2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30" y="-1"/>
            <a:ext cx="441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10" descr="Výsledek obrázku pro Kolín   kní&amp;zcaron;ecí hroby  kování">
            <a:extLst>
              <a:ext uri="{FF2B5EF4-FFF2-40B4-BE49-F238E27FC236}">
                <a16:creationId xmlns:a16="http://schemas.microsoft.com/office/drawing/2014/main" id="{8A1AA1A2-86F1-7B7C-0CCD-766816801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8"/>
          <a:stretch>
            <a:fillRect/>
          </a:stretch>
        </p:blipFill>
        <p:spPr bwMode="auto">
          <a:xfrm>
            <a:off x="9339167" y="3647746"/>
            <a:ext cx="2350716" cy="331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5" descr="Výsledek obrázku pro Kolín   kní&amp;zcaron;ecí hroby  kování">
            <a:extLst>
              <a:ext uri="{FF2B5EF4-FFF2-40B4-BE49-F238E27FC236}">
                <a16:creationId xmlns:a16="http://schemas.microsoft.com/office/drawing/2014/main" id="{E35F3264-6263-7415-F095-34962C7EC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287" y="16534"/>
            <a:ext cx="2350716" cy="353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7" descr="Výsledek obrázku pro Stará Kou&amp;rcaron;im    poh&amp;rcaron;ebišt&amp;ecaron;  kní&amp;zcaron;ecí hroby  me&amp;ccaron; a kování">
            <a:extLst>
              <a:ext uri="{FF2B5EF4-FFF2-40B4-BE49-F238E27FC236}">
                <a16:creationId xmlns:a16="http://schemas.microsoft.com/office/drawing/2014/main" id="{0EAA2799-7BFF-BB61-75BA-E9A5179A5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894" y="3708582"/>
            <a:ext cx="419100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AutoShape 21" descr="Výsledek obrázku pro Stará Kou&amp;rcaron;im    hroby šperky">
            <a:extLst>
              <a:ext uri="{FF2B5EF4-FFF2-40B4-BE49-F238E27FC236}">
                <a16:creationId xmlns:a16="http://schemas.microsoft.com/office/drawing/2014/main" id="{AAF25CA2-C6EF-3271-3972-F0EE13784E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2537" name="Picture 25" descr="file">
            <a:extLst>
              <a:ext uri="{FF2B5EF4-FFF2-40B4-BE49-F238E27FC236}">
                <a16:creationId xmlns:a16="http://schemas.microsoft.com/office/drawing/2014/main" id="{DEDF36C7-1884-D4F1-438B-17984AF3A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22" y="3896451"/>
            <a:ext cx="4419599" cy="292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Text Box 26">
            <a:extLst>
              <a:ext uri="{FF2B5EF4-FFF2-40B4-BE49-F238E27FC236}">
                <a16:creationId xmlns:a16="http://schemas.microsoft.com/office/drawing/2014/main" id="{A7A39919-9BB1-61B9-615E-8557D5BF4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6152912"/>
            <a:ext cx="908050" cy="366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Kouřim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B6B2EFB-112E-A2CA-10A7-E79951630BE5}"/>
              </a:ext>
            </a:extLst>
          </p:cNvPr>
          <p:cNvSpPr txBox="1"/>
          <p:nvPr/>
        </p:nvSpPr>
        <p:spPr>
          <a:xfrm>
            <a:off x="6545660" y="5939580"/>
            <a:ext cx="863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Typ IIIB</a:t>
            </a:r>
          </a:p>
        </p:txBody>
      </p:sp>
      <p:pic>
        <p:nvPicPr>
          <p:cNvPr id="3" name="Picture 23" descr="Výsledek obrázku pro Stará Kou&amp;rcaron;im    hroby šperky">
            <a:extLst>
              <a:ext uri="{FF2B5EF4-FFF2-40B4-BE49-F238E27FC236}">
                <a16:creationId xmlns:a16="http://schemas.microsoft.com/office/drawing/2014/main" id="{603E4D43-BF66-BDD5-B0B3-DA3E639DA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986" y="5874058"/>
            <a:ext cx="1635270" cy="96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0B82FD2-E5D8-E39A-EDB1-1E50C6629006}"/>
              </a:ext>
            </a:extLst>
          </p:cNvPr>
          <p:cNvSpPr txBox="1"/>
          <p:nvPr/>
        </p:nvSpPr>
        <p:spPr>
          <a:xfrm>
            <a:off x="4743194" y="6519625"/>
            <a:ext cx="863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Typ IIIB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88F349C2-09D4-7E18-9C1D-39F1B6993BA0}"/>
              </a:ext>
            </a:extLst>
          </p:cNvPr>
          <p:cNvSpPr txBox="1"/>
          <p:nvPr/>
        </p:nvSpPr>
        <p:spPr>
          <a:xfrm>
            <a:off x="3851275" y="441520"/>
            <a:ext cx="1838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Stará Kouřim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7EC64D0-F2C0-1478-C45E-15B4C275F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0" y="1184459"/>
            <a:ext cx="8221163" cy="535584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0C620CC-7ECA-C1EA-F9EB-44E6BC20F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825" y="1861308"/>
            <a:ext cx="3764175" cy="499669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B29DFCC-8938-E160-3F0A-C3FCE9F4BD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6" t="36189" r="6988" b="29380"/>
          <a:stretch/>
        </p:blipFill>
        <p:spPr>
          <a:xfrm>
            <a:off x="8427825" y="161858"/>
            <a:ext cx="3724275" cy="178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138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0ED502-654E-BC0B-A542-C94806F8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" y="600075"/>
            <a:ext cx="11525250" cy="6257925"/>
          </a:xfrm>
        </p:spPr>
        <p:txBody>
          <a:bodyPr>
            <a:normAutofit/>
          </a:bodyPr>
          <a:lstStyle/>
          <a:p>
            <a:pPr algn="l"/>
            <a:r>
              <a:rPr lang="cs-CZ" sz="2000" b="1" dirty="0">
                <a:solidFill>
                  <a:srgbClr val="FF0000"/>
                </a:solidFill>
              </a:rPr>
              <a:t>3.  Severozápadní Čechy</a:t>
            </a:r>
            <a:r>
              <a:rPr lang="cs-CZ" sz="2000" dirty="0">
                <a:solidFill>
                  <a:srgbClr val="FF0000"/>
                </a:solidFill>
              </a:rPr>
              <a:t>   </a:t>
            </a:r>
            <a:r>
              <a:rPr lang="cs-CZ" sz="2000" dirty="0"/>
              <a:t>–   </a:t>
            </a:r>
            <a:r>
              <a:rPr lang="cs-CZ" sz="2000" b="1" dirty="0"/>
              <a:t>Zabrušany</a:t>
            </a:r>
            <a:r>
              <a:rPr lang="cs-CZ" sz="2000" dirty="0"/>
              <a:t>:   sídliště a několik pohřebišť  </a:t>
            </a:r>
            <a:endParaRPr lang="pl-PL" sz="20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pl-PL" sz="2000" b="0" i="0" u="none" strike="noStrike" baseline="0" dirty="0">
                <a:solidFill>
                  <a:srgbClr val="333333"/>
                </a:solidFill>
              </a:rPr>
              <a:t> </a:t>
            </a:r>
          </a:p>
          <a:p>
            <a:pPr marL="0" indent="0" algn="l">
              <a:buNone/>
            </a:pPr>
            <a:r>
              <a:rPr lang="pl-PL" sz="2000" dirty="0">
                <a:solidFill>
                  <a:srgbClr val="333333"/>
                </a:solidFill>
              </a:rPr>
              <a:t>                                                  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–   </a:t>
            </a:r>
            <a:r>
              <a:rPr lang="pl-PL" sz="2000" b="1" i="0" u="none" strike="noStrike" baseline="0" dirty="0">
                <a:solidFill>
                  <a:srgbClr val="333333"/>
                </a:solidFill>
              </a:rPr>
              <a:t>Želénky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:   </a:t>
            </a:r>
            <a:r>
              <a:rPr lang="pl-PL" sz="2000" b="1" i="0" u="none" strike="noStrike" baseline="0" dirty="0"/>
              <a:t>1850: 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mohylový hrob s ženou původem z Moravy, vědro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</a:t>
            </a:r>
            <a:r>
              <a:rPr lang="pl-PL" sz="2000" dirty="0">
                <a:solidFill>
                  <a:srgbClr val="333333"/>
                </a:solidFill>
              </a:rPr>
              <a:t>na čele zlatý křížek (nedochován)</a:t>
            </a:r>
            <a:endParaRPr lang="pl-PL" sz="20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pl-PL" sz="2000" dirty="0">
                <a:solidFill>
                  <a:srgbClr val="333333"/>
                </a:solidFill>
              </a:rPr>
              <a:t>                                                                        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zlaté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hrozníčkové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náušnice,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gombíky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(z Mikulčic?)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</a:rPr>
              <a:t>                                                       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medailon s gemou:  původ v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sev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. Francii, řetěz domácí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plaketa s jelenem a dravcem: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orientálního </a:t>
            </a:r>
            <a:r>
              <a:rPr lang="cs-CZ" sz="2000" dirty="0">
                <a:solidFill>
                  <a:srgbClr val="333333"/>
                </a:solidFill>
              </a:rPr>
              <a:t>nebo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mor. původu </a:t>
            </a:r>
          </a:p>
          <a:p>
            <a:pPr marL="0" indent="0" algn="l">
              <a:buNone/>
            </a:pPr>
            <a:endParaRPr lang="cs-CZ" sz="20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endParaRPr lang="cs-CZ" sz="200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endParaRPr lang="cs-CZ" sz="20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</a:rPr>
              <a:t>                             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Rubín-hradisko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:   2 náušnice ( jedna zlatá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hrozničková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), 2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gombíky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 (ze sídliště)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</a:rPr>
              <a:t>                            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– 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Litoměřice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: 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hrozníčkové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náušnice,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gombíky</a:t>
            </a:r>
            <a:endParaRPr lang="cs-CZ" sz="2000" b="0" i="0" u="none" strike="noStrike" baseline="0" dirty="0">
              <a:solidFill>
                <a:srgbClr val="333333"/>
              </a:solidFill>
            </a:endParaRPr>
          </a:p>
          <a:p>
            <a:endParaRPr lang="cs-CZ" sz="2000" dirty="0"/>
          </a:p>
          <a:p>
            <a:pPr algn="l"/>
            <a:r>
              <a:rPr lang="cs-CZ" sz="2000" b="1" dirty="0">
                <a:solidFill>
                  <a:srgbClr val="FF0000"/>
                </a:solidFill>
              </a:rPr>
              <a:t>4.  Jižní Čechy   </a:t>
            </a:r>
            <a:r>
              <a:rPr lang="cs-CZ" sz="2000" dirty="0"/>
              <a:t>–   ojedinělé nálezy:   bojovnická kování z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Němětic a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Netolicka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A24F20F-1BA8-75EC-2475-08E4ECF68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0" r="3973"/>
          <a:stretch/>
        </p:blipFill>
        <p:spPr>
          <a:xfrm>
            <a:off x="171450" y="1123949"/>
            <a:ext cx="3467100" cy="358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4472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BD55CA-509B-FBB6-E77C-541A9E187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-211137"/>
            <a:ext cx="10515600" cy="1344612"/>
          </a:xfrm>
        </p:spPr>
        <p:txBody>
          <a:bodyPr/>
          <a:lstStyle/>
          <a:p>
            <a:r>
              <a:rPr lang="cs-CZ" dirty="0"/>
              <a:t>                          </a:t>
            </a:r>
            <a:r>
              <a:rPr lang="cs-CZ" sz="3200" dirty="0">
                <a:solidFill>
                  <a:srgbClr val="FF0000"/>
                </a:solidFill>
              </a:rPr>
              <a:t>K</a:t>
            </a:r>
            <a:r>
              <a:rPr lang="cs-CZ" sz="3200" b="1" dirty="0">
                <a:solidFill>
                  <a:srgbClr val="FF0000"/>
                </a:solidFill>
              </a:rPr>
              <a:t>řesťanství v Čechách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FD4705-4B75-4A0E-7578-5290C1CDC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49" y="981074"/>
            <a:ext cx="11753851" cy="5876925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Církevní stavby</a:t>
            </a:r>
            <a:r>
              <a:rPr lang="cs-CZ" sz="2000" dirty="0"/>
              <a:t>   –   </a:t>
            </a:r>
            <a:r>
              <a:rPr lang="cs-CZ" sz="2000" b="1" dirty="0">
                <a:solidFill>
                  <a:srgbClr val="FF0000"/>
                </a:solidFill>
              </a:rPr>
              <a:t>1.  první kostely</a:t>
            </a:r>
            <a:r>
              <a:rPr lang="cs-CZ" sz="2000" dirty="0"/>
              <a:t>  s pohřby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příslušníků dynastického rodu </a:t>
            </a:r>
          </a:p>
          <a:p>
            <a:pPr marL="0" indent="0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                              – 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Levý Hradec</a:t>
            </a:r>
            <a:r>
              <a:rPr lang="cs-CZ" sz="2000" i="0" u="none" strike="noStrike" baseline="0" dirty="0">
                <a:solidFill>
                  <a:srgbClr val="333333"/>
                </a:solidFill>
              </a:rPr>
              <a:t>:  nejstarší kostel nebyl nalezen, rotunda je mladší</a:t>
            </a:r>
          </a:p>
          <a:p>
            <a:pPr marL="0" indent="0" algn="l">
              <a:buNone/>
            </a:pPr>
            <a:r>
              <a:rPr lang="cs-CZ" sz="2000" b="1" dirty="0">
                <a:solidFill>
                  <a:srgbClr val="333333"/>
                </a:solidFill>
              </a:rPr>
              <a:t>                                             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základní kámen s křížem (</a:t>
            </a:r>
            <a:r>
              <a:rPr lang="cs-CZ" sz="2000" b="0" u="none" strike="noStrike" baseline="0" dirty="0" err="1">
                <a:solidFill>
                  <a:srgbClr val="333333"/>
                </a:solidFill>
              </a:rPr>
              <a:t>lapis</a:t>
            </a:r>
            <a:r>
              <a:rPr lang="cs-CZ" sz="2000" b="0" u="none" strike="noStrike" baseline="0" dirty="0">
                <a:solidFill>
                  <a:srgbClr val="333333"/>
                </a:solidFill>
              </a:rPr>
              <a:t> </a:t>
            </a:r>
            <a:r>
              <a:rPr lang="cs-CZ" sz="2000" b="0" u="none" strike="noStrike" baseline="0" dirty="0" err="1">
                <a:solidFill>
                  <a:srgbClr val="333333"/>
                </a:solidFill>
              </a:rPr>
              <a:t>primarius</a:t>
            </a:r>
            <a:r>
              <a:rPr lang="cs-CZ" sz="2000" b="0" u="none" strike="noStrike" baseline="0" dirty="0">
                <a:solidFill>
                  <a:srgbClr val="333333"/>
                </a:solidFill>
              </a:rPr>
              <a:t>) se do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základů vkládal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                                                            nejdříve od 11. a běžně ve 12. stol. </a:t>
            </a:r>
            <a:endParaRPr lang="cs-CZ" sz="200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</a:rPr>
              <a:t>                                   –    </a:t>
            </a:r>
            <a:r>
              <a:rPr lang="cs-CZ" sz="2000" b="1" dirty="0">
                <a:solidFill>
                  <a:srgbClr val="333333"/>
                </a:solidFill>
              </a:rPr>
              <a:t>Pražský hrad: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kostel P. Marie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zal</a:t>
            </a:r>
            <a:r>
              <a:rPr lang="cs-CZ" sz="2000" dirty="0">
                <a:solidFill>
                  <a:srgbClr val="333333"/>
                </a:solidFill>
              </a:rPr>
              <a:t>ožen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Bořivojem po křtu u Svatopluka (882–883)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</a:rPr>
              <a:t>                                                                             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torzo lodi a apsidy, hrobka M a Ž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s náušnicemi mo. typu</a:t>
            </a:r>
          </a:p>
          <a:p>
            <a:pPr marL="0" indent="0" algn="l">
              <a:buNone/>
            </a:pPr>
            <a:r>
              <a:rPr lang="pl-PL" sz="20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</a:t>
            </a:r>
            <a:r>
              <a:rPr lang="pl-PL" sz="2000" b="1" i="0" u="none" strike="noStrike" baseline="0" dirty="0">
                <a:solidFill>
                  <a:srgbClr val="333333"/>
                </a:solidFill>
              </a:rPr>
              <a:t>bazilika sv. Jiří </a:t>
            </a:r>
          </a:p>
          <a:p>
            <a:pPr marL="0" indent="0" algn="l">
              <a:buNone/>
            </a:pPr>
            <a:r>
              <a:rPr lang="pl-PL" sz="2000" b="1" dirty="0">
                <a:solidFill>
                  <a:srgbClr val="333333"/>
                </a:solidFill>
              </a:rPr>
              <a:t>                                                                   rotunda sv. Víta</a:t>
            </a:r>
            <a:r>
              <a:rPr lang="pl-PL" sz="2000" b="1" i="0" u="none" strike="noStrike" baseline="0" dirty="0">
                <a:solidFill>
                  <a:srgbClr val="333333"/>
                </a:solidFill>
              </a:rPr>
              <a:t> </a:t>
            </a:r>
          </a:p>
          <a:p>
            <a:pPr marL="0" indent="0" algn="l">
              <a:buNone/>
            </a:pPr>
            <a:r>
              <a:rPr lang="pl-PL" sz="2000" b="0" i="0" u="none" strike="noStrike" baseline="0" dirty="0">
                <a:solidFill>
                  <a:srgbClr val="333333"/>
                </a:solidFill>
              </a:rPr>
              <a:t>                               –   </a:t>
            </a:r>
            <a:r>
              <a:rPr lang="pl-PL" sz="2000" b="1" i="0" u="none" strike="noStrike" baseline="0" dirty="0">
                <a:solidFill>
                  <a:srgbClr val="333333"/>
                </a:solidFill>
              </a:rPr>
              <a:t>Budeč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: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rotunda sv. Petra </a:t>
            </a:r>
            <a:r>
              <a:rPr lang="cs-CZ" sz="2000" i="0" u="none" strike="noStrike" baseline="0" dirty="0">
                <a:solidFill>
                  <a:srgbClr val="333333"/>
                </a:solidFill>
              </a:rPr>
              <a:t>v knížecím dvorci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,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zal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. Spytihněv (895–915), pohřebiště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                          –   </a:t>
            </a:r>
            <a:r>
              <a:rPr lang="cs-CZ" sz="2000" b="1" i="0" u="none" strike="noStrike" baseline="0" dirty="0">
                <a:solidFill>
                  <a:srgbClr val="FF0000"/>
                </a:solidFill>
              </a:rPr>
              <a:t>2.  dřevěné kaple v 1. pol. 10. stol.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:  Kouřim, Slaný-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Kvíček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(pohřební?, diskutované) </a:t>
            </a:r>
          </a:p>
          <a:p>
            <a:pPr marL="0" indent="0" algn="l">
              <a:buNone/>
            </a:pPr>
            <a:endParaRPr lang="cs-CZ" sz="2000" dirty="0">
              <a:solidFill>
                <a:srgbClr val="333333"/>
              </a:solidFill>
            </a:endParaRPr>
          </a:p>
          <a:p>
            <a:pPr algn="l"/>
            <a:r>
              <a:rPr lang="cs-CZ" sz="2000" dirty="0">
                <a:solidFill>
                  <a:srgbClr val="333333"/>
                </a:solidFill>
              </a:rPr>
              <a:t> </a:t>
            </a:r>
            <a:r>
              <a:rPr lang="cs-CZ" sz="2000" b="1" dirty="0">
                <a:solidFill>
                  <a:srgbClr val="FF0000"/>
                </a:solidFill>
              </a:rPr>
              <a:t>Církevní instituce   </a:t>
            </a:r>
            <a:r>
              <a:rPr lang="cs-CZ" sz="2000" dirty="0">
                <a:solidFill>
                  <a:srgbClr val="333333"/>
                </a:solidFill>
              </a:rPr>
              <a:t>–   </a:t>
            </a:r>
            <a:r>
              <a:rPr lang="cs-CZ" sz="2000" b="1" dirty="0">
                <a:solidFill>
                  <a:srgbClr val="333333"/>
                </a:solidFill>
              </a:rPr>
              <a:t>973</a:t>
            </a:r>
            <a:r>
              <a:rPr lang="cs-CZ" sz="2000" dirty="0">
                <a:solidFill>
                  <a:srgbClr val="333333"/>
                </a:solidFill>
              </a:rPr>
              <a:t>: 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pražské biskupství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</a:rPr>
              <a:t>                   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– 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973–976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:  benediktínský klášter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 sv. Jiři na Pražském hradě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 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                                  – 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992–993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:  benediktínský klášter v Břevnově </a:t>
            </a:r>
          </a:p>
        </p:txBody>
      </p:sp>
    </p:spTree>
    <p:extLst>
      <p:ext uri="{BB962C8B-B14F-4D97-AF65-F5344CB8AC3E}">
        <p14:creationId xmlns:p14="http://schemas.microsoft.com/office/powerpoint/2010/main" val="23745527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F42A13-113E-0477-30CD-7ABB82481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" y="857250"/>
            <a:ext cx="11515725" cy="6000749"/>
          </a:xfrm>
        </p:spPr>
        <p:txBody>
          <a:bodyPr>
            <a:norm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Pohřební ritus   </a:t>
            </a:r>
            <a:r>
              <a:rPr lang="cs-CZ" sz="2000" dirty="0"/>
              <a:t>–   ubývání milodarů:  keramika, potraviny </a:t>
            </a:r>
          </a:p>
          <a:p>
            <a:pPr marL="0" indent="0">
              <a:buNone/>
            </a:pPr>
            <a:r>
              <a:rPr lang="cs-CZ" sz="2000" dirty="0"/>
              <a:t>                                 –   méně bojovnických pohřbů (kratší doba vkládání bojovnických atributů) 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– 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odlišný přístup k společenskému a symbolickému významu atributů (vliv křesťanství)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latin typeface="EtelkaLight"/>
              </a:rPr>
              <a:t>     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–    Němětice v již. Č:   hradisko z 1. pol. 10. stol.:   100 hrotů šípů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                                                                           cennější zbraně se odnášely jako kořist </a:t>
            </a:r>
            <a:r>
              <a:rPr lang="cs-CZ" sz="2000" dirty="0"/>
              <a:t> 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>
                <a:solidFill>
                  <a:srgbClr val="FF0000"/>
                </a:solidFill>
              </a:rPr>
              <a:t>Hmotná kultura   </a:t>
            </a:r>
            <a:r>
              <a:rPr lang="cs-CZ" sz="2000" dirty="0"/>
              <a:t>–   spojená s křesťanstvím: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křížky  –  závěsné se objevují se kolem přelomu 9. a 10. stol.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Slaný-</a:t>
            </a:r>
            <a:r>
              <a:rPr lang="cs-CZ" sz="2000" dirty="0" err="1"/>
              <a:t>Kvíček</a:t>
            </a:r>
            <a:r>
              <a:rPr lang="cs-CZ" sz="2000" dirty="0"/>
              <a:t>: olověný závěsný z pohřebiště (zkorodovaný)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Levý Hradec: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karolinského původu</a:t>
            </a:r>
            <a:endParaRPr lang="cs-CZ" sz="2000" dirty="0"/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                                                     Libice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n. Cidlinou:  olověné torzo s analogiemi z Velke Moravy </a:t>
            </a:r>
          </a:p>
          <a:p>
            <a:pPr marL="0" indent="0" algn="l">
              <a:buNone/>
            </a:pPr>
            <a:r>
              <a:rPr lang="pl-PL" sz="2000" b="0" i="0" u="none" strike="noStrike" baseline="0" dirty="0">
                <a:solidFill>
                  <a:srgbClr val="333333"/>
                </a:solidFill>
              </a:rPr>
              <a:t>                                                      – 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na 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gombících</a:t>
            </a:r>
            <a:r>
              <a:rPr lang="cs-CZ" sz="1800" dirty="0">
                <a:solidFill>
                  <a:srgbClr val="333333"/>
                </a:solidFill>
              </a:rPr>
              <a:t>: 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Praha-Hradčany, Královská zahrada</a:t>
            </a:r>
            <a:endParaRPr lang="cs-CZ" sz="1800" dirty="0">
              <a:solidFill>
                <a:srgbClr val="333333"/>
              </a:solidFill>
            </a:endParaRPr>
          </a:p>
          <a:p>
            <a:pPr marL="0" indent="0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                                        symbolika   –   ruky (pravice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boži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?):  na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gombíku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z Prahy-</a:t>
            </a:r>
            <a:r>
              <a:rPr lang="cs-CZ" sz="2000" dirty="0">
                <a:solidFill>
                  <a:srgbClr val="333333"/>
                </a:solidFill>
              </a:rPr>
              <a:t>Hradčan (</a:t>
            </a:r>
            <a:r>
              <a:rPr lang="cs-CZ" sz="2000" dirty="0" err="1">
                <a:solidFill>
                  <a:srgbClr val="333333"/>
                </a:solidFill>
              </a:rPr>
              <a:t>Lumbeho</a:t>
            </a:r>
            <a:r>
              <a:rPr lang="cs-CZ" sz="2000" dirty="0">
                <a:solidFill>
                  <a:srgbClr val="333333"/>
                </a:solidFill>
              </a:rPr>
              <a:t> zahrady)</a:t>
            </a:r>
            <a:endParaRPr lang="cs-CZ" sz="20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–   páva 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–   beránka: 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aqamanile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z Libice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3934825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mapa&#10;&#10;Popis byl vytvořen automaticky">
            <a:extLst>
              <a:ext uri="{FF2B5EF4-FFF2-40B4-BE49-F238E27FC236}">
                <a16:creationId xmlns:a16="http://schemas.microsoft.com/office/drawing/2014/main" id="{B659FDDA-C32D-E6D5-CC03-C0676AE76A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t="19111" r="3112" b="8000"/>
          <a:stretch/>
        </p:blipFill>
        <p:spPr>
          <a:xfrm>
            <a:off x="843280" y="486730"/>
            <a:ext cx="10800080" cy="637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558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FB232E3-B995-414A-B1E1-BE117359544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1209675" y="483082"/>
            <a:ext cx="9941779" cy="522239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C7292AE-503F-48BC-9952-154DC76AA2D8}"/>
              </a:ext>
            </a:extLst>
          </p:cNvPr>
          <p:cNvSpPr txBox="1"/>
          <p:nvPr/>
        </p:nvSpPr>
        <p:spPr>
          <a:xfrm>
            <a:off x="1209675" y="5962650"/>
            <a:ext cx="8992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b="1" i="0" u="none" strike="noStrike" baseline="0" dirty="0">
                <a:solidFill>
                  <a:srgbClr val="333333"/>
                </a:solidFill>
                <a:latin typeface="EtelkaTextPro-Bold"/>
              </a:rPr>
              <a:t>Hradiště Mikulčice – Valy.</a:t>
            </a:r>
          </a:p>
          <a:p>
            <a:pPr algn="l"/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Severni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vyvýšena část akropole s půdorysy paláce a kostelů včetně obnovené historické cesty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36603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3F2BCEEC-5769-B1E6-6BC3-AA8CA42EB8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06588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Maďaři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</a:t>
            </a:r>
            <a:endParaRPr lang="cs-CZ" altLang="cs-CZ" sz="2000" b="1" dirty="0">
              <a:solidFill>
                <a:srgbClr val="FF0000"/>
              </a:solidFill>
            </a:endParaRP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5A3CE65E-60AA-0AD2-82BE-3C2CE04BF37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33351" y="885825"/>
            <a:ext cx="12258674" cy="6108701"/>
          </a:xfrm>
        </p:spPr>
        <p:txBody>
          <a:bodyPr>
            <a:normAutofit/>
          </a:bodyPr>
          <a:lstStyle/>
          <a:p>
            <a:pPr marL="609600" indent="-609600">
              <a:defRPr/>
            </a:pPr>
            <a:r>
              <a:rPr lang="cs-CZ" altLang="cs-CZ" sz="1800" b="1" dirty="0">
                <a:latin typeface="Arial" panose="020B0604020202020204" pitchFamily="34" charset="0"/>
              </a:rPr>
              <a:t>6.stol.:  </a:t>
            </a:r>
            <a:r>
              <a:rPr lang="cs-CZ" altLang="cs-CZ" sz="1800" dirty="0">
                <a:latin typeface="Arial" panose="020B0604020202020204" pitchFamily="34" charset="0"/>
              </a:rPr>
              <a:t>nomádské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polousedlé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obyvatelstvo: ze středního Uralu k jihu do stepí jižního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Zauralí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09600" indent="-609600">
              <a:defRPr/>
            </a:pPr>
            <a:r>
              <a:rPr lang="cs-CZ" altLang="cs-CZ" sz="2000" b="1" dirty="0">
                <a:cs typeface="Arial" panose="020B0604020202020204" pitchFamily="34" charset="0"/>
              </a:rPr>
              <a:t>Pol. 8. stol.  </a:t>
            </a:r>
            <a:r>
              <a:rPr lang="cs-CZ" altLang="cs-CZ" sz="2000" dirty="0">
                <a:cs typeface="Arial" panose="020B0604020202020204" pitchFamily="34" charset="0"/>
              </a:rPr>
              <a:t>–</a:t>
            </a:r>
            <a:r>
              <a:rPr lang="cs-CZ" altLang="cs-CZ" sz="2000" b="1" dirty="0">
                <a:cs typeface="Arial" panose="020B0604020202020204" pitchFamily="34" charset="0"/>
              </a:rPr>
              <a:t>   </a:t>
            </a:r>
            <a:r>
              <a:rPr lang="cs-CZ" sz="2000" dirty="0"/>
              <a:t>z jižního Uralu vyhnání </a:t>
            </a:r>
            <a:r>
              <a:rPr lang="cs-CZ" sz="2000" dirty="0" err="1"/>
              <a:t>Pečeněhy</a:t>
            </a:r>
            <a:r>
              <a:rPr lang="cs-CZ" sz="2000" dirty="0"/>
              <a:t> do dolního Povolží v sousedství Chazarů 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–   osamostatnění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protomaďarského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etnika od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západoturkického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chazarského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kaganátu</a:t>
            </a: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kočovnické komplexy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pozdněkuštarenkovsko-karakupovského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typu: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Sineglazovo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(mohylník, 1908),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Ujelce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Lagerevo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Karanajevo</a:t>
            </a: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defRPr/>
            </a:pPr>
            <a:r>
              <a:rPr lang="cs-CZ" altLang="cs-CZ" sz="1800" b="1" dirty="0">
                <a:latin typeface="Arial" panose="020B0604020202020204" pitchFamily="34" charset="0"/>
              </a:rPr>
              <a:t>Poč. 9. stol.  </a:t>
            </a:r>
            <a:r>
              <a:rPr lang="cs-CZ" altLang="cs-CZ" sz="1800" dirty="0">
                <a:latin typeface="Arial" panose="020B0604020202020204" pitchFamily="34" charset="0"/>
              </a:rPr>
              <a:t>– 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posun do oblasti východně od dolního Donu a Dněstru do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tzv.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Levedie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Konstantin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Porfyrogenetos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  název podle uherského vůdce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Levediho</a:t>
            </a: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Geograf Bavorský:  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nazývá je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Ungare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a zemi Magna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Ungaria</a:t>
            </a: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defRPr/>
            </a:pPr>
            <a:r>
              <a:rPr lang="cs-CZ" altLang="cs-CZ" sz="1800" b="1" dirty="0">
                <a:latin typeface="Arial" panose="020B0604020202020204" pitchFamily="34" charset="0"/>
              </a:rPr>
              <a:t>pol. 9. stol. </a:t>
            </a:r>
            <a:r>
              <a:rPr lang="cs-CZ" altLang="cs-CZ" sz="1800" dirty="0">
                <a:latin typeface="Arial" panose="020B0604020202020204" pitchFamily="34" charset="0"/>
              </a:rPr>
              <a:t>– posun do prostoru severně od Černého moře: tzv. </a:t>
            </a:r>
            <a:r>
              <a:rPr lang="cs-CZ" altLang="cs-CZ" sz="1800" dirty="0" err="1">
                <a:latin typeface="Arial" panose="020B0604020202020204" pitchFamily="34" charset="0"/>
              </a:rPr>
              <a:t>Atelkuzu</a:t>
            </a:r>
            <a:r>
              <a:rPr lang="cs-CZ" altLang="cs-CZ" sz="1800" dirty="0">
                <a:latin typeface="Arial" panose="020B0604020202020204" pitchFamily="34" charset="0"/>
              </a:rPr>
              <a:t>:  Meziříčí mezi Dněprem a Dněstrem</a:t>
            </a:r>
          </a:p>
          <a:p>
            <a:pPr marL="609600" indent="-609600">
              <a:defRPr/>
            </a:pPr>
            <a:r>
              <a:rPr lang="cs-CZ" altLang="cs-CZ" sz="1800" b="1" dirty="0">
                <a:latin typeface="Arial" panose="020B0604020202020204" pitchFamily="34" charset="0"/>
              </a:rPr>
              <a:t>902</a:t>
            </a:r>
            <a:r>
              <a:rPr lang="cs-CZ" altLang="cs-CZ" sz="1800" dirty="0">
                <a:latin typeface="Arial" panose="020B0604020202020204" pitchFamily="34" charset="0"/>
              </a:rPr>
              <a:t>  –  Moravané odrazili maďarský útok</a:t>
            </a:r>
          </a:p>
          <a:p>
            <a:pPr marL="609600" indent="-609600">
              <a:defRPr/>
            </a:pPr>
            <a:r>
              <a:rPr lang="cs-CZ" altLang="cs-CZ" sz="1800" b="1" dirty="0">
                <a:latin typeface="Arial" panose="020B0604020202020204" pitchFamily="34" charset="0"/>
              </a:rPr>
              <a:t>904</a:t>
            </a:r>
            <a:r>
              <a:rPr lang="cs-CZ" altLang="cs-CZ" sz="1800" dirty="0">
                <a:latin typeface="Arial" panose="020B0604020202020204" pitchFamily="34" charset="0"/>
              </a:rPr>
              <a:t>  –   likvidace maďarských vyjednavačů vůdce </a:t>
            </a:r>
            <a:r>
              <a:rPr lang="cs-CZ" altLang="cs-CZ" sz="1800" dirty="0" err="1">
                <a:latin typeface="Arial" panose="020B0604020202020204" pitchFamily="34" charset="0"/>
              </a:rPr>
              <a:t>Kusala</a:t>
            </a:r>
            <a:r>
              <a:rPr lang="cs-CZ" altLang="cs-CZ" sz="1800" dirty="0">
                <a:latin typeface="Arial" panose="020B0604020202020204" pitchFamily="34" charset="0"/>
              </a:rPr>
              <a:t> v Bavorsku</a:t>
            </a:r>
          </a:p>
          <a:p>
            <a:pPr marL="609600" indent="-609600">
              <a:defRPr/>
            </a:pPr>
            <a:r>
              <a:rPr lang="cs-CZ" altLang="cs-CZ" sz="1800" b="1" dirty="0">
                <a:latin typeface="Arial" panose="020B0604020202020204" pitchFamily="34" charset="0"/>
              </a:rPr>
              <a:t>905/6  </a:t>
            </a:r>
            <a:r>
              <a:rPr lang="cs-CZ" altLang="cs-CZ" sz="1800" dirty="0">
                <a:latin typeface="Arial" panose="020B0604020202020204" pitchFamily="34" charset="0"/>
              </a:rPr>
              <a:t>–  bitva v okolí Nitry (?)  </a:t>
            </a:r>
          </a:p>
          <a:p>
            <a:pPr marL="609600" indent="-609600">
              <a:defRPr/>
            </a:pPr>
            <a:r>
              <a:rPr lang="cs-CZ" altLang="cs-CZ" sz="1800" b="1" dirty="0">
                <a:latin typeface="Arial" panose="020B0604020202020204" pitchFamily="34" charset="0"/>
              </a:rPr>
              <a:t>907</a:t>
            </a:r>
            <a:r>
              <a:rPr lang="cs-CZ" altLang="cs-CZ" sz="1800" dirty="0">
                <a:latin typeface="Arial" panose="020B0604020202020204" pitchFamily="34" charset="0"/>
              </a:rPr>
              <a:t>  –  bitva u Bratislavy</a:t>
            </a:r>
          </a:p>
          <a:p>
            <a:r>
              <a:rPr lang="cs-CZ" sz="2000" b="1" dirty="0"/>
              <a:t>       955  </a:t>
            </a:r>
            <a:r>
              <a:rPr lang="cs-CZ" sz="2000" dirty="0"/>
              <a:t>–</a:t>
            </a:r>
            <a:r>
              <a:rPr lang="cs-CZ" sz="2000" b="1" dirty="0"/>
              <a:t>  </a:t>
            </a:r>
            <a:r>
              <a:rPr lang="pl-PL" sz="2000" dirty="0"/>
              <a:t>Maďaři poraženi v bitvě na Lechu:   východofranským králem Otou I. U Augsburgu</a:t>
            </a:r>
            <a:endParaRPr lang="cs-CZ" sz="2000" dirty="0"/>
          </a:p>
          <a:p>
            <a:endParaRPr lang="cs-CZ" sz="1800" b="1" dirty="0"/>
          </a:p>
          <a:p>
            <a:pPr marL="609600" indent="-609600">
              <a:defRPr/>
            </a:pPr>
            <a:endParaRPr lang="cs-CZ" altLang="cs-CZ" sz="1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EB849345-A787-C9C6-FE38-AA22C8279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2" t="18896" r="39752" b="14749"/>
          <a:stretch>
            <a:fillRect/>
          </a:stretch>
        </p:blipFill>
        <p:spPr bwMode="auto">
          <a:xfrm>
            <a:off x="230188" y="130175"/>
            <a:ext cx="4227512" cy="659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наконечники стрел из погребений VII-XIV вв. Южного Урала и Приуралья">
            <a:extLst>
              <a:ext uri="{FF2B5EF4-FFF2-40B4-BE49-F238E27FC236}">
                <a16:creationId xmlns:a16="http://schemas.microsoft.com/office/drawing/2014/main" id="{95CD3533-2BCB-4575-A0F8-2DDF41F51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634573"/>
            <a:ext cx="3488183" cy="522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Костяные обкладки луков">
            <a:extLst>
              <a:ext uri="{FF2B5EF4-FFF2-40B4-BE49-F238E27FC236}">
                <a16:creationId xmlns:a16="http://schemas.microsoft.com/office/drawing/2014/main" id="{333A1D7C-86FB-FAD3-8670-0057B1DEF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959" y="634573"/>
            <a:ext cx="3379566" cy="504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8C8A1082-CE90-4011-C1D9-AC7D831A4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7700" y="5891257"/>
            <a:ext cx="37719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aseline="0" dirty="0" err="1">
                <a:latin typeface="Arial" panose="020B0604020202020204" pitchFamily="34" charset="0"/>
              </a:rPr>
              <a:t>Рис</a:t>
            </a:r>
            <a:r>
              <a:rPr lang="cs-CZ" altLang="cs-CZ" sz="1600" baseline="0" dirty="0">
                <a:latin typeface="Arial" panose="020B0604020202020204" pitchFamily="34" charset="0"/>
              </a:rPr>
              <a:t>. 1. </a:t>
            </a:r>
            <a:r>
              <a:rPr lang="cs-CZ" altLang="cs-CZ" sz="1600" baseline="0" dirty="0" err="1">
                <a:latin typeface="Arial" panose="020B0604020202020204" pitchFamily="34" charset="0"/>
              </a:rPr>
              <a:t>Типы</a:t>
            </a:r>
            <a:r>
              <a:rPr lang="cs-CZ" altLang="cs-CZ" sz="1600" baseline="0" dirty="0">
                <a:latin typeface="Arial" panose="020B0604020202020204" pitchFamily="34" charset="0"/>
              </a:rPr>
              <a:t> </a:t>
            </a:r>
            <a:r>
              <a:rPr lang="cs-CZ" altLang="cs-CZ" sz="1600" baseline="0" dirty="0" err="1">
                <a:latin typeface="Arial" panose="020B0604020202020204" pitchFamily="34" charset="0"/>
              </a:rPr>
              <a:t>наконечников</a:t>
            </a:r>
            <a:r>
              <a:rPr lang="cs-CZ" altLang="cs-CZ" sz="1600" baseline="0" dirty="0">
                <a:latin typeface="Arial" panose="020B0604020202020204" pitchFamily="34" charset="0"/>
              </a:rPr>
              <a:t> </a:t>
            </a:r>
            <a:r>
              <a:rPr lang="cs-CZ" altLang="cs-CZ" sz="1600" baseline="0" dirty="0" err="1">
                <a:latin typeface="Arial" panose="020B0604020202020204" pitchFamily="34" charset="0"/>
              </a:rPr>
              <a:t>стрел</a:t>
            </a:r>
            <a:r>
              <a:rPr lang="cs-CZ" altLang="cs-CZ" sz="1600" baseline="0" dirty="0">
                <a:latin typeface="Arial" panose="020B0604020202020204" pitchFamily="34" charset="0"/>
              </a:rPr>
              <a:t> </a:t>
            </a:r>
            <a:r>
              <a:rPr lang="cs-CZ" altLang="cs-CZ" sz="1600" baseline="0" dirty="0" err="1">
                <a:latin typeface="Arial" panose="020B0604020202020204" pitchFamily="34" charset="0"/>
              </a:rPr>
              <a:t>из</a:t>
            </a:r>
            <a:r>
              <a:rPr lang="cs-CZ" altLang="cs-CZ" sz="1600" baseline="0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aseline="0" dirty="0" err="1">
                <a:latin typeface="Arial" panose="020B0604020202020204" pitchFamily="34" charset="0"/>
              </a:rPr>
              <a:t>погребений</a:t>
            </a:r>
            <a:r>
              <a:rPr lang="cs-CZ" altLang="cs-CZ" sz="1600" baseline="0" dirty="0">
                <a:latin typeface="Arial" panose="020B0604020202020204" pitchFamily="34" charset="0"/>
              </a:rPr>
              <a:t> VII-XIV </a:t>
            </a:r>
            <a:r>
              <a:rPr lang="cs-CZ" altLang="cs-CZ" sz="1600" baseline="0" dirty="0" err="1">
                <a:latin typeface="Arial" panose="020B0604020202020204" pitchFamily="34" charset="0"/>
              </a:rPr>
              <a:t>вв</a:t>
            </a:r>
            <a:r>
              <a:rPr lang="cs-CZ" altLang="cs-CZ" sz="1600" baseline="0" dirty="0">
                <a:latin typeface="Arial" panose="020B0604020202020204" pitchFamily="34" charset="0"/>
              </a:rPr>
              <a:t>. </a:t>
            </a:r>
            <a:r>
              <a:rPr lang="cs-CZ" altLang="cs-CZ" sz="1600" baseline="0" dirty="0" err="1">
                <a:latin typeface="Arial" panose="020B0604020202020204" pitchFamily="34" charset="0"/>
              </a:rPr>
              <a:t>Южного</a:t>
            </a:r>
            <a:r>
              <a:rPr lang="cs-CZ" altLang="cs-CZ" sz="1600" baseline="0" dirty="0">
                <a:latin typeface="Arial" panose="020B0604020202020204" pitchFamily="34" charset="0"/>
              </a:rPr>
              <a:t> </a:t>
            </a:r>
            <a:r>
              <a:rPr lang="cs-CZ" altLang="cs-CZ" sz="1600" baseline="0" dirty="0" err="1">
                <a:latin typeface="Arial" panose="020B0604020202020204" pitchFamily="34" charset="0"/>
              </a:rPr>
              <a:t>Урала</a:t>
            </a:r>
            <a:endParaRPr lang="cs-CZ" altLang="cs-CZ" sz="1600" baseline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aseline="0" dirty="0">
                <a:latin typeface="Arial" panose="020B0604020202020204" pitchFamily="34" charset="0"/>
              </a:rPr>
              <a:t>и </a:t>
            </a:r>
            <a:r>
              <a:rPr lang="cs-CZ" altLang="cs-CZ" sz="1600" baseline="0" dirty="0" err="1">
                <a:latin typeface="Arial" panose="020B0604020202020204" pitchFamily="34" charset="0"/>
              </a:rPr>
              <a:t>Приуралья</a:t>
            </a:r>
            <a:r>
              <a:rPr lang="cs-CZ" altLang="cs-CZ" sz="1600" baseline="0" dirty="0"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ED65957C-BEEA-5C2A-92E3-B09563C02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2247" y="6137479"/>
            <a:ext cx="356847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aseline="0" dirty="0" err="1">
                <a:latin typeface="Arial" panose="020B0604020202020204" pitchFamily="34" charset="0"/>
              </a:rPr>
              <a:t>Рис</a:t>
            </a:r>
            <a:r>
              <a:rPr lang="cs-CZ" altLang="cs-CZ" sz="1600" baseline="0" dirty="0">
                <a:latin typeface="Arial" panose="020B0604020202020204" pitchFamily="34" charset="0"/>
              </a:rPr>
              <a:t>. 2. </a:t>
            </a:r>
            <a:r>
              <a:rPr lang="cs-CZ" altLang="cs-CZ" sz="1600" baseline="0" dirty="0" err="1">
                <a:latin typeface="Arial" panose="020B0604020202020204" pitchFamily="34" charset="0"/>
              </a:rPr>
              <a:t>Костяные</a:t>
            </a:r>
            <a:r>
              <a:rPr lang="cs-CZ" altLang="cs-CZ" sz="1600" baseline="0" dirty="0">
                <a:latin typeface="Arial" panose="020B0604020202020204" pitchFamily="34" charset="0"/>
              </a:rPr>
              <a:t> </a:t>
            </a:r>
            <a:r>
              <a:rPr lang="cs-CZ" altLang="cs-CZ" sz="1600" baseline="0" dirty="0" err="1">
                <a:latin typeface="Arial" panose="020B0604020202020204" pitchFamily="34" charset="0"/>
              </a:rPr>
              <a:t>обкладки</a:t>
            </a:r>
            <a:r>
              <a:rPr lang="cs-CZ" altLang="cs-CZ" sz="1600" baseline="0" dirty="0">
                <a:latin typeface="Arial" panose="020B0604020202020204" pitchFamily="34" charset="0"/>
              </a:rPr>
              <a:t> </a:t>
            </a:r>
            <a:r>
              <a:rPr lang="cs-CZ" altLang="cs-CZ" sz="1600" baseline="0" dirty="0" err="1">
                <a:latin typeface="Arial" panose="020B0604020202020204" pitchFamily="34" charset="0"/>
              </a:rPr>
              <a:t>луков</a:t>
            </a:r>
            <a:r>
              <a:rPr lang="cs-CZ" altLang="cs-CZ" sz="1600" baseline="0" dirty="0">
                <a:latin typeface="Arial" panose="020B0604020202020204" pitchFamily="34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8332556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Nadpis 1">
            <a:extLst>
              <a:ext uri="{FF2B5EF4-FFF2-40B4-BE49-F238E27FC236}">
                <a16:creationId xmlns:a16="http://schemas.microsoft.com/office/drawing/2014/main" id="{660B36A2-795D-CFBA-4AA2-16A89107A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Staromaďarské nálezy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</a:t>
            </a:r>
            <a:r>
              <a:rPr lang="cs-CZ" altLang="cs-CZ" sz="2800" b="1" dirty="0">
                <a:solidFill>
                  <a:srgbClr val="FF0000"/>
                </a:solidFill>
              </a:rPr>
              <a:t>Čechy, Morava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EC52467-52FE-2BD4-3EEE-7E388D933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50" y="1343024"/>
            <a:ext cx="10934699" cy="55149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Kování </a:t>
            </a:r>
            <a:r>
              <a:rPr lang="cs-CZ" altLang="cs-CZ" sz="1800" b="1" dirty="0"/>
              <a:t> </a:t>
            </a:r>
            <a:r>
              <a:rPr lang="cs-CZ" altLang="cs-CZ" sz="1800" dirty="0"/>
              <a:t>– </a:t>
            </a:r>
            <a:r>
              <a:rPr lang="cs-CZ" altLang="cs-CZ" sz="1800" b="1" dirty="0"/>
              <a:t> Litoměřicko:   </a:t>
            </a:r>
            <a:r>
              <a:rPr lang="cs-CZ" altLang="cs-CZ" sz="1800" dirty="0"/>
              <a:t>největší kolekce staromaďarských kování na sever od  Karpatské kotliny (67 ks) 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                               kování nemají analogie (kování držadla kožených tašek) 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  –   </a:t>
            </a:r>
            <a:r>
              <a:rPr lang="cs-CZ" altLang="cs-CZ" sz="1800" b="1" dirty="0"/>
              <a:t>Rubín u Podbořan, Tismice </a:t>
            </a:r>
            <a:endParaRPr lang="cs-CZ" altLang="cs-CZ" sz="1800" dirty="0"/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Kostěné předměty  </a:t>
            </a:r>
            <a:r>
              <a:rPr lang="cs-CZ" altLang="cs-CZ" sz="1800" dirty="0"/>
              <a:t>–  </a:t>
            </a:r>
            <a:r>
              <a:rPr lang="cs-CZ" altLang="cs-CZ" sz="1800" b="1" dirty="0"/>
              <a:t>Budeč:  </a:t>
            </a:r>
            <a:r>
              <a:rPr lang="cs-CZ" altLang="cs-CZ" sz="1800" dirty="0"/>
              <a:t> kostěné obložení reflexního luku (obr. 7/13)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</a:t>
            </a:r>
            <a:r>
              <a:rPr lang="cs-CZ" altLang="cs-CZ" sz="1800" b="1" dirty="0"/>
              <a:t>Libice:  </a:t>
            </a:r>
            <a:r>
              <a:rPr lang="cs-CZ" altLang="cs-CZ" sz="1800" dirty="0"/>
              <a:t> chránič dírek sedla (obr. 7/11)</a:t>
            </a:r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Třmen</a:t>
            </a:r>
            <a:r>
              <a:rPr lang="cs-CZ" altLang="cs-CZ" sz="1800" b="1" dirty="0"/>
              <a:t>  –  Kolín:  </a:t>
            </a:r>
            <a:r>
              <a:rPr lang="cs-CZ" altLang="cs-CZ" sz="1800" dirty="0"/>
              <a:t>s dolů prohnutým stupátkem </a:t>
            </a:r>
            <a:r>
              <a:rPr lang="cs-CZ" altLang="cs-CZ" sz="1800" dirty="0" err="1"/>
              <a:t>char</a:t>
            </a:r>
            <a:r>
              <a:rPr lang="cs-CZ" altLang="cs-CZ" sz="1800" dirty="0"/>
              <a:t>. pro měkkou obuv nomádů</a:t>
            </a:r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Udidlo, korál</a:t>
            </a:r>
            <a:r>
              <a:rPr lang="cs-CZ" altLang="cs-CZ" sz="1800" dirty="0"/>
              <a:t>  –  </a:t>
            </a:r>
            <a:r>
              <a:rPr lang="cs-CZ" altLang="cs-CZ" sz="1800" b="1" dirty="0"/>
              <a:t>Stavenice u Olomouce</a:t>
            </a:r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Šavle</a:t>
            </a:r>
            <a:r>
              <a:rPr lang="cs-CZ" altLang="cs-CZ" sz="1800" dirty="0">
                <a:solidFill>
                  <a:srgbClr val="FF0000"/>
                </a:solidFill>
              </a:rPr>
              <a:t>  </a:t>
            </a:r>
            <a:r>
              <a:rPr lang="cs-CZ" altLang="cs-CZ" sz="1800" dirty="0"/>
              <a:t>–  </a:t>
            </a:r>
            <a:r>
              <a:rPr lang="cs-CZ" altLang="cs-CZ" sz="1800" b="1" dirty="0"/>
              <a:t>Nemilany u Olomouce </a:t>
            </a:r>
            <a:r>
              <a:rPr lang="cs-CZ" altLang="cs-CZ" sz="1800" dirty="0"/>
              <a:t>(poč. 10. stol.), Mikulčice</a:t>
            </a:r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Šipka s rozeklaným ostřím</a:t>
            </a:r>
            <a:r>
              <a:rPr lang="cs-CZ" sz="1800" dirty="0">
                <a:solidFill>
                  <a:srgbClr val="FF0000"/>
                </a:solidFill>
              </a:rPr>
              <a:t>  </a:t>
            </a:r>
            <a:r>
              <a:rPr lang="cs-CZ" sz="1800" dirty="0"/>
              <a:t>–  </a:t>
            </a:r>
            <a:r>
              <a:rPr lang="cs-CZ" sz="1800" b="1" dirty="0" err="1"/>
              <a:t>Pohansko</a:t>
            </a:r>
            <a:r>
              <a:rPr lang="cs-CZ" sz="1800" b="1" dirty="0"/>
              <a:t> u Břeclavi </a:t>
            </a:r>
            <a:r>
              <a:rPr lang="cs-CZ" sz="1800" dirty="0"/>
              <a:t>- Lesní školka</a:t>
            </a:r>
            <a:endParaRPr lang="cs-CZ" altLang="cs-CZ" sz="1800" dirty="0"/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Šipky reflexního luku   </a:t>
            </a:r>
            <a:r>
              <a:rPr lang="cs-CZ" altLang="cs-CZ" sz="1800" b="1" dirty="0"/>
              <a:t>– </a:t>
            </a:r>
            <a:r>
              <a:rPr lang="cs-CZ" altLang="cs-CZ" sz="1800" dirty="0"/>
              <a:t> </a:t>
            </a:r>
            <a:r>
              <a:rPr lang="cs-CZ" altLang="cs-CZ" sz="1800" b="1" dirty="0"/>
              <a:t>Mikulčice (80 ks.)</a:t>
            </a:r>
            <a:r>
              <a:rPr lang="cs-CZ" altLang="cs-CZ" sz="1800" dirty="0"/>
              <a:t>, </a:t>
            </a:r>
            <a:r>
              <a:rPr lang="cs-CZ" altLang="cs-CZ" sz="1800" b="1" dirty="0"/>
              <a:t>Staré Zámky u Líšně</a:t>
            </a:r>
            <a:r>
              <a:rPr lang="cs-CZ" altLang="cs-CZ" sz="1800" dirty="0"/>
              <a:t>, </a:t>
            </a:r>
            <a:r>
              <a:rPr lang="cs-CZ" altLang="cs-CZ" sz="1800" b="1" dirty="0"/>
              <a:t>Hradec u Němětic</a:t>
            </a:r>
            <a:endParaRPr lang="cs-CZ" sz="1800" b="1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–  </a:t>
            </a:r>
            <a:r>
              <a:rPr lang="cs-CZ" sz="1800" b="1" dirty="0" err="1"/>
              <a:t>Pohansko</a:t>
            </a:r>
            <a:r>
              <a:rPr lang="cs-CZ" sz="1800" dirty="0"/>
              <a:t>:   ve velmožském dvorci pohřbeni muži s válečnými zraněními: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H 20 :   muž s 2 rombickými šipkami u klíční kosti a v pánvi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H 275:  nartex kostela:  muž s rombickou šipkou v hrudníku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–  doklad maďarských nájezdů na Velkou Moravu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buFontTx/>
              <a:buNone/>
              <a:defRPr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C721EC59-E78F-C439-FE1C-628F9493BB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6172" t="24722" r="35859" b="6528"/>
          <a:stretch/>
        </p:blipFill>
        <p:spPr>
          <a:xfrm>
            <a:off x="560387" y="0"/>
            <a:ext cx="4848226" cy="6781800"/>
          </a:xfrm>
          <a:prstGeom prst="rect">
            <a:avLst/>
          </a:prstGeom>
        </p:spPr>
      </p:pic>
      <p:pic>
        <p:nvPicPr>
          <p:cNvPr id="10" name="Obrázek 1">
            <a:extLst>
              <a:ext uri="{FF2B5EF4-FFF2-40B4-BE49-F238E27FC236}">
                <a16:creationId xmlns:a16="http://schemas.microsoft.com/office/drawing/2014/main" id="{D135E8F0-C3A0-40AE-4B8E-FC668519C2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85" t="16531" r="38931" b="21452"/>
          <a:stretch>
            <a:fillRect/>
          </a:stretch>
        </p:blipFill>
        <p:spPr bwMode="auto">
          <a:xfrm>
            <a:off x="8917248" y="1321416"/>
            <a:ext cx="3150727" cy="508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">
            <a:extLst>
              <a:ext uri="{FF2B5EF4-FFF2-40B4-BE49-F238E27FC236}">
                <a16:creationId xmlns:a16="http://schemas.microsoft.com/office/drawing/2014/main" id="{CE51D2C6-FFAC-9F85-247C-281E5EF073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35" t="22974" r="37869" b="14563"/>
          <a:stretch>
            <a:fillRect/>
          </a:stretch>
        </p:blipFill>
        <p:spPr bwMode="auto">
          <a:xfrm>
            <a:off x="5620232" y="304800"/>
            <a:ext cx="3297016" cy="486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2663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24516AC-355D-0121-C10D-E4739A1AE2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4844" t="19583" r="40000" b="15139"/>
          <a:stretch/>
        </p:blipFill>
        <p:spPr>
          <a:xfrm>
            <a:off x="1092200" y="120096"/>
            <a:ext cx="4533901" cy="6617807"/>
          </a:xfrm>
          <a:prstGeom prst="rect">
            <a:avLst/>
          </a:prstGeom>
        </p:spPr>
      </p:pic>
      <p:pic>
        <p:nvPicPr>
          <p:cNvPr id="4" name="Obrázek 1">
            <a:extLst>
              <a:ext uri="{FF2B5EF4-FFF2-40B4-BE49-F238E27FC236}">
                <a16:creationId xmlns:a16="http://schemas.microsoft.com/office/drawing/2014/main" id="{68F9322F-B415-466A-C1FD-0D35727616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8" t="24406" r="38931" b="14563"/>
          <a:stretch>
            <a:fillRect/>
          </a:stretch>
        </p:blipFill>
        <p:spPr bwMode="auto">
          <a:xfrm>
            <a:off x="6565900" y="120096"/>
            <a:ext cx="4176713" cy="681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Nadpis 1">
            <a:extLst>
              <a:ext uri="{FF2B5EF4-FFF2-40B4-BE49-F238E27FC236}">
                <a16:creationId xmlns:a16="http://schemas.microsoft.com/office/drawing/2014/main" id="{F1C31065-EEEF-E12D-591D-9431C3A86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757" y="88900"/>
            <a:ext cx="3189287" cy="901700"/>
          </a:xfrm>
        </p:spPr>
        <p:txBody>
          <a:bodyPr/>
          <a:lstStyle/>
          <a:p>
            <a:r>
              <a:rPr lang="cs-CZ" altLang="cs-CZ" sz="2400" b="1" dirty="0">
                <a:solidFill>
                  <a:srgbClr val="FF0000"/>
                </a:solidFill>
              </a:rPr>
              <a:t>Olomouc – Nemilany 1</a:t>
            </a:r>
            <a:br>
              <a:rPr lang="cs-CZ" altLang="cs-CZ" sz="2400" b="1" dirty="0">
                <a:solidFill>
                  <a:srgbClr val="FF0000"/>
                </a:solidFill>
              </a:rPr>
            </a:br>
            <a:r>
              <a:rPr lang="cs-CZ" altLang="cs-CZ" dirty="0">
                <a:solidFill>
                  <a:srgbClr val="FF0000"/>
                </a:solidFill>
              </a:rPr>
              <a:t>     </a:t>
            </a:r>
            <a:r>
              <a:rPr lang="cs-CZ" altLang="cs-CZ" sz="2400" b="1" dirty="0">
                <a:solidFill>
                  <a:srgbClr val="FF0000"/>
                </a:solidFill>
              </a:rPr>
              <a:t>„Na kopci“ </a:t>
            </a:r>
          </a:p>
        </p:txBody>
      </p:sp>
      <p:sp>
        <p:nvSpPr>
          <p:cNvPr id="89091" name="Zástupný symbol pro text 3">
            <a:extLst>
              <a:ext uri="{FF2B5EF4-FFF2-40B4-BE49-F238E27FC236}">
                <a16:creationId xmlns:a16="http://schemas.microsoft.com/office/drawing/2014/main" id="{00D96771-E06B-B463-EF2C-07486E29C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1950" y="1268413"/>
            <a:ext cx="5381625" cy="5586412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b="1" dirty="0"/>
              <a:t>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1999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  kostrové pohřebiště a osada z 9.- 10. stol.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54 H + 3 koňské</a:t>
            </a:r>
          </a:p>
          <a:p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Meč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– 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H 41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 ze svářkového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damasku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nápis: +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UlFBeRHt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+) 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–  na pravém boku mladého muže ve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vydřevené hrobové jámě 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(3,6 x 2 x 1,5 m, Z–V) 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Milodary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–  nůž, dřevěné vědro, vaječné skořápky</a:t>
            </a:r>
          </a:p>
          <a:p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Původ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–  porýnské dílny</a:t>
            </a:r>
          </a:p>
          <a:p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Šavle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– 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H 64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 u pravé ruky mladého muže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vydřevené komoře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(3,3x1,9x1,1 m,  Z–V)</a:t>
            </a:r>
          </a:p>
          <a:p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Milodary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–  hrot kopí (dolů), nůž, kosti kura dom.</a:t>
            </a:r>
          </a:p>
          <a:p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Původ: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prostředí JV Evropy </a:t>
            </a:r>
          </a:p>
          <a:p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(podobné –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Pečeněhové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či Bulhaři)</a:t>
            </a:r>
          </a:p>
        </p:txBody>
      </p:sp>
      <p:pic>
        <p:nvPicPr>
          <p:cNvPr id="89092" name="Zástupný symbol pro obsah 4">
            <a:extLst>
              <a:ext uri="{FF2B5EF4-FFF2-40B4-BE49-F238E27FC236}">
                <a16:creationId xmlns:a16="http://schemas.microsoft.com/office/drawing/2014/main" id="{7082C33B-B121-D765-9B31-2BF1ACC8E7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3" t="18500" r="30630" b="9641"/>
          <a:stretch>
            <a:fillRect/>
          </a:stretch>
        </p:blipFill>
        <p:spPr>
          <a:xfrm>
            <a:off x="5472850" y="0"/>
            <a:ext cx="6481026" cy="6858000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Zástupný symbol pro obsah 4">
            <a:extLst>
              <a:ext uri="{FF2B5EF4-FFF2-40B4-BE49-F238E27FC236}">
                <a16:creationId xmlns:a16="http://schemas.microsoft.com/office/drawing/2014/main" id="{5CA6967F-047C-069B-E8D2-72533E51C7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75" t="35432" r="31194" b="11511"/>
          <a:stretch>
            <a:fillRect/>
          </a:stretch>
        </p:blipFill>
        <p:spPr>
          <a:xfrm>
            <a:off x="7132638" y="241449"/>
            <a:ext cx="4392611" cy="6540563"/>
          </a:xfrm>
        </p:spPr>
      </p:pic>
      <p:sp>
        <p:nvSpPr>
          <p:cNvPr id="90116" name="Zástupný symbol pro text 3">
            <a:extLst>
              <a:ext uri="{FF2B5EF4-FFF2-40B4-BE49-F238E27FC236}">
                <a16:creationId xmlns:a16="http://schemas.microsoft.com/office/drawing/2014/main" id="{DB83266F-FD67-4AAE-E99E-095BCE4FD8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2975" y="649288"/>
            <a:ext cx="5419725" cy="6132724"/>
          </a:xfrm>
        </p:spPr>
        <p:txBody>
          <a:bodyPr>
            <a:normAutofit/>
          </a:bodyPr>
          <a:lstStyle/>
          <a:p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1999:   </a:t>
            </a: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Nemilany – Kapitulní</a:t>
            </a:r>
          </a:p>
          <a:p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13 sídlištních jam:  chata, zásobnice, pec)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a část kulturní vrstvy z 10. stol. </a:t>
            </a:r>
          </a:p>
          <a:p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          Tzv. česká láhev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(typ III):  2. pol. 10. stol. 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–  souvisí s pronikáním Přemyslovců na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 Moravu za Boleslava I. či II. </a:t>
            </a:r>
          </a:p>
          <a:p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Olomouc-Slavonín 1 –  U hvězdárny</a:t>
            </a:r>
          </a:p>
          <a:p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  pohřebiště z 11. stol., 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60H v pěti sevřených řadách 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(ovál  24 x 13 m) </a:t>
            </a:r>
          </a:p>
          <a:p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Ag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denárových ražeb, záušnice 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Uhry: krále Štěpán a Ondřej 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Čechy:  Spytihněv II.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Morava: Spytihněv I., Ota I Sličný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B1EFE0B-FBBD-EFB6-4F91-7A5F17C7B1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07" t="19584" r="39062" b="23235"/>
          <a:stretch/>
        </p:blipFill>
        <p:spPr>
          <a:xfrm>
            <a:off x="466726" y="-39421"/>
            <a:ext cx="5796660" cy="689742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FE76462-95DC-A6D4-3D58-471DAD7E60BD}"/>
              </a:ext>
            </a:extLst>
          </p:cNvPr>
          <p:cNvSpPr txBox="1"/>
          <p:nvPr/>
        </p:nvSpPr>
        <p:spPr>
          <a:xfrm>
            <a:off x="6385814" y="757861"/>
            <a:ext cx="5260346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400" b="1" i="0" u="none" strike="noStrike" baseline="0" dirty="0">
                <a:solidFill>
                  <a:srgbClr val="FF0000"/>
                </a:solidFill>
                <a:latin typeface="EtelkaTextPro-Bold"/>
              </a:rPr>
              <a:t>Mikulčice – Valy</a:t>
            </a:r>
            <a:r>
              <a:rPr lang="cs-CZ" sz="2400" b="1" dirty="0">
                <a:solidFill>
                  <a:srgbClr val="FF0000"/>
                </a:solidFill>
                <a:latin typeface="EtelkaTextPro-Bold"/>
              </a:rPr>
              <a:t>:</a:t>
            </a:r>
            <a:endParaRPr lang="cs-CZ" sz="2400" b="1" i="0" u="none" strike="noStrike" baseline="0" dirty="0">
              <a:solidFill>
                <a:srgbClr val="FF0000"/>
              </a:solidFill>
              <a:latin typeface="EtelkaTextPro-Bold"/>
            </a:endParaRPr>
          </a:p>
          <a:p>
            <a:pPr algn="l"/>
            <a:endParaRPr lang="cs-CZ" sz="2400" b="1" i="0" u="none" strike="noStrike" baseline="0" dirty="0">
              <a:solidFill>
                <a:srgbClr val="FF0000"/>
              </a:solidFill>
              <a:latin typeface="EtelkaTextPro-Bold"/>
            </a:endParaRP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Situační plán aglomerace: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 – SZ brána předhradí;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2 – Z brána akropole;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3 – SV brána akropole;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4 – příkop mezi předhradím a akropolí;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5 – příkop jižně od baziliky;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6 – příkop mezi bazilikou a „palácem“;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7 – palisádové ohrazení u baziliky (3. kostel);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8 – stopy palisád nebo plotů u „paláce“;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 9 – cesta a palisáda kolem 4. kostela;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10 – průběh zaniklých říčních ramen;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11 – opevněni;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12 – brána;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13 – most;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14 – příkop;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15 – ohrazení;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16 – pohřebiště, skupina hrobů;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17 – prozkoumaná plocha;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18 – terénní hrana;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19 – zavedené číslování kostelů. </a:t>
            </a:r>
            <a:endParaRPr lang="cs-CZ" sz="16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0BD330D-43C2-0706-32D8-C5C69BA3A067}"/>
              </a:ext>
            </a:extLst>
          </p:cNvPr>
          <p:cNvSpPr txBox="1"/>
          <p:nvPr/>
        </p:nvSpPr>
        <p:spPr>
          <a:xfrm>
            <a:off x="3886200" y="3266240"/>
            <a:ext cx="67839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palác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978DCC9-66BF-2D29-4794-EC5107298723}"/>
              </a:ext>
            </a:extLst>
          </p:cNvPr>
          <p:cNvSpPr txBox="1"/>
          <p:nvPr/>
        </p:nvSpPr>
        <p:spPr>
          <a:xfrm>
            <a:off x="4863675" y="2505075"/>
            <a:ext cx="123232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šperkařská </a:t>
            </a:r>
          </a:p>
          <a:p>
            <a:r>
              <a:rPr lang="cs-CZ" dirty="0"/>
              <a:t>    dílna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956D78E-77E8-F093-F0B8-8E2388AC9825}"/>
              </a:ext>
            </a:extLst>
          </p:cNvPr>
          <p:cNvSpPr txBox="1"/>
          <p:nvPr/>
        </p:nvSpPr>
        <p:spPr>
          <a:xfrm>
            <a:off x="2742066" y="3829050"/>
            <a:ext cx="1029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akropole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E1B50BE-DC6C-381D-3B9A-C5595F7FC608}"/>
              </a:ext>
            </a:extLst>
          </p:cNvPr>
          <p:cNvSpPr txBox="1"/>
          <p:nvPr/>
        </p:nvSpPr>
        <p:spPr>
          <a:xfrm>
            <a:off x="1285825" y="2320409"/>
            <a:ext cx="1119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předhradí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EBA17A6-B45B-7465-769E-FB0B17243D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16" t="35945" r="23913" b="28919"/>
          <a:stretch/>
        </p:blipFill>
        <p:spPr>
          <a:xfrm>
            <a:off x="8877300" y="0"/>
            <a:ext cx="3314700" cy="193188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0E247D6-AB5C-50D0-6F98-942DD9D37A8A}"/>
              </a:ext>
            </a:extLst>
          </p:cNvPr>
          <p:cNvSpPr txBox="1"/>
          <p:nvPr/>
        </p:nvSpPr>
        <p:spPr>
          <a:xfrm>
            <a:off x="11101609" y="1562548"/>
            <a:ext cx="903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bazilika</a:t>
            </a:r>
          </a:p>
        </p:txBody>
      </p:sp>
    </p:spTree>
    <p:extLst>
      <p:ext uri="{BB962C8B-B14F-4D97-AF65-F5344CB8AC3E}">
        <p14:creationId xmlns:p14="http://schemas.microsoft.com/office/powerpoint/2010/main" val="3265030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44EA4B3-828B-4390-152D-818B5DFD1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6" y="123950"/>
            <a:ext cx="11317983" cy="643438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5124891-067B-E471-0E1A-F8336E3602C1}"/>
              </a:ext>
            </a:extLst>
          </p:cNvPr>
          <p:cNvSpPr txBox="1"/>
          <p:nvPr/>
        </p:nvSpPr>
        <p:spPr>
          <a:xfrm>
            <a:off x="132436" y="3808393"/>
            <a:ext cx="16668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000" b="1" i="0" u="none" strike="noStrike" baseline="0" dirty="0">
                <a:latin typeface="GTAmerica-Regular"/>
              </a:rPr>
              <a:t> tři řady kůlů</a:t>
            </a:r>
          </a:p>
          <a:p>
            <a:pPr algn="l"/>
            <a:r>
              <a:rPr lang="cs-CZ" sz="2000" dirty="0">
                <a:latin typeface="GTAmerica-Regular"/>
              </a:rPr>
              <a:t>(lícová strana)</a:t>
            </a:r>
            <a:endParaRPr lang="cs-CZ" sz="20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BEB9BB0-186A-12A9-A520-2614A234A235}"/>
              </a:ext>
            </a:extLst>
          </p:cNvPr>
          <p:cNvSpPr txBox="1"/>
          <p:nvPr/>
        </p:nvSpPr>
        <p:spPr>
          <a:xfrm>
            <a:off x="7136345" y="5146851"/>
            <a:ext cx="1528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0" u="none" strike="noStrike" baseline="0" dirty="0">
                <a:latin typeface="GTAmerica-Regular"/>
              </a:rPr>
              <a:t>původní terén</a:t>
            </a:r>
            <a:endParaRPr lang="cs-CZ" b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A7684AF-1661-E155-FCC3-D964E8725929}"/>
              </a:ext>
            </a:extLst>
          </p:cNvPr>
          <p:cNvSpPr txBox="1"/>
          <p:nvPr/>
        </p:nvSpPr>
        <p:spPr>
          <a:xfrm>
            <a:off x="3294129" y="4725121"/>
            <a:ext cx="18669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1800" b="1" i="0" u="none" strike="noStrike" baseline="0" dirty="0">
                <a:latin typeface="GTAmerica-Regular"/>
              </a:rPr>
              <a:t>Jílová vyrovnávka</a:t>
            </a:r>
            <a:endParaRPr lang="cs-CZ" b="1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76278ED-72C2-25F6-2A1B-A29DDF132764}"/>
              </a:ext>
            </a:extLst>
          </p:cNvPr>
          <p:cNvSpPr txBox="1"/>
          <p:nvPr/>
        </p:nvSpPr>
        <p:spPr>
          <a:xfrm>
            <a:off x="2095500" y="5893083"/>
            <a:ext cx="2276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b="1" i="0" u="none" strike="noStrike" baseline="0" dirty="0">
                <a:latin typeface="GTAmerica-Regular"/>
              </a:rPr>
              <a:t>Kamenná podezdívka</a:t>
            </a:r>
            <a:endParaRPr lang="cs-CZ" b="1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609B709-B816-CC8E-815F-68B9CA5CCB3F}"/>
              </a:ext>
            </a:extLst>
          </p:cNvPr>
          <p:cNvSpPr txBox="1"/>
          <p:nvPr/>
        </p:nvSpPr>
        <p:spPr>
          <a:xfrm>
            <a:off x="3715004" y="3746287"/>
            <a:ext cx="10251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čelní zeď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E5DC7AA-87D0-19B4-2EFA-2227390B0928}"/>
              </a:ext>
            </a:extLst>
          </p:cNvPr>
          <p:cNvSpPr txBox="1"/>
          <p:nvPr/>
        </p:nvSpPr>
        <p:spPr>
          <a:xfrm>
            <a:off x="5976797" y="3746287"/>
            <a:ext cx="19237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800" b="1" i="0" u="none" strike="noStrike" baseline="0" dirty="0">
                <a:latin typeface="GTAmerica-Regular"/>
              </a:rPr>
              <a:t>dřevo-zemní jádro</a:t>
            </a:r>
            <a:endParaRPr lang="cs-CZ" b="1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761612E-D42B-3BB7-01E8-DAE51F43874C}"/>
              </a:ext>
            </a:extLst>
          </p:cNvPr>
          <p:cNvSpPr txBox="1"/>
          <p:nvPr/>
        </p:nvSpPr>
        <p:spPr>
          <a:xfrm>
            <a:off x="10325479" y="2295525"/>
            <a:ext cx="1752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u="none" strike="noStrike" baseline="0" dirty="0">
                <a:latin typeface="GTAmerica-Regular"/>
              </a:rPr>
              <a:t>rub dřevěné </a:t>
            </a:r>
          </a:p>
          <a:p>
            <a:r>
              <a:rPr lang="cs-CZ" b="1" i="0" u="none" strike="noStrike" baseline="0" dirty="0">
                <a:latin typeface="GTAmerica-Regular"/>
              </a:rPr>
              <a:t>stěny hradby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47557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3F828BB-6BD8-4CD7-8AF3-1595E38F0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044" y="3795625"/>
            <a:ext cx="2567616" cy="22751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E6C2B38-D174-4F1A-BFA5-A884E5118EF9}"/>
              </a:ext>
            </a:extLst>
          </p:cNvPr>
          <p:cNvSpPr txBox="1"/>
          <p:nvPr/>
        </p:nvSpPr>
        <p:spPr>
          <a:xfrm>
            <a:off x="5418890" y="272537"/>
            <a:ext cx="1215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Rybolov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1E03AEC-8912-40E8-BD8E-E928CEBFA180}"/>
              </a:ext>
            </a:extLst>
          </p:cNvPr>
          <p:cNvSpPr txBox="1"/>
          <p:nvPr/>
        </p:nvSpPr>
        <p:spPr>
          <a:xfrm>
            <a:off x="6414642" y="6165592"/>
            <a:ext cx="3243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i="0" u="none" strike="noStrike" baseline="0" dirty="0">
                <a:solidFill>
                  <a:srgbClr val="333333"/>
                </a:solidFill>
                <a:latin typeface="EtelkaTextPro-Bold"/>
              </a:rPr>
              <a:t>Chotěbuz – </a:t>
            </a:r>
            <a:r>
              <a:rPr lang="cs-CZ" sz="1800" b="1" i="0" u="none" strike="noStrike" baseline="0" dirty="0" err="1">
                <a:solidFill>
                  <a:srgbClr val="333333"/>
                </a:solidFill>
                <a:latin typeface="EtelkaTextPro-Bold"/>
              </a:rPr>
              <a:t>Podobora</a:t>
            </a:r>
            <a:r>
              <a:rPr lang="cs-CZ" sz="1800" b="1" i="0" u="none" strike="noStrike" baseline="0" dirty="0">
                <a:solidFill>
                  <a:srgbClr val="333333"/>
                </a:solidFill>
                <a:latin typeface="EtelkaTextPro-Bold"/>
              </a:rPr>
              <a:t>. </a:t>
            </a:r>
          </a:p>
          <a:p>
            <a:r>
              <a:rPr lang="cs-CZ" sz="1800" b="1" i="0" u="none" strike="noStrike" baseline="0" dirty="0">
                <a:solidFill>
                  <a:srgbClr val="333333"/>
                </a:solidFill>
                <a:latin typeface="EtelkaTextPro-Bold"/>
              </a:rPr>
              <a:t>K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eramické zátěže rybářských sítí.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2436516-9505-4E8E-82E7-87C719CC0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299" y="104096"/>
            <a:ext cx="5025675" cy="325098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E17CA05-BCA9-404C-B3DD-D2CEF576445B}"/>
              </a:ext>
            </a:extLst>
          </p:cNvPr>
          <p:cNvSpPr txBox="1"/>
          <p:nvPr/>
        </p:nvSpPr>
        <p:spPr>
          <a:xfrm>
            <a:off x="6663439" y="3375933"/>
            <a:ext cx="7458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b="1" i="0" u="none" strike="noStrike" baseline="0" dirty="0">
                <a:solidFill>
                  <a:srgbClr val="333333"/>
                </a:solidFill>
                <a:latin typeface="EtelkaTextPro-Bold"/>
              </a:rPr>
              <a:t>Mikulčice – Valy.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Výzkum říčního koryta u 1. mostu, 1967.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2ED0C34-324A-4387-9B7D-1B20883CD5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12" t="33888" r="35078" b="23212"/>
          <a:stretch/>
        </p:blipFill>
        <p:spPr>
          <a:xfrm>
            <a:off x="255760" y="813242"/>
            <a:ext cx="3035319" cy="173941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C784289-19CE-4B59-AED6-58E212A0718F}"/>
              </a:ext>
            </a:extLst>
          </p:cNvPr>
          <p:cNvSpPr txBox="1"/>
          <p:nvPr/>
        </p:nvSpPr>
        <p:spPr>
          <a:xfrm>
            <a:off x="949039" y="2453947"/>
            <a:ext cx="153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Háčky na ryby.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1D422472-367A-4EE4-936C-EFCDA5C6F9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297" t="30556" r="57813" b="23540"/>
          <a:stretch/>
        </p:blipFill>
        <p:spPr>
          <a:xfrm>
            <a:off x="737369" y="2817857"/>
            <a:ext cx="1036051" cy="1495322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804643EA-02B2-4307-B95B-7BBFA812338C}"/>
              </a:ext>
            </a:extLst>
          </p:cNvPr>
          <p:cNvSpPr txBox="1"/>
          <p:nvPr/>
        </p:nvSpPr>
        <p:spPr>
          <a:xfrm>
            <a:off x="757501" y="4256885"/>
            <a:ext cx="9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Harpuna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F9EEB073-C069-4C89-8465-8596CFA3A3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231" t="43687" r="32343" b="20966"/>
          <a:stretch/>
        </p:blipFill>
        <p:spPr>
          <a:xfrm>
            <a:off x="3576732" y="1216860"/>
            <a:ext cx="1738758" cy="814892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C5107AF8-3B24-42DE-9E39-163D7D30FBC4}"/>
              </a:ext>
            </a:extLst>
          </p:cNvPr>
          <p:cNvSpPr txBox="1"/>
          <p:nvPr/>
        </p:nvSpPr>
        <p:spPr>
          <a:xfrm>
            <a:off x="3391908" y="2129924"/>
            <a:ext cx="192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Ost</a:t>
            </a:r>
            <a:r>
              <a:rPr lang="cs-CZ" dirty="0"/>
              <a:t> (na velké ryby)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794A6A1C-F4A2-464F-9878-B13B533A6B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918" t="33194" r="33828" b="32954"/>
          <a:stretch/>
        </p:blipFill>
        <p:spPr>
          <a:xfrm>
            <a:off x="2600325" y="2720068"/>
            <a:ext cx="3239633" cy="1495322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9EADCC09-5E32-4D54-BCCF-8449D2F780C0}"/>
              </a:ext>
            </a:extLst>
          </p:cNvPr>
          <p:cNvSpPr txBox="1"/>
          <p:nvPr/>
        </p:nvSpPr>
        <p:spPr>
          <a:xfrm>
            <a:off x="3255014" y="4191266"/>
            <a:ext cx="1773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Tzv. síťovací jehly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B3C19E18-55C9-43D7-A55C-249FB155B2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774" t="23194" r="16483" b="25000"/>
          <a:stretch/>
        </p:blipFill>
        <p:spPr>
          <a:xfrm>
            <a:off x="919076" y="4531288"/>
            <a:ext cx="4248839" cy="1912407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C5ACEEFE-AECD-4D89-96E4-9AB1207D767E}"/>
              </a:ext>
            </a:extLst>
          </p:cNvPr>
          <p:cNvSpPr txBox="1"/>
          <p:nvPr/>
        </p:nvSpPr>
        <p:spPr>
          <a:xfrm>
            <a:off x="1136037" y="6442591"/>
            <a:ext cx="3963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Vrš (past) na ryby (vpravo rekonstrukce).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274D7263-74EF-49BA-BA24-2F5BA542CEE2}"/>
              </a:ext>
            </a:extLst>
          </p:cNvPr>
          <p:cNvSpPr txBox="1"/>
          <p:nvPr/>
        </p:nvSpPr>
        <p:spPr>
          <a:xfrm>
            <a:off x="2138601" y="318704"/>
            <a:ext cx="1809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Nálezy z Mikulčic</a:t>
            </a:r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4B0CEA99-97FE-4C3B-886B-6E859816D92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281" t="25277" r="47388" b="43367"/>
          <a:stretch/>
        </p:blipFill>
        <p:spPr>
          <a:xfrm>
            <a:off x="9222889" y="3992337"/>
            <a:ext cx="2611477" cy="1267759"/>
          </a:xfrm>
          <a:prstGeom prst="rect">
            <a:avLst/>
          </a:prstGeom>
        </p:spPr>
      </p:pic>
      <p:sp>
        <p:nvSpPr>
          <p:cNvPr id="27" name="TextovéPole 26">
            <a:extLst>
              <a:ext uri="{FF2B5EF4-FFF2-40B4-BE49-F238E27FC236}">
                <a16:creationId xmlns:a16="http://schemas.microsoft.com/office/drawing/2014/main" id="{E7FE4A34-72AB-4BF4-A701-1B30645B1BCD}"/>
              </a:ext>
            </a:extLst>
          </p:cNvPr>
          <p:cNvSpPr txBox="1"/>
          <p:nvPr/>
        </p:nvSpPr>
        <p:spPr>
          <a:xfrm>
            <a:off x="9657646" y="5519261"/>
            <a:ext cx="24154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Libice. Olověná kolečka,</a:t>
            </a:r>
          </a:p>
          <a:p>
            <a:r>
              <a:rPr lang="cs-CZ" dirty="0"/>
              <a:t>Zátěže rybářských sítí,</a:t>
            </a:r>
          </a:p>
          <a:p>
            <a:r>
              <a:rPr lang="cs-CZ" dirty="0"/>
              <a:t>2. pol. 10. – 12. stol.</a:t>
            </a:r>
          </a:p>
        </p:txBody>
      </p:sp>
    </p:spTree>
    <p:extLst>
      <p:ext uri="{BB962C8B-B14F-4D97-AF65-F5344CB8AC3E}">
        <p14:creationId xmlns:p14="http://schemas.microsoft.com/office/powerpoint/2010/main" val="3042173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5A1C40-BA9D-B312-551B-FD885C355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476250"/>
            <a:ext cx="12277725" cy="668655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b="1" dirty="0">
                <a:solidFill>
                  <a:srgbClr val="FF0000"/>
                </a:solidFill>
              </a:rPr>
              <a:t>Staré Město </a:t>
            </a:r>
            <a:r>
              <a:rPr lang="cs-CZ" dirty="0">
                <a:solidFill>
                  <a:srgbClr val="333333"/>
                </a:solidFill>
                <a:cs typeface="Calibri" panose="020F0502020204030204" pitchFamily="34" charset="0"/>
              </a:rPr>
              <a:t> </a:t>
            </a:r>
            <a:r>
              <a:rPr lang="cs-CZ" sz="2100" dirty="0">
                <a:solidFill>
                  <a:srgbClr val="333333"/>
                </a:solidFill>
                <a:cs typeface="Calibri" panose="020F0502020204030204" pitchFamily="34" charset="0"/>
              </a:rPr>
              <a:t>–  o</a:t>
            </a:r>
            <a:r>
              <a:rPr lang="cs-CZ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lomoucký biskup Jindřich Zdík:   1141:  název „</a:t>
            </a:r>
            <a:r>
              <a:rPr lang="cs-CZ" sz="21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Veligrad</a:t>
            </a:r>
            <a:r>
              <a:rPr lang="cs-CZ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“</a:t>
            </a:r>
            <a:r>
              <a:rPr lang="cs-CZ" sz="2100" b="1" dirty="0">
                <a:solidFill>
                  <a:srgbClr val="FF0000"/>
                </a:solidFill>
              </a:rPr>
              <a:t>  </a:t>
            </a:r>
          </a:p>
          <a:p>
            <a:pPr marL="0" indent="0">
              <a:buNone/>
            </a:pPr>
            <a:r>
              <a:rPr lang="cs-CZ" sz="2100" b="1" dirty="0">
                <a:solidFill>
                  <a:srgbClr val="FF0000"/>
                </a:solidFill>
              </a:rPr>
              <a:t>                                     </a:t>
            </a:r>
            <a:r>
              <a:rPr lang="cs-CZ" sz="2100" dirty="0"/>
              <a:t>–  </a:t>
            </a:r>
            <a:r>
              <a:rPr lang="pl-PL" sz="2100" b="0" i="0" u="none" strike="noStrike" baseline="0" dirty="0">
                <a:solidFill>
                  <a:srgbClr val="333333"/>
                </a:solidFill>
              </a:rPr>
              <a:t>6./7. –  10. stol.:  s</a:t>
            </a:r>
            <a:r>
              <a:rPr lang="cs-CZ" sz="2100" b="0" i="0" u="none" strike="noStrike" baseline="0" dirty="0" err="1">
                <a:solidFill>
                  <a:srgbClr val="333333"/>
                </a:solidFill>
              </a:rPr>
              <a:t>taroměstsko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-uherskohradišťská aglomerace na březích Moravy:  cca 250 ha </a:t>
            </a:r>
          </a:p>
          <a:p>
            <a:pPr marL="0" indent="0" algn="l">
              <a:buNone/>
            </a:pPr>
            <a:r>
              <a:rPr lang="cs-CZ" sz="2100" dirty="0">
                <a:solidFill>
                  <a:srgbClr val="333333"/>
                </a:solidFill>
              </a:rPr>
              <a:t>                                     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–   </a:t>
            </a:r>
            <a:r>
              <a:rPr lang="cs-CZ" sz="2100" b="1" i="0" u="none" strike="noStrike" baseline="0" dirty="0">
                <a:solidFill>
                  <a:srgbClr val="FF0000"/>
                </a:solidFill>
              </a:rPr>
              <a:t>levý</a:t>
            </a:r>
            <a:r>
              <a:rPr lang="cs-CZ" sz="2100" b="1" i="0" strike="noStrike" baseline="0" dirty="0">
                <a:solidFill>
                  <a:srgbClr val="FF0000"/>
                </a:solidFill>
              </a:rPr>
              <a:t>:  Staré Město </a:t>
            </a:r>
          </a:p>
          <a:p>
            <a:pPr marL="0" indent="0" algn="l">
              <a:buNone/>
            </a:pPr>
            <a:r>
              <a:rPr lang="cs-CZ" sz="2100" b="0" i="0" u="none" strike="noStrike" baseline="0" dirty="0">
                <a:solidFill>
                  <a:srgbClr val="333333"/>
                </a:solidFill>
              </a:rPr>
              <a:t>                                                      „</a:t>
            </a:r>
            <a:r>
              <a:rPr lang="cs-CZ" sz="2100" b="1" i="0" u="none" strike="noStrike" baseline="0" dirty="0">
                <a:solidFill>
                  <a:srgbClr val="333333"/>
                </a:solidFill>
              </a:rPr>
              <a:t>Na </a:t>
            </a:r>
            <a:r>
              <a:rPr lang="cs-CZ" sz="2100" b="1" i="0" u="none" strike="noStrike" baseline="0" dirty="0" err="1">
                <a:solidFill>
                  <a:srgbClr val="333333"/>
                </a:solidFill>
              </a:rPr>
              <a:t>Valách</a:t>
            </a:r>
            <a:r>
              <a:rPr lang="cs-CZ" sz="2100" b="1" i="0" u="none" strike="noStrike" baseline="0" dirty="0">
                <a:solidFill>
                  <a:srgbClr val="333333"/>
                </a:solidFill>
              </a:rPr>
              <a:t>“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:  hradisko  cca 20 ha   9. stol.:  hradba s čelní zdí  (š. 10 m)</a:t>
            </a:r>
            <a:endParaRPr lang="cs-CZ" sz="210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2100" dirty="0">
                <a:solidFill>
                  <a:srgbClr val="333333"/>
                </a:solidFill>
              </a:rPr>
              <a:t>                                                                               předhradí:  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„Na Dvorku“</a:t>
            </a:r>
            <a:r>
              <a:rPr lang="cs-CZ" sz="2100" dirty="0">
                <a:solidFill>
                  <a:srgbClr val="333333"/>
                </a:solidFill>
              </a:rPr>
              <a:t>  (klenotnický areál), „Nad Haltýři“ (kovolitecký)     </a:t>
            </a:r>
          </a:p>
          <a:p>
            <a:pPr marL="0" indent="0" algn="l">
              <a:buNone/>
            </a:pPr>
            <a:r>
              <a:rPr lang="cs-CZ" sz="2100" dirty="0">
                <a:solidFill>
                  <a:srgbClr val="333333"/>
                </a:solidFill>
              </a:rPr>
              <a:t>                                                                               kostel s hřbitovem:  hroby elit (meče, šperky </a:t>
            </a:r>
            <a:r>
              <a:rPr lang="cs-CZ" sz="2100" dirty="0" err="1">
                <a:solidFill>
                  <a:srgbClr val="333333"/>
                </a:solidFill>
              </a:rPr>
              <a:t>veligradského</a:t>
            </a:r>
            <a:r>
              <a:rPr lang="cs-CZ" sz="2100" dirty="0">
                <a:solidFill>
                  <a:srgbClr val="333333"/>
                </a:solidFill>
              </a:rPr>
              <a:t> typu) </a:t>
            </a:r>
          </a:p>
          <a:p>
            <a:pPr marL="0" indent="0">
              <a:buNone/>
            </a:pPr>
            <a:r>
              <a:rPr lang="cs-CZ" sz="2100" dirty="0">
                <a:solidFill>
                  <a:srgbClr val="333333"/>
                </a:solidFill>
              </a:rPr>
              <a:t>                                                    </a:t>
            </a:r>
            <a:r>
              <a:rPr lang="cs-CZ" sz="2100" b="1" dirty="0">
                <a:solidFill>
                  <a:srgbClr val="333333"/>
                </a:solidFill>
              </a:rPr>
              <a:t>„Na dědině“</a:t>
            </a:r>
            <a:r>
              <a:rPr lang="cs-CZ" sz="2100" dirty="0">
                <a:solidFill>
                  <a:srgbClr val="333333"/>
                </a:solidFill>
              </a:rPr>
              <a:t>:  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palác (</a:t>
            </a:r>
            <a:r>
              <a:rPr lang="pt-BR" sz="2100" b="0" i="0" u="none" strike="noStrike" baseline="0" dirty="0">
                <a:solidFill>
                  <a:srgbClr val="333333"/>
                </a:solidFill>
              </a:rPr>
              <a:t>20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x</a:t>
            </a:r>
            <a:r>
              <a:rPr lang="pt-BR" sz="2100" b="0" i="0" u="none" strike="noStrike" baseline="0" dirty="0">
                <a:solidFill>
                  <a:srgbClr val="333333"/>
                </a:solidFill>
              </a:rPr>
              <a:t>10 m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)</a:t>
            </a:r>
          </a:p>
          <a:p>
            <a:pPr marL="0" indent="0">
              <a:buNone/>
            </a:pPr>
            <a:r>
              <a:rPr lang="cs-CZ" sz="2100" dirty="0">
                <a:solidFill>
                  <a:srgbClr val="333333"/>
                </a:solidFill>
              </a:rPr>
              <a:t>                                                                            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 rotunda (pod dnešním kostelem sv. Michaela),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2/3 9. – 12. stol.</a:t>
            </a:r>
          </a:p>
          <a:p>
            <a:pPr marL="0" indent="0">
              <a:buNone/>
            </a:pPr>
            <a:r>
              <a:rPr lang="cs-CZ" sz="21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  kámen, cihly (opus </a:t>
            </a:r>
            <a:r>
              <a:rPr lang="cs-CZ" sz="2100" b="0" i="0" u="none" strike="noStrike" baseline="0" dirty="0" err="1">
                <a:solidFill>
                  <a:srgbClr val="333333"/>
                </a:solidFill>
              </a:rPr>
              <a:t>spicatum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: klasové kladení)</a:t>
            </a:r>
          </a:p>
          <a:p>
            <a:pPr marL="0" indent="0">
              <a:buNone/>
            </a:pPr>
            <a:r>
              <a:rPr lang="cs-CZ" sz="2100" dirty="0">
                <a:solidFill>
                  <a:srgbClr val="333333"/>
                </a:solidFill>
              </a:rPr>
              <a:t>                                                                             2 řemeslnické areály:  </a:t>
            </a:r>
            <a:r>
              <a:rPr lang="pl-PL" sz="2100" b="0" i="0" u="none" strike="noStrike" baseline="0" dirty="0">
                <a:solidFill>
                  <a:srgbClr val="333333"/>
                </a:solidFill>
              </a:rPr>
              <a:t>„U Vita“, „Za Radnicí“</a:t>
            </a:r>
            <a:r>
              <a:rPr lang="cs-CZ" sz="2100" dirty="0">
                <a:solidFill>
                  <a:srgbClr val="333333"/>
                </a:solidFill>
              </a:rPr>
              <a:t> </a:t>
            </a:r>
          </a:p>
          <a:p>
            <a:pPr marL="0" indent="0" algn="l">
              <a:buNone/>
            </a:pPr>
            <a:r>
              <a:rPr lang="cs-CZ" sz="2100" dirty="0">
                <a:solidFill>
                  <a:srgbClr val="333333"/>
                </a:solidFill>
              </a:rPr>
              <a:t>                                                    </a:t>
            </a:r>
            <a:r>
              <a:rPr lang="cs-CZ" sz="2100" b="1" dirty="0"/>
              <a:t>„</a:t>
            </a:r>
            <a:r>
              <a:rPr lang="cs-CZ" sz="2100" b="1" dirty="0" err="1"/>
              <a:t>Špitálky</a:t>
            </a:r>
            <a:r>
              <a:rPr lang="cs-CZ" sz="2100" b="1" dirty="0"/>
              <a:t>“</a:t>
            </a:r>
            <a:r>
              <a:rPr lang="cs-CZ" sz="2100" dirty="0"/>
              <a:t>:  kostel 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místního velmože</a:t>
            </a:r>
            <a:r>
              <a:rPr lang="cs-CZ" sz="2100" dirty="0"/>
              <a:t>, 1.p. 9.stol  (vlivy Bavorsko, </a:t>
            </a:r>
            <a:r>
              <a:rPr lang="cs-CZ" sz="2100" b="0" i="0" u="none" strike="noStrike" baseline="0" dirty="0" err="1">
                <a:solidFill>
                  <a:srgbClr val="333333"/>
                </a:solidFill>
              </a:rPr>
              <a:t>Aquileia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)</a:t>
            </a:r>
          </a:p>
          <a:p>
            <a:pPr marL="0" indent="0" algn="l">
              <a:buNone/>
            </a:pPr>
            <a:r>
              <a:rPr lang="cs-CZ" sz="2100" b="0" i="0" u="none" strike="noStrike" baseline="0" dirty="0">
                <a:solidFill>
                  <a:srgbClr val="333333"/>
                </a:solidFill>
              </a:rPr>
              <a:t>                                                    </a:t>
            </a:r>
            <a:r>
              <a:rPr lang="cs-CZ" sz="2100" b="1" i="0" u="none" strike="noStrike" baseline="0" dirty="0">
                <a:solidFill>
                  <a:srgbClr val="333333"/>
                </a:solidFill>
              </a:rPr>
              <a:t>Modrá  – „Na dílech“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:  kostel sv. Jana, 8/9. stol. (Bavorsko:  pasovský nebo salcburský vliv) </a:t>
            </a:r>
          </a:p>
          <a:p>
            <a:pPr marL="0" indent="0" algn="l">
              <a:buNone/>
            </a:pPr>
            <a:r>
              <a:rPr lang="pl-PL" sz="2100" b="0" i="0" u="none" strike="noStrike" baseline="0" dirty="0">
                <a:solidFill>
                  <a:srgbClr val="333333"/>
                </a:solidFill>
              </a:rPr>
              <a:t>                                     –   </a:t>
            </a:r>
            <a:r>
              <a:rPr lang="pl-PL" sz="2100" b="1" u="none" dirty="0">
                <a:solidFill>
                  <a:srgbClr val="FF0000"/>
                </a:solidFill>
              </a:rPr>
              <a:t>pravý</a:t>
            </a:r>
            <a:r>
              <a:rPr lang="pl-PL" sz="2100" b="1" i="0" strike="noStrike" baseline="0" dirty="0">
                <a:solidFill>
                  <a:srgbClr val="FF0000"/>
                </a:solidFill>
              </a:rPr>
              <a:t>:  Uherské Hradiště 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s ostrovem sv. Jiří (jádro města), „</a:t>
            </a:r>
            <a:r>
              <a:rPr lang="cs-CZ" sz="2100" b="0" i="0" u="none" strike="noStrike" baseline="0" dirty="0" err="1">
                <a:solidFill>
                  <a:srgbClr val="333333"/>
                </a:solidFill>
              </a:rPr>
              <a:t>předvelkomoravské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 hradiště“ (8. stol.)</a:t>
            </a:r>
            <a:endParaRPr lang="cs-CZ" sz="2100" dirty="0"/>
          </a:p>
          <a:p>
            <a:pPr marL="0" indent="0">
              <a:buNone/>
            </a:pPr>
            <a:r>
              <a:rPr lang="cs-CZ" sz="2100" dirty="0"/>
              <a:t>                                                   </a:t>
            </a:r>
            <a:r>
              <a:rPr lang="cs-CZ" sz="2100" b="1" dirty="0"/>
              <a:t>Sady</a:t>
            </a:r>
            <a:r>
              <a:rPr lang="cs-CZ" sz="2100" dirty="0"/>
              <a:t>:  </a:t>
            </a:r>
            <a:r>
              <a:rPr lang="cs-CZ" sz="2100" b="1" dirty="0"/>
              <a:t>„</a:t>
            </a:r>
            <a:r>
              <a:rPr lang="cs-CZ" sz="2100" b="1" dirty="0" err="1"/>
              <a:t>Špitálky</a:t>
            </a:r>
            <a:r>
              <a:rPr lang="cs-CZ" sz="2100" b="1" dirty="0"/>
              <a:t>“</a:t>
            </a:r>
            <a:r>
              <a:rPr lang="cs-CZ" sz="2100" dirty="0"/>
              <a:t>  </a:t>
            </a:r>
            <a:r>
              <a:rPr lang="cs-CZ" sz="2100" dirty="0">
                <a:solidFill>
                  <a:srgbClr val="333333"/>
                </a:solidFill>
              </a:rPr>
              <a:t>sakrální areál:    </a:t>
            </a:r>
          </a:p>
          <a:p>
            <a:pPr marL="0" indent="0">
              <a:buNone/>
            </a:pPr>
            <a:r>
              <a:rPr lang="cs-CZ" sz="2100" dirty="0">
                <a:solidFill>
                  <a:srgbClr val="333333"/>
                </a:solidFill>
              </a:rPr>
              <a:t>                                                                                    kostel P. Marie:  8/9. stol. půdorys kříže  (studna: piscina - baptisterium)</a:t>
            </a:r>
            <a:endParaRPr lang="cs-CZ" sz="2100" b="0" i="0" u="none" strike="noStrike" baseline="0" dirty="0">
              <a:solidFill>
                <a:srgbClr val="333333"/>
              </a:solidFill>
            </a:endParaRPr>
          </a:p>
          <a:p>
            <a:pPr marL="0" indent="0">
              <a:buNone/>
            </a:pPr>
            <a:r>
              <a:rPr lang="cs-CZ" sz="2100" dirty="0">
                <a:solidFill>
                  <a:srgbClr val="333333"/>
                </a:solidFill>
              </a:rPr>
              <a:t>                                                                                    halová stavba (L: d. 36 m) a roubené stavby</a:t>
            </a:r>
          </a:p>
          <a:p>
            <a:pPr marL="0" indent="0">
              <a:buNone/>
            </a:pPr>
            <a:r>
              <a:rPr lang="cs-CZ" sz="2100" dirty="0">
                <a:solidFill>
                  <a:srgbClr val="333333"/>
                </a:solidFill>
              </a:rPr>
              <a:t>                                                                                    nálezy: křížek, pisátka (církevní škola)</a:t>
            </a:r>
          </a:p>
          <a:p>
            <a:pPr marL="0" indent="0" algn="l">
              <a:buNone/>
            </a:pPr>
            <a:r>
              <a:rPr lang="cs-CZ" sz="2100" dirty="0">
                <a:solidFill>
                  <a:srgbClr val="333333"/>
                </a:solidFill>
              </a:rPr>
              <a:t>                                                  </a:t>
            </a:r>
            <a:endParaRPr lang="cs-CZ" sz="2100" dirty="0"/>
          </a:p>
        </p:txBody>
      </p:sp>
    </p:spTree>
    <p:extLst>
      <p:ext uri="{BB962C8B-B14F-4D97-AF65-F5344CB8AC3E}">
        <p14:creationId xmlns:p14="http://schemas.microsoft.com/office/powerpoint/2010/main" val="1188445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94E1FEB-3CF6-59DD-889A-0A8423ADB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628" y="-1"/>
            <a:ext cx="6823539" cy="680323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968DEFD-FA1D-2465-65AB-046D3F38B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27" y="3594622"/>
            <a:ext cx="2543403" cy="166196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60AD253-FD5B-3AD3-E55E-CB7B3A9FF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4167" y="4096405"/>
            <a:ext cx="4207833" cy="273634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2937DDA-EE64-51D3-C1CB-B7AE71088B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2350" y="5046490"/>
            <a:ext cx="2295097" cy="175674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D66A39EF-564F-D140-F66D-3CCD62576F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8812" y="-54770"/>
            <a:ext cx="1905712" cy="1268491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BFD74185-C3E6-12C3-2EBE-2987C30AE7BB}"/>
              </a:ext>
            </a:extLst>
          </p:cNvPr>
          <p:cNvSpPr txBox="1"/>
          <p:nvPr/>
        </p:nvSpPr>
        <p:spPr>
          <a:xfrm>
            <a:off x="-24855" y="1183602"/>
            <a:ext cx="1185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   Modrá</a:t>
            </a:r>
          </a:p>
          <a:p>
            <a:r>
              <a:rPr lang="cs-CZ" b="1" dirty="0"/>
              <a:t> Na dílech</a:t>
            </a:r>
          </a:p>
          <a:p>
            <a:endParaRPr lang="cs-CZ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A1646D6-D3A3-60F4-5E6C-AD295EC13A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7368" y="-1"/>
            <a:ext cx="3260309" cy="196637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C85678B-3B3A-26C2-5BCF-174003CF9AC1}"/>
              </a:ext>
            </a:extLst>
          </p:cNvPr>
          <p:cNvSpPr txBox="1"/>
          <p:nvPr/>
        </p:nvSpPr>
        <p:spPr>
          <a:xfrm>
            <a:off x="10198883" y="482270"/>
            <a:ext cx="1393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Staré Město </a:t>
            </a:r>
          </a:p>
          <a:p>
            <a:r>
              <a:rPr lang="cs-CZ" b="1" dirty="0"/>
              <a:t>  Na </a:t>
            </a:r>
            <a:r>
              <a:rPr lang="cs-CZ" b="1" dirty="0" err="1"/>
              <a:t>valách</a:t>
            </a:r>
            <a:endParaRPr lang="cs-CZ" b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6768606-BEA2-6699-B61F-DAA4A71C9B63}"/>
              </a:ext>
            </a:extLst>
          </p:cNvPr>
          <p:cNvSpPr txBox="1"/>
          <p:nvPr/>
        </p:nvSpPr>
        <p:spPr>
          <a:xfrm>
            <a:off x="114901" y="3590195"/>
            <a:ext cx="940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Špitálky</a:t>
            </a:r>
            <a:endParaRPr lang="cs-CZ" b="1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07291291-F785-90D5-1551-1DA6C8ADBD1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5781"/>
          <a:stretch/>
        </p:blipFill>
        <p:spPr>
          <a:xfrm>
            <a:off x="7620001" y="1981948"/>
            <a:ext cx="3536260" cy="208493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28F4CCA-A4D6-459D-8293-D3D146F158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4710" y="3782059"/>
            <a:ext cx="1076992" cy="1308159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D9802E65-1285-8C42-370A-9612912DBFFD}"/>
              </a:ext>
            </a:extLst>
          </p:cNvPr>
          <p:cNvSpPr txBox="1"/>
          <p:nvPr/>
        </p:nvSpPr>
        <p:spPr>
          <a:xfrm>
            <a:off x="9225178" y="4163279"/>
            <a:ext cx="1814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Uherské Hradiště</a:t>
            </a:r>
          </a:p>
          <a:p>
            <a:r>
              <a:rPr lang="cs-CZ" b="1" dirty="0"/>
              <a:t>          Sady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EB22C24-3A32-4A2C-61D1-21E7582FF744}"/>
              </a:ext>
            </a:extLst>
          </p:cNvPr>
          <p:cNvSpPr txBox="1"/>
          <p:nvPr/>
        </p:nvSpPr>
        <p:spPr>
          <a:xfrm>
            <a:off x="10895548" y="2378086"/>
            <a:ext cx="1393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Staré Město </a:t>
            </a:r>
          </a:p>
          <a:p>
            <a:r>
              <a:rPr lang="cs-CZ" b="1" dirty="0"/>
              <a:t>  Na dědině</a:t>
            </a:r>
          </a:p>
        </p:txBody>
      </p:sp>
    </p:spTree>
    <p:extLst>
      <p:ext uri="{BB962C8B-B14F-4D97-AF65-F5344CB8AC3E}">
        <p14:creationId xmlns:p14="http://schemas.microsoft.com/office/powerpoint/2010/main" val="44805409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8346</TotalTime>
  <Words>5097</Words>
  <Application>Microsoft Office PowerPoint</Application>
  <PresentationFormat>Širokoúhlá obrazovka</PresentationFormat>
  <Paragraphs>540</Paragraphs>
  <Slides>46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7" baseType="lpstr">
      <vt:lpstr>Arial</vt:lpstr>
      <vt:lpstr>Calibri</vt:lpstr>
      <vt:lpstr>Calibri Light</vt:lpstr>
      <vt:lpstr>EtelkaLight</vt:lpstr>
      <vt:lpstr>EtelkaLight-Italic</vt:lpstr>
      <vt:lpstr>EtelkaTextPro</vt:lpstr>
      <vt:lpstr>EtelkaTextPro-Bold</vt:lpstr>
      <vt:lpstr>GTAmerica-Regular</vt:lpstr>
      <vt:lpstr>TeimerLight</vt:lpstr>
      <vt:lpstr>Times New Roman</vt:lpstr>
      <vt:lpstr>Motiv Office</vt:lpstr>
      <vt:lpstr>Archeologie českých zemí</vt:lpstr>
      <vt:lpstr>                      Velkomoravská hradiště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Vývoj v Čechách</vt:lpstr>
      <vt:lpstr>                             Hradiště v Čechách</vt:lpstr>
      <vt:lpstr>                       Velkomoravský vliv v Čechách                                                      </vt:lpstr>
      <vt:lpstr>Prezentace aplikace PowerPoint</vt:lpstr>
      <vt:lpstr>Prezentace aplikace PowerPoint</vt:lpstr>
      <vt:lpstr>                                   Pohřebiště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Křesťanství v Čechách</vt:lpstr>
      <vt:lpstr>Prezentace aplikace PowerPoint</vt:lpstr>
      <vt:lpstr>Prezentace aplikace PowerPoint</vt:lpstr>
      <vt:lpstr>                                                Maďaři                                </vt:lpstr>
      <vt:lpstr>Prezentace aplikace PowerPoint</vt:lpstr>
      <vt:lpstr>                           Staromaďarské nálezy                                  Čechy, Morava</vt:lpstr>
      <vt:lpstr>Prezentace aplikace PowerPoint</vt:lpstr>
      <vt:lpstr>Prezentace aplikace PowerPoint</vt:lpstr>
      <vt:lpstr>Olomouc – Nemilany 1      „Na kopci“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Zaniklé vesnice</dc:title>
  <dc:creator>Kuklova</dc:creator>
  <cp:lastModifiedBy>tym0001</cp:lastModifiedBy>
  <cp:revision>157</cp:revision>
  <dcterms:created xsi:type="dcterms:W3CDTF">2017-01-31T16:06:48Z</dcterms:created>
  <dcterms:modified xsi:type="dcterms:W3CDTF">2024-11-17T18:08:03Z</dcterms:modified>
</cp:coreProperties>
</file>