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360" r:id="rId4"/>
    <p:sldId id="431" r:id="rId5"/>
    <p:sldId id="403" r:id="rId6"/>
    <p:sldId id="365" r:id="rId7"/>
    <p:sldId id="404" r:id="rId8"/>
    <p:sldId id="361" r:id="rId9"/>
    <p:sldId id="562" r:id="rId10"/>
    <p:sldId id="504" r:id="rId11"/>
    <p:sldId id="502" r:id="rId12"/>
    <p:sldId id="561" r:id="rId13"/>
    <p:sldId id="559" r:id="rId14"/>
    <p:sldId id="414" r:id="rId15"/>
    <p:sldId id="499" r:id="rId16"/>
    <p:sldId id="503" r:id="rId17"/>
    <p:sldId id="500" r:id="rId18"/>
    <p:sldId id="266" r:id="rId19"/>
    <p:sldId id="416" r:id="rId20"/>
    <p:sldId id="418" r:id="rId21"/>
    <p:sldId id="319" r:id="rId22"/>
    <p:sldId id="334" r:id="rId23"/>
    <p:sldId id="335" r:id="rId24"/>
    <p:sldId id="336" r:id="rId25"/>
    <p:sldId id="489" r:id="rId26"/>
    <p:sldId id="490" r:id="rId27"/>
    <p:sldId id="492" r:id="rId28"/>
    <p:sldId id="493" r:id="rId29"/>
    <p:sldId id="272" r:id="rId30"/>
    <p:sldId id="273" r:id="rId31"/>
    <p:sldId id="498" r:id="rId32"/>
    <p:sldId id="496" r:id="rId33"/>
    <p:sldId id="497" r:id="rId34"/>
    <p:sldId id="494" r:id="rId35"/>
    <p:sldId id="274" r:id="rId36"/>
    <p:sldId id="495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/>
              <a:t>Archeologie českých zemí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5. </a:t>
            </a:r>
            <a:r>
              <a:rPr lang="cs-CZ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Mladohradištní</a:t>
            </a:r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období 1.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B79225C-58AC-4E91-B9CF-64F151EF5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0"/>
          <a:stretch/>
        </p:blipFill>
        <p:spPr>
          <a:xfrm>
            <a:off x="-16760" y="0"/>
            <a:ext cx="9717573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8E04895-FA16-4765-B00C-5526F0DFD37D}"/>
              </a:ext>
            </a:extLst>
          </p:cNvPr>
          <p:cNvSpPr txBox="1"/>
          <p:nvPr/>
        </p:nvSpPr>
        <p:spPr>
          <a:xfrm>
            <a:off x="4238625" y="2800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2D413E-4162-45E4-B53E-9FBF8C23AA66}"/>
              </a:ext>
            </a:extLst>
          </p:cNvPr>
          <p:cNvSpPr txBox="1"/>
          <p:nvPr/>
        </p:nvSpPr>
        <p:spPr>
          <a:xfrm>
            <a:off x="1733550" y="98465"/>
            <a:ext cx="62506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</a:rPr>
              <a:t>Přerov – Horní nám  (tzv. Kopec)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bg1"/>
                </a:solidFill>
              </a:rPr>
              <a:t>10/11. stol.:   </a:t>
            </a:r>
            <a:r>
              <a:rPr lang="cs-CZ" b="1" dirty="0" err="1">
                <a:solidFill>
                  <a:schemeClr val="bg1"/>
                </a:solidFill>
              </a:rPr>
              <a:t>Piasrovský</a:t>
            </a:r>
            <a:r>
              <a:rPr lang="cs-CZ" b="1" dirty="0">
                <a:solidFill>
                  <a:schemeClr val="bg1"/>
                </a:solidFill>
              </a:rPr>
              <a:t> hrad</a:t>
            </a:r>
            <a:r>
              <a:rPr lang="cs-CZ" dirty="0">
                <a:solidFill>
                  <a:schemeClr val="bg1"/>
                </a:solidFill>
              </a:rPr>
              <a:t> za Boleslava Chrabrého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                         na </a:t>
            </a:r>
            <a:r>
              <a:rPr lang="cs-CZ" dirty="0" err="1">
                <a:solidFill>
                  <a:schemeClr val="bg1"/>
                </a:solidFill>
              </a:rPr>
              <a:t>sz</a:t>
            </a:r>
            <a:r>
              <a:rPr lang="cs-CZ" dirty="0">
                <a:solidFill>
                  <a:schemeClr val="bg1"/>
                </a:solidFill>
              </a:rPr>
              <a:t>. straně Kopce 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tzv. polská technika:  </a:t>
            </a:r>
            <a:r>
              <a:rPr lang="cs-CZ" b="0" i="0" u="none" strike="noStrike" baseline="0" dirty="0">
                <a:solidFill>
                  <a:schemeClr val="bg1"/>
                </a:solidFill>
              </a:rPr>
              <a:t>roštová komorová hradba s háky</a:t>
            </a:r>
          </a:p>
          <a:p>
            <a:r>
              <a:rPr lang="cs-CZ" dirty="0">
                <a:solidFill>
                  <a:schemeClr val="bg1"/>
                </a:solidFill>
              </a:rPr>
              <a:t>vnitřní obvodová zástavba  (</a:t>
            </a:r>
            <a:r>
              <a:rPr lang="cs-CZ" dirty="0" err="1">
                <a:solidFill>
                  <a:schemeClr val="bg1"/>
                </a:solidFill>
              </a:rPr>
              <a:t>dendro</a:t>
            </a:r>
            <a:r>
              <a:rPr lang="cs-CZ" dirty="0">
                <a:solidFill>
                  <a:schemeClr val="bg1"/>
                </a:solidFill>
              </a:rPr>
              <a:t>:   994 až 1003)</a:t>
            </a:r>
            <a:endParaRPr lang="cs-CZ" b="0" i="0" u="none" strike="noStrike" baseline="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1800" b="0" i="0" u="none" strike="noStrike" baseline="0" dirty="0">
                <a:solidFill>
                  <a:schemeClr val="bg1"/>
                </a:solidFill>
              </a:rPr>
              <a:t>srubová stavba se </a:t>
            </a:r>
            <a:r>
              <a:rPr lang="cs-CZ" sz="1800" b="0" i="0" u="none" strike="noStrike" baseline="0" dirty="0">
                <a:solidFill>
                  <a:schemeClr val="bg1"/>
                </a:solidFill>
              </a:rPr>
              <a:t>základovou obětí (koňská hlava)</a:t>
            </a: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5 křížových denárů:  ražby </a:t>
            </a:r>
            <a:r>
              <a:rPr lang="cs-CZ" b="0" i="0" u="none" strike="noStrike" baseline="0" dirty="0">
                <a:solidFill>
                  <a:schemeClr val="bg1"/>
                </a:solidFill>
              </a:rPr>
              <a:t>Oty III. (983–1002)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k</a:t>
            </a:r>
            <a:r>
              <a:rPr lang="cs-CZ" b="1" dirty="0">
                <a:solidFill>
                  <a:schemeClr val="bg1"/>
                </a:solidFill>
              </a:rPr>
              <a:t>onec tzv. polského horizontu:  </a:t>
            </a:r>
            <a:r>
              <a:rPr lang="cs-CZ" dirty="0">
                <a:solidFill>
                  <a:schemeClr val="bg1"/>
                </a:solidFill>
              </a:rPr>
              <a:t>kol. r. 1029</a:t>
            </a:r>
          </a:p>
          <a:p>
            <a:pPr marL="0" indent="0">
              <a:buNone/>
            </a:pPr>
            <a:r>
              <a:rPr lang="cs-CZ" dirty="0" err="1">
                <a:solidFill>
                  <a:schemeClr val="bg1"/>
                </a:solidFill>
              </a:rPr>
              <a:t>mladohradištní</a:t>
            </a:r>
            <a:r>
              <a:rPr lang="cs-CZ" dirty="0">
                <a:solidFill>
                  <a:schemeClr val="bg1"/>
                </a:solidFill>
              </a:rPr>
              <a:t> osídlení pokračuje směrem do města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5190CCD-E462-40D5-88A7-CE9C9724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5" t="5605" r="1402"/>
          <a:stretch/>
        </p:blipFill>
        <p:spPr>
          <a:xfrm>
            <a:off x="7686675" y="-37445"/>
            <a:ext cx="4505325" cy="621833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A95F829-3767-47DD-B20D-96921D4978EC}"/>
              </a:ext>
            </a:extLst>
          </p:cNvPr>
          <p:cNvSpPr txBox="1"/>
          <p:nvPr/>
        </p:nvSpPr>
        <p:spPr>
          <a:xfrm>
            <a:off x="8943911" y="237381"/>
            <a:ext cx="116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Předmostí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1077754-A8EC-4813-BCAB-EBCE343455DF}"/>
              </a:ext>
            </a:extLst>
          </p:cNvPr>
          <p:cNvSpPr txBox="1"/>
          <p:nvPr/>
        </p:nvSpPr>
        <p:spPr>
          <a:xfrm>
            <a:off x="9817576" y="1647318"/>
            <a:ext cx="264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Raně středověký hrad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57F0081-ACCE-4E43-A5B9-01625D0205A2}"/>
              </a:ext>
            </a:extLst>
          </p:cNvPr>
          <p:cNvSpPr txBox="1"/>
          <p:nvPr/>
        </p:nvSpPr>
        <p:spPr>
          <a:xfrm>
            <a:off x="10577976" y="3315888"/>
            <a:ext cx="1192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   </a:t>
            </a:r>
            <a:r>
              <a:rPr lang="cs-CZ" b="1" dirty="0"/>
              <a:t>Město</a:t>
            </a:r>
          </a:p>
          <a:p>
            <a:r>
              <a:rPr lang="cs-CZ" b="1" dirty="0"/>
              <a:t>(podhradí)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CA9CD67-89C4-444D-B4FF-D09BBBBB8539}"/>
              </a:ext>
            </a:extLst>
          </p:cNvPr>
          <p:cNvSpPr txBox="1"/>
          <p:nvPr/>
        </p:nvSpPr>
        <p:spPr>
          <a:xfrm>
            <a:off x="2916025" y="6205121"/>
            <a:ext cx="9275975" cy="67710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Raně středověké osídlení:  </a:t>
            </a:r>
            <a:r>
              <a:rPr lang="cs-CZ" b="1" i="0" u="none" strike="noStrike" baseline="0" dirty="0">
                <a:solidFill>
                  <a:srgbClr val="231F20"/>
                </a:solidFill>
              </a:rPr>
              <a:t>A </a:t>
            </a:r>
            <a:r>
              <a:rPr lang="cs-CZ" b="0" i="0" u="none" strike="noStrike" baseline="0" dirty="0">
                <a:solidFill>
                  <a:srgbClr val="231F20"/>
                </a:solidFill>
              </a:rPr>
              <a:t>– kaple sv. Jiří, </a:t>
            </a:r>
            <a:r>
              <a:rPr lang="cs-CZ" b="1" i="0" u="none" strike="noStrike" baseline="0" dirty="0">
                <a:solidFill>
                  <a:srgbClr val="231F20"/>
                </a:solidFill>
              </a:rPr>
              <a:t>B </a:t>
            </a:r>
            <a:r>
              <a:rPr lang="cs-CZ" b="0" i="0" u="none" strike="noStrike" baseline="0" dirty="0">
                <a:solidFill>
                  <a:srgbClr val="231F20"/>
                </a:solidFill>
              </a:rPr>
              <a:t>– kostel sv. Vavřince, </a:t>
            </a:r>
            <a:r>
              <a:rPr lang="cs-CZ" b="1" i="0" u="none" strike="noStrike" baseline="0" dirty="0">
                <a:solidFill>
                  <a:srgbClr val="231F20"/>
                </a:solidFill>
              </a:rPr>
              <a:t>C </a:t>
            </a:r>
            <a:r>
              <a:rPr lang="cs-CZ" b="0" i="0" u="none" strike="noStrike" baseline="0" dirty="0">
                <a:solidFill>
                  <a:srgbClr val="231F20"/>
                </a:solidFill>
              </a:rPr>
              <a:t>– kostel sv. Michala. </a:t>
            </a:r>
          </a:p>
          <a:p>
            <a:pPr algn="l"/>
            <a:r>
              <a:rPr lang="cs-CZ" b="1" i="0" u="none" strike="noStrike" baseline="0" dirty="0">
                <a:solidFill>
                  <a:srgbClr val="231F20"/>
                </a:solidFill>
              </a:rPr>
              <a:t>a </a:t>
            </a:r>
            <a:r>
              <a:rPr lang="cs-CZ" b="0" i="0" u="none" strike="noStrike" baseline="0" dirty="0">
                <a:solidFill>
                  <a:srgbClr val="231F20"/>
                </a:solidFill>
              </a:rPr>
              <a:t>– osídlení </a:t>
            </a:r>
            <a:r>
              <a:rPr lang="cs-CZ" b="0" i="0" u="none" strike="noStrike" baseline="0" dirty="0" err="1">
                <a:solidFill>
                  <a:srgbClr val="231F20"/>
                </a:solidFill>
              </a:rPr>
              <a:t>mladohradištní</a:t>
            </a:r>
            <a:r>
              <a:rPr lang="cs-CZ" b="0" i="0" u="none" strike="noStrike" baseline="0" dirty="0">
                <a:solidFill>
                  <a:srgbClr val="231F20"/>
                </a:solidFill>
              </a:rPr>
              <a:t>; </a:t>
            </a:r>
            <a:r>
              <a:rPr lang="cs-CZ" b="1" i="0" u="none" strike="noStrike" baseline="0" dirty="0">
                <a:solidFill>
                  <a:srgbClr val="231F20"/>
                </a:solidFill>
              </a:rPr>
              <a:t>b </a:t>
            </a:r>
            <a:r>
              <a:rPr lang="cs-CZ" b="0" i="0" u="none" strike="noStrike" baseline="0" dirty="0">
                <a:solidFill>
                  <a:srgbClr val="231F20"/>
                </a:solidFill>
              </a:rPr>
              <a:t>– </a:t>
            </a:r>
            <a:r>
              <a:rPr lang="cs-CZ" b="0" i="0" u="none" strike="noStrike" baseline="0" dirty="0" err="1">
                <a:solidFill>
                  <a:srgbClr val="231F20"/>
                </a:solidFill>
              </a:rPr>
              <a:t>stfředo+mladohrad</a:t>
            </a:r>
            <a:r>
              <a:rPr lang="cs-CZ" b="0" i="0" u="none" strike="noStrike" baseline="0" dirty="0">
                <a:solidFill>
                  <a:srgbClr val="231F20"/>
                </a:solidFill>
              </a:rPr>
              <a:t>.</a:t>
            </a:r>
            <a:r>
              <a:rPr lang="pl-PL" b="0" i="0" u="none" strike="noStrike" baseline="0" dirty="0">
                <a:solidFill>
                  <a:srgbClr val="231F20"/>
                </a:solidFill>
              </a:rPr>
              <a:t>; </a:t>
            </a:r>
            <a:r>
              <a:rPr lang="pl-PL" b="1" i="0" u="none" strike="noStrike" baseline="0" dirty="0">
                <a:solidFill>
                  <a:srgbClr val="231F20"/>
                </a:solidFill>
              </a:rPr>
              <a:t>c </a:t>
            </a:r>
            <a:r>
              <a:rPr lang="pl-PL" b="0" i="0" u="none" strike="noStrike" baseline="0" dirty="0">
                <a:solidFill>
                  <a:srgbClr val="231F20"/>
                </a:solidFill>
              </a:rPr>
              <a:t>– hroby středohrad.; </a:t>
            </a:r>
            <a:r>
              <a:rPr lang="pl-PL" b="1" i="0" u="none" strike="noStrike" baseline="0" dirty="0">
                <a:solidFill>
                  <a:srgbClr val="231F20"/>
                </a:solidFill>
              </a:rPr>
              <a:t>d </a:t>
            </a:r>
            <a:r>
              <a:rPr lang="pl-PL" b="0" i="0" u="none" strike="noStrike" baseline="0" dirty="0">
                <a:solidFill>
                  <a:srgbClr val="231F20"/>
                </a:solidFill>
              </a:rPr>
              <a:t>– hroby </a:t>
            </a:r>
            <a:r>
              <a:rPr lang="pl-PL" dirty="0">
                <a:solidFill>
                  <a:srgbClr val="231F20"/>
                </a:solidFill>
              </a:rPr>
              <a:t>m</a:t>
            </a:r>
            <a:r>
              <a:rPr lang="pl-PL" b="0" i="0" u="none" strike="noStrike" baseline="0" dirty="0">
                <a:solidFill>
                  <a:srgbClr val="231F20"/>
                </a:solidFill>
              </a:rPr>
              <a:t>ladohrad.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A491E0B-F6F4-4D0B-9CA4-FDB720B32F23}"/>
              </a:ext>
            </a:extLst>
          </p:cNvPr>
          <p:cNvSpPr txBox="1"/>
          <p:nvPr/>
        </p:nvSpPr>
        <p:spPr>
          <a:xfrm>
            <a:off x="7685384" y="2124432"/>
            <a:ext cx="1509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Dnešní zámek</a:t>
            </a:r>
          </a:p>
        </p:txBody>
      </p:sp>
    </p:spTree>
    <p:extLst>
      <p:ext uri="{BB962C8B-B14F-4D97-AF65-F5344CB8AC3E}">
        <p14:creationId xmlns:p14="http://schemas.microsoft.com/office/powerpoint/2010/main" val="2302449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545F600-3AC9-499B-A843-FD1DB9ECA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5" y="58017"/>
            <a:ext cx="4090445" cy="33362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FC5E74F-ABDB-4AE8-A651-B2B8CC63D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652" y="3429001"/>
            <a:ext cx="4310348" cy="337304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F2F9121-0254-43DD-B00A-AFA8AFD141EB}"/>
              </a:ext>
            </a:extLst>
          </p:cNvPr>
          <p:cNvSpPr txBox="1"/>
          <p:nvPr/>
        </p:nvSpPr>
        <p:spPr>
          <a:xfrm>
            <a:off x="9472070" y="169132"/>
            <a:ext cx="26740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  <a:latin typeface="EtelkaTextPro-Bold"/>
              </a:rPr>
              <a:t>Přerov – Horní náměstí 8.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Základ hradby z 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pahýlů  </a:t>
            </a:r>
          </a:p>
          <a:p>
            <a:pPr algn="l"/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odsekanych větví (háky)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,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poč. 11. stol.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B578A05-4643-4D89-90AC-F946685D55D8}"/>
              </a:ext>
            </a:extLst>
          </p:cNvPr>
          <p:cNvSpPr txBox="1"/>
          <p:nvPr/>
        </p:nvSpPr>
        <p:spPr>
          <a:xfrm>
            <a:off x="9472070" y="2228671"/>
            <a:ext cx="2810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  <a:latin typeface="EtelkaTextPro-Bold"/>
              </a:rPr>
              <a:t>Přerov – Horní náměstí 21.</a:t>
            </a:r>
          </a:p>
          <a:p>
            <a:pPr algn="l"/>
            <a:r>
              <a:rPr lang="cs-CZ" dirty="0">
                <a:solidFill>
                  <a:srgbClr val="333333"/>
                </a:solidFill>
                <a:latin typeface="EtelkaLight"/>
              </a:rPr>
              <a:t>Řez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roštovou hradbou,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poč. 11. stol.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5DFB0BF-ECB5-4ED0-8E0C-C186DEABE3FD}"/>
              </a:ext>
            </a:extLst>
          </p:cNvPr>
          <p:cNvSpPr txBox="1"/>
          <p:nvPr/>
        </p:nvSpPr>
        <p:spPr>
          <a:xfrm>
            <a:off x="4892203" y="4739937"/>
            <a:ext cx="307000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  <a:latin typeface="EtelkaTextPro-Bold"/>
              </a:rPr>
              <a:t>Přerov, 9. – 1. pol. 11. stol.: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a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středohradištní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sídliště;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b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mladohradištní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sídliště;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c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středohradištni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hrob;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d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mladohradištní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pohřebiště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Čárkovaně:  akropole z poč.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11. stol.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DB0CE54-A7D2-4C37-9606-B61A2C0BC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79" y="264399"/>
            <a:ext cx="4734324" cy="5775203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7898ECF-FB7B-497F-8055-70289A8EF485}"/>
              </a:ext>
            </a:extLst>
          </p:cNvPr>
          <p:cNvSpPr txBox="1"/>
          <p:nvPr/>
        </p:nvSpPr>
        <p:spPr>
          <a:xfrm>
            <a:off x="309984" y="6100206"/>
            <a:ext cx="4693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dirty="0" err="1">
                <a:latin typeface="HelveticaCondensedCE-Light"/>
              </a:rPr>
              <a:t>Šrafovaně</a:t>
            </a:r>
            <a:r>
              <a:rPr lang="cs-CZ" dirty="0">
                <a:latin typeface="HelveticaCondensedCE-Light"/>
              </a:rPr>
              <a:t>:  výzkumy v domech na Horním náměstí v Přerově.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3112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5231E06-8495-46CE-B4E3-6EEE350DE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8" r="9889"/>
          <a:stretch/>
        </p:blipFill>
        <p:spPr>
          <a:xfrm>
            <a:off x="0" y="7522"/>
            <a:ext cx="9658350" cy="68731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16AAF81-15C7-480E-B6D8-58BEC09CF2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22" t="21945" r="37500" b="6573"/>
          <a:stretch/>
        </p:blipFill>
        <p:spPr>
          <a:xfrm>
            <a:off x="9286875" y="0"/>
            <a:ext cx="2905125" cy="423568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B70AF47-FD26-459E-869B-D43FE5B87661}"/>
              </a:ext>
            </a:extLst>
          </p:cNvPr>
          <p:cNvSpPr txBox="1"/>
          <p:nvPr/>
        </p:nvSpPr>
        <p:spPr>
          <a:xfrm>
            <a:off x="459581" y="5819686"/>
            <a:ext cx="5350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roštové hradby tzv. hákové konstrukce, </a:t>
            </a:r>
          </a:p>
          <a:p>
            <a:pPr algn="l"/>
            <a:r>
              <a:rPr lang="cs-CZ" sz="1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která na poč. 11. stol. opevnila dnešní Horní nám.</a:t>
            </a:r>
            <a:endParaRPr lang="cs-CZ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7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A59B065-58EB-033F-281A-5C1E5EA05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73" y="506965"/>
            <a:ext cx="3365324" cy="182288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EB6F993-602B-43FF-9D58-B62D32935E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267"/>
          <a:stretch/>
        </p:blipFill>
        <p:spPr>
          <a:xfrm>
            <a:off x="6324330" y="3768013"/>
            <a:ext cx="2620770" cy="288633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06B8928-93C5-49CB-95CA-4AA10F3A2CC0}"/>
              </a:ext>
            </a:extLst>
          </p:cNvPr>
          <p:cNvSpPr txBox="1"/>
          <p:nvPr/>
        </p:nvSpPr>
        <p:spPr>
          <a:xfrm>
            <a:off x="8892087" y="6164299"/>
            <a:ext cx="346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Karneolové korály z Kyjevské Rusi </a:t>
            </a:r>
          </a:p>
          <a:p>
            <a:pPr algn="l"/>
            <a:r>
              <a:rPr lang="cs-CZ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(původem 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Indie).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21AC6E2-3181-43FA-ACE0-676A7A5AB0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84" t="42500" r="56719" b="30278"/>
          <a:stretch/>
        </p:blipFill>
        <p:spPr>
          <a:xfrm>
            <a:off x="9420225" y="3531883"/>
            <a:ext cx="2408982" cy="258011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7431F70-9BF4-4B7D-8E2C-D43E47C853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484" t="53064" r="21362" b="28246"/>
          <a:stretch/>
        </p:blipFill>
        <p:spPr>
          <a:xfrm>
            <a:off x="355254" y="4412016"/>
            <a:ext cx="4014748" cy="182288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A9A1656-B18E-48CD-9530-A5D2F749577F}"/>
              </a:ext>
            </a:extLst>
          </p:cNvPr>
          <p:cNvSpPr txBox="1"/>
          <p:nvPr/>
        </p:nvSpPr>
        <p:spPr>
          <a:xfrm>
            <a:off x="1003301" y="6234899"/>
            <a:ext cx="2775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Zlomek skleněného prstenu</a:t>
            </a:r>
          </a:p>
          <a:p>
            <a:r>
              <a:rPr lang="cs-CZ" dirty="0"/>
              <a:t>            a tzv. </a:t>
            </a:r>
            <a:r>
              <a:rPr lang="cs-CZ" dirty="0" err="1"/>
              <a:t>pisanka</a:t>
            </a:r>
            <a:endParaRPr lang="cs-CZ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1B86B55-744F-40B6-A76B-C524D6DAC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9649" y="203657"/>
            <a:ext cx="2953814" cy="3096835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2905AD0F-8479-4E8B-9352-85EE542529B1}"/>
              </a:ext>
            </a:extLst>
          </p:cNvPr>
          <p:cNvSpPr txBox="1"/>
          <p:nvPr/>
        </p:nvSpPr>
        <p:spPr>
          <a:xfrm>
            <a:off x="2554562" y="83683"/>
            <a:ext cx="3914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Přerov – Horní nám., 11. stol.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75922256-CFDA-4FAA-A504-E07A11633E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281" t="19305" r="67071" b="4823"/>
          <a:stretch/>
        </p:blipFill>
        <p:spPr>
          <a:xfrm>
            <a:off x="10203929" y="167512"/>
            <a:ext cx="970398" cy="2827276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3B43AFF4-563F-4FC3-8FF9-BBE3D05FED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592" t="21389" r="18010" b="4824"/>
          <a:stretch/>
        </p:blipFill>
        <p:spPr>
          <a:xfrm>
            <a:off x="5043498" y="1051305"/>
            <a:ext cx="1235259" cy="449837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B9C20FB-F6B4-4623-9D0D-8B827B2798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591" y="2368231"/>
            <a:ext cx="3291487" cy="142397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1DCC1D0-ECFC-4ED1-8235-6C84B0032923}"/>
              </a:ext>
            </a:extLst>
          </p:cNvPr>
          <p:cNvSpPr txBox="1"/>
          <p:nvPr/>
        </p:nvSpPr>
        <p:spPr>
          <a:xfrm>
            <a:off x="2462013" y="1504329"/>
            <a:ext cx="216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Saské křížové denáry.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CE15192-8F5F-481F-9A92-0E6E6A2EE798}"/>
              </a:ext>
            </a:extLst>
          </p:cNvPr>
          <p:cNvSpPr txBox="1"/>
          <p:nvPr/>
        </p:nvSpPr>
        <p:spPr>
          <a:xfrm>
            <a:off x="316921" y="3862807"/>
            <a:ext cx="3740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Mincovní závaží Břetislava, před 1055.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88E027E-FF34-414E-84F5-5DAA617A8FCA}"/>
              </a:ext>
            </a:extLst>
          </p:cNvPr>
          <p:cNvSpPr txBox="1"/>
          <p:nvPr/>
        </p:nvSpPr>
        <p:spPr>
          <a:xfrm>
            <a:off x="7244392" y="1724331"/>
            <a:ext cx="167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Kostěný hřeben</a:t>
            </a:r>
          </a:p>
        </p:txBody>
      </p:sp>
    </p:spTree>
    <p:extLst>
      <p:ext uri="{BB962C8B-B14F-4D97-AF65-F5344CB8AC3E}">
        <p14:creationId xmlns:p14="http://schemas.microsoft.com/office/powerpoint/2010/main" val="2072219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ek 1">
            <a:extLst>
              <a:ext uri="{FF2B5EF4-FFF2-40B4-BE49-F238E27FC236}">
                <a16:creationId xmlns:a16="http://schemas.microsoft.com/office/drawing/2014/main" id="{D52B0A59-A9E8-F4FC-1C17-D81332C47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4" y="0"/>
            <a:ext cx="5838826" cy="689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59C85C1E-FB6C-D183-F977-B769673ABFEA}"/>
              </a:ext>
            </a:extLst>
          </p:cNvPr>
          <p:cNvSpPr txBox="1">
            <a:spLocks/>
          </p:cNvSpPr>
          <p:nvPr/>
        </p:nvSpPr>
        <p:spPr>
          <a:xfrm>
            <a:off x="6724650" y="561974"/>
            <a:ext cx="5467350" cy="60533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Morava </a:t>
            </a:r>
            <a:r>
              <a:rPr lang="cs-CZ" sz="1800" dirty="0">
                <a:solidFill>
                  <a:srgbClr val="FF0000"/>
                </a:solidFill>
              </a:rPr>
              <a:t> –   </a:t>
            </a:r>
            <a:r>
              <a:rPr lang="cs-CZ" sz="1800" b="1" dirty="0">
                <a:solidFill>
                  <a:srgbClr val="FF0000"/>
                </a:solidFill>
              </a:rPr>
              <a:t>markrabství:  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–  vznik po vyřešení sporů Přemysla Otakara I. a</a:t>
            </a:r>
          </a:p>
          <a:p>
            <a:pPr marL="0" indent="0">
              <a:buNone/>
              <a:defRPr/>
            </a:pPr>
            <a:r>
              <a:rPr lang="cs-CZ" sz="1800" dirty="0"/>
              <a:t>          Vladislava Jindřicha (1197–1222)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dirty="0"/>
              <a:t>      –   první markrabě:   </a:t>
            </a:r>
            <a:r>
              <a:rPr lang="cs-CZ" sz="1800" b="1" dirty="0"/>
              <a:t>Vladislav Jindřich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dirty="0"/>
              <a:t>      –   markraběcí titul byl dědičný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1212</a:t>
            </a:r>
            <a:r>
              <a:rPr lang="cs-CZ" sz="1800" dirty="0">
                <a:solidFill>
                  <a:srgbClr val="FF0000"/>
                </a:solidFill>
              </a:rPr>
              <a:t>  –  </a:t>
            </a:r>
            <a:r>
              <a:rPr lang="cs-CZ" sz="1800" b="1" dirty="0">
                <a:solidFill>
                  <a:srgbClr val="FF0000"/>
                </a:solidFill>
              </a:rPr>
              <a:t>Zlatá bula sicilská </a:t>
            </a:r>
          </a:p>
          <a:p>
            <a:pPr marL="0" indent="0">
              <a:buNone/>
              <a:defRPr/>
            </a:pPr>
            <a:r>
              <a:rPr lang="cs-CZ" sz="1800" b="1" dirty="0"/>
              <a:t>     –</a:t>
            </a:r>
            <a:r>
              <a:rPr lang="cs-CZ" sz="1800" dirty="0"/>
              <a:t>  potvrzení královské hodnosti Friedrichem II.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dirty="0"/>
              <a:t>     –  Morava integrální součástí českého státu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dirty="0"/>
              <a:t>     –  Vladislavu Jindřichovi potvrzena držba zboží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dirty="0"/>
              <a:t>         "</a:t>
            </a:r>
            <a:r>
              <a:rPr lang="cs-CZ" sz="1800" dirty="0" err="1"/>
              <a:t>Mocran</a:t>
            </a:r>
            <a:r>
              <a:rPr lang="cs-CZ" sz="1800" dirty="0"/>
              <a:t> et </a:t>
            </a:r>
            <a:r>
              <a:rPr lang="cs-CZ" sz="1800" dirty="0" err="1"/>
              <a:t>Mocran</a:t>
            </a:r>
            <a:r>
              <a:rPr lang="cs-CZ" sz="1800" dirty="0"/>
              <a:t>"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2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90887E-03EC-4257-9A72-F5A554358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581024"/>
            <a:ext cx="11782425" cy="6276975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1800" b="1" dirty="0"/>
              <a:t>Morava:</a:t>
            </a:r>
            <a:r>
              <a:rPr lang="cs-CZ" altLang="cs-CZ" sz="1800" dirty="0"/>
              <a:t>  </a:t>
            </a:r>
            <a:r>
              <a:rPr lang="cs-CZ" altLang="cs-CZ" sz="1800" b="1" dirty="0" err="1"/>
              <a:t>sev</a:t>
            </a:r>
            <a:r>
              <a:rPr lang="cs-CZ" altLang="cs-CZ" sz="1800" b="1" dirty="0"/>
              <a:t>. a střední:   </a:t>
            </a:r>
            <a:r>
              <a:rPr lang="cs-CZ" altLang="cs-CZ" sz="1800" dirty="0"/>
              <a:t>starší velkomoravská hradiska:   Olomouc, Přerov, Znojmo, Hradec 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</a:t>
            </a:r>
            <a:r>
              <a:rPr lang="cs-CZ" altLang="cs-CZ" sz="1800" b="1" dirty="0"/>
              <a:t>Přerov-Hor. nám.:  </a:t>
            </a:r>
            <a:r>
              <a:rPr lang="cs-CZ" altLang="cs-CZ" sz="1800" dirty="0"/>
              <a:t>správní pro přerovskou a </a:t>
            </a:r>
            <a:r>
              <a:rPr lang="cs-CZ" altLang="cs-CZ" sz="1800" dirty="0" err="1"/>
              <a:t>holasickou</a:t>
            </a:r>
            <a:r>
              <a:rPr lang="cs-CZ" altLang="cs-CZ" sz="1800" dirty="0"/>
              <a:t> provincii (do 30. let 13. st., pak hrad)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</a:t>
            </a:r>
            <a:r>
              <a:rPr lang="cs-CZ" altLang="cs-CZ" sz="1800" b="1" dirty="0"/>
              <a:t>Chotěbuz-</a:t>
            </a:r>
            <a:r>
              <a:rPr lang="cs-CZ" altLang="cs-CZ" sz="1800" b="1" dirty="0" err="1"/>
              <a:t>Podobora</a:t>
            </a:r>
            <a:r>
              <a:rPr lang="cs-CZ" altLang="cs-CZ" sz="1800" b="1" dirty="0"/>
              <a:t>  –  Těšín-Zámecká hora </a:t>
            </a:r>
          </a:p>
          <a:p>
            <a:pPr>
              <a:buFontTx/>
              <a:buNone/>
              <a:defRPr/>
            </a:pPr>
            <a:endParaRPr lang="cs-CZ" altLang="cs-CZ" sz="1800" dirty="0"/>
          </a:p>
          <a:p>
            <a:pPr>
              <a:buNone/>
              <a:defRPr/>
            </a:pPr>
            <a:r>
              <a:rPr lang="cs-CZ" altLang="cs-CZ" sz="1800" dirty="0"/>
              <a:t>                     </a:t>
            </a:r>
            <a:r>
              <a:rPr lang="cs-CZ" altLang="cs-CZ" sz="1800" b="1" dirty="0"/>
              <a:t>jižní:   </a:t>
            </a:r>
            <a:r>
              <a:rPr lang="cs-CZ" altLang="cs-CZ" sz="1800" dirty="0"/>
              <a:t>Pomoraví a Podyjí:  nové hrady 5 – 10 km od starších:   proti Východní Marce    (východní část </a:t>
            </a:r>
            <a:r>
              <a:rPr lang="cs-CZ" sz="1800" b="0" i="0" u="none" strike="noStrike" baseline="0" dirty="0"/>
              <a:t>pod Maďary)</a:t>
            </a:r>
            <a:endParaRPr lang="cs-CZ" altLang="cs-CZ" sz="1800" dirty="0"/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</a:t>
            </a:r>
            <a:r>
              <a:rPr lang="cs-CZ" altLang="cs-CZ" sz="1800" b="1" dirty="0"/>
              <a:t>Líšeň-Staré Zámky – Staré Brno</a:t>
            </a:r>
            <a:r>
              <a:rPr lang="cs-CZ" altLang="cs-CZ" sz="1800" dirty="0"/>
              <a:t> 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</a:t>
            </a:r>
            <a:r>
              <a:rPr lang="cs-CZ" altLang="cs-CZ" sz="1800" b="1" dirty="0" err="1"/>
              <a:t>Pohansko</a:t>
            </a:r>
            <a:r>
              <a:rPr lang="cs-CZ" altLang="cs-CZ" sz="1800" b="1" dirty="0"/>
              <a:t> u Břeclavi – Břeclav </a:t>
            </a:r>
          </a:p>
          <a:p>
            <a:pPr>
              <a:buNone/>
              <a:defRPr/>
            </a:pPr>
            <a:r>
              <a:rPr lang="cs-CZ" altLang="cs-CZ" sz="1800" dirty="0"/>
              <a:t>                                 </a:t>
            </a:r>
            <a:r>
              <a:rPr lang="cs-CZ" altLang="cs-CZ" sz="1800" b="1" dirty="0"/>
              <a:t>Znojmo-hradiště sv. </a:t>
            </a:r>
            <a:r>
              <a:rPr lang="cs-CZ" altLang="cs-CZ" sz="1800" b="1" dirty="0" err="1"/>
              <a:t>Hypolita</a:t>
            </a:r>
            <a:r>
              <a:rPr lang="cs-CZ" altLang="cs-CZ" sz="1800" b="1" dirty="0"/>
              <a:t> – Znojemský hrad  </a:t>
            </a:r>
            <a:r>
              <a:rPr lang="cs-CZ" altLang="cs-CZ" sz="1800" dirty="0"/>
              <a:t>(až 11/12. stol. po vyčlenění Znojemska z Brněnska) </a:t>
            </a:r>
          </a:p>
          <a:p>
            <a:pPr>
              <a:buFontTx/>
              <a:buNone/>
              <a:defRPr/>
            </a:pPr>
            <a:endParaRPr lang="cs-CZ" altLang="cs-CZ" sz="1800" dirty="0"/>
          </a:p>
          <a:p>
            <a:pPr algn="l"/>
            <a:r>
              <a:rPr lang="cs-CZ" altLang="cs-CZ" sz="1800" b="1" dirty="0"/>
              <a:t>Dolní Rakousko</a:t>
            </a:r>
            <a:r>
              <a:rPr lang="cs-CZ" altLang="cs-CZ" sz="1800" dirty="0"/>
              <a:t>:   dvojice  </a:t>
            </a:r>
            <a:r>
              <a:rPr lang="cs-CZ" altLang="cs-CZ" sz="1800" dirty="0" err="1"/>
              <a:t>Sand</a:t>
            </a:r>
            <a:r>
              <a:rPr lang="cs-CZ" altLang="cs-CZ" sz="1800" dirty="0"/>
              <a:t> –  </a:t>
            </a:r>
            <a:r>
              <a:rPr lang="cs-CZ" altLang="cs-CZ" sz="1800" dirty="0" err="1"/>
              <a:t>Raabs</a:t>
            </a:r>
            <a:r>
              <a:rPr lang="cs-CZ" altLang="cs-CZ" sz="1800" dirty="0"/>
              <a:t>  nebo </a:t>
            </a:r>
            <a:r>
              <a:rPr lang="cs-CZ" altLang="cs-CZ" sz="1800" dirty="0" err="1"/>
              <a:t>Thunau</a:t>
            </a:r>
            <a:r>
              <a:rPr lang="cs-CZ" altLang="cs-CZ" sz="1800" dirty="0"/>
              <a:t> – </a:t>
            </a:r>
            <a:r>
              <a:rPr lang="cs-CZ" altLang="cs-CZ" sz="1800" dirty="0" err="1"/>
              <a:t>Gars</a:t>
            </a:r>
            <a:endParaRPr lang="cs-CZ" altLang="cs-CZ" sz="1800" dirty="0"/>
          </a:p>
          <a:p>
            <a:pPr marL="0" indent="0" algn="l">
              <a:buNone/>
            </a:pPr>
            <a:r>
              <a:rPr lang="cs-CZ" altLang="cs-CZ" sz="1800" b="1" dirty="0"/>
              <a:t>                                     </a:t>
            </a:r>
            <a:r>
              <a:rPr lang="cs-CZ" altLang="cs-CZ" sz="1800" b="1" dirty="0" err="1"/>
              <a:t>Sand</a:t>
            </a:r>
            <a:r>
              <a:rPr lang="cs-CZ" altLang="cs-CZ" sz="1800" b="1" dirty="0"/>
              <a:t> </a:t>
            </a:r>
            <a:r>
              <a:rPr lang="cs-CZ" altLang="cs-CZ" sz="1800" dirty="0"/>
              <a:t> –  </a:t>
            </a:r>
            <a:r>
              <a:rPr lang="cs-CZ" altLang="cs-CZ" sz="1800" b="1" dirty="0"/>
              <a:t>10. stol.:</a:t>
            </a:r>
            <a:r>
              <a:rPr lang="cs-CZ" altLang="cs-CZ" sz="1800" dirty="0"/>
              <a:t>  hradisko </a:t>
            </a:r>
            <a:r>
              <a:rPr lang="pl-PL" sz="1800" b="0" i="0" u="none" strike="noStrike" baseline="0" dirty="0"/>
              <a:t>1,5 km od </a:t>
            </a:r>
            <a:r>
              <a:rPr lang="de-DE" sz="1800" b="0" i="0" u="none" strike="noStrike" baseline="0" dirty="0" err="1"/>
              <a:t>města</a:t>
            </a:r>
            <a:r>
              <a:rPr lang="de-DE" sz="1800" b="0" i="0" u="none" strike="noStrike" baseline="0" dirty="0"/>
              <a:t> Raabs an der Thaya</a:t>
            </a:r>
            <a:r>
              <a:rPr lang="cs-CZ" sz="1800" b="0" i="0" u="none" strike="noStrike" baseline="0" dirty="0"/>
              <a:t>  (8 km za hranicemi, zde jediné) 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–  1993-2008:  výzkum Sabine </a:t>
            </a:r>
            <a:r>
              <a:rPr lang="cs-CZ" sz="1800" b="0" i="0" u="none" strike="noStrike" baseline="0" dirty="0" err="1"/>
              <a:t>Felgenhauer-Schmiedt</a:t>
            </a:r>
            <a:endParaRPr lang="cs-CZ" sz="1800" b="0" i="0" u="none" strike="noStrike" baseline="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–   </a:t>
            </a:r>
            <a:r>
              <a:rPr lang="pl-PL" sz="1800" b="0" i="0" u="none" strike="noStrike" baseline="0" dirty="0"/>
              <a:t>na dalkové cestě z Podunaji na </a:t>
            </a:r>
            <a:r>
              <a:rPr lang="cs-CZ" sz="1800" b="0" i="0" u="none" strike="noStrike" baseline="0" dirty="0"/>
              <a:t>sever do Prahy a Krakova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</a:t>
            </a:r>
            <a:r>
              <a:rPr lang="cs-CZ" sz="1800" b="0" i="0" u="none" strike="noStrike" baseline="0" dirty="0"/>
              <a:t> –   0,7 ha na ostrožně nad Dyjí:  </a:t>
            </a:r>
            <a:r>
              <a:rPr lang="cs-CZ" sz="1800" b="0" i="0" u="none" strike="noStrike" baseline="0" dirty="0" err="1"/>
              <a:t>dendro</a:t>
            </a:r>
            <a:r>
              <a:rPr lang="cs-CZ" sz="1800" b="0" i="0" u="none" strike="noStrike" baseline="0" dirty="0"/>
              <a:t> 930:  dřevo-hlinité opevnění s kamennou </a:t>
            </a:r>
            <a:r>
              <a:rPr lang="cs-CZ" sz="1800" dirty="0"/>
              <a:t>plentou</a:t>
            </a:r>
            <a:r>
              <a:rPr lang="cs-CZ" sz="1800" b="0" i="0" u="none" strike="noStrike" baseline="0" dirty="0"/>
              <a:t> 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</a:t>
            </a:r>
            <a:r>
              <a:rPr lang="cs-CZ" sz="1800" b="0" i="0" u="none" strike="noStrike" baseline="0" dirty="0"/>
              <a:t>–   jádro (</a:t>
            </a:r>
            <a:r>
              <a:rPr lang="cs-CZ" sz="1800" b="0" i="0" u="none" strike="noStrike" baseline="0" dirty="0" err="1"/>
              <a:t>obj</a:t>
            </a:r>
            <a:r>
              <a:rPr lang="cs-CZ" sz="1800" b="0" i="0" u="none" strike="noStrike" baseline="0" dirty="0"/>
              <a:t>. č. 1, izolovaný a nejvýše) + 2 terasy    (vysoký podíl divoké zvěře: 40 %)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</a:t>
            </a:r>
            <a:r>
              <a:rPr lang="cs-CZ" sz="1800" b="0" i="0" u="none" strike="noStrike" baseline="0" dirty="0"/>
              <a:t>–   zánik:  nájezd Maďarů  (rombické šipky):    pec s koňským masem a nevypálenou ker (</a:t>
            </a:r>
            <a:r>
              <a:rPr lang="cs-CZ" sz="1800" b="0" i="0" u="none" strike="noStrike" baseline="0" dirty="0" err="1"/>
              <a:t>dendro</a:t>
            </a:r>
            <a:r>
              <a:rPr lang="cs-CZ" sz="1800" b="0" i="0" u="none" strike="noStrike" baseline="0" dirty="0"/>
              <a:t> 969)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</a:t>
            </a:r>
            <a:r>
              <a:rPr lang="cs-CZ" sz="1800" b="0" i="0" u="none" strike="noStrike" baseline="0" dirty="0"/>
              <a:t> </a:t>
            </a:r>
            <a:endParaRPr lang="cs-CZ" altLang="cs-CZ" sz="1800" dirty="0"/>
          </a:p>
          <a:p>
            <a:pPr marL="0" indent="0" algn="l">
              <a:buNone/>
            </a:pPr>
            <a:r>
              <a:rPr lang="cs-CZ" sz="1800" b="1" i="0" u="none" strike="noStrike" baseline="0" dirty="0"/>
              <a:t>                                   </a:t>
            </a:r>
            <a:r>
              <a:rPr lang="cs-CZ" sz="1800" b="1" i="0" u="none" strike="noStrike" baseline="0" dirty="0" err="1"/>
              <a:t>Raabs</a:t>
            </a:r>
            <a:r>
              <a:rPr lang="cs-CZ" sz="1800" b="1" i="0" u="none" strike="noStrike" baseline="0" dirty="0"/>
              <a:t>  </a:t>
            </a:r>
            <a:r>
              <a:rPr lang="cs-CZ" sz="1800" b="0" i="0" u="none" strike="noStrike" baseline="0" dirty="0"/>
              <a:t>–  </a:t>
            </a:r>
            <a:r>
              <a:rPr lang="cs-CZ" sz="1800" b="1" i="0" u="none" strike="noStrike" baseline="0" dirty="0"/>
              <a:t>11. stol.:  hrad </a:t>
            </a:r>
            <a:r>
              <a:rPr lang="cs-CZ" sz="1800" b="0" i="0" u="none" strike="noStrike" baseline="0" dirty="0"/>
              <a:t>1,3 km od </a:t>
            </a:r>
            <a:r>
              <a:rPr lang="cs-CZ" sz="1800" b="0" i="0" u="none" strike="noStrike" baseline="0" dirty="0" err="1"/>
              <a:t>Sandu</a:t>
            </a:r>
            <a:r>
              <a:rPr lang="cs-CZ" sz="1800" b="0" i="0" u="none" strike="noStrike" baseline="0" dirty="0"/>
              <a:t>, </a:t>
            </a:r>
            <a:r>
              <a:rPr lang="cs-CZ" sz="1800" dirty="0"/>
              <a:t>K</a:t>
            </a:r>
            <a:r>
              <a:rPr lang="cs-CZ" sz="1800" b="0" i="0" u="none" strike="noStrike" baseline="0" dirty="0"/>
              <a:t>osmas – zmínka k r. 1100  (pod rytířským sálem zdivo z 11. stol.)</a:t>
            </a:r>
          </a:p>
          <a:p>
            <a:pPr marL="0" indent="0" algn="l">
              <a:buNone/>
            </a:pPr>
            <a:endParaRPr lang="cs-CZ" sz="1800" b="0" i="0" u="none" strike="noStrike" baseline="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</a:t>
            </a:r>
            <a:r>
              <a:rPr lang="cs-CZ" sz="1800" b="1" i="0" u="none" strike="noStrike" baseline="0" dirty="0" err="1"/>
              <a:t>Thunau</a:t>
            </a:r>
            <a:r>
              <a:rPr lang="cs-CZ" sz="1800" b="1" i="0" u="none" strike="noStrike" baseline="0" dirty="0"/>
              <a:t> </a:t>
            </a:r>
            <a:r>
              <a:rPr lang="cs-CZ" sz="1800" b="1" i="0" u="none" strike="noStrike" baseline="0" dirty="0" err="1"/>
              <a:t>am</a:t>
            </a:r>
            <a:r>
              <a:rPr lang="cs-CZ" sz="1800" b="1" i="0" u="none" strike="noStrike" baseline="0" dirty="0"/>
              <a:t> Kamp  </a:t>
            </a:r>
            <a:r>
              <a:rPr lang="cs-CZ" sz="1800" b="0" i="0" u="none" strike="noStrike" baseline="0" dirty="0"/>
              <a:t>(hradisko u </a:t>
            </a:r>
            <a:r>
              <a:rPr lang="cs-CZ" sz="1800" b="0" i="0" u="none" strike="noStrike" baseline="0" dirty="0" err="1"/>
              <a:t>Garsu</a:t>
            </a:r>
            <a:r>
              <a:rPr lang="pl-PL" sz="1800" b="0" i="0" u="none" strike="noStrike" baseline="0" dirty="0"/>
              <a:t>, zánik: poč. 10. stol., sídliště: 10/11. stol.) –  </a:t>
            </a:r>
            <a:r>
              <a:rPr lang="pl-PL" sz="1800" b="1" i="0" u="none" strike="noStrike" baseline="0" dirty="0"/>
              <a:t>hrad Gars </a:t>
            </a:r>
            <a:r>
              <a:rPr lang="pl-PL" sz="1800" b="0" i="0" u="none" strike="noStrike" baseline="0" dirty="0"/>
              <a:t>( 11. stol.)</a:t>
            </a:r>
            <a:endParaRPr lang="cs-CZ" sz="1800" dirty="0"/>
          </a:p>
          <a:p>
            <a:pPr marL="0" indent="0" algn="l">
              <a:buNone/>
            </a:pPr>
            <a:endParaRPr lang="cs-CZ" sz="18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015710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99ED185-A593-46A1-8B6B-6FB454F9A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874727"/>
            <a:ext cx="6471644" cy="424877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00CB464-B8AF-4201-AB00-4E30BF5109D9}"/>
              </a:ext>
            </a:extLst>
          </p:cNvPr>
          <p:cNvSpPr txBox="1"/>
          <p:nvPr/>
        </p:nvSpPr>
        <p:spPr>
          <a:xfrm>
            <a:off x="361951" y="5493781"/>
            <a:ext cx="11638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Hradiště </a:t>
            </a:r>
            <a:r>
              <a:rPr lang="cs-CZ" sz="2000" b="1" i="0" u="none" strike="noStrike" baseline="0" dirty="0" err="1">
                <a:solidFill>
                  <a:srgbClr val="FF0000"/>
                </a:solidFill>
              </a:rPr>
              <a:t>Gars-Thunau</a:t>
            </a:r>
            <a:r>
              <a:rPr lang="cs-CZ" sz="2000" b="1" dirty="0">
                <a:solidFill>
                  <a:srgbClr val="FF0000"/>
                </a:solidFill>
              </a:rPr>
              <a:t>:</a:t>
            </a:r>
            <a:r>
              <a:rPr lang="cs-CZ" sz="2000" b="1" dirty="0">
                <a:solidFill>
                  <a:srgbClr val="333333"/>
                </a:solidFill>
              </a:rPr>
              <a:t>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jámy, zemnice, kůlove jámy, pece,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palisádové žlaby, valové opevnění a hroby. </a:t>
            </a:r>
          </a:p>
          <a:p>
            <a:pPr algn="l"/>
            <a:r>
              <a:rPr lang="cs-CZ" sz="2000" dirty="0">
                <a:solidFill>
                  <a:srgbClr val="333333"/>
                </a:solidFill>
              </a:rPr>
              <a:t>K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oncentrace artefaktů: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6–7 × 8–10 m   (rezidua abytných staveb).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V poloze „Obere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Holzwiese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“: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velmožský dvorec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s palisádou (80 × 100 m) a obytnými objekty (10 × 7,5 m).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                                    (12 % kostí divoké zvěře)</a:t>
            </a: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EE148FE-2233-45F0-87CE-1A398224F9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4"/>
          <a:stretch/>
        </p:blipFill>
        <p:spPr>
          <a:xfrm>
            <a:off x="7597338" y="201703"/>
            <a:ext cx="3551660" cy="20574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9AEBED0-7FB5-43B3-B8B7-D167EC958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88" y="2362047"/>
            <a:ext cx="2543526" cy="286433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6B1E84B-6FC4-48B2-BE35-C7A7BD9F85A6}"/>
              </a:ext>
            </a:extLst>
          </p:cNvPr>
          <p:cNvSpPr txBox="1"/>
          <p:nvPr/>
        </p:nvSpPr>
        <p:spPr>
          <a:xfrm>
            <a:off x="9325543" y="2813447"/>
            <a:ext cx="28664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Hrad </a:t>
            </a:r>
            <a:r>
              <a:rPr lang="cs-CZ" sz="2000" b="1" dirty="0" err="1">
                <a:solidFill>
                  <a:srgbClr val="FF0000"/>
                </a:solidFill>
              </a:rPr>
              <a:t>Gars</a:t>
            </a:r>
            <a:endParaRPr lang="cs-CZ" sz="2000" b="1" dirty="0">
              <a:solidFill>
                <a:srgbClr val="FF0000"/>
              </a:solidFill>
            </a:endParaRPr>
          </a:p>
          <a:p>
            <a:endParaRPr lang="cs-CZ" dirty="0"/>
          </a:p>
          <a:p>
            <a:r>
              <a:rPr lang="cs-CZ" dirty="0"/>
              <a:t>pol. 11. stol.:  Babenberkové</a:t>
            </a:r>
          </a:p>
          <a:p>
            <a:r>
              <a:rPr lang="cs-CZ" dirty="0"/>
              <a:t>13. stol.:          </a:t>
            </a:r>
            <a:r>
              <a:rPr lang="cs-CZ" dirty="0" err="1"/>
              <a:t>Kuenringové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4784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502AF66-ADF2-4FB9-A288-7888DE30AF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68" y="3429000"/>
            <a:ext cx="7894871" cy="277965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6D58384-6D72-4211-97CD-B8227D253748}"/>
              </a:ext>
            </a:extLst>
          </p:cNvPr>
          <p:cNvSpPr txBox="1"/>
          <p:nvPr/>
        </p:nvSpPr>
        <p:spPr>
          <a:xfrm>
            <a:off x="6715125" y="5965765"/>
            <a:ext cx="1371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Burg</a:t>
            </a:r>
            <a:r>
              <a:rPr lang="cs-CZ" sz="2000" b="1" dirty="0"/>
              <a:t> </a:t>
            </a:r>
            <a:r>
              <a:rPr lang="cs-CZ" sz="2000" b="1" dirty="0" err="1"/>
              <a:t>Raabs</a:t>
            </a:r>
            <a:endParaRPr lang="cs-CZ" sz="20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EE6D3C1-C7A8-45F4-B6A7-369FC0E13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259" y="340918"/>
            <a:ext cx="4282633" cy="285223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FDBFD6E-ED58-4EFC-8403-02D50F010482}"/>
              </a:ext>
            </a:extLst>
          </p:cNvPr>
          <p:cNvSpPr txBox="1"/>
          <p:nvPr/>
        </p:nvSpPr>
        <p:spPr>
          <a:xfrm>
            <a:off x="7341564" y="449293"/>
            <a:ext cx="1258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Burg</a:t>
            </a:r>
            <a:r>
              <a:rPr lang="cs-CZ" sz="2000" b="1" dirty="0"/>
              <a:t> </a:t>
            </a:r>
            <a:r>
              <a:rPr lang="cs-CZ" sz="2000" b="1" dirty="0" err="1"/>
              <a:t>Sand</a:t>
            </a:r>
            <a:endParaRPr lang="cs-CZ" sz="2000" b="1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7AE96F8-8F5F-4EAB-8326-232F31E76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07" y="283999"/>
            <a:ext cx="4466988" cy="62900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0DB9793-6EB4-4CD8-846E-490F3FAFC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5375" y="649348"/>
            <a:ext cx="3223559" cy="78439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C2E0234-ADCF-40E2-AA17-2DACA48F8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0999" y="1767035"/>
            <a:ext cx="3968549" cy="116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75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C7AB31D4-B75C-4C7D-AB39-AAE9248AA2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152400"/>
            <a:ext cx="6172200" cy="857250"/>
          </a:xfrm>
        </p:spPr>
        <p:txBody>
          <a:bodyPr/>
          <a:lstStyle/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</a:rPr>
              <a:t>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Hradské obvody</a:t>
            </a:r>
            <a:r>
              <a:rPr lang="cs-CZ" altLang="cs-CZ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CDA8F23-EC94-4442-85AA-9600263897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19150" y="1143000"/>
            <a:ext cx="9801225" cy="5715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Rozsah  </a:t>
            </a:r>
            <a:r>
              <a:rPr lang="cs-CZ" altLang="cs-CZ" sz="1800" dirty="0"/>
              <a:t>–  kolem správních hradů  (</a:t>
            </a:r>
            <a:r>
              <a:rPr lang="cs-CZ" altLang="cs-CZ" sz="1800" dirty="0" err="1"/>
              <a:t>civitates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provinciae</a:t>
            </a:r>
            <a:r>
              <a:rPr lang="cs-CZ" altLang="cs-CZ" sz="1800" dirty="0"/>
              <a:t>) vzdálených 30 km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–  cca 700 km</a:t>
            </a:r>
            <a:r>
              <a:rPr lang="cs-CZ" altLang="cs-CZ" sz="1800" baseline="30000" dirty="0"/>
              <a:t>2</a:t>
            </a:r>
            <a:r>
              <a:rPr lang="cs-CZ" altLang="cs-CZ" sz="1800" dirty="0"/>
              <a:t>, vojenské zabezpečení (stálé družiny)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–  hradské oblasti:   župy, v čele župani (</a:t>
            </a:r>
            <a:r>
              <a:rPr lang="cs-CZ" altLang="cs-CZ" sz="1800" dirty="0" err="1"/>
              <a:t>suppani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comes</a:t>
            </a:r>
            <a:r>
              <a:rPr lang="cs-CZ" altLang="cs-CZ" sz="1800" dirty="0"/>
              <a:t>)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Kompetence </a:t>
            </a:r>
            <a:r>
              <a:rPr lang="cs-CZ" altLang="cs-CZ" sz="1800" dirty="0"/>
              <a:t> –  moc vojenská, soudní a berní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Výběr dávek</a:t>
            </a:r>
            <a:r>
              <a:rPr lang="cs-CZ" altLang="cs-CZ" sz="1800" dirty="0"/>
              <a:t>  –  tribut </a:t>
            </a:r>
            <a:r>
              <a:rPr lang="cs-CZ" altLang="cs-CZ" sz="1800" dirty="0" err="1"/>
              <a:t>pacis</a:t>
            </a:r>
            <a:r>
              <a:rPr lang="cs-CZ" altLang="cs-CZ" sz="1800" dirty="0"/>
              <a:t> (daň z míru)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–  celní a mýtní poplatky (hranice, mosty)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–  dávky:  2/3 panovník (ekonomické zajištění družiny)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naturální: med, sůl, dobytek, obilí)</a:t>
            </a:r>
          </a:p>
          <a:p>
            <a:pPr eaLnBrk="1" hangingPunct="1">
              <a:buFontTx/>
              <a:buNone/>
              <a:defRPr/>
            </a:pPr>
            <a:endParaRPr lang="cs-CZ" altLang="cs-CZ" sz="1800" b="1" dirty="0"/>
          </a:p>
          <a:p>
            <a:pPr>
              <a:defRPr/>
            </a:pPr>
            <a:r>
              <a:rPr lang="cs-CZ" altLang="cs-CZ" sz="1800" b="1" dirty="0"/>
              <a:t>Počet obyvatel </a:t>
            </a:r>
            <a:r>
              <a:rPr lang="cs-CZ" altLang="cs-CZ" sz="1800" dirty="0"/>
              <a:t>– pol. 11. stol:   Čechy:  celistvěji zalidněné území 15–20 %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Č + M:   680 tis. (hustota 8,7 na km</a:t>
            </a:r>
            <a:r>
              <a:rPr lang="cs-CZ" altLang="cs-CZ" sz="1800" baseline="30000" dirty="0"/>
              <a:t>2</a:t>
            </a:r>
            <a:r>
              <a:rPr lang="cs-CZ" alt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–  12./13. stol.:  Č + M:   1 235 000  (15,8 obyvatel na km</a:t>
            </a:r>
            <a:r>
              <a:rPr lang="cs-CZ" altLang="cs-CZ" sz="1800" baseline="30000" dirty="0"/>
              <a:t>2</a:t>
            </a:r>
            <a:r>
              <a:rPr lang="cs-CZ" alt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–  kol. r. 1400:    Č + M:  3 mil. obyvatel.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>
            <a:extLst>
              <a:ext uri="{FF2B5EF4-FFF2-40B4-BE49-F238E27FC236}">
                <a16:creationId xmlns:a16="http://schemas.microsoft.com/office/drawing/2014/main" id="{5FE8A211-20D8-5AAD-BF4D-8097A44D5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Vznik šlechty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E0602B8-453B-3410-A160-826B746E4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4" y="1295400"/>
            <a:ext cx="11477625" cy="5562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 11. a 12. stol.  </a:t>
            </a:r>
            <a:r>
              <a:rPr lang="cs-CZ" sz="1800" dirty="0"/>
              <a:t>–   vojenský způsob řízení vystřídala územní administrativa spojená s hrady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–   </a:t>
            </a:r>
            <a:r>
              <a:rPr lang="cs-CZ" sz="1800" b="1" dirty="0" err="1"/>
              <a:t>ministeriálové</a:t>
            </a:r>
            <a:r>
              <a:rPr lang="cs-CZ" sz="1800" b="1" dirty="0"/>
              <a:t>:  </a:t>
            </a:r>
            <a:r>
              <a:rPr lang="cs-CZ" sz="1800" dirty="0"/>
              <a:t>části družiníků přidělena půda za vojenské služby</a:t>
            </a:r>
            <a:endParaRPr lang="cs-CZ" sz="1800" b="1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 </a:t>
            </a:r>
            <a:r>
              <a:rPr lang="cs-CZ" sz="1800" b="1" dirty="0"/>
              <a:t>12. stol.  </a:t>
            </a:r>
            <a:r>
              <a:rPr lang="cs-CZ" sz="1800" dirty="0"/>
              <a:t>–  </a:t>
            </a:r>
            <a:r>
              <a:rPr lang="cs-CZ" sz="1800" b="1" dirty="0" err="1"/>
              <a:t>primates</a:t>
            </a:r>
            <a:r>
              <a:rPr lang="cs-CZ" sz="1800" b="1" dirty="0"/>
              <a:t> </a:t>
            </a:r>
            <a:r>
              <a:rPr lang="cs-CZ" sz="1800" b="1" dirty="0" err="1"/>
              <a:t>terrae</a:t>
            </a:r>
            <a:r>
              <a:rPr lang="cs-CZ" sz="1800" b="1" dirty="0"/>
              <a:t> </a:t>
            </a:r>
            <a:r>
              <a:rPr lang="cs-CZ" sz="1800" dirty="0"/>
              <a:t> –   přední zemští velmoži (předáci)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–  </a:t>
            </a:r>
            <a:r>
              <a:rPr lang="cs-CZ" sz="1800" b="1" dirty="0" err="1"/>
              <a:t>milites</a:t>
            </a:r>
            <a:r>
              <a:rPr lang="cs-CZ" sz="1800" b="1" dirty="0"/>
              <a:t> </a:t>
            </a:r>
            <a:r>
              <a:rPr lang="cs-CZ" sz="1800" b="1" dirty="0" err="1"/>
              <a:t>primi</a:t>
            </a:r>
            <a:r>
              <a:rPr lang="cs-CZ" sz="1800" b="1" dirty="0"/>
              <a:t> </a:t>
            </a:r>
            <a:r>
              <a:rPr lang="cs-CZ" sz="1800" b="1" dirty="0" err="1"/>
              <a:t>ordini</a:t>
            </a:r>
            <a:r>
              <a:rPr lang="cs-CZ" sz="1800" b="1" dirty="0"/>
              <a:t>  </a:t>
            </a:r>
            <a:r>
              <a:rPr lang="cs-CZ" sz="1800" dirty="0"/>
              <a:t>–  bojovníci prvního řádu, prazáklad vyšší šlechty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–  vstup do nejvyšší skupiny podmíněn působením u panovnického dvora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–  nejvyšší rodová elita: základ panského stavu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–  </a:t>
            </a:r>
            <a:r>
              <a:rPr lang="cs-CZ" sz="1800" b="1" dirty="0" err="1"/>
              <a:t>milites</a:t>
            </a:r>
            <a:r>
              <a:rPr lang="cs-CZ" sz="1800" b="1" dirty="0"/>
              <a:t> </a:t>
            </a:r>
            <a:r>
              <a:rPr lang="cs-CZ" sz="1800" b="1" dirty="0" err="1"/>
              <a:t>secundi</a:t>
            </a:r>
            <a:r>
              <a:rPr lang="cs-CZ" sz="1800" b="1" dirty="0"/>
              <a:t> </a:t>
            </a:r>
            <a:r>
              <a:rPr lang="cs-CZ" sz="1800" b="1" dirty="0" err="1"/>
              <a:t>ordini</a:t>
            </a:r>
            <a:r>
              <a:rPr lang="cs-CZ" sz="1800" b="1" dirty="0"/>
              <a:t>  </a:t>
            </a:r>
            <a:r>
              <a:rPr lang="cs-CZ" sz="1800" dirty="0"/>
              <a:t>–  bojovníci druhého řádu, prazáklad nižší šlechty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–   šlechta si zakládá si vlastní dvorce s vlastnickými kostely:   vznik nových lokálních středisek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 atributy rodové šlechty:   původ, majetek, víra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 </a:t>
            </a:r>
            <a:r>
              <a:rPr lang="cs-CZ" sz="1800" dirty="0">
                <a:solidFill>
                  <a:srgbClr val="231F20"/>
                </a:solidFill>
              </a:rPr>
              <a:t>državy tvořil rozptýlený </a:t>
            </a:r>
            <a:r>
              <a:rPr lang="cs-CZ" sz="1800" dirty="0">
                <a:solidFill>
                  <a:srgbClr val="231F20"/>
                </a:solidFill>
                <a:effectLst/>
              </a:rPr>
              <a:t>pozemkový majetek:  </a:t>
            </a:r>
            <a:r>
              <a:rPr lang="cs-CZ" sz="1800" dirty="0" err="1">
                <a:solidFill>
                  <a:srgbClr val="231F20"/>
                </a:solidFill>
                <a:effectLst/>
              </a:rPr>
              <a:t>predium</a:t>
            </a:r>
            <a:r>
              <a:rPr lang="cs-CZ" sz="1800" dirty="0">
                <a:solidFill>
                  <a:srgbClr val="231F20"/>
                </a:solidFill>
              </a:rPr>
              <a:t>  – </a:t>
            </a:r>
            <a:r>
              <a:rPr lang="cs-CZ" sz="1800" dirty="0">
                <a:solidFill>
                  <a:srgbClr val="231F20"/>
                </a:solidFill>
                <a:effectLst/>
              </a:rPr>
              <a:t> zárodek pozdějších panství</a:t>
            </a:r>
            <a:endParaRPr lang="cs-CZ" sz="1800" dirty="0">
              <a:effectLst/>
            </a:endParaRP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88274" y="0"/>
            <a:ext cx="10332719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Hradiska v Čechách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13509" y="1143000"/>
            <a:ext cx="11878491" cy="57150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1. pol. 10. stol.  </a:t>
            </a:r>
            <a:r>
              <a:rPr lang="cs-CZ" altLang="cs-CZ" sz="1800" dirty="0"/>
              <a:t>–  po zániku starších „kmenových“ hradišť zakládány nová přemyslovská správní centra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–  v písemných pramenech označeny jako:  </a:t>
            </a:r>
            <a:r>
              <a:rPr lang="cs-CZ" altLang="cs-CZ" sz="1800" b="1" dirty="0" err="1"/>
              <a:t>civitas</a:t>
            </a:r>
            <a:r>
              <a:rPr lang="cs-CZ" altLang="cs-CZ" sz="1800" b="1" dirty="0"/>
              <a:t> (</a:t>
            </a:r>
            <a:r>
              <a:rPr lang="cs-CZ" altLang="cs-CZ" sz="1800" b="1" dirty="0" err="1"/>
              <a:t>metropolis</a:t>
            </a:r>
            <a:r>
              <a:rPr lang="cs-CZ" altLang="cs-CZ" sz="1800" b="1" dirty="0"/>
              <a:t>), </a:t>
            </a:r>
            <a:r>
              <a:rPr lang="cs-CZ" altLang="cs-CZ" sz="1800" b="1" dirty="0" err="1"/>
              <a:t>urbs</a:t>
            </a:r>
            <a:r>
              <a:rPr lang="cs-CZ" altLang="cs-CZ" sz="1800" b="1" dirty="0"/>
              <a:t>, oppidum, </a:t>
            </a:r>
            <a:r>
              <a:rPr lang="cs-CZ" altLang="cs-CZ" sz="1800" b="1" dirty="0" err="1"/>
              <a:t>castrum</a:t>
            </a:r>
            <a:r>
              <a:rPr lang="cs-CZ" altLang="cs-CZ" sz="1800" i="1" dirty="0"/>
              <a:t>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–  rozsah:  menší (5–10 ha)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–  opevnění:  hradby komorové konstrukce s čelní kamennou plentu (tzv. přemyslovská hradba)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</a:t>
            </a:r>
          </a:p>
          <a:p>
            <a:pPr eaLnBrk="1" hangingPunct="1"/>
            <a:r>
              <a:rPr lang="cs-CZ" altLang="cs-CZ" sz="1800" b="1" dirty="0"/>
              <a:t>Od 2. třetiny 10. stol.</a:t>
            </a:r>
            <a:r>
              <a:rPr lang="cs-CZ" altLang="cs-CZ" sz="1800" dirty="0"/>
              <a:t>  –  hradiska zapojeny do </a:t>
            </a:r>
            <a:r>
              <a:rPr lang="cs-CZ" altLang="cs-CZ" sz="1800" b="1" dirty="0">
                <a:solidFill>
                  <a:srgbClr val="FF0000"/>
                </a:solidFill>
              </a:rPr>
              <a:t>tzv. hradské organizace:</a:t>
            </a:r>
          </a:p>
          <a:p>
            <a:pPr marL="0" indent="0">
              <a:buNone/>
            </a:pPr>
            <a:r>
              <a:rPr lang="cs-CZ" altLang="cs-CZ" sz="1800" b="1" dirty="0"/>
              <a:t>                                                 Čechy:  </a:t>
            </a:r>
            <a:r>
              <a:rPr lang="cs-CZ" altLang="cs-CZ" sz="1800" dirty="0"/>
              <a:t>od 2. pol. 10. stol.</a:t>
            </a:r>
            <a:r>
              <a:rPr lang="cs-CZ" altLang="cs-CZ" sz="1800" b="1" dirty="0"/>
              <a:t> </a:t>
            </a:r>
            <a:r>
              <a:rPr lang="cs-CZ" altLang="cs-CZ" sz="1800" dirty="0"/>
              <a:t>budovali Boleslavové (15 hradů)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</a:t>
            </a:r>
            <a:r>
              <a:rPr lang="cs-CZ" altLang="cs-CZ" sz="1800" b="1" dirty="0"/>
              <a:t>Morava:</a:t>
            </a:r>
            <a:r>
              <a:rPr lang="cs-CZ" altLang="cs-CZ" sz="1800" dirty="0"/>
              <a:t>  od počátku 11. stol. za Oldřicha a Břetislava I. (8 – 10 hradů)</a:t>
            </a:r>
          </a:p>
          <a:p>
            <a:pPr eaLnBrk="1" hangingPunct="1"/>
            <a:endParaRPr lang="cs-CZ" altLang="cs-CZ" sz="1800" dirty="0"/>
          </a:p>
          <a:p>
            <a:r>
              <a:rPr lang="cs-CZ" altLang="cs-CZ" sz="1800" b="1" dirty="0"/>
              <a:t>po roce 1000:   </a:t>
            </a:r>
            <a:r>
              <a:rPr lang="cs-CZ" altLang="cs-CZ" sz="1800" dirty="0"/>
              <a:t>síť přemyslovských hradů se mění v hradskou organizaci, jejímž základem se stávají  správní hrady:  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a)  </a:t>
            </a:r>
            <a:r>
              <a:rPr lang="cs-CZ" altLang="cs-CZ" sz="1800" b="1" dirty="0"/>
              <a:t>hrad</a:t>
            </a:r>
            <a:r>
              <a:rPr lang="cs-CZ" altLang="cs-CZ" sz="1800" dirty="0"/>
              <a:t>  –  </a:t>
            </a:r>
            <a:r>
              <a:rPr lang="cs-CZ" altLang="cs-CZ" sz="1800" dirty="0" err="1"/>
              <a:t>civitas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castrum</a:t>
            </a:r>
            <a:r>
              <a:rPr lang="cs-CZ" altLang="cs-CZ" sz="1800" dirty="0"/>
              <a:t>:   ovládá přilehlý:</a:t>
            </a:r>
          </a:p>
          <a:p>
            <a:pPr>
              <a:buNone/>
            </a:pPr>
            <a:r>
              <a:rPr lang="cs-CZ" altLang="cs-CZ" sz="1800" dirty="0"/>
              <a:t>                                b)  </a:t>
            </a:r>
            <a:r>
              <a:rPr lang="cs-CZ" altLang="cs-CZ" sz="1800" b="1" dirty="0"/>
              <a:t>hradský obvod</a:t>
            </a:r>
            <a:r>
              <a:rPr lang="cs-CZ" altLang="cs-CZ" sz="1800" dirty="0"/>
              <a:t>  –  </a:t>
            </a:r>
            <a:r>
              <a:rPr lang="cs-CZ" altLang="cs-CZ" sz="1800" dirty="0" err="1"/>
              <a:t>civitas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provincia</a:t>
            </a:r>
            <a:r>
              <a:rPr lang="cs-CZ" altLang="cs-CZ" sz="1800" dirty="0"/>
              <a:t>:  spravuje:</a:t>
            </a:r>
          </a:p>
          <a:p>
            <a:pPr>
              <a:buNone/>
            </a:pPr>
            <a:r>
              <a:rPr lang="cs-CZ" altLang="cs-CZ" sz="1800" dirty="0"/>
              <a:t>                                c)  </a:t>
            </a:r>
            <a:r>
              <a:rPr lang="cs-CZ" altLang="cs-CZ" sz="1800" b="1" dirty="0"/>
              <a:t>správce</a:t>
            </a:r>
            <a:r>
              <a:rPr lang="cs-CZ" altLang="cs-CZ" sz="1800" dirty="0"/>
              <a:t>  –  </a:t>
            </a:r>
            <a:r>
              <a:rPr lang="cs-CZ" altLang="cs-CZ" sz="1800" dirty="0" err="1"/>
              <a:t>comes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prefectus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urbis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castellaneus</a:t>
            </a:r>
            <a:r>
              <a:rPr lang="cs-CZ" altLang="cs-CZ" sz="1800" dirty="0"/>
              <a:t>:  výběr daní, služby, zemské roboty 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915091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3">
            <a:extLst>
              <a:ext uri="{FF2B5EF4-FFF2-40B4-BE49-F238E27FC236}">
                <a16:creationId xmlns:a16="http://schemas.microsoft.com/office/drawing/2014/main" id="{DEB6316D-102D-3F48-66DD-0064CCE20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113" y="114300"/>
            <a:ext cx="9172575" cy="85725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Vznik šlechty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077FE8E-4B38-299D-59DA-F9C9FC011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038225"/>
            <a:ext cx="11334750" cy="579913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Šlechta </a:t>
            </a:r>
            <a:r>
              <a:rPr lang="cs-CZ" sz="1800" dirty="0"/>
              <a:t>  –  </a:t>
            </a:r>
            <a:r>
              <a:rPr lang="cs-CZ" sz="1800" b="1" dirty="0"/>
              <a:t> </a:t>
            </a:r>
            <a:r>
              <a:rPr lang="cs-CZ" sz="1800" dirty="0"/>
              <a:t>z něm. </a:t>
            </a:r>
            <a:r>
              <a:rPr lang="cs-CZ" sz="1800" dirty="0" err="1"/>
              <a:t>Geschlecht</a:t>
            </a:r>
            <a:r>
              <a:rPr lang="cs-CZ" sz="1800" dirty="0"/>
              <a:t> (rod – princip dědičnosti:   až ve 13. stol.)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 podílela se na „výstavbě země“ (dvorce, kostely, trhy)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 </a:t>
            </a:r>
            <a:r>
              <a:rPr lang="cs-CZ" sz="1800" b="1" dirty="0"/>
              <a:t>1189:</a:t>
            </a:r>
            <a:r>
              <a:rPr lang="cs-CZ" sz="1800" dirty="0"/>
              <a:t>  Statuta Konráda Oty  –  dědičné vlastnictví  majetků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 </a:t>
            </a:r>
            <a:r>
              <a:rPr lang="cs-CZ" sz="1800" b="1" dirty="0"/>
              <a:t>poč. 13. stol</a:t>
            </a:r>
            <a:r>
              <a:rPr lang="cs-CZ" sz="1800" dirty="0"/>
              <a:t>.:  </a:t>
            </a:r>
            <a:r>
              <a:rPr lang="cs-CZ" sz="1800" dirty="0" err="1"/>
              <a:t>teritorializace</a:t>
            </a:r>
            <a:r>
              <a:rPr lang="cs-CZ" sz="1800" dirty="0"/>
              <a:t> šlechty:   výstavba dědičných dominií šlechty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 vybírala knížete jako symbol představitele státního celku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 </a:t>
            </a:r>
            <a:r>
              <a:rPr lang="cs-CZ" sz="1800" b="1" dirty="0" err="1"/>
              <a:t>Nobilis</a:t>
            </a:r>
            <a:r>
              <a:rPr lang="cs-CZ" sz="1800" b="1" dirty="0"/>
              <a:t>  </a:t>
            </a:r>
            <a:r>
              <a:rPr lang="cs-CZ" sz="1800" dirty="0"/>
              <a:t> –   </a:t>
            </a:r>
            <a:r>
              <a:rPr lang="cs-CZ" sz="1800" b="1" dirty="0"/>
              <a:t>od 40. let 12. stol.:   </a:t>
            </a:r>
            <a:r>
              <a:rPr lang="cs-CZ" sz="1800" dirty="0"/>
              <a:t>označení elity z předních rodů spojených příbuzensko-klientskými vztahy</a:t>
            </a:r>
          </a:p>
          <a:p>
            <a:pPr>
              <a:defRPr/>
            </a:pPr>
            <a:r>
              <a:rPr lang="cs-CZ" sz="1800" dirty="0"/>
              <a:t> </a:t>
            </a:r>
            <a:r>
              <a:rPr lang="cs-CZ" sz="1800" b="1" dirty="0" err="1"/>
              <a:t>Domines</a:t>
            </a:r>
            <a:r>
              <a:rPr lang="cs-CZ" sz="1800" dirty="0"/>
              <a:t>   –   </a:t>
            </a:r>
            <a:r>
              <a:rPr lang="cs-CZ" sz="1800" b="1" dirty="0"/>
              <a:t>3/3 12. stol.:  </a:t>
            </a:r>
            <a:r>
              <a:rPr lang="cs-CZ" sz="1800" dirty="0"/>
              <a:t>pozdější označení šlechty (erby)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Rodová hypotéza   –   </a:t>
            </a:r>
            <a:r>
              <a:rPr lang="cs-CZ" sz="1800" dirty="0"/>
              <a:t>šlechta vzniká z předstátní kmenové elity:  Vršovci  -   v opozici vůči Přemyslovcům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–   1172-1197:   šlechta vyměňovala různé Přemyslovce  (nový pohled na roli šlechty)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Úřednická hypotéza   –   </a:t>
            </a:r>
            <a:r>
              <a:rPr lang="cs-CZ" sz="1800" dirty="0"/>
              <a:t>šlechta získává postavení až v knížecím správním aparátu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a)  zcizování majetků správních úřadů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b)  udělení doživotního výsluhového léna  (bona </a:t>
            </a:r>
            <a:r>
              <a:rPr lang="cs-CZ" sz="1800" dirty="0" err="1"/>
              <a:t>deservita</a:t>
            </a:r>
            <a:r>
              <a:rPr lang="cs-CZ" sz="1800" dirty="0"/>
              <a:t>), vracela se panovníkovi</a:t>
            </a:r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endParaRPr lang="cs-CZ" sz="18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0263" y="647700"/>
            <a:ext cx="11721738" cy="6210300"/>
          </a:xfrm>
        </p:spPr>
        <p:txBody>
          <a:bodyPr>
            <a:noAutofit/>
          </a:bodyPr>
          <a:lstStyle/>
          <a:p>
            <a:r>
              <a:rPr lang="cs-CZ" altLang="cs-CZ" sz="1600" b="1" dirty="0">
                <a:solidFill>
                  <a:srgbClr val="FF0000"/>
                </a:solidFill>
              </a:rPr>
              <a:t>Dvorce </a:t>
            </a:r>
            <a:r>
              <a:rPr lang="cs-CZ" altLang="cs-CZ" sz="1600" dirty="0"/>
              <a:t>  –   majetek knížete s obytnými a hospodářskými objekty </a:t>
            </a:r>
          </a:p>
          <a:p>
            <a:pPr marL="0" indent="0">
              <a:buNone/>
            </a:pPr>
            <a:r>
              <a:rPr lang="cs-CZ" altLang="cs-CZ" sz="1600" dirty="0"/>
              <a:t>                    –   9. až 10. stol. uvnitř hradišť, od 11. stol. mimo (Zbečno, </a:t>
            </a:r>
            <a:r>
              <a:rPr lang="cs-CZ" altLang="cs-CZ" sz="1600" dirty="0" err="1"/>
              <a:t>Živhošť</a:t>
            </a:r>
            <a:r>
              <a:rPr lang="cs-CZ" altLang="cs-CZ" sz="1600" dirty="0"/>
              <a:t>)</a:t>
            </a:r>
          </a:p>
          <a:p>
            <a:pPr marL="0" indent="0">
              <a:buNone/>
            </a:pPr>
            <a:r>
              <a:rPr lang="cs-CZ" altLang="cs-CZ" sz="1600" dirty="0"/>
              <a:t>                    –   přemyslovské:   doloženy písemně (Boleslav, Tetín)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600" dirty="0"/>
              <a:t>                    –   funkce:  rezidenční, ekonomické, kultovní a obrané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600" dirty="0"/>
              <a:t>                    –   zatíženy dávkami, robotami a platy nebo specializovanou produkcí služeb nebo výrobků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600" dirty="0"/>
              <a:t>                    –   v čele </a:t>
            </a:r>
            <a:r>
              <a:rPr lang="cs-CZ" altLang="cs-CZ" sz="1600" dirty="0" err="1"/>
              <a:t>villicus</a:t>
            </a:r>
            <a:r>
              <a:rPr lang="cs-CZ" altLang="cs-CZ" sz="1600" dirty="0"/>
              <a:t> (správce) shromažďující dávky z okolí;   při pobytu panovníka oděvy, potraviny a nápoje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600" dirty="0"/>
              <a:t>                              Čechy:      </a:t>
            </a:r>
            <a:r>
              <a:rPr lang="cs-CZ" altLang="cs-CZ" sz="1600" dirty="0" err="1"/>
              <a:t>Hradsko</a:t>
            </a:r>
            <a:r>
              <a:rPr lang="cs-CZ" altLang="cs-CZ" sz="1600" dirty="0"/>
              <a:t> u Mšena – první objev dvorce v Čechách:  1971-3  M. Šolle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600" dirty="0"/>
              <a:t>                              Morava:   </a:t>
            </a:r>
            <a:r>
              <a:rPr lang="cs-CZ" altLang="cs-CZ" sz="1600" dirty="0" err="1"/>
              <a:t>Pohansko</a:t>
            </a:r>
            <a:r>
              <a:rPr lang="cs-CZ" altLang="cs-CZ" sz="1600" dirty="0"/>
              <a:t> u Břeclavi (první výzkum tohoto typu), </a:t>
            </a:r>
            <a:r>
              <a:rPr lang="cs-CZ" altLang="cs-CZ" sz="1600" dirty="0" err="1"/>
              <a:t>Ducové</a:t>
            </a:r>
            <a:endParaRPr lang="cs-CZ" altLang="cs-CZ" sz="1600" dirty="0"/>
          </a:p>
          <a:p>
            <a:pPr>
              <a:lnSpc>
                <a:spcPct val="80000"/>
              </a:lnSpc>
              <a:buNone/>
            </a:pPr>
            <a:endParaRPr lang="cs-CZ" altLang="cs-CZ" sz="1600" dirty="0"/>
          </a:p>
          <a:p>
            <a:pPr>
              <a:lnSpc>
                <a:spcPct val="80000"/>
              </a:lnSpc>
              <a:buNone/>
            </a:pPr>
            <a:r>
              <a:rPr lang="cs-CZ" altLang="cs-CZ" sz="1600" dirty="0"/>
              <a:t>                              1) </a:t>
            </a:r>
            <a:r>
              <a:rPr lang="cs-CZ" altLang="cs-CZ" sz="1600" b="1" dirty="0"/>
              <a:t>lovecké</a:t>
            </a:r>
            <a:r>
              <a:rPr lang="cs-CZ" altLang="cs-CZ" sz="1600" dirty="0"/>
              <a:t> – </a:t>
            </a:r>
            <a:r>
              <a:rPr lang="cs-CZ" altLang="cs-CZ" sz="1600" dirty="0" err="1"/>
              <a:t>záp</a:t>
            </a:r>
            <a:r>
              <a:rPr lang="cs-CZ" altLang="cs-CZ" sz="1600" dirty="0"/>
              <a:t>. a již. okraj středních Čech (Zbečno, Starý Kanin, Kamýk, Živohošť, atd.) a </a:t>
            </a:r>
            <a:r>
              <a:rPr lang="cs-CZ" altLang="cs-CZ" sz="1600" dirty="0" err="1"/>
              <a:t>vých</a:t>
            </a:r>
            <a:r>
              <a:rPr lang="cs-CZ" altLang="cs-CZ" sz="1600" dirty="0"/>
              <a:t>. Č.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600" dirty="0"/>
              <a:t>                              2) </a:t>
            </a:r>
            <a:r>
              <a:rPr lang="cs-CZ" altLang="cs-CZ" sz="1600" b="1" dirty="0"/>
              <a:t>hospodářské</a:t>
            </a:r>
            <a:r>
              <a:rPr lang="cs-CZ" altLang="cs-CZ" sz="1600" dirty="0"/>
              <a:t>  –  úrodné oblasti, obilní produkce (Radotín, St. Lysá, Sadská, Týnec n. Labem, Budyně n. Ohří )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600" dirty="0"/>
              <a:t>                              3) </a:t>
            </a:r>
            <a:r>
              <a:rPr lang="cs-CZ" altLang="cs-CZ" sz="1600" b="1" dirty="0"/>
              <a:t>hradské  </a:t>
            </a:r>
            <a:r>
              <a:rPr lang="cs-CZ" altLang="cs-CZ" sz="1600" dirty="0"/>
              <a:t>–  vázány na správní hrady, náročnější řemeslná výroba</a:t>
            </a:r>
            <a:endParaRPr lang="cs-CZ" altLang="cs-CZ" sz="1600" b="1" dirty="0"/>
          </a:p>
          <a:p>
            <a:pPr marL="0" indent="0">
              <a:buNone/>
            </a:pPr>
            <a:endParaRPr lang="cs-CZ" altLang="cs-CZ" sz="1600" b="1" dirty="0"/>
          </a:p>
          <a:p>
            <a:r>
              <a:rPr lang="cs-CZ" altLang="cs-CZ" sz="1600" b="1" dirty="0"/>
              <a:t>Svobodné  obyvatelstvo:    </a:t>
            </a:r>
            <a:r>
              <a:rPr lang="cs-CZ" altLang="cs-CZ" sz="1600" dirty="0"/>
              <a:t>a) </a:t>
            </a:r>
            <a:r>
              <a:rPr lang="cs-CZ" altLang="cs-CZ" sz="1600" b="1" u="sng" dirty="0"/>
              <a:t>tzv. knížecí sedláci</a:t>
            </a:r>
            <a:r>
              <a:rPr lang="cs-CZ" altLang="cs-CZ" sz="1600" b="1" dirty="0"/>
              <a:t>  </a:t>
            </a:r>
            <a:r>
              <a:rPr lang="cs-CZ" altLang="cs-CZ" sz="1600" dirty="0"/>
              <a:t>–  dědici (</a:t>
            </a:r>
            <a:r>
              <a:rPr lang="cs-CZ" altLang="cs-CZ" sz="1600" dirty="0" err="1"/>
              <a:t>rustices</a:t>
            </a:r>
            <a:r>
              <a:rPr lang="cs-CZ" altLang="cs-CZ" sz="1600" dirty="0"/>
              <a:t>): podléhali jen knížeti, obdělávali půdu v dědičné držbě</a:t>
            </a:r>
          </a:p>
          <a:p>
            <a:pPr marL="0" indent="0">
              <a:buNone/>
            </a:pPr>
            <a:r>
              <a:rPr lang="cs-CZ" altLang="cs-CZ" sz="1600" dirty="0"/>
              <a:t>                                                                                              –  užívali půdu svobodně, dokud kníže neprojevil své dispoziční právo </a:t>
            </a:r>
          </a:p>
          <a:p>
            <a:pPr>
              <a:buNone/>
            </a:pPr>
            <a:endParaRPr lang="cs-CZ" altLang="cs-CZ" sz="1600" dirty="0"/>
          </a:p>
          <a:p>
            <a:pPr>
              <a:buNone/>
            </a:pPr>
            <a:r>
              <a:rPr lang="cs-CZ" altLang="cs-CZ" sz="1600" dirty="0"/>
              <a:t>                                                      b) </a:t>
            </a:r>
            <a:r>
              <a:rPr lang="cs-CZ" altLang="cs-CZ" sz="1600" b="1" u="sng" dirty="0"/>
              <a:t>hosté (</a:t>
            </a:r>
            <a:r>
              <a:rPr lang="cs-CZ" altLang="cs-CZ" sz="1600" b="1" u="sng" dirty="0" err="1"/>
              <a:t>hospites</a:t>
            </a:r>
            <a:r>
              <a:rPr lang="cs-CZ" altLang="cs-CZ" sz="1600" b="1" u="sng" dirty="0"/>
              <a:t>)</a:t>
            </a:r>
            <a:r>
              <a:rPr lang="cs-CZ" altLang="cs-CZ" sz="1600" dirty="0"/>
              <a:t>  –  sedláci hospodařící na cizí půdě, odvádějící příslušné dávky a roboty </a:t>
            </a:r>
          </a:p>
          <a:p>
            <a:pPr>
              <a:buNone/>
            </a:pPr>
            <a:r>
              <a:rPr lang="cs-CZ" altLang="cs-CZ" sz="1600" dirty="0"/>
              <a:t>                                                                                             (cizinci, obchodníci)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600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i="1" dirty="0"/>
              <a:t>          </a:t>
            </a: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222350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4D049FBE-7185-D1EA-DD1B-72A21B065B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4875" y="-13970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006600"/>
                </a:solidFill>
              </a:rPr>
              <a:t>    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Osídlení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B59BEE06-1D3C-5C14-14A3-A6095826FA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8151" y="981074"/>
            <a:ext cx="11830050" cy="6238875"/>
          </a:xfrm>
        </p:spPr>
        <p:txBody>
          <a:bodyPr>
            <a:normAutofit fontScale="92500" lnSpcReduction="20000"/>
          </a:bodyPr>
          <a:lstStyle/>
          <a:p>
            <a:r>
              <a:rPr lang="cs-CZ" sz="1900" b="1" dirty="0"/>
              <a:t>Kolonizace</a:t>
            </a:r>
            <a:r>
              <a:rPr lang="cs-CZ" sz="1900" dirty="0"/>
              <a:t>  =  osídlování:  sídelní pohyby odráží populační tlak z relativně přelidněných území</a:t>
            </a:r>
          </a:p>
          <a:p>
            <a:pPr marL="0" indent="0">
              <a:buNone/>
            </a:pPr>
            <a:r>
              <a:rPr lang="cs-CZ" sz="1900" dirty="0"/>
              <a:t>                              příznivé klimatické podmínky (klimatické optimum)</a:t>
            </a:r>
          </a:p>
          <a:p>
            <a:endParaRPr lang="cs-CZ" sz="1900" dirty="0"/>
          </a:p>
          <a:p>
            <a:r>
              <a:rPr lang="cs-CZ" sz="1900" b="1" dirty="0">
                <a:solidFill>
                  <a:srgbClr val="FF0000"/>
                </a:solidFill>
              </a:rPr>
              <a:t>od 10. stol. </a:t>
            </a:r>
            <a:r>
              <a:rPr lang="cs-CZ" sz="1900" dirty="0"/>
              <a:t> –  úrodné oblasti:  </a:t>
            </a:r>
            <a:r>
              <a:rPr lang="cs-CZ" sz="1900" b="1" dirty="0"/>
              <a:t>Morava: </a:t>
            </a:r>
            <a:r>
              <a:rPr lang="cs-CZ" sz="1900" dirty="0"/>
              <a:t> Podyjí a Pomoraví  </a:t>
            </a:r>
            <a:r>
              <a:rPr lang="cs-CZ" sz="1900" b="1" dirty="0"/>
              <a:t>Čechy:</a:t>
            </a:r>
            <a:r>
              <a:rPr lang="cs-CZ" sz="1900" dirty="0"/>
              <a:t>  Polabí, Povltaví, Pražská kotlina, Poohří</a:t>
            </a:r>
          </a:p>
          <a:p>
            <a:r>
              <a:rPr lang="cs-CZ" altLang="cs-CZ" sz="1900" b="1" dirty="0">
                <a:solidFill>
                  <a:srgbClr val="FF0000"/>
                </a:solidFill>
              </a:rPr>
              <a:t>12. stol.</a:t>
            </a:r>
            <a:r>
              <a:rPr lang="cs-CZ" altLang="cs-CZ" sz="1900" b="1" dirty="0"/>
              <a:t>  </a:t>
            </a:r>
            <a:r>
              <a:rPr lang="cs-CZ" altLang="cs-CZ" sz="1900" dirty="0"/>
              <a:t>–   nepřekročilo hranice staré sídelní oblasti </a:t>
            </a:r>
          </a:p>
          <a:p>
            <a:pPr marL="0" indent="0" eaLnBrk="1" hangingPunct="1">
              <a:buNone/>
            </a:pPr>
            <a:r>
              <a:rPr lang="cs-CZ" sz="1900" dirty="0"/>
              <a:t>                     –  </a:t>
            </a:r>
            <a:r>
              <a:rPr lang="cs-CZ" altLang="cs-CZ" sz="1900" dirty="0"/>
              <a:t> </a:t>
            </a:r>
            <a:r>
              <a:rPr lang="cs-CZ" altLang="cs-CZ" sz="1900" b="1" dirty="0"/>
              <a:t>Morava</a:t>
            </a:r>
            <a:r>
              <a:rPr lang="cs-CZ" altLang="cs-CZ" sz="1900" dirty="0"/>
              <a:t>:  </a:t>
            </a:r>
            <a:r>
              <a:rPr lang="cs-CZ" altLang="cs-CZ" sz="1900" b="1" dirty="0"/>
              <a:t>S.:</a:t>
            </a:r>
            <a:r>
              <a:rPr lang="cs-CZ" altLang="cs-CZ" sz="1900" dirty="0"/>
              <a:t>  okraj Hrubého Jeseníku  –  </a:t>
            </a:r>
            <a:r>
              <a:rPr lang="cs-CZ" altLang="cs-CZ" sz="1900" dirty="0" err="1"/>
              <a:t>sz</a:t>
            </a:r>
            <a:r>
              <a:rPr lang="cs-CZ" altLang="cs-CZ" sz="1900" dirty="0"/>
              <a:t>:  Hlučín až Krnov </a:t>
            </a:r>
          </a:p>
          <a:p>
            <a:pPr eaLnBrk="1" hangingPunct="1">
              <a:buFontTx/>
              <a:buNone/>
            </a:pPr>
            <a:r>
              <a:rPr lang="cs-CZ" altLang="cs-CZ" sz="1900" dirty="0"/>
              <a:t>                                                                                             –  sv:  sídelní komory:  u Hranic, Kelče, Suchdolu n. O., N. Jičína, Příboru</a:t>
            </a:r>
          </a:p>
          <a:p>
            <a:pPr marL="0" indent="0">
              <a:buNone/>
            </a:pPr>
            <a:r>
              <a:rPr lang="cs-CZ" sz="1900" b="1" dirty="0"/>
              <a:t>                                           J:  </a:t>
            </a:r>
            <a:r>
              <a:rPr lang="cs-CZ" sz="1900" dirty="0"/>
              <a:t>Horní Podyjí:   </a:t>
            </a:r>
            <a:r>
              <a:rPr lang="cs-CZ" altLang="cs-CZ" sz="1900" dirty="0"/>
              <a:t>3  vlny:    </a:t>
            </a:r>
            <a:r>
              <a:rPr lang="cs-CZ" altLang="cs-CZ" sz="1900" b="1" dirty="0"/>
              <a:t>10. stol.:  </a:t>
            </a:r>
            <a:r>
              <a:rPr lang="cs-CZ" altLang="cs-CZ" sz="1900" dirty="0"/>
              <a:t>slovanská (po zániku VM)</a:t>
            </a:r>
          </a:p>
          <a:p>
            <a:pPr eaLnBrk="1" hangingPunct="1">
              <a:buFontTx/>
              <a:buNone/>
            </a:pPr>
            <a:r>
              <a:rPr lang="cs-CZ" altLang="cs-CZ" sz="1900" dirty="0"/>
              <a:t>                                                                                           </a:t>
            </a:r>
            <a:r>
              <a:rPr lang="cs-CZ" altLang="cs-CZ" sz="1900" b="1" dirty="0"/>
              <a:t>11. až 13. stol.:  </a:t>
            </a:r>
            <a:r>
              <a:rPr lang="cs-CZ" altLang="cs-CZ" sz="1900" dirty="0"/>
              <a:t>slovanská  (systematičtější)</a:t>
            </a:r>
          </a:p>
          <a:p>
            <a:pPr eaLnBrk="1" hangingPunct="1">
              <a:buFontTx/>
              <a:buNone/>
            </a:pPr>
            <a:r>
              <a:rPr lang="cs-CZ" altLang="cs-CZ" sz="1900" dirty="0"/>
              <a:t>                                                                                           </a:t>
            </a:r>
            <a:r>
              <a:rPr lang="cs-CZ" altLang="cs-CZ" sz="1900" b="1" dirty="0"/>
              <a:t>12. až 13. stol.:</a:t>
            </a:r>
            <a:r>
              <a:rPr lang="cs-CZ" altLang="cs-CZ" sz="1900" dirty="0"/>
              <a:t>  německá (po r. 1179) </a:t>
            </a:r>
          </a:p>
          <a:p>
            <a:pPr marL="0" indent="0" eaLnBrk="1" hangingPunct="1">
              <a:buNone/>
            </a:pPr>
            <a:r>
              <a:rPr lang="cs-CZ" altLang="cs-CZ" sz="1900" b="1" dirty="0"/>
              <a:t>                                           Z:  </a:t>
            </a:r>
            <a:r>
              <a:rPr lang="cs-CZ" altLang="cs-CZ" sz="1900" dirty="0"/>
              <a:t>Českomoravská vrchovina:</a:t>
            </a:r>
            <a:r>
              <a:rPr lang="cs-CZ" altLang="cs-CZ" sz="1900" b="1" dirty="0"/>
              <a:t>  </a:t>
            </a:r>
            <a:r>
              <a:rPr lang="cs-CZ" altLang="cs-CZ" sz="1900" dirty="0"/>
              <a:t>až k </a:t>
            </a:r>
            <a:r>
              <a:rPr lang="cs-CZ" altLang="cs-CZ" sz="1900" b="1" dirty="0" err="1"/>
              <a:t>Tebíči</a:t>
            </a:r>
            <a:endParaRPr lang="cs-CZ" altLang="cs-CZ" sz="1900" b="1" dirty="0"/>
          </a:p>
          <a:p>
            <a:pPr eaLnBrk="1" hangingPunct="1">
              <a:buFontTx/>
              <a:buNone/>
            </a:pPr>
            <a:r>
              <a:rPr lang="cs-CZ" altLang="cs-CZ" sz="1900" dirty="0"/>
              <a:t>                                          </a:t>
            </a:r>
          </a:p>
          <a:p>
            <a:pPr eaLnBrk="1" hangingPunct="1">
              <a:buFontTx/>
              <a:buNone/>
            </a:pPr>
            <a:r>
              <a:rPr lang="cs-CZ" altLang="cs-CZ" sz="1900" dirty="0"/>
              <a:t>                                          </a:t>
            </a:r>
            <a:r>
              <a:rPr lang="cs-CZ" altLang="cs-CZ" sz="1900" b="1" dirty="0"/>
              <a:t>JV.</a:t>
            </a:r>
            <a:r>
              <a:rPr lang="cs-CZ" altLang="cs-CZ" sz="1900" dirty="0"/>
              <a:t>:  Beskydy – Dolní Bečva, Hostýnské vrchy</a:t>
            </a:r>
          </a:p>
          <a:p>
            <a:pPr eaLnBrk="1" hangingPunct="1">
              <a:buFontTx/>
              <a:buNone/>
            </a:pPr>
            <a:r>
              <a:rPr lang="cs-CZ" altLang="cs-CZ" sz="1900" dirty="0"/>
              <a:t>                     –   </a:t>
            </a:r>
            <a:r>
              <a:rPr lang="cs-CZ" altLang="cs-CZ" sz="1900" b="1" dirty="0"/>
              <a:t>Čechy: </a:t>
            </a:r>
            <a:r>
              <a:rPr lang="cs-CZ" altLang="cs-CZ" sz="1900" dirty="0"/>
              <a:t> </a:t>
            </a:r>
            <a:r>
              <a:rPr lang="cs-CZ" sz="1900" dirty="0"/>
              <a:t>osidlování hraničních hvozdů šlechtou  (</a:t>
            </a:r>
            <a:r>
              <a:rPr lang="cs-CZ" sz="1900" dirty="0" err="1"/>
              <a:t>Vítkovci</a:t>
            </a:r>
            <a:r>
              <a:rPr lang="cs-CZ" sz="1900" dirty="0"/>
              <a:t>) a církevními řády (</a:t>
            </a:r>
            <a:r>
              <a:rPr lang="cs-CZ" sz="1900" dirty="0" err="1"/>
              <a:t>benediktíni</a:t>
            </a:r>
            <a:r>
              <a:rPr lang="cs-CZ" sz="1900" dirty="0"/>
              <a:t>, ostrovský klášter) </a:t>
            </a:r>
          </a:p>
          <a:p>
            <a:pPr eaLnBrk="1" hangingPunct="1">
              <a:buFontTx/>
              <a:buNone/>
            </a:pPr>
            <a:endParaRPr lang="cs-CZ" altLang="cs-CZ" sz="1900" dirty="0"/>
          </a:p>
          <a:p>
            <a:pPr eaLnBrk="1" hangingPunct="1"/>
            <a:r>
              <a:rPr lang="cs-CZ" altLang="cs-CZ" sz="1900" b="1" dirty="0">
                <a:solidFill>
                  <a:srgbClr val="FF0000"/>
                </a:solidFill>
              </a:rPr>
              <a:t>1. pol. 13. stol.  </a:t>
            </a:r>
            <a:r>
              <a:rPr lang="cs-CZ" altLang="cs-CZ" sz="1900" dirty="0"/>
              <a:t>–  vrchoviny nad 400 m (domácí obyvatelstvo):  Krušnohoří, Českomoravská a Drahanská vrchovina</a:t>
            </a:r>
          </a:p>
          <a:p>
            <a:pPr marL="0" indent="0" eaLnBrk="1" hangingPunct="1">
              <a:buNone/>
            </a:pPr>
            <a:r>
              <a:rPr lang="cs-CZ" altLang="cs-CZ" sz="1900" dirty="0"/>
              <a:t>                                 –  severně od Brna:  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Boskovická brázda a Blanensko </a:t>
            </a:r>
            <a:endParaRPr lang="cs-CZ" altLang="cs-CZ" sz="1900" dirty="0"/>
          </a:p>
          <a:p>
            <a:pPr eaLnBrk="1" hangingPunct="1">
              <a:buFontTx/>
              <a:buNone/>
            </a:pPr>
            <a:r>
              <a:rPr lang="cs-CZ" altLang="cs-CZ" sz="1900" dirty="0"/>
              <a:t>                                 –   </a:t>
            </a:r>
            <a:r>
              <a:rPr lang="cs-CZ" altLang="cs-CZ" sz="1900" dirty="0" err="1"/>
              <a:t>sz</a:t>
            </a:r>
            <a:r>
              <a:rPr lang="cs-CZ" altLang="cs-CZ" sz="1900" dirty="0"/>
              <a:t>:  </a:t>
            </a:r>
            <a:r>
              <a:rPr lang="cs-CZ" altLang="cs-CZ" sz="1900" dirty="0" err="1"/>
              <a:t>Osoblažsko</a:t>
            </a:r>
            <a:r>
              <a:rPr lang="cs-CZ" altLang="cs-CZ" sz="1900" dirty="0"/>
              <a:t> a </a:t>
            </a:r>
            <a:r>
              <a:rPr lang="cs-CZ" altLang="cs-CZ" sz="1900" dirty="0" err="1"/>
              <a:t>Vidnavsko</a:t>
            </a:r>
            <a:r>
              <a:rPr lang="cs-CZ" altLang="cs-CZ" sz="1900" dirty="0"/>
              <a:t>;   sv: Těšín až Frýdek podél Ostravice</a:t>
            </a:r>
          </a:p>
          <a:p>
            <a:pPr eaLnBrk="1" hangingPunct="1">
              <a:buFontTx/>
              <a:buNone/>
            </a:pPr>
            <a:r>
              <a:rPr lang="cs-CZ" altLang="cs-CZ" sz="1900" dirty="0"/>
              <a:t>                                                                 </a:t>
            </a:r>
          </a:p>
          <a:p>
            <a:pPr marL="0" indent="0" eaLnBrk="1" hangingPunct="1"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97F7C178-4A81-67F2-7840-C3AA83EB5E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704850"/>
            <a:ext cx="11753849" cy="615315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</a:rPr>
              <a:t>pol. 13. stol.</a:t>
            </a:r>
            <a:r>
              <a:rPr lang="cs-CZ" altLang="cs-CZ" sz="1800" dirty="0"/>
              <a:t>  –  pronikání cizinců:  </a:t>
            </a:r>
            <a:r>
              <a:rPr lang="cs-CZ" altLang="cs-CZ" sz="1800" b="1" dirty="0"/>
              <a:t>Čechy:</a:t>
            </a:r>
            <a:r>
              <a:rPr lang="cs-CZ" altLang="cs-CZ" sz="1800" dirty="0"/>
              <a:t>  z Bavorska, Saska;  </a:t>
            </a:r>
            <a:r>
              <a:rPr lang="cs-CZ" altLang="cs-CZ" sz="1800" b="1" dirty="0" err="1"/>
              <a:t>sev</a:t>
            </a:r>
            <a:r>
              <a:rPr lang="cs-CZ" altLang="cs-CZ" sz="1800" b="1" dirty="0"/>
              <a:t>. Morava, Slezsko  </a:t>
            </a:r>
            <a:r>
              <a:rPr lang="cs-CZ" altLang="cs-CZ" sz="1800" dirty="0"/>
              <a:t>– ze Saska; </a:t>
            </a:r>
            <a:r>
              <a:rPr lang="cs-CZ" altLang="cs-CZ" sz="1800" b="1" dirty="0"/>
              <a:t>již. Morava  </a:t>
            </a:r>
            <a:r>
              <a:rPr lang="cs-CZ" altLang="cs-CZ" sz="1800" dirty="0"/>
              <a:t>–  z Rakouska  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1800" b="1" dirty="0">
                <a:solidFill>
                  <a:srgbClr val="FF0000"/>
                </a:solidFill>
              </a:rPr>
              <a:t>Čechy  –  13. stol.:</a:t>
            </a:r>
            <a:r>
              <a:rPr lang="cs-CZ" altLang="cs-CZ" sz="1800" b="1" dirty="0"/>
              <a:t>   SZ:  </a:t>
            </a:r>
            <a:r>
              <a:rPr lang="cs-CZ" altLang="cs-CZ" sz="1800" dirty="0"/>
              <a:t>výrazný podíl obyvatel z německy mluvících zemí:  v Mostě, Bílině, Chomutově, Kadani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</a:t>
            </a:r>
            <a:r>
              <a:rPr lang="cs-CZ" altLang="cs-CZ" sz="1800" b="1" dirty="0"/>
              <a:t>německé či emfyteutické právo:</a:t>
            </a:r>
            <a:r>
              <a:rPr lang="cs-CZ" altLang="cs-CZ" sz="1800" dirty="0"/>
              <a:t>   svobodné užívání půdy za poplatek (pacht - </a:t>
            </a:r>
            <a:r>
              <a:rPr lang="pl-PL" sz="1800" dirty="0"/>
              <a:t>z lat. pactum, smlouva)</a:t>
            </a:r>
            <a:r>
              <a:rPr lang="cs-CZ" altLang="cs-CZ" sz="1800" dirty="0"/>
              <a:t>                                      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</a:t>
            </a:r>
            <a:r>
              <a:rPr lang="cs-CZ" altLang="cs-CZ" sz="1800" b="1" dirty="0"/>
              <a:t>                                              první doklady:  </a:t>
            </a:r>
            <a:r>
              <a:rPr lang="cs-CZ" altLang="cs-CZ" sz="1800" dirty="0"/>
              <a:t>na majetcích kanonie v Doksanech (premonstrátky)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                            1226  –  obec Mury na dolní Ohři (</a:t>
            </a:r>
            <a:r>
              <a:rPr lang="cs-CZ" altLang="cs-CZ" sz="1800" dirty="0" err="1"/>
              <a:t>sz</a:t>
            </a:r>
            <a:r>
              <a:rPr lang="cs-CZ" altLang="cs-CZ" sz="1800" dirty="0"/>
              <a:t>. Čechy)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1234  –  Jakubov v Doupovských horách 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sz="1800" dirty="0"/>
              <a:t>                                                                           1232 –  královské povolení lokace města </a:t>
            </a:r>
            <a:r>
              <a:rPr lang="cs-CZ" sz="1800" dirty="0" err="1"/>
              <a:t>Kynšperka</a:t>
            </a:r>
            <a:r>
              <a:rPr lang="cs-CZ" sz="1800" dirty="0"/>
              <a:t>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sz="1800" dirty="0"/>
              <a:t>                                         </a:t>
            </a:r>
            <a:r>
              <a:rPr lang="cs-CZ" sz="1800" b="1" dirty="0"/>
              <a:t>J:</a:t>
            </a:r>
            <a:r>
              <a:rPr lang="cs-CZ" sz="1800" dirty="0"/>
              <a:t>  kol. </a:t>
            </a:r>
            <a:r>
              <a:rPr lang="cs-CZ" sz="1800" b="1" dirty="0"/>
              <a:t>1200</a:t>
            </a:r>
            <a:r>
              <a:rPr lang="cs-CZ" sz="1800" dirty="0"/>
              <a:t> </a:t>
            </a:r>
            <a:r>
              <a:rPr lang="cs-CZ" altLang="cs-CZ" sz="1800" dirty="0"/>
              <a:t> –  centrum hrad Landštejn  (původně k hrabství </a:t>
            </a:r>
            <a:r>
              <a:rPr lang="cs-CZ" altLang="cs-CZ" sz="1800" dirty="0" err="1"/>
              <a:t>Raabs</a:t>
            </a:r>
            <a:r>
              <a:rPr lang="cs-CZ" altLang="cs-CZ" sz="1800" dirty="0"/>
              <a:t>)</a:t>
            </a:r>
            <a:endParaRPr lang="cs-CZ" sz="18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b="1" dirty="0"/>
              <a:t>                                                     1260  –  </a:t>
            </a:r>
            <a:r>
              <a:rPr lang="cs-CZ" altLang="cs-CZ" sz="1800" dirty="0"/>
              <a:t>území získal lénem od Přemysla Otakara II. Vok z Rožmberka</a:t>
            </a:r>
            <a:endParaRPr lang="cs-CZ" altLang="cs-CZ" sz="18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solidFill>
                  <a:srgbClr val="FF0000"/>
                </a:solidFill>
              </a:rPr>
              <a:t>Jižní Morava</a:t>
            </a:r>
            <a:r>
              <a:rPr lang="cs-CZ" altLang="cs-CZ" sz="1800" b="1" dirty="0"/>
              <a:t> </a:t>
            </a:r>
            <a:r>
              <a:rPr lang="cs-CZ" altLang="cs-CZ" sz="1800" dirty="0"/>
              <a:t> –   převážně německé osídlení:  </a:t>
            </a:r>
            <a:r>
              <a:rPr lang="cs-CZ" altLang="cs-CZ" sz="1800" dirty="0" err="1"/>
              <a:t>Slavonicko</a:t>
            </a:r>
            <a:r>
              <a:rPr lang="cs-CZ" altLang="cs-CZ" sz="1800" dirty="0"/>
              <a:t>, Znojemsko, Mikulovsko, Břeclavsko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  –   německé enklávy (ostrůvky):   kolem Brna, Jihlavy, Vyškova, Uherského Hradiště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–  osídlenci z Dolních Rakous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–   1. pol. 13. stol.:  pronikání rakouské šlechty   (Schenkové, Weisové, páni z Trnavy, Lichtenštejnové)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 err="1">
                <a:solidFill>
                  <a:srgbClr val="FF0000"/>
                </a:solidFill>
              </a:rPr>
              <a:t>Sev</a:t>
            </a:r>
            <a:r>
              <a:rPr lang="cs-CZ" altLang="cs-CZ" sz="1800" b="1" dirty="0">
                <a:solidFill>
                  <a:srgbClr val="FF0000"/>
                </a:solidFill>
              </a:rPr>
              <a:t>. Morava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r>
              <a:rPr lang="cs-CZ" altLang="cs-CZ" sz="1800" dirty="0"/>
              <a:t>–  hranice:   od Štítů – Šumperk – Mohelnice – Litovel – Uničov – Šternberka – Potštát – Hranice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  k Novému Jičínu – Studénce – Bílovci – Opavě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–   kolonisté z Frank a Saska prostřednictvím Slezska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–   německá šlechta z </a:t>
            </a:r>
            <a:r>
              <a:rPr lang="cs-CZ" altLang="cs-CZ" sz="1800" dirty="0" err="1"/>
              <a:t>Hessenska</a:t>
            </a:r>
            <a:r>
              <a:rPr lang="cs-CZ" altLang="cs-CZ" sz="1800" dirty="0"/>
              <a:t>, Porýní a Saska  (</a:t>
            </a:r>
            <a:r>
              <a:rPr lang="cs-CZ" altLang="cs-CZ" sz="1800" dirty="0" err="1"/>
              <a:t>Hückeswagenové</a:t>
            </a:r>
            <a:r>
              <a:rPr lang="cs-CZ" altLang="cs-CZ" sz="1800" dirty="0"/>
              <a:t>, páni z </a:t>
            </a:r>
            <a:r>
              <a:rPr lang="cs-CZ" altLang="cs-CZ" sz="1800" dirty="0" err="1"/>
              <a:t>Fulštejna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Stangeové</a:t>
            </a:r>
            <a:r>
              <a:rPr lang="cs-CZ" altLang="cs-CZ" sz="1800" dirty="0"/>
              <a:t> aj.)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3F441DE8-5A23-C315-88E1-938D22458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32001" r="22501" b="3999"/>
          <a:stretch>
            <a:fillRect/>
          </a:stretch>
        </p:blipFill>
        <p:spPr bwMode="auto">
          <a:xfrm>
            <a:off x="2009775" y="818911"/>
            <a:ext cx="8585778" cy="603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Text Box 3">
            <a:extLst>
              <a:ext uri="{FF2B5EF4-FFF2-40B4-BE49-F238E27FC236}">
                <a16:creationId xmlns:a16="http://schemas.microsoft.com/office/drawing/2014/main" id="{844834BF-E4B5-BC4E-F737-65E18D486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04800"/>
            <a:ext cx="563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České království v pol. 13. stol.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947E358D-AC86-BA86-9F93-4FC558C9BE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cs-CZ" altLang="cs-CZ" sz="3200" b="1" dirty="0"/>
            </a:br>
            <a:r>
              <a:rPr lang="cs-CZ" altLang="cs-CZ" sz="3200" b="1" dirty="0"/>
              <a:t>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Mlado a pozdně hradištní vesnice</a:t>
            </a:r>
            <a:r>
              <a:rPr lang="cs-CZ" altLang="cs-CZ" sz="4000" b="1" i="1" u="sng" dirty="0"/>
              <a:t>             </a:t>
            </a:r>
            <a:br>
              <a:rPr lang="cs-CZ" altLang="cs-CZ" sz="4000" b="1" i="1" u="sng" dirty="0"/>
            </a:br>
            <a:endParaRPr lang="cs-CZ" altLang="cs-CZ" sz="4000" b="1" i="1" u="sng" dirty="0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F8DDFD83-5C4A-E858-8A56-A0E78231C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7225" y="1143000"/>
            <a:ext cx="11458575" cy="5715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1600" b="1" dirty="0"/>
              <a:t>11. – pol. 13. stol</a:t>
            </a:r>
            <a:r>
              <a:rPr lang="cs-CZ" altLang="cs-CZ" sz="1600" dirty="0"/>
              <a:t>. –  převládají malé vesnice s určitým řádem v jejich uspořádání: 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600" b="1" dirty="0" err="1"/>
              <a:t>Záblacany</a:t>
            </a:r>
            <a:r>
              <a:rPr lang="cs-CZ" altLang="cs-CZ" sz="1600" b="1" dirty="0"/>
              <a:t> u Polešovic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Uh.H</a:t>
            </a:r>
            <a:r>
              <a:rPr lang="cs-CZ" altLang="cs-CZ" sz="1600" dirty="0"/>
              <a:t>)   –  výzkum Rudolf </a:t>
            </a:r>
            <a:r>
              <a:rPr lang="cs-CZ" altLang="cs-CZ" sz="1600" dirty="0" err="1"/>
              <a:t>Snášil</a:t>
            </a:r>
            <a:r>
              <a:rPr lang="cs-CZ" altLang="cs-CZ" sz="1600" dirty="0"/>
              <a:t>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1600" dirty="0"/>
              <a:t>                                                            –  10 – 1. pol. 13. stol.:  několikrát </a:t>
            </a:r>
            <a:r>
              <a:rPr lang="cs-CZ" altLang="cs-CZ" sz="1600" dirty="0" err="1"/>
              <a:t>přelokována</a:t>
            </a:r>
            <a:r>
              <a:rPr lang="cs-CZ" altLang="cs-CZ" sz="1600" dirty="0"/>
              <a:t> (přemístěna)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–  ves rozptýleného typu se shlukově spořádanými usedlostmi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600" b="1" dirty="0" err="1"/>
              <a:t>Pfaffenschlag</a:t>
            </a:r>
            <a:r>
              <a:rPr lang="cs-CZ" altLang="cs-CZ" sz="1600" b="1" dirty="0"/>
              <a:t> u Slavonic  </a:t>
            </a:r>
            <a:r>
              <a:rPr lang="cs-CZ" altLang="cs-CZ" sz="1600" dirty="0"/>
              <a:t>–  středověká vesnice na </a:t>
            </a:r>
            <a:r>
              <a:rPr lang="cs-CZ" altLang="cs-CZ" sz="1600" dirty="0" err="1"/>
              <a:t>mladohradištním</a:t>
            </a:r>
            <a:r>
              <a:rPr lang="cs-CZ" altLang="cs-CZ" sz="1600" dirty="0"/>
              <a:t> sídlišti (11. – pol. 12. stol.) </a:t>
            </a:r>
          </a:p>
          <a:p>
            <a:pPr marL="0" indent="0">
              <a:buNone/>
              <a:defRPr/>
            </a:pPr>
            <a:r>
              <a:rPr lang="cs-CZ" altLang="cs-CZ" sz="1600" b="1" dirty="0"/>
              <a:t>                                                   </a:t>
            </a:r>
            <a:r>
              <a:rPr lang="cs-CZ" altLang="cs-CZ" sz="1600" dirty="0"/>
              <a:t>–</a:t>
            </a:r>
            <a:r>
              <a:rPr lang="cs-CZ" altLang="cs-CZ" sz="1600" b="1" dirty="0"/>
              <a:t>  </a:t>
            </a:r>
            <a:r>
              <a:rPr lang="cs-CZ" altLang="cs-CZ" sz="1600" dirty="0"/>
              <a:t>starší fáze:  objekty uspořádanými do řady (d. 150 m)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600" b="1" dirty="0" err="1"/>
              <a:t>Mstěnice</a:t>
            </a:r>
            <a:r>
              <a:rPr lang="cs-CZ" altLang="cs-CZ" sz="1600" b="1" dirty="0"/>
              <a:t> u Hrotovic  </a:t>
            </a:r>
            <a:r>
              <a:rPr lang="cs-CZ" altLang="cs-CZ" sz="1600" dirty="0"/>
              <a:t>–  výzkum. Vladimír Nekuda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–  vesnice návesního typu, osídlení:  2 fáze</a:t>
            </a: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</a:t>
            </a:r>
            <a:r>
              <a:rPr lang="cs-CZ" sz="1600" b="1" dirty="0"/>
              <a:t>1. </a:t>
            </a:r>
            <a:r>
              <a:rPr lang="cs-CZ" sz="1600" b="1" dirty="0" err="1"/>
              <a:t>Raněstředověká</a:t>
            </a:r>
            <a:r>
              <a:rPr lang="cs-CZ" sz="1600" b="1" dirty="0"/>
              <a:t>:  </a:t>
            </a:r>
            <a:r>
              <a:rPr lang="cs-CZ" sz="1600" dirty="0"/>
              <a:t>9. – 1. pol. 13. stol.:   slovanská osada (několikrát posunuta)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                                                 půdorys: podkovovitý, do oblouku, řadový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                                 2. </a:t>
            </a:r>
            <a:r>
              <a:rPr lang="cs-CZ" sz="1600" b="1" dirty="0" err="1"/>
              <a:t>Vrcholněstředověká</a:t>
            </a:r>
            <a:r>
              <a:rPr lang="cs-CZ" sz="1600" b="1" dirty="0"/>
              <a:t>: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13. stol. – 2. pol. 15. stol.:   půdorys:   pravidelný stabilizovaný, </a:t>
            </a:r>
            <a:r>
              <a:rPr lang="cs-CZ" sz="1600" dirty="0" err="1"/>
              <a:t>plužina</a:t>
            </a:r>
            <a:r>
              <a:rPr lang="cs-CZ" sz="1600" dirty="0"/>
              <a:t>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1260 – 1278:   vrcholně středověká ves (lokátor -  Němec)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                         16 usedlostí, mlýn, hospodářské budovy,  sklepy a lochy </a:t>
            </a:r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ABAAD0-274D-4953-AC60-C38939F38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485900"/>
            <a:ext cx="11791950" cy="53721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800" dirty="0">
                <a:latin typeface="Times New Roman" panose="02020603050405020304" pitchFamily="18" charset="0"/>
              </a:rPr>
              <a:t> </a:t>
            </a:r>
            <a:r>
              <a:rPr lang="cs-CZ" sz="1800" b="1" dirty="0">
                <a:solidFill>
                  <a:srgbClr val="FF0000"/>
                </a:solidFill>
              </a:rPr>
              <a:t>Znaky   </a:t>
            </a:r>
            <a:r>
              <a:rPr lang="cs-CZ" sz="1800" dirty="0"/>
              <a:t>–  venkovská nekostelní pohřebiště:   řadové uspořádání hrobů (mělké)</a:t>
            </a:r>
          </a:p>
          <a:p>
            <a:pPr marL="0" indent="0">
              <a:buNone/>
              <a:defRPr/>
            </a:pPr>
            <a:r>
              <a:rPr lang="cs-CZ" sz="1800" dirty="0">
                <a:solidFill>
                  <a:srgbClr val="FF0000"/>
                </a:solidFill>
              </a:rPr>
              <a:t>                   </a:t>
            </a:r>
            <a:r>
              <a:rPr lang="cs-CZ" sz="1800" dirty="0"/>
              <a:t>–</a:t>
            </a:r>
            <a:r>
              <a:rPr lang="cs-CZ" sz="1800" b="1" dirty="0">
                <a:solidFill>
                  <a:srgbClr val="FF0000"/>
                </a:solidFill>
              </a:rPr>
              <a:t>  </a:t>
            </a:r>
            <a:r>
              <a:rPr lang="cs-CZ" sz="1800" dirty="0"/>
              <a:t>z hrobů mizí milodary:   od 2. pol. 10. stol. s</a:t>
            </a:r>
            <a:r>
              <a:rPr lang="cs-CZ" sz="1800" u="none" strike="noStrike" baseline="0" dirty="0">
                <a:cs typeface="Calibri" panose="020F0502020204030204" pitchFamily="34" charset="0"/>
              </a:rPr>
              <a:t>ociálně-reprezentační funkce hrobové výbavy</a:t>
            </a:r>
            <a:r>
              <a:rPr lang="cs-CZ" sz="1800" u="none" strike="noStrike" baseline="0" dirty="0"/>
              <a:t> ztrácí význam  </a:t>
            </a:r>
          </a:p>
          <a:p>
            <a:pPr marL="0" indent="0">
              <a:buNone/>
              <a:defRPr/>
            </a:pPr>
            <a:r>
              <a:rPr lang="cs-CZ" sz="1800" u="none" strike="noStrike" baseline="0" dirty="0"/>
              <a:t>                                                                  výbava neodráží sociální status  (vliv dalších faktorů:  věk-typ kovu, pohlaví, původ) </a:t>
            </a:r>
          </a:p>
          <a:p>
            <a:pPr marL="0" indent="0">
              <a:buNone/>
              <a:defRPr/>
            </a:pPr>
            <a:r>
              <a:rPr lang="cs-CZ" sz="1800" u="none" strike="noStrike" baseline="0" dirty="0"/>
              <a:t>                                                                  nejvíce šperků v dětských hrobech</a:t>
            </a:r>
          </a:p>
          <a:p>
            <a:pPr marL="0" indent="0">
              <a:buNone/>
              <a:defRPr/>
            </a:pPr>
            <a:endParaRPr lang="cs-CZ" sz="1800" i="1" dirty="0"/>
          </a:p>
          <a:p>
            <a:r>
              <a:rPr lang="cs-CZ" sz="1800" b="1" dirty="0"/>
              <a:t>Z. Měřínský  </a:t>
            </a:r>
            <a:r>
              <a:rPr lang="cs-CZ" sz="1800" dirty="0"/>
              <a:t>–  </a:t>
            </a:r>
            <a:r>
              <a:rPr lang="cs-CZ" sz="1800" b="1" dirty="0"/>
              <a:t>2. </a:t>
            </a:r>
            <a:r>
              <a:rPr lang="cs-CZ" sz="1800" b="1" dirty="0" err="1"/>
              <a:t>pol</a:t>
            </a:r>
            <a:r>
              <a:rPr lang="cs-CZ" sz="1800" b="1" dirty="0"/>
              <a:t> 10. stol.:  </a:t>
            </a:r>
            <a:r>
              <a:rPr lang="cs-CZ" sz="1800" u="sng" dirty="0"/>
              <a:t>přechodný horizont</a:t>
            </a:r>
            <a:r>
              <a:rPr lang="cs-CZ" sz="1800" dirty="0"/>
              <a:t>  –  končí pohřbívání u opuštěných velkomoravských kostelů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–  drátěný podunajský šperk</a:t>
            </a:r>
          </a:p>
          <a:p>
            <a:pPr marL="0" indent="0">
              <a:buNone/>
            </a:pPr>
            <a:r>
              <a:rPr lang="cs-CZ" sz="1800" dirty="0"/>
              <a:t>                           –  </a:t>
            </a:r>
            <a:r>
              <a:rPr lang="cs-CZ" sz="1800" b="1" dirty="0"/>
              <a:t>11. stol.:             </a:t>
            </a:r>
            <a:r>
              <a:rPr lang="cs-CZ" sz="1800" u="sng" dirty="0"/>
              <a:t>1. horizont</a:t>
            </a:r>
            <a:r>
              <a:rPr lang="cs-CZ" sz="1800" dirty="0"/>
              <a:t>  –  mince v hrobech, esovité záušnice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Dolní Věstonice-Na pískách:  </a:t>
            </a:r>
            <a:r>
              <a:rPr lang="pl-PL" sz="1800" i="0" u="none" strike="noStrike" baseline="0" dirty="0">
                <a:latin typeface="JannonTextCE"/>
              </a:rPr>
              <a:t>1945–1959:  cca 1300 H </a:t>
            </a:r>
          </a:p>
          <a:p>
            <a:pPr marL="0" indent="0">
              <a:buNone/>
            </a:pPr>
            <a:r>
              <a:rPr lang="pl-PL" sz="1800" dirty="0"/>
              <a:t>                                                                                                esovité záušnice, denáry </a:t>
            </a:r>
            <a:r>
              <a:rPr lang="cs-CZ" sz="1800" b="0" i="0" u="none" strike="noStrike" baseline="0" dirty="0" err="1"/>
              <a:t>Štěpana</a:t>
            </a:r>
            <a:r>
              <a:rPr lang="cs-CZ" sz="1800" b="0" i="0" u="none" strike="noStrike" baseline="0" dirty="0"/>
              <a:t> I. (1000–38), Ondřeje I. (1046–60)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Šlapanice. </a:t>
            </a:r>
            <a:r>
              <a:rPr lang="en-US" sz="1800" dirty="0" err="1"/>
              <a:t>Vícemilice</a:t>
            </a:r>
            <a:r>
              <a:rPr lang="en-US" sz="1800" dirty="0"/>
              <a:t>, </a:t>
            </a:r>
            <a:r>
              <a:rPr lang="en-US" sz="1800" dirty="0" err="1"/>
              <a:t>Ratíškovice</a:t>
            </a:r>
            <a:r>
              <a:rPr lang="en-US" sz="1800" dirty="0"/>
              <a:t>, </a:t>
            </a:r>
            <a:r>
              <a:rPr lang="en-US" sz="1800" dirty="0" err="1"/>
              <a:t>Holubice</a:t>
            </a:r>
            <a:r>
              <a:rPr lang="en-US" sz="1800" dirty="0"/>
              <a:t> IV, </a:t>
            </a:r>
            <a:r>
              <a:rPr lang="en-US" sz="1800" dirty="0" err="1"/>
              <a:t>Mušov</a:t>
            </a:r>
            <a:r>
              <a:rPr lang="en-US" sz="1800" dirty="0"/>
              <a:t>, </a:t>
            </a:r>
            <a:r>
              <a:rPr lang="en-US" sz="1800" dirty="0" err="1"/>
              <a:t>Hor</a:t>
            </a:r>
            <a:r>
              <a:rPr lang="cs-CZ" sz="1800" dirty="0"/>
              <a:t>. </a:t>
            </a:r>
            <a:r>
              <a:rPr lang="en-US" sz="1800" dirty="0" err="1"/>
              <a:t>Dunajovice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–  </a:t>
            </a:r>
            <a:r>
              <a:rPr lang="cs-CZ" sz="1800" b="1" dirty="0"/>
              <a:t>12. a 1. pol. 13. stol.:   </a:t>
            </a:r>
            <a:r>
              <a:rPr lang="cs-CZ" sz="1800" u="sng" dirty="0"/>
              <a:t>2. a 3. horizont</a:t>
            </a:r>
            <a:r>
              <a:rPr lang="cs-CZ" sz="1800" dirty="0"/>
              <a:t>   –  počátky kostelních pohřebišť</a:t>
            </a:r>
          </a:p>
          <a:p>
            <a:endParaRPr lang="cs-CZ" sz="1800" dirty="0"/>
          </a:p>
          <a:p>
            <a:r>
              <a:rPr lang="cs-CZ" sz="1800" b="1" dirty="0"/>
              <a:t>Výbava  –</a:t>
            </a:r>
            <a:r>
              <a:rPr lang="cs-CZ" sz="1800" dirty="0"/>
              <a:t>  </a:t>
            </a:r>
            <a:r>
              <a:rPr lang="cs-CZ" sz="1800" b="1" dirty="0"/>
              <a:t>esovitě záušnice:  </a:t>
            </a:r>
            <a:r>
              <a:rPr lang="da-DK" sz="1800" dirty="0"/>
              <a:t>od 20. let 11. stol</a:t>
            </a:r>
            <a:r>
              <a:rPr lang="cs-CZ" sz="1800" dirty="0"/>
              <a:t>., zvětšování Ø od. 2. pol. 12. stol.), mince   (obměna ženského šperku) </a:t>
            </a:r>
          </a:p>
          <a:p>
            <a:pPr marL="0" indent="0">
              <a:buNone/>
            </a:pPr>
            <a:r>
              <a:rPr lang="cs-CZ" sz="1800" dirty="0"/>
              <a:t>                    –  prsteny, korále, nádoby, nože, vědérka, přezky, ocílky, vaječné skořápky, zvířecí kosti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19B5C08-17FC-4E84-8CAB-A50E6163F2DA}"/>
              </a:ext>
            </a:extLst>
          </p:cNvPr>
          <p:cNvSpPr txBox="1">
            <a:spLocks/>
          </p:cNvSpPr>
          <p:nvPr/>
        </p:nvSpPr>
        <p:spPr>
          <a:xfrm>
            <a:off x="904875" y="109537"/>
            <a:ext cx="103822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altLang="cs-CZ" sz="2400" b="1" dirty="0"/>
            </a:br>
            <a:r>
              <a:rPr lang="cs-CZ" altLang="cs-CZ" sz="2400" b="1" dirty="0"/>
              <a:t>                 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Mladohradištní</a:t>
            </a:r>
            <a:r>
              <a:rPr lang="cs-CZ" altLang="cs-CZ" sz="3200" b="1" dirty="0">
                <a:solidFill>
                  <a:srgbClr val="FF0000"/>
                </a:solidFill>
              </a:rPr>
              <a:t> pohřbívání </a:t>
            </a:r>
          </a:p>
          <a:p>
            <a:r>
              <a:rPr lang="cs-CZ" altLang="cs-CZ" sz="2400" b="1" dirty="0">
                <a:solidFill>
                  <a:srgbClr val="FF0000"/>
                </a:solidFill>
              </a:rPr>
              <a:t>                                                                  10. – 12. stol.</a:t>
            </a:r>
            <a:br>
              <a:rPr lang="cs-CZ" altLang="cs-CZ" sz="2400" dirty="0">
                <a:solidFill>
                  <a:srgbClr val="FF0000"/>
                </a:solidFill>
              </a:rPr>
            </a:br>
            <a:endParaRPr lang="cs-CZ" alt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06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F804DA9-BFF7-4D21-952A-2D8F9A03A4D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 rot="5400000">
            <a:off x="4688040" y="-170610"/>
            <a:ext cx="5556313" cy="813715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80684AC-8033-4AC5-9E3B-BFCA6715A994}"/>
              </a:ext>
            </a:extLst>
          </p:cNvPr>
          <p:cNvSpPr txBox="1"/>
          <p:nvPr/>
        </p:nvSpPr>
        <p:spPr>
          <a:xfrm>
            <a:off x="4786311" y="0"/>
            <a:ext cx="4652964" cy="11387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     Dolní Věstonice – Na Pískách</a:t>
            </a:r>
          </a:p>
          <a:p>
            <a:r>
              <a:rPr lang="cs-CZ" sz="2400" b="1" dirty="0"/>
              <a:t>          8./9 stol. – pol. 11. stol.</a:t>
            </a:r>
          </a:p>
          <a:p>
            <a:r>
              <a:rPr lang="cs-CZ" sz="2000" b="1" dirty="0"/>
              <a:t>   1946–1959 – cca 1300 kostrových hrobů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E35B40-5C07-4F43-AB1B-8E0F68D11F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85" t="21945" r="35078" b="7083"/>
          <a:stretch/>
        </p:blipFill>
        <p:spPr>
          <a:xfrm>
            <a:off x="-1" y="3611212"/>
            <a:ext cx="2505075" cy="323255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EE11179-39BA-4EBE-AEAD-65FDD4DF0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57" t="21667" r="38281" b="16667"/>
          <a:stretch/>
        </p:blipFill>
        <p:spPr>
          <a:xfrm>
            <a:off x="0" y="0"/>
            <a:ext cx="2505075" cy="361121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9570D9F-8187-4BF0-B8AA-0D56126CDF92}"/>
              </a:ext>
            </a:extLst>
          </p:cNvPr>
          <p:cNvSpPr txBox="1"/>
          <p:nvPr/>
        </p:nvSpPr>
        <p:spPr>
          <a:xfrm>
            <a:off x="773350" y="6387310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Brno 2023</a:t>
            </a:r>
          </a:p>
        </p:txBody>
      </p:sp>
    </p:spTree>
    <p:extLst>
      <p:ext uri="{BB962C8B-B14F-4D97-AF65-F5344CB8AC3E}">
        <p14:creationId xmlns:p14="http://schemas.microsoft.com/office/powerpoint/2010/main" val="269675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FBA375F-7FC9-4472-9515-BFAA5B8874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27" t="22083" r="36954" b="8333"/>
          <a:stretch/>
        </p:blipFill>
        <p:spPr>
          <a:xfrm>
            <a:off x="7086600" y="131347"/>
            <a:ext cx="4399720" cy="644520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0899FC9-7017-4B63-864A-BEAF09661F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69" t="20278" r="37031" b="9134"/>
          <a:stretch/>
        </p:blipFill>
        <p:spPr>
          <a:xfrm>
            <a:off x="1603513" y="272520"/>
            <a:ext cx="4492487" cy="648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16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cs-CZ" altLang="cs-CZ" b="1" dirty="0"/>
            </a:br>
            <a:r>
              <a:rPr lang="cs-CZ" altLang="cs-CZ" b="1" dirty="0"/>
              <a:t>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Mladohradištní</a:t>
            </a:r>
            <a:r>
              <a:rPr lang="cs-CZ" altLang="cs-CZ" sz="3200" b="1" dirty="0">
                <a:solidFill>
                  <a:srgbClr val="FF0000"/>
                </a:solidFill>
              </a:rPr>
              <a:t> pohřbívání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10. – 12. stol.</a:t>
            </a:r>
            <a:br>
              <a:rPr lang="cs-CZ" altLang="cs-CZ" sz="2000" b="1" dirty="0">
                <a:solidFill>
                  <a:srgbClr val="FF0000"/>
                </a:solidFill>
              </a:rPr>
            </a:b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7175" y="1209675"/>
            <a:ext cx="11934825" cy="56483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1.  Venkovská nekostelní pohřebiště   </a:t>
            </a:r>
            <a:r>
              <a:rPr lang="cs-CZ" sz="1800" dirty="0"/>
              <a:t>–   </a:t>
            </a:r>
            <a:r>
              <a:rPr lang="cs-CZ" sz="1800" b="1" dirty="0"/>
              <a:t>10. až 11/12. stol</a:t>
            </a:r>
            <a:r>
              <a:rPr lang="cs-CZ" sz="1800" dirty="0"/>
              <a:t>. </a:t>
            </a:r>
          </a:p>
          <a:p>
            <a:pPr marL="0" indent="0">
              <a:buNone/>
              <a:defRPr/>
            </a:pPr>
            <a:r>
              <a:rPr lang="cs-CZ" sz="1800" dirty="0"/>
              <a:t>          –  </a:t>
            </a:r>
            <a:r>
              <a:rPr lang="cs-CZ" sz="1800" b="1" dirty="0"/>
              <a:t>zánik:  </a:t>
            </a:r>
            <a:r>
              <a:rPr lang="cs-CZ" sz="1800" dirty="0"/>
              <a:t>spojován s Břetislavovým zákazem pohřbívat v polích a lesích (Bořivoj II., 1092)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řadová </a:t>
            </a:r>
            <a:r>
              <a:rPr lang="cs-CZ" sz="1800" dirty="0" err="1"/>
              <a:t>pohřebičtě</a:t>
            </a:r>
            <a:r>
              <a:rPr lang="cs-CZ" sz="1800" dirty="0"/>
              <a:t> jsou okolo přelomu 11. a 12. stol. jsou opouštěna </a:t>
            </a:r>
          </a:p>
          <a:p>
            <a:pPr marL="0" indent="0">
              <a:buNone/>
              <a:defRPr/>
            </a:pPr>
            <a:r>
              <a:rPr lang="cs-CZ" sz="1800" dirty="0"/>
              <a:t>          –  </a:t>
            </a:r>
            <a:r>
              <a:rPr lang="cs-CZ" sz="1800" b="1" dirty="0"/>
              <a:t>poloha:</a:t>
            </a:r>
            <a:r>
              <a:rPr lang="cs-CZ" sz="1800" dirty="0"/>
              <a:t>  na vyvýšených plochách cca 300-500 m od sídlišť, u rozcestí, řadové </a:t>
            </a:r>
          </a:p>
          <a:p>
            <a:pPr marL="0" indent="0">
              <a:buNone/>
              <a:defRPr/>
            </a:pPr>
            <a:r>
              <a:rPr lang="cs-CZ" sz="1800" dirty="0"/>
              <a:t>          –  </a:t>
            </a:r>
            <a:r>
              <a:rPr lang="cs-CZ" sz="1800" b="1" dirty="0"/>
              <a:t>hroby:  </a:t>
            </a:r>
            <a:r>
              <a:rPr lang="cs-CZ" sz="1800" dirty="0"/>
              <a:t>ploché, zpočátku výjimečně mohylníky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na povrchu mohly být označeny:  rov, náhrobní kameny, stély (Radomyšl)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Petrovice u Hradce Králové:  dodatečný pohřeb do mohyly s mincí Břetislava I.</a:t>
            </a:r>
          </a:p>
          <a:p>
            <a:pPr marL="0" indent="0">
              <a:buNone/>
              <a:defRPr/>
            </a:pPr>
            <a:r>
              <a:rPr lang="cs-CZ" sz="1800" dirty="0"/>
              <a:t>         –  </a:t>
            </a:r>
            <a:r>
              <a:rPr lang="cs-CZ" sz="1800" b="1" dirty="0"/>
              <a:t>Čechy</a:t>
            </a:r>
            <a:r>
              <a:rPr lang="cs-CZ" sz="1800" dirty="0"/>
              <a:t>:   Brandýsek u Kladna, Lochenice u HK, Sulejovice (okr. Litoměřice), Praha-Motol (209 H), Radomyšl (463 H) </a:t>
            </a:r>
          </a:p>
          <a:p>
            <a:pPr marL="0" indent="0">
              <a:buNone/>
              <a:defRPr/>
            </a:pPr>
            <a:r>
              <a:rPr lang="cs-CZ" sz="1800" dirty="0"/>
              <a:t>         –  </a:t>
            </a:r>
            <a:r>
              <a:rPr lang="cs-CZ" sz="1800" b="1" dirty="0"/>
              <a:t>Morava</a:t>
            </a:r>
            <a:r>
              <a:rPr lang="cs-CZ" sz="1800" dirty="0"/>
              <a:t>:  Dolní Věstonice-Na pískách, Mušov (okr. Brno-venkov), Holubice (okr. Vyškov), </a:t>
            </a:r>
            <a:r>
              <a:rPr lang="cs-CZ" sz="1800" dirty="0" err="1"/>
              <a:t>Mistřín</a:t>
            </a:r>
            <a:r>
              <a:rPr lang="cs-CZ" sz="1800" dirty="0"/>
              <a:t> u Kyjova </a:t>
            </a:r>
          </a:p>
          <a:p>
            <a:pPr marL="0" indent="0">
              <a:buNone/>
              <a:defRPr/>
            </a:pPr>
            <a:endParaRPr 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2.  Kostelní hřbitovy </a:t>
            </a:r>
          </a:p>
          <a:p>
            <a:pPr marL="0" indent="0">
              <a:buNone/>
              <a:defRPr/>
            </a:pPr>
            <a:r>
              <a:rPr lang="cs-CZ" sz="1800" b="1" dirty="0">
                <a:solidFill>
                  <a:srgbClr val="FF0000"/>
                </a:solidFill>
              </a:rPr>
              <a:t>          </a:t>
            </a:r>
            <a:r>
              <a:rPr lang="cs-CZ" sz="1800" dirty="0"/>
              <a:t>–  přesun pohřbívání k sakrálním stavbám v areálech měst:   4. stol.:   v římské říši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      7. až  8. stol.:  již. Německo, Švýcarsko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      10. až  11. stol. Rakousko, 12. stol. Maďarsko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      12. až 13. stol.:  české země, Polsko 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53257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ázek 1">
            <a:extLst>
              <a:ext uri="{FF2B5EF4-FFF2-40B4-BE49-F238E27FC236}">
                <a16:creationId xmlns:a16="http://schemas.microsoft.com/office/drawing/2014/main" id="{C807F672-E52D-DCF0-F710-A5914A56B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26816" r="40996" b="9758"/>
          <a:stretch>
            <a:fillRect/>
          </a:stretch>
        </p:blipFill>
        <p:spPr bwMode="auto">
          <a:xfrm>
            <a:off x="2306638" y="0"/>
            <a:ext cx="8382000" cy="677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ovéPole 2">
            <a:extLst>
              <a:ext uri="{FF2B5EF4-FFF2-40B4-BE49-F238E27FC236}">
                <a16:creationId xmlns:a16="http://schemas.microsoft.com/office/drawing/2014/main" id="{18113922-1A6B-5E7D-453F-F4CD3B2C8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1" y="4572000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1. </a:t>
            </a:r>
          </a:p>
        </p:txBody>
      </p:sp>
      <p:sp>
        <p:nvSpPr>
          <p:cNvPr id="34820" name="Zástupný symbol pro obsah 3">
            <a:extLst>
              <a:ext uri="{FF2B5EF4-FFF2-40B4-BE49-F238E27FC236}">
                <a16:creationId xmlns:a16="http://schemas.microsoft.com/office/drawing/2014/main" id="{50E847FF-528D-9A5E-5464-6DFBF6400501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2514600" cy="2362200"/>
          </a:xfrm>
          <a:prstGeom prst="rect">
            <a:avLst/>
          </a:prstGeom>
          <a:solidFill>
            <a:srgbClr val="996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1.    Praha-Bohnice</a:t>
            </a:r>
          </a:p>
          <a:p>
            <a:pPr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2.    Přerov n. Labem</a:t>
            </a:r>
          </a:p>
          <a:p>
            <a:pPr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3.    Stará Kouřim</a:t>
            </a:r>
          </a:p>
          <a:p>
            <a:pPr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4     Hryzely</a:t>
            </a:r>
          </a:p>
          <a:p>
            <a:pPr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5.    Libice n. Cidlinou</a:t>
            </a:r>
          </a:p>
          <a:p>
            <a:pPr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6.    Hradiště</a:t>
            </a:r>
          </a:p>
          <a:p>
            <a:pPr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7.    Vepřek</a:t>
            </a:r>
          </a:p>
          <a:p>
            <a:pPr>
              <a:buFontTx/>
              <a:buNone/>
            </a:pPr>
            <a:endParaRPr lang="cs-CZ" altLang="cs-CZ" sz="1800"/>
          </a:p>
        </p:txBody>
      </p:sp>
      <p:sp>
        <p:nvSpPr>
          <p:cNvPr id="5" name="Zástupný symbol pro obsah 5">
            <a:extLst>
              <a:ext uri="{FF2B5EF4-FFF2-40B4-BE49-F238E27FC236}">
                <a16:creationId xmlns:a16="http://schemas.microsoft.com/office/drawing/2014/main" id="{53E493CC-5FE0-C70A-9B82-418C03BC1289}"/>
              </a:ext>
            </a:extLst>
          </p:cNvPr>
          <p:cNvSpPr txBox="1">
            <a:spLocks/>
          </p:cNvSpPr>
          <p:nvPr/>
        </p:nvSpPr>
        <p:spPr>
          <a:xfrm>
            <a:off x="7696201" y="3962400"/>
            <a:ext cx="2944813" cy="2514600"/>
          </a:xfrm>
          <a:prstGeom prst="rect">
            <a:avLst/>
          </a:prstGeom>
          <a:solidFill>
            <a:srgbClr val="996633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>
              <a:defRPr/>
            </a:pPr>
            <a:r>
              <a:rPr lang="cs-CZ" sz="600" dirty="0"/>
              <a:t>8.    Mladá Boleslav</a:t>
            </a:r>
          </a:p>
          <a:p>
            <a:pPr marL="0" indent="0">
              <a:buNone/>
              <a:defRPr/>
            </a:pPr>
            <a:r>
              <a:rPr lang="cs-CZ" sz="1800" dirty="0">
                <a:solidFill>
                  <a:schemeClr val="bg1"/>
                </a:solidFill>
              </a:rPr>
              <a:t>9.    Přívory</a:t>
            </a:r>
          </a:p>
          <a:p>
            <a:pPr marL="0" indent="0">
              <a:buNone/>
              <a:defRPr/>
            </a:pPr>
            <a:r>
              <a:rPr lang="cs-CZ" sz="1800" dirty="0">
                <a:solidFill>
                  <a:schemeClr val="bg1"/>
                </a:solidFill>
              </a:rPr>
              <a:t>10.  Královice</a:t>
            </a:r>
          </a:p>
          <a:p>
            <a:pPr marL="0" indent="0">
              <a:buNone/>
              <a:defRPr/>
            </a:pPr>
            <a:r>
              <a:rPr lang="cs-CZ" sz="1800" dirty="0">
                <a:solidFill>
                  <a:schemeClr val="bg1"/>
                </a:solidFill>
              </a:rPr>
              <a:t>11.  </a:t>
            </a:r>
            <a:r>
              <a:rPr lang="cs-CZ" sz="1800" dirty="0" err="1">
                <a:solidFill>
                  <a:schemeClr val="bg1"/>
                </a:solidFill>
              </a:rPr>
              <a:t>Chloumek</a:t>
            </a:r>
            <a:endParaRPr lang="cs-CZ" sz="1800" dirty="0">
              <a:solidFill>
                <a:schemeClr val="bg1"/>
              </a:solidFill>
            </a:endParaRPr>
          </a:p>
          <a:p>
            <a:pPr marL="0" indent="0">
              <a:buNone/>
              <a:defRPr/>
            </a:pPr>
            <a:r>
              <a:rPr lang="cs-CZ" sz="1800" dirty="0">
                <a:solidFill>
                  <a:schemeClr val="bg1"/>
                </a:solidFill>
              </a:rPr>
              <a:t>12.  Dolní Hradiště</a:t>
            </a:r>
          </a:p>
          <a:p>
            <a:pPr marL="0" indent="0">
              <a:buNone/>
              <a:defRPr/>
            </a:pPr>
            <a:r>
              <a:rPr lang="cs-CZ" sz="1800" dirty="0">
                <a:solidFill>
                  <a:schemeClr val="bg1"/>
                </a:solidFill>
              </a:rPr>
              <a:t>13.  Starý Plzenec</a:t>
            </a:r>
          </a:p>
          <a:p>
            <a:pPr marL="0" indent="0">
              <a:buNone/>
              <a:defRPr/>
            </a:pPr>
            <a:r>
              <a:rPr lang="cs-CZ" sz="1800" dirty="0">
                <a:solidFill>
                  <a:schemeClr val="bg1"/>
                </a:solidFill>
              </a:rPr>
              <a:t>14.  Litoměřice</a:t>
            </a:r>
          </a:p>
          <a:p>
            <a:pPr marL="0" indent="0">
              <a:buNone/>
              <a:defRPr/>
            </a:pPr>
            <a:r>
              <a:rPr lang="cs-CZ" sz="1800" dirty="0">
                <a:solidFill>
                  <a:schemeClr val="bg1"/>
                </a:solidFill>
              </a:rPr>
              <a:t>15.  Doudleby</a:t>
            </a: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8149" y="981075"/>
            <a:ext cx="12220575" cy="61245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Funkce   </a:t>
            </a:r>
            <a:r>
              <a:rPr lang="cs-CZ" sz="1800" dirty="0"/>
              <a:t>–   ženské ozdoby hlavy ukončené esovitou kličkou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vplétané do vlasů, zavěšené na páscích, čelenkách</a:t>
            </a:r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Materiál</a:t>
            </a:r>
            <a:r>
              <a:rPr lang="cs-CZ" sz="1800" dirty="0"/>
              <a:t>   –  bronz, stříbro, cín, železo, olovo (plátované) </a:t>
            </a:r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Rozšíření   </a:t>
            </a:r>
            <a:r>
              <a:rPr lang="cs-CZ" sz="1800" dirty="0"/>
              <a:t>–   </a:t>
            </a:r>
            <a:r>
              <a:rPr lang="pl-PL" sz="1800" dirty="0"/>
              <a:t>od severního Balkánu po Velkopolsko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Původ   </a:t>
            </a:r>
            <a:r>
              <a:rPr lang="cs-CZ" sz="1800" dirty="0"/>
              <a:t>–   v Čechách:  zatím nevysvětlen  (na východě Franské říše nejsou)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Ivo Štefan:   počátky 2/3  10. stol.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 na Moravě:   podle Z. Měřínského v Karpatské kotlině:  od 10. stol.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podle Š. </a:t>
            </a:r>
            <a:r>
              <a:rPr lang="cs-CZ" sz="1800" dirty="0" err="1"/>
              <a:t>Ungermanna</a:t>
            </a:r>
            <a:r>
              <a:rPr lang="cs-CZ" sz="1800" dirty="0"/>
              <a:t>:  od 11. stol.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 v Polsku:   hypoteticky od 2. pol. 10. stol.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Datování </a:t>
            </a:r>
            <a:r>
              <a:rPr lang="cs-CZ" sz="1800" dirty="0"/>
              <a:t> –   u nás:   typická součást hrobové výbavy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a)  starší:  10./11. stol:  malé, Ø 20 – 25 cm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od 2. pol. 11. stol.:   max.  25 – 30 mm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b)  mladší:  1. pol. 13. stol.:   velké Ø   5 cm a více</a:t>
            </a:r>
          </a:p>
          <a:p>
            <a:pPr marL="0" indent="0">
              <a:buNone/>
              <a:defRPr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406B7E37-55E5-4036-9EF2-999F7A11F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674" y="0"/>
            <a:ext cx="8524875" cy="1143000"/>
          </a:xfrm>
        </p:spPr>
        <p:txBody>
          <a:bodyPr>
            <a:normAutofit/>
          </a:bodyPr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Esovité záušnice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BE74BF9-DE27-42EE-944E-D15C2AA55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546" y="152400"/>
            <a:ext cx="2720305" cy="31432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EEDD933-121D-4A00-8ABE-FFAA4D327B3E}"/>
              </a:ext>
            </a:extLst>
          </p:cNvPr>
          <p:cNvSpPr txBox="1"/>
          <p:nvPr/>
        </p:nvSpPr>
        <p:spPr>
          <a:xfrm>
            <a:off x="8710726" y="3299792"/>
            <a:ext cx="3481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         </a:t>
            </a:r>
            <a:r>
              <a:rPr lang="cs-CZ" b="1" dirty="0" err="1"/>
              <a:t>Předmostí-Hranická</a:t>
            </a:r>
            <a:r>
              <a:rPr lang="cs-CZ" b="1" dirty="0"/>
              <a:t> ul.,</a:t>
            </a:r>
          </a:p>
          <a:p>
            <a:r>
              <a:rPr lang="cs-CZ" dirty="0"/>
              <a:t>bronzové </a:t>
            </a:r>
            <a:r>
              <a:rPr lang="cs-CZ" dirty="0" err="1"/>
              <a:t>maladohradištní</a:t>
            </a:r>
            <a:r>
              <a:rPr lang="cs-CZ" dirty="0"/>
              <a:t> záušnice</a:t>
            </a:r>
          </a:p>
        </p:txBody>
      </p:sp>
    </p:spTree>
    <p:extLst>
      <p:ext uri="{BB962C8B-B14F-4D97-AF65-F5344CB8AC3E}">
        <p14:creationId xmlns:p14="http://schemas.microsoft.com/office/powerpoint/2010/main" val="509398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3C5B68-8AC2-43E6-9B0D-17DFE1481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4" y="761999"/>
            <a:ext cx="12563475" cy="621982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sz="2100" b="1" dirty="0">
                <a:solidFill>
                  <a:srgbClr val="FF0000"/>
                </a:solidFill>
              </a:rPr>
              <a:t>Výskyt</a:t>
            </a:r>
            <a:r>
              <a:rPr lang="cs-CZ" sz="2100" dirty="0"/>
              <a:t>  –   </a:t>
            </a:r>
            <a:r>
              <a:rPr lang="cs-CZ" sz="2100" b="1" dirty="0"/>
              <a:t>a)  v hrobech žen:  </a:t>
            </a:r>
            <a:r>
              <a:rPr lang="cs-CZ" sz="2100" dirty="0"/>
              <a:t>všech věkových kategorií:  většinou u hlavy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        četnější na venkovských pohřebištích než kostelních</a:t>
            </a:r>
          </a:p>
          <a:p>
            <a:pPr marL="0" indent="0">
              <a:buNone/>
              <a:defRPr/>
            </a:pPr>
            <a:endParaRPr lang="cs-CZ" sz="2100" dirty="0"/>
          </a:p>
          <a:p>
            <a:pPr marL="0" indent="0" algn="l">
              <a:buNone/>
            </a:pPr>
            <a:r>
              <a:rPr lang="pl-PL" sz="2100" b="0" i="0" u="none" strike="noStrike" baseline="0" dirty="0"/>
              <a:t>                               u kostelů:  Libice nad Cidlinou:  288 H  (konec 9. – 2. pol. </a:t>
            </a:r>
            <a:r>
              <a:rPr lang="cs-CZ" sz="2100" b="0" i="0" u="none" strike="noStrike" baseline="0" dirty="0"/>
              <a:t>11. stol.)  –  v 9H</a:t>
            </a:r>
          </a:p>
          <a:p>
            <a:pPr marL="0" indent="0" algn="l">
              <a:buNone/>
            </a:pPr>
            <a:r>
              <a:rPr lang="cs-CZ" sz="2100" b="0" i="0" u="none" strike="noStrike" baseline="0" dirty="0"/>
              <a:t>                                                   Znojmo-sv. </a:t>
            </a:r>
            <a:r>
              <a:rPr lang="cs-CZ" sz="2100" b="0" i="0" u="none" strike="noStrike" baseline="0" dirty="0" err="1"/>
              <a:t>Hypolit</a:t>
            </a:r>
            <a:r>
              <a:rPr lang="cs-CZ" sz="2100" b="0" i="0" u="none" strike="noStrike" baseline="0" dirty="0"/>
              <a:t>:  </a:t>
            </a:r>
            <a:r>
              <a:rPr lang="cs-CZ" sz="2100" dirty="0"/>
              <a:t>(od pol. 11. stol.)  –  každá 4. nebo 5. žena </a:t>
            </a:r>
            <a:endParaRPr lang="cs-CZ" sz="2100" b="0" i="0" u="none" strike="noStrike" baseline="0" dirty="0"/>
          </a:p>
          <a:p>
            <a:pPr marL="0" indent="0" algn="l">
              <a:buNone/>
            </a:pPr>
            <a:r>
              <a:rPr lang="cs-CZ" sz="2100" dirty="0"/>
              <a:t>                                                   </a:t>
            </a:r>
            <a:r>
              <a:rPr lang="cs-CZ" sz="2100" b="0" i="0" u="none" strike="noStrike" baseline="0" dirty="0"/>
              <a:t>Mušov a Praha-Motol (9. – konec 11. stol.)  –  každá 2. až 3. žena</a:t>
            </a:r>
          </a:p>
          <a:p>
            <a:pPr marL="0" indent="0" algn="l">
              <a:buNone/>
            </a:pPr>
            <a:r>
              <a:rPr lang="cs-CZ" sz="2100" dirty="0"/>
              <a:t>                                                   Holubice  (převážně 11. stol.)  –  každá 2 žena</a:t>
            </a:r>
          </a:p>
          <a:p>
            <a:pPr marL="0" indent="0" algn="l">
              <a:buNone/>
            </a:pPr>
            <a:r>
              <a:rPr lang="cs-CZ" sz="2100" b="0" i="0" u="none" strike="noStrike" baseline="0" dirty="0"/>
              <a:t>                                                   Radomyšl (± pol. 12. – pol. 13. stol.) – každá 6. žena</a:t>
            </a:r>
          </a:p>
          <a:p>
            <a:pPr marL="0" indent="0" algn="l">
              <a:buNone/>
            </a:pPr>
            <a:r>
              <a:rPr lang="cs-CZ" sz="2100" dirty="0"/>
              <a:t>                                                   Bílina (</a:t>
            </a:r>
            <a:r>
              <a:rPr lang="cs-CZ" sz="2100" b="0" i="0" u="none" strike="noStrike" baseline="0" dirty="0"/>
              <a:t>(± 2. pol. 11.–12. stol., kostelní stavba nedoložena.) – každá 10. žena </a:t>
            </a:r>
            <a:endParaRPr lang="cs-CZ" sz="2100" dirty="0"/>
          </a:p>
          <a:p>
            <a:pPr marL="0" indent="0" algn="l">
              <a:buNone/>
            </a:pPr>
            <a:r>
              <a:rPr lang="cs-CZ" sz="2100" b="0" i="0" u="none" strike="noStrike" baseline="0" dirty="0"/>
              <a:t>                                  Polsko:  Starý </a:t>
            </a:r>
            <a:r>
              <a:rPr lang="cs-CZ" sz="2100" b="0" i="0" u="none" strike="noStrike" baseline="0" dirty="0" err="1"/>
              <a:t>Zamek</a:t>
            </a:r>
            <a:r>
              <a:rPr lang="cs-CZ" sz="2100" b="0" i="0" u="none" strike="noStrike" baseline="0" dirty="0"/>
              <a:t> </a:t>
            </a:r>
            <a:r>
              <a:rPr lang="pl-PL" sz="2100" b="0" i="0" u="none" strike="noStrike" baseline="0" dirty="0"/>
              <a:t>ve Slezsku (± 11. – 1. polovina 12. stol.)  –  cca v polovině ženských</a:t>
            </a:r>
          </a:p>
          <a:p>
            <a:pPr marL="0" indent="0" algn="l">
              <a:buNone/>
            </a:pPr>
            <a:r>
              <a:rPr lang="pl-PL" sz="2100" b="0" i="0" u="none" strike="noStrike" baseline="0" dirty="0"/>
              <a:t>                            D</a:t>
            </a:r>
            <a:r>
              <a:rPr lang="cs-CZ" sz="2100" b="0" i="0" u="none" strike="noStrike" baseline="0" dirty="0" err="1"/>
              <a:t>urynsko</a:t>
            </a:r>
            <a:r>
              <a:rPr lang="cs-CZ" sz="2100" b="0" i="0" u="none" strike="noStrike" baseline="0" dirty="0"/>
              <a:t>:   </a:t>
            </a:r>
            <a:r>
              <a:rPr lang="cs-CZ" sz="2100" b="0" i="0" u="none" strike="noStrike" baseline="0" dirty="0" err="1"/>
              <a:t>Espenfeld</a:t>
            </a:r>
            <a:r>
              <a:rPr lang="cs-CZ" sz="2100" b="0" i="0" u="none" strike="noStrike" baseline="0" dirty="0"/>
              <a:t> (± konec 10. – polovina 12. stol.  –  ca stejně</a:t>
            </a:r>
          </a:p>
          <a:p>
            <a:pPr>
              <a:defRPr/>
            </a:pPr>
            <a:endParaRPr lang="cs-CZ" sz="2100" dirty="0"/>
          </a:p>
          <a:p>
            <a:pPr marL="0" indent="0">
              <a:buNone/>
              <a:defRPr/>
            </a:pPr>
            <a:r>
              <a:rPr lang="cs-CZ" sz="2100" dirty="0"/>
              <a:t>                   –   </a:t>
            </a:r>
            <a:r>
              <a:rPr lang="cs-CZ" sz="2100" b="1" dirty="0"/>
              <a:t>b)  v depotech </a:t>
            </a:r>
            <a:r>
              <a:rPr lang="cs-CZ" sz="2100" dirty="0"/>
              <a:t>(hromadných nálezech):  výjimečně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  zlomkového stříbra  –   </a:t>
            </a:r>
            <a:r>
              <a:rPr lang="cs-CZ" sz="2100" b="1" dirty="0"/>
              <a:t>obchod s Pobaltím:  </a:t>
            </a:r>
            <a:r>
              <a:rPr lang="cs-CZ" sz="2100" dirty="0"/>
              <a:t>fragmenty esovitých záušnic +  ražby arabské, anglické,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                                                                                německé, české, uherské, polské, severské,  ruské.</a:t>
            </a:r>
          </a:p>
          <a:p>
            <a:pPr marL="0" indent="0">
              <a:buNone/>
              <a:defRPr/>
            </a:pPr>
            <a:endParaRPr lang="cs-CZ" sz="2100" dirty="0"/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                                                </a:t>
            </a:r>
            <a:r>
              <a:rPr lang="cs-CZ" sz="2100" b="1" dirty="0"/>
              <a:t>12 stol.:  </a:t>
            </a:r>
            <a:r>
              <a:rPr lang="cs-CZ" sz="2100" dirty="0"/>
              <a:t>5 mincovních depotů se záušnicemi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                                                                 Č:  Praha-</a:t>
            </a:r>
            <a:r>
              <a:rPr lang="cs-CZ" sz="2100" dirty="0" err="1"/>
              <a:t>Štepánská</a:t>
            </a:r>
            <a:r>
              <a:rPr lang="cs-CZ" sz="2100" dirty="0"/>
              <a:t> ulice (kol. 1140, Chodovlice, Žatec) aj. 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                                                                 M:  Střelice (po 1230), aj.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9563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9FB9DC-6CCB-433F-87D7-BAA73579A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495299"/>
            <a:ext cx="11553825" cy="63627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800" dirty="0"/>
              <a:t>                                </a:t>
            </a:r>
          </a:p>
          <a:p>
            <a:r>
              <a:rPr lang="cs-CZ" sz="1800" b="1" dirty="0"/>
              <a:t>Kulturně antropologický výklad</a:t>
            </a:r>
            <a:r>
              <a:rPr lang="cs-CZ" sz="1800" dirty="0"/>
              <a:t>  –   esovité záušnice jsou součástí ženského šatu:  nejsou v hrobech starších žen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–   za život více sad:  doklad přechodového rituálu  (věk, stav)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–   tzv. posmrtná svatba (něm. </a:t>
            </a:r>
            <a:r>
              <a:rPr lang="cs-CZ" sz="1800" dirty="0" err="1"/>
              <a:t>Totenhochzeit</a:t>
            </a:r>
            <a:r>
              <a:rPr lang="cs-CZ" sz="1800" dirty="0"/>
              <a:t>):   atribut spojený se svatebním obřadem</a:t>
            </a:r>
          </a:p>
          <a:p>
            <a:pPr marL="0" indent="0" algn="l">
              <a:buNone/>
            </a:pPr>
            <a:endParaRPr lang="cs-CZ" sz="1800" b="0" i="0" u="none" strike="noStrike" baseline="0" dirty="0"/>
          </a:p>
          <a:p>
            <a:pPr algn="l"/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Mince 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–   od </a:t>
            </a:r>
            <a:r>
              <a:rPr lang="cs-CZ" sz="1800" dirty="0"/>
              <a:t>poč. 11. stol.:  záměrné vkládání mincí do hrobů</a:t>
            </a:r>
          </a:p>
          <a:p>
            <a:pPr marL="0" indent="0">
              <a:buNone/>
            </a:pPr>
            <a:endParaRPr lang="cs-CZ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a)  v hrobech   –  s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polečný výskyt záušnice + mince („obol mrtvých“) v jednom hrobovém celku: 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</a:t>
            </a:r>
            <a:r>
              <a:rPr lang="cs-CZ" sz="1800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datování:   vročení ražby podle vlády panovníka  (post </a:t>
            </a:r>
            <a:r>
              <a:rPr lang="cs-CZ" sz="1800" b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quem</a:t>
            </a:r>
            <a:r>
              <a:rPr lang="cs-CZ" sz="1800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</a:t>
            </a:r>
            <a:r>
              <a:rPr lang="cs-CZ" sz="1800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určení doby oběhu nebo tezaurace (deponování) před v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ložením do hrobu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Ivo Štefan:  soupisy esovitých záušnic datovaných mincemi z Čech a Moravy</a:t>
            </a:r>
          </a:p>
          <a:p>
            <a:pPr marL="0" indent="0" algn="l">
              <a:buNone/>
            </a:pP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b)  v depotech 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–  celkové datování podle nejmladší ražby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–  obsah:  zastoupení domácích a cizích ražeb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–  charakter mincovního depozita:  Vrbno – osobní hotovost </a:t>
            </a:r>
          </a:p>
          <a:p>
            <a:pPr marL="0" indent="0" algn="l">
              <a:buNone/>
            </a:pP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800" dirty="0">
                <a:cs typeface="Calibri" panose="020F0502020204030204" pitchFamily="34" charset="0"/>
              </a:rPr>
              <a:t>                  –  v oběhu:   různé (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ke stažení starých emisí v raném středověku nikdy nedošlo)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cs typeface="Calibri" panose="020F0502020204030204" pitchFamily="34" charset="0"/>
              </a:rPr>
              <a:t>                  –  </a:t>
            </a:r>
            <a:r>
              <a:rPr lang="cs-CZ" sz="1800" b="1" i="0" u="none" strike="noStrike" baseline="0" dirty="0">
                <a:cs typeface="Calibri" panose="020F0502020204030204" pitchFamily="34" charset="0"/>
              </a:rPr>
              <a:t>11. stol.: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   do 70. let na Moravě převládají uherské ražby  (pak moravské ražby </a:t>
            </a:r>
            <a:r>
              <a:rPr lang="es-ES" sz="1800" b="0" i="0" u="none" strike="noStrike" baseline="0" dirty="0"/>
              <a:t>Konráda I. a Oty I. Sličného</a:t>
            </a:r>
            <a:r>
              <a:rPr lang="cs-CZ" sz="1800" b="0" i="0" u="none" strike="noStrike" baseline="0" dirty="0"/>
              <a:t>)</a:t>
            </a:r>
            <a:endParaRPr lang="cs-CZ" sz="18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2555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160645F-E6E8-403D-9CE5-F0CE5F85D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77" t="19855" r="28913" b="7102"/>
          <a:stretch/>
        </p:blipFill>
        <p:spPr>
          <a:xfrm>
            <a:off x="2156790" y="49005"/>
            <a:ext cx="6987209" cy="67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70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7D24983-1493-47EC-BC90-DA46B1209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75" t="30000" r="40625" b="9166"/>
          <a:stretch/>
        </p:blipFill>
        <p:spPr>
          <a:xfrm>
            <a:off x="4481514" y="538609"/>
            <a:ext cx="3600451" cy="616014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04EF1E5-D56A-4C5A-B487-82CB2BED93CE}"/>
              </a:ext>
            </a:extLst>
          </p:cNvPr>
          <p:cNvSpPr txBox="1"/>
          <p:nvPr/>
        </p:nvSpPr>
        <p:spPr>
          <a:xfrm>
            <a:off x="0" y="0"/>
            <a:ext cx="4481514" cy="261610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                   </a:t>
            </a:r>
            <a:r>
              <a:rPr lang="cs-CZ" sz="2400" b="1" dirty="0"/>
              <a:t>Vrbno u Mělníka </a:t>
            </a:r>
          </a:p>
          <a:p>
            <a:r>
              <a:rPr lang="cs-CZ" sz="2000" b="1" dirty="0"/>
              <a:t>     depot 128 denárů z let 1120 – 1157</a:t>
            </a:r>
          </a:p>
          <a:p>
            <a:r>
              <a:rPr lang="cs-CZ" sz="2000" b="1" dirty="0"/>
              <a:t>      1969–1970:  nález B. Nechvátal</a:t>
            </a:r>
          </a:p>
          <a:p>
            <a:r>
              <a:rPr lang="cs-CZ" sz="2000" b="1" dirty="0"/>
              <a:t>      2002:  </a:t>
            </a:r>
            <a:r>
              <a:rPr lang="pl-PL" sz="2000" b="1" dirty="0"/>
              <a:t>I. Štefan a L. Varadzin</a:t>
            </a:r>
            <a:endParaRPr lang="cs-CZ" sz="2000" b="1" dirty="0"/>
          </a:p>
          <a:p>
            <a:r>
              <a:rPr lang="cs-CZ" sz="2000" b="1" dirty="0"/>
              <a:t>   14 hrobů ve 3 řadách na pohřebišti </a:t>
            </a:r>
          </a:p>
          <a:p>
            <a:r>
              <a:rPr lang="cs-CZ" sz="2000" b="1" dirty="0"/>
              <a:t>           u kostela Povýšení sv. Kříže </a:t>
            </a:r>
          </a:p>
          <a:p>
            <a:r>
              <a:rPr lang="cs-CZ" sz="2000" b="1" dirty="0"/>
              <a:t>     (nejstarší patrocinium v Čechách)</a:t>
            </a:r>
          </a:p>
          <a:p>
            <a:endParaRPr lang="cs-CZ" sz="20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02D927E-6B0C-444B-A3EB-52267E70F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62" t="29027" r="36016" b="10140"/>
          <a:stretch/>
        </p:blipFill>
        <p:spPr>
          <a:xfrm>
            <a:off x="8543923" y="2134712"/>
            <a:ext cx="3648077" cy="417195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C77D5DC-E7D3-4A8E-854C-8590C3679A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88" t="19861" r="33984" b="16944"/>
          <a:stretch/>
        </p:blipFill>
        <p:spPr>
          <a:xfrm>
            <a:off x="178595" y="2308324"/>
            <a:ext cx="4124324" cy="433387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4F5701A-D43C-4516-8075-554F93C86B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78" t="32361" r="33594" b="20972"/>
          <a:stretch/>
        </p:blipFill>
        <p:spPr>
          <a:xfrm>
            <a:off x="8081965" y="873172"/>
            <a:ext cx="3030913" cy="235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44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>
          <a:xfrm>
            <a:off x="1895475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Charónova</a:t>
            </a:r>
            <a:r>
              <a:rPr lang="cs-CZ" altLang="cs-CZ" sz="3200" b="1" dirty="0">
                <a:solidFill>
                  <a:srgbClr val="FF0000"/>
                </a:solidFill>
              </a:rPr>
              <a:t> mince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037" y="953096"/>
            <a:ext cx="10129837" cy="5715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800" b="1" dirty="0"/>
              <a:t>Tzv. obolus mrtvých  </a:t>
            </a:r>
            <a:r>
              <a:rPr lang="cs-CZ" sz="1800" dirty="0"/>
              <a:t>–  mince vkládané do hrobu jako substituce (náhrada) za potravinový milodar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první denárové ražby:   </a:t>
            </a:r>
            <a:r>
              <a:rPr lang="cs-CZ" sz="1800" b="1" dirty="0"/>
              <a:t>Č:  </a:t>
            </a:r>
            <a:r>
              <a:rPr lang="cs-CZ" sz="1800" dirty="0"/>
              <a:t>2. pol. 10. stol.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</a:t>
            </a:r>
            <a:r>
              <a:rPr lang="cs-CZ" sz="1800" b="1" dirty="0"/>
              <a:t>M:  </a:t>
            </a:r>
            <a:r>
              <a:rPr lang="cs-CZ" sz="1800" dirty="0"/>
              <a:t>kol. přelomu tisíciletí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–  nejvíce dokladů z let 1035 – 1083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–  hlavní výskyt:   od poč. 11. stol. v Karpatské kotlině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okrajově i Morava do první pol. 12. stol. (východ)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–  neznáme dobu oběhu před uložením do hrobu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–  </a:t>
            </a:r>
            <a:r>
              <a:rPr lang="cs-CZ" sz="1800" b="1" dirty="0"/>
              <a:t>P. </a:t>
            </a:r>
            <a:r>
              <a:rPr lang="cs-CZ" sz="1800" b="1" dirty="0" err="1"/>
              <a:t>Radoměřský</a:t>
            </a:r>
            <a:r>
              <a:rPr lang="cs-CZ" sz="1800" dirty="0"/>
              <a:t>:    rozšíření zvyku spojuje s Uhrami (antická tradice)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1.  období počátku:  1010 – 1085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2.  největší rozšíření:  1035 – 1085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3.  doba postupného zániku:  1085 – 1110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–  </a:t>
            </a:r>
            <a:r>
              <a:rPr lang="cs-CZ" sz="1800" b="1" dirty="0"/>
              <a:t>E. Kolníková</a:t>
            </a:r>
            <a:r>
              <a:rPr lang="cs-CZ" sz="1800" dirty="0"/>
              <a:t>:   největší rozšíření  –  Čechy:   za Vratislava II. (1061-1092)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–  Morava:    za Oty I. Sličného (1061-1086) a Konráda I. (1061-1092)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–  Slovensko:   podobně, útlum ve 2. pol. 12. stol., ožívání ve 13. stol. (i poč. 14. stol.)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b="1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E3F8A25-1FE4-4AEB-9AC0-35F52CD402EC}"/>
              </a:ext>
            </a:extLst>
          </p:cNvPr>
          <p:cNvSpPr txBox="1"/>
          <p:nvPr/>
        </p:nvSpPr>
        <p:spPr>
          <a:xfrm>
            <a:off x="9096375" y="2796183"/>
            <a:ext cx="32480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cs-CZ" sz="18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Předmostí-Hranická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ul.</a:t>
            </a:r>
          </a:p>
          <a:p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denár uherského krále Ondřeje (1046–1061) pod lebkou skeletu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70097B3-7F0A-4B99-8DF2-72C2C9A1D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180" y="486966"/>
            <a:ext cx="1865333" cy="215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5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43B62B-DB00-4101-93F4-81A76C67B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" y="990599"/>
            <a:ext cx="12068175" cy="6200776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de-DE" sz="2600" b="1" u="none" strike="noStrike" baseline="0" dirty="0" err="1"/>
              <a:t>Brather</a:t>
            </a:r>
            <a:r>
              <a:rPr lang="de-DE" sz="2600" b="1" u="none" strike="noStrike" baseline="0" dirty="0"/>
              <a:t>, S.</a:t>
            </a:r>
            <a:r>
              <a:rPr lang="de-DE" sz="2600" b="0" u="none" strike="noStrike" baseline="0" dirty="0"/>
              <a:t> 2006: „Totenhochzeit“? Zur Interpretation altersabhängiger Grabausstattungen</a:t>
            </a:r>
            <a:r>
              <a:rPr lang="cs-CZ" sz="2600" b="0" u="none" strike="noStrike" baseline="0" dirty="0"/>
              <a:t> </a:t>
            </a:r>
            <a:r>
              <a:rPr lang="cs-CZ" sz="2600" b="0" u="none" strike="noStrike" baseline="0" dirty="0" err="1"/>
              <a:t>bei</a:t>
            </a:r>
            <a:r>
              <a:rPr lang="cs-CZ" sz="2600" b="0" u="none" strike="noStrike" baseline="0" dirty="0"/>
              <a:t> den </a:t>
            </a:r>
            <a:r>
              <a:rPr lang="cs-CZ" sz="2600" b="0" u="none" strike="noStrike" baseline="0" dirty="0" err="1"/>
              <a:t>westlichen</a:t>
            </a:r>
            <a:endParaRPr lang="cs-CZ" sz="2600" b="0" u="none" strike="noStrike" baseline="0" dirty="0"/>
          </a:p>
          <a:p>
            <a:pPr marL="0" indent="0" algn="l">
              <a:buNone/>
            </a:pPr>
            <a:r>
              <a:rPr lang="cs-CZ" sz="2600" dirty="0"/>
              <a:t>     </a:t>
            </a:r>
            <a:r>
              <a:rPr lang="cs-CZ" sz="2600" b="0" u="none" strike="noStrike" baseline="0" dirty="0" err="1"/>
              <a:t>Slawen</a:t>
            </a:r>
            <a:r>
              <a:rPr lang="cs-CZ" sz="2600" b="0" u="none" strike="noStrike" baseline="0" dirty="0"/>
              <a:t>, in: </a:t>
            </a:r>
            <a:r>
              <a:rPr lang="cs-CZ" sz="2600" b="0" u="none" strike="noStrike" baseline="0" dirty="0" err="1"/>
              <a:t>Dworaczyk</a:t>
            </a:r>
            <a:r>
              <a:rPr lang="cs-CZ" sz="2600" b="0" u="none" strike="noStrike" baseline="0" dirty="0"/>
              <a:t>, M. et al. (</a:t>
            </a:r>
            <a:r>
              <a:rPr lang="cs-CZ" sz="2600" b="0" u="none" strike="noStrike" baseline="0" dirty="0" err="1"/>
              <a:t>eds</a:t>
            </a:r>
            <a:r>
              <a:rPr lang="cs-CZ" sz="2600" b="0" u="none" strike="noStrike" baseline="0" dirty="0"/>
              <a:t>.), </a:t>
            </a:r>
            <a:r>
              <a:rPr lang="cs-CZ" sz="2600" b="0" u="none" strike="noStrike" baseline="0" dirty="0" err="1"/>
              <a:t>Świat</a:t>
            </a:r>
            <a:r>
              <a:rPr lang="cs-CZ" sz="2600" b="0" u="none" strike="noStrike" baseline="0" dirty="0"/>
              <a:t> </a:t>
            </a:r>
            <a:r>
              <a:rPr lang="cs-CZ" sz="2600" b="0" u="none" strike="noStrike" baseline="0" dirty="0" err="1"/>
              <a:t>Słowian</a:t>
            </a:r>
            <a:r>
              <a:rPr lang="cs-CZ" sz="2600" b="0" u="none" strike="noStrike" baseline="0" dirty="0"/>
              <a:t> </a:t>
            </a:r>
            <a:r>
              <a:rPr lang="pl-PL" sz="2600" b="0" u="none" strike="noStrike" baseline="0" dirty="0"/>
              <a:t>wczesnego średniowiecza, 505–513, Szczecin–Wrocław.</a:t>
            </a:r>
          </a:p>
          <a:p>
            <a:pPr algn="l"/>
            <a:r>
              <a:rPr lang="de-DE" sz="2600" b="1" u="none" strike="noStrike" baseline="0" dirty="0" err="1"/>
              <a:t>Brather</a:t>
            </a:r>
            <a:r>
              <a:rPr lang="de-DE" sz="2600" b="1" u="none" strike="noStrike" baseline="0" dirty="0"/>
              <a:t>, S. </a:t>
            </a:r>
            <a:r>
              <a:rPr lang="de-DE" sz="2600" b="0" u="none" strike="noStrike" baseline="0" dirty="0"/>
              <a:t>2008: Kleidung, Bestattung, Identität. Die </a:t>
            </a:r>
            <a:r>
              <a:rPr lang="de-DE" sz="2600" b="0" u="none" strike="noStrike" baseline="0" dirty="0" err="1"/>
              <a:t>Presäntation</a:t>
            </a:r>
            <a:r>
              <a:rPr lang="de-DE" sz="2600" b="0" u="none" strike="noStrike" baseline="0" dirty="0"/>
              <a:t> sozialer Rollen im</a:t>
            </a:r>
            <a:r>
              <a:rPr lang="cs-CZ" sz="2600" b="0" u="none" strike="noStrike" baseline="0" dirty="0"/>
              <a:t> </a:t>
            </a:r>
            <a:r>
              <a:rPr lang="de-DE" sz="2600" b="0" u="none" strike="noStrike" baseline="0" dirty="0"/>
              <a:t>frühen </a:t>
            </a:r>
            <a:r>
              <a:rPr lang="de-DE" sz="2600" b="0" u="none" strike="noStrike" baseline="0" dirty="0" err="1"/>
              <a:t>Mittelater</a:t>
            </a:r>
            <a:r>
              <a:rPr lang="de-DE" sz="2600" b="0" u="none" strike="noStrike" baseline="0" dirty="0"/>
              <a:t>, in:</a:t>
            </a:r>
            <a:endParaRPr lang="cs-CZ" sz="2600" b="0" u="none" strike="noStrike" baseline="0" dirty="0"/>
          </a:p>
          <a:p>
            <a:pPr marL="0" indent="0" algn="l">
              <a:buNone/>
            </a:pPr>
            <a:r>
              <a:rPr lang="cs-CZ" sz="2600" b="0" u="none" strike="noStrike" baseline="0" dirty="0"/>
              <a:t>     </a:t>
            </a:r>
            <a:r>
              <a:rPr lang="de-DE" sz="2600" b="0" u="none" strike="noStrike" baseline="0" dirty="0" err="1"/>
              <a:t>Brather</a:t>
            </a:r>
            <a:r>
              <a:rPr lang="de-DE" sz="2600" b="0" u="none" strike="noStrike" baseline="0" dirty="0"/>
              <a:t>, S. (</a:t>
            </a:r>
            <a:r>
              <a:rPr lang="de-DE" sz="2600" b="0" u="none" strike="noStrike" baseline="0" dirty="0" err="1"/>
              <a:t>ed</a:t>
            </a:r>
            <a:r>
              <a:rPr lang="de-DE" sz="2600" b="0" u="none" strike="noStrike" baseline="0" dirty="0"/>
              <a:t>.), Zwischen Spätantike und </a:t>
            </a:r>
            <a:r>
              <a:rPr lang="de-DE" sz="2600" b="0" u="none" strike="noStrike" baseline="0" dirty="0" err="1"/>
              <a:t>Frühmittelater</a:t>
            </a:r>
            <a:r>
              <a:rPr lang="de-DE" sz="2600" b="0" u="none" strike="noStrike" baseline="0" dirty="0"/>
              <a:t> –</a:t>
            </a:r>
            <a:r>
              <a:rPr lang="cs-CZ" sz="2600" b="0" u="none" strike="noStrike" baseline="0" dirty="0"/>
              <a:t> RGA-E Band 57, 237–273.</a:t>
            </a:r>
            <a:endParaRPr lang="cs-CZ" sz="2600" b="1" dirty="0"/>
          </a:p>
          <a:p>
            <a:r>
              <a:rPr lang="cs-CZ" sz="2600" b="1" dirty="0"/>
              <a:t>Šikulová, V. </a:t>
            </a:r>
            <a:r>
              <a:rPr lang="cs-CZ" sz="2600" dirty="0"/>
              <a:t>1959: Moravská pohřebiště z mladší doby hradištní, Pravěk východní Moravy 1, 88–145. </a:t>
            </a:r>
          </a:p>
          <a:p>
            <a:r>
              <a:rPr lang="cs-CZ" sz="2600" b="1" dirty="0"/>
              <a:t>Měřínský, Z</a:t>
            </a:r>
            <a:r>
              <a:rPr lang="cs-CZ" sz="2600" dirty="0"/>
              <a:t>. 1997: K problematice nekropolí druhé poloviny 10. až počátku 13. století na Moravě. Z pravěku</a:t>
            </a:r>
          </a:p>
          <a:p>
            <a:pPr marL="0" indent="0">
              <a:buNone/>
            </a:pPr>
            <a:r>
              <a:rPr lang="cs-CZ" sz="2600" dirty="0"/>
              <a:t>     do středověku. Sborník k 70.  narozeninám Vladimíra Nekudy, 87–94, Brno. </a:t>
            </a:r>
          </a:p>
          <a:p>
            <a:pPr algn="l"/>
            <a:r>
              <a:rPr lang="cs-CZ" sz="2600" b="1" u="none" strike="noStrike" baseline="0" dirty="0"/>
              <a:t>Klápště, J. </a:t>
            </a:r>
            <a:r>
              <a:rPr lang="cs-CZ" sz="2600" b="0" u="none" strike="noStrike" baseline="0" dirty="0"/>
              <a:t>1999: </a:t>
            </a:r>
            <a:r>
              <a:rPr lang="cs-CZ" sz="2600" b="0" i="0" u="none" strike="noStrike" baseline="0" dirty="0"/>
              <a:t>Příspěvek k archeologickému poznávání úlohy mince v přemyslovských Čechách, Archeologické rozhledy</a:t>
            </a:r>
          </a:p>
          <a:p>
            <a:pPr marL="0" indent="0" algn="l">
              <a:buNone/>
            </a:pPr>
            <a:r>
              <a:rPr lang="cs-CZ" sz="2600" dirty="0"/>
              <a:t>    </a:t>
            </a:r>
            <a:r>
              <a:rPr lang="cs-CZ" sz="2600" b="0" i="0" u="none" strike="noStrike" baseline="0" dirty="0"/>
              <a:t>51, 774–808.</a:t>
            </a:r>
            <a:endParaRPr lang="cs-CZ" sz="2600" dirty="0"/>
          </a:p>
          <a:p>
            <a:pPr>
              <a:defRPr/>
            </a:pPr>
            <a:r>
              <a:rPr lang="cs-CZ" sz="2600" b="1" dirty="0"/>
              <a:t>Kolníková, E. </a:t>
            </a:r>
            <a:r>
              <a:rPr lang="cs-CZ" sz="2600" dirty="0"/>
              <a:t>1967: Obolus </a:t>
            </a:r>
            <a:r>
              <a:rPr lang="cs-CZ" sz="2600" dirty="0" err="1"/>
              <a:t>mŕtvych</a:t>
            </a:r>
            <a:r>
              <a:rPr lang="cs-CZ" sz="2600" dirty="0"/>
              <a:t> </a:t>
            </a:r>
            <a:r>
              <a:rPr lang="cs-CZ" sz="2600" dirty="0" err="1"/>
              <a:t>vo</a:t>
            </a:r>
            <a:r>
              <a:rPr lang="cs-CZ" sz="2600" dirty="0"/>
              <a:t> </a:t>
            </a:r>
            <a:r>
              <a:rPr lang="cs-CZ" sz="2600" dirty="0" err="1"/>
              <a:t>včasnostredovekých</a:t>
            </a:r>
            <a:r>
              <a:rPr lang="cs-CZ" sz="2600" dirty="0"/>
              <a:t> </a:t>
            </a:r>
            <a:r>
              <a:rPr lang="cs-CZ" sz="2600" dirty="0" err="1"/>
              <a:t>hroboch</a:t>
            </a:r>
            <a:r>
              <a:rPr lang="cs-CZ" sz="2600" dirty="0"/>
              <a:t> na Slovensku, Slovenská </a:t>
            </a:r>
            <a:r>
              <a:rPr lang="cs-CZ" sz="2600" dirty="0" err="1"/>
              <a:t>archeológia</a:t>
            </a:r>
            <a:r>
              <a:rPr lang="cs-CZ" sz="2600" dirty="0"/>
              <a:t> 15, 189–254.</a:t>
            </a:r>
          </a:p>
          <a:p>
            <a:r>
              <a:rPr lang="cs-CZ" sz="2600" b="1" dirty="0"/>
              <a:t>Nechvátal, B. </a:t>
            </a:r>
            <a:r>
              <a:rPr lang="cs-CZ" sz="2600" dirty="0"/>
              <a:t>1999: Radomyšl. Raně středověké pohřebiště. Praha.</a:t>
            </a:r>
          </a:p>
          <a:p>
            <a:pPr algn="l"/>
            <a:r>
              <a:rPr lang="de-DE" sz="2600" b="1" u="none" strike="noStrike" baseline="0" dirty="0"/>
              <a:t>Pollex, A. </a:t>
            </a:r>
            <a:r>
              <a:rPr lang="de-DE" sz="2600" b="0" u="none" strike="noStrike" baseline="0" dirty="0"/>
              <a:t>2003: Die Totenhochzeit: Ein Beispiel zur Dekodierung slawischer Toteninventare</a:t>
            </a:r>
            <a:r>
              <a:rPr lang="cs-CZ" sz="2600" b="0" u="none" strike="noStrike" baseline="0" dirty="0"/>
              <a:t> </a:t>
            </a:r>
            <a:r>
              <a:rPr lang="de-DE" sz="2600" b="0" u="none" strike="noStrike" baseline="0" dirty="0"/>
              <a:t>mit Hilfe von Quellen </a:t>
            </a:r>
            <a:endParaRPr lang="cs-CZ" sz="2600" b="0" u="none" strike="noStrike" baseline="0" dirty="0"/>
          </a:p>
          <a:p>
            <a:pPr marL="0" indent="0" algn="l">
              <a:buNone/>
            </a:pPr>
            <a:r>
              <a:rPr lang="cs-CZ" sz="2600" b="0" u="none" strike="noStrike" baseline="0" dirty="0"/>
              <a:t>     </a:t>
            </a:r>
            <a:r>
              <a:rPr lang="de-DE" sz="2600" b="0" u="none" strike="noStrike" baseline="0" dirty="0"/>
              <a:t>zum neuzeitlichen Volksglauben, in: Veit, U. et al.</a:t>
            </a:r>
            <a:r>
              <a:rPr lang="cs-CZ" sz="2600" b="0" u="none" strike="noStrike" baseline="0" dirty="0"/>
              <a:t> </a:t>
            </a:r>
            <a:r>
              <a:rPr lang="de-DE" sz="2600" b="0" u="none" strike="noStrike" baseline="0" dirty="0"/>
              <a:t>(</a:t>
            </a:r>
            <a:r>
              <a:rPr lang="de-DE" sz="2600" b="0" u="none" strike="noStrike" baseline="0" dirty="0" err="1"/>
              <a:t>eds</a:t>
            </a:r>
            <a:r>
              <a:rPr lang="de-DE" sz="2600" b="0" u="none" strike="noStrike" baseline="0" dirty="0"/>
              <a:t>.), Spuren und Botschaften. Interpretationen materieller Kultur.</a:t>
            </a:r>
            <a:r>
              <a:rPr lang="cs-CZ" sz="2600" b="0" u="none" strike="noStrike" baseline="0" dirty="0"/>
              <a:t>    </a:t>
            </a:r>
          </a:p>
          <a:p>
            <a:pPr marL="0" indent="0" algn="l">
              <a:buNone/>
            </a:pPr>
            <a:r>
              <a:rPr lang="cs-CZ" sz="2600" b="0" u="none" strike="noStrike" baseline="0" dirty="0"/>
              <a:t>    </a:t>
            </a:r>
            <a:r>
              <a:rPr lang="de-DE" sz="2600" b="0" u="none" strike="noStrike" baseline="0" dirty="0"/>
              <a:t> Tübinger Archäologische</a:t>
            </a:r>
            <a:r>
              <a:rPr lang="cs-CZ" sz="2600" b="0" u="none" strike="noStrike" baseline="0" dirty="0"/>
              <a:t> </a:t>
            </a:r>
            <a:r>
              <a:rPr lang="cs-CZ" sz="2600" b="0" u="none" strike="noStrike" baseline="0" dirty="0" err="1"/>
              <a:t>Taschenbücher</a:t>
            </a:r>
            <a:r>
              <a:rPr lang="cs-CZ" sz="2600" b="0" u="none" strike="noStrike" baseline="0" dirty="0"/>
              <a:t> 4, 385–398, </a:t>
            </a:r>
            <a:r>
              <a:rPr lang="cs-CZ" sz="2600" b="0" u="none" strike="noStrike" baseline="0" dirty="0" err="1"/>
              <a:t>Münster</a:t>
            </a:r>
            <a:r>
              <a:rPr lang="cs-CZ" sz="2600" b="0" u="none" strike="noStrike" baseline="0" dirty="0"/>
              <a:t>.</a:t>
            </a:r>
            <a:endParaRPr lang="cs-CZ" sz="2600" dirty="0"/>
          </a:p>
          <a:p>
            <a:pPr>
              <a:defRPr/>
            </a:pPr>
            <a:r>
              <a:rPr lang="cs-CZ" sz="2600" b="1" dirty="0" err="1"/>
              <a:t>Radoměrský</a:t>
            </a:r>
            <a:r>
              <a:rPr lang="cs-CZ" sz="2600" b="1" dirty="0"/>
              <a:t>, P. 1955: </a:t>
            </a:r>
            <a:r>
              <a:rPr lang="cs-CZ" sz="2600" dirty="0"/>
              <a:t>Obol mrtvých u Slovanů v Čechách a na Moravě, Sbor. </a:t>
            </a:r>
            <a:r>
              <a:rPr lang="cs-CZ" sz="2600" dirty="0" err="1"/>
              <a:t>Nár</a:t>
            </a:r>
            <a:r>
              <a:rPr lang="cs-CZ" sz="2600" dirty="0"/>
              <a:t>. muzea, A 9, 1–81.</a:t>
            </a:r>
          </a:p>
          <a:p>
            <a:r>
              <a:rPr lang="cs-CZ" sz="2600" b="1" dirty="0"/>
              <a:t>Štefan, I:  </a:t>
            </a:r>
            <a:r>
              <a:rPr lang="cs-CZ" sz="2600" dirty="0"/>
              <a:t>2009: Příspěvek k chronologii a výpovědním možnostem esovitých záušnic, Studia </a:t>
            </a:r>
            <a:r>
              <a:rPr lang="cs-CZ" sz="2600" dirty="0" err="1"/>
              <a:t>mediævalia</a:t>
            </a:r>
            <a:r>
              <a:rPr lang="cs-CZ" sz="2600" dirty="0"/>
              <a:t> </a:t>
            </a:r>
            <a:r>
              <a:rPr lang="cs-CZ" sz="2600" dirty="0" err="1"/>
              <a:t>pragensia</a:t>
            </a:r>
            <a:r>
              <a:rPr lang="cs-CZ" sz="2600" dirty="0"/>
              <a:t> 9, </a:t>
            </a:r>
          </a:p>
          <a:p>
            <a:pPr marL="0" indent="0">
              <a:buNone/>
            </a:pPr>
            <a:r>
              <a:rPr lang="cs-CZ" sz="2600" dirty="0"/>
              <a:t>     171–205.</a:t>
            </a:r>
          </a:p>
          <a:p>
            <a:r>
              <a:rPr lang="cs-CZ" sz="2600" b="1" dirty="0" err="1"/>
              <a:t>Ungerman</a:t>
            </a:r>
            <a:r>
              <a:rPr lang="cs-CZ" sz="2600" b="1" dirty="0"/>
              <a:t>, Š. </a:t>
            </a:r>
            <a:r>
              <a:rPr lang="cs-CZ" sz="2600" dirty="0"/>
              <a:t>2010: Počátky </a:t>
            </a:r>
            <a:r>
              <a:rPr lang="cs-CZ" sz="2600" dirty="0" err="1"/>
              <a:t>mladohradištních</a:t>
            </a:r>
            <a:r>
              <a:rPr lang="cs-CZ" sz="2600" dirty="0"/>
              <a:t> pohřebišť na Moravě. In: Š. </a:t>
            </a:r>
            <a:r>
              <a:rPr lang="cs-CZ" sz="2600" dirty="0" err="1"/>
              <a:t>Ungermann</a:t>
            </a:r>
            <a:r>
              <a:rPr lang="cs-CZ" sz="2600" dirty="0"/>
              <a:t>, (</a:t>
            </a:r>
            <a:r>
              <a:rPr lang="cs-CZ" sz="2600" dirty="0" err="1"/>
              <a:t>ed</a:t>
            </a:r>
            <a:r>
              <a:rPr lang="cs-CZ" sz="2600" dirty="0"/>
              <a:t>.), In: Zaměřeno na středověk. Zdeňkovi</a:t>
            </a:r>
          </a:p>
          <a:p>
            <a:pPr marL="0" indent="0">
              <a:buNone/>
            </a:pPr>
            <a:r>
              <a:rPr lang="cs-CZ" sz="2600" dirty="0"/>
              <a:t>     Měřínskému k 60. narozeninám. 220–239, Praha. </a:t>
            </a:r>
          </a:p>
          <a:p>
            <a:endParaRPr lang="cs-CZ" sz="26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46123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801A696-3482-3C6B-3850-8648C9A70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83413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25F4549-E050-CF34-61CF-959816B157C2}"/>
              </a:ext>
            </a:extLst>
          </p:cNvPr>
          <p:cNvSpPr txBox="1"/>
          <p:nvPr/>
        </p:nvSpPr>
        <p:spPr>
          <a:xfrm>
            <a:off x="7048500" y="66675"/>
            <a:ext cx="5143500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  <a:latin typeface="Nexa-Book"/>
              </a:rPr>
              <a:t>Hradiska 10. a počátku 11. stol. na Moravě a přilehlých oblastech . </a:t>
            </a:r>
          </a:p>
          <a:p>
            <a:pPr algn="l"/>
            <a:endParaRPr lang="cs-CZ" sz="2000" b="1" dirty="0">
              <a:latin typeface="Nexa-Book"/>
            </a:endParaRPr>
          </a:p>
          <a:p>
            <a:pPr algn="l"/>
            <a:r>
              <a:rPr lang="cs-CZ" b="0" i="0" u="none" strike="noStrike" baseline="0" dirty="0">
                <a:latin typeface="Nexa-Book"/>
              </a:rPr>
              <a:t>1 –   Biskupice</a:t>
            </a:r>
          </a:p>
          <a:p>
            <a:pPr algn="l"/>
            <a:r>
              <a:rPr lang="cs-CZ" b="0" i="0" u="none" strike="noStrike" baseline="0" dirty="0">
                <a:latin typeface="Nexa-Book"/>
              </a:rPr>
              <a:t>2 –   Brno-Líšeň, Staré zámky</a:t>
            </a:r>
          </a:p>
          <a:p>
            <a:pPr algn="l"/>
            <a:r>
              <a:rPr lang="cs-CZ" b="0" i="0" u="none" strike="noStrike" baseline="0" dirty="0">
                <a:latin typeface="Nexa-Book"/>
              </a:rPr>
              <a:t>3 –   Brno – </a:t>
            </a:r>
            <a:r>
              <a:rPr lang="cs-CZ" b="0" i="0" u="none" strike="noStrike" baseline="0" dirty="0" err="1">
                <a:latin typeface="Nexa-Book"/>
              </a:rPr>
              <a:t>Old</a:t>
            </a:r>
            <a:r>
              <a:rPr lang="cs-CZ" b="0" i="0" u="none" strike="noStrike" baseline="0" dirty="0">
                <a:latin typeface="Nexa-Book"/>
              </a:rPr>
              <a:t> Brno</a:t>
            </a:r>
          </a:p>
          <a:p>
            <a:pPr algn="l"/>
            <a:r>
              <a:rPr lang="cs-CZ" b="0" i="0" u="none" strike="noStrike" baseline="0" dirty="0">
                <a:latin typeface="Nexa-Book"/>
              </a:rPr>
              <a:t>4 –   Hradec nad Moravicí</a:t>
            </a:r>
          </a:p>
          <a:p>
            <a:pPr algn="l"/>
            <a:r>
              <a:rPr lang="cs-CZ" b="0" i="0" u="none" strike="noStrike" baseline="0" dirty="0">
                <a:latin typeface="Nexa-Book"/>
              </a:rPr>
              <a:t>5 –   Chotěbuz-</a:t>
            </a:r>
            <a:r>
              <a:rPr lang="cs-CZ" b="0" i="0" u="none" strike="noStrike" baseline="0" dirty="0" err="1">
                <a:latin typeface="Nexa-Book"/>
              </a:rPr>
              <a:t>Podobora</a:t>
            </a:r>
            <a:r>
              <a:rPr lang="cs-CZ" b="0" i="0" u="none" strike="noStrike" baseline="0" dirty="0">
                <a:latin typeface="Nexa-Book"/>
              </a:rPr>
              <a:t> </a:t>
            </a:r>
          </a:p>
          <a:p>
            <a:pPr algn="l"/>
            <a:r>
              <a:rPr lang="cs-CZ" b="0" i="0" u="none" strike="noStrike" baseline="0" dirty="0">
                <a:latin typeface="Nexa-Book"/>
              </a:rPr>
              <a:t>6 –   Olomouc</a:t>
            </a:r>
          </a:p>
          <a:p>
            <a:pPr algn="l"/>
            <a:r>
              <a:rPr lang="cs-CZ" b="0" i="0" u="none" strike="noStrike" baseline="0" dirty="0">
                <a:latin typeface="Nexa-Book"/>
              </a:rPr>
              <a:t>7 –   Opava-Kylešovice </a:t>
            </a:r>
          </a:p>
          <a:p>
            <a:pPr algn="l"/>
            <a:r>
              <a:rPr lang="cs-CZ" b="0" i="0" u="none" strike="noStrike" baseline="0" dirty="0">
                <a:latin typeface="Nexa-Book"/>
              </a:rPr>
              <a:t>8 –   Ostrava-</a:t>
            </a:r>
            <a:r>
              <a:rPr lang="cs-CZ" b="0" i="0" u="none" strike="noStrike" baseline="0" dirty="0" err="1">
                <a:latin typeface="Nexa-Book"/>
              </a:rPr>
              <a:t>Koblov</a:t>
            </a:r>
            <a:endParaRPr lang="cs-CZ" b="0" i="0" u="none" strike="noStrike" baseline="0" dirty="0">
              <a:latin typeface="Nexa-Book"/>
            </a:endParaRPr>
          </a:p>
          <a:p>
            <a:pPr algn="l"/>
            <a:r>
              <a:rPr lang="cs-CZ" b="0" i="0" u="none" strike="noStrike" baseline="0" dirty="0">
                <a:latin typeface="Nexa-Book"/>
              </a:rPr>
              <a:t>9 –   Přerov</a:t>
            </a:r>
          </a:p>
          <a:p>
            <a:pPr algn="l"/>
            <a:r>
              <a:rPr lang="cs-CZ" b="0" i="0" u="none" strike="noStrike" baseline="0" dirty="0">
                <a:latin typeface="Nexa-Book"/>
              </a:rPr>
              <a:t>10 – Radslavice – Zelená Hora</a:t>
            </a:r>
          </a:p>
          <a:p>
            <a:pPr algn="l"/>
            <a:r>
              <a:rPr lang="cs-CZ" b="0" i="0" u="none" strike="noStrike" baseline="0" dirty="0">
                <a:latin typeface="Nexa-Book"/>
              </a:rPr>
              <a:t>11 – Stavenice</a:t>
            </a:r>
          </a:p>
          <a:p>
            <a:pPr algn="l"/>
            <a:r>
              <a:rPr lang="cs-CZ" b="0" i="0" u="none" strike="noStrike" baseline="0" dirty="0">
                <a:latin typeface="Nexa-Book"/>
              </a:rPr>
              <a:t>12 – Vysočany, </a:t>
            </a:r>
            <a:r>
              <a:rPr lang="cs-CZ" b="0" i="0" u="none" strike="noStrike" baseline="0" dirty="0" err="1">
                <a:latin typeface="Nexa-Book"/>
              </a:rPr>
              <a:t>Palliardiho</a:t>
            </a:r>
            <a:r>
              <a:rPr lang="cs-CZ" b="0" i="0" u="none" strike="noStrike" baseline="0" dirty="0">
                <a:latin typeface="Nexa-Book"/>
              </a:rPr>
              <a:t> hradisko </a:t>
            </a:r>
          </a:p>
          <a:p>
            <a:pPr algn="l"/>
            <a:r>
              <a:rPr lang="cs-CZ" b="0" i="0" u="none" strike="noStrike" baseline="0" dirty="0">
                <a:latin typeface="Nexa-Book"/>
              </a:rPr>
              <a:t>13 – Znojmo-Hradiště.</a:t>
            </a:r>
          </a:p>
          <a:p>
            <a:pPr algn="l"/>
            <a:endParaRPr lang="cs-CZ" dirty="0">
              <a:latin typeface="Nexa-Book"/>
            </a:endParaRPr>
          </a:p>
          <a:p>
            <a:pPr eaLnBrk="1" hangingPunct="1"/>
            <a:r>
              <a:rPr lang="cs-CZ" altLang="cs-CZ" sz="2000" b="1" dirty="0">
                <a:solidFill>
                  <a:srgbClr val="FF0000"/>
                </a:solidFill>
              </a:rPr>
              <a:t>Moravská brána:</a:t>
            </a:r>
          </a:p>
          <a:p>
            <a:pPr eaLnBrk="1" hangingPunct="1"/>
            <a:r>
              <a:rPr lang="cs-CZ" altLang="cs-CZ" sz="1800" dirty="0"/>
              <a:t> –   komunikace:  Jantarová stezka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–  10./11. stol.:  </a:t>
            </a:r>
            <a:r>
              <a:rPr lang="cs-CZ" altLang="cs-CZ" sz="1800" dirty="0" err="1"/>
              <a:t>balt</a:t>
            </a:r>
            <a:r>
              <a:rPr lang="cs-CZ" altLang="cs-CZ" sz="1800" dirty="0"/>
              <a:t>-orientální obchod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–   poklady stříbra: </a:t>
            </a:r>
            <a:r>
              <a:rPr lang="cs-CZ" altLang="cs-CZ" sz="1800" b="1" dirty="0"/>
              <a:t>Komárov u Opavy</a:t>
            </a:r>
            <a:r>
              <a:rPr lang="cs-CZ" altLang="cs-CZ" sz="1800" dirty="0"/>
              <a:t> </a:t>
            </a:r>
          </a:p>
          <a:p>
            <a:pPr marL="0" indent="0" eaLnBrk="1" hangingPunct="1">
              <a:buNone/>
            </a:pPr>
            <a:r>
              <a:rPr lang="cs-CZ" altLang="cs-CZ" b="1" dirty="0"/>
              <a:t>                                   </a:t>
            </a:r>
            <a:r>
              <a:rPr lang="cs-CZ" altLang="cs-CZ" sz="1800" b="1" dirty="0"/>
              <a:t>Kelč </a:t>
            </a:r>
          </a:p>
          <a:p>
            <a:pPr marL="0" indent="0" eaLnBrk="1" hangingPunct="1">
              <a:buNone/>
            </a:pPr>
            <a:r>
              <a:rPr lang="cs-CZ" altLang="cs-CZ" b="1" dirty="0"/>
              <a:t>                                   </a:t>
            </a:r>
            <a:r>
              <a:rPr lang="cs-CZ" altLang="cs-CZ" sz="1800" b="1" dirty="0"/>
              <a:t>Kojetín–Popůvky u Přerova</a:t>
            </a:r>
            <a:endParaRPr lang="cs-CZ" altLang="cs-CZ" b="1" dirty="0"/>
          </a:p>
          <a:p>
            <a:pPr marL="0" indent="0" eaLnBrk="1" hangingPunct="1">
              <a:buNone/>
            </a:pPr>
            <a:r>
              <a:rPr lang="cs-CZ" altLang="cs-CZ" sz="1800" b="1" dirty="0"/>
              <a:t>                                  </a:t>
            </a:r>
            <a:r>
              <a:rPr lang="cs-CZ" altLang="cs-CZ" sz="1800" dirty="0"/>
              <a:t> </a:t>
            </a:r>
            <a:r>
              <a:rPr lang="cs-CZ" altLang="cs-CZ" sz="1800" b="1" dirty="0"/>
              <a:t>Kojetín u Nového Jičína</a:t>
            </a:r>
          </a:p>
          <a:p>
            <a:pPr algn="l"/>
            <a:endParaRPr lang="cs-CZ" dirty="0">
              <a:latin typeface="Nexa-Book"/>
            </a:endParaRPr>
          </a:p>
          <a:p>
            <a:pPr algn="l"/>
            <a:endParaRPr lang="cs-CZ" dirty="0">
              <a:latin typeface="Nexa-Book"/>
            </a:endParaRPr>
          </a:p>
          <a:p>
            <a:pPr algn="l"/>
            <a:endParaRPr lang="cs-CZ" dirty="0">
              <a:latin typeface="Nexa-Book"/>
            </a:endParaRPr>
          </a:p>
          <a:p>
            <a:pPr algn="l"/>
            <a:endParaRPr lang="cs-CZ" dirty="0">
              <a:latin typeface="Nexa-Book"/>
            </a:endParaRPr>
          </a:p>
          <a:p>
            <a:pPr algn="l"/>
            <a:endParaRPr lang="cs-CZ" dirty="0">
              <a:latin typeface="Nexa-Book"/>
            </a:endParaRPr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1276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672CC84E-E040-CE11-74C3-C64F0B540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025" y="95250"/>
            <a:ext cx="6172200" cy="857250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                           Hradská organizace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201E1E5-6B65-8386-F25D-3B5EF07A2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314450"/>
            <a:ext cx="11877676" cy="55435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Jiří Sláma  </a:t>
            </a:r>
            <a:r>
              <a:rPr lang="cs-CZ" sz="1800" dirty="0"/>
              <a:t>–  </a:t>
            </a:r>
            <a:r>
              <a:rPr lang="cs-CZ" sz="1800" b="1" dirty="0"/>
              <a:t>1)  Hradiště:</a:t>
            </a:r>
            <a:r>
              <a:rPr lang="cs-CZ" sz="1800" dirty="0"/>
              <a:t>  </a:t>
            </a:r>
            <a:r>
              <a:rPr lang="cs-CZ" sz="1800" b="1" dirty="0"/>
              <a:t>tzv. centra 1. řádu 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–</a:t>
            </a:r>
            <a:r>
              <a:rPr lang="cs-CZ" sz="1800" b="1" dirty="0"/>
              <a:t>  </a:t>
            </a:r>
            <a:r>
              <a:rPr lang="cs-CZ" sz="1800" dirty="0"/>
              <a:t>země rozdělena do obvodů, spravovaných ze střediskového hradu:  správce:  </a:t>
            </a:r>
            <a:r>
              <a:rPr lang="cs-CZ" sz="1800" dirty="0" err="1"/>
              <a:t>comes</a:t>
            </a:r>
            <a:r>
              <a:rPr lang="cs-CZ" sz="1800" dirty="0"/>
              <a:t> či </a:t>
            </a:r>
            <a:r>
              <a:rPr lang="cs-CZ" sz="1800" dirty="0" err="1"/>
              <a:t>praefectus</a:t>
            </a:r>
            <a:r>
              <a:rPr lang="cs-CZ" sz="1800" dirty="0"/>
              <a:t> </a:t>
            </a:r>
            <a:r>
              <a:rPr lang="cs-CZ" sz="1800" dirty="0" err="1"/>
              <a:t>urbis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–  od pol. 12. stol. </a:t>
            </a:r>
            <a:r>
              <a:rPr lang="cs-CZ" sz="1800" dirty="0" err="1"/>
              <a:t>castellanus</a:t>
            </a:r>
            <a:r>
              <a:rPr lang="cs-CZ" sz="1800" dirty="0"/>
              <a:t>:    a)  velel hradské posádce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b)  prosazoval knížecí nařízení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c)  staral se o ekonomické a vojenské záležitosti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d)  zajišťoval veřejný pořádek a právo (soudnictví)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–  </a:t>
            </a:r>
            <a:r>
              <a:rPr lang="cs-CZ" sz="1800" b="1" dirty="0"/>
              <a:t>12. stol.:   </a:t>
            </a:r>
            <a:r>
              <a:rPr lang="cs-CZ" sz="1800" dirty="0"/>
              <a:t>část úkolů přebírali dvorští knížecí úředníci:  </a:t>
            </a:r>
            <a:r>
              <a:rPr lang="cs-CZ" sz="1800" dirty="0" err="1"/>
              <a:t>iudex</a:t>
            </a:r>
            <a:r>
              <a:rPr lang="cs-CZ" sz="1800" dirty="0"/>
              <a:t>, </a:t>
            </a:r>
            <a:r>
              <a:rPr lang="cs-CZ" sz="1800" dirty="0" err="1"/>
              <a:t>camerarius</a:t>
            </a:r>
            <a:r>
              <a:rPr lang="cs-CZ" sz="1800" dirty="0"/>
              <a:t>, </a:t>
            </a:r>
            <a:r>
              <a:rPr lang="cs-CZ" sz="1800" dirty="0" err="1"/>
              <a:t>villicus</a:t>
            </a:r>
            <a:r>
              <a:rPr lang="cs-CZ" sz="1800" dirty="0"/>
              <a:t> aj.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–  </a:t>
            </a:r>
            <a:r>
              <a:rPr lang="cs-CZ" sz="1800" b="1" dirty="0"/>
              <a:t>b</a:t>
            </a:r>
            <a:r>
              <a:rPr lang="cs-CZ" altLang="cs-CZ" sz="1800" b="1" dirty="0"/>
              <a:t>eneficia</a:t>
            </a:r>
            <a:r>
              <a:rPr lang="cs-CZ" altLang="cs-CZ" sz="1800" dirty="0"/>
              <a:t>:   </a:t>
            </a:r>
            <a:r>
              <a:rPr lang="cs-CZ" altLang="cs-CZ" sz="1800" b="1" dirty="0"/>
              <a:t>dočasné</a:t>
            </a:r>
            <a:r>
              <a:rPr lang="cs-CZ" altLang="cs-CZ" sz="1800" dirty="0"/>
              <a:t> propůjčení knížecího majetku vázané na výkon služby, později trvalé (1189)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</a:t>
            </a:r>
            <a:r>
              <a:rPr lang="cs-CZ" sz="1800" b="1" dirty="0"/>
              <a:t>–  2)  Dvorce:  tzv. centra druhého řádu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–  </a:t>
            </a:r>
            <a:r>
              <a:rPr lang="cs-CZ" sz="1800" b="1" dirty="0"/>
              <a:t>od 11. stol.:    </a:t>
            </a:r>
            <a:r>
              <a:rPr lang="cs-CZ" sz="1800" dirty="0"/>
              <a:t>a)   areálech hradišť nebo poblíž opevněných center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b)  v podhradích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c)  v otevřené krajině</a:t>
            </a:r>
          </a:p>
          <a:p>
            <a:pPr>
              <a:defRPr/>
            </a:pPr>
            <a:endParaRPr lang="cs-CZ" sz="1500" dirty="0"/>
          </a:p>
          <a:p>
            <a:pPr>
              <a:defRPr/>
            </a:pPr>
            <a:endParaRPr lang="cs-CZ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>
            <a:extLst>
              <a:ext uri="{FF2B5EF4-FFF2-40B4-BE49-F238E27FC236}">
                <a16:creationId xmlns:a16="http://schemas.microsoft.com/office/drawing/2014/main" id="{0E030E2E-3E60-6E25-1F83-A53531466E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4343400" cy="1417638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Přemyslovská doména</a:t>
            </a:r>
          </a:p>
        </p:txBody>
      </p:sp>
      <p:sp>
        <p:nvSpPr>
          <p:cNvPr id="29699" name="Rectangle 5">
            <a:extLst>
              <a:ext uri="{FF2B5EF4-FFF2-40B4-BE49-F238E27FC236}">
                <a16:creationId xmlns:a16="http://schemas.microsoft.com/office/drawing/2014/main" id="{F0D5AB27-B5A0-B3BA-B5BF-6669025FD1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9551" y="1504950"/>
            <a:ext cx="9848850" cy="535305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 sz="1800" b="1" dirty="0"/>
              <a:t>J. Sláma</a:t>
            </a:r>
            <a:r>
              <a:rPr lang="cs-CZ" altLang="cs-CZ" sz="1800" i="1" dirty="0"/>
              <a:t>  –   z </a:t>
            </a:r>
            <a:r>
              <a:rPr lang="cs-CZ" altLang="cs-CZ" sz="1800" dirty="0"/>
              <a:t>20 hradišť ve středních Čechách vyčlenil 5 centrálních,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které tvořily opěrné body přemyslovského panství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buFontTx/>
              <a:buNone/>
            </a:pPr>
            <a:endParaRPr lang="cs-CZ" altLang="cs-CZ" sz="1800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cs-CZ" altLang="cs-CZ" sz="1800" b="1" dirty="0"/>
              <a:t>                       obvodové:</a:t>
            </a:r>
            <a:r>
              <a:rPr lang="cs-CZ" altLang="cs-CZ" sz="1800" dirty="0"/>
              <a:t>   Mělník, Stará Boleslav, Libušín Tetín, Lštění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</a:t>
            </a:r>
            <a:r>
              <a:rPr lang="cs-CZ" altLang="cs-CZ" sz="1800" b="1" dirty="0"/>
              <a:t>centrální:</a:t>
            </a:r>
            <a:r>
              <a:rPr lang="cs-CZ" altLang="cs-CZ" sz="1800" dirty="0"/>
              <a:t>          Budeč, Levý Hradec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– </a:t>
            </a:r>
            <a:r>
              <a:rPr lang="cs-CZ" altLang="cs-CZ" sz="1800" b="1" dirty="0"/>
              <a:t>společné znaky: </a:t>
            </a:r>
          </a:p>
          <a:p>
            <a:pPr eaLnBrk="1" hangingPunct="1">
              <a:buFontTx/>
              <a:buNone/>
            </a:pPr>
            <a:endParaRPr lang="cs-CZ" altLang="cs-CZ" sz="1800" b="1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1)  ve vzdálenosti 26 – 34 km od Prahy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2)  na okraji sídelních enkláv a u cest z Prahy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3)  vznik:  9./10. stol.:  období Spytihněvovy vlády 895–915)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4)  na akropolích nejstarší </a:t>
            </a:r>
            <a:r>
              <a:rPr lang="cs-CZ" altLang="cs-CZ" sz="1800"/>
              <a:t>české kostely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>
              <a:defRPr/>
            </a:pPr>
            <a:r>
              <a:rPr lang="cs-CZ" altLang="cs-CZ" sz="1800" dirty="0"/>
              <a:t>Po novém předatování datování hradisek  –  do systému nepatří:  </a:t>
            </a:r>
            <a:r>
              <a:rPr lang="cs-CZ" sz="1800" b="1" dirty="0">
                <a:solidFill>
                  <a:srgbClr val="FF0000"/>
                </a:solidFill>
              </a:rPr>
              <a:t>Libušín</a:t>
            </a:r>
            <a:r>
              <a:rPr lang="cs-CZ" sz="1800" dirty="0">
                <a:solidFill>
                  <a:srgbClr val="FF0000"/>
                </a:solidFill>
              </a:rPr>
              <a:t> – </a:t>
            </a:r>
            <a:r>
              <a:rPr lang="pl-PL" sz="1800" dirty="0">
                <a:solidFill>
                  <a:srgbClr val="FF0000"/>
                </a:solidFill>
              </a:rPr>
              <a:t>nejdříve 2. nebo 3/3 10. stol.</a:t>
            </a:r>
          </a:p>
          <a:p>
            <a:pPr marL="0" indent="0">
              <a:buNone/>
              <a:defRPr/>
            </a:pPr>
            <a:r>
              <a:rPr lang="pl-PL" sz="1800" b="1" dirty="0">
                <a:solidFill>
                  <a:srgbClr val="FF0000"/>
                </a:solidFill>
              </a:rPr>
              <a:t>                                                                                                                         štění</a:t>
            </a:r>
            <a:r>
              <a:rPr lang="pl-PL" sz="1800" dirty="0">
                <a:solidFill>
                  <a:srgbClr val="FF0000"/>
                </a:solidFill>
              </a:rPr>
              <a:t> – </a:t>
            </a:r>
            <a:r>
              <a:rPr lang="cs-CZ" sz="1800" dirty="0">
                <a:solidFill>
                  <a:srgbClr val="FF0000"/>
                </a:solidFill>
              </a:rPr>
              <a:t>první dvě třetiny 11. stol.</a:t>
            </a:r>
            <a:endParaRPr lang="pl-PL" sz="1800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cs-CZ" altLang="cs-CZ" sz="1800" dirty="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</a:t>
            </a:r>
          </a:p>
        </p:txBody>
      </p:sp>
      <p:pic>
        <p:nvPicPr>
          <p:cNvPr id="29700" name="Picture 7" descr="Výsledek obrázku pro p&amp;rcaron;emyslovská doména">
            <a:extLst>
              <a:ext uri="{FF2B5EF4-FFF2-40B4-BE49-F238E27FC236}">
                <a16:creationId xmlns:a16="http://schemas.microsoft.com/office/drawing/2014/main" id="{1EBB3F3E-266F-6382-0BB3-936C01C8D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059" y="0"/>
            <a:ext cx="4943941" cy="466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F70C835E-7311-4CEB-EC17-233176195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450" y="0"/>
            <a:ext cx="6172200" cy="85725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Hradská organizace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959BC4B-D838-4AE7-EDAD-855515090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942975"/>
            <a:ext cx="11858625" cy="6172199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cs-CZ" sz="7200" b="1" dirty="0"/>
              <a:t>Dušan Třeštík  </a:t>
            </a:r>
            <a:r>
              <a:rPr lang="cs-CZ" sz="7200" dirty="0"/>
              <a:t>–   </a:t>
            </a:r>
            <a:r>
              <a:rPr lang="cs-CZ" sz="7200" b="1" dirty="0"/>
              <a:t>středoevropský model</a:t>
            </a:r>
            <a:r>
              <a:rPr lang="cs-CZ" sz="7200" dirty="0"/>
              <a:t> </a:t>
            </a:r>
            <a:r>
              <a:rPr lang="cs-CZ" sz="7200" b="1" dirty="0"/>
              <a:t>správního vývoje přemyslovských Čech </a:t>
            </a:r>
            <a:r>
              <a:rPr lang="cs-CZ" sz="7200" dirty="0"/>
              <a:t>(piastovský a </a:t>
            </a:r>
            <a:r>
              <a:rPr lang="cs-CZ" sz="7200" dirty="0" err="1"/>
              <a:t>arpádovský</a:t>
            </a:r>
            <a:r>
              <a:rPr lang="cs-CZ" sz="7200" dirty="0"/>
              <a:t> stát)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–   vládnoucí elita žila z podílu na důchodech státu, který získala jako odměnu za služby panovníkovi 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–   </a:t>
            </a:r>
            <a:r>
              <a:rPr lang="cs-CZ" sz="7200" b="1" dirty="0"/>
              <a:t>hradská organizace a tzv. služebná organizace:   </a:t>
            </a:r>
            <a:r>
              <a:rPr lang="cs-CZ" sz="7200" dirty="0"/>
              <a:t>opory panovníkovy moci </a:t>
            </a:r>
          </a:p>
          <a:p>
            <a:pPr marL="0" indent="0">
              <a:buNone/>
              <a:defRPr/>
            </a:pPr>
            <a:r>
              <a:rPr lang="cs-CZ" altLang="cs-CZ" sz="7200" dirty="0"/>
              <a:t>                              –  </a:t>
            </a:r>
            <a:r>
              <a:rPr lang="cs-CZ" altLang="cs-CZ" sz="7200" b="1" dirty="0"/>
              <a:t>12./13. stol.:  </a:t>
            </a:r>
            <a:r>
              <a:rPr lang="cs-CZ" altLang="cs-CZ" sz="7200" dirty="0"/>
              <a:t>hradský systém zanikl:  </a:t>
            </a:r>
            <a:r>
              <a:rPr lang="cs-CZ" altLang="cs-CZ" sz="7200" b="1" dirty="0"/>
              <a:t>pozemková šlechta</a:t>
            </a:r>
          </a:p>
          <a:p>
            <a:pPr marL="0" indent="0">
              <a:buNone/>
              <a:defRPr/>
            </a:pPr>
            <a:r>
              <a:rPr lang="cs-CZ" altLang="cs-CZ" sz="7200" dirty="0"/>
              <a:t>                                   </a:t>
            </a:r>
            <a:r>
              <a:rPr lang="cs-CZ" altLang="cs-CZ" sz="7200" dirty="0" err="1"/>
              <a:t>Krzemieńska</a:t>
            </a:r>
            <a:r>
              <a:rPr lang="cs-CZ" altLang="cs-CZ" sz="7200" dirty="0"/>
              <a:t>, B.–Třeštík, D., Služebná organizace v raně středověkých Čechách, ČSČH 12, 1964, 637-667.</a:t>
            </a:r>
          </a:p>
          <a:p>
            <a:pPr marL="0" indent="0">
              <a:buNone/>
              <a:defRPr/>
            </a:pPr>
            <a:endParaRPr lang="cs-CZ" sz="7200" dirty="0"/>
          </a:p>
          <a:p>
            <a:pPr>
              <a:defRPr/>
            </a:pPr>
            <a:r>
              <a:rPr lang="cs-CZ" sz="7200" b="1" dirty="0"/>
              <a:t>D. Třeštík a J. Žemlička  </a:t>
            </a:r>
            <a:r>
              <a:rPr lang="cs-CZ" sz="7200" dirty="0"/>
              <a:t>–  aplikace pozdně karolinského modelu státní správy na základě místních specifik 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               (rozpad úřednického státu v západní Evropě:  9/10. stol.)</a:t>
            </a:r>
          </a:p>
          <a:p>
            <a:pPr marL="0" indent="0">
              <a:buNone/>
            </a:pPr>
            <a:r>
              <a:rPr lang="cs-CZ" sz="5400" dirty="0">
                <a:solidFill>
                  <a:srgbClr val="231F20"/>
                </a:solidFill>
                <a:effectLst/>
              </a:rPr>
              <a:t>                                                                  </a:t>
            </a:r>
            <a:r>
              <a:rPr lang="cs-CZ" sz="7200" dirty="0">
                <a:solidFill>
                  <a:srgbClr val="231F20"/>
                </a:solidFill>
                <a:effectLst/>
              </a:rPr>
              <a:t>Třeštík, D.–Žemlička, J., O modelech vývoje přemyslovského státu. ČČH 105, 2007, 122–163.</a:t>
            </a:r>
          </a:p>
          <a:p>
            <a:pPr marL="0" indent="0">
              <a:buNone/>
              <a:defRPr/>
            </a:pPr>
            <a:endParaRPr lang="cs-CZ" sz="7200" dirty="0"/>
          </a:p>
          <a:p>
            <a:pPr>
              <a:defRPr/>
            </a:pPr>
            <a:r>
              <a:rPr lang="cs-CZ" sz="7200" b="1" dirty="0"/>
              <a:t>J. Žemlička  </a:t>
            </a:r>
            <a:r>
              <a:rPr lang="cs-CZ" sz="7200" dirty="0"/>
              <a:t>–   </a:t>
            </a:r>
            <a:r>
              <a:rPr lang="cs-CZ" altLang="cs-CZ" sz="7200" dirty="0"/>
              <a:t>90. léta:  teze o „privatizaci přemyslovského státu“: </a:t>
            </a:r>
            <a:r>
              <a:rPr lang="cs-CZ" sz="7200" dirty="0"/>
              <a:t>panovník propůjčoval půdu k užívání</a:t>
            </a:r>
            <a:endParaRPr lang="cs-CZ" altLang="cs-CZ" sz="7200" dirty="0"/>
          </a:p>
          <a:p>
            <a:pPr marL="0" indent="0">
              <a:buNone/>
              <a:defRPr/>
            </a:pPr>
            <a:endParaRPr lang="cs-CZ" sz="4650" dirty="0"/>
          </a:p>
          <a:p>
            <a:pPr>
              <a:defRPr/>
            </a:pPr>
            <a:r>
              <a:rPr lang="cs-CZ" sz="7200" b="1" dirty="0"/>
              <a:t>L. Jan   </a:t>
            </a:r>
            <a:r>
              <a:rPr lang="cs-CZ" sz="7200" dirty="0"/>
              <a:t> –  </a:t>
            </a:r>
            <a:r>
              <a:rPr lang="cs-CZ" sz="7200" u="sng" dirty="0"/>
              <a:t>odmítl tzv. služebnou organizaci 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–  hradskou soustavu považoval za volnější spojení podobné feudálním systémům západní Evropy 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–  působení více prvků:  a)  „kmenové“ aristokracie, panovnické družiny, 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                         b)  zákonodárnou roli elity, importované feudální prvky 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–  kardinální otázka soukromého vlastnictví (existence staré rodové aristokracie)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</a:t>
            </a:r>
          </a:p>
          <a:p>
            <a:pPr>
              <a:defRPr/>
            </a:pPr>
            <a:r>
              <a:rPr lang="cs-CZ" altLang="cs-CZ" sz="7200" b="1" dirty="0"/>
              <a:t>L. Jan a M. </a:t>
            </a:r>
            <a:r>
              <a:rPr lang="cs-CZ" altLang="cs-CZ" sz="7200" b="1" dirty="0" err="1"/>
              <a:t>Wihoda</a:t>
            </a:r>
            <a:r>
              <a:rPr lang="cs-CZ" altLang="cs-CZ" sz="7200" dirty="0"/>
              <a:t>  –  svobodná pozemková držba od počátku přemyslovského státu:  pozemková beneficia od 11. stol.</a:t>
            </a:r>
            <a:endParaRPr lang="cs-CZ" sz="7200" b="1" dirty="0"/>
          </a:p>
          <a:p>
            <a:pPr marL="0" indent="0">
              <a:buNone/>
              <a:defRPr/>
            </a:pPr>
            <a:endParaRPr lang="cs-CZ" sz="3750" dirty="0"/>
          </a:p>
          <a:p>
            <a:pPr marL="0" indent="0">
              <a:buNone/>
              <a:defRPr/>
            </a:pPr>
            <a:endParaRPr lang="cs-CZ" sz="1500" dirty="0"/>
          </a:p>
          <a:p>
            <a:pPr marL="0" indent="0">
              <a:buNone/>
              <a:defRPr/>
            </a:pPr>
            <a:r>
              <a:rPr lang="cs-CZ" sz="1500" dirty="0"/>
              <a:t>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B54822B-CA72-855B-D68B-D67CD0BE3D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Hradská soustava na Moravě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2F75D67D-3953-CF07-4AFA-D8A858F886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4825" y="1143000"/>
            <a:ext cx="11925301" cy="60007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800" b="1" dirty="0"/>
              <a:t>1029</a:t>
            </a:r>
            <a:r>
              <a:rPr lang="cs-CZ" altLang="cs-CZ" sz="1800" dirty="0"/>
              <a:t>   –   </a:t>
            </a:r>
            <a:r>
              <a:rPr lang="cs-CZ" altLang="cs-CZ" sz="1800" b="1" dirty="0"/>
              <a:t>Oldřich:  </a:t>
            </a:r>
            <a:r>
              <a:rPr lang="cs-CZ" altLang="cs-CZ" sz="1800" dirty="0"/>
              <a:t>dobyl Moravu, kterou spravoval formou beneficií (dříve 1018/19: </a:t>
            </a:r>
            <a:r>
              <a:rPr lang="cs-CZ" altLang="cs-CZ" sz="1800" dirty="0" err="1"/>
              <a:t>Krzemieňska</a:t>
            </a:r>
            <a:r>
              <a:rPr lang="cs-CZ" altLang="cs-CZ" sz="1800" dirty="0"/>
              <a:t>, Třeštík)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(úřady, hodnosti, výsluhy družiníkům)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–  </a:t>
            </a:r>
            <a:r>
              <a:rPr lang="cs-CZ" sz="1800" b="1" dirty="0"/>
              <a:t>2 úděly</a:t>
            </a:r>
            <a:r>
              <a:rPr lang="cs-CZ" sz="1800" dirty="0"/>
              <a:t>:  a)  olomoucký:  obrana vůči Uhrám a Polsku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b)  brněnský:  proti východní bavorské marce </a:t>
            </a:r>
          </a:p>
          <a:p>
            <a:pPr>
              <a:buFontTx/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1041-1055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Břetislav I.:   hradská soustava:   </a:t>
            </a:r>
            <a:r>
              <a:rPr lang="cs-CZ" altLang="cs-CZ" sz="1800" dirty="0"/>
              <a:t>v Polsku kastelánská, Uhrách komitátní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–   tzv. </a:t>
            </a:r>
            <a:r>
              <a:rPr lang="cs-CZ" sz="1800" b="1" dirty="0"/>
              <a:t>moravská údělná knížectví</a:t>
            </a:r>
            <a:r>
              <a:rPr lang="cs-CZ" sz="1800" dirty="0"/>
              <a:t>:   rozdělení země mezi 5 synů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–   tzv. </a:t>
            </a:r>
            <a:r>
              <a:rPr lang="cs-CZ" sz="1800" b="1" dirty="0"/>
              <a:t>stařešinský zákon</a:t>
            </a:r>
            <a:r>
              <a:rPr lang="cs-CZ" sz="1800" dirty="0"/>
              <a:t>:  </a:t>
            </a:r>
            <a:r>
              <a:rPr lang="cs-CZ" sz="1800" u="sng" dirty="0"/>
              <a:t>Čechy:</a:t>
            </a:r>
            <a:r>
              <a:rPr lang="cs-CZ" sz="1800" dirty="0"/>
              <a:t>   </a:t>
            </a:r>
            <a:r>
              <a:rPr lang="cs-CZ" sz="1800" dirty="0" err="1"/>
              <a:t>Stytihněv</a:t>
            </a:r>
            <a:r>
              <a:rPr lang="cs-CZ" sz="1800" dirty="0"/>
              <a:t> (ústřední vláda v Praze)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Jaromír (duchovní stav)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</a:t>
            </a:r>
            <a:r>
              <a:rPr lang="cs-CZ" sz="1800" u="sng" dirty="0"/>
              <a:t>Morava:  </a:t>
            </a:r>
            <a:r>
              <a:rPr lang="cs-CZ" sz="1800" dirty="0"/>
              <a:t>3 úděly  –  Vratislav:  Olomoucko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  –  Konrád:  Brněnsko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  –  Ota (Znojemsko)</a:t>
            </a:r>
            <a:endParaRPr lang="cs-CZ" altLang="cs-CZ" sz="1800" dirty="0"/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Pol. 12. stol</a:t>
            </a:r>
            <a:r>
              <a:rPr lang="cs-CZ" altLang="cs-CZ" sz="1800" dirty="0"/>
              <a:t>. </a:t>
            </a:r>
            <a:r>
              <a:rPr lang="cs-CZ" sz="1800" dirty="0"/>
              <a:t>–  </a:t>
            </a:r>
            <a:r>
              <a:rPr lang="cs-CZ" sz="1800" b="1" dirty="0"/>
              <a:t>4 úděly</a:t>
            </a:r>
            <a:r>
              <a:rPr lang="cs-CZ" sz="1800" dirty="0"/>
              <a:t>:   a)  světské:  brněnský, olomoucký a znojemský  (moravská přemyslovská sekundogenitura)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b)  církevní:  olomoucké biskupství pod pražským ústředím  (obnoveno 1063)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</a:t>
            </a:r>
          </a:p>
          <a:p>
            <a:pPr>
              <a:buFontTx/>
              <a:buNone/>
              <a:defRPr/>
            </a:pPr>
            <a:endParaRPr lang="cs-CZ" altLang="cs-CZ" sz="1800" dirty="0"/>
          </a:p>
          <a:p>
            <a:pPr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A314E6-2DBB-4AC9-A1E9-3D9D85848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704850"/>
            <a:ext cx="10829925" cy="5472113"/>
          </a:xfrm>
        </p:spPr>
        <p:txBody>
          <a:bodyPr>
            <a:normAutofit/>
          </a:bodyPr>
          <a:lstStyle/>
          <a:p>
            <a:r>
              <a:rPr lang="cs-CZ" sz="2000" b="1" dirty="0"/>
              <a:t>Přerov –  Horní nám.</a:t>
            </a:r>
          </a:p>
          <a:p>
            <a:r>
              <a:rPr lang="pl-PL" sz="2000" b="0" i="0" u="none" strike="noStrike" baseline="0" dirty="0"/>
              <a:t>10.–11. stol.:  </a:t>
            </a:r>
          </a:p>
          <a:p>
            <a:pPr marL="0" indent="0">
              <a:buNone/>
            </a:pPr>
            <a:r>
              <a:rPr lang="cs-CZ" sz="1400" b="1" dirty="0"/>
              <a:t>poč. 11. stol.:   </a:t>
            </a:r>
            <a:r>
              <a:rPr lang="cs-CZ" sz="1400" dirty="0"/>
              <a:t>opevnění za Boleslava Chrabrého </a:t>
            </a:r>
          </a:p>
          <a:p>
            <a:pPr marL="0" indent="0">
              <a:buNone/>
            </a:pPr>
            <a:r>
              <a:rPr lang="cs-CZ" sz="1400" dirty="0"/>
              <a:t>tzv. polská technika:  </a:t>
            </a:r>
            <a:r>
              <a:rPr lang="cs-CZ" sz="1400" b="0" i="0" u="none" strike="noStrike" baseline="0" dirty="0"/>
              <a:t>roštová komorová hradba</a:t>
            </a:r>
          </a:p>
          <a:p>
            <a:pPr marL="0" indent="0">
              <a:buNone/>
            </a:pPr>
            <a:r>
              <a:rPr lang="cs-CZ" sz="1400" dirty="0"/>
              <a:t>                                      </a:t>
            </a:r>
            <a:r>
              <a:rPr lang="cs-CZ" sz="1400" dirty="0" err="1"/>
              <a:t>zp</a:t>
            </a:r>
            <a:r>
              <a:rPr lang="cs-CZ" sz="1400" b="0" i="0" u="none" strike="noStrike" baseline="0" dirty="0" err="1"/>
              <a:t>ěvněna</a:t>
            </a:r>
            <a:r>
              <a:rPr lang="cs-CZ" sz="1400" b="0" i="0" u="none" strike="noStrike" baseline="0" dirty="0"/>
              <a:t> háky z větví:  š.  7 – 8 m</a:t>
            </a:r>
            <a:r>
              <a:rPr lang="cs-CZ" sz="1400" dirty="0"/>
              <a:t>                                                                                     vnitřní obvodová srubová zástavba  (ustájení)</a:t>
            </a:r>
            <a:endParaRPr lang="cs-CZ" sz="1400" b="0" i="0" u="none" strike="noStrike" baseline="0" dirty="0"/>
          </a:p>
          <a:p>
            <a:pPr marL="0" indent="0">
              <a:buNone/>
            </a:pPr>
            <a:r>
              <a:rPr lang="cs-CZ" sz="1400" dirty="0" err="1"/>
              <a:t>dendro</a:t>
            </a:r>
            <a:r>
              <a:rPr lang="cs-CZ" sz="1400" dirty="0"/>
              <a:t>:   994 až 1003    </a:t>
            </a:r>
          </a:p>
          <a:p>
            <a:pPr marL="0" indent="0">
              <a:buNone/>
            </a:pPr>
            <a:r>
              <a:rPr lang="cs-CZ" sz="1400" dirty="0"/>
              <a:t>5 křížových denárů:  ražby </a:t>
            </a:r>
            <a:r>
              <a:rPr lang="cs-CZ" sz="1400" b="0" i="0" u="none" strike="noStrike" baseline="0" dirty="0"/>
              <a:t>Oty III. (983–1002)</a:t>
            </a:r>
          </a:p>
          <a:p>
            <a:pPr marL="0" indent="0">
              <a:buNone/>
            </a:pPr>
            <a:r>
              <a:rPr lang="cs-CZ" sz="1400" dirty="0"/>
              <a:t>k</a:t>
            </a:r>
            <a:r>
              <a:rPr lang="cs-CZ" sz="1400" b="1" dirty="0"/>
              <a:t>onec tzv. polského horizontu:  </a:t>
            </a:r>
            <a:r>
              <a:rPr lang="cs-CZ" sz="1400" dirty="0"/>
              <a:t>kol. r. 1029</a:t>
            </a:r>
          </a:p>
          <a:p>
            <a:pPr marL="0" indent="0">
              <a:buNone/>
            </a:pPr>
            <a:r>
              <a:rPr lang="cs-CZ" sz="1400" dirty="0" err="1"/>
              <a:t>mladohradištní</a:t>
            </a:r>
            <a:r>
              <a:rPr lang="cs-CZ" sz="1400" dirty="0"/>
              <a:t> osídlení pokračuje směrem do města</a:t>
            </a:r>
            <a:endParaRPr lang="cs-CZ" sz="1400" b="1" dirty="0"/>
          </a:p>
          <a:p>
            <a:endParaRPr lang="pl-PL" sz="2000" dirty="0"/>
          </a:p>
          <a:p>
            <a:r>
              <a:rPr lang="pl-PL" sz="2000" b="0" i="0" u="none" strike="noStrike" baseline="0" dirty="0"/>
              <a:t>srubová stavba se </a:t>
            </a:r>
            <a:r>
              <a:rPr lang="cs-CZ" sz="2000" b="0" i="0" u="none" strike="noStrike" baseline="0" dirty="0"/>
              <a:t>základovou obětí (koňská hlava)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3937127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5771</TotalTime>
  <Words>5025</Words>
  <Application>Microsoft Office PowerPoint</Application>
  <PresentationFormat>Širokoúhlá obrazovka</PresentationFormat>
  <Paragraphs>504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6" baseType="lpstr">
      <vt:lpstr>Arial</vt:lpstr>
      <vt:lpstr>Calibri</vt:lpstr>
      <vt:lpstr>Calibri Light</vt:lpstr>
      <vt:lpstr>EtelkaLight</vt:lpstr>
      <vt:lpstr>EtelkaTextPro-Bold</vt:lpstr>
      <vt:lpstr>HelveticaCondensedCE-Light</vt:lpstr>
      <vt:lpstr>JannonTextCE</vt:lpstr>
      <vt:lpstr>Nexa-Book</vt:lpstr>
      <vt:lpstr>Times New Roman</vt:lpstr>
      <vt:lpstr>Motiv Office</vt:lpstr>
      <vt:lpstr>Archeologie českých zemí</vt:lpstr>
      <vt:lpstr>                                      Hradiska v Čechách</vt:lpstr>
      <vt:lpstr>Prezentace aplikace PowerPoint</vt:lpstr>
      <vt:lpstr>Prezentace aplikace PowerPoint</vt:lpstr>
      <vt:lpstr>                           Hradská organizace</vt:lpstr>
      <vt:lpstr>  Přemyslovská doména</vt:lpstr>
      <vt:lpstr>                 Hradská organizace</vt:lpstr>
      <vt:lpstr>                    Hradská soustava na Moravě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Hradské obvody </vt:lpstr>
      <vt:lpstr>                                 Vznik šlechty</vt:lpstr>
      <vt:lpstr>                                      Vznik šlechty</vt:lpstr>
      <vt:lpstr>Prezentace aplikace PowerPoint</vt:lpstr>
      <vt:lpstr>                                                  Osídlení</vt:lpstr>
      <vt:lpstr>Prezentace aplikace PowerPoint</vt:lpstr>
      <vt:lpstr>Prezentace aplikace PowerPoint</vt:lpstr>
      <vt:lpstr>                         Mlado a pozdně hradištní vesnice              </vt:lpstr>
      <vt:lpstr>Prezentace aplikace PowerPoint</vt:lpstr>
      <vt:lpstr>Prezentace aplikace PowerPoint</vt:lpstr>
      <vt:lpstr>Prezentace aplikace PowerPoint</vt:lpstr>
      <vt:lpstr>                    Mladohradištní pohřbívání                                            10. – 12. stol. </vt:lpstr>
      <vt:lpstr>                            Esovité záušnice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Charónova mince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324</cp:revision>
  <dcterms:created xsi:type="dcterms:W3CDTF">2017-01-31T16:06:48Z</dcterms:created>
  <dcterms:modified xsi:type="dcterms:W3CDTF">2024-11-17T21:06:17Z</dcterms:modified>
</cp:coreProperties>
</file>