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5" r:id="rId4"/>
    <p:sldId id="296" r:id="rId5"/>
    <p:sldId id="305" r:id="rId6"/>
    <p:sldId id="306" r:id="rId7"/>
    <p:sldId id="308" r:id="rId8"/>
    <p:sldId id="307" r:id="rId9"/>
    <p:sldId id="311" r:id="rId10"/>
    <p:sldId id="299" r:id="rId11"/>
    <p:sldId id="260" r:id="rId12"/>
    <p:sldId id="310" r:id="rId13"/>
    <p:sldId id="309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  <a:srgbClr val="FFF1C5"/>
    <a:srgbClr val="FFFFFF"/>
    <a:srgbClr val="B8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5F9FD">
                <a:alpha val="20784"/>
              </a:srgb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/>
              <a:t>Archeologie českých zemí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Mladohradištní</a:t>
            </a: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období 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8" y="0"/>
            <a:ext cx="10358847" cy="114300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                                          Hradská organizace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817" y="1012371"/>
            <a:ext cx="12022183" cy="6237514"/>
          </a:xfrm>
        </p:spPr>
        <p:txBody>
          <a:bodyPr>
            <a:noAutofit/>
          </a:bodyPr>
          <a:lstStyle/>
          <a:p>
            <a:r>
              <a:rPr lang="cs-CZ" sz="1600" b="1" dirty="0"/>
              <a:t>Dušan Třeštík  </a:t>
            </a:r>
            <a:r>
              <a:rPr lang="cs-CZ" sz="1600" dirty="0"/>
              <a:t>– model středověké státnosti v přemyslovském, piastovském a </a:t>
            </a:r>
            <a:r>
              <a:rPr lang="cs-CZ" sz="1600" dirty="0" err="1"/>
              <a:t>arpádovském</a:t>
            </a:r>
            <a:r>
              <a:rPr lang="cs-CZ" sz="1600" dirty="0"/>
              <a:t> státě jako </a:t>
            </a:r>
          </a:p>
          <a:p>
            <a:pPr marL="0" indent="0">
              <a:buNone/>
            </a:pPr>
            <a:r>
              <a:rPr lang="cs-CZ" sz="1600" dirty="0"/>
              <a:t>                                 „</a:t>
            </a:r>
            <a:r>
              <a:rPr lang="cs-CZ" sz="1600" b="1" dirty="0"/>
              <a:t>středoevropský“ typ</a:t>
            </a:r>
            <a:r>
              <a:rPr lang="cs-CZ" sz="1600" dirty="0"/>
              <a:t> v němž vládnoucí třída žila z podílu na důchodech státu, který získala</a:t>
            </a:r>
          </a:p>
          <a:p>
            <a:pPr marL="0" indent="0">
              <a:buNone/>
            </a:pPr>
            <a:r>
              <a:rPr lang="cs-CZ" sz="1600" dirty="0"/>
              <a:t>                                 jako odměnu za služby panovníkovi, jenž se opíral o hradskou a služebnou organizaci (vzor: VM)                        </a:t>
            </a:r>
          </a:p>
          <a:p>
            <a:pPr marL="0" indent="0">
              <a:buNone/>
            </a:pPr>
            <a:r>
              <a:rPr lang="cs-CZ" altLang="cs-CZ" sz="1600" b="1" dirty="0"/>
              <a:t>                              </a:t>
            </a:r>
            <a:r>
              <a:rPr lang="cs-CZ" altLang="cs-CZ" sz="1600" dirty="0"/>
              <a:t>– 10. až 12. stol.:  země byla přímo vlastněna knížetem za dozoru velmožů (družina).</a:t>
            </a:r>
          </a:p>
          <a:p>
            <a:pPr>
              <a:buNone/>
            </a:pPr>
            <a:r>
              <a:rPr lang="cs-CZ" altLang="cs-CZ" sz="1600" dirty="0"/>
              <a:t>                              – koncem 12./1. pol. 13. stol.:   hradský systém zanikl a vznikla  „feudální pozemková šlechta“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</a:t>
            </a:r>
            <a:r>
              <a:rPr lang="cs-CZ" altLang="cs-CZ" sz="1600" dirty="0" err="1"/>
              <a:t>Krzemieńska</a:t>
            </a:r>
            <a:r>
              <a:rPr lang="cs-CZ" altLang="cs-CZ" sz="1600" dirty="0"/>
              <a:t>, B.–Třeštík, D., Služebná organizace v raně středověkých Čechách, ČSČH 12, 1964, 637-667.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Karol </a:t>
            </a:r>
            <a:r>
              <a:rPr lang="cs-CZ" sz="1600" b="1" dirty="0" err="1"/>
              <a:t>Buczek</a:t>
            </a:r>
            <a:r>
              <a:rPr lang="cs-CZ" sz="1600" b="1" dirty="0"/>
              <a:t> a  </a:t>
            </a:r>
            <a:r>
              <a:rPr lang="cs-CZ" sz="1600" b="1" dirty="0" err="1"/>
              <a:t>Aleksander</a:t>
            </a:r>
            <a:r>
              <a:rPr lang="cs-CZ" sz="1600" b="1" dirty="0"/>
              <a:t> </a:t>
            </a:r>
            <a:r>
              <a:rPr lang="cs-CZ" sz="1600" b="1" dirty="0" err="1"/>
              <a:t>Gieysztor</a:t>
            </a:r>
            <a:r>
              <a:rPr lang="cs-CZ" sz="1600" b="1" dirty="0"/>
              <a:t>  </a:t>
            </a:r>
            <a:r>
              <a:rPr lang="cs-CZ" sz="1600" dirty="0"/>
              <a:t>–  v Polsku    (kritika:  </a:t>
            </a:r>
            <a:r>
              <a:rPr lang="pl-PL" sz="1600" dirty="0"/>
              <a:t>Stanisław Russocki:  1975)</a:t>
            </a:r>
            <a:endParaRPr lang="cs-CZ" sz="1600" dirty="0"/>
          </a:p>
          <a:p>
            <a:r>
              <a:rPr lang="cs-CZ" sz="1600" b="1" dirty="0"/>
              <a:t>Matúš Kučera  </a:t>
            </a:r>
            <a:r>
              <a:rPr lang="cs-CZ" sz="1600" dirty="0"/>
              <a:t>–  v Uhrách  </a:t>
            </a:r>
          </a:p>
          <a:p>
            <a:endParaRPr lang="cs-CZ" sz="1600" dirty="0"/>
          </a:p>
          <a:p>
            <a:r>
              <a:rPr lang="cs-CZ" sz="1600" b="1" dirty="0"/>
              <a:t>D. Třeštík a Josef Žemlička  </a:t>
            </a:r>
            <a:r>
              <a:rPr lang="cs-CZ" sz="1600" dirty="0"/>
              <a:t>–  aplikace pozdně karolinského modelu státní správy modifikovaného na základě 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      místních specifik (rozpad úřednického státu v západní Evropě:  9/10. stol.)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J. Žemlička  </a:t>
            </a:r>
            <a:r>
              <a:rPr lang="cs-CZ" sz="1600" dirty="0"/>
              <a:t>–  půdní držba byla závislá na momentální mocenské konstelaci: na  tom, zda byl panovník silný či nikoli </a:t>
            </a:r>
          </a:p>
          <a:p>
            <a:pPr marL="0" indent="0">
              <a:buNone/>
            </a:pPr>
            <a:r>
              <a:rPr lang="cs-CZ" sz="1600" dirty="0"/>
              <a:t>                               (panovník propůjčoval půdu k užívání) 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–    90. léta:   teze o „privatizaci přemyslovského státu“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030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Aristokracie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990600"/>
            <a:ext cx="11301412" cy="5867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pol. 12. stol.  </a:t>
            </a:r>
            <a:r>
              <a:rPr lang="cs-CZ" sz="1800" dirty="0"/>
              <a:t>–  šlechta se člení do 2 vzájemně prolnutých skupin: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a) </a:t>
            </a:r>
            <a:r>
              <a:rPr lang="cs-CZ" sz="1800" b="1" dirty="0"/>
              <a:t>beneficiáři  </a:t>
            </a:r>
            <a:r>
              <a:rPr lang="cs-CZ" sz="1800" dirty="0"/>
              <a:t>–  forma správy veřejných úřadů Přemyslovských Čech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z úřadu dostával třetinu příjmů, dvě třetiny vládce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systém převzatý ze západu (franská říše)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vznik domácí aristokracií na základě římských provinčních civilizačních vzorů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 </a:t>
            </a:r>
            <a:r>
              <a:rPr lang="cs-CZ" sz="1800" b="1" dirty="0"/>
              <a:t>hodnost</a:t>
            </a:r>
            <a:r>
              <a:rPr lang="cs-CZ" sz="1800" dirty="0"/>
              <a:t> (</a:t>
            </a:r>
            <a:r>
              <a:rPr lang="cs-CZ" sz="1800" dirty="0" err="1"/>
              <a:t>dignitas</a:t>
            </a:r>
            <a:r>
              <a:rPr lang="cs-CZ" sz="1800" dirty="0"/>
              <a:t>) a </a:t>
            </a:r>
            <a:r>
              <a:rPr lang="cs-CZ" sz="1800" b="1" dirty="0"/>
              <a:t>úřad</a:t>
            </a:r>
            <a:r>
              <a:rPr lang="cs-CZ" sz="1800" dirty="0"/>
              <a:t> (</a:t>
            </a:r>
            <a:r>
              <a:rPr lang="cs-CZ" sz="1800" dirty="0" err="1"/>
              <a:t>officium</a:t>
            </a:r>
            <a:r>
              <a:rPr lang="cs-CZ" sz="1800" dirty="0"/>
              <a:t>)  =  </a:t>
            </a:r>
            <a:r>
              <a:rPr lang="cs-CZ" sz="1800" b="1" dirty="0"/>
              <a:t>služba</a:t>
            </a:r>
            <a:r>
              <a:rPr lang="cs-CZ" sz="1800" dirty="0"/>
              <a:t> knížeti a dynastii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zajišťovaly </a:t>
            </a:r>
            <a:r>
              <a:rPr lang="cs-CZ" sz="1800" b="1" dirty="0"/>
              <a:t>„dobrodiní“ </a:t>
            </a:r>
            <a:r>
              <a:rPr lang="cs-CZ" sz="1800" dirty="0"/>
              <a:t>(beneficium) - tj. podíly na knížecích důchodech a také příjmy z úřadu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b) </a:t>
            </a:r>
            <a:r>
              <a:rPr lang="cs-CZ" sz="1800" b="1" dirty="0"/>
              <a:t>pozemková šlechta</a:t>
            </a:r>
            <a:r>
              <a:rPr lang="cs-CZ" sz="1800" dirty="0"/>
              <a:t>  –  poprvé: (Blah - kastelán v Litoměřicích - 1177-1184)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dirty="0"/>
              <a:t>Termín </a:t>
            </a:r>
            <a:r>
              <a:rPr lang="cs-CZ" sz="1800" b="1" dirty="0" err="1"/>
              <a:t>nobilis</a:t>
            </a:r>
            <a:r>
              <a:rPr lang="cs-CZ" sz="1800" dirty="0"/>
              <a:t>  –  v pramenech od 40. let 12. stol.:   označení elity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nositelé politických konvencí, její špička nebyla početná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vybírala knížete jako symbol představitele státního celku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z předních rodů spojených příbuzensko-klientskými vztahy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 Termín </a:t>
            </a:r>
            <a:r>
              <a:rPr lang="cs-CZ" sz="1800" b="1" dirty="0" err="1"/>
              <a:t>domines</a:t>
            </a:r>
            <a:r>
              <a:rPr lang="cs-CZ" sz="1800" dirty="0"/>
              <a:t> – označení pro šlechtu poslední třetiny 12. stol. (erby, kostely, predikáty)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4878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92332" y="548639"/>
            <a:ext cx="11355977" cy="586522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Přesídlenecké osady  </a:t>
            </a:r>
            <a:r>
              <a:rPr lang="cs-CZ" altLang="cs-CZ" sz="1800" dirty="0"/>
              <a:t>–   seskupování lidí stejné profese do jednotně organizovaných vsí, které byly pojmenovány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podle provozované řemeslné a služebné činnosti (vesnice svobodných sedláků)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</a:t>
            </a:r>
            <a:r>
              <a:rPr lang="cs-CZ" altLang="cs-CZ" sz="1800" dirty="0" err="1"/>
              <a:t>toponýma</a:t>
            </a:r>
            <a:r>
              <a:rPr lang="cs-CZ" altLang="cs-CZ" sz="1800" dirty="0"/>
              <a:t>:  Hrnčíře, </a:t>
            </a:r>
            <a:r>
              <a:rPr lang="cs-CZ" altLang="cs-CZ" sz="1800" dirty="0" err="1"/>
              <a:t>Kováry</a:t>
            </a:r>
            <a:r>
              <a:rPr lang="cs-CZ" altLang="cs-CZ" sz="1800" dirty="0"/>
              <a:t>, Rudníky, Smolotely, Vinařice, Psáře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zakládány za Oldřicha a jeho syna Břetislava I. (Uherce, Hedčany)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chybí archeologické ověření(!)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přecenění jazykovědy:  neznáme mechanismus pojmenovávání: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ice</a:t>
            </a:r>
            <a:r>
              <a:rPr lang="cs-CZ" altLang="cs-CZ" sz="1800" dirty="0"/>
              <a:t>:   po významném předkovi: Koch (</a:t>
            </a:r>
            <a:r>
              <a:rPr lang="cs-CZ" altLang="cs-CZ" sz="1800" dirty="0" err="1"/>
              <a:t>ovice</a:t>
            </a:r>
            <a:r>
              <a:rPr lang="cs-CZ" altLang="cs-CZ" sz="1800" dirty="0"/>
              <a:t>), Charvát (</a:t>
            </a:r>
            <a:r>
              <a:rPr lang="cs-CZ" altLang="cs-CZ" sz="1800" dirty="0" err="1"/>
              <a:t>ovice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</a:t>
            </a:r>
            <a:r>
              <a:rPr lang="cs-CZ" altLang="cs-CZ" sz="1800" b="1" dirty="0" err="1"/>
              <a:t>any</a:t>
            </a:r>
            <a:r>
              <a:rPr lang="cs-CZ" altLang="cs-CZ" sz="1800" dirty="0"/>
              <a:t>:   vsi závislého obyvatelstva s hromadným pojmenováním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>
              <a:buNone/>
            </a:pPr>
            <a:r>
              <a:rPr lang="cs-CZ" sz="1800" dirty="0"/>
              <a:t>                                               Týnce:   v ČR kolem 20 (Morava:  2) –  přecházely do rukou šlechty</a:t>
            </a:r>
          </a:p>
          <a:p>
            <a:pPr>
              <a:buNone/>
            </a:pPr>
            <a:r>
              <a:rPr lang="pl-PL" sz="1800" dirty="0"/>
              <a:t>                                               Uherce, Hedčany  –  osady podle lidu z Uher nebo Polska.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4240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f.ujep.cz/velimsky/cs_1_1/05CS/05cs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407"/>
          <a:stretch>
            <a:fillRect/>
          </a:stretch>
        </p:blipFill>
        <p:spPr bwMode="auto">
          <a:xfrm>
            <a:off x="1981200" y="304800"/>
            <a:ext cx="8458200" cy="6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7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045029" y="247105"/>
            <a:ext cx="987552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Knížecí dvůr Přemyslovců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88" y="1390105"/>
            <a:ext cx="11834811" cy="52964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Společenství lidí žijících trvale v blízkosti knížete: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a)  jádro dvora (curia):   členové vládního rodu a jejich příbuzní</a:t>
            </a:r>
          </a:p>
          <a:p>
            <a:pPr marL="0" indent="0">
              <a:buNone/>
              <a:defRPr/>
            </a:pPr>
            <a:r>
              <a:rPr lang="cs-CZ" sz="2000" dirty="0"/>
              <a:t>     b)  okruh provinčních hodnostářů</a:t>
            </a:r>
          </a:p>
          <a:p>
            <a:pPr marL="0" indent="0">
              <a:buNone/>
              <a:defRPr/>
            </a:pPr>
            <a:r>
              <a:rPr lang="cs-CZ" sz="2000" dirty="0"/>
              <a:t>     c)  rozšířený dvůr  –  </a:t>
            </a:r>
            <a:r>
              <a:rPr lang="cs-CZ" sz="2000" dirty="0" err="1"/>
              <a:t>colloquium</a:t>
            </a:r>
            <a:r>
              <a:rPr lang="cs-CZ" sz="2000" dirty="0"/>
              <a:t>, curia </a:t>
            </a:r>
            <a:r>
              <a:rPr lang="cs-CZ" sz="2000" dirty="0" err="1"/>
              <a:t>generalis</a:t>
            </a:r>
            <a:r>
              <a:rPr lang="cs-CZ" sz="2000" dirty="0"/>
              <a:t> (sněm či soudní shromáždění)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 11. stol.: v čele dvora stál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palati</a:t>
            </a:r>
            <a:r>
              <a:rPr lang="cs-CZ" sz="2000" b="1" dirty="0" err="1"/>
              <a:t>nus</a:t>
            </a:r>
            <a:r>
              <a:rPr lang="cs-CZ" sz="2000" dirty="0"/>
              <a:t>:  panovníkův zástupce a vojenský velitel,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později komorník a velitel vojska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(pražský kastelán)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Dvorské hodnosti  </a:t>
            </a:r>
            <a:r>
              <a:rPr lang="cs-CZ" sz="2000" dirty="0"/>
              <a:t>–  1 řádu:  maršálek, lovčí a mistr kuchyně, mečník, </a:t>
            </a:r>
            <a:r>
              <a:rPr lang="cs-CZ" sz="2000" dirty="0" err="1"/>
              <a:t>jídlonoš</a:t>
            </a:r>
            <a:r>
              <a:rPr lang="cs-CZ" sz="2000" dirty="0"/>
              <a:t> čili stolník a číšník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  2. řádu:  komorník, mincmistr, kancléř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0669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2" y="1143000"/>
            <a:ext cx="11691937" cy="58064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Systém hradské správy  </a:t>
            </a:r>
            <a:r>
              <a:rPr lang="cs-CZ" sz="1800" dirty="0"/>
              <a:t>–  11. a 12. stol.:   transformuje se v knížecí a veřejnoprávní orgán, v němž vojenský způsob řízení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vystřídala územní administrativa spojená s hrady jako centry hradských obvodů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Primates</a:t>
            </a:r>
            <a:r>
              <a:rPr lang="cs-CZ" sz="1800" b="1" dirty="0"/>
              <a:t> </a:t>
            </a:r>
            <a:r>
              <a:rPr lang="cs-CZ" sz="1800" b="1" dirty="0" err="1"/>
              <a:t>terrae</a:t>
            </a:r>
            <a:r>
              <a:rPr lang="cs-CZ" sz="1800" b="1" dirty="0"/>
              <a:t>  </a:t>
            </a:r>
            <a:r>
              <a:rPr lang="cs-CZ" sz="1800" dirty="0"/>
              <a:t>–  označení předních zemských velmožů:  předáků</a:t>
            </a:r>
          </a:p>
          <a:p>
            <a:pPr>
              <a:defRPr/>
            </a:pPr>
            <a:r>
              <a:rPr lang="cs-CZ" sz="1800" b="1" dirty="0" err="1"/>
              <a:t>Ministeriales</a:t>
            </a:r>
            <a:r>
              <a:rPr lang="cs-CZ" sz="1800" dirty="0"/>
              <a:t>  –  části družiníků přidělena půda za poskytování vojenské služby  </a:t>
            </a:r>
          </a:p>
          <a:p>
            <a:pPr>
              <a:defRPr/>
            </a:pPr>
            <a:r>
              <a:rPr lang="cs-CZ" sz="1800" b="1" dirty="0" err="1"/>
              <a:t>Milites</a:t>
            </a:r>
            <a:r>
              <a:rPr lang="cs-CZ" sz="1800" b="1" dirty="0"/>
              <a:t> </a:t>
            </a:r>
            <a:r>
              <a:rPr lang="cs-CZ" sz="1800" b="1" dirty="0" err="1"/>
              <a:t>primi</a:t>
            </a:r>
            <a:r>
              <a:rPr lang="cs-CZ" sz="1800" b="1" dirty="0"/>
              <a:t> </a:t>
            </a:r>
            <a:r>
              <a:rPr lang="cs-CZ" sz="1800" b="1" dirty="0" err="1"/>
              <a:t>ordini</a:t>
            </a:r>
            <a:r>
              <a:rPr lang="cs-CZ" sz="1800" dirty="0"/>
              <a:t> – bojovníci prvního řádu:  užší panovnická družina + rodová elita, prazáklad vyšší šlechty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–  vstup do nejvyšší skupiny podmíněn působením u panovnického dvora (základ panského stavu)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–  nejvyšší rodová elita vznikla v průběhu 11/12. stol.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</a:t>
            </a:r>
            <a:r>
              <a:rPr lang="cs-CZ" sz="1800" b="1" dirty="0" err="1"/>
              <a:t>Milites</a:t>
            </a:r>
            <a:r>
              <a:rPr lang="cs-CZ" sz="1800" b="1" dirty="0"/>
              <a:t> </a:t>
            </a:r>
            <a:r>
              <a:rPr lang="cs-CZ" sz="1800" b="1" dirty="0" err="1"/>
              <a:t>secundi</a:t>
            </a:r>
            <a:r>
              <a:rPr lang="cs-CZ" sz="1800" b="1" dirty="0"/>
              <a:t> </a:t>
            </a:r>
            <a:r>
              <a:rPr lang="cs-CZ" sz="1800" b="1" dirty="0" err="1"/>
              <a:t>ordini</a:t>
            </a:r>
            <a:r>
              <a:rPr lang="cs-CZ" sz="1800" b="1" dirty="0"/>
              <a:t>  </a:t>
            </a:r>
            <a:r>
              <a:rPr lang="cs-CZ" sz="1800" dirty="0"/>
              <a:t>–  bojovníci druhého řádu, prazáklad nižší šlechty, od 12.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dokládají donace ve prospěch církevních institucí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(u </a:t>
            </a:r>
            <a:r>
              <a:rPr lang="cs-CZ" sz="1800" dirty="0" err="1"/>
              <a:t>Jarlocha</a:t>
            </a:r>
            <a:r>
              <a:rPr lang="cs-CZ" sz="1800" dirty="0"/>
              <a:t> – </a:t>
            </a:r>
            <a:r>
              <a:rPr lang="cs-CZ" sz="1800" dirty="0" err="1"/>
              <a:t>pauperes</a:t>
            </a:r>
            <a:r>
              <a:rPr lang="cs-CZ" sz="1800" dirty="0"/>
              <a:t> – chudí – bojovníci)</a:t>
            </a:r>
          </a:p>
          <a:p>
            <a:pPr>
              <a:defRPr/>
            </a:pPr>
            <a:endParaRPr lang="cs-CZ" sz="1800" u="sng" dirty="0"/>
          </a:p>
          <a:p>
            <a:pPr>
              <a:defRPr/>
            </a:pPr>
            <a:r>
              <a:rPr lang="cs-CZ" sz="1800" b="1" dirty="0" err="1"/>
              <a:t>Teritorializace</a:t>
            </a:r>
            <a:r>
              <a:rPr lang="cs-CZ" sz="1800" b="1" dirty="0"/>
              <a:t> šlechty  </a:t>
            </a:r>
            <a:r>
              <a:rPr lang="cs-CZ" sz="1800" dirty="0"/>
              <a:t>–  výstavba dědičných dominií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ve 12. stol. se šlechta stěhuje z dosahu center a správních hradišť do okolí a zakládá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vlastní dvorce  s vlastnickými kostely:   nová lokální střediska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9783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981200" y="10953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Pozemkové vlastnictví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575" y="1495425"/>
            <a:ext cx="10861493" cy="5362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Statuta Konráda Oty  </a:t>
            </a:r>
            <a:r>
              <a:rPr lang="cs-CZ" sz="1800" dirty="0"/>
              <a:t>– </a:t>
            </a:r>
            <a:r>
              <a:rPr lang="cs-CZ" sz="1800" b="1" dirty="0"/>
              <a:t>1189:</a:t>
            </a:r>
            <a:r>
              <a:rPr lang="cs-CZ" sz="1800" dirty="0"/>
              <a:t>  zákoník vyhlášený v</a:t>
            </a:r>
            <a:r>
              <a:rPr lang="cs-CZ" sz="1800" b="1" dirty="0"/>
              <a:t> Sadské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1. bod hovoří o nenapadnutelné držbě pozemkového majetku vyšší i nižší nobility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všechna </a:t>
            </a:r>
            <a:r>
              <a:rPr lang="cs-CZ" sz="1800" dirty="0" err="1"/>
              <a:t>hereditates</a:t>
            </a:r>
            <a:r>
              <a:rPr lang="cs-CZ" sz="1800" dirty="0"/>
              <a:t> („dědiny“ – pozemkové majetky), které „urození muži drželi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spravedlivě a v pokoji za Konráda Oty, mají držet i nadále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</a:t>
            </a:r>
            <a:r>
              <a:rPr lang="cs-CZ" sz="1800" b="1" dirty="0"/>
              <a:t>1222</a:t>
            </a:r>
            <a:r>
              <a:rPr lang="cs-CZ" sz="1800" dirty="0"/>
              <a:t>: nejstarší verze statut v listině </a:t>
            </a:r>
            <a:r>
              <a:rPr lang="cs-CZ" sz="1800" dirty="0" err="1"/>
              <a:t>vydaně</a:t>
            </a:r>
            <a:r>
              <a:rPr lang="cs-CZ" sz="1800" dirty="0"/>
              <a:t> pro  šlechtu na Znojemsku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potvrzení:  </a:t>
            </a:r>
            <a:r>
              <a:rPr lang="cs-CZ" sz="1800" b="1" dirty="0"/>
              <a:t>1229</a:t>
            </a:r>
            <a:r>
              <a:rPr lang="cs-CZ" sz="1800" dirty="0"/>
              <a:t>:  listina pro Brněnsko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</a:t>
            </a:r>
            <a:r>
              <a:rPr lang="cs-CZ" sz="1800" b="1" dirty="0"/>
              <a:t>1237</a:t>
            </a:r>
            <a:r>
              <a:rPr lang="cs-CZ" sz="1800" dirty="0"/>
              <a:t>:  listina pro Břeclavsko                            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1248/9</a:t>
            </a:r>
            <a:r>
              <a:rPr lang="cs-CZ" sz="1800" dirty="0"/>
              <a:t> – vyvrcholil rozpor mezi starou </a:t>
            </a:r>
            <a:r>
              <a:rPr lang="cs-CZ" sz="1800" dirty="0" err="1"/>
              <a:t>beneficiární</a:t>
            </a:r>
            <a:r>
              <a:rPr lang="cs-CZ" sz="1800" dirty="0"/>
              <a:t> a novou pozemkovou šlechtou (povstání Přemysla II.)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šlechta vystupuje jako právně zajištěná vlastnická skupina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Za Václava I. </a:t>
            </a:r>
            <a:r>
              <a:rPr lang="cs-CZ" sz="1800" dirty="0"/>
              <a:t>–  hradská soustava přestala ve své klasické podobě existovat</a:t>
            </a:r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831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981200" y="20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Geneze české šlechty: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57225" y="1177926"/>
            <a:ext cx="11115675" cy="56943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/>
              <a:t>Nejstarší šlechtické rody</a:t>
            </a:r>
            <a:r>
              <a:rPr lang="cs-CZ" sz="1800" dirty="0"/>
              <a:t>:        </a:t>
            </a:r>
            <a:r>
              <a:rPr lang="cs-CZ" sz="1800" dirty="0" err="1"/>
              <a:t>Hrabišici</a:t>
            </a:r>
            <a:r>
              <a:rPr lang="cs-CZ" sz="1800" dirty="0"/>
              <a:t>, </a:t>
            </a:r>
            <a:r>
              <a:rPr lang="cs-CZ" sz="1800" dirty="0" err="1"/>
              <a:t>Blehovci</a:t>
            </a:r>
            <a:r>
              <a:rPr lang="cs-CZ" sz="1800" dirty="0"/>
              <a:t>, </a:t>
            </a:r>
            <a:r>
              <a:rPr lang="cs-CZ" sz="1800" dirty="0" err="1"/>
              <a:t>Načeratci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b="1" dirty="0"/>
              <a:t>Severozápadní Čechy</a:t>
            </a:r>
            <a:r>
              <a:rPr lang="cs-CZ" sz="1800" dirty="0"/>
              <a:t>  -   nejbohatší kastelánské hrady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-   území je základem pro postup kolonizace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-   šlechta má své dvory a vazaly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-   šlechta zakládá kláštery a panovník města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-   hospodářsky silný základ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Hroznatovci</a:t>
            </a:r>
            <a:r>
              <a:rPr lang="cs-CZ" sz="1800" b="1" dirty="0"/>
              <a:t> </a:t>
            </a:r>
            <a:r>
              <a:rPr lang="cs-CZ" sz="1800" b="1" i="1" dirty="0"/>
              <a:t>  </a:t>
            </a:r>
            <a:r>
              <a:rPr lang="cs-CZ" sz="1800" dirty="0"/>
              <a:t>- </a:t>
            </a:r>
            <a:r>
              <a:rPr lang="cs-CZ" sz="1800" dirty="0" err="1"/>
              <a:t>záp</a:t>
            </a:r>
            <a:r>
              <a:rPr lang="cs-CZ" sz="1800" dirty="0"/>
              <a:t>. Čechy:  od Poohří k Litoměřicím (dvorec)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- erb tří jeleních parohů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-  rod spojován s litoměřickým velmožem Hroznatou z 11.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-  vydržoval si svůj dvůr a družinu (kolonizace území)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Hrabišici</a:t>
            </a:r>
            <a:r>
              <a:rPr lang="cs-CZ" sz="1800" dirty="0"/>
              <a:t> –  </a:t>
            </a:r>
            <a:r>
              <a:rPr lang="cs-CZ" sz="1800" dirty="0" err="1"/>
              <a:t>sz</a:t>
            </a:r>
            <a:r>
              <a:rPr lang="cs-CZ" sz="1800" dirty="0"/>
              <a:t>. Čechy (</a:t>
            </a:r>
            <a:r>
              <a:rPr lang="cs-CZ" sz="1800" dirty="0" err="1"/>
              <a:t>Bílinsko</a:t>
            </a:r>
            <a:r>
              <a:rPr lang="cs-CZ" sz="1800" dirty="0"/>
              <a:t>), menší majetek v okolí Prahy, </a:t>
            </a:r>
            <a:r>
              <a:rPr lang="cs-CZ" sz="1800" dirty="0" err="1"/>
              <a:t>vých</a:t>
            </a:r>
            <a:r>
              <a:rPr lang="cs-CZ" sz="1800" dirty="0"/>
              <a:t>. Čechy, Morava – okolí Vlčnova, M. Třebové, Opavsko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rod erbu hrábí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koncem 12. stol. panství rozděleno mezi: </a:t>
            </a:r>
            <a:r>
              <a:rPr lang="cs-CZ" sz="1800" dirty="0" err="1"/>
              <a:t>Hrabiše</a:t>
            </a:r>
            <a:r>
              <a:rPr lang="cs-CZ" sz="1800" dirty="0"/>
              <a:t>, Slavka a </a:t>
            </a:r>
            <a:r>
              <a:rPr lang="cs-CZ" sz="1800" dirty="0" err="1"/>
              <a:t>Boreše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</a:t>
            </a:r>
            <a:r>
              <a:rPr lang="cs-CZ" sz="1800" dirty="0" err="1"/>
              <a:t>Hrabiše</a:t>
            </a:r>
            <a:r>
              <a:rPr lang="cs-CZ" sz="1800" dirty="0"/>
              <a:t> - nejmocnější, komorník, založil klášter Na Zderaze, 1197 –  Osecký klášter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87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1"/>
            <a:ext cx="11215688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Střední Čechy</a:t>
            </a:r>
            <a:r>
              <a:rPr lang="cs-CZ" sz="1800" dirty="0"/>
              <a:t>:  dvory v okolí Prahy:  </a:t>
            </a:r>
            <a:r>
              <a:rPr lang="cs-CZ" sz="1800" b="1" dirty="0" err="1"/>
              <a:t>Vítkovci</a:t>
            </a:r>
            <a:r>
              <a:rPr lang="cs-CZ" sz="1800" dirty="0"/>
              <a:t>  –  Stodůlky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</a:t>
            </a:r>
            <a:r>
              <a:rPr lang="cs-CZ" sz="1800" b="1" dirty="0" err="1"/>
              <a:t>Hroznatovci</a:t>
            </a:r>
            <a:r>
              <a:rPr lang="cs-CZ" sz="1800" dirty="0"/>
              <a:t>  –  </a:t>
            </a:r>
            <a:r>
              <a:rPr lang="cs-CZ" sz="1800" dirty="0" err="1"/>
              <a:t>Ovenec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</a:t>
            </a:r>
            <a:r>
              <a:rPr lang="cs-CZ" sz="1800" b="1" dirty="0" err="1"/>
              <a:t>Hrabišici</a:t>
            </a:r>
            <a:r>
              <a:rPr lang="cs-CZ" sz="1800" b="1" dirty="0"/>
              <a:t>  </a:t>
            </a:r>
            <a:r>
              <a:rPr lang="cs-CZ" sz="1800" dirty="0"/>
              <a:t>–  aglomerace na Zderaze 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>
              <a:defRPr/>
            </a:pPr>
            <a:r>
              <a:rPr lang="cs-CZ" sz="1800" b="1" dirty="0"/>
              <a:t>Páni z Kostomlat</a:t>
            </a:r>
            <a:r>
              <a:rPr lang="cs-CZ" sz="1800" dirty="0"/>
              <a:t>  –  majetky v Polabí, majitelé Poděbrad, v erbu žebřík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účastnili se dobývání Milána za  Vladislava II.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po pol. 13. stol. nové sídlo: Choustník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Blehovci</a:t>
            </a:r>
            <a:r>
              <a:rPr lang="cs-CZ" sz="1800" b="1" dirty="0"/>
              <a:t>  </a:t>
            </a:r>
            <a:r>
              <a:rPr lang="cs-CZ" sz="1800" dirty="0"/>
              <a:t>–  původně na Litoměřicku: hrádek Třebušín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</a:t>
            </a:r>
            <a:r>
              <a:rPr lang="cs-CZ" sz="1800" dirty="0" err="1"/>
              <a:t>Čáslavsko</a:t>
            </a:r>
            <a:r>
              <a:rPr lang="cs-CZ" sz="1800" dirty="0"/>
              <a:t>:  kostel a snad i dvorec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Cimburkové</a:t>
            </a:r>
            <a:r>
              <a:rPr lang="cs-CZ" sz="1800" dirty="0"/>
              <a:t>  –  Miroslav zakladatel kláštera v Sedlci, ve znaku cimbuří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získali majetky na Moravě – Ctibor z Lipníka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rodový hrad zbudován v pol. 14. stol. u Trnávky, pak u Koryčan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Švábeničtí</a:t>
            </a:r>
            <a:r>
              <a:rPr lang="cs-CZ" sz="1800" dirty="0"/>
              <a:t>  – dle jména Slavibor – vazba na </a:t>
            </a:r>
            <a:r>
              <a:rPr lang="cs-CZ" sz="1800" dirty="0" err="1"/>
              <a:t>Hrabišice</a:t>
            </a:r>
            <a:r>
              <a:rPr lang="cs-CZ" sz="1800" dirty="0"/>
              <a:t>, elita moravské šlechty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–  čtyři střely ve tvaru kříže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–  1.pol.13. st.- dělení:  1. z Náměště – Milíč I.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2. z Drnovic – </a:t>
            </a:r>
            <a:r>
              <a:rPr lang="cs-CZ" sz="1800" dirty="0" err="1"/>
              <a:t>Slavibor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3. z Úsova a Švábenic (kolonizace Krkonoš)</a:t>
            </a:r>
          </a:p>
        </p:txBody>
      </p:sp>
    </p:spTree>
    <p:extLst>
      <p:ext uri="{BB962C8B-B14F-4D97-AF65-F5344CB8AC3E}">
        <p14:creationId xmlns:p14="http://schemas.microsoft.com/office/powerpoint/2010/main" val="289354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123949" y="1"/>
            <a:ext cx="98774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Geneze moravské šlechty: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71499" y="1143001"/>
            <a:ext cx="11620501" cy="57149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dirty="0" err="1"/>
              <a:t>Wihoda</a:t>
            </a:r>
            <a:r>
              <a:rPr lang="cs-CZ" sz="1800" dirty="0"/>
              <a:t>, M.:  Geneze moravské šlechty, Acta </a:t>
            </a:r>
            <a:r>
              <a:rPr lang="cs-CZ" sz="1800" dirty="0" err="1"/>
              <a:t>historica</a:t>
            </a:r>
            <a:r>
              <a:rPr lang="cs-CZ" sz="1800" dirty="0"/>
              <a:t> et </a:t>
            </a:r>
            <a:r>
              <a:rPr lang="cs-CZ" sz="1800" dirty="0" err="1"/>
              <a:t>museologica</a:t>
            </a:r>
            <a:r>
              <a:rPr lang="cs-CZ" sz="1800" dirty="0"/>
              <a:t>, řada C, 2, 1995, 23-41</a:t>
            </a:r>
          </a:p>
          <a:p>
            <a:pPr>
              <a:defRPr/>
            </a:pPr>
            <a:r>
              <a:rPr lang="cs-CZ" sz="1800" dirty="0"/>
              <a:t>Břetislav I – </a:t>
            </a:r>
            <a:r>
              <a:rPr lang="cs-CZ" sz="1800" b="1" dirty="0"/>
              <a:t>seniorátní zákon</a:t>
            </a:r>
            <a:r>
              <a:rPr lang="cs-CZ" sz="1800" b="1" i="1" dirty="0"/>
              <a:t>:</a:t>
            </a:r>
            <a:r>
              <a:rPr lang="cs-CZ" sz="1800" dirty="0"/>
              <a:t> –  každý dospělý Přemyslovec mohl usednout na pražský stolec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(sepětí Přemyslovců s Moravou)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Morava měla pomalejší rotaci beneficiářů: </a:t>
            </a:r>
          </a:p>
          <a:p>
            <a:pPr marL="0" indent="0">
              <a:buNone/>
              <a:defRPr/>
            </a:pPr>
            <a:r>
              <a:rPr lang="cs-CZ" sz="1800" dirty="0"/>
              <a:t>     1 období:   včlenění Moravy do struktur českého přemyslovského státu (1018/19)</a:t>
            </a:r>
          </a:p>
          <a:p>
            <a:pPr marL="0" indent="0">
              <a:buNone/>
              <a:defRPr/>
            </a:pPr>
            <a:r>
              <a:rPr lang="cs-CZ" sz="1800" dirty="0"/>
              <a:t>     2. období:  funkce dočasné základny mladších Přemyslovců pro pražský stolec</a:t>
            </a:r>
          </a:p>
          <a:p>
            <a:pPr marL="0" indent="0">
              <a:buNone/>
              <a:defRPr/>
            </a:pPr>
            <a:r>
              <a:rPr lang="cs-CZ" sz="1800" dirty="0"/>
              <a:t>     3. období:  druhá třetina 12. stol. – vyčlenění kategorie Moravanů</a:t>
            </a:r>
          </a:p>
          <a:p>
            <a:pPr marL="0" indent="0">
              <a:buNone/>
              <a:defRPr/>
            </a:pPr>
            <a:r>
              <a:rPr lang="cs-CZ" sz="1800" dirty="0"/>
              <a:t>     4. období:  poč. 13. stol. se z hradské administrativy se vyčlenilo 12 rodů, které se podílely na řízení Markrabství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Reprezentativní jádro moravské nobility: </a:t>
            </a:r>
          </a:p>
          <a:p>
            <a:pPr marL="0" indent="0">
              <a:buNone/>
              <a:defRPr/>
            </a:pPr>
            <a:r>
              <a:rPr lang="cs-CZ" sz="1800" dirty="0"/>
              <a:t>      páni z Bludova, Klobouk, Morkovic, Tasova, Kněžic a Bítova, Medlova, Myslibořic, Boskovic, Bílkova, </a:t>
            </a:r>
            <a:r>
              <a:rPr lang="cs-CZ" sz="1800" dirty="0" err="1"/>
              <a:t>Čeblovic</a:t>
            </a:r>
            <a:r>
              <a:rPr lang="cs-CZ" sz="1800" dirty="0"/>
              <a:t>, Švábenic, </a:t>
            </a:r>
          </a:p>
          <a:p>
            <a:pPr marL="0" indent="0">
              <a:buNone/>
              <a:defRPr/>
            </a:pPr>
            <a:r>
              <a:rPr lang="cs-CZ" sz="1800" dirty="0"/>
              <a:t>      Deblína</a:t>
            </a:r>
          </a:p>
          <a:p>
            <a:pPr>
              <a:defRPr/>
            </a:pPr>
            <a:r>
              <a:rPr lang="cs-CZ" sz="1800" b="1" dirty="0"/>
              <a:t>Před r. 1240 </a:t>
            </a:r>
            <a:r>
              <a:rPr lang="cs-CZ" sz="1800" dirty="0"/>
              <a:t>– na Moravě se etablovaly jen 3 rody evidentně českého původu: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páni z </a:t>
            </a:r>
            <a:r>
              <a:rPr lang="cs-CZ" sz="1800" dirty="0" err="1"/>
              <a:t>Pulína</a:t>
            </a:r>
            <a:r>
              <a:rPr lang="cs-CZ" sz="1800" dirty="0"/>
              <a:t> a Drnholce, </a:t>
            </a:r>
            <a:r>
              <a:rPr lang="cs-CZ" sz="1800" dirty="0" err="1"/>
              <a:t>Čeblovic</a:t>
            </a:r>
            <a:r>
              <a:rPr lang="cs-CZ" sz="1800" dirty="0"/>
              <a:t>, Švábenic</a:t>
            </a:r>
          </a:p>
          <a:p>
            <a:pPr>
              <a:defRPr/>
            </a:pPr>
            <a:r>
              <a:rPr lang="cs-CZ" sz="1800" b="1" dirty="0"/>
              <a:t>Rakouská aristokracie</a:t>
            </a:r>
            <a:r>
              <a:rPr lang="cs-CZ" sz="1800" dirty="0"/>
              <a:t>:  páni z Medlova, Myslibořic a Miroslavi, Lichtenštejnové</a:t>
            </a:r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41876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2157549" y="13062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Nejstarší 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8" y="1143000"/>
            <a:ext cx="11839302" cy="5714999"/>
          </a:xfrm>
          <a:noFill/>
        </p:spPr>
        <p:txBody>
          <a:bodyPr>
            <a:normAutofit fontScale="92500" lnSpcReduction="10000"/>
          </a:bodyPr>
          <a:lstStyle/>
          <a:p>
            <a:endParaRPr lang="cs-CZ" sz="1800" dirty="0"/>
          </a:p>
          <a:p>
            <a:r>
              <a:rPr lang="cs-CZ" sz="1800" b="1" dirty="0"/>
              <a:t>Fortifikace    </a:t>
            </a:r>
            <a:r>
              <a:rPr lang="cs-CZ" sz="1800" dirty="0"/>
              <a:t>–  </a:t>
            </a:r>
            <a:r>
              <a:rPr lang="cs-CZ" sz="1800" b="1" dirty="0"/>
              <a:t>před r. 1000:  Alsasko:   hraběcí</a:t>
            </a:r>
            <a:r>
              <a:rPr lang="cs-CZ" sz="1800" dirty="0"/>
              <a:t> rody si staví dvory v centrech nebo na okraji vesnic 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–  </a:t>
            </a:r>
            <a:r>
              <a:rPr lang="cs-CZ" sz="1800" b="1" dirty="0"/>
              <a:t>10. stol.:   </a:t>
            </a:r>
            <a:r>
              <a:rPr lang="cs-CZ" sz="1800" dirty="0"/>
              <a:t>pohoří Vogézy a údolí Rýna:  600 hradů  (1 hrad na 7až 15 km</a:t>
            </a:r>
            <a:r>
              <a:rPr lang="cs-CZ" sz="1800" baseline="30000" dirty="0"/>
              <a:t>2</a:t>
            </a:r>
            <a:r>
              <a:rPr lang="cs-CZ" sz="1800" dirty="0"/>
              <a:t>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stavba hradu:  panovnický regál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nejstarší:  </a:t>
            </a:r>
            <a:r>
              <a:rPr lang="cs-CZ" sz="1800" dirty="0" err="1"/>
              <a:t>Ribeaupierre</a:t>
            </a:r>
            <a:r>
              <a:rPr lang="cs-CZ" sz="1800" dirty="0"/>
              <a:t>, </a:t>
            </a:r>
            <a:r>
              <a:rPr lang="cs-CZ" sz="1800" dirty="0" err="1"/>
              <a:t>Frankenbourg</a:t>
            </a:r>
            <a:r>
              <a:rPr lang="cs-CZ" sz="1800" dirty="0"/>
              <a:t>, </a:t>
            </a:r>
            <a:r>
              <a:rPr lang="cs-CZ" sz="1800" dirty="0" err="1"/>
              <a:t>Ratburg</a:t>
            </a:r>
            <a:r>
              <a:rPr lang="cs-CZ" sz="1800" dirty="0"/>
              <a:t> , </a:t>
            </a:r>
            <a:r>
              <a:rPr lang="cs-CZ" sz="1800" dirty="0" err="1"/>
              <a:t>Hohen-bourg-Mont</a:t>
            </a:r>
            <a:r>
              <a:rPr lang="cs-CZ" sz="1800" dirty="0"/>
              <a:t> St. </a:t>
            </a:r>
            <a:r>
              <a:rPr lang="cs-CZ" sz="1800" dirty="0" err="1"/>
              <a:t>Odile</a:t>
            </a:r>
            <a:r>
              <a:rPr lang="cs-CZ" sz="1800" dirty="0"/>
              <a:t>, </a:t>
            </a:r>
            <a:r>
              <a:rPr lang="cs-CZ" sz="1800" dirty="0" err="1"/>
              <a:t>Erstein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–   </a:t>
            </a:r>
            <a:r>
              <a:rPr lang="cs-CZ" sz="1800" b="1" dirty="0"/>
              <a:t>11. stol.:   </a:t>
            </a:r>
            <a:r>
              <a:rPr lang="cs-CZ" sz="1800" dirty="0" err="1"/>
              <a:t>dřevohlinité</a:t>
            </a:r>
            <a:r>
              <a:rPr lang="cs-CZ" sz="1800" dirty="0"/>
              <a:t> fortifikace s kamennými plentami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(1000 </a:t>
            </a:r>
            <a:r>
              <a:rPr lang="cs-CZ" sz="1800" dirty="0" err="1"/>
              <a:t>Turquestein</a:t>
            </a:r>
            <a:r>
              <a:rPr lang="cs-CZ" sz="1800" dirty="0"/>
              <a:t>, 1089 </a:t>
            </a:r>
            <a:r>
              <a:rPr lang="cs-CZ" sz="1800" dirty="0" err="1"/>
              <a:t>Thanvillé</a:t>
            </a:r>
            <a:r>
              <a:rPr lang="cs-CZ" sz="1800" dirty="0"/>
              <a:t> – 1089)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–   </a:t>
            </a:r>
            <a:r>
              <a:rPr lang="cs-CZ" sz="1800" b="1" dirty="0"/>
              <a:t>konec 11. a 12. stol.:</a:t>
            </a:r>
            <a:r>
              <a:rPr lang="cs-CZ" sz="1800" dirty="0"/>
              <a:t>   hrady staví nehraběcí rody (střední šlechta)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oslabení panovnické moci v době boje o investituru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–     </a:t>
            </a:r>
            <a:r>
              <a:rPr lang="cs-CZ" sz="1800" b="1" dirty="0"/>
              <a:t>2. pol. 12. stol.: </a:t>
            </a:r>
            <a:r>
              <a:rPr lang="cs-CZ" sz="1800" dirty="0"/>
              <a:t>   </a:t>
            </a:r>
            <a:r>
              <a:rPr lang="cs-CZ" sz="1800" b="1" dirty="0"/>
              <a:t>kamenné hrady  </a:t>
            </a:r>
            <a:r>
              <a:rPr lang="cs-CZ" sz="1800" dirty="0"/>
              <a:t>–  Francie:  kolem r. 1100 vznikají stabilizovaná šlechtická sídla </a:t>
            </a:r>
            <a:r>
              <a:rPr lang="cs-CZ" sz="1800" b="1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Německo:  kolem pol. 11. stol. s rozvojem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Čechy:  domácí 2. třetina 13. stol. – hrad a vzápětí později tvrz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Sídla typu </a:t>
            </a:r>
            <a:r>
              <a:rPr lang="cs-CZ" sz="1800" u="sng" dirty="0" err="1"/>
              <a:t>motte</a:t>
            </a:r>
            <a:r>
              <a:rPr lang="cs-CZ" sz="1800" dirty="0"/>
              <a:t>:  Francie – 11. stol.  Německo – 12. stol.</a:t>
            </a:r>
          </a:p>
        </p:txBody>
      </p:sp>
    </p:spTree>
    <p:extLst>
      <p:ext uri="{BB962C8B-B14F-4D97-AF65-F5344CB8AC3E}">
        <p14:creationId xmlns:p14="http://schemas.microsoft.com/office/powerpoint/2010/main" val="187334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Rezidenční dvory šlechty: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269" y="1303291"/>
            <a:ext cx="10674531" cy="577378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dirty="0"/>
              <a:t>Specifický druh šlechtických sídel se správní a obrannou funkcí předcházející kamenné hrady (před r. 1250), s tribunovými (</a:t>
            </a:r>
            <a:r>
              <a:rPr lang="cs-CZ" sz="1800" dirty="0" err="1"/>
              <a:t>emporovými</a:t>
            </a:r>
            <a:r>
              <a:rPr lang="cs-CZ" sz="1800" dirty="0"/>
              <a:t>) románskými  vlastnickými kostely.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11. stol.  </a:t>
            </a:r>
            <a:r>
              <a:rPr lang="cs-CZ" sz="1800" dirty="0"/>
              <a:t>–  nejstarší staví zeměpán </a:t>
            </a:r>
          </a:p>
          <a:p>
            <a:pPr eaLnBrk="1" hangingPunct="1">
              <a:defRPr/>
            </a:pPr>
            <a:r>
              <a:rPr lang="cs-CZ" sz="1800" b="1" dirty="0"/>
              <a:t>pol. 12. st.  </a:t>
            </a:r>
            <a:r>
              <a:rPr lang="cs-CZ" sz="1800" dirty="0"/>
              <a:t>–  soukromé dvory šlechty a církve (více na Moravě, než v Čechách)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.1. </a:t>
            </a:r>
            <a:r>
              <a:rPr lang="cs-CZ" sz="1800" b="1" dirty="0"/>
              <a:t>Opevněné dvory či dvorce vložené do hradišť:</a:t>
            </a:r>
          </a:p>
          <a:p>
            <a:pPr marL="0" indent="0">
              <a:buNone/>
              <a:defRPr/>
            </a:pPr>
            <a:r>
              <a:rPr lang="cs-CZ" sz="1800" dirty="0"/>
              <a:t>           -  sídla v zázemí správních hradů:  služba panovníkovi (beneficium)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-  bez výrazné fortifikace, palisáda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2.  </a:t>
            </a:r>
            <a:r>
              <a:rPr lang="cs-CZ" sz="1800" b="1" dirty="0"/>
              <a:t>Dvory mimo hradní okrsky v hradním zázemí:</a:t>
            </a:r>
          </a:p>
          <a:p>
            <a:pPr marL="0" indent="0">
              <a:buNone/>
              <a:defRPr/>
            </a:pPr>
            <a:r>
              <a:rPr lang="cs-CZ" sz="1800" dirty="0"/>
              <a:t>          - uvolnění z knížecí závislosti, vlastní pozemková držba </a:t>
            </a:r>
          </a:p>
          <a:p>
            <a:pPr marL="0" indent="0">
              <a:buNone/>
              <a:defRPr/>
            </a:pPr>
            <a:r>
              <a:rPr lang="cs-CZ" sz="1800" dirty="0"/>
              <a:t>            Litoměřice – dvůr </a:t>
            </a:r>
            <a:r>
              <a:rPr lang="cs-CZ" sz="1800" dirty="0" err="1"/>
              <a:t>Hroznaty</a:t>
            </a:r>
            <a:r>
              <a:rPr lang="cs-CZ" sz="1800" dirty="0"/>
              <a:t>, </a:t>
            </a:r>
            <a:r>
              <a:rPr lang="cs-CZ" sz="1800" dirty="0" err="1"/>
              <a:t>zakl</a:t>
            </a:r>
            <a:r>
              <a:rPr lang="cs-CZ" sz="1800" dirty="0"/>
              <a:t>. tepelského kláštera, u kostela P. Marie</a:t>
            </a:r>
          </a:p>
          <a:p>
            <a:pPr marL="0" indent="0">
              <a:buNone/>
              <a:defRPr/>
            </a:pPr>
            <a:r>
              <a:rPr lang="cs-CZ" sz="1800" dirty="0"/>
              <a:t>            Čimice – tvrz 6 km od Starého Města Pražského, 2.p.13. stol.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3.  </a:t>
            </a:r>
            <a:r>
              <a:rPr lang="cs-CZ" sz="1800" b="1" dirty="0"/>
              <a:t>Venkovská sídla šlechty:  </a:t>
            </a:r>
            <a:r>
              <a:rPr lang="cs-CZ" sz="1800" dirty="0"/>
              <a:t>menší sídla mimo centra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079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73" y="596901"/>
            <a:ext cx="6383383" cy="54514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FF0000"/>
                </a:solidFill>
              </a:rPr>
              <a:t>Bedřichův Světec</a:t>
            </a:r>
          </a:p>
          <a:p>
            <a:pPr eaLnBrk="1" hangingPunct="1"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dirty="0" err="1"/>
              <a:t>pís</a:t>
            </a:r>
            <a:r>
              <a:rPr lang="cs-CZ" sz="1800" dirty="0"/>
              <a:t>. Prameny:  .1238, tj. 30. léta 13. stol.</a:t>
            </a:r>
          </a:p>
          <a:p>
            <a:pPr eaLnBrk="1" hangingPunct="1"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</a:t>
            </a:r>
            <a:r>
              <a:rPr lang="cs-CZ" sz="1800" b="1" u="sng" dirty="0"/>
              <a:t>starší etapa</a:t>
            </a:r>
            <a:r>
              <a:rPr lang="cs-CZ" sz="1800" dirty="0"/>
              <a:t>: kostel sv. Jakuba  </a:t>
            </a:r>
          </a:p>
          <a:p>
            <a:pPr marL="0" indent="0">
              <a:buNone/>
              <a:defRPr/>
            </a:pPr>
            <a:r>
              <a:rPr lang="cs-CZ" sz="1800" dirty="0"/>
              <a:t>    jádro ohrazené palisádou (1,5-2 ary),  </a:t>
            </a:r>
          </a:p>
          <a:p>
            <a:pPr marL="0" indent="0">
              <a:buNone/>
              <a:defRPr/>
            </a:pPr>
            <a:r>
              <a:rPr lang="cs-CZ" sz="1800" dirty="0"/>
              <a:t>    dva zahloubené </a:t>
            </a:r>
            <a:r>
              <a:rPr lang="cs-CZ" sz="1800" dirty="0" err="1"/>
              <a:t>obj</a:t>
            </a:r>
            <a:r>
              <a:rPr lang="cs-CZ" sz="1800" dirty="0"/>
              <a:t>. č. 2 (4,5x4,5 m)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č. 3 (4x4 m, 18 kůlů) </a:t>
            </a:r>
          </a:p>
          <a:p>
            <a:pPr marL="0" indent="0">
              <a:buNone/>
              <a:defRPr/>
            </a:pPr>
            <a:r>
              <a:rPr lang="cs-CZ" sz="1800" dirty="0"/>
              <a:t>    dřevěné srubové  konstrukce:  </a:t>
            </a:r>
            <a:r>
              <a:rPr lang="cs-CZ" sz="1800" dirty="0" err="1"/>
              <a:t>rampovité</a:t>
            </a:r>
            <a:r>
              <a:rPr lang="cs-CZ" sz="1800" dirty="0"/>
              <a:t>  vstupy (smrk)</a:t>
            </a:r>
          </a:p>
          <a:p>
            <a:pPr marL="0" indent="0">
              <a:buNone/>
              <a:defRPr/>
            </a:pPr>
            <a:r>
              <a:rPr lang="cs-CZ" sz="1800" dirty="0"/>
              <a:t>    jižně </a:t>
            </a:r>
            <a:r>
              <a:rPr lang="cs-CZ" sz="1800" dirty="0" err="1"/>
              <a:t>obj</a:t>
            </a:r>
            <a:r>
              <a:rPr lang="cs-CZ" sz="1800" dirty="0"/>
              <a:t>. 4 (3,5x3,5 m) kůlové konstrukce:  hospodářská stavba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</a:t>
            </a:r>
            <a:r>
              <a:rPr lang="cs-CZ" sz="1800" b="1" u="sng" dirty="0"/>
              <a:t>mladší etapa</a:t>
            </a:r>
            <a:r>
              <a:rPr lang="cs-CZ" sz="1800" b="1" dirty="0"/>
              <a:t>:</a:t>
            </a:r>
            <a:r>
              <a:rPr lang="cs-CZ" sz="1800" dirty="0"/>
              <a:t>  zánik – ¼ 14. stol. </a:t>
            </a:r>
          </a:p>
          <a:p>
            <a:pPr marL="0" indent="0">
              <a:buNone/>
              <a:defRPr/>
            </a:pPr>
            <a:r>
              <a:rPr lang="cs-CZ" sz="1800" dirty="0"/>
              <a:t>    </a:t>
            </a:r>
            <a:r>
              <a:rPr lang="cs-CZ" sz="1800" dirty="0" err="1"/>
              <a:t>obj</a:t>
            </a:r>
            <a:r>
              <a:rPr lang="cs-CZ" sz="1800" dirty="0"/>
              <a:t>. 5: kruhový příkop š. - 5m, hl. – 2,2 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vnitřní oblouk 16-19 m</a:t>
            </a:r>
          </a:p>
          <a:p>
            <a:pPr marL="0" indent="0">
              <a:buNone/>
              <a:defRPr/>
            </a:pPr>
            <a:r>
              <a:rPr lang="cs-CZ" sz="1800" dirty="0"/>
              <a:t>    </a:t>
            </a:r>
            <a:r>
              <a:rPr lang="cs-CZ" sz="1800" dirty="0" err="1"/>
              <a:t>obj</a:t>
            </a:r>
            <a:r>
              <a:rPr lang="cs-CZ" sz="1800" dirty="0"/>
              <a:t>. 6:  zahloubená jáma (80 cm), 4 x 4 m (s kam.  plentou) </a:t>
            </a:r>
          </a:p>
          <a:p>
            <a:pPr marL="0" indent="0">
              <a:buNone/>
              <a:defRPr/>
            </a:pPr>
            <a:r>
              <a:rPr lang="cs-CZ" sz="1800" dirty="0"/>
              <a:t>    </a:t>
            </a:r>
            <a:r>
              <a:rPr lang="cs-CZ" sz="1800" dirty="0" err="1"/>
              <a:t>obj</a:t>
            </a:r>
            <a:r>
              <a:rPr lang="cs-CZ" sz="1800" dirty="0"/>
              <a:t>. 7:   s lícovanou plentou (š. 60 až 90 cm)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7AA85A-195E-4DE3-8CB2-2B201D98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6"/>
          <a:stretch/>
        </p:blipFill>
        <p:spPr bwMode="auto">
          <a:xfrm>
            <a:off x="5915026" y="2720851"/>
            <a:ext cx="6181101" cy="413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C27C2-1F26-4423-A9CB-57A03224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15" y="0"/>
            <a:ext cx="3770312" cy="283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F7E1CF6-FF63-4FF1-A0BC-627C8FAB8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0" b="3288"/>
          <a:stretch/>
        </p:blipFill>
        <p:spPr bwMode="auto">
          <a:xfrm>
            <a:off x="6397086" y="0"/>
            <a:ext cx="1318165" cy="27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9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065712" y="117565"/>
            <a:ext cx="9998528" cy="1295401"/>
          </a:xfrm>
        </p:spPr>
        <p:txBody>
          <a:bodyPr>
            <a:normAutofit fontScale="90000"/>
          </a:bodyPr>
          <a:lstStyle/>
          <a:p>
            <a:br>
              <a:rPr lang="cs-CZ" altLang="cs-CZ" b="1" dirty="0"/>
            </a:br>
            <a:r>
              <a:rPr lang="cs-CZ" altLang="cs-CZ" b="1" dirty="0"/>
              <a:t>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Venkovská sídla šlechty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19" y="1619793"/>
            <a:ext cx="11279505" cy="50030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Vroutek u Podbořan  –</a:t>
            </a:r>
            <a:r>
              <a:rPr lang="cs-CZ" sz="1800" dirty="0"/>
              <a:t>   A .Hejna:   pozdně románský kostel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–  jádro časného šlechtického sídla tvořila rozlehlá, částečně zahloubená stavba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s kamennou podezdívkou a obdélným nebo lichoběžným půdorysem. Vlastníci: </a:t>
            </a:r>
            <a:r>
              <a:rPr lang="cs-CZ" sz="1800" dirty="0" err="1"/>
              <a:t>Hrabišici</a:t>
            </a:r>
            <a:r>
              <a:rPr lang="cs-CZ" sz="1800" dirty="0"/>
              <a:t>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Týnec nad Sázavou</a:t>
            </a:r>
            <a:r>
              <a:rPr lang="cs-CZ" sz="1800" dirty="0"/>
              <a:t> - (A. Hejna) rotunda s hranolovou věží, trojdílný zděný dům.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Radomyšl u Strakonic</a:t>
            </a:r>
            <a:r>
              <a:rPr lang="cs-CZ" sz="1800" dirty="0"/>
              <a:t>  –  v patře tribunového kostela se dochoval románský portálek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 výzkum existenci dvorce v této oblasti zpochybnil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 B. Nechvátal o menším šlechtickém sídle uvažuje, pak johanitská komenda.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Velebudice  – </a:t>
            </a:r>
            <a:r>
              <a:rPr lang="cs-CZ" sz="1800" dirty="0"/>
              <a:t> ohrazený areál.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Chvojen</a:t>
            </a:r>
            <a:r>
              <a:rPr lang="cs-CZ" sz="1800" dirty="0"/>
              <a:t> (Benešov)  –  sídlo s pozdně románským kostelem ze 13. století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–  výrazné opevnění, stavba na kamenné podezdívce.</a:t>
            </a:r>
          </a:p>
        </p:txBody>
      </p:sp>
    </p:spTree>
    <p:extLst>
      <p:ext uri="{BB962C8B-B14F-4D97-AF65-F5344CB8AC3E}">
        <p14:creationId xmlns:p14="http://schemas.microsoft.com/office/powerpoint/2010/main" val="369232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966913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Raný  středověk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830" y="1323704"/>
            <a:ext cx="11813176" cy="58608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/>
              <a:t>Hradiště (grad</a:t>
            </a:r>
            <a:r>
              <a:rPr lang="az-Cyrl-AZ" sz="1600" b="1" dirty="0"/>
              <a:t>ъ</a:t>
            </a:r>
            <a:r>
              <a:rPr lang="cs-CZ" sz="1600" b="1" dirty="0"/>
              <a:t>)  </a:t>
            </a:r>
            <a:r>
              <a:rPr lang="cs-CZ" sz="1600" dirty="0"/>
              <a:t> – </a:t>
            </a:r>
            <a:r>
              <a:rPr lang="az-Cyrl-AZ" sz="1600" dirty="0"/>
              <a:t> </a:t>
            </a:r>
            <a:r>
              <a:rPr lang="cs-CZ" sz="1600" dirty="0"/>
              <a:t>základ správy země, sídlo elity, symbol „veřejné moci“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odborný termín pro označení sídliště opevněného valem a příkopem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etymologicky:  koncovka -</a:t>
            </a:r>
            <a:r>
              <a:rPr lang="cs-CZ" sz="1600" dirty="0" err="1"/>
              <a:t>iště</a:t>
            </a:r>
            <a:r>
              <a:rPr lang="cs-CZ" sz="1600" dirty="0"/>
              <a:t>  =  místo zaniklého hradu (</a:t>
            </a:r>
            <a:r>
              <a:rPr lang="cs-CZ" sz="1600" dirty="0" err="1"/>
              <a:t>městiště</a:t>
            </a:r>
            <a:r>
              <a:rPr lang="cs-CZ" sz="1600" dirty="0"/>
              <a:t> – města)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na Moravě preferováno spíše označení hradisko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předchůdce klasického kamenného hradu ze 13. stol.:   a)   </a:t>
            </a:r>
            <a:r>
              <a:rPr lang="cs-CZ" sz="1600" b="1" dirty="0"/>
              <a:t>výšinná:  </a:t>
            </a:r>
            <a:r>
              <a:rPr lang="cs-CZ" sz="1600" dirty="0"/>
              <a:t>ostrožné, návršní, na terénních blocích </a:t>
            </a:r>
            <a:r>
              <a:rPr lang="cs-CZ" sz="1600" b="1" dirty="0"/>
              <a:t>  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b="1" dirty="0"/>
              <a:t>                                                                                                                                              </a:t>
            </a:r>
            <a:r>
              <a:rPr lang="cs-CZ" sz="1600" dirty="0"/>
              <a:t>b)   </a:t>
            </a:r>
            <a:r>
              <a:rPr lang="cs-CZ" sz="1600" b="1" dirty="0"/>
              <a:t>nížinná:  </a:t>
            </a:r>
            <a:r>
              <a:rPr lang="cs-CZ" sz="1600" dirty="0"/>
              <a:t>nejčastěji blatné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/>
              <a:t>Český grad (</a:t>
            </a:r>
            <a:r>
              <a:rPr lang="cs-CZ" sz="1600" b="1" dirty="0" err="1"/>
              <a:t>hradec</a:t>
            </a:r>
            <a:r>
              <a:rPr lang="cs-CZ" sz="1600" b="1" dirty="0"/>
              <a:t>)  </a:t>
            </a:r>
            <a:r>
              <a:rPr lang="cs-CZ" sz="1600" dirty="0"/>
              <a:t>–  opevněné  „veřejné centrum“, které se vyvíjí do tří struktur:    1.  město (věže městské)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                                               2.  hrad (věže hradní)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                                                                      3.   kostel (věže kostelní)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Čechy a Morava   </a:t>
            </a:r>
            <a:r>
              <a:rPr lang="cs-CZ" sz="1600" dirty="0"/>
              <a:t>–  přechodná kontaktní zóna za okruhem bývalého římského limitu  (Limes </a:t>
            </a:r>
            <a:r>
              <a:rPr lang="cs-CZ" sz="1600" dirty="0" err="1"/>
              <a:t>Romanum</a:t>
            </a:r>
            <a:r>
              <a:rPr lang="cs-CZ" sz="1600" dirty="0"/>
              <a:t>), v dosahu inovačních proudů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–  napodobení římských paláců (např. v </a:t>
            </a:r>
            <a:r>
              <a:rPr lang="cs-CZ" sz="1600" dirty="0" err="1"/>
              <a:t>Raveně</a:t>
            </a:r>
            <a:r>
              <a:rPr lang="cs-CZ" sz="1600" dirty="0"/>
              <a:t>) ve franském prostředí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–  opevněné císařské hrady 10. – 13. stol.:  </a:t>
            </a:r>
            <a:r>
              <a:rPr lang="cs-CZ" sz="1600" dirty="0" err="1"/>
              <a:t>palatium</a:t>
            </a:r>
            <a:r>
              <a:rPr lang="cs-CZ" sz="1600" dirty="0"/>
              <a:t> (palác) = </a:t>
            </a:r>
            <a:r>
              <a:rPr lang="cs-CZ" sz="1600" dirty="0" err="1"/>
              <a:t>pfalz</a:t>
            </a:r>
            <a:r>
              <a:rPr lang="cs-CZ" sz="1600" dirty="0"/>
              <a:t> (falc) 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–  Karel veliký:  falc v Cáchách (</a:t>
            </a:r>
            <a:r>
              <a:rPr lang="cs-CZ" sz="1600" dirty="0" err="1"/>
              <a:t>Aachen</a:t>
            </a:r>
            <a:r>
              <a:rPr lang="cs-CZ" sz="1600" dirty="0"/>
              <a:t>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–   v Chebu (výzkum Pavel Šebesta)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1383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274" y="0"/>
            <a:ext cx="10332719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Hradiště v Čechách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13509" y="1143000"/>
            <a:ext cx="11878491" cy="5715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1. pol. 10. stol.  </a:t>
            </a:r>
            <a:r>
              <a:rPr lang="cs-CZ" altLang="cs-CZ" sz="1800" dirty="0"/>
              <a:t>–  po zániku starších „kmenových“ hradišť zakládány nová přemyslovská </a:t>
            </a:r>
            <a:r>
              <a:rPr lang="cs-CZ" altLang="cs-CZ" sz="1800" dirty="0" err="1"/>
              <a:t>srávní</a:t>
            </a:r>
            <a:r>
              <a:rPr lang="cs-CZ" altLang="cs-CZ" sz="1800" dirty="0"/>
              <a:t> centra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–  hrady v písemných pramenech označeny jako:  </a:t>
            </a:r>
            <a:r>
              <a:rPr lang="cs-CZ" altLang="cs-CZ" sz="1800" b="1" dirty="0" err="1"/>
              <a:t>civitas</a:t>
            </a:r>
            <a:r>
              <a:rPr lang="cs-CZ" altLang="cs-CZ" sz="1800" b="1" dirty="0"/>
              <a:t> (</a:t>
            </a:r>
            <a:r>
              <a:rPr lang="cs-CZ" altLang="cs-CZ" sz="1800" b="1" dirty="0" err="1"/>
              <a:t>metropolis</a:t>
            </a:r>
            <a:r>
              <a:rPr lang="cs-CZ" altLang="cs-CZ" sz="1800" b="1" dirty="0"/>
              <a:t>), </a:t>
            </a:r>
            <a:r>
              <a:rPr lang="cs-CZ" altLang="cs-CZ" sz="1800" b="1" dirty="0" err="1"/>
              <a:t>urbs</a:t>
            </a:r>
            <a:r>
              <a:rPr lang="cs-CZ" altLang="cs-CZ" sz="1800" b="1" dirty="0"/>
              <a:t>, oppidum, </a:t>
            </a:r>
            <a:r>
              <a:rPr lang="cs-CZ" altLang="cs-CZ" sz="1800" b="1" dirty="0" err="1"/>
              <a:t>castrum</a:t>
            </a:r>
            <a:r>
              <a:rPr lang="cs-CZ" altLang="cs-CZ" sz="1800" i="1" dirty="0"/>
              <a:t>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–  rozsah:  menší (5–10 ha)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–  opevnění:  hradby komorové konstrukce s čelní kamennou plentu (přemyslovská hradba)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</a:p>
          <a:p>
            <a:pPr eaLnBrk="1" hangingPunct="1"/>
            <a:r>
              <a:rPr lang="cs-CZ" altLang="cs-CZ" sz="1800" b="1" dirty="0"/>
              <a:t>Od 2. třetiny 10. stol.</a:t>
            </a:r>
            <a:r>
              <a:rPr lang="cs-CZ" altLang="cs-CZ" sz="1800" dirty="0"/>
              <a:t>  –  hradiska zapojeny do </a:t>
            </a:r>
            <a:r>
              <a:rPr lang="cs-CZ" altLang="cs-CZ" sz="1800" b="1" dirty="0">
                <a:solidFill>
                  <a:srgbClr val="FF0000"/>
                </a:solidFill>
              </a:rPr>
              <a:t>tzv. hradské organizace:</a:t>
            </a:r>
          </a:p>
          <a:p>
            <a:pPr marL="0" indent="0">
              <a:buNone/>
            </a:pPr>
            <a:r>
              <a:rPr lang="cs-CZ" altLang="cs-CZ" sz="1800" b="1" dirty="0"/>
              <a:t>                                                 Čechy:  </a:t>
            </a:r>
            <a:r>
              <a:rPr lang="cs-CZ" altLang="cs-CZ" sz="1800" dirty="0"/>
              <a:t>od 2. pol. 10. stol.</a:t>
            </a:r>
            <a:r>
              <a:rPr lang="cs-CZ" altLang="cs-CZ" sz="1800" b="1" dirty="0"/>
              <a:t> </a:t>
            </a:r>
            <a:r>
              <a:rPr lang="cs-CZ" altLang="cs-CZ" sz="1800" dirty="0"/>
              <a:t>budovali Boleslavové (15 hradů)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Morava:</a:t>
            </a:r>
            <a:r>
              <a:rPr lang="cs-CZ" altLang="cs-CZ" sz="1800" dirty="0"/>
              <a:t>  od počátku 11. stol. za Oldřicha a Břetislava I. (8 – 10 hradů)</a:t>
            </a:r>
          </a:p>
          <a:p>
            <a:pPr eaLnBrk="1" hangingPunct="1"/>
            <a:endParaRPr lang="cs-CZ" altLang="cs-CZ" sz="1800" dirty="0"/>
          </a:p>
          <a:p>
            <a:r>
              <a:rPr lang="cs-CZ" altLang="cs-CZ" sz="1800" b="1" dirty="0"/>
              <a:t>po roce 1000:   </a:t>
            </a:r>
            <a:r>
              <a:rPr lang="cs-CZ" altLang="cs-CZ" sz="1800" dirty="0"/>
              <a:t>síť přemyslovských hradů se mění v hradskou organizaci, jejímž základem se stávají  správní hrady: 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a)  </a:t>
            </a:r>
            <a:r>
              <a:rPr lang="cs-CZ" altLang="cs-CZ" sz="1800" b="1" dirty="0"/>
              <a:t>hrad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castrum</a:t>
            </a:r>
            <a:r>
              <a:rPr lang="cs-CZ" altLang="cs-CZ" sz="1800" dirty="0"/>
              <a:t>:   ovládá přilehlý:</a:t>
            </a:r>
          </a:p>
          <a:p>
            <a:pPr>
              <a:buNone/>
            </a:pPr>
            <a:r>
              <a:rPr lang="cs-CZ" altLang="cs-CZ" sz="1800" dirty="0"/>
              <a:t>                                b)  </a:t>
            </a:r>
            <a:r>
              <a:rPr lang="cs-CZ" altLang="cs-CZ" sz="1800" b="1" dirty="0"/>
              <a:t>hradský obvod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provincia</a:t>
            </a:r>
            <a:r>
              <a:rPr lang="cs-CZ" altLang="cs-CZ" sz="1800" dirty="0"/>
              <a:t>:  spravuje:</a:t>
            </a:r>
          </a:p>
          <a:p>
            <a:pPr>
              <a:buNone/>
            </a:pPr>
            <a:r>
              <a:rPr lang="cs-CZ" altLang="cs-CZ" sz="1800" dirty="0"/>
              <a:t>                                c)  </a:t>
            </a:r>
            <a:r>
              <a:rPr lang="cs-CZ" altLang="cs-CZ" sz="1800" b="1" dirty="0"/>
              <a:t>správce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comes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prefectus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urbis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castellaneus</a:t>
            </a:r>
            <a:r>
              <a:rPr lang="cs-CZ" altLang="cs-CZ" sz="1800" dirty="0"/>
              <a:t>:  výběr daní, služby, zemské roboty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9150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Hradské obvody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36469" y="1143000"/>
            <a:ext cx="10646228" cy="674043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altLang="cs-CZ" sz="2100" b="1" dirty="0"/>
          </a:p>
          <a:p>
            <a:pPr eaLnBrk="1" hangingPunct="1"/>
            <a:r>
              <a:rPr lang="cs-CZ" altLang="cs-CZ" sz="2100" b="1" dirty="0"/>
              <a:t>Rozsah  </a:t>
            </a:r>
            <a:r>
              <a:rPr lang="cs-CZ" altLang="cs-CZ" sz="2100" dirty="0"/>
              <a:t>–  kolem správních hradů  (</a:t>
            </a:r>
            <a:r>
              <a:rPr lang="cs-CZ" altLang="cs-CZ" sz="2100" dirty="0" err="1"/>
              <a:t>civitates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provinciae</a:t>
            </a:r>
            <a:r>
              <a:rPr lang="cs-CZ" altLang="cs-CZ" sz="2100" dirty="0"/>
              <a:t>), vzdálené od sebe cca 30 km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–  cca 700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, vojenské zabezpečení (stálé družiny) 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–  hradské oblasti:   župy, v čele župani (</a:t>
            </a:r>
            <a:r>
              <a:rPr lang="cs-CZ" altLang="cs-CZ" sz="2100" dirty="0" err="1"/>
              <a:t>suppani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comites</a:t>
            </a:r>
            <a:r>
              <a:rPr lang="cs-CZ" altLang="cs-CZ" sz="2100" dirty="0"/>
              <a:t>) 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Kompetence</a:t>
            </a:r>
            <a:r>
              <a:rPr lang="cs-CZ" altLang="cs-CZ" sz="2100" dirty="0"/>
              <a:t>  –  moc vojenská, soudní a berní</a:t>
            </a:r>
          </a:p>
          <a:p>
            <a:pPr marL="0" indent="0">
              <a:buNone/>
            </a:pPr>
            <a:endParaRPr lang="cs-CZ" altLang="cs-CZ" sz="2100" dirty="0"/>
          </a:p>
          <a:p>
            <a:pPr eaLnBrk="1" hangingPunct="1"/>
            <a:r>
              <a:rPr lang="cs-CZ" altLang="cs-CZ" sz="2100" b="1" dirty="0"/>
              <a:t>Výběr dávek</a:t>
            </a:r>
            <a:r>
              <a:rPr lang="cs-CZ" altLang="cs-CZ" sz="2100" dirty="0"/>
              <a:t>  –  tribut </a:t>
            </a:r>
            <a:r>
              <a:rPr lang="cs-CZ" altLang="cs-CZ" sz="2100" dirty="0" err="1"/>
              <a:t>pacis</a:t>
            </a:r>
            <a:r>
              <a:rPr lang="cs-CZ" altLang="cs-CZ" sz="2100" dirty="0"/>
              <a:t> (daň z míru)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         –  celní a mýtní poplatky (hranice, mosty) </a:t>
            </a:r>
          </a:p>
          <a:p>
            <a:pPr eaLnBrk="1" hangingPunct="1">
              <a:buFontTx/>
              <a:buNone/>
            </a:pPr>
            <a:r>
              <a:rPr lang="cs-CZ" altLang="cs-CZ" sz="2100" dirty="0"/>
              <a:t>                            –  dávky (2/3 panovník; ekonomické zajištění družiny (naturální: med, sůl, dobytek, obilí)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r>
              <a:rPr lang="cs-CZ" altLang="cs-CZ" sz="2100" b="1" dirty="0"/>
              <a:t>pol. 11. stol</a:t>
            </a:r>
            <a:r>
              <a:rPr lang="cs-CZ" altLang="cs-CZ" sz="2100" dirty="0"/>
              <a:t>.  –  Čechy:    celistvěji zalidněné území 15–20 % rozsahu.</a:t>
            </a:r>
          </a:p>
          <a:p>
            <a:pPr marL="0" indent="0">
              <a:buNone/>
            </a:pPr>
            <a:r>
              <a:rPr lang="cs-CZ" altLang="cs-CZ" sz="2100" dirty="0"/>
              <a:t>                                 Č + M:     počet obyvatel (Z. Boháč):    680 tis. (hustota 8,7 na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)</a:t>
            </a:r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b="1" dirty="0"/>
              <a:t>přelom 12./13. stol.  </a:t>
            </a:r>
            <a:r>
              <a:rPr lang="cs-CZ" altLang="cs-CZ" sz="2100" dirty="0"/>
              <a:t>–   odhad:  1 235 000  obyvatel s průměrem 15,8 obyvatele na km</a:t>
            </a:r>
            <a:r>
              <a:rPr lang="cs-CZ" altLang="cs-CZ" sz="2100" baseline="30000" dirty="0"/>
              <a:t>2</a:t>
            </a:r>
            <a:r>
              <a:rPr lang="cs-CZ" altLang="cs-CZ" sz="2100" dirty="0"/>
              <a:t> </a:t>
            </a:r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b="1" dirty="0"/>
              <a:t>Kol. r. 1400  </a:t>
            </a:r>
            <a:r>
              <a:rPr lang="cs-CZ" altLang="cs-CZ" sz="2100" dirty="0"/>
              <a:t>–  3 mil. obyvatel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58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45" y="0"/>
            <a:ext cx="10371909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Hradská soustava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10541726" cy="55245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Systém správních hradů a jejich okrsků </a:t>
            </a:r>
            <a:r>
              <a:rPr lang="cs-CZ" altLang="cs-CZ" sz="1800" dirty="0"/>
              <a:t>(hradských obvodů, provincií, </a:t>
            </a:r>
            <a:r>
              <a:rPr lang="cs-CZ" altLang="cs-CZ" sz="1800" dirty="0" err="1"/>
              <a:t>kastelánií</a:t>
            </a:r>
            <a:r>
              <a:rPr lang="cs-CZ" altLang="cs-CZ" sz="1800" dirty="0"/>
              <a:t>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–  sloužil k přímému výkonu knížecí moci nad „svobodným“ obyvatelstvem skrze: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a)  vybírání poplatků a robot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b)  soudní moc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c)  církevní správu („</a:t>
            </a:r>
            <a:r>
              <a:rPr lang="cs-CZ" altLang="cs-CZ" sz="1800" dirty="0" err="1"/>
              <a:t>velkofarní</a:t>
            </a:r>
            <a:r>
              <a:rPr lang="cs-CZ" altLang="cs-CZ" sz="1800" dirty="0"/>
              <a:t> organizace“)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</a:t>
            </a:r>
          </a:p>
          <a:p>
            <a:pPr eaLnBrk="1" hangingPunct="1"/>
            <a:r>
              <a:rPr lang="cs-CZ" altLang="cs-CZ" sz="1800" dirty="0"/>
              <a:t>Plnění těchto funkcí zajišťoval úřednický aparát: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Správní úřady  </a:t>
            </a:r>
            <a:r>
              <a:rPr lang="cs-CZ" altLang="cs-CZ" sz="1800" dirty="0"/>
              <a:t>–  </a:t>
            </a:r>
            <a:r>
              <a:rPr lang="cs-CZ" altLang="cs-CZ" sz="1800" b="1" dirty="0" err="1"/>
              <a:t>katelán</a:t>
            </a:r>
            <a:r>
              <a:rPr lang="cs-CZ" altLang="cs-CZ" sz="1800" b="1" dirty="0"/>
              <a:t>:</a:t>
            </a:r>
            <a:r>
              <a:rPr lang="cs-CZ" altLang="cs-CZ" sz="1800" dirty="0"/>
              <a:t>  hradský správce (</a:t>
            </a:r>
            <a:r>
              <a:rPr lang="cs-CZ" altLang="cs-CZ" sz="1800" dirty="0" err="1"/>
              <a:t>comes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prefectus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urbis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castellanus</a:t>
            </a:r>
            <a:r>
              <a:rPr lang="cs-CZ" altLang="cs-CZ" sz="1800" dirty="0"/>
              <a:t>)</a:t>
            </a:r>
            <a:r>
              <a:rPr lang="cs-CZ" altLang="cs-CZ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 err="1"/>
              <a:t>villik</a:t>
            </a:r>
            <a:r>
              <a:rPr lang="cs-CZ" altLang="cs-CZ" sz="1800" b="1" dirty="0"/>
              <a:t>:  </a:t>
            </a:r>
            <a:r>
              <a:rPr lang="cs-CZ" altLang="cs-CZ" sz="1800" dirty="0"/>
              <a:t>hospodářská činnost, vybírání poplatků a dávek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komorník: </a:t>
            </a:r>
            <a:r>
              <a:rPr lang="cs-CZ" altLang="cs-CZ" sz="1800" dirty="0"/>
              <a:t> správce knížecí komory (finance, diplomacie)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 </a:t>
            </a:r>
            <a:r>
              <a:rPr lang="cs-CZ" altLang="cs-CZ" sz="1800" b="1" dirty="0"/>
              <a:t>mečník, stolník, číšník, lovčí, maršálek (stáje)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70749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263" y="574764"/>
            <a:ext cx="11721738" cy="6283236"/>
          </a:xfr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FF0000"/>
                </a:solidFill>
              </a:rPr>
              <a:t>Dvorce </a:t>
            </a:r>
            <a:r>
              <a:rPr lang="cs-CZ" altLang="cs-CZ" sz="1600" dirty="0"/>
              <a:t>  –   majetek knížete s obytnými a hospodářskými objekty </a:t>
            </a:r>
          </a:p>
          <a:p>
            <a:pPr marL="0" indent="0">
              <a:buNone/>
            </a:pPr>
            <a:r>
              <a:rPr lang="cs-CZ" altLang="cs-CZ" sz="1600" dirty="0"/>
              <a:t>                    –   9. až 10. stol. uvnitř hradišť, od 11. stol. mimo (Zbečno, </a:t>
            </a:r>
            <a:r>
              <a:rPr lang="cs-CZ" altLang="cs-CZ" sz="1600" dirty="0" err="1"/>
              <a:t>Živhošť</a:t>
            </a:r>
            <a:r>
              <a:rPr lang="cs-CZ" altLang="cs-CZ" sz="1600" dirty="0"/>
              <a:t>)</a:t>
            </a:r>
          </a:p>
          <a:p>
            <a:pPr marL="0" indent="0">
              <a:buNone/>
            </a:pPr>
            <a:r>
              <a:rPr lang="cs-CZ" altLang="cs-CZ" sz="1600" dirty="0"/>
              <a:t>                    –   přemyslovské:   doloženy písemně (Boleslav, Tetín)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funkce:  rezidenční, ekonomické, kultovní a obrané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zatíženy dávkami, robotami a platy nebo specializovanou produkcí služeb nebo výrobků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–   v čele </a:t>
            </a:r>
            <a:r>
              <a:rPr lang="cs-CZ" altLang="cs-CZ" sz="1600" dirty="0" err="1"/>
              <a:t>villicus</a:t>
            </a:r>
            <a:r>
              <a:rPr lang="cs-CZ" altLang="cs-CZ" sz="1600" dirty="0"/>
              <a:t> (správce) shromažďující dávky z okolí;   při pobytu panovníka oděvy, potraviny a nápoje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Čechy:      </a:t>
            </a:r>
            <a:r>
              <a:rPr lang="cs-CZ" altLang="cs-CZ" sz="1600" dirty="0" err="1"/>
              <a:t>Hradsko</a:t>
            </a:r>
            <a:r>
              <a:rPr lang="cs-CZ" altLang="cs-CZ" sz="1600" dirty="0"/>
              <a:t> u Mšena – první objev dvorce v Čechách:  1971-3  výzkum Miroslav Šolle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Morava:   </a:t>
            </a:r>
            <a:r>
              <a:rPr lang="cs-CZ" altLang="cs-CZ" sz="1600" dirty="0" err="1"/>
              <a:t>Pohansko</a:t>
            </a:r>
            <a:r>
              <a:rPr lang="cs-CZ" altLang="cs-CZ" sz="1600" dirty="0"/>
              <a:t> u Břeclavi (první výzkum tohoto typu), </a:t>
            </a:r>
            <a:r>
              <a:rPr lang="cs-CZ" altLang="cs-CZ" sz="1600" dirty="0" err="1"/>
              <a:t>Ducové</a:t>
            </a:r>
            <a:endParaRPr lang="cs-CZ" altLang="cs-CZ" sz="1600" dirty="0"/>
          </a:p>
          <a:p>
            <a:pPr>
              <a:lnSpc>
                <a:spcPct val="80000"/>
              </a:lnSpc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1) </a:t>
            </a:r>
            <a:r>
              <a:rPr lang="cs-CZ" altLang="cs-CZ" sz="1600" b="1" dirty="0"/>
              <a:t>lovecké</a:t>
            </a:r>
            <a:r>
              <a:rPr lang="cs-CZ" altLang="cs-CZ" sz="1600" dirty="0"/>
              <a:t> – </a:t>
            </a:r>
            <a:r>
              <a:rPr lang="cs-CZ" altLang="cs-CZ" sz="1600" dirty="0" err="1"/>
              <a:t>záp</a:t>
            </a:r>
            <a:r>
              <a:rPr lang="cs-CZ" altLang="cs-CZ" sz="1600" dirty="0"/>
              <a:t>. a již. okraj středních Čech (Zbečno, Starý Kanin, Kamýk, Živohošť, atd.) a </a:t>
            </a:r>
            <a:r>
              <a:rPr lang="cs-CZ" altLang="cs-CZ" sz="1600" dirty="0" err="1"/>
              <a:t>vých</a:t>
            </a:r>
            <a:r>
              <a:rPr lang="cs-CZ" altLang="cs-CZ" sz="1600" dirty="0"/>
              <a:t>. Č.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2) </a:t>
            </a:r>
            <a:r>
              <a:rPr lang="cs-CZ" altLang="cs-CZ" sz="1600" b="1" dirty="0"/>
              <a:t>hospodářské</a:t>
            </a:r>
            <a:r>
              <a:rPr lang="cs-CZ" altLang="cs-CZ" sz="1600" dirty="0"/>
              <a:t>  –  úrodné oblasti, obilní produkce (Radotín, St. Lysá, Sadská, Týnec n. Labem, Budyně n. Ohří 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600" dirty="0"/>
              <a:t>                              3) </a:t>
            </a:r>
            <a:r>
              <a:rPr lang="cs-CZ" altLang="cs-CZ" sz="1600" b="1" dirty="0"/>
              <a:t>hradské  </a:t>
            </a:r>
            <a:r>
              <a:rPr lang="cs-CZ" altLang="cs-CZ" sz="1600" dirty="0"/>
              <a:t>–  vázány na správní hrady, náročnější řemeslná výroba</a:t>
            </a:r>
            <a:endParaRPr lang="cs-CZ" altLang="cs-CZ" sz="1600" b="1" dirty="0"/>
          </a:p>
          <a:p>
            <a:pPr marL="0" indent="0">
              <a:buNone/>
            </a:pPr>
            <a:endParaRPr lang="cs-CZ" altLang="cs-CZ" sz="1600" b="1" dirty="0"/>
          </a:p>
          <a:p>
            <a:pPr marL="0" indent="0">
              <a:buNone/>
            </a:pPr>
            <a:endParaRPr lang="cs-CZ" altLang="cs-CZ" sz="1600" b="1" dirty="0"/>
          </a:p>
          <a:p>
            <a:r>
              <a:rPr lang="cs-CZ" altLang="cs-CZ" sz="1600" b="1" dirty="0"/>
              <a:t>Svobodné  obyvatelstvo:    </a:t>
            </a:r>
            <a:r>
              <a:rPr lang="cs-CZ" altLang="cs-CZ" sz="1600" dirty="0"/>
              <a:t>a) </a:t>
            </a:r>
            <a:r>
              <a:rPr lang="cs-CZ" altLang="cs-CZ" sz="1600" b="1" dirty="0"/>
              <a:t>tzv. knížecí sedláci  </a:t>
            </a:r>
            <a:r>
              <a:rPr lang="cs-CZ" altLang="cs-CZ" sz="1600" dirty="0"/>
              <a:t>–  dědici (</a:t>
            </a:r>
            <a:r>
              <a:rPr lang="cs-CZ" altLang="cs-CZ" sz="1600" dirty="0" err="1"/>
              <a:t>rustices</a:t>
            </a:r>
            <a:r>
              <a:rPr lang="cs-CZ" altLang="cs-CZ" sz="1600" dirty="0"/>
              <a:t>): podléhali jen knížeti, obdělávali půdu v dědičné držbě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                                                             –  užívali půdu svobodně, dokud kníže neprojevil své dispoziční právo </a:t>
            </a:r>
          </a:p>
          <a:p>
            <a:pPr>
              <a:buNone/>
            </a:pPr>
            <a:endParaRPr lang="cs-CZ" altLang="cs-CZ" sz="1600" dirty="0"/>
          </a:p>
          <a:p>
            <a:pPr>
              <a:buNone/>
            </a:pPr>
            <a:r>
              <a:rPr lang="cs-CZ" altLang="cs-CZ" sz="1600" dirty="0"/>
              <a:t>                                                      b) </a:t>
            </a:r>
            <a:r>
              <a:rPr lang="cs-CZ" altLang="cs-CZ" sz="1600" b="1" dirty="0"/>
              <a:t>hosté (</a:t>
            </a:r>
            <a:r>
              <a:rPr lang="cs-CZ" altLang="cs-CZ" sz="1600" b="1" dirty="0" err="1"/>
              <a:t>hospites</a:t>
            </a:r>
            <a:r>
              <a:rPr lang="cs-CZ" altLang="cs-CZ" sz="1600" b="1" dirty="0"/>
              <a:t>)  </a:t>
            </a:r>
            <a:r>
              <a:rPr lang="cs-CZ" altLang="cs-CZ" sz="1600" dirty="0"/>
              <a:t>–  sedláci hospodařící na cizí půdě, odvádějící příslušné dávky a roboty </a:t>
            </a:r>
          </a:p>
          <a:p>
            <a:pPr>
              <a:buNone/>
            </a:pPr>
            <a:r>
              <a:rPr lang="cs-CZ" altLang="cs-CZ" sz="1600" dirty="0"/>
              <a:t>                                                                                             (cizinci, obchodníci)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i="1" dirty="0"/>
              <a:t>         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18168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16" y="0"/>
            <a:ext cx="10228217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Knížecí velkostatek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84217" y="1143000"/>
            <a:ext cx="10868297" cy="5562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1800" dirty="0"/>
              <a:t>Sestával z menších či větších usedlostí s nevolníky nebo rolníky: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systém osad zajišťujících od 10. st. požadavky knížecího dvora (služebníci - </a:t>
            </a:r>
            <a:r>
              <a:rPr lang="cs-CZ" altLang="cs-CZ" sz="1800" dirty="0" err="1"/>
              <a:t>ministeriales</a:t>
            </a:r>
            <a:r>
              <a:rPr lang="cs-CZ" altLang="cs-CZ" sz="1800" dirty="0"/>
              <a:t>)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obyvatelé  jako knížecí poddaní museli odvádět stanovené dávky (v naturáliích, později peněžní) 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vykonávat předepsané služby (stavba a údržba opevnění, cest, mostů, přeprava)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usazení řemeslníků a služebníků na knížecí půdě v okolí dvorců a hradišť, aby se nemusela zajišťovat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jejich obživa (osady brtníků-med, dehtářů nebo dřevařů)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po r. 1150 se systém stal neefektivní:  úřednický aparát ohrožoval panovníkovy zájmy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0987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7" y="-10450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          První hrady a struktura majetkové držby v Čechách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3" y="1221060"/>
            <a:ext cx="11721737" cy="5676128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/>
              <a:t>Konec 11. stol.  </a:t>
            </a:r>
            <a:r>
              <a:rPr lang="cs-CZ" sz="2400" dirty="0"/>
              <a:t> –  stabilizace vlastnictví, modernizace (výstavba) země (Vratislav Vaníček)</a:t>
            </a:r>
          </a:p>
          <a:p>
            <a:r>
              <a:rPr lang="cs-CZ" sz="2400" b="1" dirty="0"/>
              <a:t>Konec. 12. stol.  </a:t>
            </a:r>
            <a:r>
              <a:rPr lang="cs-CZ" sz="2400" dirty="0"/>
              <a:t>–  výstavba prvních hradů v režii cizích rodů (Přimda)   </a:t>
            </a:r>
          </a:p>
          <a:p>
            <a:pPr marL="0" indent="0">
              <a:buNone/>
            </a:pPr>
            <a:r>
              <a:rPr lang="cs-CZ" sz="2400" dirty="0"/>
              <a:t>                                  –  v raném středověku existovalo menší pozemkové vlastnictví méně významných</a:t>
            </a:r>
          </a:p>
          <a:p>
            <a:pPr marL="0" indent="0">
              <a:buNone/>
            </a:pPr>
            <a:r>
              <a:rPr lang="cs-CZ" sz="2400" dirty="0"/>
              <a:t>                                       příslušníků původních klanů (</a:t>
            </a:r>
            <a:r>
              <a:rPr lang="cs-CZ" sz="2400" dirty="0" err="1"/>
              <a:t>familie</a:t>
            </a:r>
            <a:r>
              <a:rPr lang="cs-CZ" sz="2400" dirty="0"/>
              <a:t>), které nezískaly panovníkovu přízeň a úřad</a:t>
            </a:r>
          </a:p>
          <a:p>
            <a:pPr marL="0" indent="0">
              <a:buNone/>
            </a:pPr>
            <a:r>
              <a:rPr lang="cs-CZ" sz="2400" dirty="0"/>
              <a:t>                                  –  současná historiografie odmítá vlastnictví země centrální mocí  (tzv. služebnou organizaci)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                                 –  struktury českého státu:    rodová samospráva (kontinuita vlastnictví)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      vrstva svobodných (odvádění dávek)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      panovnické velkostatky (obhospodařované ze dvorců)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      hradská organizace (úloha správní)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Svobodná držba   </a:t>
            </a:r>
            <a:r>
              <a:rPr lang="cs-CZ" sz="2400" dirty="0"/>
              <a:t>–  před 13. stol.:  šlechta se podílela na správě stáru </a:t>
            </a:r>
          </a:p>
          <a:p>
            <a:pPr marL="0" indent="0">
              <a:buNone/>
            </a:pPr>
            <a:r>
              <a:rPr lang="cs-CZ" sz="2400" dirty="0"/>
              <a:t>                                     –  měla normativní charakter (právní normy)</a:t>
            </a:r>
          </a:p>
          <a:p>
            <a:pPr marL="0" indent="0">
              <a:buNone/>
            </a:pPr>
            <a:r>
              <a:rPr lang="cs-CZ" sz="2400" dirty="0"/>
              <a:t>                                     –   částečně vycházela z původní klanové držby nezávislé na panovníkovi </a:t>
            </a:r>
          </a:p>
          <a:p>
            <a:pPr marL="0" indent="0">
              <a:buNone/>
            </a:pPr>
            <a:r>
              <a:rPr lang="cs-CZ" sz="2400" dirty="0"/>
              <a:t>                                     –   vzor:   tzv. barbarské zákoníky:   kodifikovaly lokální zvyková práva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                    doplněny o prvky římského práva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                    přizpůsobují se potřebám církve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0516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3309</Words>
  <Application>Microsoft Office PowerPoint</Application>
  <PresentationFormat>Širokoúhlá obrazovka</PresentationFormat>
  <Paragraphs>348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Archeologie českých zemí</vt:lpstr>
      <vt:lpstr>                              Nejstarší hrady</vt:lpstr>
      <vt:lpstr>                                                       Raný  středověk                                        </vt:lpstr>
      <vt:lpstr>                                       Hradiště v Čechách</vt:lpstr>
      <vt:lpstr>                              Hradské obvody </vt:lpstr>
      <vt:lpstr>                                       Hradská soustava </vt:lpstr>
      <vt:lpstr>Prezentace aplikace PowerPoint</vt:lpstr>
      <vt:lpstr>                                      Knížecí velkostatek</vt:lpstr>
      <vt:lpstr>           První hrady a struktura majetkové držby v Čechách</vt:lpstr>
      <vt:lpstr>                                          Hradská organizace</vt:lpstr>
      <vt:lpstr>                                 Aristokracie</vt:lpstr>
      <vt:lpstr>Prezentace aplikace PowerPoint</vt:lpstr>
      <vt:lpstr>Prezentace aplikace PowerPoint</vt:lpstr>
      <vt:lpstr>                                   Knížecí dvůr Přemyslovců</vt:lpstr>
      <vt:lpstr>Prezentace aplikace PowerPoint</vt:lpstr>
      <vt:lpstr>                       Pozemkové vlastnictví</vt:lpstr>
      <vt:lpstr>                                Geneze české šlechty: </vt:lpstr>
      <vt:lpstr>Prezentace aplikace PowerPoint</vt:lpstr>
      <vt:lpstr>                                Geneze moravské šlechty:</vt:lpstr>
      <vt:lpstr>                                Rezidenční dvory šlechty: </vt:lpstr>
      <vt:lpstr>Prezentace aplikace PowerPoint</vt:lpstr>
      <vt:lpstr>                             Venkovská sídla šlechty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109</cp:revision>
  <dcterms:created xsi:type="dcterms:W3CDTF">2017-01-31T16:06:48Z</dcterms:created>
  <dcterms:modified xsi:type="dcterms:W3CDTF">2024-11-14T14:29:07Z</dcterms:modified>
</cp:coreProperties>
</file>