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362" r:id="rId5"/>
    <p:sldId id="545" r:id="rId6"/>
    <p:sldId id="316" r:id="rId7"/>
    <p:sldId id="273" r:id="rId8"/>
    <p:sldId id="544" r:id="rId9"/>
    <p:sldId id="280" r:id="rId10"/>
    <p:sldId id="546" r:id="rId11"/>
    <p:sldId id="317" r:id="rId12"/>
    <p:sldId id="323" r:id="rId13"/>
    <p:sldId id="288" r:id="rId14"/>
    <p:sldId id="289" r:id="rId15"/>
    <p:sldId id="333" r:id="rId16"/>
    <p:sldId id="334" r:id="rId17"/>
    <p:sldId id="298" r:id="rId18"/>
    <p:sldId id="301" r:id="rId19"/>
    <p:sldId id="302" r:id="rId20"/>
    <p:sldId id="285" r:id="rId21"/>
    <p:sldId id="543" r:id="rId22"/>
    <p:sldId id="282" r:id="rId23"/>
    <p:sldId id="548" r:id="rId24"/>
    <p:sldId id="303" r:id="rId25"/>
    <p:sldId id="304" r:id="rId26"/>
    <p:sldId id="549" r:id="rId27"/>
    <p:sldId id="547" r:id="rId28"/>
    <p:sldId id="550" r:id="rId29"/>
    <p:sldId id="581" r:id="rId30"/>
    <p:sldId id="381" r:id="rId31"/>
    <p:sldId id="577" r:id="rId32"/>
    <p:sldId id="355" r:id="rId33"/>
    <p:sldId id="357" r:id="rId34"/>
    <p:sldId id="578" r:id="rId35"/>
    <p:sldId id="579" r:id="rId36"/>
    <p:sldId id="580" r:id="rId37"/>
    <p:sldId id="372" r:id="rId38"/>
    <p:sldId id="322" r:id="rId39"/>
    <p:sldId id="313" r:id="rId40"/>
    <p:sldId id="305" r:id="rId41"/>
    <p:sldId id="307" r:id="rId42"/>
    <p:sldId id="358" r:id="rId43"/>
    <p:sldId id="312" r:id="rId44"/>
    <p:sldId id="308" r:id="rId45"/>
    <p:sldId id="310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Archeologie českých zemí</a:t>
            </a:r>
            <a:br>
              <a:rPr lang="cs-CZ" sz="4400" b="1" dirty="0"/>
            </a:b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7. Hmotná kultura raného středověku (exploatace surovin, výroba a směna).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E30B406-971D-D2DE-0E25-1C9B20004E0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 contrast="40000"/>
          </a:blip>
          <a:stretch>
            <a:fillRect/>
          </a:stretch>
        </p:blipFill>
        <p:spPr>
          <a:xfrm>
            <a:off x="0" y="0"/>
            <a:ext cx="5059680" cy="6878890"/>
          </a:xfrm>
          <a:prstGeom prst="rect">
            <a:avLst/>
          </a:prstGeom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DA868503-CDDB-21D1-830D-CD6478740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0374" r="3258" b="9586"/>
          <a:stretch>
            <a:fillRect/>
          </a:stretch>
        </p:blipFill>
        <p:spPr bwMode="auto">
          <a:xfrm>
            <a:off x="5963920" y="118346"/>
            <a:ext cx="5984240" cy="293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D6309132-14BB-F321-4576-5863B3C49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0" y="3129280"/>
            <a:ext cx="4956371" cy="35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5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t="11459" r="18594" b="16667"/>
          <a:stretch>
            <a:fillRect/>
          </a:stretch>
        </p:blipFill>
        <p:spPr bwMode="auto">
          <a:xfrm>
            <a:off x="2559801" y="749816"/>
            <a:ext cx="8670174" cy="559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ovéPole 2"/>
          <p:cNvSpPr txBox="1">
            <a:spLocks noChangeArrowheads="1"/>
          </p:cNvSpPr>
          <p:nvPr/>
        </p:nvSpPr>
        <p:spPr bwMode="auto">
          <a:xfrm>
            <a:off x="877769" y="523627"/>
            <a:ext cx="3044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Práce v železářské huti</a:t>
            </a:r>
          </a:p>
        </p:txBody>
      </p:sp>
      <p:pic>
        <p:nvPicPr>
          <p:cNvPr id="2" name="Picture 10" descr="j31">
            <a:extLst>
              <a:ext uri="{FF2B5EF4-FFF2-40B4-BE49-F238E27FC236}">
                <a16:creationId xmlns:a16="http://schemas.microsoft.com/office/drawing/2014/main" id="{30551334-85A3-CCBD-CB66-4231C15B5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395" y="5516718"/>
            <a:ext cx="2059348" cy="100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EAA64A5-2045-4DA7-A49E-D2136D086736}"/>
              </a:ext>
            </a:extLst>
          </p:cNvPr>
          <p:cNvSpPr txBox="1"/>
          <p:nvPr/>
        </p:nvSpPr>
        <p:spPr>
          <a:xfrm>
            <a:off x="2297473" y="5873380"/>
            <a:ext cx="2541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/>
              <a:t>Houba – vytavené železo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8331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8674" y="692331"/>
            <a:ext cx="11913326" cy="6035040"/>
          </a:xfrm>
        </p:spPr>
        <p:txBody>
          <a:bodyPr>
            <a:normAutofit lnSpcReduction="10000"/>
          </a:bodyPr>
          <a:lstStyle/>
          <a:p>
            <a:r>
              <a:rPr lang="cs-CZ" altLang="cs-CZ" sz="1800" b="1" dirty="0">
                <a:solidFill>
                  <a:srgbClr val="FF0000"/>
                </a:solidFill>
              </a:rPr>
              <a:t>3.  Čechy  </a:t>
            </a:r>
            <a:r>
              <a:rPr lang="cs-CZ" altLang="cs-CZ" sz="1800" dirty="0"/>
              <a:t>–  a)  primární produkční centra  mimo sídlištní aglomerace u surovinových zdrojů v rudních obvodech: </a:t>
            </a:r>
          </a:p>
          <a:p>
            <a:endParaRPr lang="cs-CZ" altLang="cs-CZ" sz="1800" dirty="0"/>
          </a:p>
          <a:p>
            <a:pPr marL="0" indent="0">
              <a:buNone/>
            </a:pPr>
            <a:r>
              <a:rPr lang="cs-CZ" altLang="cs-CZ" sz="1800" dirty="0"/>
              <a:t>                                  –  </a:t>
            </a:r>
            <a:r>
              <a:rPr lang="cs-CZ" altLang="cs-CZ" sz="1800" b="1" dirty="0"/>
              <a:t>barrandiensko-</a:t>
            </a:r>
            <a:r>
              <a:rPr lang="cs-CZ" altLang="cs-CZ" sz="1800" b="1" dirty="0" err="1"/>
              <a:t>železnohorský</a:t>
            </a:r>
            <a:r>
              <a:rPr lang="cs-CZ" altLang="cs-CZ" sz="1800" b="1" dirty="0"/>
              <a:t>:</a:t>
            </a:r>
            <a:r>
              <a:rPr lang="cs-CZ" altLang="cs-CZ" sz="1800" dirty="0"/>
              <a:t>  rudy převážně hematitové, </a:t>
            </a:r>
            <a:r>
              <a:rPr lang="cs-CZ" altLang="cs-CZ" sz="1800" dirty="0" err="1"/>
              <a:t>chamositové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pelosideritové</a:t>
            </a:r>
            <a:r>
              <a:rPr lang="cs-CZ" altLang="cs-CZ" sz="1800" dirty="0"/>
              <a:t> </a:t>
            </a:r>
          </a:p>
          <a:p>
            <a:pPr>
              <a:buNone/>
            </a:pPr>
            <a:r>
              <a:rPr lang="cs-CZ" altLang="cs-CZ" sz="1800" dirty="0"/>
              <a:t>                                  –  </a:t>
            </a:r>
            <a:r>
              <a:rPr lang="cs-CZ" altLang="cs-CZ" sz="1800" b="1" dirty="0"/>
              <a:t>krušnohorský:  </a:t>
            </a:r>
            <a:r>
              <a:rPr lang="cs-CZ" altLang="cs-CZ" sz="1800" dirty="0"/>
              <a:t>ložiska hematitu, méně magnetitu; svahy Krušné Hory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10. –12. stol.:   strusky z </a:t>
            </a:r>
            <a:r>
              <a:rPr lang="cs-CZ" altLang="cs-CZ" sz="1800" dirty="0" err="1"/>
              <a:t>Prunéřova</a:t>
            </a:r>
            <a:endParaRPr lang="cs-CZ" altLang="cs-CZ" sz="1800" dirty="0"/>
          </a:p>
          <a:p>
            <a:pPr>
              <a:buNone/>
            </a:pPr>
            <a:r>
              <a:rPr lang="cs-CZ" altLang="cs-CZ" sz="1800" dirty="0"/>
              <a:t>                                                                  od 14. stol.:    těžba v Mezilesí</a:t>
            </a:r>
          </a:p>
          <a:p>
            <a:pPr>
              <a:buNone/>
            </a:pPr>
            <a:r>
              <a:rPr lang="cs-CZ" altLang="cs-CZ" sz="1800" dirty="0"/>
              <a:t>                                  –  </a:t>
            </a:r>
            <a:r>
              <a:rPr lang="cs-CZ" altLang="cs-CZ" sz="1800" b="1" dirty="0"/>
              <a:t>jizerskohorský a</a:t>
            </a:r>
            <a:r>
              <a:rPr lang="cs-CZ" altLang="cs-CZ" sz="1800" dirty="0"/>
              <a:t> </a:t>
            </a:r>
            <a:r>
              <a:rPr lang="cs-CZ" altLang="cs-CZ" sz="1800" b="1" dirty="0"/>
              <a:t>krkonošský:  </a:t>
            </a:r>
            <a:r>
              <a:rPr lang="cs-CZ" altLang="cs-CZ" sz="1800" dirty="0"/>
              <a:t>rudy převážně magnetitové</a:t>
            </a:r>
          </a:p>
          <a:p>
            <a:pPr>
              <a:buNone/>
            </a:pPr>
            <a:endParaRPr lang="cs-CZ" altLang="cs-CZ" sz="1800" dirty="0"/>
          </a:p>
          <a:p>
            <a:pPr marL="0" indent="0">
              <a:buNone/>
            </a:pPr>
            <a:r>
              <a:rPr lang="cs-CZ" altLang="cs-CZ" sz="1800" b="1" dirty="0"/>
              <a:t>                                      časové horizonty: </a:t>
            </a:r>
            <a:r>
              <a:rPr lang="cs-CZ" altLang="cs-CZ" sz="1800" b="1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1.</a:t>
            </a:r>
            <a:r>
              <a:rPr lang="cs-CZ" altLang="cs-CZ" sz="1800" b="1" dirty="0">
                <a:solidFill>
                  <a:srgbClr val="FF0000"/>
                </a:solidFill>
              </a:rPr>
              <a:t>   </a:t>
            </a:r>
            <a:r>
              <a:rPr lang="cs-CZ" altLang="cs-CZ" sz="1800" b="1" dirty="0"/>
              <a:t>9. – 10. stol.:  </a:t>
            </a:r>
            <a:r>
              <a:rPr lang="cs-CZ" altLang="cs-CZ" sz="1800" dirty="0"/>
              <a:t>nejstarší doklady výhradně z Malé Strany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</a:t>
            </a:r>
            <a:r>
              <a:rPr lang="cs-CZ" altLang="cs-CZ" sz="1800" b="1" dirty="0"/>
              <a:t>                                      </a:t>
            </a:r>
            <a:r>
              <a:rPr lang="cs-CZ" altLang="cs-CZ" sz="1800" dirty="0"/>
              <a:t>2.</a:t>
            </a:r>
            <a:r>
              <a:rPr lang="cs-CZ" altLang="cs-CZ" sz="1800" b="1" dirty="0"/>
              <a:t>   10. – 12. stol.</a:t>
            </a:r>
            <a:r>
              <a:rPr lang="cs-CZ" altLang="cs-CZ" sz="1800" dirty="0"/>
              <a:t>:  </a:t>
            </a:r>
            <a:r>
              <a:rPr lang="cs-CZ" altLang="cs-CZ" sz="1800" dirty="0" err="1"/>
              <a:t>předlokační</a:t>
            </a:r>
            <a:r>
              <a:rPr lang="cs-CZ" altLang="cs-CZ" sz="1800" dirty="0"/>
              <a:t> staroměstský areál:   okolí Betlémského  náměstí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                                         a Anežského kláštera</a:t>
            </a:r>
          </a:p>
          <a:p>
            <a:pPr marL="0" indent="0">
              <a:buNone/>
            </a:pPr>
            <a:r>
              <a:rPr lang="cs-CZ" altLang="cs-CZ" sz="1800" b="1" dirty="0"/>
              <a:t>                                                                         </a:t>
            </a:r>
            <a:r>
              <a:rPr lang="cs-CZ" altLang="cs-CZ" sz="1800" dirty="0"/>
              <a:t>3.</a:t>
            </a:r>
            <a:r>
              <a:rPr lang="cs-CZ" altLang="cs-CZ" sz="1800" b="1" dirty="0"/>
              <a:t>   13. stol.:  </a:t>
            </a:r>
            <a:r>
              <a:rPr lang="cs-CZ" altLang="cs-CZ" sz="1800" dirty="0"/>
              <a:t>výroba se přesouvá mimo centrum za hradby</a:t>
            </a:r>
          </a:p>
          <a:p>
            <a:pPr>
              <a:buNone/>
            </a:pPr>
            <a:endParaRPr lang="cs-CZ" altLang="cs-CZ" sz="1800" dirty="0"/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altLang="cs-CZ" sz="1800" dirty="0"/>
              <a:t>                       –  b)  pracoviště v sídlištních jádrech a zázemích správních hradů (metalurgická výroba a zpracování polotovarů) </a:t>
            </a:r>
          </a:p>
          <a:p>
            <a:pPr marL="0" indent="0">
              <a:spcBef>
                <a:spcPts val="0"/>
              </a:spcBef>
              <a:buNone/>
            </a:pPr>
            <a:endParaRPr lang="cs-CZ" alt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altLang="cs-CZ" sz="1800" dirty="0"/>
              <a:t>                                  –  </a:t>
            </a:r>
            <a:r>
              <a:rPr lang="cs-CZ" altLang="cs-CZ" sz="1800" b="1" dirty="0"/>
              <a:t>střední Čechy:  </a:t>
            </a:r>
            <a:r>
              <a:rPr lang="cs-CZ" altLang="cs-CZ" sz="1800" dirty="0"/>
              <a:t>Berounsko, Křivoklátsko, Rokycansko, Příbramsko</a:t>
            </a:r>
          </a:p>
          <a:p>
            <a:pPr marL="0" indent="0">
              <a:spcBef>
                <a:spcPts val="0"/>
              </a:spcBef>
              <a:buNone/>
            </a:pPr>
            <a:endParaRPr lang="cs-CZ" alt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altLang="cs-CZ" sz="1800" dirty="0"/>
              <a:t>                                  –  </a:t>
            </a:r>
            <a:r>
              <a:rPr lang="cs-CZ" altLang="cs-CZ" sz="1800" b="1" dirty="0"/>
              <a:t>pražská oblast:  </a:t>
            </a:r>
            <a:r>
              <a:rPr lang="cs-CZ" altLang="cs-CZ" sz="1800" dirty="0"/>
              <a:t>lokální ložiska železných rud ve svazích pod Petřínem </a:t>
            </a:r>
          </a:p>
          <a:p>
            <a:pPr marL="0" indent="0">
              <a:buNone/>
            </a:pPr>
            <a:endParaRPr lang="cs-CZ" alt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4518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33349" y="330160"/>
            <a:ext cx="5865223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b="1" dirty="0">
                <a:solidFill>
                  <a:srgbClr val="993300"/>
                </a:solidFill>
              </a:rPr>
              <a:t>Nejvýznamnější lokality s výskytem železných rud </a:t>
            </a:r>
          </a:p>
          <a:p>
            <a:pPr eaLnBrk="1" hangingPunct="1"/>
            <a:r>
              <a:rPr lang="cs-CZ" altLang="cs-CZ" b="1" dirty="0">
                <a:solidFill>
                  <a:srgbClr val="993300"/>
                </a:solidFill>
              </a:rPr>
              <a:t>                              v pražské oblasti</a:t>
            </a:r>
          </a:p>
          <a:p>
            <a:pPr eaLnBrk="1" hangingPunct="1"/>
            <a:endParaRPr lang="cs-CZ" altLang="cs-CZ" b="1" dirty="0">
              <a:solidFill>
                <a:srgbClr val="993300"/>
              </a:solidFill>
            </a:endParaRPr>
          </a:p>
          <a:p>
            <a:pPr eaLnBrk="1" hangingPunct="1"/>
            <a:endParaRPr lang="cs-CZ" altLang="cs-CZ" sz="1400" b="1" dirty="0">
              <a:solidFill>
                <a:srgbClr val="993300"/>
              </a:solidFill>
            </a:endParaRPr>
          </a:p>
          <a:p>
            <a:pPr eaLnBrk="1" hangingPunct="1"/>
            <a:r>
              <a:rPr lang="cs-CZ" altLang="cs-CZ" sz="1600" dirty="0"/>
              <a:t>1 - </a:t>
            </a:r>
            <a:r>
              <a:rPr lang="cs-CZ" altLang="cs-CZ" sz="1600" dirty="0" err="1"/>
              <a:t>Trója</a:t>
            </a:r>
            <a:r>
              <a:rPr lang="cs-CZ" altLang="cs-CZ" sz="1600" dirty="0"/>
              <a:t>, 2 - Vokovice-Červený vrch, 3 - Úvaly,</a:t>
            </a:r>
          </a:p>
          <a:p>
            <a:pPr eaLnBrk="1" hangingPunct="1"/>
            <a:r>
              <a:rPr lang="cs-CZ" altLang="cs-CZ" sz="1600" dirty="0"/>
              <a:t>4 - Malá Strana-Úvoz, 5 - Jinočany, 6 - Nučice, </a:t>
            </a:r>
          </a:p>
          <a:p>
            <a:pPr eaLnBrk="1" hangingPunct="1"/>
            <a:r>
              <a:rPr lang="cs-CZ" altLang="cs-CZ" sz="1600" dirty="0"/>
              <a:t>7 - Krahulov, 8 - Chýnice, 9 - Petřín, 10 - Říčany.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1BA9C358-E265-0191-CFEE-FD987B04E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14000" r="30000" b="14999"/>
          <a:stretch>
            <a:fillRect/>
          </a:stretch>
        </p:blipFill>
        <p:spPr bwMode="auto">
          <a:xfrm>
            <a:off x="6191251" y="0"/>
            <a:ext cx="6000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C2A69240-C9A5-8091-43B3-CB8C2631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4000" r="12500" b="6000"/>
          <a:stretch>
            <a:fillRect/>
          </a:stretch>
        </p:blipFill>
        <p:spPr bwMode="auto">
          <a:xfrm>
            <a:off x="266698" y="2409825"/>
            <a:ext cx="5598524" cy="385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0CA3CB2F-38FA-0554-A15B-AA8389AE9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3" t="6000" r="23125" b="18268"/>
          <a:stretch>
            <a:fillRect/>
          </a:stretch>
        </p:blipFill>
        <p:spPr>
          <a:xfrm>
            <a:off x="5750921" y="2409825"/>
            <a:ext cx="2447487" cy="3990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7049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>
            <a:extLst>
              <a:ext uri="{FF2B5EF4-FFF2-40B4-BE49-F238E27FC236}">
                <a16:creationId xmlns:a16="http://schemas.microsoft.com/office/drawing/2014/main" id="{10E79EF6-DD6E-42D0-8558-71B4B44BC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4000" r="23125" b="11000"/>
          <a:stretch>
            <a:fillRect/>
          </a:stretch>
        </p:blipFill>
        <p:spPr bwMode="auto">
          <a:xfrm>
            <a:off x="276225" y="214724"/>
            <a:ext cx="7191375" cy="656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5">
            <a:extLst>
              <a:ext uri="{FF2B5EF4-FFF2-40B4-BE49-F238E27FC236}">
                <a16:creationId xmlns:a16="http://schemas.microsoft.com/office/drawing/2014/main" id="{E2DEE9AD-4DC9-4906-AFEB-D6FC46F5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6000" r="51369" b="3999"/>
          <a:stretch>
            <a:fillRect/>
          </a:stretch>
        </p:blipFill>
        <p:spPr bwMode="auto">
          <a:xfrm>
            <a:off x="7880195" y="95250"/>
            <a:ext cx="321643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>
            <a:extLst>
              <a:ext uri="{FF2B5EF4-FFF2-40B4-BE49-F238E27FC236}">
                <a16:creationId xmlns:a16="http://schemas.microsoft.com/office/drawing/2014/main" id="{7446A8A2-F8E2-41A4-BC25-4A77C2A6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6" y="6172200"/>
            <a:ext cx="112299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Železné (</a:t>
            </a:r>
            <a:r>
              <a:rPr lang="cs-CZ" altLang="cs-CZ" sz="1800" b="1" dirty="0" err="1">
                <a:latin typeface="+mn-lt"/>
              </a:rPr>
              <a:t>limonitické</a:t>
            </a:r>
            <a:r>
              <a:rPr lang="cs-CZ" altLang="cs-CZ" sz="1800" b="1" dirty="0">
                <a:latin typeface="+mn-lt"/>
              </a:rPr>
              <a:t>) rudy používané pražskými středověkými železáři.  Praha-Nerudova ul, Karmelitská, Nebovidská.</a:t>
            </a:r>
          </a:p>
        </p:txBody>
      </p:sp>
      <p:pic>
        <p:nvPicPr>
          <p:cNvPr id="47107" name="Picture 5">
            <a:extLst>
              <a:ext uri="{FF2B5EF4-FFF2-40B4-BE49-F238E27FC236}">
                <a16:creationId xmlns:a16="http://schemas.microsoft.com/office/drawing/2014/main" id="{8724A74A-A281-424A-97A9-E8CADE681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/>
          <a:stretch>
            <a:fillRect/>
          </a:stretch>
        </p:blipFill>
        <p:spPr bwMode="auto">
          <a:xfrm>
            <a:off x="1524000" y="433388"/>
            <a:ext cx="9144000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 noChangeArrowheads="1"/>
          </p:cNvSpPr>
          <p:nvPr>
            <p:ph idx="1"/>
          </p:nvPr>
        </p:nvSpPr>
        <p:spPr>
          <a:xfrm>
            <a:off x="744583" y="819149"/>
            <a:ext cx="10894423" cy="608485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cs-CZ" altLang="cs-CZ" sz="1000" dirty="0"/>
          </a:p>
          <a:p>
            <a:pPr eaLnBrk="1" hangingPunct="1"/>
            <a:r>
              <a:rPr lang="cs-CZ" altLang="cs-CZ" sz="1800" b="1" dirty="0"/>
              <a:t>Hematit  </a:t>
            </a:r>
            <a:r>
              <a:rPr lang="cs-CZ" altLang="cs-CZ" sz="1800" dirty="0"/>
              <a:t>–  Fe</a:t>
            </a:r>
            <a:r>
              <a:rPr lang="cs-CZ" altLang="cs-CZ" sz="1800" baseline="-25000" dirty="0"/>
              <a:t>2</a:t>
            </a:r>
            <a:r>
              <a:rPr lang="cs-CZ" altLang="cs-CZ" sz="1800" dirty="0"/>
              <a:t>O</a:t>
            </a:r>
            <a:r>
              <a:rPr lang="cs-CZ" altLang="cs-CZ" sz="1800" baseline="-25000" dirty="0"/>
              <a:t>3;  </a:t>
            </a:r>
            <a:r>
              <a:rPr lang="cs-CZ" altLang="cs-CZ" sz="1800" dirty="0"/>
              <a:t> 60 – 70 %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snadno redukovatelná ruda, tmavě červené až ocelově šedé barvy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–  tmavě červené až ocelové barvy, matného nebo kovového lesku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hodí se k výrobě slévárenského surového železa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Magnetit (magnetovec)  </a:t>
            </a:r>
            <a:r>
              <a:rPr lang="cs-CZ" altLang="cs-CZ" sz="1800" dirty="0"/>
              <a:t>–  Fe</a:t>
            </a:r>
            <a:r>
              <a:rPr lang="cs-CZ" altLang="cs-CZ" sz="1800" baseline="-25000" dirty="0"/>
              <a:t>3</a:t>
            </a:r>
            <a:r>
              <a:rPr lang="cs-CZ" altLang="cs-CZ" sz="1800" dirty="0"/>
              <a:t>O</a:t>
            </a:r>
            <a:r>
              <a:rPr lang="cs-CZ" altLang="cs-CZ" sz="1800" baseline="-25000" dirty="0"/>
              <a:t>4</a:t>
            </a:r>
            <a:r>
              <a:rPr lang="cs-CZ" altLang="cs-CZ" sz="1800" dirty="0"/>
              <a:t>  nejbohatší ruda na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:  55 – 68 %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–  černě zbarvená, obtížně redukovatelná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–  hematit-magnetitová se tavila v Želechovicích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Limonit (hnědel)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obsah v čistém stavu 59,8 až 63% </a:t>
            </a:r>
            <a:r>
              <a:rPr lang="cs-CZ" altLang="cs-CZ" sz="1800" dirty="0" err="1"/>
              <a:t>Fe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–  amorfní (beztvará) hmota žluté až šedé barvy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Siderit (ocelek)  </a:t>
            </a:r>
            <a:r>
              <a:rPr lang="cs-CZ" altLang="cs-CZ" sz="1800" dirty="0"/>
              <a:t>– 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(CO)</a:t>
            </a:r>
            <a:r>
              <a:rPr lang="cs-CZ" altLang="cs-CZ" sz="1800" baseline="-25000" dirty="0"/>
              <a:t>2</a:t>
            </a:r>
            <a:r>
              <a:rPr lang="cs-CZ" altLang="cs-CZ" sz="1800" dirty="0"/>
              <a:t> žluté až šedivé zabarvení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obsah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25 až 40 % (+ malé množství manganu a fosforu)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redukce není obtížná, když je předem pražena </a:t>
            </a:r>
          </a:p>
        </p:txBody>
      </p:sp>
      <p:pic>
        <p:nvPicPr>
          <p:cNvPr id="460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53" y="943732"/>
            <a:ext cx="1689426" cy="124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r="6673"/>
          <a:stretch/>
        </p:blipFill>
        <p:spPr bwMode="auto">
          <a:xfrm>
            <a:off x="8677253" y="4024283"/>
            <a:ext cx="1701632" cy="14332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r="3597"/>
          <a:stretch/>
        </p:blipFill>
        <p:spPr bwMode="auto">
          <a:xfrm>
            <a:off x="8677252" y="2452492"/>
            <a:ext cx="1689427" cy="1362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58" y="5572582"/>
            <a:ext cx="1670327" cy="1231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1275387" y="0"/>
            <a:ext cx="6871062" cy="141763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FF0000"/>
                </a:solidFill>
              </a:rPr>
              <a:t>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Druhy železných rud</a:t>
            </a:r>
          </a:p>
        </p:txBody>
      </p:sp>
    </p:spTree>
    <p:extLst>
      <p:ext uri="{BB962C8B-B14F-4D97-AF65-F5344CB8AC3E}">
        <p14:creationId xmlns:p14="http://schemas.microsoft.com/office/powerpoint/2010/main" val="1292234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417638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FF0000"/>
                </a:solidFill>
              </a:rPr>
              <a:t>                                   Těžba</a:t>
            </a:r>
          </a:p>
        </p:txBody>
      </p:sp>
      <p:sp>
        <p:nvSpPr>
          <p:cNvPr id="48131" name="Rectangle 5"/>
          <p:cNvSpPr>
            <a:spLocks noGrp="1" noChangeArrowheads="1"/>
          </p:cNvSpPr>
          <p:nvPr>
            <p:ph idx="1"/>
          </p:nvPr>
        </p:nvSpPr>
        <p:spPr>
          <a:xfrm>
            <a:off x="418010" y="990600"/>
            <a:ext cx="11773989" cy="58674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Způsoby dobývání</a:t>
            </a:r>
            <a:r>
              <a:rPr lang="cs-CZ" altLang="cs-CZ" sz="1800" dirty="0"/>
              <a:t>  –  v pravěku a raném středověku se železorudné suroviny pro hutnické účely získávány 2 způsoby: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</a:t>
            </a:r>
            <a:r>
              <a:rPr lang="cs-CZ" altLang="cs-CZ" sz="1800" b="1" dirty="0"/>
              <a:t>1)  povrchová těžba a sběr:    Pinky </a:t>
            </a:r>
            <a:r>
              <a:rPr lang="cs-CZ" altLang="cs-CZ" sz="1800" dirty="0"/>
              <a:t> –  těžební jámy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             –  původně se těžilo na povrchu nebo mělce pod ním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             –  Moravský kras:  okolí Rudice, Habrůvky a Olomučan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               lokalita Vystrčená:   kruhové jámy hl. 2 až 3 m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             –  po dosažení vrstvy rudy horníci dno pinku rozšiřovali do boků na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                  vzdálenost nářadí (motyka)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</a:t>
            </a:r>
            <a:r>
              <a:rPr lang="cs-CZ" altLang="cs-CZ" sz="1800" b="1" dirty="0"/>
              <a:t>2) důlní činnost   </a:t>
            </a:r>
            <a:r>
              <a:rPr lang="cs-CZ" altLang="cs-CZ" sz="1800" dirty="0"/>
              <a:t>–  ražení hlubokých jam a štol jednoduchými železnými nástroji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–  využití přírodních činitelů (ohně, vody)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–  doprava vytěžené rudy na povrch (necičky, nůše, transportních vozíky)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marL="0" indent="0">
              <a:buNone/>
            </a:pPr>
            <a:r>
              <a:rPr lang="cs-CZ" altLang="cs-CZ" sz="1800" b="1" dirty="0"/>
              <a:t>                                                                              a)  svislé šachty  </a:t>
            </a:r>
            <a:r>
              <a:rPr lang="cs-CZ" altLang="cs-CZ" sz="1800" dirty="0"/>
              <a:t>–  až 100 m hluboké o čtvercovém průřezu cca 1 x 1 m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               –   vyztuženy bedněním z dřevěných trámů a prken</a:t>
            </a:r>
          </a:p>
          <a:p>
            <a:pPr>
              <a:buNone/>
            </a:pPr>
            <a:endParaRPr lang="cs-CZ" altLang="cs-CZ" sz="1800" dirty="0"/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</a:t>
            </a:r>
            <a:r>
              <a:rPr lang="cs-CZ" altLang="cs-CZ" sz="1800" b="1" dirty="0"/>
              <a:t>b)</a:t>
            </a:r>
            <a:r>
              <a:rPr lang="cs-CZ" altLang="cs-CZ" sz="1800" dirty="0"/>
              <a:t>  </a:t>
            </a:r>
            <a:r>
              <a:rPr lang="cs-CZ" altLang="cs-CZ" sz="1800" b="1" dirty="0"/>
              <a:t>šikmé chodby</a:t>
            </a:r>
            <a:r>
              <a:rPr lang="cs-CZ" altLang="cs-CZ" sz="1800" dirty="0"/>
              <a:t> (úpadnice) – doprava vytěžené rudy pomocí transportních vozíků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545541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2018211" y="17634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Úprava suroviny</a:t>
            </a:r>
          </a:p>
        </p:txBody>
      </p:sp>
      <p:sp>
        <p:nvSpPr>
          <p:cNvPr id="51203" name="Rectangle 5"/>
          <p:cNvSpPr>
            <a:spLocks noGrp="1" noChangeArrowheads="1"/>
          </p:cNvSpPr>
          <p:nvPr>
            <p:ph idx="1"/>
          </p:nvPr>
        </p:nvSpPr>
        <p:spPr>
          <a:xfrm>
            <a:off x="1005839" y="1319348"/>
            <a:ext cx="10985863" cy="553865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dirty="0"/>
              <a:t>Vytěžená ruda musela projít úpravou, aby se mohla redukovat (tavit) v železářských zařízeních: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Třídění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odstranění nežádoucí hlušiny (hlinité a kamenité složky)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–  na místě těžby, drcení nebo zpracování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Drcení 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před tavbou nebo po pražení, aby ruda ztratila tvrdost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–  velikost drceného koncentrátu úměrná velikosti výrobního zařízení (od velikosti lískového ořechu)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–  někde se ruda rozemleta téměř na prach (nevhodné pro tavbu)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Pražení </a:t>
            </a:r>
            <a:r>
              <a:rPr lang="cs-CZ" altLang="cs-CZ" sz="1800" dirty="0"/>
              <a:t> 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přípravný proces zahřívání suroviny za přístupu či nepřístupu vzduchu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–  mělo usnadnit tavbu v peci a zmenšit výrobní náklady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a)  uvolnění uhlíku a síry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b)  usnadnění redukovatelnosti (vytavení)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c)  zlepšení drtitelnosti příliš tvrdých rud</a:t>
            </a:r>
          </a:p>
        </p:txBody>
      </p:sp>
    </p:spTree>
    <p:extLst>
      <p:ext uri="{BB962C8B-B14F-4D97-AF65-F5344CB8AC3E}">
        <p14:creationId xmlns:p14="http://schemas.microsoft.com/office/powerpoint/2010/main" val="4283059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Výroba železa</a:t>
            </a:r>
          </a:p>
        </p:txBody>
      </p:sp>
      <p:sp>
        <p:nvSpPr>
          <p:cNvPr id="52227" name="Rectangle 5"/>
          <p:cNvSpPr>
            <a:spLocks noGrp="1" noChangeArrowheads="1"/>
          </p:cNvSpPr>
          <p:nvPr>
            <p:ph idx="1"/>
          </p:nvPr>
        </p:nvSpPr>
        <p:spPr>
          <a:xfrm>
            <a:off x="222069" y="838200"/>
            <a:ext cx="11874137" cy="60198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Příprava surovin:     ruda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vyčištění, vysušení a drcení (kousky 1 x 1 cm), pražení</a:t>
            </a:r>
          </a:p>
          <a:p>
            <a:pPr>
              <a:buNone/>
            </a:pPr>
            <a:r>
              <a:rPr lang="cs-CZ" altLang="cs-CZ" sz="1800" dirty="0"/>
              <a:t>                                        </a:t>
            </a:r>
            <a:r>
              <a:rPr lang="cs-CZ" altLang="cs-CZ" sz="1800" b="1" dirty="0"/>
              <a:t>uhlí   </a:t>
            </a:r>
            <a:r>
              <a:rPr lang="cs-CZ" altLang="cs-CZ" sz="1800" dirty="0"/>
              <a:t>–   vypálení dřevěného uhlí v milířích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Přímá výroba  </a:t>
            </a:r>
            <a:r>
              <a:rPr lang="cs-CZ" altLang="cs-CZ" sz="1800" dirty="0"/>
              <a:t> –  </a:t>
            </a:r>
            <a:r>
              <a:rPr lang="cs-CZ" altLang="cs-CZ" sz="1800" b="1" dirty="0"/>
              <a:t>do 16. stol.:  </a:t>
            </a:r>
            <a:r>
              <a:rPr lang="cs-CZ" altLang="cs-CZ" sz="1800" dirty="0"/>
              <a:t>přímá redukce uhlíku a oxidů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za vzniku CO </a:t>
            </a:r>
          </a:p>
          <a:p>
            <a:pPr>
              <a:buNone/>
              <a:defRPr/>
            </a:pPr>
            <a:r>
              <a:rPr lang="cs-CZ" altLang="cs-CZ" sz="1800" dirty="0"/>
              <a:t>                               –  hořením dřevěného uhlí vznikl oxid uhelnatý, který stoupal vsázkou a reagoval s kousky železné rudy:    </a:t>
            </a:r>
          </a:p>
          <a:p>
            <a:pPr>
              <a:buNone/>
              <a:defRPr/>
            </a:pPr>
            <a:r>
              <a:rPr lang="cs-CZ" altLang="cs-CZ" sz="1800" dirty="0"/>
              <a:t>                                   teplota u koruny šachty (</a:t>
            </a:r>
            <a:r>
              <a:rPr lang="cs-CZ" altLang="cs-CZ" sz="1800" dirty="0" err="1"/>
              <a:t>kychty</a:t>
            </a:r>
            <a:r>
              <a:rPr lang="cs-CZ" altLang="cs-CZ" sz="1800" dirty="0"/>
              <a:t>):       cca 600 °C </a:t>
            </a:r>
          </a:p>
          <a:p>
            <a:pPr>
              <a:buNone/>
              <a:defRPr/>
            </a:pPr>
            <a:r>
              <a:rPr lang="cs-CZ" altLang="cs-CZ" sz="1800" dirty="0"/>
              <a:t>                                   teplota při ústí dmychadla (dyzny):   cca 1200–1400 °C</a:t>
            </a:r>
          </a:p>
          <a:p>
            <a:pPr>
              <a:buNone/>
              <a:defRPr/>
            </a:pPr>
            <a:r>
              <a:rPr lang="cs-CZ" altLang="cs-CZ" sz="1800" dirty="0"/>
              <a:t>                                   </a:t>
            </a:r>
            <a:r>
              <a:rPr lang="cs-CZ" altLang="cs-CZ" sz="1800" dirty="0">
                <a:cs typeface="Arial" panose="020B0604020202020204" pitchFamily="34" charset="0"/>
              </a:rPr>
              <a:t>bod tání železa:    </a:t>
            </a:r>
            <a:r>
              <a:rPr lang="cs-CZ" altLang="cs-CZ" sz="1800" dirty="0"/>
              <a:t>1538 </a:t>
            </a:r>
            <a:r>
              <a:rPr lang="en-US" altLang="cs-CZ" sz="1800" dirty="0">
                <a:cs typeface="Arial" panose="020B0604020202020204" pitchFamily="34" charset="0"/>
              </a:rPr>
              <a:t>°</a:t>
            </a:r>
            <a:r>
              <a:rPr lang="cs-CZ" altLang="cs-CZ" sz="1800" dirty="0">
                <a:cs typeface="Arial" panose="020B0604020202020204" pitchFamily="34" charset="0"/>
              </a:rPr>
              <a:t>C    </a:t>
            </a:r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–  </a:t>
            </a:r>
            <a:r>
              <a:rPr lang="cs-CZ" altLang="cs-CZ" sz="1800" u="sng" dirty="0"/>
              <a:t>vlivem nižší teploty nevzniklo železo tekuté, ale kujné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</a:t>
            </a:r>
            <a:r>
              <a:rPr lang="cs-CZ" altLang="cs-CZ" sz="1800" u="sng" dirty="0"/>
              <a:t>v podobě houby </a:t>
            </a:r>
            <a:r>
              <a:rPr lang="cs-CZ" altLang="cs-CZ" sz="1800" dirty="0"/>
              <a:t>s vysokým obsahem uhlíku (4,5 %</a:t>
            </a:r>
            <a:r>
              <a:rPr lang="cs-CZ" altLang="cs-CZ" sz="1800" dirty="0"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–  větší část kovu zůstala ve strusce (teplota okolo 1300</a:t>
            </a:r>
            <a:r>
              <a:rPr lang="en-US" altLang="cs-CZ" sz="1800" dirty="0">
                <a:cs typeface="Arial" panose="020B0604020202020204" pitchFamily="34" charset="0"/>
              </a:rPr>
              <a:t>º</a:t>
            </a:r>
            <a:r>
              <a:rPr lang="cs-CZ" altLang="cs-CZ" sz="1800" dirty="0">
                <a:cs typeface="Arial" panose="020B0604020202020204" pitchFamily="34" charset="0"/>
              </a:rPr>
              <a:t>C)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Nepřímá výroba </a:t>
            </a:r>
            <a:r>
              <a:rPr lang="cs-CZ" altLang="cs-CZ" sz="1800" dirty="0"/>
              <a:t> –  reakce CO s oxidy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za vzniku CO2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–  </a:t>
            </a:r>
            <a:r>
              <a:rPr lang="cs-CZ" altLang="cs-CZ" sz="1800" b="1" dirty="0"/>
              <a:t>od 15. stol.;  </a:t>
            </a:r>
            <a:r>
              <a:rPr lang="cs-CZ" altLang="cs-CZ" sz="1800" dirty="0"/>
              <a:t>železo se z rudy téměř úplně vytavilo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–   zvýšení teploty:  využití měchů (vyšší zahřátí vsázky) </a:t>
            </a:r>
          </a:p>
          <a:p>
            <a:pPr eaLnBrk="1" hangingPunct="1">
              <a:buFontTx/>
              <a:buNone/>
            </a:pPr>
            <a:endParaRPr lang="en-US" altLang="cs-CZ" sz="1800" dirty="0">
              <a:cs typeface="Arial" panose="020B0604020202020204" pitchFamily="34" charset="0"/>
            </a:endParaRP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CD21F31-DF8B-ECB5-C8CB-9520F9F26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1" t="21161" r="30088" b="7054"/>
          <a:stretch/>
        </p:blipFill>
        <p:spPr>
          <a:xfrm>
            <a:off x="7669781" y="3228975"/>
            <a:ext cx="44264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31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28575"/>
            <a:ext cx="5867400" cy="32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6337935" y="2253258"/>
            <a:ext cx="3352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+mn-lt"/>
              </a:rPr>
              <a:t>Železářské strusky v hutním středisku 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Porga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–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Malatya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, Anatolie, 2.–1. tis. př. n. l.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9"/>
          <a:stretch/>
        </p:blipFill>
        <p:spPr bwMode="auto">
          <a:xfrm>
            <a:off x="6324600" y="3205163"/>
            <a:ext cx="5867400" cy="36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6337935" y="5934670"/>
            <a:ext cx="3413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+mn-lt"/>
              </a:rPr>
              <a:t>Železářské centrum s vrstvami strusek, 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Ovacik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–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Tunceli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, Anatolie, 2.–1. tis. př. n. l.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82ABDB8-29EE-40BF-94DA-33C0A2FBD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" y="2187832"/>
            <a:ext cx="6324600" cy="372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E7B2B00D-651B-4D60-8407-F50E630B7A1B}"/>
              </a:ext>
            </a:extLst>
          </p:cNvPr>
          <p:cNvSpPr/>
          <p:nvPr/>
        </p:nvSpPr>
        <p:spPr>
          <a:xfrm>
            <a:off x="2667000" y="3891181"/>
            <a:ext cx="1428750" cy="88582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C93C9D3-5595-47EC-BEAF-6009E8EF5FBF}"/>
              </a:ext>
            </a:extLst>
          </p:cNvPr>
          <p:cNvSpPr txBox="1"/>
          <p:nvPr/>
        </p:nvSpPr>
        <p:spPr>
          <a:xfrm>
            <a:off x="1166113" y="659111"/>
            <a:ext cx="39923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000" b="1" dirty="0"/>
              <a:t>Počátky zpracování železa na území </a:t>
            </a:r>
          </a:p>
          <a:p>
            <a:r>
              <a:rPr lang="cs-CZ" altLang="cs-CZ" sz="2000" b="1" dirty="0"/>
              <a:t>       střední a východní Anatolie </a:t>
            </a:r>
          </a:p>
          <a:p>
            <a:r>
              <a:rPr lang="cs-CZ" altLang="cs-CZ" sz="2000" b="1" dirty="0"/>
              <a:t>                   od 3. tis. př. n. l.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642441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3"/>
          <a:stretch>
            <a:fillRect/>
          </a:stretch>
        </p:blipFill>
        <p:spPr bwMode="auto">
          <a:xfrm>
            <a:off x="1496055" y="958199"/>
            <a:ext cx="9199889" cy="57936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521290" y="226143"/>
            <a:ext cx="115875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FF0000"/>
                </a:solidFill>
              </a:rPr>
              <a:t>            Rekonstrukce železářské hutě</a:t>
            </a:r>
            <a:r>
              <a:rPr lang="cs-CZ" altLang="cs-CZ" dirty="0">
                <a:solidFill>
                  <a:srgbClr val="FF0000"/>
                </a:solidFill>
              </a:rPr>
              <a:t>:    </a:t>
            </a:r>
            <a:r>
              <a:rPr lang="cs-CZ" altLang="cs-CZ" dirty="0"/>
              <a:t>příprava železné rudy  –  skladování rudy a dřevěného uhlí </a:t>
            </a:r>
          </a:p>
          <a:p>
            <a:pPr eaLnBrk="1" hangingPunct="1"/>
            <a:r>
              <a:rPr lang="cs-CZ" altLang="cs-CZ" dirty="0"/>
              <a:t>                                                                     –  ukládání struskového odpadu  –  vodní zdroj</a:t>
            </a:r>
          </a:p>
        </p:txBody>
      </p:sp>
    </p:spTree>
    <p:extLst>
      <p:ext uri="{BB962C8B-B14F-4D97-AF65-F5344CB8AC3E}">
        <p14:creationId xmlns:p14="http://schemas.microsoft.com/office/powerpoint/2010/main" val="233570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>
            <a:extLst>
              <a:ext uri="{FF2B5EF4-FFF2-40B4-BE49-F238E27FC236}">
                <a16:creationId xmlns:a16="http://schemas.microsoft.com/office/drawing/2014/main" id="{358D3A8B-5C3E-E14D-55E5-033A7DEA9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932362"/>
            <a:ext cx="5438775" cy="4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F2C46A48-3AC6-FC6B-38C3-0DCB28957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7" y="87314"/>
            <a:ext cx="6096000" cy="211296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Základní typy raně středověkých pecí:</a:t>
            </a:r>
          </a:p>
          <a:p>
            <a:pPr eaLnBrk="1" hangingPunct="1">
              <a:defRPr/>
            </a:pPr>
            <a:endParaRPr lang="cs-CZ" altLang="cs-CZ" sz="2000" b="1" dirty="0"/>
          </a:p>
          <a:p>
            <a:pPr marL="0" indent="0">
              <a:buNone/>
              <a:defRPr/>
            </a:pPr>
            <a:r>
              <a:rPr lang="cs-CZ" altLang="cs-CZ" sz="1200" dirty="0"/>
              <a:t>         </a:t>
            </a:r>
            <a:r>
              <a:rPr lang="cs-CZ" altLang="cs-CZ" sz="1600" dirty="0"/>
              <a:t>a – pec typu  Želechovice:  8.– poč. 10. stol.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b – pec s tenkou hrudí:  8.– poč. 10. stol.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c – samostatná šachtová pec:  konec 10.–11. stol.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d – šachtová pec se zahloubenou nístějí: konec 10.–11. stol.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8636511-2480-EA7D-8C4E-EB3F73BF6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75" y="38894"/>
            <a:ext cx="4467226" cy="25360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DC7B709-0E9F-F297-14E0-4FE428CE0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411" y="2574975"/>
            <a:ext cx="3677554" cy="20570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E3CC817-72E3-2CE9-B879-F7FFF5B6E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725" y="4701709"/>
            <a:ext cx="3213364" cy="20726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106305-3025-B458-9ED0-B64D643E7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141" y="4704249"/>
            <a:ext cx="2939959" cy="205455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7" y="0"/>
            <a:ext cx="5010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5452116" y="353233"/>
            <a:ext cx="662259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sz="2000" b="1" dirty="0">
                <a:solidFill>
                  <a:srgbClr val="FF0000"/>
                </a:solidFill>
                <a:latin typeface="+mn-lt"/>
              </a:rPr>
              <a:t>Pece: </a:t>
            </a:r>
            <a:r>
              <a:rPr lang="pl-PL" b="1" dirty="0">
                <a:latin typeface="+mn-lt"/>
              </a:rPr>
              <a:t> 8. – 12. stol.:  </a:t>
            </a:r>
            <a:r>
              <a:rPr lang="pl-PL" dirty="0">
                <a:latin typeface="+mn-lt"/>
              </a:rPr>
              <a:t>Maďarsko, </a:t>
            </a:r>
            <a:r>
              <a:rPr lang="cs-CZ" dirty="0" err="1">
                <a:latin typeface="+mn-lt"/>
              </a:rPr>
              <a:t>vých</a:t>
            </a:r>
            <a:r>
              <a:rPr lang="cs-CZ" dirty="0">
                <a:latin typeface="+mn-lt"/>
              </a:rPr>
              <a:t>. Rakousko a již. Slovensko: </a:t>
            </a:r>
          </a:p>
          <a:p>
            <a:r>
              <a:rPr lang="cs-CZ" dirty="0">
                <a:latin typeface="+mn-lt"/>
              </a:rPr>
              <a:t>                       </a:t>
            </a:r>
            <a:r>
              <a:rPr lang="cs-CZ" b="1" dirty="0">
                <a:latin typeface="+mn-lt"/>
              </a:rPr>
              <a:t>4 hlavní typy:</a:t>
            </a:r>
            <a:r>
              <a:rPr lang="cs-CZ" dirty="0">
                <a:latin typeface="+mn-lt"/>
              </a:rPr>
              <a:t>    8. stol.   </a:t>
            </a:r>
            <a:r>
              <a:rPr lang="cs-CZ" b="1" dirty="0">
                <a:latin typeface="+mn-lt"/>
              </a:rPr>
              <a:t>avarské</a:t>
            </a:r>
          </a:p>
          <a:p>
            <a:r>
              <a:rPr lang="pl-PL" b="1" dirty="0">
                <a:latin typeface="+mn-lt"/>
              </a:rPr>
              <a:t>                                                   </a:t>
            </a:r>
            <a:r>
              <a:rPr lang="pl-PL" dirty="0">
                <a:latin typeface="+mn-lt"/>
              </a:rPr>
              <a:t>9. – 10. stol.:  </a:t>
            </a:r>
            <a:r>
              <a:rPr lang="cs-CZ" b="1" dirty="0">
                <a:latin typeface="+mn-lt"/>
              </a:rPr>
              <a:t>typ </a:t>
            </a:r>
            <a:r>
              <a:rPr lang="cs-CZ" b="1" dirty="0" err="1">
                <a:latin typeface="+mn-lt"/>
              </a:rPr>
              <a:t>Nemesker</a:t>
            </a:r>
            <a:endParaRPr lang="cs-CZ" b="1" dirty="0">
              <a:latin typeface="+mn-lt"/>
            </a:endParaRPr>
          </a:p>
          <a:p>
            <a:r>
              <a:rPr lang="cs-CZ" b="1" dirty="0">
                <a:latin typeface="+mn-lt"/>
              </a:rPr>
              <a:t>                                                   2. pol. 10. stol.:  </a:t>
            </a:r>
            <a:r>
              <a:rPr lang="cs-CZ" b="1" dirty="0" err="1">
                <a:latin typeface="+mn-lt"/>
              </a:rPr>
              <a:t>Imola</a:t>
            </a:r>
            <a:endParaRPr lang="cs-CZ" b="1" dirty="0">
              <a:latin typeface="+mn-lt"/>
            </a:endParaRPr>
          </a:p>
          <a:p>
            <a:r>
              <a:rPr lang="cs-CZ" b="1" dirty="0">
                <a:latin typeface="+mn-lt"/>
              </a:rPr>
              <a:t>                                                   11. a 12. stol.:  typ</a:t>
            </a:r>
            <a:r>
              <a:rPr lang="cs-CZ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Vasvár</a:t>
            </a:r>
            <a:endParaRPr lang="cs-CZ" b="1" dirty="0">
              <a:latin typeface="+mn-lt"/>
            </a:endParaRPr>
          </a:p>
          <a:p>
            <a:endParaRPr lang="cs-CZ" altLang="cs-CZ" b="1" dirty="0">
              <a:latin typeface="+mn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0" y="5380672"/>
            <a:ext cx="3171825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altLang="cs-CZ" b="1" dirty="0"/>
              <a:t>Šachtová pec, typ </a:t>
            </a:r>
            <a:r>
              <a:rPr lang="cs-CZ" altLang="cs-CZ" b="1" dirty="0" err="1"/>
              <a:t>Nemesker</a:t>
            </a:r>
            <a:endParaRPr lang="cs-CZ" altLang="cs-CZ" b="1" dirty="0"/>
          </a:p>
          <a:p>
            <a:r>
              <a:rPr lang="cs-CZ" altLang="cs-CZ" b="1" dirty="0"/>
              <a:t>9. – 10. stol. </a:t>
            </a:r>
          </a:p>
          <a:p>
            <a:r>
              <a:rPr lang="cs-CZ" altLang="cs-CZ" dirty="0"/>
              <a:t>Rekonstrukce v expozici </a:t>
            </a:r>
          </a:p>
          <a:p>
            <a:r>
              <a:rPr lang="cs-CZ" altLang="cs-CZ" dirty="0"/>
              <a:t>muzea v Šoproni</a:t>
            </a:r>
            <a:endParaRPr lang="cs-CZ" altLang="cs-CZ" i="1" dirty="0"/>
          </a:p>
          <a:p>
            <a:r>
              <a:rPr lang="cs-CZ" altLang="cs-CZ" b="1" dirty="0"/>
              <a:t>Analogie</a:t>
            </a:r>
            <a:r>
              <a:rPr lang="cs-CZ" altLang="cs-CZ" i="1" dirty="0"/>
              <a:t>:  </a:t>
            </a:r>
            <a:r>
              <a:rPr lang="cs-CZ" dirty="0" err="1"/>
              <a:t>Pobedim</a:t>
            </a:r>
            <a:endParaRPr lang="cs-CZ" alt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4252" y="2690698"/>
            <a:ext cx="1026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Dyznový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   otvor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DF97844-CFD0-4D7C-8DC8-72FAC56F5BD6}"/>
              </a:ext>
            </a:extLst>
          </p:cNvPr>
          <p:cNvSpPr txBox="1"/>
          <p:nvPr/>
        </p:nvSpPr>
        <p:spPr>
          <a:xfrm>
            <a:off x="5320126" y="2086203"/>
            <a:ext cx="31285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Dyzny – </a:t>
            </a:r>
            <a:r>
              <a:rPr lang="cs-CZ" dirty="0"/>
              <a:t>keramické trubice ke dmýchání vzduchu do nístějí (spodních částí) pecí, které chránily ústí měchů před žárem (hliněné </a:t>
            </a:r>
            <a:r>
              <a:rPr lang="cs-CZ" dirty="0" err="1"/>
              <a:t>naústky</a:t>
            </a:r>
            <a:r>
              <a:rPr lang="cs-CZ" dirty="0"/>
              <a:t> měchů).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E895468-7689-44D3-BD44-E8FD88F81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78" y="3615940"/>
            <a:ext cx="3128547" cy="312854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1C5C74-87E6-4D65-82E1-12F5D700B559}"/>
              </a:ext>
            </a:extLst>
          </p:cNvPr>
          <p:cNvSpPr txBox="1"/>
          <p:nvPr/>
        </p:nvSpPr>
        <p:spPr>
          <a:xfrm>
            <a:off x="5320126" y="3702976"/>
            <a:ext cx="3147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Dyznové</a:t>
            </a:r>
            <a:r>
              <a:rPr lang="cs-CZ" b="1" dirty="0"/>
              <a:t> vložky  </a:t>
            </a:r>
            <a:r>
              <a:rPr lang="cs-CZ" dirty="0"/>
              <a:t>–  keramické trubice kónického tvaru usnadňující upevnění dyzen do stěn nístěje pecí či výhní.</a:t>
            </a:r>
          </a:p>
          <a:p>
            <a:r>
              <a:rPr lang="cs-CZ" dirty="0"/>
              <a:t>(zlomky nálezů)</a:t>
            </a:r>
          </a:p>
          <a:p>
            <a:endParaRPr lang="cs-CZ" b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873CE5A-FF1F-48FA-A852-702CE6CF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178" y="2034068"/>
            <a:ext cx="3483781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97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62C1867-003C-20A0-2A1A-BBD6D7FC7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2" y="1796566"/>
            <a:ext cx="11981856" cy="474822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27B7BA3-ED85-3E02-BF6F-12BEB9489188}"/>
              </a:ext>
            </a:extLst>
          </p:cNvPr>
          <p:cNvSpPr txBox="1"/>
          <p:nvPr/>
        </p:nvSpPr>
        <p:spPr>
          <a:xfrm>
            <a:off x="1137920" y="467360"/>
            <a:ext cx="3659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Typy pecí   </a:t>
            </a:r>
            <a:r>
              <a:rPr lang="cs-CZ" dirty="0"/>
              <a:t>–   1.  </a:t>
            </a:r>
            <a:r>
              <a:rPr lang="cs-CZ" sz="1800" b="1" dirty="0"/>
              <a:t>avarské </a:t>
            </a:r>
          </a:p>
          <a:p>
            <a:r>
              <a:rPr lang="cs-CZ" b="1" dirty="0"/>
              <a:t>¨                    </a:t>
            </a:r>
            <a:r>
              <a:rPr lang="cs-CZ" sz="1800" b="1" dirty="0"/>
              <a:t>–</a:t>
            </a:r>
            <a:r>
              <a:rPr lang="cs-CZ" b="1" dirty="0"/>
              <a:t>   2.  </a:t>
            </a:r>
            <a:r>
              <a:rPr lang="cs-CZ" sz="1800" b="1" dirty="0"/>
              <a:t>typ </a:t>
            </a:r>
            <a:r>
              <a:rPr lang="cs-CZ" sz="1800" b="1" dirty="0" err="1"/>
              <a:t>Nemeskér</a:t>
            </a:r>
            <a:r>
              <a:rPr lang="cs-CZ" sz="1800" b="1" dirty="0"/>
              <a:t>, </a:t>
            </a:r>
            <a:r>
              <a:rPr lang="cs-CZ" b="1" dirty="0"/>
              <a:t> </a:t>
            </a:r>
          </a:p>
          <a:p>
            <a:r>
              <a:rPr lang="cs-CZ" b="1" dirty="0"/>
              <a:t>                      –   3.  typ</a:t>
            </a:r>
            <a:r>
              <a:rPr lang="cs-CZ" sz="1800" b="1" dirty="0"/>
              <a:t> </a:t>
            </a:r>
            <a:r>
              <a:rPr lang="cs-CZ" sz="1800" b="1" dirty="0" err="1"/>
              <a:t>Imola</a:t>
            </a:r>
            <a:r>
              <a:rPr lang="cs-CZ" sz="1800" b="1" dirty="0"/>
              <a:t> a </a:t>
            </a:r>
            <a:r>
              <a:rPr lang="cs-CZ" sz="1800" b="1" dirty="0" err="1"/>
              <a:t>vasvár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0677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38862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Technologie tavby</a:t>
            </a:r>
          </a:p>
        </p:txBody>
      </p:sp>
      <p:sp>
        <p:nvSpPr>
          <p:cNvPr id="53251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95835" y="1143000"/>
            <a:ext cx="6028765" cy="568734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1. fáze:  postavení a vysušení hliněného korpusu pece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nasypání uhlí a vhánění vzduchu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2. fáze:  sázení</a:t>
            </a:r>
            <a:r>
              <a:rPr lang="cs-CZ" altLang="cs-CZ" sz="1800" dirty="0"/>
              <a:t> </a:t>
            </a:r>
            <a:r>
              <a:rPr lang="cs-CZ" altLang="cs-CZ" sz="1800" b="1" dirty="0"/>
              <a:t>(nasypání) rudy a uhlí a redukce </a:t>
            </a:r>
            <a:r>
              <a:rPr lang="cs-CZ" altLang="cs-CZ" sz="1800" dirty="0"/>
              <a:t>(tavení)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na dně struska, která se odpustila a houbovité </a:t>
            </a:r>
            <a:r>
              <a:rPr lang="cs-CZ" altLang="cs-CZ" sz="1800" dirty="0" err="1"/>
              <a:t>Fe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</a:t>
            </a:r>
            <a:r>
              <a:rPr lang="cs-CZ" altLang="cs-CZ" sz="1800" b="1" dirty="0"/>
              <a:t>Jedna vsázka   –</a:t>
            </a:r>
            <a:r>
              <a:rPr lang="cs-CZ" altLang="cs-CZ" sz="1800" dirty="0"/>
              <a:t>    cca 20 kg železné rudy </a:t>
            </a:r>
          </a:p>
          <a:p>
            <a:pPr>
              <a:buNone/>
              <a:defRPr/>
            </a:pPr>
            <a:r>
              <a:rPr lang="cs-CZ" altLang="cs-CZ" sz="1800" dirty="0"/>
              <a:t>                                                  25 kg dřevěného uhlí</a:t>
            </a:r>
          </a:p>
          <a:p>
            <a:pPr>
              <a:buNone/>
              <a:defRPr/>
            </a:pPr>
            <a:r>
              <a:rPr lang="cs-CZ" altLang="cs-CZ" sz="1800" dirty="0"/>
              <a:t>                                                  9 kg železné houby  (výtěžek 30%)</a:t>
            </a:r>
          </a:p>
          <a:p>
            <a:pPr eaLnBrk="1" hangingPunct="1"/>
            <a:r>
              <a:rPr lang="cs-CZ" altLang="cs-CZ" sz="1800" b="1" dirty="0"/>
              <a:t>3. fáze:  chladnutí pece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vyjmutí houby ze dna (kujného železa)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 Houba</a:t>
            </a:r>
            <a:r>
              <a:rPr lang="cs-CZ" altLang="cs-CZ" sz="1800" dirty="0"/>
              <a:t>  –  výsledek tavby (musela se skovávat)</a:t>
            </a:r>
          </a:p>
          <a:p>
            <a:pPr eaLnBrk="1" hangingPunct="1"/>
            <a:r>
              <a:rPr lang="cs-CZ" altLang="cs-CZ" sz="1800" b="1" dirty="0"/>
              <a:t> Lupa  </a:t>
            </a:r>
            <a:r>
              <a:rPr lang="cs-CZ" altLang="cs-CZ" sz="1800" dirty="0"/>
              <a:t>–  kovářský polotovar k expedici</a:t>
            </a:r>
          </a:p>
          <a:p>
            <a:pPr eaLnBrk="1" hangingPunct="1"/>
            <a:r>
              <a:rPr lang="cs-CZ" altLang="cs-CZ" sz="1800" b="1" dirty="0"/>
              <a:t> Struska</a:t>
            </a:r>
            <a:r>
              <a:rPr lang="cs-CZ" altLang="cs-CZ" sz="1800" dirty="0"/>
              <a:t>  –  výrobní odpad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</a:t>
            </a:r>
            <a:r>
              <a:rPr lang="cs-CZ" altLang="cs-CZ" sz="2000" dirty="0"/>
              <a:t>6 </a:t>
            </a:r>
            <a:r>
              <a:rPr lang="cs-CZ" sz="2000" dirty="0"/>
              <a:t>– 30 kg </a:t>
            </a:r>
            <a:r>
              <a:rPr lang="pl-PL" sz="2000" dirty="0"/>
              <a:t>železa na 100 kg strusky</a:t>
            </a:r>
            <a:endParaRPr lang="cs-CZ" altLang="cs-CZ" sz="2000" dirty="0"/>
          </a:p>
          <a:p>
            <a:pPr eaLnBrk="1" hangingPunct="1"/>
            <a:endParaRPr lang="cs-CZ" altLang="cs-CZ" sz="1800" dirty="0"/>
          </a:p>
        </p:txBody>
      </p:sp>
      <p:pic>
        <p:nvPicPr>
          <p:cNvPr id="53252" name="Picture 9" descr="sejmout00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6"/>
          <a:stretch>
            <a:fillRect/>
          </a:stretch>
        </p:blipFill>
        <p:spPr>
          <a:xfrm>
            <a:off x="6145306" y="-1"/>
            <a:ext cx="6094394" cy="68303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154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idx="1"/>
          </p:nvPr>
        </p:nvSpPr>
        <p:spPr>
          <a:xfrm>
            <a:off x="428626" y="699408"/>
            <a:ext cx="11763374" cy="6596742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Výsledek tavby</a:t>
            </a:r>
            <a:r>
              <a:rPr lang="cs-CZ" altLang="cs-CZ" sz="1800" dirty="0"/>
              <a:t>   –   </a:t>
            </a:r>
            <a:r>
              <a:rPr lang="cs-CZ" altLang="cs-CZ" sz="1800" b="1" dirty="0"/>
              <a:t>železná houba:   </a:t>
            </a:r>
            <a:r>
              <a:rPr lang="cs-CZ" altLang="cs-CZ" sz="1800" dirty="0" err="1"/>
              <a:t>spečenec</a:t>
            </a:r>
            <a:r>
              <a:rPr lang="cs-CZ" altLang="cs-CZ" sz="1800" dirty="0"/>
              <a:t> kovu, strusky a zbytků paliva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–   polotovar se musel kladivy skovávat, aby se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odstranila nežádoucí struska a zbytky paliva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–  různá kvalita vytavení 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r>
              <a:rPr lang="cs-CZ" altLang="cs-CZ" sz="1800" dirty="0"/>
              <a:t>                                –   </a:t>
            </a:r>
            <a:r>
              <a:rPr lang="cs-CZ" altLang="cs-CZ" sz="1800" b="1" dirty="0"/>
              <a:t>železná lupa:  </a:t>
            </a:r>
            <a:r>
              <a:rPr lang="cs-CZ" altLang="cs-CZ" sz="1800" dirty="0"/>
              <a:t>polotovar, z něhož kováři sekerkami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odsekávali kusy kovu a ve výhni je kladivy formovali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(nářadí, zbraně aj.):     0,5 a 1,5 kg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r>
              <a:rPr lang="cs-CZ" altLang="cs-CZ" sz="1800" dirty="0"/>
              <a:t>                                      </a:t>
            </a:r>
            <a:r>
              <a:rPr lang="cs-CZ" altLang="cs-CZ" sz="1800" b="1" dirty="0"/>
              <a:t>naseknuté lupy:  </a:t>
            </a:r>
            <a:r>
              <a:rPr lang="cs-CZ" altLang="cs-CZ" sz="1800" dirty="0"/>
              <a:t>z železářské hutě u Olomučan,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hradisek Staré zámky u Líšně,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</a:t>
            </a:r>
            <a:r>
              <a:rPr lang="cs-CZ" altLang="cs-CZ" sz="1800" dirty="0" err="1"/>
              <a:t>Klášťova</a:t>
            </a:r>
            <a:r>
              <a:rPr lang="cs-CZ" altLang="cs-CZ" sz="1800" dirty="0"/>
              <a:t>, Mikulčic, Pouzdřan,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slovenské </a:t>
            </a:r>
            <a:r>
              <a:rPr lang="cs-CZ" altLang="cs-CZ" sz="1800" dirty="0" err="1"/>
              <a:t>Hodruše</a:t>
            </a:r>
            <a:r>
              <a:rPr lang="cs-CZ" altLang="cs-CZ" sz="1800" dirty="0"/>
              <a:t> aj.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r>
              <a:rPr lang="cs-CZ" altLang="cs-CZ" sz="1800" dirty="0"/>
              <a:t>                                –  </a:t>
            </a:r>
            <a:r>
              <a:rPr lang="cs-CZ" altLang="cs-CZ" sz="1800" b="1" dirty="0"/>
              <a:t>distribuce do velkomoravských center:</a:t>
            </a:r>
            <a:r>
              <a:rPr lang="cs-CZ" altLang="cs-CZ" sz="1800" dirty="0"/>
              <a:t>  celé i poloviny 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endParaRPr lang="cs-CZ" altLang="cs-CZ" sz="1800" dirty="0"/>
          </a:p>
        </p:txBody>
      </p:sp>
      <p:pic>
        <p:nvPicPr>
          <p:cNvPr id="5" name="Picture 10" descr="j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2"/>
          <a:stretch/>
        </p:blipFill>
        <p:spPr bwMode="auto">
          <a:xfrm>
            <a:off x="8158311" y="486170"/>
            <a:ext cx="1953360" cy="210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659667" y="622111"/>
            <a:ext cx="79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/>
              <a:t>houba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591585" y="5158515"/>
            <a:ext cx="1476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/>
              <a:t>polovina lupy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50454"/>
          <a:stretch/>
        </p:blipFill>
        <p:spPr>
          <a:xfrm>
            <a:off x="8030385" y="2591535"/>
            <a:ext cx="2437574" cy="1920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FBA22C4-AA0B-4C07-9813-EC5E3E882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191" y="4896234"/>
            <a:ext cx="2708476" cy="18172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88E0075-79A1-430F-A222-547A705F0D3B}"/>
              </a:ext>
            </a:extLst>
          </p:cNvPr>
          <p:cNvSpPr txBox="1"/>
          <p:nvPr/>
        </p:nvSpPr>
        <p:spPr>
          <a:xfrm>
            <a:off x="11002825" y="3334481"/>
            <a:ext cx="601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/>
              <a:t>lupa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7112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0D74767E-8CD7-4470-91B0-71C35D5E7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165" y="272329"/>
            <a:ext cx="104325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latin typeface="+mn-lt"/>
              </a:rPr>
              <a:t>   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Naseknuté lupy –  </a:t>
            </a:r>
            <a:r>
              <a:rPr lang="cs-CZ" altLang="cs-CZ" b="1" dirty="0">
                <a:latin typeface="+mn-lt"/>
              </a:rPr>
              <a:t>železné polotovary </a:t>
            </a:r>
          </a:p>
          <a:p>
            <a:pPr algn="l"/>
            <a:r>
              <a:rPr lang="cs-CZ" altLang="cs-CZ" b="1" dirty="0">
                <a:latin typeface="+mn-lt"/>
              </a:rPr>
              <a:t>                                    –  výskyt:  </a:t>
            </a:r>
            <a:r>
              <a:rPr lang="cs-CZ" sz="1800" b="0" i="0" u="none" strike="noStrike" baseline="0" dirty="0">
                <a:latin typeface="MyriadPro-Regular"/>
              </a:rPr>
              <a:t>od Kazachstánu, přes Bulharsko, Rumunsko, střední a severní Evropu (Norsko a</a:t>
            </a:r>
          </a:p>
          <a:p>
            <a:pPr algn="l"/>
            <a:r>
              <a:rPr lang="cs-CZ" dirty="0">
                <a:latin typeface="MyriadPro-Regular"/>
              </a:rPr>
              <a:t>                                                     </a:t>
            </a:r>
            <a:r>
              <a:rPr lang="cs-CZ" sz="1800" b="0" i="0" u="none" strike="noStrike" baseline="0" dirty="0">
                <a:latin typeface="MyriadPro-Regular"/>
              </a:rPr>
              <a:t>  Švédsko) po Irsko či severní pobřeží Španělska</a:t>
            </a:r>
            <a:endParaRPr lang="cs-CZ" altLang="cs-CZ" b="1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AC6DB0-A291-4DB5-8451-E770C4C85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1"/>
          <a:stretch/>
        </p:blipFill>
        <p:spPr>
          <a:xfrm>
            <a:off x="0" y="1147235"/>
            <a:ext cx="6336056" cy="538867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F50486E-8056-4EB7-9397-082E3806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73" y="1536595"/>
            <a:ext cx="1859498" cy="17943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3BC0924-9762-4970-9A2A-6616F5F54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125" y="1648418"/>
            <a:ext cx="1985875" cy="158536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DD94E6F-446C-4EA5-999D-047C5C278448}"/>
              </a:ext>
            </a:extLst>
          </p:cNvPr>
          <p:cNvSpPr txBox="1"/>
          <p:nvPr/>
        </p:nvSpPr>
        <p:spPr>
          <a:xfrm flipH="1">
            <a:off x="10447212" y="3190947"/>
            <a:ext cx="150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Mikulčice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664865E-97B5-4B24-BBCF-5B1E0C1E8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876" y="1607091"/>
            <a:ext cx="1988130" cy="148237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B672B96-AE98-40D5-882F-13ECC05E9E9F}"/>
              </a:ext>
            </a:extLst>
          </p:cNvPr>
          <p:cNvSpPr txBox="1"/>
          <p:nvPr/>
        </p:nvSpPr>
        <p:spPr>
          <a:xfrm flipH="1">
            <a:off x="8541092" y="3216765"/>
            <a:ext cx="150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Staré zámky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3ED1E96-D913-4F22-880B-31550172A2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94" t="28889" r="21171" b="27777"/>
          <a:stretch/>
        </p:blipFill>
        <p:spPr>
          <a:xfrm>
            <a:off x="4371976" y="3727930"/>
            <a:ext cx="7538020" cy="305040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07806F1-3A0B-47FA-A8E3-C6E787B03CC1}"/>
              </a:ext>
            </a:extLst>
          </p:cNvPr>
          <p:cNvSpPr txBox="1"/>
          <p:nvPr/>
        </p:nvSpPr>
        <p:spPr>
          <a:xfrm>
            <a:off x="6613552" y="3216765"/>
            <a:ext cx="132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Olomučany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B2B9BA2-53BB-4454-ABA4-FBD262C0C8C4}"/>
              </a:ext>
            </a:extLst>
          </p:cNvPr>
          <p:cNvSpPr txBox="1"/>
          <p:nvPr/>
        </p:nvSpPr>
        <p:spPr>
          <a:xfrm>
            <a:off x="282004" y="63650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tzv. prstovité lupy:   </a:t>
            </a:r>
            <a:r>
              <a:rPr lang="cs-CZ" dirty="0"/>
              <a:t>ze Skandinávie </a:t>
            </a:r>
          </a:p>
        </p:txBody>
      </p:sp>
    </p:spTree>
    <p:extLst>
      <p:ext uri="{BB962C8B-B14F-4D97-AF65-F5344CB8AC3E}">
        <p14:creationId xmlns:p14="http://schemas.microsoft.com/office/powerpoint/2010/main" val="3554732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F8980DE-6496-48DE-9858-3D27039957C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1771650" y="-49149"/>
            <a:ext cx="8229600" cy="647427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49DD942-221D-411D-ADB2-B9FA3C293565}"/>
              </a:ext>
            </a:extLst>
          </p:cNvPr>
          <p:cNvSpPr txBox="1"/>
          <p:nvPr/>
        </p:nvSpPr>
        <p:spPr>
          <a:xfrm>
            <a:off x="1684102" y="6455846"/>
            <a:ext cx="8130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none" strike="noStrike" baseline="0" dirty="0">
                <a:latin typeface="MyriadPro-It"/>
              </a:rPr>
              <a:t>Lokalizace míst nálezů železářských naseknutých lup (Merta 2019; Michal Hlavica).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74310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5300" y="450484"/>
            <a:ext cx="11696700" cy="6187439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Odpad:  struska:  </a:t>
            </a:r>
            <a:r>
              <a:rPr lang="cs-CZ" sz="1800" dirty="0"/>
              <a:t> 8. – 9. stol.:  oblast </a:t>
            </a:r>
            <a:r>
              <a:rPr lang="cs-CZ" sz="1800" b="1" dirty="0" err="1"/>
              <a:t>Markisches</a:t>
            </a:r>
            <a:r>
              <a:rPr lang="cs-CZ" sz="1800" b="1" dirty="0"/>
              <a:t> </a:t>
            </a:r>
            <a:r>
              <a:rPr lang="cs-CZ" sz="1800" b="1" dirty="0" err="1"/>
              <a:t>Sauerland</a:t>
            </a:r>
            <a:r>
              <a:rPr lang="cs-CZ" sz="1800" dirty="0"/>
              <a:t> (Ň)     60 – 70 tun strusky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1100 prozkoumaných hald:   průměr  10 až 12 m, v. 0,6 - 0,7 m </a:t>
            </a:r>
            <a:endParaRPr lang="pl-PL" sz="1800" dirty="0"/>
          </a:p>
          <a:p>
            <a:pPr marL="0" indent="0">
              <a:buNone/>
            </a:pPr>
            <a:r>
              <a:rPr lang="pl-PL" sz="1800" dirty="0"/>
              <a:t>                                                               3960 – 19800 t železa na 66 000 t strusky</a:t>
            </a:r>
          </a:p>
          <a:p>
            <a:pPr marL="0" indent="0">
              <a:buNone/>
            </a:pPr>
            <a:r>
              <a:rPr lang="pl-PL" sz="1800" dirty="0"/>
              <a:t> </a:t>
            </a:r>
          </a:p>
          <a:p>
            <a:pPr>
              <a:defRPr/>
            </a:pPr>
            <a:r>
              <a:rPr lang="cs-CZ" sz="1800" b="1" dirty="0"/>
              <a:t>8. – 9. stol.: </a:t>
            </a:r>
            <a:r>
              <a:rPr lang="cs-CZ" sz="1800" dirty="0"/>
              <a:t>  </a:t>
            </a:r>
            <a:r>
              <a:rPr lang="cs-CZ" sz="1800" b="1" dirty="0"/>
              <a:t>Olomučany:</a:t>
            </a:r>
            <a:r>
              <a:rPr lang="cs-CZ" sz="1800" dirty="0"/>
              <a:t>   15 pecí                          1</a:t>
            </a:r>
            <a:r>
              <a:rPr lang="de-DE" sz="1800" dirty="0"/>
              <a:t>620 – 2700 t</a:t>
            </a:r>
            <a:r>
              <a:rPr lang="cs-CZ" sz="1800" dirty="0"/>
              <a:t> strusky</a:t>
            </a:r>
          </a:p>
          <a:p>
            <a:pPr marL="0" indent="0">
              <a:buNone/>
            </a:pPr>
            <a:r>
              <a:rPr lang="cs-CZ" sz="1800" dirty="0"/>
              <a:t>                           </a:t>
            </a:r>
            <a:r>
              <a:rPr lang="cs-CZ" sz="1800" b="1" dirty="0"/>
              <a:t>Želechovice: </a:t>
            </a:r>
            <a:r>
              <a:rPr lang="cs-CZ" sz="1800" dirty="0"/>
              <a:t>   25 pecí   6 – 7 t/rok    1400 t strusky</a:t>
            </a:r>
          </a:p>
          <a:p>
            <a:r>
              <a:rPr lang="cs-CZ" sz="1800" b="1" i="0" u="none" strike="noStrike" baseline="0" dirty="0"/>
              <a:t>9. stol:   </a:t>
            </a:r>
            <a:r>
              <a:rPr lang="cs-CZ" sz="1800" i="0" u="none" strike="noStrike" baseline="0" dirty="0"/>
              <a:t>velkomoravská centra:  pouze kovářské dílny:  </a:t>
            </a:r>
            <a:r>
              <a:rPr lang="cs-CZ" sz="1800" b="1" i="0" u="none" strike="noStrike" baseline="0" dirty="0"/>
              <a:t>Břeclav-</a:t>
            </a:r>
            <a:r>
              <a:rPr lang="cs-CZ" sz="1800" b="1" i="0" u="none" strike="noStrike" baseline="0" dirty="0" err="1"/>
              <a:t>Pohansk</a:t>
            </a:r>
            <a:r>
              <a:rPr lang="cs-CZ" sz="1800" b="1" i="0" u="none" strike="noStrike" baseline="0" dirty="0" err="1">
                <a:latin typeface="Calibri" panose="020F0502020204030204" pitchFamily="34" charset="0"/>
              </a:rPr>
              <a:t>o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  (výheň z 9. stol.) </a:t>
            </a:r>
          </a:p>
          <a:p>
            <a:pPr algn="l"/>
            <a:r>
              <a:rPr lang="pl-PL" sz="1800" b="1" i="0" u="none" strike="noStrike" baseline="0" dirty="0">
                <a:latin typeface="Calibri" panose="020F0502020204030204" pitchFamily="34" charset="0"/>
              </a:rPr>
              <a:t>1/3 9. stol.:  Sliač – Horná Zem    </a:t>
            </a:r>
            <a:r>
              <a:rPr lang="pl-PL" sz="1800" b="0" i="0" u="none" strike="noStrike" baseline="0" dirty="0">
                <a:latin typeface="Calibri" panose="020F0502020204030204" pitchFamily="34" charset="0"/>
              </a:rPr>
              <a:t>hutnická </a:t>
            </a:r>
            <a:r>
              <a:rPr lang="pl-PL" sz="1800" dirty="0">
                <a:latin typeface="Calibri" panose="020F0502020204030204" pitchFamily="34" charset="0"/>
              </a:rPr>
              <a:t>a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kovářská dílna  –   opracovaný kámen:  kovadlina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</a:rPr>
              <a:t>                                                                            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  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sekerovité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hřivny:  železné pruty</a:t>
            </a:r>
            <a:r>
              <a:rPr lang="cs-CZ" sz="1800" dirty="0">
                <a:latin typeface="Calibri" panose="020F0502020204030204" pitchFamily="34" charset="0"/>
              </a:rPr>
              <a:t> 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lum bright="20000" contrast="40000"/>
          </a:blip>
          <a:stretch>
            <a:fillRect/>
          </a:stretch>
        </p:blipFill>
        <p:spPr>
          <a:xfrm>
            <a:off x="1025667" y="3990115"/>
            <a:ext cx="4167510" cy="2647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lum bright="20000" contrast="40000"/>
          </a:blip>
          <a:stretch>
            <a:fillRect/>
          </a:stretch>
        </p:blipFill>
        <p:spPr>
          <a:xfrm rot="16200000">
            <a:off x="7604606" y="3076198"/>
            <a:ext cx="2566485" cy="455696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023E78E-CEBF-8169-2807-26134095D657}"/>
              </a:ext>
            </a:extLst>
          </p:cNvPr>
          <p:cNvSpPr txBox="1"/>
          <p:nvPr/>
        </p:nvSpPr>
        <p:spPr>
          <a:xfrm>
            <a:off x="5456278" y="622285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Strusky</a:t>
            </a:r>
          </a:p>
        </p:txBody>
      </p:sp>
    </p:spTree>
    <p:extLst>
      <p:ext uri="{BB962C8B-B14F-4D97-AF65-F5344CB8AC3E}">
        <p14:creationId xmlns:p14="http://schemas.microsoft.com/office/powerpoint/2010/main" val="1819367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645887" y="632460"/>
            <a:ext cx="11546113" cy="6339839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Slovanské období  </a:t>
            </a:r>
            <a:r>
              <a:rPr lang="cs-CZ" altLang="cs-CZ" sz="1600" dirty="0"/>
              <a:t>–  </a:t>
            </a:r>
            <a:r>
              <a:rPr lang="cs-CZ" altLang="cs-CZ" sz="1600" b="1" dirty="0">
                <a:solidFill>
                  <a:srgbClr val="FF0000"/>
                </a:solidFill>
              </a:rPr>
              <a:t>depoty:</a:t>
            </a:r>
            <a:r>
              <a:rPr lang="cs-CZ" altLang="cs-CZ" sz="1600" b="1" dirty="0"/>
              <a:t>   </a:t>
            </a:r>
            <a:r>
              <a:rPr lang="cs-CZ" altLang="cs-CZ" sz="1600" dirty="0"/>
              <a:t>hromadné nálezy kovových předmětů měly různorodý obsah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Bartošková, A., 1986: </a:t>
            </a:r>
            <a:r>
              <a:rPr lang="cs-CZ" sz="1600" dirty="0"/>
              <a:t>Slovanské depoty železných předmětů v Československu. Studie AÚ ČSAV XVIII/2, Praha.</a:t>
            </a: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</a:t>
            </a:r>
            <a:r>
              <a:rPr lang="cs-CZ" altLang="cs-CZ" sz="1600" b="1" dirty="0"/>
              <a:t>a) zemědělské nářadí: </a:t>
            </a:r>
            <a:r>
              <a:rPr lang="cs-CZ" altLang="cs-CZ" sz="1600" dirty="0"/>
              <a:t> radlice, motyky, srpy, kosy  (6/7. stol:  Lety u Dobřichovic)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</a:t>
            </a:r>
            <a:r>
              <a:rPr lang="cs-CZ" altLang="cs-CZ" sz="1600" b="1" dirty="0"/>
              <a:t>b) </a:t>
            </a:r>
            <a:r>
              <a:rPr lang="cs-CZ" sz="1600" b="1" dirty="0"/>
              <a:t>bojovnická výstroj:</a:t>
            </a:r>
            <a:r>
              <a:rPr lang="cs-CZ" sz="1600" dirty="0"/>
              <a:t>  depot z Plužné:  dvě sekery, kopí, udidlo, železný hrot 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</a:t>
            </a:r>
            <a:r>
              <a:rPr lang="cs-CZ" altLang="cs-CZ" sz="1600" b="1" dirty="0"/>
              <a:t>c) misky slezského typu: </a:t>
            </a:r>
            <a:r>
              <a:rPr lang="cs-CZ" altLang="cs-CZ" sz="1600" dirty="0"/>
              <a:t> v depotech od </a:t>
            </a:r>
            <a:r>
              <a:rPr lang="cs-CZ" sz="1600" dirty="0"/>
              <a:t>7/8. stol. do 9. stol., v hrobech: </a:t>
            </a:r>
            <a:r>
              <a:rPr lang="cs-CZ" sz="1600" dirty="0" err="1"/>
              <a:t>Pohansko</a:t>
            </a:r>
            <a:r>
              <a:rPr lang="cs-CZ" sz="1600" dirty="0"/>
              <a:t>, Mikulčice  (1. pol. 9. stol.)</a:t>
            </a:r>
          </a:p>
          <a:p>
            <a:pPr marL="0" indent="0">
              <a:buFontTx/>
              <a:buNone/>
              <a:defRPr/>
            </a:pPr>
            <a:r>
              <a:rPr lang="cs-CZ" altLang="cs-CZ" sz="1600" b="1" dirty="0"/>
              <a:t>                                               d) železné hřivny:  </a:t>
            </a:r>
            <a:r>
              <a:rPr lang="cs-CZ" altLang="cs-CZ" sz="1600" dirty="0"/>
              <a:t>Staré Město, Břeclav-</a:t>
            </a:r>
            <a:r>
              <a:rPr lang="cs-CZ" altLang="cs-CZ" sz="1600" dirty="0" err="1"/>
              <a:t>Pohansko</a:t>
            </a:r>
            <a:r>
              <a:rPr lang="cs-CZ" altLang="cs-CZ" sz="1600" dirty="0"/>
              <a:t>, Mikulčice (cca 330)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¨                                             </a:t>
            </a:r>
          </a:p>
          <a:p>
            <a:pPr>
              <a:defRPr/>
            </a:pPr>
            <a:r>
              <a:rPr lang="cs-CZ" altLang="cs-CZ" sz="1600" b="1" dirty="0"/>
              <a:t>Morava  </a:t>
            </a:r>
            <a:r>
              <a:rPr lang="cs-CZ" altLang="cs-CZ" sz="1600" dirty="0"/>
              <a:t>–</a:t>
            </a:r>
            <a:r>
              <a:rPr lang="cs-CZ" altLang="cs-CZ" sz="1600" b="1" dirty="0"/>
              <a:t>  2 skupiny:   a)  </a:t>
            </a:r>
            <a:r>
              <a:rPr lang="cs-CZ" sz="1600" b="1" dirty="0" err="1"/>
              <a:t>předvelkomoravské</a:t>
            </a:r>
            <a:r>
              <a:rPr lang="cs-CZ" sz="1600" b="1" dirty="0"/>
              <a:t>: </a:t>
            </a:r>
            <a:r>
              <a:rPr lang="cs-CZ" sz="1600" dirty="0"/>
              <a:t>  7./8.  – 9/10. stol.:  Brno-Líšeň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             b)  velkomoravské:   </a:t>
            </a:r>
            <a:r>
              <a:rPr lang="cs-CZ" sz="1600" dirty="0"/>
              <a:t>2/3 9. –  poč. 10. stol.:  9 lokalit:  spíše na hradištích </a:t>
            </a:r>
          </a:p>
          <a:p>
            <a:pPr marL="0" indent="0">
              <a:buNone/>
              <a:defRPr/>
            </a:pPr>
            <a:r>
              <a:rPr lang="cs-CZ" sz="1600" b="0" i="0" u="none" strike="noStrike" baseline="0" dirty="0">
                <a:solidFill>
                  <a:srgbClr val="000000"/>
                </a:solidFill>
              </a:rPr>
              <a:t>                                                                                                                              Horní Němčí  (bezmála 70 ks. hřiven) 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                                 V</a:t>
            </a:r>
            <a:r>
              <a:rPr lang="cs-CZ" altLang="cs-CZ" sz="1600" dirty="0"/>
              <a:t>ysoké Pole: vrch </a:t>
            </a:r>
            <a:r>
              <a:rPr lang="cs-CZ" altLang="cs-CZ" sz="1600" dirty="0" err="1"/>
              <a:t>Klášťov</a:t>
            </a:r>
            <a:r>
              <a:rPr lang="cs-CZ" altLang="cs-CZ" sz="1600" dirty="0"/>
              <a:t> 11 depotů, </a:t>
            </a:r>
            <a:r>
              <a:rPr lang="cs-CZ" sz="1600" dirty="0"/>
              <a:t>753 m. n. m.  (cca 700 předmětů)</a:t>
            </a:r>
          </a:p>
          <a:p>
            <a:pPr marL="0" indent="0">
              <a:buNone/>
              <a:defRPr/>
            </a:pPr>
            <a:r>
              <a:rPr lang="cs-CZ" sz="1600" b="0" i="0" u="none" strike="noStrike" baseline="0" dirty="0">
                <a:solidFill>
                  <a:srgbClr val="000000"/>
                </a:solidFill>
              </a:rPr>
              <a:t>                                                                                                                              Olomouc – Václavské návrší:  4 hřivny, </a:t>
            </a:r>
            <a:r>
              <a:rPr lang="cs-CZ" sz="1600" b="0" i="0" u="none" strike="noStrike" baseline="0" dirty="0" err="1">
                <a:solidFill>
                  <a:srgbClr val="000000"/>
                </a:solidFill>
              </a:rPr>
              <a:t>Křižkovského</a:t>
            </a:r>
            <a:r>
              <a:rPr lang="cs-CZ" sz="1600" dirty="0">
                <a:solidFill>
                  <a:srgbClr val="000000"/>
                </a:solidFill>
              </a:rPr>
              <a:t>:  1ks.</a:t>
            </a:r>
            <a:r>
              <a:rPr lang="cs-CZ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altLang="cs-CZ" sz="1600" b="1" dirty="0"/>
              <a:t>        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–  N. </a:t>
            </a:r>
            <a:r>
              <a:rPr lang="cs-CZ" altLang="cs-CZ" sz="1600" dirty="0" err="1"/>
              <a:t>Profantová</a:t>
            </a:r>
            <a:r>
              <a:rPr lang="cs-CZ" altLang="cs-CZ" sz="1600" dirty="0"/>
              <a:t>:   vyšší výskyt vysvětluje </a:t>
            </a:r>
            <a:r>
              <a:rPr lang="cs-CZ" sz="1600" dirty="0"/>
              <a:t>blízkostí Podunají, větší produkcí železa a směnou</a:t>
            </a:r>
            <a:r>
              <a:rPr lang="cs-CZ" altLang="cs-CZ" sz="1600" dirty="0"/>
              <a:t> 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800" b="1" dirty="0"/>
              <a:t>Čechy</a:t>
            </a:r>
            <a:r>
              <a:rPr lang="cs-CZ" altLang="cs-CZ" sz="1800" dirty="0"/>
              <a:t>  –  od konce 8. stol. (převážně v 9. stol.), méně než na Moravě:  Březno, Dolánky, Jaroměř, Vraclav, Malá Strana</a:t>
            </a:r>
          </a:p>
          <a:p>
            <a:pPr>
              <a:defRPr/>
            </a:pPr>
            <a:r>
              <a:rPr lang="cs-CZ" altLang="cs-CZ" sz="1800" b="1" dirty="0"/>
              <a:t>Slovensko</a:t>
            </a:r>
            <a:r>
              <a:rPr lang="cs-CZ" altLang="cs-CZ" sz="1800" dirty="0"/>
              <a:t>  –   hradisko Valy u Bojné v Pováží (Bojná I):  5 depotů, okolo další hradiska  (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1600 až 2000 ks.)</a:t>
            </a:r>
          </a:p>
          <a:p>
            <a:pPr>
              <a:defRPr/>
            </a:pPr>
            <a:r>
              <a:rPr lang="cs-CZ" sz="1800" b="1" i="0" u="none" strike="noStrike" baseline="0" dirty="0">
                <a:solidFill>
                  <a:srgbClr val="000000"/>
                </a:solidFill>
              </a:rPr>
              <a:t>Slezsko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–  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Gromnik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(5 misek),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Gilów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 (ještě na poč. 10. stol.)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</a:rPr>
              <a:t>Polsko </a:t>
            </a:r>
            <a:r>
              <a:rPr lang="cs-CZ" sz="1800" dirty="0">
                <a:solidFill>
                  <a:srgbClr val="000000"/>
                </a:solidFill>
              </a:rPr>
              <a:t> –   </a:t>
            </a:r>
            <a:r>
              <a:rPr lang="cs-CZ" altLang="cs-CZ" sz="1800" dirty="0" err="1"/>
              <a:t>Zawada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Lanckorońska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Nowa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Huta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Radymno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Piotrawin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Stradów</a:t>
            </a:r>
            <a:endParaRPr lang="cs-CZ" altLang="cs-CZ" sz="1800" dirty="0"/>
          </a:p>
          <a:p>
            <a:pPr marL="0" indent="0">
              <a:buNone/>
              <a:defRPr/>
            </a:pPr>
            <a:endParaRPr lang="cs-CZ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2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515837" y="0"/>
            <a:ext cx="9361713" cy="1143001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Železo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idx="1"/>
          </p:nvPr>
        </p:nvSpPr>
        <p:spPr>
          <a:xfrm>
            <a:off x="581025" y="942975"/>
            <a:ext cx="11610975" cy="5915025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cs-CZ" altLang="cs-CZ" sz="1800" b="1" dirty="0"/>
              <a:t>Původ   </a:t>
            </a:r>
            <a:r>
              <a:rPr lang="cs-CZ" altLang="cs-CZ" sz="1800" dirty="0"/>
              <a:t>–   meteoritický („nebeský kov“):  2800 př.n.l.:  svářkové železo ve velké pyramidě v Gize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–   objev metalurgie železa:  separace z rud redukčním pochodem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Těžba železné rudy  </a:t>
            </a:r>
            <a:r>
              <a:rPr lang="cs-CZ" altLang="cs-CZ" sz="1800" dirty="0"/>
              <a:t> –   </a:t>
            </a:r>
            <a:r>
              <a:rPr lang="cs-CZ" altLang="cs-CZ" sz="1800" b="1" dirty="0"/>
              <a:t>3. tis. př. n. l.:  </a:t>
            </a:r>
            <a:r>
              <a:rPr lang="cs-CZ" altLang="cs-CZ" sz="1800" dirty="0"/>
              <a:t>počátky výroby ve střední a východní Anatolii (měděná metalurgie)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a)  v královských hrobech jako luxusní předměty (</a:t>
            </a:r>
            <a:r>
              <a:rPr lang="cs-CZ" altLang="cs-CZ" sz="1800" dirty="0" err="1"/>
              <a:t>Alaca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Hüyük</a:t>
            </a:r>
            <a:r>
              <a:rPr lang="cs-CZ" altLang="cs-CZ" sz="1800" dirty="0"/>
              <a:t>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b)  železné části bronzových výrobků:  2800: nález svářkového železa z „velké pyramidy v Gize“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–  </a:t>
            </a:r>
            <a:r>
              <a:rPr lang="cs-CZ" altLang="cs-CZ" sz="1800" b="1" dirty="0"/>
              <a:t>3. – 2. tis. př. n. l.:  </a:t>
            </a:r>
            <a:r>
              <a:rPr lang="cs-CZ" altLang="cs-CZ" sz="1800" dirty="0"/>
              <a:t>na několika místech v severním Iránu a Kavkazu   (nezávisle na sobě)  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náhodně při tavbách rud obsahujících měď i železo  (chalkopyrit: CuFeS</a:t>
            </a:r>
            <a:r>
              <a:rPr lang="cs-CZ" altLang="cs-CZ" sz="1800" baseline="-25000" dirty="0"/>
              <a:t>2</a:t>
            </a:r>
            <a:r>
              <a:rPr lang="cs-CZ" altLang="cs-CZ" sz="1800" dirty="0"/>
              <a:t>)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2. – 1. tis. př. n. l.   </a:t>
            </a:r>
            <a:r>
              <a:rPr lang="cs-CZ" altLang="cs-CZ" sz="1800" dirty="0"/>
              <a:t>–    z Malé Asie (Anatolie):  do Egypta, na Balkán (9. stol.) a ke Středozemnímu moři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–    </a:t>
            </a:r>
            <a:r>
              <a:rPr lang="cs-CZ" altLang="cs-CZ" sz="1800" b="1" dirty="0"/>
              <a:t>Halštat:  </a:t>
            </a:r>
            <a:r>
              <a:rPr lang="cs-CZ" altLang="cs-CZ" sz="1800" dirty="0"/>
              <a:t>nejstarší archeologicky datované jámové pece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–    </a:t>
            </a:r>
            <a:r>
              <a:rPr lang="cs-CZ" altLang="cs-CZ" sz="1800" b="1" dirty="0"/>
              <a:t>č</a:t>
            </a:r>
            <a:r>
              <a:rPr lang="cs-CZ" sz="1800" b="1" dirty="0"/>
              <a:t>eské země:  </a:t>
            </a:r>
            <a:r>
              <a:rPr lang="cs-CZ" sz="1800" dirty="0"/>
              <a:t>první železné předměty:  konec doby bronzové: HA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–    </a:t>
            </a:r>
            <a:r>
              <a:rPr lang="cs-CZ" sz="1800" b="1" dirty="0"/>
              <a:t>Slovensko:</a:t>
            </a:r>
            <a:r>
              <a:rPr lang="cs-CZ" sz="1800" dirty="0"/>
              <a:t>  </a:t>
            </a:r>
            <a:r>
              <a:rPr lang="cs-CZ" sz="1800" b="1" dirty="0"/>
              <a:t>HC-D</a:t>
            </a:r>
            <a:r>
              <a:rPr lang="cs-CZ" sz="1800" dirty="0"/>
              <a:t>:   první výroba:  Smolenice-</a:t>
            </a:r>
            <a:r>
              <a:rPr lang="cs-CZ" sz="1800" dirty="0" err="1"/>
              <a:t>Molpír</a:t>
            </a:r>
            <a:r>
              <a:rPr lang="cs-CZ" sz="1800" dirty="0"/>
              <a:t>, </a:t>
            </a:r>
            <a:r>
              <a:rPr lang="cs-CZ" sz="1800" dirty="0" err="1"/>
              <a:t>Čečejovce</a:t>
            </a:r>
            <a:r>
              <a:rPr lang="cs-CZ" sz="1800" dirty="0"/>
              <a:t> a </a:t>
            </a:r>
            <a:r>
              <a:rPr lang="cs-CZ" sz="1800" dirty="0" err="1"/>
              <a:t>Kralova</a:t>
            </a:r>
            <a:endParaRPr lang="cs-CZ" sz="1800" dirty="0"/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r>
              <a:rPr lang="cs-CZ" altLang="cs-CZ" sz="1800" b="1" dirty="0"/>
              <a:t>Doba laténská</a:t>
            </a:r>
            <a:r>
              <a:rPr lang="cs-CZ" altLang="cs-CZ" sz="1800" b="1" dirty="0">
                <a:solidFill>
                  <a:srgbClr val="FF0000"/>
                </a:solidFill>
              </a:rPr>
              <a:t>    </a:t>
            </a:r>
            <a:r>
              <a:rPr lang="cs-CZ" altLang="cs-CZ" sz="1800" dirty="0"/>
              <a:t>–</a:t>
            </a:r>
            <a:r>
              <a:rPr lang="cs-CZ" altLang="cs-CZ" sz="1800" b="1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n</a:t>
            </a:r>
            <a:r>
              <a:rPr lang="cs-CZ" sz="1800" dirty="0"/>
              <a:t>ejstarší železárny ve střední Evropě:  Německo: lokalita </a:t>
            </a:r>
            <a:r>
              <a:rPr lang="cs-CZ" sz="1800" dirty="0" err="1"/>
              <a:t>Hunsruck</a:t>
            </a:r>
            <a:r>
              <a:rPr lang="cs-CZ" sz="1800" dirty="0"/>
              <a:t> </a:t>
            </a:r>
            <a:r>
              <a:rPr lang="cs-CZ" sz="1800" dirty="0" err="1"/>
              <a:t>Eifel</a:t>
            </a:r>
            <a:r>
              <a:rPr lang="cs-CZ" sz="1800" dirty="0"/>
              <a:t> II A1 </a:t>
            </a:r>
          </a:p>
          <a:p>
            <a:pPr marL="0" indent="0">
              <a:buNone/>
            </a:pPr>
            <a:r>
              <a:rPr lang="cs-CZ" sz="1800" dirty="0"/>
              <a:t>                                   –   </a:t>
            </a:r>
            <a:r>
              <a:rPr lang="cs-CZ" altLang="cs-CZ" sz="2000" dirty="0"/>
              <a:t> </a:t>
            </a:r>
            <a:r>
              <a:rPr lang="cs-CZ" altLang="cs-CZ" sz="1800" b="1" dirty="0" err="1"/>
              <a:t>východokeltská</a:t>
            </a:r>
            <a:r>
              <a:rPr lang="cs-CZ" altLang="cs-CZ" sz="1800" b="1" dirty="0"/>
              <a:t> pec:   </a:t>
            </a:r>
            <a:r>
              <a:rPr lang="cs-CZ" altLang="cs-CZ" sz="1800" dirty="0"/>
              <a:t>nový typ šachtové pece se zahloubenou nístějí pro jímání strusky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–    </a:t>
            </a:r>
            <a:r>
              <a:rPr lang="cs-CZ" altLang="cs-CZ" sz="1800" b="1" dirty="0"/>
              <a:t>Mšecí:   </a:t>
            </a:r>
            <a:r>
              <a:rPr lang="cs-CZ" altLang="cs-CZ" sz="1800" dirty="0"/>
              <a:t> 19 pecí, pražiště rudy, výheň, kovárna, sklad výrobků</a:t>
            </a:r>
          </a:p>
          <a:p>
            <a:pPr marL="0" indent="0"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r>
              <a:rPr lang="pl-PL" sz="1800" b="1" dirty="0"/>
              <a:t>Doba římská   </a:t>
            </a:r>
            <a:r>
              <a:rPr lang="pl-PL" sz="1800" dirty="0"/>
              <a:t>–    </a:t>
            </a:r>
            <a:r>
              <a:rPr lang="cs-CZ" altLang="cs-CZ" sz="1800" dirty="0"/>
              <a:t>rozvoj výroby pro potřeby armády a stavitelství:  vedle jámových výkonnější šachtové pece  </a:t>
            </a:r>
            <a:r>
              <a:rPr lang="cs-CZ" altLang="cs-CZ" sz="1800" b="1" dirty="0"/>
              <a:t>(</a:t>
            </a:r>
            <a:r>
              <a:rPr lang="cs-CZ" altLang="cs-CZ" sz="1800" dirty="0"/>
              <a:t>vyšší teplota) </a:t>
            </a:r>
          </a:p>
          <a:p>
            <a:pPr marL="0" indent="0">
              <a:buNone/>
            </a:pPr>
            <a:endParaRPr lang="cs-CZ" sz="1800" dirty="0"/>
          </a:p>
          <a:p>
            <a:pPr eaLnBrk="1" hangingPunct="1"/>
            <a:endParaRPr lang="cs-CZ" alt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2136" t="34559" r="18822" b="29963"/>
          <a:stretch/>
        </p:blipFill>
        <p:spPr>
          <a:xfrm>
            <a:off x="9991724" y="3821489"/>
            <a:ext cx="2076451" cy="142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13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517617" y="924196"/>
            <a:ext cx="11443062" cy="60481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Slovanské </a:t>
            </a:r>
            <a:r>
              <a:rPr lang="cs-CZ" altLang="cs-CZ" sz="1600" b="1" dirty="0">
                <a:solidFill>
                  <a:srgbClr val="FF0000"/>
                </a:solidFill>
              </a:rPr>
              <a:t>depoty železných předmětů:</a:t>
            </a:r>
            <a:r>
              <a:rPr lang="cs-CZ" altLang="cs-CZ" sz="1600" b="1" dirty="0"/>
              <a:t>   </a:t>
            </a:r>
            <a:r>
              <a:rPr lang="cs-CZ" altLang="cs-CZ" sz="1600" dirty="0"/>
              <a:t>hromadné nálezy různého obsahu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a) </a:t>
            </a:r>
            <a:r>
              <a:rPr lang="cs-CZ" altLang="cs-CZ" sz="1600" b="1" dirty="0"/>
              <a:t>zemědělské nářadí:  </a:t>
            </a:r>
            <a:r>
              <a:rPr lang="cs-CZ" altLang="cs-CZ" sz="1600" dirty="0"/>
              <a:t>radlice, motyky, srpy, kosy  (6/7. stol:  Lety u Dobřichovic)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b) </a:t>
            </a:r>
            <a:r>
              <a:rPr lang="cs-CZ" sz="1600" b="1" dirty="0"/>
              <a:t>bojovnická výstroj:</a:t>
            </a:r>
            <a:r>
              <a:rPr lang="cs-CZ" sz="1600" dirty="0"/>
              <a:t>  depot z Plužné:  dvě sekery, kopí, udidlo, železný hrot 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c) </a:t>
            </a:r>
            <a:r>
              <a:rPr lang="cs-CZ" altLang="cs-CZ" sz="1600" b="1" dirty="0"/>
              <a:t>misky slezského typu</a:t>
            </a:r>
            <a:r>
              <a:rPr lang="cs-CZ" altLang="cs-CZ" sz="1600" dirty="0"/>
              <a:t>:  v depotech od </a:t>
            </a:r>
            <a:r>
              <a:rPr lang="cs-CZ" sz="1600" dirty="0"/>
              <a:t>7. stol. či 7/8. stol. s jinými předměty (většina z konce 8. a 9. stol.)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většinou </a:t>
            </a:r>
            <a:r>
              <a:rPr lang="cs-CZ" altLang="cs-CZ" sz="1600" dirty="0"/>
              <a:t>na hradištích, v Čechách méně než na Moravě a ve Slezsku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       </a:t>
            </a:r>
            <a:r>
              <a:rPr lang="cs-CZ" sz="1600" dirty="0"/>
              <a:t> </a:t>
            </a:r>
            <a:endParaRPr lang="cs-CZ" altLang="cs-CZ" sz="1600" dirty="0"/>
          </a:p>
          <a:p>
            <a:pPr>
              <a:defRPr/>
            </a:pPr>
            <a:r>
              <a:rPr lang="cs-CZ" altLang="cs-CZ" sz="1600" b="1" dirty="0"/>
              <a:t>Morava  </a:t>
            </a:r>
            <a:r>
              <a:rPr lang="cs-CZ" altLang="cs-CZ" sz="1600" dirty="0"/>
              <a:t>–</a:t>
            </a:r>
            <a:r>
              <a:rPr lang="cs-CZ" altLang="cs-CZ" sz="1600" b="1" dirty="0"/>
              <a:t>  2 skupiny:   </a:t>
            </a:r>
            <a:r>
              <a:rPr lang="cs-CZ" altLang="cs-CZ" sz="1600" dirty="0"/>
              <a:t>1.  </a:t>
            </a:r>
            <a:r>
              <a:rPr lang="cs-CZ" sz="1600" dirty="0" err="1"/>
              <a:t>předvelkomoravské</a:t>
            </a:r>
            <a:r>
              <a:rPr lang="cs-CZ" sz="1600" dirty="0"/>
              <a:t>:   7. – 9/10. stol.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2.  velkomoravské:   2/3 9. – poč. 10. stol. (</a:t>
            </a:r>
            <a:r>
              <a:rPr lang="cs-CZ" altLang="cs-CZ" sz="1600" dirty="0"/>
              <a:t>Vysoké Pole:  z vrchu </a:t>
            </a:r>
            <a:r>
              <a:rPr lang="cs-CZ" altLang="cs-CZ" sz="1600" dirty="0" err="1"/>
              <a:t>Klášťova</a:t>
            </a:r>
            <a:r>
              <a:rPr lang="cs-CZ" altLang="cs-CZ" sz="1600" dirty="0"/>
              <a:t> 11 depotů, </a:t>
            </a:r>
            <a:r>
              <a:rPr lang="cs-CZ" sz="1600" dirty="0"/>
              <a:t>753 m. n. m.)</a:t>
            </a:r>
            <a:endParaRPr lang="cs-CZ" altLang="cs-CZ" sz="1600" b="1" dirty="0"/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                                                     </a:t>
            </a:r>
            <a:r>
              <a:rPr lang="cs-CZ" altLang="cs-CZ" sz="1600" dirty="0"/>
              <a:t>ukládány více na hradištích 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–  N. </a:t>
            </a:r>
            <a:r>
              <a:rPr lang="cs-CZ" altLang="cs-CZ" sz="1600" dirty="0" err="1"/>
              <a:t>Profantová</a:t>
            </a:r>
            <a:r>
              <a:rPr lang="cs-CZ" altLang="cs-CZ" sz="1600" dirty="0"/>
              <a:t>:   vyšší výskyt vysvětluje </a:t>
            </a:r>
            <a:r>
              <a:rPr lang="cs-CZ" sz="1600" dirty="0"/>
              <a:t>blízkostí Podunají, větší produkcí železa a směnou</a:t>
            </a:r>
            <a:r>
              <a:rPr lang="cs-CZ" altLang="cs-CZ" sz="1600" dirty="0"/>
              <a:t> 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600" b="1" dirty="0"/>
              <a:t>Čechy</a:t>
            </a:r>
            <a:r>
              <a:rPr lang="cs-CZ" altLang="cs-CZ" sz="1600" dirty="0"/>
              <a:t>  –  od konce 8. stol. a převážně v 9. stol.</a:t>
            </a:r>
          </a:p>
          <a:p>
            <a:pPr>
              <a:defRPr/>
            </a:pPr>
            <a:r>
              <a:rPr lang="cs-CZ" altLang="cs-CZ" sz="1600" b="1" dirty="0"/>
              <a:t>Slovensko</a:t>
            </a:r>
            <a:r>
              <a:rPr lang="cs-CZ" altLang="cs-CZ" sz="1600" dirty="0"/>
              <a:t>  –   hradisko Valy u Bojné v Pováží (Bojná I):  5 depotů, kolem další hradiska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Bartošková, A., 1986: </a:t>
            </a:r>
            <a:r>
              <a:rPr lang="cs-CZ" sz="1600" dirty="0"/>
              <a:t>Slovanské depoty železných předmětů v Československu. Studie AÚ ČSAV XVIII/2, Praha.</a:t>
            </a: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782457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>
            <a:extLst>
              <a:ext uri="{FF2B5EF4-FFF2-40B4-BE49-F238E27FC236}">
                <a16:creationId xmlns:a16="http://schemas.microsoft.com/office/drawing/2014/main" id="{8714AFC7-3A7B-D8AC-DC4A-C6870D035B0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 t="1666" r="7307" b="2499"/>
          <a:stretch>
            <a:fillRect/>
          </a:stretch>
        </p:blipFill>
        <p:spPr bwMode="auto">
          <a:xfrm rot="5400000">
            <a:off x="1032725" y="-581706"/>
            <a:ext cx="3894252" cy="623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2">
            <a:extLst>
              <a:ext uri="{FF2B5EF4-FFF2-40B4-BE49-F238E27FC236}">
                <a16:creationId xmlns:a16="http://schemas.microsoft.com/office/drawing/2014/main" id="{A28AF85B-FC72-FD0F-769A-6248D5402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152" y="5146675"/>
            <a:ext cx="115919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  <a:latin typeface="+mn-lt"/>
              </a:rPr>
              <a:t>Raně středověké depoty železných předmětů z ČR</a:t>
            </a:r>
            <a:r>
              <a:rPr lang="cs-CZ" altLang="cs-CZ" sz="1600" b="1" dirty="0">
                <a:latin typeface="+mn-lt"/>
              </a:rPr>
              <a:t>.</a:t>
            </a:r>
            <a:r>
              <a:rPr lang="cs-CZ" altLang="cs-CZ" sz="1200" b="1" dirty="0">
                <a:latin typeface="+mn-lt"/>
              </a:rPr>
              <a:t> </a:t>
            </a:r>
            <a:r>
              <a:rPr lang="cs-CZ" altLang="cs-CZ" sz="1200" dirty="0">
                <a:latin typeface="+mn-lt"/>
              </a:rPr>
              <a:t>1 - Babice nad Svitavou, 2-Brankovice u Raně středověké depoty železných předmětů z ČR. 1 - Babice nad Svitavou, okr. Svitavy; 2- Brankovice, okr. Vyškov; 3 - Březnice, okr. Příbram; 4 - Ivanovice, okr. Vyškov; 5 - Klapý, okr. Litoměřice; 6 - </a:t>
            </a:r>
            <a:r>
              <a:rPr lang="cs-CZ" altLang="cs-CZ" sz="1200" dirty="0" err="1">
                <a:latin typeface="+mn-lt"/>
              </a:rPr>
              <a:t>Klášťov</a:t>
            </a:r>
            <a:r>
              <a:rPr lang="cs-CZ" altLang="cs-CZ" sz="1200" dirty="0">
                <a:latin typeface="+mn-lt"/>
              </a:rPr>
              <a:t>-Vysoké Pole, okr. Zlín; 7 - Kylešovice, okr. Opava; 8 - Lipník nad Bečvou, okr. Přerov; 9 -Mikulčice, okr. Hodonín; 10 - Mlékosrby, okr. Hradec Králové; 11 - Mutěnice, okr. Hodonín; 12 - Oslavany, okr. Brno-venkov; 13 - Plužná, okr. Mladá Boleslav; 14 - Pohansko-Břeclav, okr. Břeclav; 15 - </a:t>
            </a:r>
            <a:r>
              <a:rPr lang="cs-CZ" altLang="cs-CZ" sz="1200" dirty="0" err="1">
                <a:latin typeface="+mn-lt"/>
              </a:rPr>
              <a:t>Pohansko</a:t>
            </a:r>
            <a:r>
              <a:rPr lang="cs-CZ" altLang="cs-CZ" sz="1200" dirty="0">
                <a:latin typeface="+mn-lt"/>
              </a:rPr>
              <a:t> u Nejdku, okr. Břeclav; 16 - </a:t>
            </a:r>
            <a:r>
              <a:rPr lang="cs-CZ" altLang="cs-CZ" sz="1200" dirty="0" err="1">
                <a:latin typeface="+mn-lt"/>
              </a:rPr>
              <a:t>Prachov</a:t>
            </a:r>
            <a:r>
              <a:rPr lang="cs-CZ" altLang="cs-CZ" sz="1200" dirty="0">
                <a:latin typeface="+mn-lt"/>
              </a:rPr>
              <a:t>, okr. Jičín; 17 - Přítluky, okr. Břeclav; 18 - Rajhrad, okr. Brno; 19 - Semice nad Labem, okr. Nymburk; 20 - Slavětice u Všemyslic, okr. Č. Budějovice; 21 - Smolnice u Loun, okr. Louny; 22 - Stará Břeclav-Břeclav, okr. Břeclav; 23 - Staré Město, okr. Uherské Hradiště; 24 - Staré Zámky-Brno, okr. Brno-Město; 25 - Svépravice, Praha-Horní Počernice, Praha; 26 - Tvarožná Lhota, okr. Hodonín. Čísla v závorce udávají počet depotů železných předmětů bez zastoupení </a:t>
            </a:r>
            <a:r>
              <a:rPr lang="cs-CZ" altLang="cs-CZ" sz="1200" dirty="0" err="1">
                <a:latin typeface="+mn-lt"/>
              </a:rPr>
              <a:t>sekerovitých</a:t>
            </a:r>
            <a:r>
              <a:rPr lang="cs-CZ" altLang="cs-CZ" sz="1200" dirty="0">
                <a:latin typeface="+mn-lt"/>
              </a:rPr>
              <a:t> hřiven - počet depotů obsahujících </a:t>
            </a:r>
            <a:r>
              <a:rPr lang="cs-CZ" altLang="cs-CZ" sz="1200" dirty="0" err="1">
                <a:latin typeface="+mn-lt"/>
              </a:rPr>
              <a:t>sekerovité</a:t>
            </a:r>
            <a:r>
              <a:rPr lang="cs-CZ" altLang="cs-CZ" sz="1200" dirty="0">
                <a:latin typeface="+mn-lt"/>
              </a:rPr>
              <a:t> hřivny - počet depotů obsahujících výhradně </a:t>
            </a:r>
            <a:r>
              <a:rPr lang="cs-CZ" altLang="cs-CZ" sz="1200" dirty="0" err="1">
                <a:latin typeface="+mn-lt"/>
              </a:rPr>
              <a:t>sekerovité</a:t>
            </a:r>
            <a:r>
              <a:rPr lang="cs-CZ" altLang="cs-CZ" sz="1200" dirty="0">
                <a:latin typeface="+mn-lt"/>
              </a:rPr>
              <a:t> hřivny. – hradiště; ○ – jiný typ lokality okr. Vyškov</a:t>
            </a:r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4E67B5B4-C65B-41BD-902E-EA28050E1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285" y="1258123"/>
            <a:ext cx="2783792" cy="376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9A18A8-16B5-4FDF-B87E-35FC6B1C8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50348"/>
            <a:ext cx="2869062" cy="3863774"/>
          </a:xfrm>
          <a:prstGeom prst="rect">
            <a:avLst/>
          </a:prstGeom>
        </p:spPr>
      </p:pic>
      <p:sp>
        <p:nvSpPr>
          <p:cNvPr id="6" name="TextovéPole 3">
            <a:extLst>
              <a:ext uri="{FF2B5EF4-FFF2-40B4-BE49-F238E27FC236}">
                <a16:creationId xmlns:a16="http://schemas.microsoft.com/office/drawing/2014/main" id="{8590E3EC-19B6-4FD8-A980-78A1B6505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1544" y="234275"/>
            <a:ext cx="29883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+mn-lt"/>
              </a:rPr>
              <a:t>Mlékosrby</a:t>
            </a:r>
            <a:r>
              <a:rPr lang="cs-CZ" altLang="cs-CZ" sz="1600" dirty="0">
                <a:latin typeface="+mn-lt"/>
              </a:rPr>
              <a:t> (okr. Hradec Král.):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+mn-lt"/>
              </a:rPr>
              <a:t>depot želez: </a:t>
            </a:r>
            <a:r>
              <a:rPr lang="pl-PL" altLang="cs-CZ" sz="1600" dirty="0">
                <a:latin typeface="+mn-lt"/>
              </a:rPr>
              <a:t>1) motyka, 2) radlice,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1600" dirty="0">
                <a:latin typeface="+mn-lt"/>
              </a:rPr>
              <a:t>3) miska slezského typu.</a:t>
            </a:r>
            <a:endParaRPr lang="cs-CZ" altLang="cs-CZ" sz="1800" dirty="0"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FD8EF49-D5B1-4C2A-90C7-7C09191C78B1}"/>
              </a:ext>
            </a:extLst>
          </p:cNvPr>
          <p:cNvSpPr txBox="1"/>
          <p:nvPr/>
        </p:nvSpPr>
        <p:spPr>
          <a:xfrm>
            <a:off x="5952759" y="394539"/>
            <a:ext cx="3155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Břeclav-</a:t>
            </a:r>
            <a:r>
              <a:rPr lang="cs-CZ" sz="1600" b="1" dirty="0" err="1"/>
              <a:t>Pohansko</a:t>
            </a:r>
            <a:r>
              <a:rPr lang="cs-CZ" sz="1600" b="1" dirty="0"/>
              <a:t>: </a:t>
            </a:r>
            <a:r>
              <a:rPr lang="cs-CZ" sz="1600" dirty="0"/>
              <a:t>misky slezského </a:t>
            </a:r>
          </a:p>
          <a:p>
            <a:r>
              <a:rPr lang="cs-CZ" sz="1600" dirty="0"/>
              <a:t>typu a </a:t>
            </a:r>
            <a:r>
              <a:rPr lang="cs-CZ" sz="1600" dirty="0" err="1"/>
              <a:t>sekerovité</a:t>
            </a:r>
            <a:r>
              <a:rPr lang="cs-CZ" sz="1600" dirty="0"/>
              <a:t> hřivny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6F25AC50-E4D7-6EBA-5F37-7AED592CC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20638"/>
            <a:ext cx="8229600" cy="1143001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Sekerovité</a:t>
            </a:r>
            <a:r>
              <a:rPr lang="cs-CZ" altLang="cs-CZ" sz="3200" b="1" dirty="0">
                <a:solidFill>
                  <a:srgbClr val="FF0000"/>
                </a:solidFill>
              </a:rPr>
              <a:t> hřivny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0170E3-7023-5EC2-155F-C992D25F1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49" y="1122364"/>
            <a:ext cx="11334751" cy="573563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600" b="1" dirty="0"/>
              <a:t>Čechy   </a:t>
            </a:r>
            <a:r>
              <a:rPr lang="cs-CZ" sz="1600" dirty="0"/>
              <a:t>–   zcela chybí  (jediná ze sídliště v Miskovicích – Hořanech u Kutné Hory)</a:t>
            </a:r>
          </a:p>
          <a:p>
            <a:pPr>
              <a:defRPr/>
            </a:pPr>
            <a:r>
              <a:rPr lang="cs-CZ" sz="1600" b="1" dirty="0"/>
              <a:t>Morava   </a:t>
            </a:r>
            <a:r>
              <a:rPr lang="cs-CZ" sz="1600" dirty="0"/>
              <a:t>–   přes 700 ks. (v 90. letech); dříve spojovány s útoky Maďarů, dnes ekonomika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–   depoty hřiven:  Mikulčice IV, Staré Zámky II, </a:t>
            </a:r>
            <a:r>
              <a:rPr lang="pt-BR" sz="1600" dirty="0"/>
              <a:t>Staré město II a III</a:t>
            </a:r>
            <a:r>
              <a:rPr lang="cs-CZ" sz="1600" dirty="0"/>
              <a:t>,  </a:t>
            </a:r>
            <a:r>
              <a:rPr lang="cs-CZ" sz="1600" dirty="0" err="1"/>
              <a:t>Pohansko</a:t>
            </a:r>
            <a:r>
              <a:rPr lang="cs-CZ" sz="1600" dirty="0"/>
              <a:t> (75)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–   nálezy </a:t>
            </a:r>
            <a:r>
              <a:rPr lang="pl-PL" sz="1600" dirty="0"/>
              <a:t>i ze sídlištních objektů a vrstev (Mikulčice-Valy (314 ks.)</a:t>
            </a:r>
            <a:endParaRPr lang="cs-CZ" sz="1600" dirty="0"/>
          </a:p>
          <a:p>
            <a:pPr>
              <a:defRPr/>
            </a:pPr>
            <a:r>
              <a:rPr lang="cs-CZ" sz="1600" b="1" dirty="0"/>
              <a:t>Slovensko   </a:t>
            </a:r>
            <a:r>
              <a:rPr lang="cs-CZ" sz="1600" dirty="0"/>
              <a:t>–   D. </a:t>
            </a:r>
            <a:r>
              <a:rPr lang="cs-CZ" sz="1600" dirty="0" err="1"/>
              <a:t>Bialeková</a:t>
            </a:r>
            <a:r>
              <a:rPr lang="cs-CZ" sz="1600" dirty="0"/>
              <a:t>:  výskyt </a:t>
            </a:r>
            <a:r>
              <a:rPr lang="pl-PL" sz="1600" dirty="0"/>
              <a:t>od konce 8. do začátku 10. stol. (3 typy: I až III)</a:t>
            </a:r>
          </a:p>
          <a:p>
            <a:pPr>
              <a:defRPr/>
            </a:pPr>
            <a:r>
              <a:rPr lang="pl-PL" sz="1600" b="1" dirty="0"/>
              <a:t>Polsko, Maďarsko, Bulharsko, Slovinsko </a:t>
            </a:r>
            <a:r>
              <a:rPr lang="pl-PL" sz="1600" dirty="0"/>
              <a:t>(v říčním korytu řeky Lublanice)</a:t>
            </a:r>
          </a:p>
          <a:p>
            <a:pPr>
              <a:defRPr/>
            </a:pPr>
            <a:r>
              <a:rPr lang="pl-PL" sz="1600" b="1" dirty="0"/>
              <a:t>Skandinávie  </a:t>
            </a:r>
            <a:r>
              <a:rPr lang="pl-PL" sz="1600" dirty="0"/>
              <a:t>–  Norsko, Dánsko</a:t>
            </a: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Příčiny ukládání   </a:t>
            </a:r>
            <a:r>
              <a:rPr lang="cs-CZ" sz="1600" dirty="0"/>
              <a:t>–   majetek ukrytý před nebezpečím nebo kvůli vojenské či politické krizi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–    B. Novotný:  deponování doklad agrárního kultu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</a:t>
            </a:r>
            <a:r>
              <a:rPr lang="cs-CZ" sz="1600" b="1" dirty="0"/>
              <a:t> </a:t>
            </a:r>
            <a:r>
              <a:rPr lang="cs-CZ" sz="1600" dirty="0"/>
              <a:t>–   funkce:  jednoznačně nezodpovězena, na VM </a:t>
            </a:r>
            <a:r>
              <a:rPr lang="cs-CZ" sz="1600" dirty="0" err="1"/>
              <a:t>předmincovní</a:t>
            </a:r>
            <a:r>
              <a:rPr lang="cs-CZ" sz="1600" dirty="0"/>
              <a:t> platidlo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–   F. </a:t>
            </a:r>
            <a:r>
              <a:rPr lang="cs-CZ" sz="1600" dirty="0" err="1"/>
              <a:t>Curta</a:t>
            </a:r>
            <a:r>
              <a:rPr lang="cs-CZ" sz="1600" dirty="0"/>
              <a:t>:  daně odváděné obyvatelstvem do centra</a:t>
            </a:r>
            <a:endParaRPr lang="cs-CZ" sz="1600" b="1" dirty="0"/>
          </a:p>
          <a:p>
            <a:pPr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/>
              <a:t>Bořivoj Dostál  </a:t>
            </a:r>
            <a:r>
              <a:rPr lang="cs-CZ" sz="1600" dirty="0"/>
              <a:t>–  vedle lněných šátečků (</a:t>
            </a:r>
            <a:r>
              <a:rPr lang="cs-CZ" sz="1600" dirty="0" err="1"/>
              <a:t>Ibrhim</a:t>
            </a:r>
            <a:r>
              <a:rPr lang="cs-CZ" sz="1600" dirty="0"/>
              <a:t> Ibn </a:t>
            </a:r>
            <a:r>
              <a:rPr lang="cs-CZ" sz="1600" dirty="0" err="1"/>
              <a:t>Jakúb</a:t>
            </a:r>
            <a:r>
              <a:rPr lang="cs-CZ" sz="1600" dirty="0"/>
              <a:t>: 10 ks. za jeden peníz – dinár)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–  na VM forma </a:t>
            </a:r>
            <a:r>
              <a:rPr lang="cs-CZ" sz="1600" dirty="0" err="1"/>
              <a:t>předmincovního</a:t>
            </a:r>
            <a:r>
              <a:rPr lang="cs-CZ" sz="1600" dirty="0"/>
              <a:t> platidla na VM (4 typy: I, II, IIA, III)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–  přepočítal hodnotu hřivny vůči jiným komoditám: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    Hřivna:  </a:t>
            </a:r>
            <a:r>
              <a:rPr lang="cs-CZ" sz="1600" dirty="0"/>
              <a:t>3,7 libry železa = 1,5 denárů = 15 slepic = pšenice pro člověka na 45 dní =  ječmen pro koně na 60 dní </a:t>
            </a:r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94977ED-F214-7828-3982-A9EEF604B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02724" y="713187"/>
            <a:ext cx="36830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Sekerovité</a:t>
            </a:r>
            <a:r>
              <a:rPr lang="cs-CZ" altLang="cs-CZ" sz="3200" b="1" dirty="0">
                <a:solidFill>
                  <a:srgbClr val="FF0000"/>
                </a:solidFill>
              </a:rPr>
              <a:t> hřivny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</a:t>
            </a:r>
            <a:r>
              <a:rPr lang="cs-CZ" altLang="cs-CZ" sz="2000" dirty="0">
                <a:solidFill>
                  <a:srgbClr val="FF0000"/>
                </a:solidFill>
              </a:rPr>
              <a:t>d.  50 – 470 mm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38A2363-EF06-C804-463D-0995A5F40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8595" y="2333627"/>
            <a:ext cx="5267325" cy="4454525"/>
          </a:xfrm>
        </p:spPr>
        <p:txBody>
          <a:bodyPr/>
          <a:lstStyle/>
          <a:p>
            <a:pPr>
              <a:defRPr/>
            </a:pPr>
            <a:r>
              <a:rPr lang="cs-CZ" altLang="cs-CZ" sz="2000" b="1" dirty="0"/>
              <a:t>Slovensko: </a:t>
            </a:r>
            <a:r>
              <a:rPr lang="cs-CZ" altLang="cs-CZ" sz="2000" b="1" dirty="0" err="1"/>
              <a:t>Bíňa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Pobedim</a:t>
            </a:r>
            <a:r>
              <a:rPr lang="cs-CZ" altLang="cs-CZ" sz="2000" b="1" dirty="0"/>
              <a:t>, Bojná</a:t>
            </a:r>
            <a:r>
              <a:rPr lang="cs-CZ" altLang="cs-CZ" sz="2000" dirty="0"/>
              <a:t>,     </a:t>
            </a:r>
          </a:p>
          <a:p>
            <a:pPr marL="0" indent="0">
              <a:buNone/>
              <a:defRPr/>
            </a:pPr>
            <a:r>
              <a:rPr lang="cs-CZ" altLang="cs-CZ" sz="2000" b="1" dirty="0"/>
              <a:t>                         Pružina, </a:t>
            </a:r>
            <a:r>
              <a:rPr lang="cs-CZ" altLang="cs-CZ" sz="2000" b="1" dirty="0" err="1"/>
              <a:t>Gajary</a:t>
            </a:r>
            <a:r>
              <a:rPr lang="cs-CZ" altLang="cs-CZ" sz="2000" b="1" dirty="0"/>
              <a:t>-pustina, </a:t>
            </a:r>
          </a:p>
          <a:p>
            <a:pPr marL="0" indent="0">
              <a:buNone/>
              <a:defRPr/>
            </a:pPr>
            <a:r>
              <a:rPr lang="cs-CZ" altLang="cs-CZ" sz="2000" b="1" dirty="0"/>
              <a:t>                         </a:t>
            </a:r>
            <a:r>
              <a:rPr lang="cs-CZ" altLang="cs-CZ" sz="2000" b="1" dirty="0" err="1"/>
              <a:t>Vrablicovo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Kúty</a:t>
            </a:r>
            <a:r>
              <a:rPr lang="cs-CZ" altLang="cs-CZ" sz="2000" dirty="0"/>
              <a:t> </a:t>
            </a:r>
            <a:endParaRPr lang="cs-CZ" altLang="cs-CZ" sz="2000" b="1" dirty="0"/>
          </a:p>
          <a:p>
            <a:pPr>
              <a:defRPr/>
            </a:pPr>
            <a:r>
              <a:rPr lang="cs-CZ" altLang="cs-CZ" sz="2000" b="1" dirty="0"/>
              <a:t>Morava: Břeclav-</a:t>
            </a:r>
            <a:r>
              <a:rPr lang="cs-CZ" altLang="cs-CZ" sz="2000" b="1" dirty="0" err="1"/>
              <a:t>Pohansko</a:t>
            </a:r>
            <a:r>
              <a:rPr lang="cs-CZ" altLang="cs-CZ" sz="2000" b="1" dirty="0"/>
              <a:t>,</a:t>
            </a:r>
          </a:p>
          <a:p>
            <a:pPr marL="0" indent="0">
              <a:buNone/>
              <a:defRPr/>
            </a:pPr>
            <a:r>
              <a:rPr lang="cs-CZ" altLang="cs-CZ" sz="2000" b="1" dirty="0"/>
              <a:t>                     Olomouc-Dómské návrší </a:t>
            </a:r>
          </a:p>
          <a:p>
            <a:pPr>
              <a:defRPr/>
            </a:pPr>
            <a:r>
              <a:rPr lang="cs-CZ" altLang="cs-CZ" sz="2000" b="1" dirty="0"/>
              <a:t>3 skupiny:    200g - 700</a:t>
            </a:r>
          </a:p>
          <a:p>
            <a:pPr>
              <a:buFontTx/>
              <a:buNone/>
              <a:defRPr/>
            </a:pPr>
            <a:r>
              <a:rPr lang="cs-CZ" altLang="cs-CZ" sz="2000" b="1" dirty="0"/>
              <a:t>                           80g - 120g </a:t>
            </a:r>
          </a:p>
          <a:p>
            <a:pPr marL="0" indent="0">
              <a:buNone/>
              <a:defRPr/>
            </a:pPr>
            <a:r>
              <a:rPr lang="cs-CZ" altLang="cs-CZ" sz="2000" b="1" dirty="0"/>
              <a:t>                            60g – 80g </a:t>
            </a:r>
          </a:p>
        </p:txBody>
      </p:sp>
      <p:pic>
        <p:nvPicPr>
          <p:cNvPr id="40964" name="Picture 4" descr="hrivny+pobedim">
            <a:extLst>
              <a:ext uri="{FF2B5EF4-FFF2-40B4-BE49-F238E27FC236}">
                <a16:creationId xmlns:a16="http://schemas.microsoft.com/office/drawing/2014/main" id="{62BE301D-4836-2A3C-BC36-6A571E32B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7" y="3089277"/>
            <a:ext cx="2800135" cy="256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>
            <a:extLst>
              <a:ext uri="{FF2B5EF4-FFF2-40B4-BE49-F238E27FC236}">
                <a16:creationId xmlns:a16="http://schemas.microsoft.com/office/drawing/2014/main" id="{ADE46246-197C-862C-25D2-7022A6553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1" y="5707439"/>
            <a:ext cx="1150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Pobedim</a:t>
            </a:r>
            <a:r>
              <a:rPr lang="cs-CZ" altLang="cs-CZ" sz="1800" dirty="0"/>
              <a:t> </a:t>
            </a:r>
          </a:p>
        </p:txBody>
      </p:sp>
      <p:pic>
        <p:nvPicPr>
          <p:cNvPr id="40967" name="Picture 7" descr="8">
            <a:extLst>
              <a:ext uri="{FF2B5EF4-FFF2-40B4-BE49-F238E27FC236}">
                <a16:creationId xmlns:a16="http://schemas.microsoft.com/office/drawing/2014/main" id="{CCD478BD-9581-49CB-0AA5-062B180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94" y="120631"/>
            <a:ext cx="3130550" cy="343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426413_10150640700102347_669457346_8789549_1846936043_n">
            <a:extLst>
              <a:ext uri="{FF2B5EF4-FFF2-40B4-BE49-F238E27FC236}">
                <a16:creationId xmlns:a16="http://schemas.microsoft.com/office/drawing/2014/main" id="{C14B74B7-E832-A2AF-FB84-014429515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4" y="190501"/>
            <a:ext cx="2958669" cy="21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>
            <a:extLst>
              <a:ext uri="{FF2B5EF4-FFF2-40B4-BE49-F238E27FC236}">
                <a16:creationId xmlns:a16="http://schemas.microsoft.com/office/drawing/2014/main" id="{6A45869A-545D-D0C4-EAEE-3B74D585A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454" y="2486028"/>
            <a:ext cx="313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Hradisko Pružina (9/10. stol.)</a:t>
            </a:r>
          </a:p>
        </p:txBody>
      </p:sp>
      <p:pic>
        <p:nvPicPr>
          <p:cNvPr id="40970" name="Picture 10" descr="bojna%CC%81">
            <a:extLst>
              <a:ext uri="{FF2B5EF4-FFF2-40B4-BE49-F238E27FC236}">
                <a16:creationId xmlns:a16="http://schemas.microsoft.com/office/drawing/2014/main" id="{C97CDA0E-821F-25FB-5C4E-4343B0C33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239559"/>
            <a:ext cx="9211308" cy="575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TextovéPole 1">
            <a:extLst>
              <a:ext uri="{FF2B5EF4-FFF2-40B4-BE49-F238E27FC236}">
                <a16:creationId xmlns:a16="http://schemas.microsoft.com/office/drawing/2014/main" id="{89F80C97-09CC-E592-6638-1C7F7029F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6889" y="6023026"/>
            <a:ext cx="9669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Bojná I.</a:t>
            </a:r>
          </a:p>
        </p:txBody>
      </p:sp>
      <p:sp>
        <p:nvSpPr>
          <p:cNvPr id="40972" name="TextovéPole 1">
            <a:extLst>
              <a:ext uri="{FF2B5EF4-FFF2-40B4-BE49-F238E27FC236}">
                <a16:creationId xmlns:a16="http://schemas.microsoft.com/office/drawing/2014/main" id="{A5E86ECB-EA6B-C7AE-943A-64C95B6D4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38" y="6310314"/>
            <a:ext cx="9120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Dostál, B., 1983: Železné </a:t>
            </a:r>
            <a:r>
              <a:rPr lang="cs-CZ" altLang="cs-CZ" sz="1600" dirty="0" err="1"/>
              <a:t>sekerovité</a:t>
            </a:r>
            <a:r>
              <a:rPr lang="cs-CZ" altLang="cs-CZ" sz="1600" dirty="0"/>
              <a:t> hřivny z Břeclavi-</a:t>
            </a:r>
            <a:r>
              <a:rPr lang="cs-CZ" altLang="cs-CZ" sz="1600" dirty="0" err="1"/>
              <a:t>Pohanska</a:t>
            </a:r>
            <a:r>
              <a:rPr lang="cs-CZ" altLang="cs-CZ" sz="1600" dirty="0"/>
              <a:t>, SPFFBU, E XXVIII.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BDC220B-A7EB-0D30-FDDA-C32381C2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99" y="0"/>
            <a:ext cx="10910201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19F0F97-8D06-5253-E003-055F308E3F10}"/>
              </a:ext>
            </a:extLst>
          </p:cNvPr>
          <p:cNvSpPr txBox="1"/>
          <p:nvPr/>
        </p:nvSpPr>
        <p:spPr>
          <a:xfrm>
            <a:off x="1270000" y="0"/>
            <a:ext cx="851213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Nálezy železných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Garamond" panose="02020404030301010803" pitchFamily="18" charset="0"/>
              </a:rPr>
              <a:t>sekerovitých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Garamond" panose="02020404030301010803" pitchFamily="18" charset="0"/>
              </a:rPr>
              <a:t>hrivien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v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Garamond" panose="02020404030301010803" pitchFamily="18" charset="0"/>
              </a:rPr>
              <a:t>depotoch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z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Garamond" panose="02020404030301010803" pitchFamily="18" charset="0"/>
              </a:rPr>
              <a:t>územia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Garamond" panose="02020404030301010803" pitchFamily="18" charset="0"/>
              </a:rPr>
              <a:t>strednej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Garamond" panose="02020404030301010803" pitchFamily="18" charset="0"/>
              </a:rPr>
              <a:t>Európy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709150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29290F-B48B-08C9-B8E5-522175533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" y="504825"/>
            <a:ext cx="12029440" cy="6454775"/>
          </a:xfrm>
        </p:spPr>
        <p:txBody>
          <a:bodyPr>
            <a:normAutofit/>
          </a:bodyPr>
          <a:lstStyle/>
          <a:p>
            <a:pPr algn="l"/>
            <a:r>
              <a:rPr lang="cs-CZ" sz="1800" b="1" dirty="0" err="1">
                <a:latin typeface="Calibri" panose="020F0502020204030204" pitchFamily="34" charset="0"/>
              </a:rPr>
              <a:t>Sekerovité</a:t>
            </a:r>
            <a:r>
              <a:rPr lang="cs-CZ" sz="1800" b="1" dirty="0">
                <a:latin typeface="Calibri" panose="020F0502020204030204" pitchFamily="34" charset="0"/>
              </a:rPr>
              <a:t> hřivny</a:t>
            </a:r>
            <a:r>
              <a:rPr lang="cs-CZ" sz="1800" dirty="0">
                <a:latin typeface="Calibri" panose="020F0502020204030204" pitchFamily="34" charset="0"/>
              </a:rPr>
              <a:t>  –  polotovary železné suroviny z území VM:  8. – počátek 10. stol.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–  </a:t>
            </a:r>
            <a:r>
              <a:rPr lang="cs-CZ" sz="1800" b="1" dirty="0">
                <a:effectLst/>
              </a:rPr>
              <a:t>I. L. Červinka </a:t>
            </a:r>
            <a:r>
              <a:rPr lang="cs-CZ" sz="1800" dirty="0">
                <a:effectLst/>
              </a:rPr>
              <a:t>(1927):</a:t>
            </a:r>
            <a:r>
              <a:rPr lang="cs-CZ" sz="1800" b="1" dirty="0">
                <a:effectLst/>
              </a:rPr>
              <a:t>  </a:t>
            </a:r>
            <a:r>
              <a:rPr lang="cs-CZ" sz="1800" dirty="0">
                <a:effectLst/>
              </a:rPr>
              <a:t>nálezy ze SM-</a:t>
            </a:r>
            <a:r>
              <a:rPr lang="cs-CZ" sz="1800" dirty="0" err="1">
                <a:effectLst/>
              </a:rPr>
              <a:t>Špitálky</a:t>
            </a:r>
            <a:r>
              <a:rPr lang="cs-CZ" sz="1800" dirty="0">
                <a:effectLst/>
              </a:rPr>
              <a:t> interpretoval jako „záhadné“ železa či útlé tesařské sekerky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</a:t>
            </a:r>
            <a:r>
              <a:rPr lang="cs-CZ" sz="1800" dirty="0">
                <a:effectLst/>
              </a:rPr>
              <a:t>–  </a:t>
            </a:r>
            <a:r>
              <a:rPr lang="cs-CZ" sz="1800" b="1" dirty="0">
                <a:effectLst/>
              </a:rPr>
              <a:t>R. </a:t>
            </a:r>
            <a:r>
              <a:rPr lang="cs-CZ" sz="1800" b="1" dirty="0" err="1">
                <a:effectLst/>
              </a:rPr>
              <a:t>Pleiner</a:t>
            </a:r>
            <a:r>
              <a:rPr lang="cs-CZ" sz="1800" b="1" dirty="0">
                <a:effectLst/>
              </a:rPr>
              <a:t> </a:t>
            </a:r>
            <a:r>
              <a:rPr lang="cs-CZ" sz="1800" dirty="0">
                <a:effectLst/>
              </a:rPr>
              <a:t>(1961):   přehled funkcí, podrobný katalog nálezů, typologie (typy I, II a přechodový)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</a:t>
            </a:r>
            <a:r>
              <a:rPr lang="cs-CZ" sz="1800" dirty="0">
                <a:effectLst/>
              </a:rPr>
              <a:t>–  </a:t>
            </a:r>
            <a:r>
              <a:rPr lang="pl-PL" sz="1800" b="1" dirty="0">
                <a:effectLst/>
              </a:rPr>
              <a:t>B. Dostál </a:t>
            </a:r>
            <a:r>
              <a:rPr lang="pl-PL" sz="1800" dirty="0">
                <a:effectLst/>
              </a:rPr>
              <a:t>(1983):  podle nálezů z Pohanska roztřídil hrivny do 3 typů: I, II, IIa a III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900" dirty="0"/>
              <a:t>                                   </a:t>
            </a:r>
            <a:r>
              <a:rPr lang="cs-CZ" sz="1900" b="1" dirty="0"/>
              <a:t>–  </a:t>
            </a:r>
            <a:r>
              <a:rPr lang="cs-CZ" sz="1900" b="1" dirty="0">
                <a:effectLst/>
              </a:rPr>
              <a:t>E. </a:t>
            </a:r>
            <a:r>
              <a:rPr lang="cs-CZ" sz="1900" b="1" dirty="0" err="1">
                <a:effectLst/>
              </a:rPr>
              <a:t>Zaitz</a:t>
            </a:r>
            <a:r>
              <a:rPr lang="cs-CZ" sz="1900" b="1" dirty="0"/>
              <a:t> </a:t>
            </a:r>
            <a:r>
              <a:rPr lang="cs-CZ" sz="1900" dirty="0"/>
              <a:t>(1988, 1990):  </a:t>
            </a:r>
            <a:r>
              <a:rPr lang="cs-CZ" sz="1900" dirty="0">
                <a:effectLst/>
              </a:rPr>
              <a:t>analyzoval nálezy z depotu v Krakově </a:t>
            </a: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            </a:t>
            </a:r>
            <a:r>
              <a:rPr lang="cs-CZ" sz="1800" dirty="0">
                <a:effectLst/>
              </a:rPr>
              <a:t>–  </a:t>
            </a:r>
            <a:r>
              <a:rPr lang="cs-CZ" sz="1800" b="1" dirty="0">
                <a:effectLst/>
              </a:rPr>
              <a:t>D. </a:t>
            </a:r>
            <a:r>
              <a:rPr lang="cs-CZ" sz="1800" b="1" dirty="0" err="1">
                <a:effectLst/>
              </a:rPr>
              <a:t>Bialeková</a:t>
            </a:r>
            <a:r>
              <a:rPr lang="cs-CZ" sz="1800" b="1" dirty="0">
                <a:effectLst/>
              </a:rPr>
              <a:t> (1990) </a:t>
            </a:r>
            <a:r>
              <a:rPr lang="cs-CZ" sz="1800" dirty="0">
                <a:effectLst/>
              </a:rPr>
              <a:t>po úpravě (</a:t>
            </a:r>
            <a:r>
              <a:rPr lang="cs-CZ" sz="1800" dirty="0" err="1">
                <a:effectLst/>
              </a:rPr>
              <a:t>Bialeková</a:t>
            </a:r>
            <a:r>
              <a:rPr lang="cs-CZ" sz="1800" dirty="0">
                <a:effectLst/>
              </a:rPr>
              <a:t> – </a:t>
            </a:r>
            <a:r>
              <a:rPr lang="cs-CZ" sz="1800" dirty="0" err="1">
                <a:effectLst/>
              </a:rPr>
              <a:t>Turčan</a:t>
            </a:r>
            <a:r>
              <a:rPr lang="cs-CZ" sz="1800" dirty="0">
                <a:effectLst/>
              </a:rPr>
              <a:t> 2007)  –  </a:t>
            </a:r>
            <a:r>
              <a:rPr lang="cs-CZ" sz="1800" b="1" dirty="0">
                <a:effectLst/>
              </a:rPr>
              <a:t>současně platná typologie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</a:t>
            </a:r>
            <a:r>
              <a:rPr lang="cs-CZ" sz="1800" dirty="0">
                <a:effectLst/>
              </a:rPr>
              <a:t>–  </a:t>
            </a:r>
            <a:r>
              <a:rPr lang="cs-CZ" sz="1800" b="1" dirty="0">
                <a:effectLst/>
              </a:rPr>
              <a:t>J. </a:t>
            </a:r>
            <a:r>
              <a:rPr lang="cs-CZ" sz="1800" b="1" dirty="0" err="1">
                <a:effectLst/>
              </a:rPr>
              <a:t>Hajnik</a:t>
            </a:r>
            <a:r>
              <a:rPr lang="cs-CZ" sz="1800" b="1" dirty="0">
                <a:effectLst/>
              </a:rPr>
              <a:t> </a:t>
            </a:r>
            <a:r>
              <a:rPr lang="cs-CZ" sz="1800" dirty="0">
                <a:effectLst/>
              </a:rPr>
              <a:t>(2019):   studie – </a:t>
            </a:r>
            <a:r>
              <a:rPr lang="cs-CZ" sz="1800" dirty="0" err="1">
                <a:effectLst/>
              </a:rPr>
              <a:t>V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časnostredoveké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sekerovité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hrivny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územia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strednej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Európy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901B68-88B3-5EEF-18C9-7BD737BEF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75" y="3324225"/>
            <a:ext cx="7267775" cy="339672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761D44-0DF4-7DD6-9F67-F16F643F73EC}"/>
              </a:ext>
            </a:extLst>
          </p:cNvPr>
          <p:cNvSpPr txBox="1"/>
          <p:nvPr/>
        </p:nvSpPr>
        <p:spPr>
          <a:xfrm>
            <a:off x="8513880" y="4695327"/>
            <a:ext cx="3678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Typologická klasifikace železných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sekerovitých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hřiven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(dle D.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Bialekové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V.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Turčana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2007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155, obr. 9). 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07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E2BCCDC-8605-E3A3-C86B-C4E6ADF9B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26450" y="198439"/>
            <a:ext cx="3178175" cy="1143000"/>
          </a:xfrm>
        </p:spPr>
        <p:txBody>
          <a:bodyPr/>
          <a:lstStyle/>
          <a:p>
            <a:r>
              <a:rPr lang="cs-CZ" altLang="cs-CZ" sz="3200" b="1" dirty="0"/>
              <a:t>          </a:t>
            </a:r>
            <a:r>
              <a:rPr lang="cs-CZ" altLang="cs-CZ" sz="3200" b="1" dirty="0">
                <a:solidFill>
                  <a:srgbClr val="FF0000"/>
                </a:solidFill>
              </a:rPr>
              <a:t>Krakov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422BC765-2A67-F943-F09E-384E78C6A1B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8" t="30867" r="26370" b="27780"/>
          <a:stretch>
            <a:fillRect/>
          </a:stretch>
        </p:blipFill>
        <p:spPr>
          <a:xfrm>
            <a:off x="49227" y="619125"/>
            <a:ext cx="5819745" cy="2607937"/>
          </a:xfrm>
        </p:spPr>
      </p:pic>
      <p:pic>
        <p:nvPicPr>
          <p:cNvPr id="39940" name="Picture 5">
            <a:extLst>
              <a:ext uri="{FF2B5EF4-FFF2-40B4-BE49-F238E27FC236}">
                <a16:creationId xmlns:a16="http://schemas.microsoft.com/office/drawing/2014/main" id="{B8D1EA5D-2CFA-95C4-FA29-8B8C0F211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29292" r="26772" b="31021"/>
          <a:stretch>
            <a:fillRect/>
          </a:stretch>
        </p:blipFill>
        <p:spPr bwMode="auto">
          <a:xfrm>
            <a:off x="0" y="3303753"/>
            <a:ext cx="6341319" cy="309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6">
            <a:extLst>
              <a:ext uri="{FF2B5EF4-FFF2-40B4-BE49-F238E27FC236}">
                <a16:creationId xmlns:a16="http://schemas.microsoft.com/office/drawing/2014/main" id="{4C0E39CF-CB42-2169-8929-F68F4C4EC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176" y="5535726"/>
            <a:ext cx="50794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Krakov:  </a:t>
            </a:r>
            <a:r>
              <a:rPr lang="cs-CZ" altLang="cs-CZ" sz="1600" dirty="0"/>
              <a:t>1979:  Kanovnická  (</a:t>
            </a:r>
            <a:r>
              <a:rPr lang="cs-CZ" altLang="cs-CZ" sz="1600" dirty="0" err="1"/>
              <a:t>Kanoniczna</a:t>
            </a:r>
            <a:r>
              <a:rPr lang="cs-CZ" altLang="cs-CZ" sz="1600" dirty="0"/>
              <a:t>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cca 200 m </a:t>
            </a:r>
            <a:r>
              <a:rPr lang="cs-CZ" altLang="cs-CZ" sz="1600" dirty="0" err="1"/>
              <a:t>S.od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Vavelu</a:t>
            </a:r>
            <a:r>
              <a:rPr lang="cs-CZ" altLang="cs-CZ" sz="1600" dirty="0"/>
              <a:t>, 4212 hřiven = 3630 kg železa</a:t>
            </a:r>
          </a:p>
        </p:txBody>
      </p:sp>
      <p:pic>
        <p:nvPicPr>
          <p:cNvPr id="39942" name="Picture 7">
            <a:extLst>
              <a:ext uri="{FF2B5EF4-FFF2-40B4-BE49-F238E27FC236}">
                <a16:creationId xmlns:a16="http://schemas.microsoft.com/office/drawing/2014/main" id="{CC4CA56F-7BBB-3276-D6FA-0C3381122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3" t="26459" r="27344" b="17792"/>
          <a:stretch>
            <a:fillRect/>
          </a:stretch>
        </p:blipFill>
        <p:spPr bwMode="auto">
          <a:xfrm>
            <a:off x="6323029" y="1029886"/>
            <a:ext cx="5802236" cy="412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1">
            <a:extLst>
              <a:ext uri="{FF2B5EF4-FFF2-40B4-BE49-F238E27FC236}">
                <a16:creationId xmlns:a16="http://schemas.microsoft.com/office/drawing/2014/main" id="{3B5B4C0F-09AE-E5DB-6CEC-F2600CBA7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82823"/>
            <a:ext cx="9353550" cy="602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ovéPole 2">
            <a:extLst>
              <a:ext uri="{FF2B5EF4-FFF2-40B4-BE49-F238E27FC236}">
                <a16:creationId xmlns:a16="http://schemas.microsoft.com/office/drawing/2014/main" id="{E266BA10-CA4D-31D1-7C6F-FEAEA7EFC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5934076"/>
            <a:ext cx="8872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                    Nálezy sekerovitých hřiven ve středoevropské oblasti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   </a:t>
            </a:r>
            <a:r>
              <a:rPr lang="cs-CZ" altLang="cs-CZ" sz="1600"/>
              <a:t>Bialeková, D., 1990: Sekerovité hrivny a ich vazba na ekonomické a sociálne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             prostredie Slovanov, In: Staroměstská výročí, L. Galuška (ed.), Brno</a:t>
            </a:r>
            <a:r>
              <a:rPr lang="cs-CZ" altLang="cs-CZ" sz="1600" b="1"/>
              <a:t>.</a:t>
            </a:r>
            <a:endParaRPr lang="cs-CZ" altLang="cs-CZ" sz="16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959" t="44732" r="54384" b="13304"/>
          <a:stretch/>
        </p:blipFill>
        <p:spPr>
          <a:xfrm>
            <a:off x="1380398" y="3803577"/>
            <a:ext cx="4461508" cy="265431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702375" y="6457890"/>
            <a:ext cx="275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Kovářské nástroje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46" y="36430"/>
            <a:ext cx="5225323" cy="6821570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261258" y="169818"/>
            <a:ext cx="6831874" cy="380956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b="1" dirty="0"/>
          </a:p>
          <a:p>
            <a:r>
              <a:rPr lang="cs-CZ" sz="2900" b="1" dirty="0" err="1">
                <a:solidFill>
                  <a:srgbClr val="FF0000"/>
                </a:solidFill>
              </a:rPr>
              <a:t>Kovařské</a:t>
            </a:r>
            <a:r>
              <a:rPr lang="cs-CZ" sz="2900" b="1" dirty="0">
                <a:solidFill>
                  <a:srgbClr val="FF0000"/>
                </a:solidFill>
              </a:rPr>
              <a:t> výhně  </a:t>
            </a:r>
            <a:r>
              <a:rPr lang="cs-CZ" sz="2900" dirty="0"/>
              <a:t>–  sloužily ke zpracování čerstvě vyjmutého železa z pece </a:t>
            </a:r>
          </a:p>
          <a:p>
            <a:pPr marL="0" indent="0">
              <a:buNone/>
            </a:pPr>
            <a:r>
              <a:rPr lang="cs-CZ" sz="2900" dirty="0"/>
              <a:t>                                    –  zpracování lupy do forem polotovarů </a:t>
            </a:r>
          </a:p>
          <a:p>
            <a:pPr marL="0" indent="0">
              <a:buNone/>
            </a:pPr>
            <a:r>
              <a:rPr lang="cs-CZ" sz="2900" dirty="0"/>
              <a:t>                                    –   výroba předmětů </a:t>
            </a:r>
            <a:r>
              <a:rPr lang="cs-CZ" sz="2900"/>
              <a:t>v dílnách</a:t>
            </a:r>
            <a:endParaRPr lang="cs-CZ" sz="2900" dirty="0"/>
          </a:p>
          <a:p>
            <a:endParaRPr lang="cs-CZ" sz="2900" dirty="0"/>
          </a:p>
          <a:p>
            <a:r>
              <a:rPr lang="cs-CZ" sz="2900" b="1" dirty="0">
                <a:solidFill>
                  <a:srgbClr val="FF0000"/>
                </a:solidFill>
              </a:rPr>
              <a:t>Kováři</a:t>
            </a:r>
            <a:r>
              <a:rPr lang="cs-CZ" sz="2900" dirty="0"/>
              <a:t>  –  zpracovávali hutnické produkty,  vyráběli a opravovali nářadí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9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900" dirty="0"/>
              <a:t>                        –  </a:t>
            </a:r>
            <a:r>
              <a:rPr lang="cs-CZ" sz="2900" b="1" dirty="0"/>
              <a:t>zbrojíři:  </a:t>
            </a:r>
            <a:r>
              <a:rPr lang="cs-CZ" sz="2900" dirty="0"/>
              <a:t>výroba militarií (zbraní)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900" dirty="0"/>
              <a:t>                        –  </a:t>
            </a:r>
            <a:r>
              <a:rPr lang="cs-CZ" sz="2900" b="1" dirty="0"/>
              <a:t>pasíři:   </a:t>
            </a:r>
            <a:r>
              <a:rPr lang="cs-CZ" sz="2900" dirty="0"/>
              <a:t>kovové součásti opasků (hrad </a:t>
            </a:r>
            <a:r>
              <a:rPr lang="cs-CZ" sz="2900" dirty="0" err="1"/>
              <a:t>Cvilín</a:t>
            </a:r>
            <a:r>
              <a:rPr lang="cs-CZ" sz="2900" dirty="0"/>
              <a:t>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900" dirty="0"/>
              <a:t>                        –  </a:t>
            </a:r>
            <a:r>
              <a:rPr lang="cs-CZ" sz="2900" b="1" dirty="0"/>
              <a:t>kovolitci:</a:t>
            </a:r>
            <a:r>
              <a:rPr lang="cs-CZ" sz="2900" dirty="0"/>
              <a:t>  tavení barevných kovů:  dílny:  Olomouc – Povel (8. st.)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900" dirty="0"/>
              <a:t>                                                                                                       Dolním nám. (12. stol.)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900" dirty="0"/>
              <a:t>                        –  </a:t>
            </a:r>
            <a:r>
              <a:rPr lang="cs-CZ" sz="2900" b="1" dirty="0"/>
              <a:t>klenotníci:</a:t>
            </a:r>
            <a:r>
              <a:rPr lang="cs-CZ" sz="2900" dirty="0"/>
              <a:t>  výroba šperků a ozdob (drahé kameny)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dirty="0"/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55458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1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Literatura</a:t>
            </a:r>
          </a:p>
        </p:txBody>
      </p:sp>
      <p:sp>
        <p:nvSpPr>
          <p:cNvPr id="63491" name="Rectangle 5"/>
          <p:cNvSpPr>
            <a:spLocks noGrp="1" noChangeArrowheads="1"/>
          </p:cNvSpPr>
          <p:nvPr>
            <p:ph idx="1"/>
          </p:nvPr>
        </p:nvSpPr>
        <p:spPr>
          <a:xfrm>
            <a:off x="542926" y="885825"/>
            <a:ext cx="11649074" cy="5972175"/>
          </a:xfrm>
        </p:spPr>
        <p:txBody>
          <a:bodyPr>
            <a:normAutofit/>
          </a:bodyPr>
          <a:lstStyle/>
          <a:p>
            <a:pPr eaLnBrk="1" hangingPunct="1"/>
            <a:r>
              <a:rPr lang="cs-CZ" sz="1800" b="1" dirty="0">
                <a:effectLst/>
              </a:rPr>
              <a:t>HRUBÝ, J.,</a:t>
            </a:r>
            <a:r>
              <a:rPr lang="cs-CZ" sz="1800" dirty="0">
                <a:effectLst/>
              </a:rPr>
              <a:t> 2007: Středověké železářství ve střední Evropě. !n: Tradice a současnost železářské výroby 5.  materiály z konference konané v Muzeu Dr. Bohuslava Horáka v Rokycanech ve dnech 3. – 5. 10. 2007, Muzeum Dr. B. Horáka, Rokycany 65–91.</a:t>
            </a:r>
            <a:endParaRPr lang="cs-CZ" altLang="cs-CZ" sz="1800" dirty="0"/>
          </a:p>
          <a:p>
            <a:pPr eaLnBrk="1" hangingPunct="1"/>
            <a:r>
              <a:rPr lang="cs-CZ" altLang="cs-CZ" sz="1800" b="1" dirty="0"/>
              <a:t>PLEINER, R.,</a:t>
            </a:r>
            <a:r>
              <a:rPr lang="cs-CZ" altLang="cs-CZ" sz="1800" dirty="0"/>
              <a:t> 1954: Slovanská soustava železářských pecí v Želechovicích u Uničova – </a:t>
            </a:r>
            <a:r>
              <a:rPr lang="cs-CZ" altLang="cs-CZ" sz="1800" dirty="0" err="1"/>
              <a:t>Système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slave</a:t>
            </a:r>
            <a:r>
              <a:rPr lang="cs-CZ" altLang="cs-CZ" sz="1800" dirty="0"/>
              <a:t> de </a:t>
            </a:r>
            <a:r>
              <a:rPr lang="cs-CZ" altLang="cs-CZ" sz="1800" dirty="0" err="1"/>
              <a:t>fours</a:t>
            </a:r>
            <a:r>
              <a:rPr lang="cs-CZ" altLang="cs-CZ" sz="1800" dirty="0"/>
              <a:t>                            </a:t>
            </a:r>
            <a:r>
              <a:rPr lang="cs-CZ" altLang="cs-CZ" sz="1800" dirty="0" err="1"/>
              <a:t>sidérurgiques</a:t>
            </a:r>
            <a:r>
              <a:rPr lang="cs-CZ" altLang="cs-CZ" sz="1800" dirty="0"/>
              <a:t> à Želechovice (</a:t>
            </a:r>
            <a:r>
              <a:rPr lang="cs-CZ" altLang="cs-CZ" sz="1800" dirty="0" err="1"/>
              <a:t>Jélékhovitsé</a:t>
            </a:r>
            <a:r>
              <a:rPr lang="cs-CZ" altLang="cs-CZ" sz="1800" dirty="0"/>
              <a:t>) en Moravie, AR VI, 196–209.</a:t>
            </a:r>
          </a:p>
          <a:p>
            <a:pPr eaLnBrk="1" hangingPunct="1"/>
            <a:r>
              <a:rPr lang="cs-CZ" altLang="cs-CZ" sz="1800" dirty="0"/>
              <a:t>1955: Výroba železa ve Slovanské huti u Želechovic na </a:t>
            </a:r>
            <a:r>
              <a:rPr lang="cs-CZ" altLang="cs-CZ" sz="1800" dirty="0" err="1"/>
              <a:t>Uničovsku</a:t>
            </a:r>
            <a:r>
              <a:rPr lang="cs-CZ" altLang="cs-CZ" sz="1800" dirty="0"/>
              <a:t>. Rozpravy ČSAV 65, řada SV 6. Praha.</a:t>
            </a:r>
          </a:p>
          <a:p>
            <a:pPr eaLnBrk="1" hangingPunct="1"/>
            <a:r>
              <a:rPr lang="cs-CZ" altLang="cs-CZ" sz="1800" dirty="0"/>
              <a:t>1958: Základy slovanského železářského hutnictví v českých zemích.  </a:t>
            </a:r>
            <a:r>
              <a:rPr lang="cs-CZ" altLang="cs-CZ" sz="1800" dirty="0" err="1"/>
              <a:t>Monumenta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archaeologica</a:t>
            </a:r>
            <a:r>
              <a:rPr lang="cs-CZ" altLang="cs-CZ" sz="1800" dirty="0"/>
              <a:t> VI. Praha.</a:t>
            </a:r>
          </a:p>
          <a:p>
            <a:pPr eaLnBrk="1" hangingPunct="1"/>
            <a:r>
              <a:rPr lang="cs-CZ" altLang="cs-CZ" sz="1800" dirty="0"/>
              <a:t>1969: </a:t>
            </a:r>
            <a:r>
              <a:rPr lang="cs-CZ" altLang="cs-CZ" sz="1800" dirty="0" err="1"/>
              <a:t>Experimental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smelting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steel</a:t>
            </a:r>
            <a:r>
              <a:rPr lang="cs-CZ" altLang="cs-CZ" sz="1800" dirty="0"/>
              <a:t> in early medieval </a:t>
            </a:r>
            <a:r>
              <a:rPr lang="cs-CZ" altLang="cs-CZ" sz="1800" dirty="0" err="1"/>
              <a:t>furnaces</a:t>
            </a:r>
            <a:r>
              <a:rPr lang="cs-CZ" altLang="cs-CZ" sz="1800" dirty="0"/>
              <a:t>, PA LX, 458–487.</a:t>
            </a:r>
          </a:p>
          <a:p>
            <a:pPr eaLnBrk="1" hangingPunct="1"/>
            <a:r>
              <a:rPr lang="cs-CZ" altLang="cs-CZ" sz="1800" dirty="0"/>
              <a:t>1984: Hutnictví železa v českých zemích a na Slovensku v době předfeudální a raně feudální. In: </a:t>
            </a:r>
            <a:r>
              <a:rPr lang="cs-CZ" altLang="cs-CZ" sz="1800" dirty="0" err="1"/>
              <a:t>Pruš</a:t>
            </a:r>
            <a:r>
              <a:rPr lang="cs-CZ" altLang="cs-CZ" sz="1800" dirty="0"/>
              <a:t>, J., Dějiny hutnictví železa v Československu 1, 11–58. Praha.</a:t>
            </a:r>
          </a:p>
          <a:p>
            <a:pPr eaLnBrk="1" hangingPunct="1"/>
            <a:r>
              <a:rPr lang="cs-CZ" altLang="cs-CZ" sz="1800" dirty="0"/>
              <a:t>2000: Iron in </a:t>
            </a:r>
            <a:r>
              <a:rPr lang="cs-CZ" altLang="cs-CZ" sz="1800" dirty="0" err="1"/>
              <a:t>archaeology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European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bloomery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smelters</a:t>
            </a:r>
            <a:r>
              <a:rPr lang="cs-CZ" altLang="cs-CZ" sz="1800" dirty="0"/>
              <a:t>. Praha.</a:t>
            </a:r>
          </a:p>
          <a:p>
            <a:pPr eaLnBrk="1" hangingPunct="1"/>
            <a:r>
              <a:rPr lang="cs-CZ" altLang="cs-CZ" sz="1800" b="1" dirty="0"/>
              <a:t>SOUCHOPOVÁ, V.,</a:t>
            </a:r>
            <a:r>
              <a:rPr lang="cs-CZ" altLang="cs-CZ" sz="1800" dirty="0"/>
              <a:t> 1969: Stopy železářské výroby z rané doby středověké v Olomučanech a na Blanensku. In: Sborník Okresního vlastivědného musea v Blansku I, 41–46. Blansko.</a:t>
            </a:r>
          </a:p>
          <a:p>
            <a:pPr eaLnBrk="1" hangingPunct="1"/>
            <a:r>
              <a:rPr lang="cs-CZ" altLang="cs-CZ" sz="1800" dirty="0"/>
              <a:t>1980: Objev hutnických dílen z 8. století n. l. na </a:t>
            </a:r>
            <a:r>
              <a:rPr lang="cs-CZ" altLang="cs-CZ" sz="1800" dirty="0" err="1"/>
              <a:t>Olomučansku</a:t>
            </a:r>
            <a:r>
              <a:rPr lang="cs-CZ" altLang="cs-CZ" sz="1800" dirty="0"/>
              <a:t> (okr. Blansko). In: Sborník Okresního muzea v Blansku XII, 47–52. Blansko.</a:t>
            </a:r>
          </a:p>
          <a:p>
            <a:pPr eaLnBrk="1" hangingPunct="1"/>
            <a:r>
              <a:rPr lang="cs-CZ" altLang="cs-CZ" sz="1800" dirty="0"/>
              <a:t>1986: Hutnictví železa v 8.–11. století na západní Moravě. Studie AÚ ČSAV XIII/1. Brno.</a:t>
            </a:r>
          </a:p>
          <a:p>
            <a:pPr eaLnBrk="1" hangingPunct="1"/>
            <a:r>
              <a:rPr lang="cs-CZ" altLang="cs-CZ" sz="1800" dirty="0"/>
              <a:t>1995: Počátky západoslovanského hutnictví železa ve světle pramenů z Moravy –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Beginnings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Metallurgy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Iron </a:t>
            </a:r>
            <a:r>
              <a:rPr lang="cs-CZ" altLang="cs-CZ" sz="1800" dirty="0" err="1"/>
              <a:t>among</a:t>
            </a:r>
            <a:r>
              <a:rPr lang="cs-CZ" altLang="cs-CZ" sz="1800" dirty="0"/>
              <a:t> Western </a:t>
            </a:r>
            <a:r>
              <a:rPr lang="cs-CZ" altLang="cs-CZ" sz="1800" dirty="0" err="1"/>
              <a:t>Slavs</a:t>
            </a:r>
            <a:r>
              <a:rPr lang="cs-CZ" altLang="cs-CZ" sz="1800" dirty="0"/>
              <a:t> in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Light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Sources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from</a:t>
            </a:r>
            <a:r>
              <a:rPr lang="cs-CZ" altLang="cs-CZ" sz="1800" dirty="0"/>
              <a:t> Moravia. Studie ARÚ AV ČR XV/1. Brno.</a:t>
            </a:r>
          </a:p>
          <a:p>
            <a:pPr eaLnBrk="1" hangingPunct="1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685604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4DE50F58-E9A7-444D-A601-6B122EFF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21435"/>
            <a:ext cx="7848600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7CEBCBA8-3A64-48CF-9126-FF8DBCD51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6" y="5210948"/>
            <a:ext cx="966311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Rekonstrukce laténské železářské pece typu Podbořany:  </a:t>
            </a:r>
            <a:r>
              <a:rPr lang="cs-CZ" altLang="cs-CZ" sz="1800" dirty="0"/>
              <a:t>5 – 10 %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ze vsazené rudy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</a:t>
            </a:r>
            <a:r>
              <a:rPr lang="cs-CZ" altLang="cs-CZ" sz="1800" dirty="0"/>
              <a:t> </a:t>
            </a:r>
            <a:r>
              <a:rPr lang="cs-CZ" altLang="cs-CZ" sz="1800" b="1" dirty="0"/>
              <a:t>– stav před tavbou:</a:t>
            </a:r>
            <a:r>
              <a:rPr lang="cs-CZ" altLang="cs-CZ" sz="1800" dirty="0"/>
              <a:t> 1. plášť pece; 2. podloží; 3. </a:t>
            </a:r>
            <a:r>
              <a:rPr lang="cs-CZ" altLang="cs-CZ" sz="1800" dirty="0" err="1"/>
              <a:t>dyznová</a:t>
            </a:r>
            <a:r>
              <a:rPr lang="cs-CZ" altLang="cs-CZ" sz="1800" dirty="0"/>
              <a:t> cihla; 4. dmychadlo;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    5. dřevěné uhlí; 6. železná ruda; 7. sláma, nebo proutí;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 – stav po tavbě:</a:t>
            </a:r>
            <a:r>
              <a:rPr lang="cs-CZ" altLang="cs-CZ" sz="1800" dirty="0"/>
              <a:t> 8. zbytky paliva; 9. železná houba; 10. struska; 11. vyhořelé palivo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3792" r="1962" b="3317"/>
          <a:stretch>
            <a:fillRect/>
          </a:stretch>
        </p:blipFill>
        <p:spPr>
          <a:xfrm>
            <a:off x="304800" y="1492931"/>
            <a:ext cx="6198134" cy="3131029"/>
          </a:xfrm>
          <a:noFill/>
        </p:spPr>
      </p:pic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1804900" y="1072574"/>
            <a:ext cx="42195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Uhelná jáma, </a:t>
            </a:r>
            <a:r>
              <a:rPr lang="cs-CZ" altLang="cs-CZ" b="1" dirty="0" err="1"/>
              <a:t>Agricola</a:t>
            </a:r>
            <a:r>
              <a:rPr lang="cs-CZ" altLang="cs-CZ" b="1" dirty="0"/>
              <a:t> 1540.</a:t>
            </a:r>
          </a:p>
        </p:txBody>
      </p:sp>
      <p:sp>
        <p:nvSpPr>
          <p:cNvPr id="55300" name="Text Box 8"/>
          <p:cNvSpPr txBox="1">
            <a:spLocks noChangeArrowheads="1"/>
          </p:cNvSpPr>
          <p:nvPr/>
        </p:nvSpPr>
        <p:spPr bwMode="auto">
          <a:xfrm>
            <a:off x="3745613" y="248377"/>
            <a:ext cx="45577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Výroba dřevěného uhlí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721764"/>
            <a:ext cx="5434230" cy="343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27800" y="2213305"/>
            <a:ext cx="42755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Milíř, </a:t>
            </a:r>
            <a:r>
              <a:rPr lang="cs-CZ" altLang="cs-CZ" b="1" dirty="0" err="1"/>
              <a:t>Schwarzer</a:t>
            </a:r>
            <a:r>
              <a:rPr lang="cs-CZ" altLang="cs-CZ" b="1" dirty="0"/>
              <a:t> </a:t>
            </a:r>
            <a:r>
              <a:rPr lang="cs-CZ" altLang="cs-CZ" b="1" dirty="0" err="1"/>
              <a:t>Bergbuch</a:t>
            </a:r>
            <a:r>
              <a:rPr lang="cs-CZ" altLang="cs-CZ" b="1" dirty="0"/>
              <a:t>, 16. stol.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75211" y="4706791"/>
            <a:ext cx="107507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Druhy dřeva:    </a:t>
            </a:r>
            <a:r>
              <a:rPr lang="pl-PL" dirty="0"/>
              <a:t>poměr</a:t>
            </a:r>
            <a:r>
              <a:rPr lang="pl-PL" b="1" dirty="0"/>
              <a:t> </a:t>
            </a:r>
            <a:r>
              <a:rPr lang="cs-CZ" dirty="0"/>
              <a:t>rudy ke dřevu ve vsázce:  15 : 1</a:t>
            </a:r>
          </a:p>
          <a:p>
            <a:endParaRPr lang="pl-PL" b="1" dirty="0"/>
          </a:p>
          <a:p>
            <a:r>
              <a:rPr lang="pl-PL" dirty="0"/>
              <a:t> –  Tarjanpuszta (západní Maďarsko):  </a:t>
            </a:r>
            <a:r>
              <a:rPr lang="cs-CZ" dirty="0"/>
              <a:t>dub</a:t>
            </a:r>
          </a:p>
          <a:p>
            <a:r>
              <a:rPr lang="cs-CZ" dirty="0"/>
              <a:t>      </a:t>
            </a:r>
            <a:r>
              <a:rPr lang="cs-CZ" dirty="0" err="1"/>
              <a:t>Metzingenu-Kurleshau</a:t>
            </a:r>
            <a:r>
              <a:rPr lang="cs-CZ" dirty="0"/>
              <a:t>:  smrk </a:t>
            </a:r>
          </a:p>
          <a:p>
            <a:r>
              <a:rPr lang="cs-CZ" dirty="0"/>
              <a:t>–   </a:t>
            </a:r>
            <a:r>
              <a:rPr lang="pl-PL" dirty="0"/>
              <a:t>Slovensko:  </a:t>
            </a:r>
            <a:r>
              <a:rPr lang="cs-CZ" dirty="0"/>
              <a:t>buk a jedle (</a:t>
            </a:r>
            <a:r>
              <a:rPr lang="cs-CZ" dirty="0" err="1"/>
              <a:t>Varin</a:t>
            </a:r>
            <a:r>
              <a:rPr lang="cs-CZ" dirty="0"/>
              <a:t>)</a:t>
            </a:r>
          </a:p>
          <a:p>
            <a:r>
              <a:rPr lang="cs-CZ" dirty="0"/>
              <a:t>                          smrk (Spišská Nova Ves) </a:t>
            </a:r>
          </a:p>
          <a:p>
            <a:r>
              <a:rPr lang="cs-CZ" dirty="0"/>
              <a:t>–  převládající druhy:   smrk, buk a javor</a:t>
            </a:r>
          </a:p>
        </p:txBody>
      </p:sp>
    </p:spTree>
    <p:extLst>
      <p:ext uri="{BB962C8B-B14F-4D97-AF65-F5344CB8AC3E}">
        <p14:creationId xmlns:p14="http://schemas.microsoft.com/office/powerpoint/2010/main" val="4260961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Výroba dřevěného uhlí</a:t>
            </a:r>
          </a:p>
        </p:txBody>
      </p:sp>
      <p:sp>
        <p:nvSpPr>
          <p:cNvPr id="5734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927463" y="990600"/>
            <a:ext cx="5982787" cy="58674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dirty="0"/>
              <a:t>Uhlí si hutníci vyráběli sami: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pyrolýza:</a:t>
            </a:r>
            <a:r>
              <a:rPr lang="cs-CZ" altLang="cs-CZ" sz="1800" dirty="0"/>
              <a:t>  pálení dřevěného uhlí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1.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</a:rPr>
              <a:t>Uhelné jamy</a:t>
            </a:r>
            <a:r>
              <a:rPr lang="cs-CZ" altLang="cs-CZ" sz="1800" dirty="0">
                <a:solidFill>
                  <a:srgbClr val="FF0000"/>
                </a:solidFill>
              </a:rPr>
              <a:t>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– zahloubená válcová jáma (hl. cca 1 m) se zaplnila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tvrdým dřevem z listnatých stromů (pařezy, polena)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– po zapálení byl horní otvor utěsněn zeminou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– proces zuhelnatění se reguloval skrze několik otvorů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v horní izolační vrstvě </a:t>
            </a: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270</a:t>
            </a:r>
            <a:r>
              <a:rPr lang="en-US" altLang="cs-CZ" sz="1800" b="1" dirty="0">
                <a:cs typeface="Arial" panose="020B0604020202020204" pitchFamily="34" charset="0"/>
              </a:rPr>
              <a:t>°</a:t>
            </a:r>
            <a:r>
              <a:rPr lang="cs-CZ" altLang="cs-CZ" sz="1800" b="1" dirty="0"/>
              <a:t>C</a:t>
            </a:r>
            <a:r>
              <a:rPr lang="cs-CZ" altLang="cs-CZ" sz="1800" dirty="0"/>
              <a:t>:  omezení přístupu vzduchu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</a:t>
            </a:r>
            <a:r>
              <a:rPr lang="cs-CZ" altLang="cs-CZ" sz="1800" b="1" dirty="0"/>
              <a:t>300</a:t>
            </a:r>
            <a:r>
              <a:rPr lang="en-US" altLang="cs-CZ" sz="1800" b="1" dirty="0">
                <a:cs typeface="Arial" panose="020B0604020202020204" pitchFamily="34" charset="0"/>
              </a:rPr>
              <a:t>°</a:t>
            </a:r>
            <a:r>
              <a:rPr lang="cs-CZ" altLang="cs-CZ" sz="1800" b="1" dirty="0"/>
              <a:t>C:  </a:t>
            </a:r>
            <a:r>
              <a:rPr lang="cs-CZ" altLang="cs-CZ" sz="1800" dirty="0"/>
              <a:t>vzniká až 75% produktu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</a:t>
            </a:r>
            <a:r>
              <a:rPr lang="cs-CZ" altLang="cs-CZ" sz="1800" b="1" dirty="0"/>
              <a:t>350 až 400</a:t>
            </a:r>
            <a:r>
              <a:rPr lang="en-US" altLang="cs-CZ" sz="1800" b="1" dirty="0">
                <a:cs typeface="Arial" panose="020B0604020202020204" pitchFamily="34" charset="0"/>
              </a:rPr>
              <a:t>°</a:t>
            </a:r>
            <a:r>
              <a:rPr lang="cs-CZ" altLang="cs-CZ" sz="1800" b="1" dirty="0"/>
              <a:t>C:  </a:t>
            </a:r>
            <a:r>
              <a:rPr lang="cs-CZ" altLang="cs-CZ" sz="1800" dirty="0"/>
              <a:t>vzniká jen malé množství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Od středověku a v novověku se využívaly </a:t>
            </a:r>
            <a:r>
              <a:rPr lang="cs-CZ" altLang="cs-CZ" sz="1800" b="1" dirty="0"/>
              <a:t>milíře</a:t>
            </a:r>
            <a:r>
              <a:rPr lang="cs-CZ" altLang="cs-CZ" sz="1800" dirty="0"/>
              <a:t>.</a:t>
            </a:r>
          </a:p>
        </p:txBody>
      </p:sp>
      <p:pic>
        <p:nvPicPr>
          <p:cNvPr id="57348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8737" y="388931"/>
            <a:ext cx="4587240" cy="5513303"/>
          </a:xfrm>
          <a:noFill/>
        </p:spPr>
      </p:pic>
      <p:sp>
        <p:nvSpPr>
          <p:cNvPr id="2" name="TextovéPole 1"/>
          <p:cNvSpPr txBox="1"/>
          <p:nvPr/>
        </p:nvSpPr>
        <p:spPr>
          <a:xfrm>
            <a:off x="7367886" y="6195451"/>
            <a:ext cx="360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/>
              <a:t>jáma v Arraské ulici v Praze-Bubenči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35717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3A3480DB-7815-4336-884F-B28041052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7" t="19312" r="22177" b="1300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Text Box 5">
            <a:extLst>
              <a:ext uri="{FF2B5EF4-FFF2-40B4-BE49-F238E27FC236}">
                <a16:creationId xmlns:a16="http://schemas.microsoft.com/office/drawing/2014/main" id="{9F58B8DD-4643-46DD-A7D5-F0BF5AA90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24601"/>
            <a:ext cx="43116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„Král“ – zápalný komín v centru milíře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12000" r="20625" b="16000"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4999" r="18124" b="13000"/>
          <a:stretch>
            <a:fillRect/>
          </a:stretch>
        </p:blipFill>
        <p:spPr bwMode="auto">
          <a:xfrm>
            <a:off x="6096000" y="1"/>
            <a:ext cx="4572000" cy="34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21001" r="18124" b="6999"/>
          <a:stretch>
            <a:fillRect/>
          </a:stretch>
        </p:blipFill>
        <p:spPr bwMode="auto">
          <a:xfrm>
            <a:off x="1524000" y="3394076"/>
            <a:ext cx="4495800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8" t="23000" r="20000" b="12000"/>
          <a:stretch>
            <a:fillRect/>
          </a:stretch>
        </p:blipFill>
        <p:spPr bwMode="auto">
          <a:xfrm>
            <a:off x="6019800" y="3394076"/>
            <a:ext cx="4648200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A22374D-6836-40B2-AB27-6350EE9F2D81}"/>
              </a:ext>
            </a:extLst>
          </p:cNvPr>
          <p:cNvSpPr txBox="1"/>
          <p:nvPr/>
        </p:nvSpPr>
        <p:spPr>
          <a:xfrm>
            <a:off x="1514474" y="3024744"/>
            <a:ext cx="3333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736112D-4450-4BFA-AF65-DD2327FEB679}"/>
              </a:ext>
            </a:extLst>
          </p:cNvPr>
          <p:cNvSpPr txBox="1"/>
          <p:nvPr/>
        </p:nvSpPr>
        <p:spPr>
          <a:xfrm>
            <a:off x="6091237" y="3000932"/>
            <a:ext cx="3333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3AB943B-BF1D-4AF3-8E76-0C4FBE21D845}"/>
              </a:ext>
            </a:extLst>
          </p:cNvPr>
          <p:cNvSpPr txBox="1"/>
          <p:nvPr/>
        </p:nvSpPr>
        <p:spPr>
          <a:xfrm>
            <a:off x="1524000" y="6485495"/>
            <a:ext cx="3333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5A6A063-8E08-4C22-8B01-EA19041D278A}"/>
              </a:ext>
            </a:extLst>
          </p:cNvPr>
          <p:cNvSpPr txBox="1"/>
          <p:nvPr/>
        </p:nvSpPr>
        <p:spPr>
          <a:xfrm>
            <a:off x="6019800" y="6512481"/>
            <a:ext cx="3333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325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365761" y="744583"/>
            <a:ext cx="7014754" cy="5904411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2.  Milíře  </a:t>
            </a:r>
            <a:r>
              <a:rPr lang="cs-CZ" altLang="cs-CZ" sz="1800" dirty="0"/>
              <a:t>–  objekty ze svisle naskládaných polen kolem středového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kůlu pokrytého vrstvou drnů a mazanice (pálené hlíny)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–    </a:t>
            </a:r>
            <a:r>
              <a:rPr lang="cs-CZ" altLang="cs-CZ" sz="1800" b="1" dirty="0"/>
              <a:t>základní typy:</a:t>
            </a:r>
          </a:p>
          <a:p>
            <a:pPr marL="0" indent="0" eaLnBrk="1" hangingPunct="1">
              <a:buNone/>
            </a:pPr>
            <a:endParaRPr lang="cs-CZ" altLang="cs-CZ" sz="1800" b="1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a) </a:t>
            </a:r>
            <a:r>
              <a:rPr lang="cs-CZ" altLang="cs-CZ" sz="1800" b="1" dirty="0"/>
              <a:t>německý </a:t>
            </a:r>
            <a:r>
              <a:rPr lang="cs-CZ" altLang="cs-CZ" sz="1800" dirty="0"/>
              <a:t>–  polena svisle naskládána kolem středového kůlu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(nazván „král či knot“ obložený klestím)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povrch:  izolační vrstva z drnů, hlíny a mouru;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zapaloval se shora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b) </a:t>
            </a:r>
            <a:r>
              <a:rPr lang="cs-CZ" altLang="cs-CZ" sz="1800" b="1" dirty="0"/>
              <a:t>slovanský</a:t>
            </a:r>
            <a:r>
              <a:rPr lang="cs-CZ" altLang="cs-CZ" sz="1800" dirty="0"/>
              <a:t> – podobný, ale „krále“  tvořily dvě polena zaražená do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země do výšky první vrstvy polen; zapaloval se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zespodu zápalným kanálem (vytažené poleno)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c) </a:t>
            </a:r>
            <a:r>
              <a:rPr lang="cs-CZ" altLang="cs-CZ" sz="1800" b="1" dirty="0"/>
              <a:t>alpský </a:t>
            </a:r>
            <a:r>
              <a:rPr lang="cs-CZ" altLang="cs-CZ" sz="1800" dirty="0"/>
              <a:t>– paprskovitě příčně vrstvená polena s „králem“ ze tří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tyčí; zapálení zespoda i z hora (vsypáním uhlíků) </a:t>
            </a:r>
          </a:p>
        </p:txBody>
      </p:sp>
      <p:pic>
        <p:nvPicPr>
          <p:cNvPr id="5837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0142" y="279263"/>
            <a:ext cx="4943247" cy="3443651"/>
          </a:xfrm>
          <a:noFill/>
        </p:spPr>
      </p:pic>
      <p:sp>
        <p:nvSpPr>
          <p:cNvPr id="58373" name="Text Box 9"/>
          <p:cNvSpPr txBox="1">
            <a:spLocks noChangeArrowheads="1"/>
          </p:cNvSpPr>
          <p:nvPr/>
        </p:nvSpPr>
        <p:spPr bwMode="auto">
          <a:xfrm>
            <a:off x="7802880" y="3895996"/>
            <a:ext cx="3657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cs-CZ" altLang="cs-CZ" dirty="0"/>
              <a:t> rovná plošina</a:t>
            </a:r>
          </a:p>
          <a:p>
            <a:pPr eaLnBrk="1" hangingPunct="1">
              <a:buFontTx/>
              <a:buAutoNum type="arabicPeriod"/>
            </a:pPr>
            <a:r>
              <a:rPr lang="cs-CZ" altLang="cs-CZ" dirty="0"/>
              <a:t> kuželovitá hlinitá podstava;</a:t>
            </a:r>
          </a:p>
          <a:p>
            <a:pPr eaLnBrk="1" hangingPunct="1">
              <a:buFontTx/>
              <a:buAutoNum type="arabicPeriod"/>
            </a:pPr>
            <a:r>
              <a:rPr lang="cs-CZ" altLang="cs-CZ" dirty="0"/>
              <a:t> tyče vytvářející „krále“</a:t>
            </a:r>
          </a:p>
          <a:p>
            <a:pPr eaLnBrk="1" hangingPunct="1">
              <a:buFontTx/>
              <a:buAutoNum type="arabicPeriod"/>
            </a:pPr>
            <a:r>
              <a:rPr lang="cs-CZ" altLang="cs-CZ" dirty="0"/>
              <a:t> snadno hořlavá vyplň „krále“</a:t>
            </a:r>
          </a:p>
          <a:p>
            <a:pPr eaLnBrk="1" hangingPunct="1">
              <a:buFontTx/>
              <a:buAutoNum type="arabicPeriod"/>
            </a:pPr>
            <a:r>
              <a:rPr lang="cs-CZ" altLang="cs-CZ" dirty="0"/>
              <a:t> vrstvy polen </a:t>
            </a:r>
          </a:p>
          <a:p>
            <a:pPr eaLnBrk="1" hangingPunct="1"/>
            <a:r>
              <a:rPr lang="cs-CZ" altLang="cs-CZ" dirty="0"/>
              <a:t>8.   drnový kryt</a:t>
            </a:r>
          </a:p>
          <a:p>
            <a:pPr eaLnBrk="1" hangingPunct="1"/>
            <a:r>
              <a:rPr lang="cs-CZ" altLang="cs-CZ" dirty="0"/>
              <a:t>9.   kryt z hlíny a mouru</a:t>
            </a:r>
          </a:p>
          <a:p>
            <a:pPr eaLnBrk="1" hangingPunct="1"/>
            <a:r>
              <a:rPr lang="cs-CZ" altLang="cs-CZ" dirty="0"/>
              <a:t>10. spodní vzduchové kanálky</a:t>
            </a:r>
          </a:p>
        </p:txBody>
      </p:sp>
    </p:spTree>
    <p:extLst>
      <p:ext uri="{BB962C8B-B14F-4D97-AF65-F5344CB8AC3E}">
        <p14:creationId xmlns:p14="http://schemas.microsoft.com/office/powerpoint/2010/main" val="1740688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xfrm>
            <a:off x="1210492" y="1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Experimentální výpaly</a:t>
            </a:r>
          </a:p>
        </p:txBody>
      </p:sp>
      <p:sp>
        <p:nvSpPr>
          <p:cNvPr id="60419" name="Rectangle 5"/>
          <p:cNvSpPr>
            <a:spLocks noGrp="1" noChangeArrowheads="1"/>
          </p:cNvSpPr>
          <p:nvPr>
            <p:ph idx="1"/>
          </p:nvPr>
        </p:nvSpPr>
        <p:spPr>
          <a:xfrm>
            <a:off x="1110343" y="1306287"/>
            <a:ext cx="10254343" cy="542108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1800" b="1" dirty="0"/>
              <a:t>Doba zuhelnatění milířů:  </a:t>
            </a:r>
            <a:r>
              <a:rPr lang="cs-CZ" altLang="cs-CZ" sz="1800" dirty="0"/>
              <a:t>  u menších (2 - 4 m)  –  3  až 7 dnů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u větších (5 - 10 m)  –  8  až 15 dnů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2000-7:  Středisko experimentální archeologie </a:t>
            </a:r>
            <a:r>
              <a:rPr lang="cs-CZ" altLang="cs-CZ" sz="1800" b="1" dirty="0" err="1"/>
              <a:t>Villa</a:t>
            </a:r>
            <a:r>
              <a:rPr lang="cs-CZ" altLang="cs-CZ" sz="1800" b="1" dirty="0"/>
              <a:t> Nova v Uhřínově: 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      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dřevo: </a:t>
            </a:r>
            <a:r>
              <a:rPr lang="cs-CZ" altLang="cs-CZ" sz="1800" dirty="0"/>
              <a:t>  5 m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, 12 hodin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– </a:t>
            </a:r>
            <a:r>
              <a:rPr lang="cs-CZ" altLang="cs-CZ" sz="1800" b="1" dirty="0"/>
              <a:t>uhlí:</a:t>
            </a:r>
            <a:r>
              <a:rPr lang="cs-CZ" altLang="cs-CZ" sz="1800" dirty="0"/>
              <a:t>   1,5 m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, 240 kg (tj. 30 %)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2007:  </a:t>
            </a:r>
            <a:r>
              <a:rPr lang="cs-CZ" altLang="cs-CZ" sz="1800" b="1" dirty="0"/>
              <a:t>Lhota u Kladna</a:t>
            </a:r>
            <a:r>
              <a:rPr lang="cs-CZ" altLang="cs-CZ" sz="1800" dirty="0"/>
              <a:t> (V. Matoušek)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dřevo:</a:t>
            </a:r>
            <a:r>
              <a:rPr lang="cs-CZ" altLang="cs-CZ" sz="1800" dirty="0"/>
              <a:t>  d. 40–45 cm (2,5 m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 dubu, 2,5 m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 buku); půl roku staré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drny:</a:t>
            </a:r>
            <a:r>
              <a:rPr lang="cs-CZ" altLang="cs-CZ" sz="1800" dirty="0"/>
              <a:t>  2 m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, jíl: 2,5 m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, drobný štěrk: 1 m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uhlí:</a:t>
            </a:r>
            <a:r>
              <a:rPr lang="cs-CZ" altLang="cs-CZ" sz="1800" dirty="0"/>
              <a:t>  1,5q (zlomky 20–30 cm) + 0,5q drobného uhlí ze středu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2009:  </a:t>
            </a:r>
            <a:r>
              <a:rPr lang="cs-CZ" altLang="cs-CZ" sz="1800" b="1" dirty="0"/>
              <a:t>Stará huť u Adamova</a:t>
            </a:r>
            <a:r>
              <a:rPr lang="cs-CZ" altLang="cs-CZ" sz="1800" dirty="0"/>
              <a:t> (Technické muzeum Brno, </a:t>
            </a:r>
            <a:r>
              <a:rPr lang="cs-CZ" altLang="cs-CZ" sz="1800" dirty="0" err="1"/>
              <a:t>Archaia</a:t>
            </a:r>
            <a:r>
              <a:rPr lang="cs-CZ" altLang="cs-CZ" sz="1800" dirty="0"/>
              <a:t>, Muzeum Planá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dřevo:</a:t>
            </a:r>
            <a:r>
              <a:rPr lang="cs-CZ" altLang="cs-CZ" sz="1800" dirty="0"/>
              <a:t>  6,8 m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obvod milíře:</a:t>
            </a:r>
            <a:r>
              <a:rPr lang="cs-CZ" altLang="cs-CZ" sz="1800" dirty="0"/>
              <a:t>  11,9 m;  výška: 1,5 m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doba výpalu:</a:t>
            </a:r>
            <a:r>
              <a:rPr lang="cs-CZ" altLang="cs-CZ" sz="1800" dirty="0"/>
              <a:t>  10 dní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uhlí:</a:t>
            </a:r>
            <a:r>
              <a:rPr lang="cs-CZ" altLang="cs-CZ" sz="1800" dirty="0"/>
              <a:t>  2 m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 (výtěžnost 30 %)</a:t>
            </a:r>
          </a:p>
          <a:p>
            <a:pPr eaLnBrk="1" hangingPunct="1"/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98145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E81DB7-5244-4A11-F3C9-077E0138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</a:t>
            </a:r>
            <a:r>
              <a:rPr lang="cs-CZ" sz="3200" b="1" dirty="0">
                <a:solidFill>
                  <a:srgbClr val="FF0000"/>
                </a:solidFill>
              </a:rPr>
              <a:t>Raně středověké doklady zpracování železa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B475A3-E1B4-2DC8-4C1F-93899E527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419226"/>
            <a:ext cx="11515725" cy="5524500"/>
          </a:xfrm>
        </p:spPr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>
                <a:latin typeface="Calibri" panose="020F0502020204030204" pitchFamily="34" charset="0"/>
              </a:rPr>
              <a:t>Březno u Loun  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  </a:t>
            </a:r>
            <a:r>
              <a:rPr lang="cs-CZ" sz="1800" b="1" i="0" u="none" strike="noStrike" baseline="0" dirty="0">
                <a:latin typeface="Calibri" panose="020F0502020204030204" pitchFamily="34" charset="0"/>
              </a:rPr>
              <a:t>6. stol.: 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časně slovanská osada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</a:rPr>
              <a:t>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  jednorázové pracoviště kočujícího (migrujícího) hutníka</a:t>
            </a:r>
            <a:r>
              <a:rPr lang="cs-CZ" sz="1800" dirty="0">
                <a:latin typeface="Calibri" panose="020F0502020204030204" pitchFamily="34" charset="0"/>
              </a:rPr>
              <a:t> (vlastní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ruda)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</a:rPr>
              <a:t>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  výhňová pec:  zahloubená nístěj šachtové pece (?)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</a:rPr>
              <a:t>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  analogie:  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Hajvoron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(Jižní Bug):  6. – 7. stol. n. l., nález 21 redukčních pecí s hliněnými šachtami</a:t>
            </a:r>
            <a:endParaRPr lang="pl-PL" sz="1800" dirty="0">
              <a:latin typeface="Calibri" panose="020F0502020204030204" pitchFamily="34" charset="0"/>
            </a:endParaRPr>
          </a:p>
          <a:p>
            <a:pPr algn="l"/>
            <a:endParaRPr lang="pl-PL" sz="1800" dirty="0">
              <a:latin typeface="Calibri" panose="020F0502020204030204" pitchFamily="34" charset="0"/>
            </a:endParaRPr>
          </a:p>
          <a:p>
            <a:pPr algn="l"/>
            <a:r>
              <a:rPr lang="cs-CZ" sz="1800" b="1" dirty="0">
                <a:latin typeface="Calibri" panose="020F0502020204030204" pitchFamily="34" charset="0"/>
              </a:rPr>
              <a:t>L</a:t>
            </a:r>
            <a:r>
              <a:rPr lang="cs-CZ" sz="1800" b="1" i="0" u="none" strike="noStrike" baseline="0" dirty="0">
                <a:latin typeface="Calibri" panose="020F0502020204030204" pitchFamily="34" charset="0"/>
              </a:rPr>
              <a:t>okality typu „</a:t>
            </a:r>
            <a:r>
              <a:rPr lang="cs-CZ" sz="1800" b="1" i="0" u="none" strike="noStrike" baseline="0" dirty="0" err="1">
                <a:latin typeface="Calibri" panose="020F0502020204030204" pitchFamily="34" charset="0"/>
              </a:rPr>
              <a:t>Frickenhausen-Linsenhofen</a:t>
            </a:r>
            <a:r>
              <a:rPr lang="cs-CZ" sz="1800" b="1" i="0" u="none" strike="noStrike" baseline="0" dirty="0">
                <a:latin typeface="Calibri" panose="020F0502020204030204" pitchFamily="34" charset="0"/>
              </a:rPr>
              <a:t>“ 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 7. stol.:  střední předhůří Švábských Alp  (např.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Kastleplatz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)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</a:rPr>
              <a:t>                                                   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  </a:t>
            </a:r>
            <a:r>
              <a:rPr lang="cs-CZ" sz="1800" dirty="0">
                <a:latin typeface="Calibri" panose="020F0502020204030204" pitchFamily="34" charset="0"/>
              </a:rPr>
              <a:t>cca 130 areálů, doloženy hornické šachty</a:t>
            </a:r>
            <a:endParaRPr lang="cs-CZ" sz="1800" b="0" i="0" u="none" strike="noStrike" baseline="0" dirty="0"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</a:rPr>
              <a:t>                                                   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  malé šachtové pece:  max. Ø nístěje 0,5 m. Ve středním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předhůři</a:t>
            </a:r>
            <a:endParaRPr lang="cs-CZ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pl-PL" sz="1800" b="1" i="0" u="none" strike="noStrike" baseline="0" dirty="0">
                <a:latin typeface="Calibri" panose="020F0502020204030204" pitchFamily="34" charset="0"/>
              </a:rPr>
              <a:t>Tarjanpuszta </a:t>
            </a:r>
            <a:r>
              <a:rPr lang="pl-PL" sz="1800" b="0" i="0" u="none" strike="noStrike" baseline="0" dirty="0">
                <a:latin typeface="Calibri" panose="020F0502020204030204" pitchFamily="34" charset="0"/>
              </a:rPr>
              <a:t>  –  7./8. stol.:  západní Maďarsko </a:t>
            </a:r>
          </a:p>
          <a:p>
            <a:pPr marL="0" indent="0">
              <a:buNone/>
            </a:pPr>
            <a:r>
              <a:rPr lang="pl-PL" sz="1800" dirty="0">
                <a:latin typeface="Calibri" panose="020F0502020204030204" pitchFamily="34" charset="0"/>
              </a:rPr>
              <a:t>                              </a:t>
            </a:r>
            <a:r>
              <a:rPr lang="pl-PL" sz="1800" b="0" i="0" u="none" strike="noStrike" baseline="0" dirty="0">
                <a:latin typeface="Calibri" panose="020F0502020204030204" pitchFamily="34" charset="0"/>
              </a:rPr>
              <a:t>–  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částečně zahloubené šachtové pece:   Ø  0,3 m  (tzv. avarské) 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</a:rPr>
              <a:t>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  na</a:t>
            </a:r>
            <a:r>
              <a:rPr lang="pl-PL" sz="1800" b="0" i="0" u="none" strike="noStrike" baseline="0" dirty="0">
                <a:latin typeface="Calibri" panose="020F0502020204030204" pitchFamily="34" charset="0"/>
              </a:rPr>
              <a:t> okraji vesnice, jejiž osidleni je doloženo  (pohřebiště s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6000 pohřby)</a:t>
            </a:r>
          </a:p>
          <a:p>
            <a:pPr marL="0" indent="0">
              <a:buNone/>
            </a:pPr>
            <a:endParaRPr lang="cs-CZ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cs-CZ" sz="1800" b="1" i="0" u="none" strike="noStrike" baseline="0" dirty="0">
                <a:latin typeface="Calibri" panose="020F0502020204030204" pitchFamily="34" charset="0"/>
              </a:rPr>
              <a:t>Jižní Rusko  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Tuva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,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Khakasia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(jih Sibiře):  tzv. avarské pece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</a:rPr>
              <a:t>                           –   12 současných kovářských </a:t>
            </a:r>
            <a:r>
              <a:rPr lang="pl-PL" sz="1800" b="0" i="0" u="none" strike="noStrike" baseline="0" dirty="0">
                <a:latin typeface="Calibri" panose="020F0502020204030204" pitchFamily="34" charset="0"/>
              </a:rPr>
              <a:t>výhní a jam na paleni dřevěného uhlí</a:t>
            </a:r>
            <a:endParaRPr lang="pl-PL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51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xfrm>
            <a:off x="1073331" y="104503"/>
            <a:ext cx="10228217" cy="1018903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Hlavní těžební a zpracovatelské areály v českých zemích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idx="1"/>
          </p:nvPr>
        </p:nvSpPr>
        <p:spPr>
          <a:xfrm>
            <a:off x="274320" y="1123406"/>
            <a:ext cx="11993880" cy="5734593"/>
          </a:xfrm>
        </p:spPr>
        <p:txBody>
          <a:bodyPr>
            <a:normAutofit fontScale="92500"/>
          </a:bodyPr>
          <a:lstStyle/>
          <a:p>
            <a:r>
              <a:rPr lang="cs-CZ" altLang="cs-CZ" sz="1900" b="1" dirty="0">
                <a:solidFill>
                  <a:srgbClr val="FF0000"/>
                </a:solidFill>
              </a:rPr>
              <a:t>1. Severní Morava  </a:t>
            </a:r>
            <a:r>
              <a:rPr lang="cs-CZ" altLang="cs-CZ" sz="1900" b="1" dirty="0"/>
              <a:t>–</a:t>
            </a:r>
            <a:r>
              <a:rPr lang="cs-CZ" altLang="cs-CZ" sz="1900" b="1" dirty="0">
                <a:solidFill>
                  <a:srgbClr val="FF0000"/>
                </a:solidFill>
              </a:rPr>
              <a:t>   </a:t>
            </a:r>
            <a:r>
              <a:rPr lang="cs-CZ" altLang="cs-CZ" sz="1900" b="1" dirty="0"/>
              <a:t>Litovelsko a </a:t>
            </a:r>
            <a:r>
              <a:rPr lang="cs-CZ" altLang="cs-CZ" sz="1900" b="1" dirty="0" err="1"/>
              <a:t>Uničovsko</a:t>
            </a:r>
            <a:r>
              <a:rPr lang="cs-CZ" altLang="cs-CZ" sz="1900" b="1" dirty="0"/>
              <a:t>:   </a:t>
            </a:r>
            <a:r>
              <a:rPr lang="cs-CZ" altLang="cs-CZ" sz="1900" dirty="0"/>
              <a:t>hematity/siderity:  vrbenský pruh  (Úsov–Ruda–Rýmařov–Morávka–Vrbno) 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             –   12 žel. areálů:  Brníčko, D. Loučka, D. </a:t>
            </a:r>
            <a:r>
              <a:rPr lang="cs-CZ" altLang="cs-CZ" sz="1900" dirty="0" err="1"/>
              <a:t>Sukolom</a:t>
            </a:r>
            <a:r>
              <a:rPr lang="cs-CZ" altLang="cs-CZ" sz="1900" dirty="0"/>
              <a:t>, Haňovice, Náklo, </a:t>
            </a:r>
            <a:r>
              <a:rPr lang="cs-CZ" altLang="cs-CZ" sz="1900" dirty="0" err="1"/>
              <a:t>Nasobůrky</a:t>
            </a:r>
            <a:r>
              <a:rPr lang="cs-CZ" altLang="cs-CZ" sz="1900" dirty="0"/>
              <a:t>,  </a:t>
            </a:r>
            <a:r>
              <a:rPr lang="cs-CZ" altLang="cs-CZ" sz="1900" dirty="0" err="1"/>
              <a:t>Rozvadovice</a:t>
            </a:r>
            <a:r>
              <a:rPr lang="cs-CZ" altLang="cs-CZ" sz="1900" dirty="0"/>
              <a:t>, </a:t>
            </a:r>
            <a:r>
              <a:rPr lang="cs-CZ" altLang="cs-CZ" sz="1900" dirty="0" err="1"/>
              <a:t>Chořelice</a:t>
            </a:r>
            <a:r>
              <a:rPr lang="cs-CZ" altLang="cs-CZ" sz="1900" dirty="0"/>
              <a:t>, 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                                             Senička-intravilán, Senička- </a:t>
            </a:r>
            <a:r>
              <a:rPr lang="cs-CZ" altLang="cs-CZ" sz="1900" dirty="0" err="1"/>
              <a:t>Podhruší</a:t>
            </a:r>
            <a:r>
              <a:rPr lang="cs-CZ" altLang="cs-CZ" sz="1900" dirty="0"/>
              <a:t>,  Želechovice a Žerotín</a:t>
            </a:r>
          </a:p>
          <a:p>
            <a:pPr marL="0" indent="0">
              <a:buNone/>
            </a:pPr>
            <a:endParaRPr lang="cs-CZ" altLang="cs-CZ" sz="1900" dirty="0"/>
          </a:p>
          <a:p>
            <a:pPr marL="0" indent="0">
              <a:buNone/>
            </a:pPr>
            <a:r>
              <a:rPr lang="cs-CZ" altLang="cs-CZ" sz="1900" b="1" dirty="0"/>
              <a:t>                                             3 časové horizonty:   </a:t>
            </a:r>
            <a:r>
              <a:rPr lang="cs-CZ" altLang="cs-CZ" sz="1900" dirty="0"/>
              <a:t>1.  </a:t>
            </a:r>
            <a:r>
              <a:rPr lang="cs-CZ" altLang="cs-CZ" sz="1900" b="1" dirty="0"/>
              <a:t>Velkomoravský</a:t>
            </a:r>
            <a:r>
              <a:rPr lang="cs-CZ" altLang="cs-CZ" sz="1900" dirty="0"/>
              <a:t>:  8.  –  9. stol.:  pece </a:t>
            </a:r>
            <a:r>
              <a:rPr lang="cs-CZ" altLang="cs-CZ" sz="1900" b="1" dirty="0"/>
              <a:t>typu Želechovice</a:t>
            </a:r>
          </a:p>
          <a:p>
            <a:pPr marL="0" indent="0">
              <a:buNone/>
            </a:pPr>
            <a:r>
              <a:rPr lang="cs-CZ" altLang="cs-CZ" sz="1900" b="1" dirty="0"/>
              <a:t>                                                                                                                                               </a:t>
            </a:r>
            <a:r>
              <a:rPr lang="cs-CZ" altLang="cs-CZ" sz="1900" dirty="0" err="1"/>
              <a:t>Dol</a:t>
            </a:r>
            <a:r>
              <a:rPr lang="cs-CZ" altLang="cs-CZ" sz="1900" dirty="0"/>
              <a:t>. </a:t>
            </a:r>
            <a:r>
              <a:rPr lang="cs-CZ" altLang="cs-CZ" sz="1900" dirty="0" err="1"/>
              <a:t>Sukolom</a:t>
            </a:r>
            <a:r>
              <a:rPr lang="cs-CZ" altLang="cs-CZ" sz="1900" dirty="0"/>
              <a:t>:</a:t>
            </a:r>
            <a:r>
              <a:rPr lang="cs-CZ" altLang="cs-CZ" sz="1900" b="1" dirty="0"/>
              <a:t>  </a:t>
            </a:r>
            <a:r>
              <a:rPr lang="cs-CZ" altLang="cs-CZ" sz="1900" dirty="0"/>
              <a:t>1931:   K. </a:t>
            </a:r>
            <a:r>
              <a:rPr lang="cs-CZ" altLang="cs-CZ" sz="1900" dirty="0" err="1"/>
              <a:t>Schirmeisen</a:t>
            </a:r>
            <a:r>
              <a:rPr lang="cs-CZ" altLang="cs-CZ" sz="1900" dirty="0"/>
              <a:t>, 3 pece </a:t>
            </a:r>
          </a:p>
          <a:p>
            <a:pPr>
              <a:buFontTx/>
              <a:buNone/>
            </a:pPr>
            <a:r>
              <a:rPr lang="cs-CZ" altLang="cs-CZ" sz="1900" dirty="0"/>
              <a:t>                                                                                   2.  </a:t>
            </a:r>
            <a:r>
              <a:rPr lang="cs-CZ" altLang="cs-CZ" sz="1900" b="1" dirty="0" err="1"/>
              <a:t>Mladohradištní</a:t>
            </a:r>
            <a:r>
              <a:rPr lang="cs-CZ" altLang="cs-CZ" sz="1900" dirty="0"/>
              <a:t>:   9/10.  –  12. stol.:   Žerotín, Dlouhá Loučka, Haňovice </a:t>
            </a:r>
          </a:p>
          <a:p>
            <a:pPr>
              <a:buFontTx/>
              <a:buNone/>
            </a:pPr>
            <a:r>
              <a:rPr lang="cs-CZ" altLang="cs-CZ" sz="1900" dirty="0"/>
              <a:t>                                                                                   3.  </a:t>
            </a:r>
            <a:r>
              <a:rPr lang="cs-CZ" altLang="cs-CZ" sz="1900" b="1" dirty="0"/>
              <a:t>Středověk</a:t>
            </a:r>
            <a:r>
              <a:rPr lang="cs-CZ" altLang="cs-CZ" sz="1900" dirty="0"/>
              <a:t>:                12.  –  13. stol.:    šachtové pece:  </a:t>
            </a:r>
            <a:r>
              <a:rPr lang="cs-CZ" altLang="cs-CZ" sz="1900" dirty="0" err="1"/>
              <a:t>Rozvadovice</a:t>
            </a:r>
            <a:r>
              <a:rPr lang="cs-CZ" altLang="cs-CZ" sz="1900" dirty="0"/>
              <a:t> a Brníčko</a:t>
            </a:r>
          </a:p>
          <a:p>
            <a:pPr marL="0" indent="0">
              <a:buNone/>
            </a:pPr>
            <a:endParaRPr lang="cs-CZ" altLang="cs-CZ" sz="1900" dirty="0"/>
          </a:p>
          <a:p>
            <a:r>
              <a:rPr lang="cs-CZ" altLang="cs-CZ" sz="1900" b="1" dirty="0">
                <a:solidFill>
                  <a:srgbClr val="FF0000"/>
                </a:solidFill>
              </a:rPr>
              <a:t>Želechovice </a:t>
            </a:r>
            <a:r>
              <a:rPr lang="cs-CZ" altLang="cs-CZ" sz="1900" b="1" dirty="0"/>
              <a:t> </a:t>
            </a:r>
            <a:r>
              <a:rPr lang="cs-CZ" altLang="cs-CZ" sz="1900" dirty="0"/>
              <a:t>–  </a:t>
            </a:r>
            <a:r>
              <a:rPr lang="cs-CZ" altLang="cs-CZ" sz="1900" b="1" dirty="0"/>
              <a:t>1078:</a:t>
            </a:r>
            <a:r>
              <a:rPr lang="cs-CZ" altLang="cs-CZ" sz="1900" dirty="0"/>
              <a:t>  jmenovány v zakládací listině Klášterního Hradiska 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 –  </a:t>
            </a:r>
            <a:r>
              <a:rPr lang="cs-CZ" altLang="cs-CZ" sz="1900" b="1" dirty="0"/>
              <a:t>1930</a:t>
            </a:r>
            <a:r>
              <a:rPr lang="cs-CZ" altLang="cs-CZ" sz="1900" dirty="0"/>
              <a:t>:  výzkum Karel </a:t>
            </a:r>
            <a:r>
              <a:rPr lang="cs-CZ" altLang="cs-CZ" sz="1900" dirty="0" err="1"/>
              <a:t>Schirmeisen</a:t>
            </a:r>
            <a:r>
              <a:rPr lang="cs-CZ" altLang="cs-CZ" sz="1900" dirty="0"/>
              <a:t>, revize </a:t>
            </a:r>
            <a:r>
              <a:rPr lang="cs-CZ" altLang="cs-CZ" sz="1900" b="1" dirty="0"/>
              <a:t>1950/51:  </a:t>
            </a:r>
            <a:r>
              <a:rPr lang="cs-CZ" altLang="cs-CZ" sz="1900" dirty="0"/>
              <a:t>ARUB 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</a:t>
            </a:r>
            <a:r>
              <a:rPr lang="cs-CZ" altLang="cs-CZ" sz="1900" b="1" dirty="0"/>
              <a:t> </a:t>
            </a:r>
            <a:r>
              <a:rPr lang="cs-CZ" altLang="cs-CZ" sz="1900" dirty="0"/>
              <a:t>–  </a:t>
            </a:r>
            <a:r>
              <a:rPr lang="cs-CZ" altLang="cs-CZ" sz="1900" b="1" dirty="0"/>
              <a:t> </a:t>
            </a:r>
            <a:r>
              <a:rPr lang="cs-CZ" altLang="cs-CZ" sz="1900" dirty="0"/>
              <a:t>baterie 24 pecí vytesaných do dvakrát zalomené sprašové lavice 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  –   produkce za rok:    6 – 18 tun železa 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  –   hematit-magnetitová ruda typu </a:t>
            </a:r>
            <a:r>
              <a:rPr lang="cs-CZ" altLang="cs-CZ" sz="1900" dirty="0" err="1"/>
              <a:t>Lahn-Dill</a:t>
            </a:r>
            <a:r>
              <a:rPr lang="cs-CZ" altLang="cs-CZ" sz="1900" dirty="0"/>
              <a:t> z vrbenského pásma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  –   v předpecní jámě denár olomouckého knížete Oty I. Sličného (†1086/1087)</a:t>
            </a:r>
          </a:p>
          <a:p>
            <a:endParaRPr lang="cs-CZ" altLang="cs-CZ" sz="1800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6AFC5E83-BF0F-E64C-ED78-95935599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40" y="4752142"/>
            <a:ext cx="3677920" cy="155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023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1981200" y="1600201"/>
            <a:ext cx="4648200" cy="4525963"/>
          </a:xfrm>
        </p:spPr>
        <p:txBody>
          <a:bodyPr/>
          <a:lstStyle/>
          <a:p>
            <a:pPr eaLnBrk="1" hangingPunct="1"/>
            <a:endParaRPr lang="cs-CZ" altLang="cs-CZ" sz="1800"/>
          </a:p>
          <a:p>
            <a:pPr eaLnBrk="1" hangingPunct="1"/>
            <a:endParaRPr lang="cs-CZ" altLang="cs-CZ" sz="1800"/>
          </a:p>
        </p:txBody>
      </p:sp>
      <p:pic>
        <p:nvPicPr>
          <p:cNvPr id="22531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7" y="-19049"/>
            <a:ext cx="4989513" cy="6858000"/>
          </a:xfrm>
          <a:noFill/>
        </p:spPr>
      </p:pic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5209381" y="-22225"/>
            <a:ext cx="2840037" cy="3046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/>
              <a:t>1 –  Brníčko</a:t>
            </a:r>
          </a:p>
          <a:p>
            <a:pPr eaLnBrk="1" hangingPunct="1"/>
            <a:r>
              <a:rPr lang="cs-CZ" altLang="cs-CZ" sz="1600" dirty="0"/>
              <a:t>2 –  Dolní Loučka</a:t>
            </a:r>
          </a:p>
          <a:p>
            <a:pPr eaLnBrk="1" hangingPunct="1"/>
            <a:r>
              <a:rPr lang="cs-CZ" altLang="cs-CZ" sz="1600" dirty="0"/>
              <a:t>3 –  Dolní </a:t>
            </a:r>
            <a:r>
              <a:rPr lang="cs-CZ" altLang="cs-CZ" sz="1600" dirty="0" err="1"/>
              <a:t>Sukolom</a:t>
            </a:r>
            <a:endParaRPr lang="cs-CZ" altLang="cs-CZ" sz="1600" dirty="0"/>
          </a:p>
          <a:p>
            <a:pPr eaLnBrk="1" hangingPunct="1"/>
            <a:r>
              <a:rPr lang="cs-CZ" altLang="cs-CZ" sz="1600" dirty="0"/>
              <a:t>4 –  Haňovice,</a:t>
            </a:r>
          </a:p>
          <a:p>
            <a:pPr eaLnBrk="1" hangingPunct="1"/>
            <a:r>
              <a:rPr lang="cs-CZ" altLang="cs-CZ" sz="1600" dirty="0"/>
              <a:t>5 –  Náklo</a:t>
            </a:r>
          </a:p>
          <a:p>
            <a:pPr eaLnBrk="1" hangingPunct="1"/>
            <a:r>
              <a:rPr lang="cs-CZ" altLang="cs-CZ" sz="1600" dirty="0"/>
              <a:t>6 –  </a:t>
            </a:r>
            <a:r>
              <a:rPr lang="cs-CZ" altLang="cs-CZ" sz="1600" dirty="0" err="1"/>
              <a:t>Nasobůrky</a:t>
            </a:r>
            <a:endParaRPr lang="cs-CZ" altLang="cs-CZ" sz="1600" dirty="0"/>
          </a:p>
          <a:p>
            <a:pPr eaLnBrk="1" hangingPunct="1"/>
            <a:r>
              <a:rPr lang="cs-CZ" altLang="cs-CZ" sz="1600" dirty="0"/>
              <a:t>7 –  </a:t>
            </a:r>
            <a:r>
              <a:rPr lang="cs-CZ" altLang="cs-CZ" sz="1600" dirty="0" err="1"/>
              <a:t>Rozvadovice</a:t>
            </a:r>
            <a:endParaRPr lang="cs-CZ" altLang="cs-CZ" sz="1600" dirty="0"/>
          </a:p>
          <a:p>
            <a:pPr eaLnBrk="1" hangingPunct="1"/>
            <a:r>
              <a:rPr lang="cs-CZ" altLang="cs-CZ" sz="1600" dirty="0"/>
              <a:t>8 –  </a:t>
            </a:r>
            <a:r>
              <a:rPr lang="cs-CZ" altLang="cs-CZ" sz="1600" dirty="0" err="1"/>
              <a:t>Chořelice</a:t>
            </a:r>
            <a:endParaRPr lang="cs-CZ" altLang="cs-CZ" sz="1600" dirty="0"/>
          </a:p>
          <a:p>
            <a:pPr eaLnBrk="1" hangingPunct="1"/>
            <a:r>
              <a:rPr lang="cs-CZ" altLang="cs-CZ" sz="1600" dirty="0"/>
              <a:t>9 –  Senička</a:t>
            </a:r>
          </a:p>
          <a:p>
            <a:pPr eaLnBrk="1" hangingPunct="1"/>
            <a:r>
              <a:rPr lang="cs-CZ" altLang="cs-CZ" sz="1600" dirty="0"/>
              <a:t>10 – Senička-„</a:t>
            </a:r>
            <a:r>
              <a:rPr lang="cs-CZ" altLang="cs-CZ" sz="1600" dirty="0" err="1"/>
              <a:t>Podhruší</a:t>
            </a:r>
            <a:r>
              <a:rPr lang="cs-CZ" altLang="cs-CZ" sz="1600" dirty="0"/>
              <a:t>“</a:t>
            </a:r>
          </a:p>
          <a:p>
            <a:pPr eaLnBrk="1" hangingPunct="1"/>
            <a:r>
              <a:rPr lang="cs-CZ" altLang="cs-CZ" sz="1600" b="1" dirty="0">
                <a:solidFill>
                  <a:srgbClr val="FF0000"/>
                </a:solidFill>
              </a:rPr>
              <a:t>11 – Želechovice</a:t>
            </a:r>
            <a:r>
              <a:rPr lang="cs-CZ" altLang="cs-CZ" sz="1600" b="1" dirty="0"/>
              <a:t> </a:t>
            </a:r>
          </a:p>
          <a:p>
            <a:pPr eaLnBrk="1" hangingPunct="1"/>
            <a:r>
              <a:rPr lang="cs-CZ" altLang="cs-CZ" sz="1600" dirty="0"/>
              <a:t>12 – Žerotín</a:t>
            </a:r>
          </a:p>
        </p:txBody>
      </p:sp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7259637" y="76201"/>
            <a:ext cx="392271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/>
              <a:t>▲ – lokalita s prozkoumaným </a:t>
            </a:r>
          </a:p>
          <a:p>
            <a:pPr eaLnBrk="1" hangingPunct="1"/>
            <a:r>
              <a:rPr lang="cs-CZ" altLang="cs-CZ" sz="1600" dirty="0"/>
              <a:t>        výrobním objektem</a:t>
            </a:r>
          </a:p>
          <a:p>
            <a:pPr eaLnBrk="1" hangingPunct="1"/>
            <a:r>
              <a:rPr lang="cs-CZ" altLang="cs-CZ" sz="1600" dirty="0"/>
              <a:t> ● – lokalita s možnou žel. výrobou.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22534" name="Oval 14"/>
          <p:cNvSpPr>
            <a:spLocks noChangeArrowheads="1"/>
          </p:cNvSpPr>
          <p:nvPr/>
        </p:nvSpPr>
        <p:spPr bwMode="auto">
          <a:xfrm>
            <a:off x="2510233" y="1691664"/>
            <a:ext cx="7620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>
              <a:solidFill>
                <a:srgbClr val="FF0000"/>
              </a:solidFill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4505D0A-AF29-6E31-3421-539303C2D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30924"/>
            <a:ext cx="6000750" cy="376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B5720A1-093D-8CCD-D8F9-3FB079FA2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0" b="-1"/>
          <a:stretch/>
        </p:blipFill>
        <p:spPr bwMode="auto">
          <a:xfrm>
            <a:off x="8172450" y="1041286"/>
            <a:ext cx="3560992" cy="198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10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3F1D25-23E2-294A-AC66-7FEDEDE52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762000"/>
            <a:ext cx="11553825" cy="6096000"/>
          </a:xfrm>
        </p:spPr>
        <p:txBody>
          <a:bodyPr>
            <a:normAutofit/>
          </a:bodyPr>
          <a:lstStyle/>
          <a:p>
            <a:r>
              <a:rPr lang="cs-CZ" altLang="cs-CZ" sz="1800" b="1" dirty="0">
                <a:solidFill>
                  <a:srgbClr val="FF0000"/>
                </a:solidFill>
              </a:rPr>
              <a:t>2.  Moravský kras   </a:t>
            </a:r>
            <a:r>
              <a:rPr lang="cs-CZ" altLang="cs-CZ" sz="1800" dirty="0"/>
              <a:t>–  16 hutí:  Rudická plošina:  limonity mezi Olomučany – Rudicemi – Babicemi n. Svitavou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–   další:  Brněnsko, Tišnovsko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–   </a:t>
            </a:r>
            <a:r>
              <a:rPr lang="cs-CZ" altLang="cs-CZ" sz="1800" b="1" dirty="0"/>
              <a:t>2 typy:  </a:t>
            </a:r>
            <a:r>
              <a:rPr lang="cs-CZ" altLang="cs-CZ" sz="1800" dirty="0"/>
              <a:t>a)  s tenkou hrudí  (typ </a:t>
            </a:r>
            <a:r>
              <a:rPr lang="cs-CZ" altLang="cs-CZ" sz="1800" dirty="0" err="1"/>
              <a:t>Imola</a:t>
            </a:r>
            <a:r>
              <a:rPr lang="cs-CZ" altLang="cs-CZ" sz="1800" dirty="0"/>
              <a:t>)</a:t>
            </a:r>
          </a:p>
          <a:p>
            <a:pPr>
              <a:buFontTx/>
              <a:buNone/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                                                           </a:t>
            </a:r>
            <a:r>
              <a:rPr lang="cs-CZ" altLang="cs-CZ" sz="1800" dirty="0"/>
              <a:t>b)  nadzemní šachtová  (typ </a:t>
            </a:r>
            <a:r>
              <a:rPr lang="cs-CZ" altLang="cs-CZ" sz="1800" dirty="0" err="1"/>
              <a:t>Nemesker</a:t>
            </a:r>
            <a:r>
              <a:rPr lang="cs-CZ" altLang="cs-CZ" sz="1800" dirty="0"/>
              <a:t>)</a:t>
            </a:r>
          </a:p>
          <a:p>
            <a:pPr marL="0" indent="0">
              <a:buNone/>
            </a:pPr>
            <a:endParaRPr lang="cs-CZ" altLang="cs-CZ" sz="1800" dirty="0"/>
          </a:p>
          <a:p>
            <a:pPr>
              <a:buNone/>
            </a:pPr>
            <a:r>
              <a:rPr lang="cs-CZ" altLang="cs-CZ" sz="1800" dirty="0"/>
              <a:t>                                       –   nepřesahuje konec 11. století   (nejmladší datovaný nález z Olomučan, denár Oty I. </a:t>
            </a:r>
            <a:r>
              <a:rPr lang="cs-CZ" altLang="cs-CZ" sz="1800" dirty="0" err="1"/>
              <a:t>Sličnéh</a:t>
            </a:r>
            <a:r>
              <a:rPr lang="cs-CZ" altLang="cs-CZ" sz="1800" dirty="0"/>
              <a:t>) 1089)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–   analogie:  Slovensko (</a:t>
            </a:r>
            <a:r>
              <a:rPr lang="cs-CZ" altLang="cs-CZ" sz="1800" dirty="0" err="1"/>
              <a:t>Gemer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Zemplín</a:t>
            </a:r>
            <a:r>
              <a:rPr lang="cs-CZ" altLang="cs-CZ" sz="1800" dirty="0"/>
              <a:t>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Maďarsko:   jižně Balatonu, názvy podle lokalit  (</a:t>
            </a:r>
            <a:r>
              <a:rPr lang="cs-CZ" altLang="cs-CZ" sz="1800" dirty="0" err="1"/>
              <a:t>Nemesker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Imola</a:t>
            </a:r>
            <a:r>
              <a:rPr lang="cs-CZ" altLang="cs-CZ" sz="1800" dirty="0"/>
              <a:t>)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r>
              <a:rPr lang="cs-CZ" altLang="cs-CZ" sz="1800" b="1" dirty="0"/>
              <a:t>                                          3 časové horizonty:    </a:t>
            </a:r>
            <a:r>
              <a:rPr lang="cs-CZ" altLang="cs-CZ" sz="1800" dirty="0"/>
              <a:t>1.  </a:t>
            </a:r>
            <a:r>
              <a:rPr lang="cs-CZ" altLang="cs-CZ" sz="1800" b="1" dirty="0"/>
              <a:t> 8. – 9. stol.:</a:t>
            </a:r>
            <a:r>
              <a:rPr lang="cs-CZ" altLang="cs-CZ" sz="1800" dirty="0"/>
              <a:t>     hutě mimo centra, ale pod jejich správou (Brno-Líšeň)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2.   </a:t>
            </a:r>
            <a:r>
              <a:rPr lang="cs-CZ" altLang="cs-CZ" sz="1800" b="1" dirty="0"/>
              <a:t>poč. 10. stol</a:t>
            </a:r>
            <a:r>
              <a:rPr lang="cs-CZ" altLang="cs-CZ" sz="1800" dirty="0"/>
              <a:t>.:    velké hutě mizí a do Krasu se vrací koncem století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3.   </a:t>
            </a:r>
            <a:r>
              <a:rPr lang="cs-CZ" altLang="cs-CZ" sz="1800" b="1" dirty="0"/>
              <a:t>10. – 11. stol.:</a:t>
            </a:r>
            <a:r>
              <a:rPr lang="cs-CZ" altLang="cs-CZ" sz="1800" dirty="0"/>
              <a:t>   výroba přechází do rozsahem malých hutí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r>
              <a:rPr lang="cs-CZ" sz="1200" b="1" dirty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FF0000"/>
                </a:solidFill>
              </a:rPr>
              <a:t>                                                                                12./13. stol.  </a:t>
            </a:r>
            <a:r>
              <a:rPr lang="cs-CZ" sz="1800" dirty="0"/>
              <a:t>–  železářské hutě se přesouvaly do zemědělských sídlišť a měst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(blíže spotřebiteli)</a:t>
            </a:r>
            <a:r>
              <a:rPr lang="cs-CZ" altLang="cs-CZ" sz="1800" dirty="0"/>
              <a:t> 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4D9F25-8A91-00E1-1FBD-C4A009348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4" t="53047" r="24724" b="14552"/>
          <a:stretch/>
        </p:blipFill>
        <p:spPr bwMode="auto">
          <a:xfrm>
            <a:off x="349648" y="2665123"/>
            <a:ext cx="2320472" cy="181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400D14-62AA-E45B-1B03-4C537ACAF03D}"/>
              </a:ext>
            </a:extLst>
          </p:cNvPr>
          <p:cNvSpPr txBox="1"/>
          <p:nvPr/>
        </p:nvSpPr>
        <p:spPr>
          <a:xfrm>
            <a:off x="423490" y="6368534"/>
            <a:ext cx="303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Olomoučany (Moravský Kras)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A69E633-353A-6253-B67E-F7C4766CA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10"/>
          <a:stretch/>
        </p:blipFill>
        <p:spPr>
          <a:xfrm>
            <a:off x="638175" y="4772817"/>
            <a:ext cx="2172788" cy="152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581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195" y="266783"/>
            <a:ext cx="6342280" cy="4128867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79097" y="5868277"/>
            <a:ext cx="287909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b="1" dirty="0"/>
              <a:t>Železářské hutě ve střední</a:t>
            </a:r>
          </a:p>
          <a:p>
            <a:pPr eaLnBrk="1" hangingPunct="1"/>
            <a:r>
              <a:rPr lang="cs-CZ" altLang="cs-CZ" sz="1600" b="1" dirty="0"/>
              <a:t> části Moravského krasu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430" y="2906204"/>
            <a:ext cx="2872857" cy="390579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360000" y="4489769"/>
            <a:ext cx="28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  <a:r>
              <a:rPr lang="cs-CZ" b="1" dirty="0"/>
              <a:t>Olomučany: baterie pecí </a:t>
            </a:r>
          </a:p>
        </p:txBody>
      </p:sp>
    </p:spTree>
    <p:extLst>
      <p:ext uri="{BB962C8B-B14F-4D97-AF65-F5344CB8AC3E}">
        <p14:creationId xmlns:p14="http://schemas.microsoft.com/office/powerpoint/2010/main" val="409819698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4961</Words>
  <Application>Microsoft Office PowerPoint</Application>
  <PresentationFormat>Širokoúhlá obrazovka</PresentationFormat>
  <Paragraphs>465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Garamond</vt:lpstr>
      <vt:lpstr>MyriadPro-It</vt:lpstr>
      <vt:lpstr>MyriadPro-Regular</vt:lpstr>
      <vt:lpstr>Times New Roman</vt:lpstr>
      <vt:lpstr>Motiv Office</vt:lpstr>
      <vt:lpstr>Archeologie českých zemí </vt:lpstr>
      <vt:lpstr>Prezentace aplikace PowerPoint</vt:lpstr>
      <vt:lpstr>                                             Železo</vt:lpstr>
      <vt:lpstr>Prezentace aplikace PowerPoint</vt:lpstr>
      <vt:lpstr>                Raně středověké doklady zpracování železa</vt:lpstr>
      <vt:lpstr>                       Hlavní těžební a zpracovatelské areály v českých zemích                                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Druhy železných rud</vt:lpstr>
      <vt:lpstr>                                   Těžba</vt:lpstr>
      <vt:lpstr>                            Úprava suroviny</vt:lpstr>
      <vt:lpstr>                             Výroba železa</vt:lpstr>
      <vt:lpstr>Prezentace aplikace PowerPoint</vt:lpstr>
      <vt:lpstr>Prezentace aplikace PowerPoint</vt:lpstr>
      <vt:lpstr>Prezentace aplikace PowerPoint</vt:lpstr>
      <vt:lpstr>Prezentace aplikace PowerPoint</vt:lpstr>
      <vt:lpstr>Technologie tavby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Sekerovité hřivny</vt:lpstr>
      <vt:lpstr>    Sekerovité hřivny         d.  50 – 470 mm</vt:lpstr>
      <vt:lpstr>Prezentace aplikace PowerPoint</vt:lpstr>
      <vt:lpstr>Prezentace aplikace PowerPoint</vt:lpstr>
      <vt:lpstr>          Krakov</vt:lpstr>
      <vt:lpstr>Prezentace aplikace PowerPoint</vt:lpstr>
      <vt:lpstr>Prezentace aplikace PowerPoint</vt:lpstr>
      <vt:lpstr>                                                 Literatura</vt:lpstr>
      <vt:lpstr>Prezentace aplikace PowerPoint</vt:lpstr>
      <vt:lpstr>Výroba dřevěného uhlí</vt:lpstr>
      <vt:lpstr>Prezentace aplikace PowerPoint</vt:lpstr>
      <vt:lpstr>Prezentace aplikace PowerPoint</vt:lpstr>
      <vt:lpstr>Prezentace aplikace PowerPoint</vt:lpstr>
      <vt:lpstr>                               Experimentální výpaly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101</cp:revision>
  <dcterms:created xsi:type="dcterms:W3CDTF">2017-01-31T16:06:48Z</dcterms:created>
  <dcterms:modified xsi:type="dcterms:W3CDTF">2024-11-24T11:36:40Z</dcterms:modified>
</cp:coreProperties>
</file>