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96" r:id="rId3"/>
    <p:sldId id="497" r:id="rId4"/>
    <p:sldId id="383" r:id="rId5"/>
    <p:sldId id="285" r:id="rId6"/>
    <p:sldId id="325" r:id="rId7"/>
    <p:sldId id="282" r:id="rId8"/>
    <p:sldId id="375" r:id="rId9"/>
    <p:sldId id="377" r:id="rId10"/>
    <p:sldId id="286" r:id="rId11"/>
    <p:sldId id="388" r:id="rId12"/>
    <p:sldId id="482" r:id="rId13"/>
    <p:sldId id="343" r:id="rId14"/>
    <p:sldId id="500" r:id="rId15"/>
    <p:sldId id="344" r:id="rId16"/>
    <p:sldId id="347" r:id="rId17"/>
    <p:sldId id="357" r:id="rId18"/>
    <p:sldId id="399" r:id="rId19"/>
    <p:sldId id="287" r:id="rId20"/>
    <p:sldId id="368" r:id="rId21"/>
    <p:sldId id="305" r:id="rId22"/>
    <p:sldId id="279" r:id="rId23"/>
    <p:sldId id="460" r:id="rId24"/>
    <p:sldId id="427" r:id="rId25"/>
    <p:sldId id="320" r:id="rId26"/>
    <p:sldId id="319" r:id="rId27"/>
    <p:sldId id="283" r:id="rId28"/>
    <p:sldId id="464" r:id="rId29"/>
    <p:sldId id="314" r:id="rId30"/>
    <p:sldId id="498" r:id="rId31"/>
    <p:sldId id="372" r:id="rId32"/>
    <p:sldId id="499" r:id="rId33"/>
    <p:sldId id="332" r:id="rId34"/>
    <p:sldId id="415" r:id="rId35"/>
    <p:sldId id="431" r:id="rId36"/>
    <p:sldId id="321" r:id="rId37"/>
    <p:sldId id="416" r:id="rId38"/>
    <p:sldId id="394" r:id="rId39"/>
    <p:sldId id="397" r:id="rId40"/>
    <p:sldId id="396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jp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jpe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Archeologie českých zemí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8. Archeologie kolonizační vesnice.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65838282-457D-3D1E-4FFB-3372B70217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0240" y="0"/>
            <a:ext cx="41148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Bystřec u Jedovnic</a:t>
            </a:r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FF263923-8705-0D1F-5911-276CBE6DF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903" y="1005878"/>
            <a:ext cx="6759754" cy="5638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Osídlení</a:t>
            </a:r>
            <a:r>
              <a:rPr lang="cs-CZ" sz="1800" dirty="0"/>
              <a:t>  – 1. pol. 13. stol., první zmínka: 1349 (</a:t>
            </a:r>
            <a:r>
              <a:rPr lang="cs-CZ" sz="1800" dirty="0" err="1"/>
              <a:t>Merlinschlag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kolonizace: z Dolního Rakouska</a:t>
            </a:r>
          </a:p>
          <a:p>
            <a:pPr>
              <a:defRPr/>
            </a:pPr>
            <a:r>
              <a:rPr lang="cs-CZ" sz="1800" b="1" dirty="0"/>
              <a:t>Zánik  </a:t>
            </a:r>
            <a:r>
              <a:rPr lang="cs-CZ" sz="1800" dirty="0"/>
              <a:t>– 1401: za markraběcích bojů mezi Joštem a Prokopem</a:t>
            </a:r>
          </a:p>
          <a:p>
            <a:pPr>
              <a:defRPr/>
            </a:pPr>
            <a:r>
              <a:rPr lang="cs-CZ" sz="1800" b="1" dirty="0"/>
              <a:t>Rozloha</a:t>
            </a:r>
            <a:r>
              <a:rPr lang="cs-CZ" sz="1800" dirty="0"/>
              <a:t> –  600 x 200 m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Výzkum  </a:t>
            </a:r>
            <a:r>
              <a:rPr lang="cs-CZ" sz="1800" dirty="0"/>
              <a:t>–  od 1975: E. Černý, V. Nekuda, L. </a:t>
            </a:r>
            <a:r>
              <a:rPr lang="cs-CZ" sz="1800" dirty="0" err="1"/>
              <a:t>Belcredi</a:t>
            </a:r>
            <a:endParaRPr lang="cs-CZ" sz="1800" dirty="0"/>
          </a:p>
          <a:p>
            <a:pPr>
              <a:defRPr/>
            </a:pPr>
            <a:r>
              <a:rPr lang="cs-CZ" sz="1800" b="1" dirty="0"/>
              <a:t>Dispozice  </a:t>
            </a:r>
            <a:r>
              <a:rPr lang="cs-CZ" sz="1800" dirty="0"/>
              <a:t>–  dvouřadová lesní lánová ves podél Rakovnického údolí </a:t>
            </a:r>
          </a:p>
          <a:p>
            <a:pPr>
              <a:defRPr/>
            </a:pPr>
            <a:r>
              <a:rPr lang="cs-CZ" sz="1800" b="1" dirty="0"/>
              <a:t>Usedlosti  –</a:t>
            </a:r>
            <a:r>
              <a:rPr lang="cs-CZ" sz="1800" dirty="0"/>
              <a:t>  19 (kol. r. 1400), hákové půdorysy</a:t>
            </a:r>
          </a:p>
          <a:p>
            <a:pPr>
              <a:defRPr/>
            </a:pPr>
            <a:r>
              <a:rPr lang="cs-CZ" sz="1800" b="1" dirty="0"/>
              <a:t>Domy</a:t>
            </a:r>
            <a:r>
              <a:rPr lang="cs-CZ" sz="1800" dirty="0"/>
              <a:t> –  trojdílné, dvojdílné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FF0251E-42FC-D101-F242-4E50840F1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451" y="3860706"/>
            <a:ext cx="3711962" cy="27839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onika\Desktop\Bystřec skeny\035.png">
            <a:extLst>
              <a:ext uri="{FF2B5EF4-FFF2-40B4-BE49-F238E27FC236}">
                <a16:creationId xmlns:a16="http://schemas.microsoft.com/office/drawing/2014/main" id="{186212D5-CFD1-5CDE-C59E-8C9F47249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39207" r="4327" b="6167"/>
          <a:stretch/>
        </p:blipFill>
        <p:spPr bwMode="auto">
          <a:xfrm>
            <a:off x="491290" y="3881328"/>
            <a:ext cx="7165367" cy="2763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63DD9DC-15F5-9453-585A-3272E3527E7C}"/>
              </a:ext>
            </a:extLst>
          </p:cNvPr>
          <p:cNvSpPr txBox="1"/>
          <p:nvPr/>
        </p:nvSpPr>
        <p:spPr>
          <a:xfrm>
            <a:off x="417656" y="6393500"/>
            <a:ext cx="723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Usedlost X:  největší na lokalitě, jizba se dvěma pecemi, studna.</a:t>
            </a:r>
          </a:p>
        </p:txBody>
      </p:sp>
      <p:pic>
        <p:nvPicPr>
          <p:cNvPr id="7" name="Picture 3" descr="C:\Users\Monika\Desktop\Bystřec skeny\113.png">
            <a:extLst>
              <a:ext uri="{FF2B5EF4-FFF2-40B4-BE49-F238E27FC236}">
                <a16:creationId xmlns:a16="http://schemas.microsoft.com/office/drawing/2014/main" id="{A2B87547-B3BF-0877-5F69-D2B14BD88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/>
          <a:stretch>
            <a:fillRect/>
          </a:stretch>
        </p:blipFill>
        <p:spPr bwMode="auto">
          <a:xfrm>
            <a:off x="8267700" y="268408"/>
            <a:ext cx="2991064" cy="351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>
            <a:extLst>
              <a:ext uri="{FF2B5EF4-FFF2-40B4-BE49-F238E27FC236}">
                <a16:creationId xmlns:a16="http://schemas.microsoft.com/office/drawing/2014/main" id="{8197C4A0-A4D4-04DC-C11D-E6EA050B5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188" y="0"/>
            <a:ext cx="8229600" cy="1143000"/>
          </a:xfrm>
        </p:spPr>
        <p:txBody>
          <a:bodyPr/>
          <a:lstStyle/>
          <a:p>
            <a:r>
              <a:rPr lang="cs-CZ" altLang="cs-CZ" sz="3200" dirty="0">
                <a:solidFill>
                  <a:srgbClr val="FF0000"/>
                </a:solidFill>
              </a:rPr>
              <a:t>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Kolonizace</a:t>
            </a:r>
          </a:p>
        </p:txBody>
      </p:sp>
      <p:sp>
        <p:nvSpPr>
          <p:cNvPr id="76803" name="Zástupný symbol pro obsah 2">
            <a:extLst>
              <a:ext uri="{FF2B5EF4-FFF2-40B4-BE49-F238E27FC236}">
                <a16:creationId xmlns:a16="http://schemas.microsoft.com/office/drawing/2014/main" id="{43AB8966-0590-4874-F5B9-8F71B0D49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1247774"/>
            <a:ext cx="10610850" cy="5534025"/>
          </a:xfrm>
        </p:spPr>
        <p:txBody>
          <a:bodyPr/>
          <a:lstStyle/>
          <a:p>
            <a:r>
              <a:rPr lang="cs-CZ" altLang="cs-CZ" sz="1800" b="1" dirty="0"/>
              <a:t>„Co se nazývá obyčejně velikou </a:t>
            </a:r>
            <a:r>
              <a:rPr lang="cs-CZ" altLang="cs-CZ" sz="1800" b="1" dirty="0" err="1"/>
              <a:t>kolonisací</a:t>
            </a:r>
            <a:r>
              <a:rPr lang="cs-CZ" altLang="cs-CZ" sz="1800" b="1" dirty="0"/>
              <a:t> německou a se jeví ve zpětném průmětném pohledu jako jednotný, velkolepý, soustavně promyšlený podnik, jest ve skutečnosti nepřehledná spleť drobných dějů, vznikající z kolika přímo různých podnětů a příčin, probíhá pak většinou pod hladinou veřejného dění, málokdy patrně, i nelze jí namnoze postihnouti, až v posledních výsledcích, ba někde se i jich pouze dohadovati a domýšleti. … Jinozemci tito věru nepřicházeli do zemí slovanských s ideální myšlenkou, aby sem přinášeli světlo, poznání, ušlechtilý mrav, nýbrž jen a jen za vlastním prospěchem. … Příchod pak těchto nových živlů způsobil pronikavé změny v složení Českého státu: hospodářské, třídní, politické a též národnostní, jakkoli vědomě nezamýšlené.“</a:t>
            </a:r>
          </a:p>
          <a:p>
            <a:endParaRPr lang="cs-CZ" altLang="cs-CZ" sz="1800" dirty="0"/>
          </a:p>
          <a:p>
            <a:r>
              <a:rPr lang="cs-CZ" altLang="cs-CZ" sz="1800" dirty="0"/>
              <a:t>Šimák J. V.: Pronikání Němců do Čech kolonizací ve 13. a 14. století. Praha 1938, s. 3.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„Středověké inovace (asymetrická orba, pluh, chomout, trojhonný systém, vodní mlýny) se účinně uplatňovaly v tzv. „technologickém balíčku“. Toto pozorování samo o sobě podporuje názor o postupném šíření rozličně modifikovaných souborů inovací a o jejich přejímání v různých částech Evropy. Mnohé z jednotlivých položek ovšem nepřicházely jako úplné novinky, neboť různou měrou nahrazovaly technologie osvojené už předchozími generacemi.“</a:t>
            </a:r>
          </a:p>
          <a:p>
            <a:endParaRPr lang="cs-CZ" altLang="cs-CZ" sz="1800" b="1" dirty="0"/>
          </a:p>
          <a:p>
            <a:r>
              <a:rPr lang="cs-CZ" altLang="cs-CZ" sz="1800" dirty="0"/>
              <a:t>Klápště Jan: Proměna českých zemí ve středověku. Praha, 2005, s. 292.</a:t>
            </a:r>
          </a:p>
          <a:p>
            <a:endParaRPr lang="cs-CZ" altLang="cs-CZ" sz="1800" dirty="0"/>
          </a:p>
          <a:p>
            <a:endParaRPr lang="cs-CZ" altLang="cs-CZ" sz="1600" dirty="0"/>
          </a:p>
          <a:p>
            <a:endParaRPr lang="cs-CZ" altLang="cs-CZ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kolonizace v ceskych zemich.jpg (162.7kB - 805×464px)">
            <a:extLst>
              <a:ext uri="{FF2B5EF4-FFF2-40B4-BE49-F238E27FC236}">
                <a16:creationId xmlns:a16="http://schemas.microsoft.com/office/drawing/2014/main" id="{9F1C7231-A679-B975-FEE4-DABDEB5986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3" name="AutoShape 3" descr="kolonizace_v_ceskych_zemich">
            <a:extLst>
              <a:ext uri="{FF2B5EF4-FFF2-40B4-BE49-F238E27FC236}">
                <a16:creationId xmlns:a16="http://schemas.microsoft.com/office/drawing/2014/main" id="{635CD327-CA29-DF59-CF73-81858DB8A1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4" name="AutoShape 4" descr="kolonizace_v_ceskych_zemich">
            <a:extLst>
              <a:ext uri="{FF2B5EF4-FFF2-40B4-BE49-F238E27FC236}">
                <a16:creationId xmlns:a16="http://schemas.microsoft.com/office/drawing/2014/main" id="{9600E957-C0E2-AFFB-2270-2003A1DD84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829B540E-2118-FD95-175F-70952CAB1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6000" r="20000" b="14999"/>
          <a:stretch>
            <a:fillRect/>
          </a:stretch>
        </p:blipFill>
        <p:spPr bwMode="auto">
          <a:xfrm>
            <a:off x="1828800" y="320676"/>
            <a:ext cx="86106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710ABCA8-580B-9550-D3B1-296C26A4BE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1500" y="990600"/>
            <a:ext cx="11620499" cy="6324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10. – 12. stol.:  vnitřní  (</a:t>
            </a:r>
            <a:r>
              <a:rPr lang="cs-CZ" altLang="cs-CZ" sz="1600" dirty="0">
                <a:solidFill>
                  <a:srgbClr val="FF0000"/>
                </a:solidFill>
              </a:rPr>
              <a:t>tzv. domácí)  </a:t>
            </a:r>
            <a:r>
              <a:rPr lang="cs-CZ" altLang="cs-CZ" sz="1600" dirty="0"/>
              <a:t>–   osídlování vyšších poloh kolonisty ze starého sídelního území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                                                                     </a:t>
            </a:r>
            <a:r>
              <a:rPr lang="cs-CZ" altLang="cs-CZ" sz="1600" b="1" dirty="0"/>
              <a:t>12/13. stol: </a:t>
            </a:r>
            <a:r>
              <a:rPr lang="cs-CZ" altLang="cs-CZ" sz="1600" dirty="0"/>
              <a:t> rozšiřování sídelní oikumeny, růst obyvatelstva, změny v uspořádání sídelní sítě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13. – 14. stol.:  vnější (tzv. německá)  </a:t>
            </a:r>
            <a:r>
              <a:rPr lang="cs-CZ" altLang="cs-CZ" sz="1600" dirty="0"/>
              <a:t>–  řízené osídlování neobsazených poloh kolonisty z německy mluvících zemí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                                (Rakousko, Porýní)</a:t>
            </a:r>
            <a:endParaRPr lang="cs-CZ" altLang="cs-CZ" sz="1600" b="1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                                                                             </a:t>
            </a:r>
            <a:r>
              <a:rPr lang="cs-CZ" altLang="cs-CZ" sz="1600" b="1" dirty="0"/>
              <a:t>14/15. stol:</a:t>
            </a:r>
            <a:r>
              <a:rPr lang="cs-CZ" altLang="cs-CZ" sz="1600" b="1" dirty="0">
                <a:solidFill>
                  <a:srgbClr val="FF0000"/>
                </a:solidFill>
              </a:rPr>
              <a:t>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krizové jevy</a:t>
            </a:r>
            <a:r>
              <a:rPr lang="cs-CZ" sz="1800" dirty="0">
                <a:solidFill>
                  <a:srgbClr val="000000"/>
                </a:solidFill>
                <a:latin typeface="Cambria" panose="02040503050406030204" pitchFamily="18" charset="0"/>
              </a:rPr>
              <a:t> –  regres: v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álky, epidemie, neúroda, úbytek obyvatel 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buNone/>
              <a:defRPr/>
            </a:pPr>
            <a:endParaRPr lang="cs-CZ" altLang="cs-CZ" sz="16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Proměny </a:t>
            </a:r>
            <a:r>
              <a:rPr lang="cs-CZ" altLang="cs-CZ" sz="1600" b="1" dirty="0"/>
              <a:t> </a:t>
            </a:r>
            <a:r>
              <a:rPr lang="cs-CZ" altLang="cs-CZ" sz="1600" dirty="0"/>
              <a:t>–   souvisely se stěhováním obyvatelstva („Der </a:t>
            </a:r>
            <a:r>
              <a:rPr lang="cs-CZ" altLang="cs-CZ" sz="1600" dirty="0" err="1"/>
              <a:t>Treck</a:t>
            </a:r>
            <a:r>
              <a:rPr lang="cs-CZ" altLang="cs-CZ" sz="1600" dirty="0"/>
              <a:t> nach Osten“ jako výsledek tradiční „německé kolonizace“)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–   </a:t>
            </a:r>
            <a:r>
              <a:rPr lang="cs-CZ" altLang="cs-CZ" sz="1600" b="1" dirty="0">
                <a:solidFill>
                  <a:srgbClr val="FF0000"/>
                </a:solidFill>
              </a:rPr>
              <a:t>modernizační trendy:  </a:t>
            </a:r>
            <a:r>
              <a:rPr lang="cs-CZ" altLang="cs-CZ" sz="1600" dirty="0"/>
              <a:t>transformace  krajiny a sídelních aktivit:  „vyklučování míst pustých a </a:t>
            </a:r>
            <a:r>
              <a:rPr lang="cs-CZ" altLang="cs-CZ" sz="1600" dirty="0" err="1"/>
              <a:t>štěpenie</a:t>
            </a:r>
            <a:r>
              <a:rPr lang="cs-CZ" altLang="cs-CZ" sz="1600" dirty="0"/>
              <a:t> dědin a rolí“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</a:t>
            </a:r>
            <a:r>
              <a:rPr lang="cs-CZ" altLang="cs-CZ" sz="1600" b="1" dirty="0"/>
              <a:t>kulturní: </a:t>
            </a:r>
            <a:r>
              <a:rPr lang="cs-CZ" altLang="cs-CZ" sz="1600" dirty="0"/>
              <a:t> minnesängři, skriptoria, vzdělání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</a:t>
            </a:r>
            <a:r>
              <a:rPr lang="cs-CZ" altLang="cs-CZ" sz="1600" b="1" dirty="0"/>
              <a:t>ekonomické:</a:t>
            </a:r>
            <a:r>
              <a:rPr lang="cs-CZ" altLang="cs-CZ" sz="1600" dirty="0"/>
              <a:t>  progresivní změny v organizaci zemědělské výroby a řemesel 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</a:t>
            </a:r>
            <a:r>
              <a:rPr lang="cs-CZ" altLang="cs-CZ" sz="1600" b="1" dirty="0"/>
              <a:t>sociální a náboženské:</a:t>
            </a:r>
            <a:r>
              <a:rPr lang="cs-CZ" altLang="cs-CZ" sz="1600" dirty="0"/>
              <a:t>   rozdělení společnosti v nových sídelních strukturách, církevní organizace (farní systém)</a:t>
            </a:r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Strukturální inovace  </a:t>
            </a:r>
            <a:r>
              <a:rPr lang="cs-CZ" altLang="cs-CZ" sz="1600" dirty="0"/>
              <a:t> –   prosazení progresivních ekonomických, sociálních a kulturních hodnot 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–   série modernizačních jevů:   </a:t>
            </a:r>
            <a:r>
              <a:rPr lang="cs-CZ" altLang="cs-CZ" sz="1600" b="1" dirty="0" err="1">
                <a:solidFill>
                  <a:srgbClr val="FF0000"/>
                </a:solidFill>
              </a:rPr>
              <a:t>longue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</a:rPr>
              <a:t>dureé</a:t>
            </a:r>
            <a:r>
              <a:rPr lang="cs-CZ" altLang="cs-CZ" sz="1600" dirty="0"/>
              <a:t> (dlouhé trvání)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–   počátky:  centrální oblasti Evropy v 11. – 12. stol.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–   vrchol:  vláda Václava I. (1230 – 1253)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CC3ED-DF98-AB9F-A3EF-0E0053A74D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1700" y="133350"/>
            <a:ext cx="7848600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altLang="cs-CZ" sz="2400" b="1" dirty="0">
                <a:solidFill>
                  <a:srgbClr val="006600"/>
                </a:solidFill>
              </a:rPr>
              <a:t>  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Vrcholně středověká kolonizace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006600"/>
                </a:solidFill>
              </a:rPr>
              <a:t>     </a:t>
            </a:r>
            <a:endParaRPr lang="cs-CZ" altLang="cs-CZ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99DA961-D0C1-408C-8401-9F9841143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3605211"/>
            <a:ext cx="4476750" cy="323742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65E6209-CDE7-4BF6-B40B-4A7D7B29F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6" y="61911"/>
            <a:ext cx="5286375" cy="35147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F5C447E-8E4D-4976-A504-3C99FEF60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33336"/>
            <a:ext cx="5143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53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>
            <a:extLst>
              <a:ext uri="{FF2B5EF4-FFF2-40B4-BE49-F238E27FC236}">
                <a16:creationId xmlns:a16="http://schemas.microsoft.com/office/drawing/2014/main" id="{BABE915F-D732-CE06-F9B5-71176FDD86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399" y="542925"/>
            <a:ext cx="11839575" cy="6524625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cs-CZ" altLang="cs-CZ" sz="1350" dirty="0"/>
          </a:p>
          <a:p>
            <a:pPr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Domácí obyvatelstvo  </a:t>
            </a:r>
            <a:r>
              <a:rPr lang="cs-CZ" altLang="cs-CZ" sz="1600" dirty="0"/>
              <a:t>–   v osídlovacím procesu hrálo zásadní roli:  aktivní recepce nových metod a poznatků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–   úspěch lokací nezávisel na počtu nově příchozích, ale na vyspělosti, znalostech a schopnostech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Osídlování  </a:t>
            </a:r>
            <a:r>
              <a:rPr lang="cs-CZ" altLang="cs-CZ" sz="1600" dirty="0"/>
              <a:t>–   nešlo o masové pronikání cizinců, ale o rychlé přejímání právních norem, způsobu hospodaření, vyspělejších technologií,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životního stylu a nového hodnotového  systému </a:t>
            </a:r>
          </a:p>
          <a:p>
            <a:pPr marL="0" indent="0">
              <a:buNone/>
            </a:pPr>
            <a:r>
              <a:rPr lang="cs-CZ" altLang="cs-CZ" sz="1600" dirty="0"/>
              <a:t>                          –   cizí kolonisté ve </a:t>
            </a:r>
            <a:r>
              <a:rPr lang="cs-CZ" altLang="cs-CZ" sz="1600" dirty="0" err="1"/>
              <a:t>stř</a:t>
            </a:r>
            <a:r>
              <a:rPr lang="cs-CZ" altLang="cs-CZ" sz="1600" dirty="0"/>
              <a:t>. a </a:t>
            </a:r>
            <a:r>
              <a:rPr lang="cs-CZ" altLang="cs-CZ" sz="1600" dirty="0" err="1"/>
              <a:t>vých</a:t>
            </a:r>
            <a:r>
              <a:rPr lang="cs-CZ" altLang="cs-CZ" sz="1600" dirty="0"/>
              <a:t>. E mohli užívat říšské právní zvyklosti:  </a:t>
            </a:r>
            <a:r>
              <a:rPr lang="cs-CZ" altLang="cs-CZ" sz="1600" b="1" dirty="0"/>
              <a:t>1213  –   </a:t>
            </a:r>
            <a:r>
              <a:rPr lang="cs-CZ" altLang="cs-CZ" sz="1600" dirty="0"/>
              <a:t>německé právo na statcích johanitů</a:t>
            </a:r>
          </a:p>
          <a:p>
            <a:pPr marL="0" indent="0">
              <a:buNone/>
            </a:pPr>
            <a:r>
              <a:rPr lang="cs-CZ" altLang="cs-CZ" sz="1600" dirty="0"/>
              <a:t>                          –   přejímání právních norem domácím obyvatelstvem:   </a:t>
            </a:r>
            <a:r>
              <a:rPr lang="cs-CZ" altLang="cs-CZ" sz="1600" b="1" dirty="0" err="1"/>
              <a:t>Severonemecké</a:t>
            </a:r>
            <a:r>
              <a:rPr lang="cs-CZ" altLang="cs-CZ" sz="1600" b="1" dirty="0"/>
              <a:t>:  </a:t>
            </a:r>
            <a:r>
              <a:rPr lang="cs-CZ" altLang="cs-CZ" sz="1600" dirty="0"/>
              <a:t>Magdeburské právo – Saské zrcadlo  (12. stol.)</a:t>
            </a:r>
          </a:p>
          <a:p>
            <a:pPr marL="0" indent="0">
              <a:buNone/>
            </a:pPr>
            <a:r>
              <a:rPr lang="cs-CZ" altLang="cs-CZ" sz="1600" b="1" dirty="0"/>
              <a:t>                                                                                                                               Jihoněmecké</a:t>
            </a:r>
            <a:r>
              <a:rPr lang="cs-CZ" altLang="cs-CZ" sz="1600" dirty="0"/>
              <a:t>:  Norimberské právo – Švábské zrcadlo  (13. stol.)</a:t>
            </a:r>
          </a:p>
          <a:p>
            <a:pPr marL="0" indent="0">
              <a:buNone/>
            </a:pPr>
            <a:r>
              <a:rPr lang="cs-CZ" altLang="cs-CZ" sz="1600" dirty="0"/>
              <a:t> </a:t>
            </a:r>
          </a:p>
          <a:p>
            <a:pPr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Demografický transfer  </a:t>
            </a:r>
            <a:r>
              <a:rPr lang="cs-CZ" altLang="cs-CZ" sz="1600" dirty="0"/>
              <a:t>–   nejsou doklady masivního přesídlování:  během století přesun nejvýše </a:t>
            </a:r>
            <a:r>
              <a:rPr lang="cs-CZ" altLang="cs-CZ" sz="1600" b="1" dirty="0"/>
              <a:t>200 000 obyvatel   (</a:t>
            </a:r>
            <a:r>
              <a:rPr lang="cs-CZ" altLang="cs-CZ" sz="1600" dirty="0"/>
              <a:t>Balt – Uhry)</a:t>
            </a:r>
          </a:p>
          <a:p>
            <a:pPr marL="0" indent="0">
              <a:buNone/>
              <a:defRPr/>
            </a:pPr>
            <a:endParaRPr lang="cs-CZ" altLang="cs-CZ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Populační nárůst  </a:t>
            </a:r>
            <a:r>
              <a:rPr lang="cs-CZ" altLang="cs-CZ" sz="1600" dirty="0"/>
              <a:t>–  </a:t>
            </a:r>
            <a:r>
              <a:rPr lang="cs-CZ" altLang="cs-CZ" sz="1600" b="1" dirty="0"/>
              <a:t>13. stol.:</a:t>
            </a:r>
            <a:r>
              <a:rPr lang="cs-CZ" altLang="cs-CZ" sz="1600" dirty="0"/>
              <a:t>  oproti předchozímu staletí se počet obyvatel v českých zemích se více než zdvojnásobil:   </a:t>
            </a:r>
            <a:r>
              <a:rPr lang="cs-CZ" altLang="cs-CZ" sz="1600" b="1" dirty="0"/>
              <a:t>2,5 – 3 mil. </a:t>
            </a:r>
          </a:p>
          <a:p>
            <a:pPr>
              <a:defRPr/>
            </a:pPr>
            <a:endParaRPr lang="cs-CZ" altLang="cs-CZ" sz="1600" b="1" dirty="0"/>
          </a:p>
          <a:p>
            <a:pPr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Sociální diverzifikace  </a:t>
            </a:r>
            <a:r>
              <a:rPr lang="cs-CZ" altLang="cs-CZ" sz="1600" b="1" dirty="0"/>
              <a:t>–   </a:t>
            </a:r>
            <a:r>
              <a:rPr lang="cs-CZ" altLang="cs-CZ" sz="1600" dirty="0"/>
              <a:t>v rámci sociálních prostředí:    </a:t>
            </a:r>
            <a:r>
              <a:rPr lang="cs-CZ" altLang="cs-CZ" sz="1600" b="1" dirty="0"/>
              <a:t>vesnice:</a:t>
            </a:r>
            <a:r>
              <a:rPr lang="cs-CZ" altLang="cs-CZ" sz="1600" dirty="0"/>
              <a:t>  svobodní sedláci, bezzemci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                                      </a:t>
            </a:r>
            <a:r>
              <a:rPr lang="cs-CZ" altLang="cs-CZ" sz="1600" b="1" dirty="0"/>
              <a:t>města:</a:t>
            </a:r>
            <a:r>
              <a:rPr lang="cs-CZ" altLang="cs-CZ" sz="1600" dirty="0"/>
              <a:t>  městský patriciát (bohatí řemeslníci, obchodníci), měšťanstvo, chudina</a:t>
            </a:r>
          </a:p>
          <a:p>
            <a:pPr marL="0" indent="0">
              <a:buNone/>
              <a:defRPr/>
            </a:pPr>
            <a:r>
              <a:rPr lang="cs-CZ" altLang="cs-CZ" sz="1600" b="1" dirty="0"/>
              <a:t>                                                                                                        panská sídla:</a:t>
            </a:r>
            <a:r>
              <a:rPr lang="cs-CZ" altLang="cs-CZ" sz="1600" dirty="0"/>
              <a:t>  šlechta vyšší (aristokracie), nižší (zemanstvo, vladykové)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                                      </a:t>
            </a:r>
            <a:r>
              <a:rPr lang="cs-CZ" altLang="cs-CZ" sz="1600" b="1" dirty="0"/>
              <a:t>církev:</a:t>
            </a:r>
            <a:r>
              <a:rPr lang="cs-CZ" altLang="cs-CZ" sz="1600" dirty="0"/>
              <a:t>  církevní a řádová hierarchie  (fary, děkanáty, </a:t>
            </a:r>
            <a:r>
              <a:rPr lang="cs-CZ" altLang="cs-CZ" sz="1600" dirty="0" err="1"/>
              <a:t>biskupasví</a:t>
            </a:r>
            <a:r>
              <a:rPr lang="cs-CZ" altLang="cs-CZ" sz="1600" dirty="0"/>
              <a:t>, arcibiskupství)</a:t>
            </a:r>
          </a:p>
          <a:p>
            <a:pPr marL="0" indent="0">
              <a:buNone/>
              <a:defRPr/>
            </a:pPr>
            <a:r>
              <a:rPr lang="cs-CZ" altLang="cs-CZ" sz="1600" b="1" dirty="0"/>
              <a:t>                                                           </a:t>
            </a: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endParaRPr lang="cs-CZ" altLang="cs-CZ" sz="1600" dirty="0"/>
          </a:p>
          <a:p>
            <a:pPr>
              <a:buFontTx/>
              <a:buNone/>
              <a:defRPr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>
            <a:extLst>
              <a:ext uri="{FF2B5EF4-FFF2-40B4-BE49-F238E27FC236}">
                <a16:creationId xmlns:a16="http://schemas.microsoft.com/office/drawing/2014/main" id="{2F6CAC5F-F235-E309-6C48-B52507E222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52501" y="685800"/>
            <a:ext cx="10791824" cy="6172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Organizátor </a:t>
            </a:r>
            <a:r>
              <a:rPr lang="cs-CZ" altLang="cs-CZ" sz="1800" dirty="0"/>
              <a:t>  –  zeměpán:  panovník, moravský markrabě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     –  církev:  kláštery, olomoucké biskupství aj.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     –  šlechta:  od 12. století pozemkový vlastník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     –  bohatí měšťané:  od 13. stol. v rámci rozvoje měst </a:t>
            </a:r>
          </a:p>
          <a:p>
            <a:pPr>
              <a:defRPr/>
            </a:pPr>
            <a:endParaRPr lang="cs-CZ" altLang="cs-CZ" sz="1350" b="1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Příčiny</a:t>
            </a: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kolonizace</a:t>
            </a:r>
            <a:r>
              <a:rPr lang="cs-CZ" altLang="cs-CZ" sz="1800" dirty="0"/>
              <a:t>  –  přelidnění starého sídelního areálu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–  potřeba nové půdy pro zemědělství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–  zlepšení klimatu a podmínek v méně příznivých oblastech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–  změny v organizaci agrární výroby  </a:t>
            </a:r>
          </a:p>
          <a:p>
            <a:pPr marL="0" indent="0">
              <a:buNone/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Rozšiřování sídelních areálů 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–  postup do podhorských a vyšších poloh: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a)  vnitrozemské pahorkatiny a vrchoviny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b)  pohraniční hornaté oblasti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Odlesňování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a) </a:t>
            </a:r>
            <a:r>
              <a:rPr lang="cs-CZ" altLang="cs-CZ" sz="1800" b="1" dirty="0"/>
              <a:t> </a:t>
            </a:r>
            <a:r>
              <a:rPr lang="cs-CZ" altLang="cs-CZ" sz="1800" dirty="0"/>
              <a:t>získání sídelního</a:t>
            </a:r>
            <a:r>
              <a:rPr lang="cs-CZ" altLang="cs-CZ" sz="1800" b="1" dirty="0"/>
              <a:t> </a:t>
            </a:r>
            <a:r>
              <a:rPr lang="cs-CZ" altLang="cs-CZ" sz="1800" dirty="0"/>
              <a:t>prostoru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b)  stavební a topný materiál (dřevo)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c)  volné plochy pro obdělávání zemědělských plodin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d)  hornictví a zpracování kovů využitelných v ekonomice (mincovnictví, aj.)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>
            <a:extLst>
              <a:ext uri="{FF2B5EF4-FFF2-40B4-BE49-F238E27FC236}">
                <a16:creationId xmlns:a16="http://schemas.microsoft.com/office/drawing/2014/main" id="{D2257C41-2D3A-692A-D5F9-3A1FF17CA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Lokátor - </a:t>
            </a:r>
            <a:r>
              <a:rPr lang="cs-CZ" altLang="cs-CZ" sz="3200" b="1" dirty="0" err="1">
                <a:solidFill>
                  <a:srgbClr val="FF0000"/>
                </a:solidFill>
              </a:rPr>
              <a:t>šoltýs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3200" dirty="0">
                <a:solidFill>
                  <a:srgbClr val="FF0000"/>
                </a:solidFill>
              </a:rPr>
              <a:t>             </a:t>
            </a:r>
            <a:r>
              <a:rPr lang="cs-CZ" altLang="cs-CZ" sz="2000" dirty="0">
                <a:solidFill>
                  <a:srgbClr val="FF0000"/>
                </a:solidFill>
              </a:rPr>
              <a:t>lat. </a:t>
            </a:r>
            <a:r>
              <a:rPr lang="cs-CZ" altLang="cs-CZ" sz="2000" dirty="0" err="1">
                <a:solidFill>
                  <a:srgbClr val="FF0000"/>
                </a:solidFill>
              </a:rPr>
              <a:t>Locare</a:t>
            </a:r>
            <a:r>
              <a:rPr lang="cs-CZ" altLang="cs-CZ" sz="2000" dirty="0">
                <a:solidFill>
                  <a:srgbClr val="FF0000"/>
                </a:solidFill>
              </a:rPr>
              <a:t> – umístit, dát místo; </a:t>
            </a:r>
            <a:r>
              <a:rPr lang="cs-CZ" altLang="cs-CZ" sz="1800" dirty="0" err="1">
                <a:solidFill>
                  <a:srgbClr val="FF0000"/>
                </a:solidFill>
              </a:rPr>
              <a:t>Schultheiss</a:t>
            </a:r>
            <a:r>
              <a:rPr lang="cs-CZ" altLang="cs-CZ" sz="1800" dirty="0">
                <a:solidFill>
                  <a:srgbClr val="FF0000"/>
                </a:solidFill>
              </a:rPr>
              <a:t> – vymahač závazku)</a:t>
            </a:r>
          </a:p>
        </p:txBody>
      </p:sp>
      <p:sp>
        <p:nvSpPr>
          <p:cNvPr id="49155" name="Rectangle 5">
            <a:extLst>
              <a:ext uri="{FF2B5EF4-FFF2-40B4-BE49-F238E27FC236}">
                <a16:creationId xmlns:a16="http://schemas.microsoft.com/office/drawing/2014/main" id="{3A16115B-BE0F-DEC2-953D-A9E08479A4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19149" y="1466850"/>
            <a:ext cx="10944225" cy="53911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800" b="1" dirty="0"/>
              <a:t>2. pol. 13. stol</a:t>
            </a:r>
            <a:r>
              <a:rPr lang="cs-CZ" altLang="cs-CZ" sz="1800" dirty="0"/>
              <a:t>.  –   mezičlánek mezi vrchností a kolonisty, který </a:t>
            </a:r>
            <a:r>
              <a:rPr lang="cs-CZ" sz="1800" dirty="0"/>
              <a:t>převzal půdu od vlastníka</a:t>
            </a:r>
            <a:r>
              <a:rPr lang="cs-CZ" altLang="cs-CZ" sz="18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 podnikatel, jehož úkolem bylo založení vesnice nebo města:  většinou z vyšších vrstev</a:t>
            </a:r>
          </a:p>
          <a:p>
            <a:pPr eaLnBrk="1" hangingPunct="1">
              <a:buFontTx/>
              <a:buNone/>
            </a:pPr>
            <a:r>
              <a:rPr lang="cs-CZ" sz="1800" dirty="0"/>
              <a:t>                                 –   vymýtil les:  botanické rekonstrukce lesních porostů (</a:t>
            </a:r>
            <a:r>
              <a:rPr lang="cs-CZ" sz="1800" dirty="0" err="1"/>
              <a:t>dubohabřiny</a:t>
            </a:r>
            <a:r>
              <a:rPr lang="cs-CZ" sz="1800" dirty="0"/>
              <a:t>, lipové doubravy)</a:t>
            </a:r>
            <a:r>
              <a:rPr lang="cs-CZ" altLang="cs-CZ" sz="1800" dirty="0"/>
              <a:t> </a:t>
            </a:r>
          </a:p>
          <a:p>
            <a:pPr eaLnBrk="1" hangingPunct="1">
              <a:buFontTx/>
              <a:buNone/>
            </a:pPr>
            <a:r>
              <a:rPr lang="cs-CZ" sz="1800" dirty="0"/>
              <a:t>                                 –  rozdělil půdu na sídelní část (parcely) a </a:t>
            </a:r>
            <a:r>
              <a:rPr lang="cs-CZ" sz="1800" dirty="0" err="1"/>
              <a:t>plužinu</a:t>
            </a:r>
            <a:r>
              <a:rPr lang="cs-CZ" sz="1800" dirty="0"/>
              <a:t> (pole, pastviny, louky) 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 </a:t>
            </a:r>
            <a:r>
              <a:rPr lang="cs-CZ" sz="1800" dirty="0"/>
              <a:t>přivedl osadníky a uzavřel s nimi smlouvu 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–   rozparcelování půdy:   zahrnovalo </a:t>
            </a:r>
            <a:r>
              <a:rPr lang="cs-CZ" sz="1800" dirty="0"/>
              <a:t>ocenění pozemku kvůli budoucí výši poplatků   </a:t>
            </a: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Odměna   </a:t>
            </a:r>
            <a:r>
              <a:rPr lang="cs-CZ" altLang="cs-CZ" sz="1800" dirty="0"/>
              <a:t>–   půda, svobodná držba hospody nebo mlýna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–   dědičná funkce (fojt, rychtář - zástupce vrchnosti na vesnici)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–   osvobození od dávek  (úplné nebo částečné: Lhota – lhůta)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Svobody</a:t>
            </a:r>
            <a:r>
              <a:rPr lang="cs-CZ" altLang="cs-CZ" sz="1800" dirty="0"/>
              <a:t> </a:t>
            </a:r>
            <a:r>
              <a:rPr lang="cs-CZ" altLang="cs-CZ" sz="1800" b="1" dirty="0"/>
              <a:t>plynoucí z</a:t>
            </a:r>
            <a:r>
              <a:rPr lang="cs-CZ" altLang="cs-CZ" sz="1800" dirty="0"/>
              <a:t> </a:t>
            </a:r>
            <a:r>
              <a:rPr lang="cs-CZ" altLang="cs-CZ" sz="1800" b="1" dirty="0"/>
              <a:t>německého práva  </a:t>
            </a:r>
            <a:r>
              <a:rPr lang="cs-CZ" altLang="cs-CZ" sz="1800" dirty="0"/>
              <a:t> –  dědičné užívání půdy (emfyteuze)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–  odvádění pevně sjednaných plateb</a:t>
            </a: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                                                                  </a:t>
            </a:r>
            <a:r>
              <a:rPr lang="cs-CZ" altLang="cs-CZ" sz="1800" dirty="0"/>
              <a:t>–  možnost stěhování (po výkupu)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F593609E-5BAC-75B4-0410-963D1E961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" y="962025"/>
            <a:ext cx="11696700" cy="672465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300" b="1" dirty="0">
                <a:solidFill>
                  <a:srgbClr val="FF0000"/>
                </a:solidFill>
              </a:rPr>
              <a:t>Emfyteuze</a:t>
            </a:r>
            <a:r>
              <a:rPr lang="cs-CZ" altLang="cs-CZ" sz="2300" b="1" dirty="0"/>
              <a:t> (něm. purkrecht)</a:t>
            </a:r>
            <a:r>
              <a:rPr lang="cs-CZ" altLang="cs-CZ" sz="2300" dirty="0"/>
              <a:t>  –  tzv. </a:t>
            </a:r>
            <a:r>
              <a:rPr lang="cs-CZ" altLang="cs-CZ" sz="2300" dirty="0" err="1"/>
              <a:t>zákupné</a:t>
            </a:r>
            <a:r>
              <a:rPr lang="cs-CZ" altLang="cs-CZ" sz="2300" dirty="0"/>
              <a:t> právo dědičné držby </a:t>
            </a:r>
            <a:r>
              <a:rPr lang="cs-CZ" sz="2300" dirty="0"/>
              <a:t>za peněžní úplatu (</a:t>
            </a:r>
            <a:r>
              <a:rPr lang="cs-CZ" sz="2300" dirty="0" err="1"/>
              <a:t>pecunia</a:t>
            </a:r>
            <a:r>
              <a:rPr lang="cs-CZ" sz="2300" dirty="0"/>
              <a:t> </a:t>
            </a:r>
            <a:r>
              <a:rPr lang="cs-CZ" sz="2300" dirty="0" err="1"/>
              <a:t>porrectoria</a:t>
            </a:r>
            <a:r>
              <a:rPr lang="cs-CZ" sz="2300" dirty="0"/>
              <a:t>) na základě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                       dohody mezi majitelem pozemku a nájemcem </a:t>
            </a:r>
          </a:p>
          <a:p>
            <a:pPr marL="0" indent="0">
              <a:buNone/>
              <a:defRPr/>
            </a:pPr>
            <a:endParaRPr lang="cs-CZ" altLang="cs-CZ" sz="23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300" dirty="0"/>
              <a:t>                                                              a)  holandské právo:  kolonisté ze Saska 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300" dirty="0"/>
              <a:t>                                                              b)  franské právo:   kolonisté z Rakouska a Bavorska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3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300" dirty="0"/>
              <a:t>                                                       –   vlastník:   získal za pronájem pozemků pevný příjem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300" dirty="0"/>
              <a:t>                                                       –   nájemce:   mohl na půdě dlouhodobě hospodařit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300" dirty="0"/>
              <a:t>                                                       –   cíl:  motivace nájemce k obdělávání půdy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300" dirty="0"/>
              <a:t>                                                                   převedení naturálních dávek na peněžní rentu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3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300" b="1" dirty="0"/>
              <a:t>Základní nových vesnic</a:t>
            </a:r>
            <a:r>
              <a:rPr lang="cs-CZ" altLang="cs-CZ" sz="2300" dirty="0"/>
              <a:t>  –  olomoucký biskup </a:t>
            </a:r>
            <a:r>
              <a:rPr lang="cs-CZ" altLang="cs-CZ" sz="2300" b="1" dirty="0"/>
              <a:t>Bruno z </a:t>
            </a:r>
            <a:r>
              <a:rPr lang="cs-CZ" altLang="cs-CZ" sz="2300" b="1" dirty="0" err="1"/>
              <a:t>Schauenburka</a:t>
            </a:r>
            <a:r>
              <a:rPr lang="cs-CZ" altLang="cs-CZ" sz="2300" dirty="0"/>
              <a:t> (1245- 1281) na majetcích diecéze založil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300" dirty="0"/>
              <a:t>                                                    okolo 120 vsí na německém právu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300" dirty="0"/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300" dirty="0"/>
              <a:t>                                               –   </a:t>
            </a:r>
            <a:r>
              <a:rPr lang="cs-CZ" altLang="cs-CZ" sz="2300" b="1" dirty="0"/>
              <a:t>bruntálští </a:t>
            </a:r>
            <a:r>
              <a:rPr lang="cs-CZ" altLang="cs-CZ" sz="2300" b="1" dirty="0" err="1"/>
              <a:t>fojtové</a:t>
            </a:r>
            <a:r>
              <a:rPr lang="cs-CZ" altLang="cs-CZ" sz="2300" dirty="0"/>
              <a:t> prováděli kolonizaci ve vlastní režii: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300" dirty="0"/>
              <a:t>                                                    </a:t>
            </a:r>
            <a:r>
              <a:rPr lang="cs-CZ" altLang="cs-CZ" sz="2300" b="1" dirty="0"/>
              <a:t>1267</a:t>
            </a:r>
            <a:r>
              <a:rPr lang="cs-CZ" altLang="cs-CZ" sz="2300" dirty="0"/>
              <a:t>:  fojt Bertold pověřil Jindřicha z </a:t>
            </a:r>
            <a:r>
              <a:rPr lang="cs-CZ" altLang="cs-CZ" sz="2300" dirty="0" err="1"/>
              <a:t>Waldova</a:t>
            </a:r>
            <a:r>
              <a:rPr lang="cs-CZ" altLang="cs-CZ" sz="2300" dirty="0"/>
              <a:t>, aby vyklučil les </a:t>
            </a:r>
            <a:r>
              <a:rPr lang="cs-CZ" altLang="cs-CZ" sz="2300" dirty="0" err="1"/>
              <a:t>Lichtenwerde</a:t>
            </a:r>
            <a:r>
              <a:rPr lang="cs-CZ" altLang="cs-CZ" sz="2300" dirty="0"/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300" dirty="0"/>
              <a:t>                                                                (Světlá Hora – mezi Bruntálem a Nisou)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1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9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900" dirty="0"/>
              <a:t>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D95312-7AD0-5281-F7D7-409C86D16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31" y="422275"/>
            <a:ext cx="5876469" cy="57118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Drahanská vrchovina: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r>
              <a:rPr lang="cs-CZ" sz="1800" dirty="0"/>
              <a:t>–  holštejnské panství (Bystřec) </a:t>
            </a:r>
          </a:p>
          <a:p>
            <a:pPr marL="0" indent="0">
              <a:buNone/>
              <a:defRPr/>
            </a:pPr>
            <a:r>
              <a:rPr lang="cs-CZ" sz="1800" dirty="0"/>
              <a:t>     –  50./60. léta 13. stol.:  L. </a:t>
            </a:r>
            <a:r>
              <a:rPr lang="cs-CZ" sz="1800" dirty="0" err="1"/>
              <a:t>Belcredi</a:t>
            </a:r>
            <a:r>
              <a:rPr lang="cs-CZ" sz="1800" dirty="0"/>
              <a:t>: vysazeno 22 vesnic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–  ve dvou vlnách:</a:t>
            </a:r>
          </a:p>
          <a:p>
            <a:pPr marL="0" indent="0">
              <a:buNone/>
              <a:defRPr/>
            </a:pPr>
            <a:r>
              <a:rPr lang="cs-CZ" sz="1800" dirty="0"/>
              <a:t>           a)  první:   domácí obyvatelé</a:t>
            </a:r>
          </a:p>
          <a:p>
            <a:pPr marL="0" indent="0">
              <a:buNone/>
              <a:defRPr/>
            </a:pPr>
            <a:r>
              <a:rPr lang="cs-CZ" sz="1800" dirty="0"/>
              <a:t>           b)  druhá:  z Dolních Rakous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–   majitel panství Bohuš z </a:t>
            </a:r>
            <a:r>
              <a:rPr lang="cs-CZ" sz="1800" dirty="0" err="1"/>
              <a:t>Ceblovic</a:t>
            </a:r>
            <a:r>
              <a:rPr lang="cs-CZ" sz="1800" dirty="0"/>
              <a:t> se zúčastnil </a:t>
            </a:r>
          </a:p>
          <a:p>
            <a:pPr marL="0" indent="0">
              <a:buNone/>
              <a:defRPr/>
            </a:pPr>
            <a:r>
              <a:rPr lang="cs-CZ" sz="1800" dirty="0"/>
              <a:t>          tažení Přemysla Otakara II. a za odměnu získal</a:t>
            </a:r>
          </a:p>
          <a:p>
            <a:pPr marL="0" indent="0">
              <a:buNone/>
              <a:defRPr/>
            </a:pPr>
            <a:r>
              <a:rPr lang="cs-CZ" sz="1800" dirty="0"/>
              <a:t>          rakouské město Láva   (odtud přicházeli kolonisté)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</a:t>
            </a:r>
            <a:endParaRPr lang="cs-CZ" sz="15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C153ECA-74E1-8D59-F6AD-0C1AE0C17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r="5946"/>
          <a:stretch/>
        </p:blipFill>
        <p:spPr bwMode="auto">
          <a:xfrm>
            <a:off x="5883034" y="1409701"/>
            <a:ext cx="6118467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Výsledek obrázku pro st&amp;rcaron;edov&amp;ecaron;ká vesnice">
            <a:extLst>
              <a:ext uri="{FF2B5EF4-FFF2-40B4-BE49-F238E27FC236}">
                <a16:creationId xmlns:a16="http://schemas.microsoft.com/office/drawing/2014/main" id="{6BDF3913-03E4-7510-AFDF-761347327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181333"/>
            <a:ext cx="8010525" cy="649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9410CDE-B321-702C-1024-0F3A5CDD7B4B}"/>
              </a:ext>
            </a:extLst>
          </p:cNvPr>
          <p:cNvSpPr txBox="1"/>
          <p:nvPr/>
        </p:nvSpPr>
        <p:spPr>
          <a:xfrm rot="10800000" flipV="1">
            <a:off x="190500" y="1169073"/>
            <a:ext cx="362902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Metodika výzkumů:</a:t>
            </a:r>
          </a:p>
          <a:p>
            <a:endParaRPr lang="cs-CZ" sz="1800" b="1" dirty="0"/>
          </a:p>
          <a:p>
            <a:endParaRPr lang="cs-CZ" sz="1800" b="1" dirty="0"/>
          </a:p>
          <a:p>
            <a:r>
              <a:rPr lang="cs-CZ" b="1" dirty="0"/>
              <a:t>Čechy</a:t>
            </a:r>
            <a:r>
              <a:rPr lang="cs-CZ" dirty="0"/>
              <a:t>  </a:t>
            </a:r>
            <a:r>
              <a:rPr lang="cs-CZ" sz="1800" dirty="0"/>
              <a:t>–  </a:t>
            </a:r>
            <a:r>
              <a:rPr lang="cs-CZ" dirty="0"/>
              <a:t>systematika</a:t>
            </a:r>
            <a:r>
              <a:rPr lang="cs-CZ" sz="1800" dirty="0"/>
              <a:t> mozaiky:  </a:t>
            </a:r>
          </a:p>
          <a:p>
            <a:r>
              <a:rPr lang="cs-CZ" dirty="0"/>
              <a:t>                </a:t>
            </a:r>
            <a:r>
              <a:rPr lang="cs-CZ" sz="1800" dirty="0"/>
              <a:t>menší sondážní výzkumy,</a:t>
            </a:r>
          </a:p>
          <a:p>
            <a:r>
              <a:rPr lang="cs-CZ" dirty="0"/>
              <a:t>                vzorkování </a:t>
            </a:r>
          </a:p>
          <a:p>
            <a:r>
              <a:rPr lang="cs-CZ" dirty="0"/>
              <a:t>                </a:t>
            </a:r>
            <a:r>
              <a:rPr lang="cs-CZ" dirty="0" err="1"/>
              <a:t>Svídna</a:t>
            </a:r>
            <a:r>
              <a:rPr lang="cs-CZ" dirty="0"/>
              <a:t> (kompletně)</a:t>
            </a:r>
          </a:p>
          <a:p>
            <a:endParaRPr lang="cs-CZ" dirty="0"/>
          </a:p>
          <a:p>
            <a:r>
              <a:rPr lang="cs-CZ" b="1" dirty="0"/>
              <a:t>Morava</a:t>
            </a:r>
            <a:r>
              <a:rPr lang="cs-CZ" dirty="0"/>
              <a:t>  –  systematické plošné</a:t>
            </a:r>
          </a:p>
          <a:p>
            <a:r>
              <a:rPr lang="cs-CZ" dirty="0"/>
              <a:t>                    výzkumy:</a:t>
            </a:r>
          </a:p>
          <a:p>
            <a:r>
              <a:rPr lang="cs-CZ" dirty="0"/>
              <a:t>                    </a:t>
            </a:r>
            <a:r>
              <a:rPr lang="cs-CZ" dirty="0" err="1"/>
              <a:t>Mstěnice</a:t>
            </a:r>
            <a:endParaRPr lang="cs-CZ" dirty="0"/>
          </a:p>
          <a:p>
            <a:r>
              <a:rPr lang="cs-CZ" dirty="0"/>
              <a:t>                    </a:t>
            </a:r>
            <a:r>
              <a:rPr lang="cs-CZ" dirty="0" err="1"/>
              <a:t>Pfaffenschlag</a:t>
            </a:r>
            <a:endParaRPr lang="cs-CZ" dirty="0"/>
          </a:p>
          <a:p>
            <a:r>
              <a:rPr lang="cs-CZ" dirty="0"/>
              <a:t>                    Bystřec</a:t>
            </a:r>
          </a:p>
          <a:p>
            <a:r>
              <a:rPr lang="cs-CZ" dirty="0"/>
              <a:t>                    </a:t>
            </a:r>
            <a:r>
              <a:rPr lang="cs-CZ" dirty="0" err="1"/>
              <a:t>Konůvky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>
            <a:extLst>
              <a:ext uri="{FF2B5EF4-FFF2-40B4-BE49-F238E27FC236}">
                <a16:creationId xmlns:a16="http://schemas.microsoft.com/office/drawing/2014/main" id="{656A650E-8100-E135-2EB9-1A99B6EE9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/>
          <a:stretch>
            <a:fillRect/>
          </a:stretch>
        </p:blipFill>
        <p:spPr bwMode="auto">
          <a:xfrm>
            <a:off x="71241" y="-111322"/>
            <a:ext cx="5635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ovéPole 2">
            <a:extLst>
              <a:ext uri="{FF2B5EF4-FFF2-40B4-BE49-F238E27FC236}">
                <a16:creationId xmlns:a16="http://schemas.microsoft.com/office/drawing/2014/main" id="{5649EFDA-82C9-C036-8C9C-DEA60FA9E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773" y="332413"/>
            <a:ext cx="36517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Hranice územních jednotek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     Holštejnského panství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58ED14A-03E4-7619-3D4C-2DA5E3447994}"/>
              </a:ext>
            </a:extLst>
          </p:cNvPr>
          <p:cNvSpPr txBox="1"/>
          <p:nvPr/>
        </p:nvSpPr>
        <p:spPr>
          <a:xfrm>
            <a:off x="5843784" y="1533526"/>
            <a:ext cx="6276975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0000"/>
                </a:solidFill>
              </a:rPr>
              <a:t>E</a:t>
            </a:r>
            <a:r>
              <a:rPr lang="cs-CZ" b="1" dirty="0">
                <a:solidFill>
                  <a:srgbClr val="FF0000"/>
                </a:solidFill>
              </a:rPr>
              <a:t>.</a:t>
            </a:r>
            <a:r>
              <a:rPr lang="fr-FR" b="1" dirty="0">
                <a:solidFill>
                  <a:srgbClr val="FF0000"/>
                </a:solidFill>
              </a:rPr>
              <a:t> Černý</a:t>
            </a:r>
            <a:r>
              <a:rPr lang="cs-CZ" b="1" dirty="0">
                <a:solidFill>
                  <a:srgbClr val="FF0000"/>
                </a:solidFill>
              </a:rPr>
              <a:t>  </a:t>
            </a:r>
            <a:r>
              <a:rPr lang="cs-CZ" b="1" dirty="0"/>
              <a:t>– </a:t>
            </a:r>
            <a:r>
              <a:rPr lang="fr-FR" b="1" dirty="0"/>
              <a:t> </a:t>
            </a:r>
            <a:r>
              <a:rPr lang="cs-CZ" b="1" dirty="0"/>
              <a:t>z písemných zpráv identifikoval vesnice:</a:t>
            </a:r>
          </a:p>
          <a:p>
            <a:pPr>
              <a:defRPr/>
            </a:pPr>
            <a:endParaRPr lang="cs-CZ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cs-CZ" b="1" dirty="0"/>
              <a:t>                      </a:t>
            </a:r>
            <a:r>
              <a:rPr lang="fr-FR" b="1" dirty="0"/>
              <a:t>Wilhlemslog</a:t>
            </a:r>
            <a:r>
              <a:rPr lang="cs-CZ" b="1" dirty="0"/>
              <a:t> </a:t>
            </a:r>
            <a:r>
              <a:rPr lang="fr-FR" b="1" dirty="0"/>
              <a:t>= </a:t>
            </a:r>
            <a:r>
              <a:rPr lang="cs-CZ" b="1" dirty="0"/>
              <a:t>M</a:t>
            </a:r>
            <a:r>
              <a:rPr lang="fr-FR" b="1" dirty="0"/>
              <a:t>ilenowice ( Vilémovic</a:t>
            </a:r>
            <a:r>
              <a:rPr lang="cs-CZ" b="1" dirty="0"/>
              <a:t>e)</a:t>
            </a:r>
            <a:r>
              <a:rPr lang="fr-FR" b="1" dirty="0">
                <a:solidFill>
                  <a:schemeClr val="bg1"/>
                </a:solidFill>
              </a:rPr>
              <a:t> (Jedovnice)</a:t>
            </a:r>
            <a:endParaRPr lang="cs-CZ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cs-CZ" b="1" dirty="0"/>
              <a:t>                      </a:t>
            </a:r>
            <a:r>
              <a:rPr lang="fr-FR" b="1" dirty="0"/>
              <a:t>Ulraichslog</a:t>
            </a:r>
            <a:r>
              <a:rPr lang="cs-CZ" b="1" dirty="0"/>
              <a:t> </a:t>
            </a:r>
            <a:r>
              <a:rPr lang="fr-FR" b="1" dirty="0"/>
              <a:t>= Budkovany</a:t>
            </a:r>
            <a:endParaRPr lang="cs-CZ" b="1" dirty="0"/>
          </a:p>
          <a:p>
            <a:pPr>
              <a:defRPr/>
            </a:pPr>
            <a:r>
              <a:rPr lang="cs-CZ" b="1" dirty="0">
                <a:solidFill>
                  <a:srgbClr val="0070C0"/>
                </a:solidFill>
              </a:rPr>
              <a:t>                      </a:t>
            </a:r>
            <a:r>
              <a:rPr lang="fr-FR" b="1" dirty="0">
                <a:solidFill>
                  <a:srgbClr val="0070C0"/>
                </a:solidFill>
              </a:rPr>
              <a:t>Merhlinslag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fr-FR" b="1" dirty="0">
                <a:solidFill>
                  <a:srgbClr val="0070C0"/>
                </a:solidFill>
              </a:rPr>
              <a:t>= Bystrzicz (Bystřec)</a:t>
            </a:r>
            <a:endParaRPr lang="cs-CZ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cs-CZ" b="1" dirty="0"/>
              <a:t>                      </a:t>
            </a:r>
            <a:r>
              <a:rPr lang="fr-FR" b="1" dirty="0"/>
              <a:t>Hertvigslog</a:t>
            </a:r>
            <a:r>
              <a:rPr lang="cs-CZ" b="1" dirty="0"/>
              <a:t> </a:t>
            </a:r>
            <a:r>
              <a:rPr lang="fr-FR" b="1" dirty="0"/>
              <a:t>= Hussy (Housko)</a:t>
            </a:r>
            <a:endParaRPr lang="cs-CZ" b="1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fr-FR" dirty="0"/>
              <a:t>Některé názvy vsí byly </a:t>
            </a:r>
            <a:r>
              <a:rPr lang="cs-CZ" dirty="0"/>
              <a:t>odvozeny</a:t>
            </a:r>
            <a:r>
              <a:rPr lang="fr-FR" dirty="0"/>
              <a:t> z původních </a:t>
            </a:r>
            <a:r>
              <a:rPr lang="cs-CZ" dirty="0"/>
              <a:t>jmen </a:t>
            </a:r>
            <a:r>
              <a:rPr lang="fr-FR" dirty="0"/>
              <a:t>lokátorů </a:t>
            </a:r>
            <a:r>
              <a:rPr lang="cs-CZ" dirty="0"/>
              <a:t>převzatých </a:t>
            </a:r>
            <a:r>
              <a:rPr lang="fr-FR" dirty="0"/>
              <a:t>od přírodních, místních či jiných podmínek. (Budkovany, Ostrov)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sz="1400" dirty="0"/>
          </a:p>
          <a:p>
            <a:pPr marL="0" indent="0">
              <a:buNone/>
              <a:defRPr/>
            </a:pP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J. Doležel  </a:t>
            </a:r>
            <a:r>
              <a:rPr lang="cs-CZ" b="1" dirty="0"/>
              <a:t>–  14 – 17 osad se 350–425 obyvateli </a:t>
            </a:r>
          </a:p>
          <a:p>
            <a:pPr marL="0" indent="0">
              <a:buNone/>
              <a:defRPr/>
            </a:pPr>
            <a:r>
              <a:rPr lang="cs-CZ" dirty="0"/>
              <a:t>                          –  „mýtní“ jména:   „</a:t>
            </a:r>
            <a:r>
              <a:rPr lang="cs-CZ" dirty="0" err="1"/>
              <a:t>schlag</a:t>
            </a:r>
            <a:r>
              <a:rPr lang="cs-CZ" dirty="0"/>
              <a:t>“  (něm. rubat) </a:t>
            </a:r>
          </a:p>
          <a:p>
            <a:pPr marL="0" indent="0">
              <a:buNone/>
              <a:defRPr/>
            </a:pPr>
            <a:r>
              <a:rPr lang="cs-CZ" dirty="0"/>
              <a:t>                          –   založeny vesnice:  Bukovinka, Hartmanice,</a:t>
            </a:r>
          </a:p>
          <a:p>
            <a:pPr marL="0" indent="0">
              <a:buNone/>
              <a:defRPr/>
            </a:pPr>
            <a:r>
              <a:rPr lang="cs-CZ" dirty="0"/>
              <a:t>                                                                </a:t>
            </a:r>
            <a:r>
              <a:rPr lang="cs-CZ" dirty="0" err="1"/>
              <a:t>Bohušín</a:t>
            </a:r>
            <a:r>
              <a:rPr lang="cs-CZ" dirty="0"/>
              <a:t>, Rozstání,</a:t>
            </a:r>
          </a:p>
          <a:p>
            <a:pPr marL="0" indent="0">
              <a:buNone/>
              <a:defRPr/>
            </a:pPr>
            <a:r>
              <a:rPr lang="cs-CZ" dirty="0"/>
              <a:t>                                                                </a:t>
            </a:r>
            <a:r>
              <a:rPr lang="cs-CZ" dirty="0" err="1"/>
              <a:t>Vaňkouš</a:t>
            </a:r>
            <a:r>
              <a:rPr lang="cs-CZ" dirty="0"/>
              <a:t>, </a:t>
            </a:r>
            <a:r>
              <a:rPr lang="cs-CZ" dirty="0" err="1"/>
              <a:t>Bohdalůvka</a:t>
            </a:r>
            <a:r>
              <a:rPr lang="cs-CZ" dirty="0"/>
              <a:t>,</a:t>
            </a:r>
          </a:p>
          <a:p>
            <a:pPr marL="0" indent="0">
              <a:buNone/>
              <a:defRPr/>
            </a:pPr>
            <a:r>
              <a:rPr lang="cs-CZ" dirty="0"/>
              <a:t>                                                                Jedovnice aj.        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2895600" y="304800"/>
            <a:ext cx="6343650" cy="6858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Vrcholně středověká vesnice  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692332" y="990600"/>
            <a:ext cx="11499668" cy="586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13. stol.   </a:t>
            </a:r>
            <a:r>
              <a:rPr lang="cs-CZ" sz="1900" dirty="0"/>
              <a:t>–   rozptýlená raně středověká sídelní struktura je nahrazována pravidelnější zástavbou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–   vesnice úmyslně zakládány:  zajištění potřeb vládnoucích složek (zásobení potravinami aj.)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>
                <a:solidFill>
                  <a:srgbClr val="FF0000"/>
                </a:solidFill>
              </a:rPr>
              <a:t>síť kompaktních stabilizovaných vesnic</a:t>
            </a:r>
            <a:r>
              <a:rPr lang="cs-CZ" sz="1900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a)   plánovité uspořádání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b)   pevně vymezené parcely a komunikační plochy v intravilánu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c)   nové uspořádání zemědělské plochy v extravilánu (lánová </a:t>
            </a:r>
            <a:r>
              <a:rPr lang="cs-CZ" sz="1900" dirty="0" err="1"/>
              <a:t>plužina</a:t>
            </a:r>
            <a:r>
              <a:rPr lang="cs-CZ" sz="1900" dirty="0"/>
              <a:t>:  pole, pastviny, louky)</a:t>
            </a:r>
          </a:p>
          <a:p>
            <a:pPr marL="0" indent="0">
              <a:buNone/>
              <a:defRPr/>
            </a:pPr>
            <a:r>
              <a:rPr lang="cs-CZ" sz="1900" dirty="0"/>
              <a:t> 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–   pole uzpůsobena regulovaným systémům obdělávání (</a:t>
            </a:r>
            <a:r>
              <a:rPr lang="cs-CZ" sz="1900" dirty="0" err="1"/>
              <a:t>zákupná</a:t>
            </a:r>
            <a:r>
              <a:rPr lang="cs-CZ" sz="1900" dirty="0"/>
              <a:t> poddanská držba)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–   vesnice a </a:t>
            </a:r>
            <a:r>
              <a:rPr lang="cs-CZ" sz="1900" dirty="0" err="1"/>
              <a:t>plužina</a:t>
            </a:r>
            <a:r>
              <a:rPr lang="cs-CZ" sz="1900" dirty="0"/>
              <a:t> s pravidelným  geometrickým uspořádáním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–   rozšiřování obytné zástavby:  </a:t>
            </a:r>
            <a:r>
              <a:rPr lang="cs-CZ" sz="1900" dirty="0" err="1"/>
              <a:t>trojprostorový</a:t>
            </a:r>
            <a:r>
              <a:rPr lang="cs-CZ" sz="1900" dirty="0"/>
              <a:t> dům  (jizba – síň – komora)</a:t>
            </a:r>
          </a:p>
          <a:p>
            <a:pPr marL="0" indent="0">
              <a:buNone/>
              <a:defRPr/>
            </a:pPr>
            <a:r>
              <a:rPr lang="cs-CZ" sz="1900" dirty="0"/>
              <a:t> </a:t>
            </a:r>
          </a:p>
          <a:p>
            <a:pPr>
              <a:defRPr/>
            </a:pPr>
            <a:r>
              <a:rPr lang="cs-CZ" altLang="cs-CZ" sz="1900" b="1" dirty="0"/>
              <a:t>Počet usedlostí   </a:t>
            </a:r>
            <a:r>
              <a:rPr lang="cs-CZ" altLang="cs-CZ" sz="1900" dirty="0"/>
              <a:t>–   13 až 14. stol.:    10 – 15 usedlostí</a:t>
            </a:r>
          </a:p>
          <a:p>
            <a:pPr marL="0" indent="0">
              <a:buNone/>
              <a:defRPr/>
            </a:pPr>
            <a:r>
              <a:rPr lang="cs-CZ" altLang="cs-CZ" sz="1900" b="1" dirty="0"/>
              <a:t>                                   </a:t>
            </a:r>
            <a:r>
              <a:rPr lang="cs-CZ" altLang="cs-CZ" sz="1900" dirty="0"/>
              <a:t>–</a:t>
            </a:r>
            <a:r>
              <a:rPr lang="cs-CZ" altLang="cs-CZ" sz="1900" b="1" dirty="0"/>
              <a:t>    </a:t>
            </a:r>
            <a:r>
              <a:rPr lang="cs-CZ" altLang="cs-CZ" sz="1900" dirty="0"/>
              <a:t>15. stol:              20 – 25 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               –    menší tzv. sedliště:   2 až 3 usedlosti </a:t>
            </a:r>
          </a:p>
          <a:p>
            <a:pPr eaLnBrk="1" hangingPunct="1">
              <a:defRPr/>
            </a:pPr>
            <a:endParaRPr lang="cs-CZ" altLang="cs-CZ" sz="1900" dirty="0"/>
          </a:p>
          <a:p>
            <a:pPr eaLnBrk="1" hangingPunct="1">
              <a:defRPr/>
            </a:pPr>
            <a:endParaRPr lang="cs-CZ" altLang="cs-CZ" sz="19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1600" b="1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altLang="cs-CZ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09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183133" y="0"/>
            <a:ext cx="5934075" cy="1143000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  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Podoba vesnice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95250" y="824948"/>
            <a:ext cx="12096750" cy="6033051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r>
              <a:rPr lang="cs-CZ" altLang="cs-CZ" sz="1900" b="1" dirty="0">
                <a:solidFill>
                  <a:srgbClr val="FF0000"/>
                </a:solidFill>
              </a:rPr>
              <a:t>Náves</a:t>
            </a:r>
            <a:r>
              <a:rPr lang="cs-CZ" altLang="cs-CZ" sz="1900" dirty="0"/>
              <a:t>  –  ústřední komunikační prostor v intravilánu středověké vesnice </a:t>
            </a:r>
          </a:p>
          <a:p>
            <a:pPr marL="0" indent="0">
              <a:buNone/>
            </a:pPr>
            <a:r>
              <a:rPr lang="cs-CZ" altLang="cs-CZ" sz="1900" dirty="0"/>
              <a:t>                 –   společenské, kultovní a hospodářské funkce. </a:t>
            </a:r>
          </a:p>
          <a:p>
            <a:pPr marL="0" indent="0">
              <a:buNone/>
            </a:pPr>
            <a:endParaRPr lang="cs-CZ" altLang="cs-CZ" sz="1900" dirty="0"/>
          </a:p>
          <a:p>
            <a:r>
              <a:rPr lang="cs-CZ" altLang="cs-CZ" sz="1900" b="1" dirty="0">
                <a:solidFill>
                  <a:srgbClr val="FF0000"/>
                </a:solidFill>
              </a:rPr>
              <a:t>Plot</a:t>
            </a:r>
            <a:r>
              <a:rPr lang="cs-CZ" altLang="cs-CZ" sz="1900" b="1" dirty="0"/>
              <a:t>  </a:t>
            </a:r>
            <a:r>
              <a:rPr lang="cs-CZ" altLang="cs-CZ" sz="1900" dirty="0"/>
              <a:t>–  vymezoval hranice intravilánu; ohrazení zdí nebo příkopem</a:t>
            </a:r>
          </a:p>
          <a:p>
            <a:endParaRPr lang="cs-CZ" altLang="cs-CZ" sz="1900" dirty="0"/>
          </a:p>
          <a:p>
            <a:r>
              <a:rPr lang="cs-CZ" altLang="cs-CZ" sz="1900" b="1" dirty="0">
                <a:solidFill>
                  <a:srgbClr val="FF0000"/>
                </a:solidFill>
              </a:rPr>
              <a:t>Zástavba</a:t>
            </a:r>
            <a:r>
              <a:rPr lang="cs-CZ" altLang="cs-CZ" sz="1900" dirty="0">
                <a:solidFill>
                  <a:srgbClr val="FF0000"/>
                </a:solidFill>
              </a:rPr>
              <a:t>  </a:t>
            </a:r>
            <a:r>
              <a:rPr lang="cs-CZ" altLang="cs-CZ" sz="1900" dirty="0"/>
              <a:t>–  usedlosti s obytnými domy a hospodářskými objekty </a:t>
            </a:r>
          </a:p>
          <a:p>
            <a:endParaRPr lang="cs-CZ" altLang="cs-CZ" sz="1900" dirty="0"/>
          </a:p>
          <a:p>
            <a:r>
              <a:rPr lang="cs-CZ" altLang="cs-CZ" sz="1900" b="1" dirty="0">
                <a:solidFill>
                  <a:srgbClr val="FF0000"/>
                </a:solidFill>
              </a:rPr>
              <a:t>Tvrz (residenční dvůr)</a:t>
            </a:r>
            <a:r>
              <a:rPr lang="cs-CZ" altLang="cs-CZ" sz="1900" dirty="0">
                <a:solidFill>
                  <a:srgbClr val="FF0000"/>
                </a:solidFill>
              </a:rPr>
              <a:t>  </a:t>
            </a:r>
            <a:r>
              <a:rPr lang="cs-CZ" altLang="cs-CZ" sz="1900" dirty="0"/>
              <a:t>–  na okraji nebo blízko od vsi, někdy na návsi</a:t>
            </a:r>
          </a:p>
          <a:p>
            <a:pPr marL="0" indent="0">
              <a:buNone/>
            </a:pPr>
            <a:endParaRPr lang="cs-CZ" altLang="cs-CZ" sz="1900" dirty="0"/>
          </a:p>
          <a:p>
            <a:r>
              <a:rPr lang="cs-CZ" altLang="cs-CZ" sz="1900" b="1" dirty="0">
                <a:solidFill>
                  <a:srgbClr val="FF0000"/>
                </a:solidFill>
              </a:rPr>
              <a:t>Poplužní dvůr  </a:t>
            </a:r>
            <a:r>
              <a:rPr lang="cs-CZ" altLang="cs-CZ" sz="1900" dirty="0"/>
              <a:t>–</a:t>
            </a:r>
            <a:r>
              <a:rPr lang="cs-CZ" altLang="cs-CZ" sz="1900" b="1" dirty="0"/>
              <a:t>  </a:t>
            </a:r>
            <a:r>
              <a:rPr lang="cs-CZ" altLang="cs-CZ" sz="1900" dirty="0"/>
              <a:t>(lat. </a:t>
            </a:r>
            <a:r>
              <a:rPr lang="cs-CZ" altLang="cs-CZ" sz="1900" dirty="0" err="1"/>
              <a:t>praedium</a:t>
            </a:r>
            <a:r>
              <a:rPr lang="cs-CZ" altLang="cs-CZ" sz="1900" dirty="0"/>
              <a:t> něm. </a:t>
            </a:r>
            <a:r>
              <a:rPr lang="cs-CZ" altLang="cs-CZ" sz="1900" dirty="0" err="1"/>
              <a:t>maierhof</a:t>
            </a:r>
            <a:r>
              <a:rPr lang="cs-CZ" altLang="cs-CZ" sz="1900" dirty="0"/>
              <a:t>) 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      –  panský dvůr s dominikální (panskou) půdou </a:t>
            </a:r>
          </a:p>
          <a:p>
            <a:pPr>
              <a:buFontTx/>
              <a:buNone/>
            </a:pPr>
            <a:r>
              <a:rPr lang="cs-CZ" altLang="cs-CZ" sz="1900" dirty="0"/>
              <a:t>                               –  název od staré měrné jednotky </a:t>
            </a:r>
            <a:r>
              <a:rPr lang="cs-CZ" altLang="cs-CZ" sz="1900" dirty="0" err="1"/>
              <a:t>popluží</a:t>
            </a:r>
            <a:r>
              <a:rPr lang="cs-CZ" altLang="cs-CZ" sz="1900" dirty="0"/>
              <a:t>  (20 – 60 ha) </a:t>
            </a:r>
          </a:p>
          <a:p>
            <a:pPr>
              <a:buFontTx/>
              <a:buNone/>
            </a:pPr>
            <a:endParaRPr lang="cs-CZ" altLang="cs-CZ" sz="1900" dirty="0"/>
          </a:p>
          <a:p>
            <a:r>
              <a:rPr lang="cs-CZ" altLang="cs-CZ" sz="1900" b="1" dirty="0">
                <a:solidFill>
                  <a:srgbClr val="FF0000"/>
                </a:solidFill>
              </a:rPr>
              <a:t>Kostel</a:t>
            </a:r>
            <a:r>
              <a:rPr lang="cs-CZ" altLang="cs-CZ" sz="1900" dirty="0"/>
              <a:t>  –  většinou uprostřed vesnice, kolem hřbitov obehnaný zdí</a:t>
            </a:r>
          </a:p>
          <a:p>
            <a:endParaRPr lang="cs-CZ" altLang="cs-CZ" sz="1900" dirty="0"/>
          </a:p>
          <a:p>
            <a:r>
              <a:rPr lang="cs-CZ" altLang="cs-CZ" sz="1900" b="1" dirty="0" err="1">
                <a:solidFill>
                  <a:srgbClr val="FF0000"/>
                </a:solidFill>
              </a:rPr>
              <a:t>Plužina</a:t>
            </a:r>
            <a:r>
              <a:rPr lang="cs-CZ" altLang="cs-CZ" sz="1900" dirty="0"/>
              <a:t>  –  souhrn všech obhospodařovaných orných ploch v extravilánu.</a:t>
            </a:r>
          </a:p>
          <a:p>
            <a:pPr eaLnBrk="1" hangingPunct="1"/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cs-CZ" altLang="cs-CZ" sz="1800" b="1" dirty="0">
              <a:solidFill>
                <a:srgbClr val="FF00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6C9296D-07D8-2236-116E-7A5EB1478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58" y="1162244"/>
            <a:ext cx="4884292" cy="473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558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22B6398E-679E-FDE2-BBD1-B9C7B01D4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rgbClr val="FF0000"/>
                </a:solidFill>
              </a:rPr>
              <a:t>                            Půdorysná dispozice</a:t>
            </a:r>
          </a:p>
        </p:txBody>
      </p:sp>
      <p:sp>
        <p:nvSpPr>
          <p:cNvPr id="67587" name="Rectangle 5">
            <a:extLst>
              <a:ext uri="{FF2B5EF4-FFF2-40B4-BE49-F238E27FC236}">
                <a16:creationId xmlns:a16="http://schemas.microsoft.com/office/drawing/2014/main" id="{A5C4C3F9-979A-F573-F30A-6F3F6CF234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8150" y="1333500"/>
            <a:ext cx="11820525" cy="5905500"/>
          </a:xfrm>
        </p:spPr>
        <p:txBody>
          <a:bodyPr>
            <a:normAutofit fontScale="77500" lnSpcReduction="20000"/>
          </a:bodyPr>
          <a:lstStyle/>
          <a:p>
            <a:pPr marL="609600" indent="-609600">
              <a:defRPr/>
            </a:pPr>
            <a:r>
              <a:rPr lang="cs-CZ" sz="2400" b="1" dirty="0"/>
              <a:t>Lokační urbanismus   </a:t>
            </a:r>
            <a:r>
              <a:rPr lang="cs-CZ" sz="2400" dirty="0"/>
              <a:t>–   </a:t>
            </a:r>
            <a:r>
              <a:rPr lang="cs-CZ" sz="2400" dirty="0">
                <a:effectLst/>
              </a:rPr>
              <a:t>půdorysná struktura (typ) vesnických sídel:  </a:t>
            </a:r>
            <a:r>
              <a:rPr lang="cs-CZ" sz="2400" dirty="0"/>
              <a:t>geometricky uspořádaný půdorys </a:t>
            </a:r>
          </a:p>
          <a:p>
            <a:pPr marL="0" indent="0">
              <a:buNone/>
              <a:defRPr/>
            </a:pPr>
            <a:r>
              <a:rPr lang="cs-CZ" sz="2400" dirty="0"/>
              <a:t>                                                   –   rozměření na lány souviselo s oceněním pozemku a budoucí výší poplatků </a:t>
            </a:r>
          </a:p>
          <a:p>
            <a:pPr marL="609600" indent="-609600">
              <a:defRPr/>
            </a:pPr>
            <a:endParaRPr lang="cs-CZ" altLang="cs-CZ" sz="2300" b="1" dirty="0"/>
          </a:p>
          <a:p>
            <a:pPr marL="609600" indent="-609600">
              <a:defRPr/>
            </a:pPr>
            <a:r>
              <a:rPr lang="cs-CZ" altLang="cs-CZ" sz="2300" b="1" dirty="0"/>
              <a:t>Přírodní osnova   </a:t>
            </a:r>
            <a:r>
              <a:rPr lang="cs-CZ" altLang="cs-CZ" sz="2300" dirty="0"/>
              <a:t>–</a:t>
            </a:r>
            <a:r>
              <a:rPr lang="cs-CZ" altLang="cs-CZ" sz="2300" b="1" dirty="0"/>
              <a:t>  </a:t>
            </a:r>
            <a:r>
              <a:rPr lang="cs-CZ" altLang="cs-CZ" sz="2300" dirty="0"/>
              <a:t>nejstarší typ sídliště bez plánu:  rozptýlené usedlosti    (Kostelec n. Č. lesy) 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                    –  13. –až 15. stol.:  lesní půdy ve vyšších polohách  –   řadová lesní lánová ves podél vodního toku</a:t>
            </a:r>
          </a:p>
          <a:p>
            <a:pPr marL="609600" indent="-609600">
              <a:buNone/>
              <a:defRPr/>
            </a:pPr>
            <a:endParaRPr lang="cs-CZ" altLang="cs-CZ" sz="2300" dirty="0"/>
          </a:p>
          <a:p>
            <a:pPr marL="609600" indent="-609600">
              <a:defRPr/>
            </a:pPr>
            <a:r>
              <a:rPr lang="cs-CZ" altLang="cs-CZ" sz="2300" b="1" dirty="0"/>
              <a:t>Normovaná osnova </a:t>
            </a:r>
            <a:r>
              <a:rPr lang="cs-CZ" altLang="cs-CZ" sz="2300" dirty="0"/>
              <a:t>  –   výstavba podle plánu:  geografický nebo společenský požadavek   (</a:t>
            </a:r>
            <a:r>
              <a:rPr lang="cs-CZ" altLang="cs-CZ" sz="2300" dirty="0" err="1"/>
              <a:t>Svídna</a:t>
            </a:r>
            <a:r>
              <a:rPr lang="cs-CZ" altLang="cs-CZ" sz="2300" dirty="0"/>
              <a:t>:  návesní dispozice) 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                           –  koncentrované (jádrové) uspořádání:  navazuje na starší osídlení:  okrouhlice či </a:t>
            </a:r>
            <a:r>
              <a:rPr lang="cs-CZ" altLang="cs-CZ" sz="2300" dirty="0" err="1"/>
              <a:t>návesovky</a:t>
            </a:r>
            <a:endParaRPr lang="cs-CZ" altLang="cs-CZ" sz="2300" dirty="0"/>
          </a:p>
          <a:p>
            <a:pPr marL="0" indent="0">
              <a:buNone/>
              <a:defRPr/>
            </a:pPr>
            <a:endParaRPr lang="cs-CZ" altLang="cs-CZ" sz="2300" dirty="0"/>
          </a:p>
          <a:p>
            <a:pPr marL="609600" indent="-609600">
              <a:defRPr/>
            </a:pPr>
            <a:r>
              <a:rPr lang="cs-CZ" sz="2300" b="1" dirty="0"/>
              <a:t>Lánová vesnice   </a:t>
            </a:r>
            <a:r>
              <a:rPr lang="cs-CZ" sz="2300" dirty="0"/>
              <a:t>–   uspořádání podle lánů:</a:t>
            </a:r>
          </a:p>
          <a:p>
            <a:pPr marL="0" indent="0">
              <a:buNone/>
              <a:defRPr/>
            </a:pPr>
            <a:r>
              <a:rPr lang="cs-CZ" sz="3600" dirty="0"/>
              <a:t>                           </a:t>
            </a:r>
            <a:r>
              <a:rPr lang="cs-CZ" sz="2300" dirty="0"/>
              <a:t>–   1. typ:   </a:t>
            </a:r>
            <a:r>
              <a:rPr lang="cs-CZ" sz="2300" dirty="0">
                <a:effectLst/>
              </a:rPr>
              <a:t>pozemky na několika místech:  většinou bez přímé návaznosti na usedlost 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   </a:t>
            </a:r>
            <a:r>
              <a:rPr lang="cs-CZ" sz="2300" dirty="0">
                <a:effectLst/>
              </a:rPr>
              <a:t>–   2. typ: pozemková držba je koncentrovaná a v přímé vazbě na usedlost</a:t>
            </a:r>
            <a:endParaRPr lang="cs-CZ" sz="2300" dirty="0"/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   –   10./11. stol.:   severní Francie 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   –   1200:   </a:t>
            </a:r>
            <a:r>
              <a:rPr lang="cs-CZ" sz="2300" dirty="0" err="1"/>
              <a:t>jz</a:t>
            </a:r>
            <a:r>
              <a:rPr lang="cs-CZ" sz="2300" dirty="0"/>
              <a:t>. Německo 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   –   pol. 13. stol.:  české země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1">
            <a:extLst>
              <a:ext uri="{FF2B5EF4-FFF2-40B4-BE49-F238E27FC236}">
                <a16:creationId xmlns:a16="http://schemas.microsoft.com/office/drawing/2014/main" id="{83DC2FB0-F2EF-E828-E29F-A53DBB086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11" y="2029642"/>
            <a:ext cx="7016764" cy="443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ovéPole 1">
            <a:extLst>
              <a:ext uri="{FF2B5EF4-FFF2-40B4-BE49-F238E27FC236}">
                <a16:creationId xmlns:a16="http://schemas.microsoft.com/office/drawing/2014/main" id="{9F39F644-7614-9BF1-7103-BDDA50293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81" y="520511"/>
            <a:ext cx="4676930" cy="60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          </a:t>
            </a:r>
            <a:r>
              <a:rPr lang="cs-CZ" altLang="cs-CZ" sz="2400" b="1" dirty="0" err="1">
                <a:solidFill>
                  <a:srgbClr val="FF0000"/>
                </a:solidFill>
              </a:rPr>
              <a:t>Svídna</a:t>
            </a:r>
            <a:r>
              <a:rPr lang="cs-CZ" altLang="cs-CZ" sz="2400" b="1" dirty="0">
                <a:solidFill>
                  <a:srgbClr val="FF0000"/>
                </a:solidFill>
              </a:rPr>
              <a:t> u Kladna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sz="1600" dirty="0"/>
              <a:t>dispozice návesního typu: 245 x 170 m, 4,1 ha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  Výzkum</a:t>
            </a:r>
            <a:r>
              <a:rPr lang="cs-CZ" sz="1600" dirty="0"/>
              <a:t> –  1969 až 1973:   Z. Smetánka</a:t>
            </a:r>
          </a:p>
          <a:p>
            <a:pPr>
              <a:defRPr/>
            </a:pPr>
            <a:endParaRPr lang="cs-CZ" sz="1600" b="1" dirty="0"/>
          </a:p>
          <a:p>
            <a:pPr>
              <a:defRPr/>
            </a:pPr>
            <a:r>
              <a:rPr lang="cs-CZ" sz="1600" b="1" dirty="0"/>
              <a:t>  Vznik </a:t>
            </a:r>
            <a:r>
              <a:rPr lang="cs-CZ" sz="1600" dirty="0"/>
              <a:t> –  </a:t>
            </a:r>
            <a:r>
              <a:rPr lang="pl-PL" sz="1600" dirty="0"/>
              <a:t>poč. 13. až 15./16. stol.                 </a:t>
            </a:r>
            <a:endParaRPr lang="cs-CZ" sz="1600" dirty="0"/>
          </a:p>
          <a:p>
            <a:pPr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1600" b="1" dirty="0"/>
              <a:t>  Zánik </a:t>
            </a:r>
            <a:r>
              <a:rPr lang="cs-CZ" sz="1600" dirty="0"/>
              <a:t> –  opouštěna pozvolna: 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  </a:t>
            </a:r>
            <a:r>
              <a:rPr lang="cs-CZ" sz="1600" b="1" dirty="0"/>
              <a:t>Usedlosti</a:t>
            </a:r>
            <a:r>
              <a:rPr lang="cs-CZ" sz="1600" dirty="0"/>
              <a:t> – 14</a:t>
            </a:r>
          </a:p>
          <a:p>
            <a:pPr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1600" b="1" dirty="0"/>
              <a:t>  Domy</a:t>
            </a:r>
            <a:r>
              <a:rPr lang="cs-CZ" sz="1600" dirty="0"/>
              <a:t>  –  obdélné dispozice  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     –  úhlové (L)</a:t>
            </a:r>
          </a:p>
          <a:p>
            <a:pPr marL="0" indent="0">
              <a:buNone/>
              <a:defRPr/>
            </a:pPr>
            <a:endParaRPr lang="cs-CZ" altLang="cs-CZ" sz="1600" b="1" dirty="0"/>
          </a:p>
          <a:p>
            <a:pPr>
              <a:defRPr/>
            </a:pPr>
            <a:r>
              <a:rPr lang="cs-CZ" sz="1600" b="1" dirty="0"/>
              <a:t>  Parcely </a:t>
            </a:r>
            <a:r>
              <a:rPr lang="cs-CZ" sz="1600" dirty="0"/>
              <a:t> –  pravidelně vyměřeny 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        –  vnitřní zástavba ohrazena zdí 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        –  v čele:          dům s dvorem 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        –  za ním:        zahrada 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        –  za humny:   polnosti</a:t>
            </a:r>
          </a:p>
        </p:txBody>
      </p:sp>
      <p:pic>
        <p:nvPicPr>
          <p:cNvPr id="3" name="Obrázek 2" descr="Obsah obrázku text, účtenka&#10;&#10;Popis byl vytvořen automaticky">
            <a:extLst>
              <a:ext uri="{FF2B5EF4-FFF2-40B4-BE49-F238E27FC236}">
                <a16:creationId xmlns:a16="http://schemas.microsoft.com/office/drawing/2014/main" id="{298B9C6D-B6BA-E6B6-E4E5-EA3C685F2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1" y="85725"/>
            <a:ext cx="1706427" cy="26185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1891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               Typy vrcholně středověkých osad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025" y="1325562"/>
            <a:ext cx="11371489" cy="5532437"/>
          </a:xfrm>
        </p:spPr>
        <p:txBody>
          <a:bodyPr>
            <a:normAutofit lnSpcReduction="10000"/>
          </a:bodyPr>
          <a:lstStyle/>
          <a:p>
            <a:r>
              <a:rPr lang="cs-CZ" sz="1800" b="1" dirty="0"/>
              <a:t>Dělení</a:t>
            </a:r>
            <a:r>
              <a:rPr lang="cs-CZ" sz="1800" dirty="0"/>
              <a:t>  –  podle uspořádání usedlostí v rámci osady:  podle vztahu k hlavní cestě nebo vodoteči (potoku)</a:t>
            </a:r>
          </a:p>
          <a:p>
            <a:endParaRPr lang="cs-CZ" sz="1800" dirty="0"/>
          </a:p>
          <a:p>
            <a:r>
              <a:rPr lang="cs-CZ" sz="1800" b="1" dirty="0"/>
              <a:t>Lesní lánové vsi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zakládány v období pozdně středověké kolonizace </a:t>
            </a:r>
          </a:p>
          <a:p>
            <a:pPr marL="0" indent="0">
              <a:buNone/>
            </a:pPr>
            <a:r>
              <a:rPr lang="cs-CZ" sz="1800" dirty="0"/>
              <a:t>                                  –   ve vyšších nadmořských výškách v lesních územích </a:t>
            </a:r>
          </a:p>
          <a:p>
            <a:pPr marL="0" indent="0">
              <a:buNone/>
            </a:pPr>
            <a:r>
              <a:rPr lang="cs-CZ" sz="1800" dirty="0"/>
              <a:t>                                  –   nejčastěji dvouřadé, i jednořadé (dlouhé, krátké) , d. 2 až 3 km  </a:t>
            </a:r>
          </a:p>
          <a:p>
            <a:endParaRPr lang="cs-CZ" sz="1800" dirty="0"/>
          </a:p>
          <a:p>
            <a:r>
              <a:rPr lang="cs-CZ" sz="1800" b="1" dirty="0"/>
              <a:t>Silniční vsi  </a:t>
            </a:r>
            <a:r>
              <a:rPr lang="cs-CZ" sz="1800" dirty="0"/>
              <a:t>–</a:t>
            </a:r>
            <a:r>
              <a:rPr lang="cs-CZ" sz="1800" b="1" dirty="0"/>
              <a:t>   řadové:  </a:t>
            </a:r>
            <a:r>
              <a:rPr lang="cs-CZ" sz="1800" dirty="0"/>
              <a:t>dvě řady domů po obou stranách silnice, domy vedle sebe, štítem k cestě </a:t>
            </a:r>
          </a:p>
          <a:p>
            <a:pPr marL="0" indent="0">
              <a:buNone/>
            </a:pPr>
            <a:r>
              <a:rPr lang="cs-CZ" sz="1800" dirty="0"/>
              <a:t>                         –   </a:t>
            </a:r>
            <a:r>
              <a:rPr lang="cs-CZ" sz="1800" b="1" dirty="0" err="1"/>
              <a:t>návesovky</a:t>
            </a:r>
            <a:r>
              <a:rPr lang="cs-CZ" sz="1800" b="1" dirty="0"/>
              <a:t>:</a:t>
            </a:r>
            <a:r>
              <a:rPr lang="cs-CZ" sz="1800" dirty="0"/>
              <a:t>   vřetenovité rozšíření ve středu vsi, kde obvykle stojí kostel nebo rybník </a:t>
            </a:r>
          </a:p>
          <a:p>
            <a:pPr marL="0" indent="0">
              <a:buNone/>
            </a:pPr>
            <a:r>
              <a:rPr lang="cs-CZ" sz="1800" dirty="0"/>
              <a:t>                         –   </a:t>
            </a:r>
            <a:r>
              <a:rPr lang="cs-CZ" sz="1800" b="1" dirty="0" err="1"/>
              <a:t>ulicovky</a:t>
            </a:r>
            <a:r>
              <a:rPr lang="cs-CZ" sz="1800" b="1" dirty="0"/>
              <a:t>:</a:t>
            </a:r>
            <a:r>
              <a:rPr lang="cs-CZ" sz="1800" dirty="0"/>
              <a:t>  </a:t>
            </a:r>
            <a:r>
              <a:rPr lang="cs-CZ" sz="1900" dirty="0"/>
              <a:t>malé vsi s hlavní silnicí a k ní kolmými cestami, domy hustě vedle sebe </a:t>
            </a:r>
          </a:p>
          <a:p>
            <a:endParaRPr lang="cs-CZ" sz="1800" dirty="0"/>
          </a:p>
          <a:p>
            <a:r>
              <a:rPr lang="cs-CZ" sz="1800" b="1" dirty="0"/>
              <a:t>Návesní vsi   </a:t>
            </a:r>
            <a:r>
              <a:rPr lang="cs-CZ" sz="1800" dirty="0"/>
              <a:t>–  zakládány před r. 1300</a:t>
            </a:r>
          </a:p>
          <a:p>
            <a:pPr marL="0" indent="0">
              <a:buNone/>
            </a:pPr>
            <a:r>
              <a:rPr lang="cs-CZ" sz="1800" b="1" dirty="0"/>
              <a:t>                           </a:t>
            </a:r>
            <a:r>
              <a:rPr lang="cs-CZ" sz="1800" dirty="0"/>
              <a:t>–   tvar návsi:   a)  trojúhelníkový nebo obdélníkový:   cesty vstupují v rozích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b)  okrouhlice:  jedna přístupová cesta </a:t>
            </a:r>
          </a:p>
          <a:p>
            <a:pPr marL="0" indent="0">
              <a:buNone/>
            </a:pPr>
            <a:r>
              <a:rPr lang="cs-CZ" sz="1800" dirty="0"/>
              <a:t>                          –   domy jsou širší, blízko u sebe </a:t>
            </a:r>
          </a:p>
          <a:p>
            <a:pPr marL="0" indent="0">
              <a:buNone/>
            </a:pPr>
            <a:r>
              <a:rPr lang="cs-CZ" sz="1800" dirty="0"/>
              <a:t>                          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073795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444136"/>
            <a:ext cx="12087497" cy="576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7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>
            <a:extLst>
              <a:ext uri="{FF2B5EF4-FFF2-40B4-BE49-F238E27FC236}">
                <a16:creationId xmlns:a16="http://schemas.microsoft.com/office/drawing/2014/main" id="{84175BE4-4924-BF04-C107-56AFC4E006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52725" y="76200"/>
            <a:ext cx="6172200" cy="857250"/>
          </a:xfrm>
        </p:spPr>
        <p:txBody>
          <a:bodyPr/>
          <a:lstStyle/>
          <a:p>
            <a:pPr eaLnBrk="1" hangingPunct="1"/>
            <a:r>
              <a:rPr lang="cs-CZ" altLang="cs-CZ" sz="2400" b="1" dirty="0"/>
              <a:t> 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Vnitřní uspořádání usedlosti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2227" name="Rectangle 5">
            <a:extLst>
              <a:ext uri="{FF2B5EF4-FFF2-40B4-BE49-F238E27FC236}">
                <a16:creationId xmlns:a16="http://schemas.microsoft.com/office/drawing/2014/main" id="{151D70B6-332B-FDCA-B914-A86C47F0A7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047751"/>
            <a:ext cx="11572875" cy="58102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Dispozice dvora   –   </a:t>
            </a:r>
            <a:r>
              <a:rPr lang="cs-CZ" altLang="cs-CZ" sz="1800" dirty="0"/>
              <a:t>kolem:  obytný dům. chlévy, sýpky, stodoly, kolny a přístavky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 půdorys ovlivněn terénními podmínkami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–  rozloha dvora se různila:  půllánové usedlosti:         300 m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²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</a:t>
            </a:r>
            <a:r>
              <a:rPr lang="cs-CZ" altLang="cs-CZ" sz="1800" dirty="0" err="1"/>
              <a:t>jednolánové</a:t>
            </a:r>
            <a:r>
              <a:rPr lang="cs-CZ" altLang="cs-CZ" sz="1800" dirty="0"/>
              <a:t>:                 450 – 500 m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²</a:t>
            </a:r>
            <a:r>
              <a:rPr lang="cs-CZ" altLang="cs-CZ" sz="1800" dirty="0"/>
              <a:t> </a:t>
            </a:r>
          </a:p>
          <a:p>
            <a:pPr eaLnBrk="1" hangingPunct="1">
              <a:defRPr/>
            </a:pPr>
            <a:r>
              <a:rPr lang="cs-CZ" altLang="cs-CZ" sz="1800" b="1" dirty="0" err="1">
                <a:solidFill>
                  <a:srgbClr val="FF0000"/>
                </a:solidFill>
              </a:rPr>
              <a:t>Jedodílné</a:t>
            </a:r>
            <a:r>
              <a:rPr lang="cs-CZ" altLang="cs-CZ" sz="1800" b="1" dirty="0">
                <a:solidFill>
                  <a:srgbClr val="FF0000"/>
                </a:solidFill>
              </a:rPr>
              <a:t> domy  </a:t>
            </a:r>
            <a:r>
              <a:rPr lang="cs-CZ" altLang="cs-CZ" sz="1800" dirty="0"/>
              <a:t>–  až do 15. stol.:  Bystřec</a:t>
            </a:r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Dvoudílné domy  </a:t>
            </a:r>
            <a:r>
              <a:rPr lang="cs-CZ" altLang="cs-CZ" sz="1800" b="1" dirty="0"/>
              <a:t>–</a:t>
            </a:r>
            <a:r>
              <a:rPr lang="cs-CZ" altLang="cs-CZ" sz="1800" b="1" dirty="0">
                <a:solidFill>
                  <a:srgbClr val="FF0000"/>
                </a:solidFill>
              </a:rPr>
              <a:t>  </a:t>
            </a:r>
            <a:r>
              <a:rPr lang="cs-CZ" altLang="cs-CZ" sz="1800" dirty="0" err="1"/>
              <a:t>Pfaffenschlag</a:t>
            </a:r>
            <a:r>
              <a:rPr lang="cs-CZ" altLang="cs-CZ" sz="1800" dirty="0"/>
              <a:t> (5) a </a:t>
            </a:r>
            <a:r>
              <a:rPr lang="cs-CZ" altLang="cs-CZ" sz="1800" dirty="0" err="1"/>
              <a:t>Mstěnice</a:t>
            </a:r>
            <a:r>
              <a:rPr lang="cs-CZ" altLang="cs-CZ" sz="1800" dirty="0"/>
              <a:t> (5)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–  </a:t>
            </a:r>
            <a:r>
              <a:rPr lang="cs-CZ" sz="1800" dirty="0">
                <a:effectLst/>
              </a:rPr>
              <a:t>dvůr v Rovném u Rokycan</a:t>
            </a:r>
            <a:r>
              <a:rPr lang="cs-CZ" altLang="cs-CZ" sz="1800" dirty="0"/>
              <a:t> (jizba – komora)</a:t>
            </a:r>
          </a:p>
          <a:p>
            <a:pPr eaLnBrk="1" hangingPunct="1"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Trojdílné domy  </a:t>
            </a:r>
            <a:r>
              <a:rPr lang="cs-CZ" altLang="cs-CZ" sz="1800" b="1" dirty="0"/>
              <a:t>–  Z. Smetánka: </a:t>
            </a:r>
          </a:p>
          <a:p>
            <a:pPr eaLnBrk="1" hangingPunct="1">
              <a:defRPr/>
            </a:pPr>
            <a:r>
              <a:rPr lang="cs-CZ" altLang="cs-CZ" sz="1800" b="1" dirty="0"/>
              <a:t>1. jednotraktové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hospodářské budovy navazovaly na dům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–   obytná i hospodářské část pod jednou střechou:  v horských oblastech severní Moravy</a:t>
            </a:r>
          </a:p>
          <a:p>
            <a:pPr eaLnBrk="1" hangingPunct="1">
              <a:buFontTx/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2.  dvoutraktové (paralelní či párové)</a:t>
            </a:r>
            <a:r>
              <a:rPr lang="cs-CZ" altLang="cs-CZ" sz="1800" dirty="0"/>
              <a:t>  –  obydlí a hospodářské budovy na protilehlých stranách dvora 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sz="1800" dirty="0">
                <a:effectLst/>
              </a:rPr>
              <a:t>3) </a:t>
            </a:r>
            <a:r>
              <a:rPr lang="cs-CZ" sz="1800" b="1" dirty="0">
                <a:effectLst/>
              </a:rPr>
              <a:t>dům úhlové dispozice</a:t>
            </a:r>
            <a:r>
              <a:rPr lang="cs-CZ" sz="1800" b="1" dirty="0"/>
              <a:t>:  </a:t>
            </a:r>
            <a:r>
              <a:rPr lang="cs-CZ" sz="1800" dirty="0"/>
              <a:t>půdorys písmene L  (tzv. </a:t>
            </a:r>
            <a:r>
              <a:rPr lang="cs-CZ" altLang="cs-CZ" sz="1800" b="1" dirty="0"/>
              <a:t>hákový typ, </a:t>
            </a:r>
            <a:r>
              <a:rPr lang="cs-CZ" altLang="cs-CZ" sz="1800" dirty="0"/>
              <a:t>ve staré sídelní krajině)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2CB9579B-C6E9-597D-EEEB-BBFF7B4CB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34363" r="60033" b="13483"/>
          <a:stretch>
            <a:fillRect/>
          </a:stretch>
        </p:blipFill>
        <p:spPr bwMode="auto">
          <a:xfrm>
            <a:off x="8852411" y="76200"/>
            <a:ext cx="3072889" cy="47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A47635EE-FC96-2918-C4CF-69BB90749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5324475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Obytný dům</a:t>
            </a:r>
          </a:p>
        </p:txBody>
      </p:sp>
      <p:sp>
        <p:nvSpPr>
          <p:cNvPr id="72707" name="Rectangle 5">
            <a:extLst>
              <a:ext uri="{FF2B5EF4-FFF2-40B4-BE49-F238E27FC236}">
                <a16:creationId xmlns:a16="http://schemas.microsoft.com/office/drawing/2014/main" id="{035C3D16-42AF-4D3E-AFD2-9B9829CB65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8150" y="1143000"/>
            <a:ext cx="10229850" cy="5715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Trojdílný:</a:t>
            </a:r>
            <a:r>
              <a:rPr lang="cs-CZ" altLang="cs-CZ" sz="1800" b="1" dirty="0"/>
              <a:t>   </a:t>
            </a:r>
            <a:r>
              <a:rPr lang="cs-CZ" altLang="cs-CZ" sz="1800" dirty="0"/>
              <a:t>od 13. stol.:   jizba – síň – komora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obvyklé rozměry:  d. 15 m, š. 6 m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Orientace  </a:t>
            </a:r>
            <a:r>
              <a:rPr lang="cs-CZ" altLang="cs-CZ" sz="1800" dirty="0"/>
              <a:t>–  štítová:  štítem do návsi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–  okapová:  podélně do návsi (méně častá)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Síň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vstupní prostor uprostřed domu, většinou menší než jizba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–  později s otopným zařízením (pecí, černá kuchyň)</a:t>
            </a:r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Jizba</a:t>
            </a:r>
            <a:r>
              <a:rPr lang="cs-CZ" altLang="cs-CZ" sz="1800" dirty="0"/>
              <a:t>  –  obytné jádro domu s otopným zařízením (cca 30 m</a:t>
            </a:r>
            <a:r>
              <a:rPr lang="cs-CZ" altLang="cs-CZ" sz="1800" baseline="30000" dirty="0"/>
              <a:t>2</a:t>
            </a:r>
            <a:r>
              <a:rPr lang="cs-CZ" altLang="cs-CZ" sz="1800" dirty="0"/>
              <a:t>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–  dřevěná konstrukce s vnější izolační </a:t>
            </a:r>
            <a:r>
              <a:rPr lang="cs-CZ" altLang="cs-CZ" sz="1800" dirty="0" err="1"/>
              <a:t>omazávkou</a:t>
            </a:r>
            <a:r>
              <a:rPr lang="cs-CZ" altLang="cs-CZ" sz="1800" dirty="0"/>
              <a:t> (mazanice) </a:t>
            </a:r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Komora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skladovací prostor:  z kamene  (od přelomu13/14. stol.)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–  částečně zahloubená (spížní úložný charakter)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–  podsklepení (se šíjovými vstupy a schody)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–  patrové (suché, sýpky k ukládání zrna)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–  v létě se v nich mohlo spát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2F47D92-7247-30E8-1E00-545476A6D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4" t="21875" r="30334" b="67224"/>
          <a:stretch>
            <a:fillRect/>
          </a:stretch>
        </p:blipFill>
        <p:spPr bwMode="auto">
          <a:xfrm>
            <a:off x="7396500" y="756815"/>
            <a:ext cx="4760479" cy="194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AC73C9D-893A-BEF7-D252-3A681D7DF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4" t="38542" r="26207" b="16667"/>
          <a:stretch>
            <a:fillRect/>
          </a:stretch>
        </p:blipFill>
        <p:spPr bwMode="auto">
          <a:xfrm>
            <a:off x="9007736" y="3429000"/>
            <a:ext cx="2764950" cy="270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E5744DA-6A22-16F1-41E5-5EB7B8DD0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87" y="998711"/>
            <a:ext cx="10285025" cy="308757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A89893-CAD4-A5DB-F4F9-17CD38C069BD}"/>
              </a:ext>
            </a:extLst>
          </p:cNvPr>
          <p:cNvSpPr txBox="1"/>
          <p:nvPr/>
        </p:nvSpPr>
        <p:spPr>
          <a:xfrm>
            <a:off x="1578233" y="4735309"/>
            <a:ext cx="88857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0" u="none" strike="noStrike" baseline="0" dirty="0">
                <a:latin typeface="Arial" panose="020B0604020202020204" pitchFamily="34" charset="0"/>
              </a:rPr>
              <a:t>Rekonstrukce trojdílného pozdně středověkého domu: vpředu (vlevo) </a:t>
            </a:r>
          </a:p>
          <a:p>
            <a:r>
              <a:rPr lang="cs-CZ" sz="2000" b="1" dirty="0">
                <a:latin typeface="Arial" panose="020B0604020202020204" pitchFamily="34" charset="0"/>
              </a:rPr>
              <a:t>dřevěná roubená světnice, za ní vstup do síně, a vzadu (vpravo) chlévy. </a:t>
            </a:r>
            <a:endParaRPr lang="cs-CZ" sz="2000" b="1" i="0" u="none" strike="noStrike" baseline="0" dirty="0">
              <a:latin typeface="Arial" panose="020B0604020202020204" pitchFamily="34" charset="0"/>
            </a:endParaRPr>
          </a:p>
          <a:p>
            <a:r>
              <a:rPr lang="cs-CZ" sz="2000" b="1" i="0" u="none" strike="noStrike" baseline="0" dirty="0">
                <a:latin typeface="Arial" panose="020B0604020202020204" pitchFamily="34" charset="0"/>
              </a:rPr>
              <a:t>(Z. Špičák)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451844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955963" y="0"/>
            <a:ext cx="10543309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Výzkumy vesnic</a:t>
            </a:r>
          </a:p>
        </p:txBody>
      </p:sp>
      <p:sp>
        <p:nvSpPr>
          <p:cNvPr id="36867" name="Rectangle 5"/>
          <p:cNvSpPr>
            <a:spLocks noGrp="1" noChangeArrowheads="1"/>
          </p:cNvSpPr>
          <p:nvPr>
            <p:ph idx="1"/>
          </p:nvPr>
        </p:nvSpPr>
        <p:spPr>
          <a:xfrm>
            <a:off x="263236" y="771525"/>
            <a:ext cx="11928764" cy="60864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Čechy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 1881</a:t>
            </a:r>
            <a:r>
              <a:rPr lang="cs-CZ" altLang="cs-CZ" sz="1800" dirty="0"/>
              <a:t>:  První výzkum: </a:t>
            </a:r>
            <a:r>
              <a:rPr lang="cs-CZ" altLang="cs-CZ" sz="1800" b="1" dirty="0"/>
              <a:t>Mořina u Běštína</a:t>
            </a:r>
            <a:r>
              <a:rPr lang="cs-CZ" altLang="cs-CZ" sz="1800" dirty="0"/>
              <a:t> (o. Beroun): Břetislav Jelínek ji považoval za slovanský mohylník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</a:t>
            </a:r>
            <a:r>
              <a:rPr lang="cs-CZ" sz="1800" b="1" dirty="0">
                <a:solidFill>
                  <a:srgbClr val="FF0000"/>
                </a:solidFill>
              </a:rPr>
              <a:t>metodika: </a:t>
            </a:r>
            <a:r>
              <a:rPr lang="cs-CZ" sz="1800" b="1" dirty="0"/>
              <a:t> </a:t>
            </a:r>
            <a:r>
              <a:rPr lang="cs-CZ" sz="1800" dirty="0"/>
              <a:t>strategie tzv. mozaiky  –  menší sondážní výzkumy, průzkumy, geodeticko-topografické, geofyzikální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–  </a:t>
            </a:r>
            <a:r>
              <a:rPr lang="cs-CZ" altLang="cs-CZ" sz="1800" b="1" dirty="0"/>
              <a:t>60. léta:   Z. Smetánka:  Kladensko: </a:t>
            </a:r>
            <a:r>
              <a:rPr lang="cs-CZ" altLang="cs-CZ" sz="1800" b="1" dirty="0" err="1"/>
              <a:t>Svídna</a:t>
            </a:r>
            <a:r>
              <a:rPr lang="cs-CZ" altLang="cs-CZ" sz="1800" b="1" dirty="0"/>
              <a:t>, Kolínsko: Kozojedy; F. Roubík </a:t>
            </a:r>
            <a:r>
              <a:rPr lang="cs-CZ" altLang="cs-CZ" sz="1800" dirty="0"/>
              <a:t>– evidence zaniklých sídlišť 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      –  </a:t>
            </a:r>
            <a:r>
              <a:rPr lang="cs-CZ" altLang="cs-CZ" sz="1800" b="1" dirty="0"/>
              <a:t>70. léta: </a:t>
            </a:r>
            <a:r>
              <a:rPr lang="cs-CZ" altLang="cs-CZ" sz="1800" dirty="0"/>
              <a:t> </a:t>
            </a:r>
            <a:r>
              <a:rPr lang="cs-CZ" sz="1800" b="1" dirty="0" err="1"/>
              <a:t>Černokostelecko</a:t>
            </a:r>
            <a:r>
              <a:rPr lang="cs-CZ" sz="1800" b="1" dirty="0"/>
              <a:t> a </a:t>
            </a:r>
            <a:r>
              <a:rPr lang="cs-CZ" sz="1800" b="1" dirty="0" err="1"/>
              <a:t>Motecko</a:t>
            </a:r>
            <a:r>
              <a:rPr lang="cs-CZ" sz="1800" b="1" dirty="0"/>
              <a:t>: J. </a:t>
            </a:r>
            <a:r>
              <a:rPr lang="cs-CZ" sz="1800" b="1" dirty="0" err="1"/>
              <a:t>Klápště</a:t>
            </a:r>
            <a:r>
              <a:rPr lang="cs-CZ" sz="1800" b="1" dirty="0"/>
              <a:t>, P. Vařeka, Chrudimsko: J. Frolík, </a:t>
            </a:r>
            <a:r>
              <a:rPr lang="cs-CZ" sz="1800" b="1" dirty="0" err="1"/>
              <a:t>Železnohorsko</a:t>
            </a:r>
            <a:r>
              <a:rPr lang="cs-CZ" sz="1800" b="1" dirty="0"/>
              <a:t>: F. Musil  </a:t>
            </a:r>
          </a:p>
          <a:p>
            <a:pPr marL="0" indent="0">
              <a:buFontTx/>
              <a:buNone/>
              <a:defRPr/>
            </a:pPr>
            <a:r>
              <a:rPr lang="cs-CZ" sz="1800" b="1" dirty="0"/>
              <a:t>                 </a:t>
            </a:r>
            <a:r>
              <a:rPr lang="cs-CZ" sz="1800" dirty="0"/>
              <a:t>– </a:t>
            </a:r>
            <a:r>
              <a:rPr lang="cs-CZ" sz="1800" b="1" dirty="0"/>
              <a:t> </a:t>
            </a:r>
            <a:r>
              <a:rPr lang="cs-CZ" altLang="cs-CZ" sz="1800" b="1" dirty="0"/>
              <a:t>80. léta:   Písecko: J. </a:t>
            </a:r>
            <a:r>
              <a:rPr lang="cs-CZ" altLang="cs-CZ" sz="1800" b="1" dirty="0" err="1"/>
              <a:t>Frölich</a:t>
            </a:r>
            <a:r>
              <a:rPr lang="cs-CZ" altLang="cs-CZ" sz="1800" b="1" dirty="0"/>
              <a:t>, Táborsko: R. Krajíc, Českobudějovicko: L. Čapek </a:t>
            </a:r>
          </a:p>
          <a:p>
            <a:pPr marL="0" indent="0">
              <a:buFontTx/>
              <a:buNone/>
              <a:defRPr/>
            </a:pPr>
            <a:r>
              <a:rPr lang="cs-CZ" altLang="cs-CZ" sz="1800" b="1" dirty="0"/>
              <a:t>      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90. léta: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Plzeňsko, Rokycansko, </a:t>
            </a:r>
            <a:r>
              <a:rPr lang="cs-CZ" altLang="cs-CZ" sz="1800" b="1" dirty="0" err="1"/>
              <a:t>Zbirožsko</a:t>
            </a:r>
            <a:r>
              <a:rPr lang="cs-CZ" altLang="cs-CZ" sz="1800" b="1" dirty="0"/>
              <a:t>:   P. Vařeka (ZČU), </a:t>
            </a:r>
            <a:r>
              <a:rPr lang="cs-CZ" altLang="cs-CZ" sz="1800" dirty="0"/>
              <a:t>nedestruktivní metody výzkumu osídlení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2005</a:t>
            </a:r>
            <a:r>
              <a:rPr lang="cs-CZ" altLang="cs-CZ" sz="1800" dirty="0"/>
              <a:t>:        </a:t>
            </a:r>
            <a:r>
              <a:rPr lang="cs-CZ" sz="1800" dirty="0"/>
              <a:t>projekt plzeňské katedry archeologie – vyhodnocení poznatků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2006:        </a:t>
            </a:r>
            <a:r>
              <a:rPr lang="cs-CZ" sz="1800" b="1" dirty="0"/>
              <a:t>Výzkum středověkého a novověkého osídlení v lesním prostředí:  P. Vařeka a kol.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Morava </a:t>
            </a:r>
            <a:r>
              <a:rPr lang="cs-CZ" sz="1800" dirty="0"/>
              <a:t>– </a:t>
            </a:r>
            <a:r>
              <a:rPr lang="cs-CZ" sz="1800" b="1" dirty="0">
                <a:solidFill>
                  <a:srgbClr val="FF0000"/>
                </a:solidFill>
              </a:rPr>
              <a:t>metodika:</a:t>
            </a:r>
            <a:r>
              <a:rPr lang="cs-CZ" sz="1800" dirty="0"/>
              <a:t> systematické plošné terénní odkryvy celých zaniklých vesnic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</a:t>
            </a:r>
            <a:r>
              <a:rPr lang="cs-CZ" sz="1800" b="1" dirty="0"/>
              <a:t>50 – 60. léta: </a:t>
            </a:r>
            <a:r>
              <a:rPr lang="cs-CZ" sz="1800" b="1" dirty="0">
                <a:solidFill>
                  <a:srgbClr val="00B050"/>
                </a:solidFill>
              </a:rPr>
              <a:t> </a:t>
            </a:r>
            <a:r>
              <a:rPr lang="cs-CZ" sz="1800" b="1" dirty="0"/>
              <a:t>Drahanská vrchovina:  Bystřec u Jedovnic </a:t>
            </a:r>
            <a:r>
              <a:rPr lang="cs-CZ" sz="1800" dirty="0"/>
              <a:t>(1975)</a:t>
            </a:r>
            <a:r>
              <a:rPr lang="cs-CZ" sz="1800" b="1" dirty="0"/>
              <a:t> </a:t>
            </a:r>
            <a:r>
              <a:rPr lang="cs-CZ" sz="1800" dirty="0"/>
              <a:t>– </a:t>
            </a:r>
            <a:r>
              <a:rPr lang="cs-CZ" sz="1800" b="1" dirty="0"/>
              <a:t>E. Černý, V. Nekuda, L. </a:t>
            </a:r>
            <a:r>
              <a:rPr lang="cs-CZ" sz="1800" b="1" dirty="0" err="1"/>
              <a:t>Belcredi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–</a:t>
            </a:r>
            <a:r>
              <a:rPr lang="cs-CZ" sz="1800" b="1" dirty="0"/>
              <a:t>  60. – 70. léta:  </a:t>
            </a:r>
            <a:r>
              <a:rPr lang="cs-CZ" sz="1800" b="1" dirty="0" err="1"/>
              <a:t>Slavkovsko</a:t>
            </a:r>
            <a:r>
              <a:rPr lang="cs-CZ" sz="1800" b="1" dirty="0"/>
              <a:t> (</a:t>
            </a:r>
            <a:r>
              <a:rPr lang="cs-CZ" sz="1800" b="1" dirty="0" err="1"/>
              <a:t>Konůvky</a:t>
            </a:r>
            <a:r>
              <a:rPr lang="cs-CZ" sz="1800" b="1" dirty="0"/>
              <a:t>) </a:t>
            </a:r>
            <a:r>
              <a:rPr lang="cs-CZ" sz="1800" dirty="0"/>
              <a:t>–</a:t>
            </a:r>
            <a:r>
              <a:rPr lang="cs-CZ" sz="1800" b="1" dirty="0"/>
              <a:t> D. </a:t>
            </a:r>
            <a:r>
              <a:rPr lang="cs-CZ" sz="1800" b="1" dirty="0" err="1"/>
              <a:t>Šaurová</a:t>
            </a:r>
            <a:r>
              <a:rPr lang="cs-CZ" sz="1800" dirty="0"/>
              <a:t>, </a:t>
            </a:r>
            <a:r>
              <a:rPr lang="cs-CZ" sz="1800" b="1" dirty="0"/>
              <a:t>Z. Měchurová </a:t>
            </a:r>
            <a:r>
              <a:rPr lang="cs-CZ" sz="1800" dirty="0"/>
              <a:t>(nálezy),</a:t>
            </a:r>
            <a:r>
              <a:rPr lang="cs-CZ" sz="1800" b="1" dirty="0"/>
              <a:t> Vyškovsko: Vilémov </a:t>
            </a:r>
            <a:r>
              <a:rPr lang="cs-CZ" sz="1800" dirty="0"/>
              <a:t>–  </a:t>
            </a:r>
            <a:r>
              <a:rPr lang="cs-CZ" sz="1800" b="1" dirty="0"/>
              <a:t>D. </a:t>
            </a:r>
            <a:r>
              <a:rPr lang="cs-CZ" sz="1800" b="1" dirty="0" err="1"/>
              <a:t>Šaurová</a:t>
            </a:r>
            <a:r>
              <a:rPr lang="cs-CZ" sz="1800" b="1" dirty="0"/>
              <a:t>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</a:t>
            </a:r>
            <a:r>
              <a:rPr lang="cs-CZ" sz="1800" b="1" dirty="0" err="1"/>
              <a:t>Jindřichohradecko</a:t>
            </a:r>
            <a:r>
              <a:rPr lang="cs-CZ" sz="1800" b="1" dirty="0"/>
              <a:t> (</a:t>
            </a:r>
            <a:r>
              <a:rPr lang="cs-CZ" sz="1800" b="1" dirty="0" err="1"/>
              <a:t>Pfaffenschlag</a:t>
            </a:r>
            <a:r>
              <a:rPr lang="cs-CZ" sz="1800" b="1" dirty="0"/>
              <a:t>)</a:t>
            </a:r>
            <a:r>
              <a:rPr lang="cs-CZ" sz="1800" dirty="0"/>
              <a:t>,  </a:t>
            </a:r>
            <a:r>
              <a:rPr lang="cs-CZ" sz="1800" b="1" dirty="0"/>
              <a:t>Třebíčsko (</a:t>
            </a:r>
            <a:r>
              <a:rPr lang="cs-CZ" sz="1800" b="1" dirty="0" err="1"/>
              <a:t>Mstěnice</a:t>
            </a:r>
            <a:r>
              <a:rPr lang="cs-CZ" sz="1800" dirty="0"/>
              <a:t> </a:t>
            </a:r>
            <a:r>
              <a:rPr lang="cs-CZ" sz="1800" b="1" dirty="0"/>
              <a:t>u Hrotovic) </a:t>
            </a:r>
            <a:r>
              <a:rPr lang="cs-CZ" sz="1800" dirty="0"/>
              <a:t>– </a:t>
            </a:r>
            <a:r>
              <a:rPr lang="cs-CZ" sz="1800" b="1" dirty="0"/>
              <a:t>V. a R. Nekudovi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Uherskohradišťsko: </a:t>
            </a:r>
            <a:r>
              <a:rPr lang="cs-CZ" sz="1800" b="1" dirty="0" err="1"/>
              <a:t>Záblacany</a:t>
            </a:r>
            <a:r>
              <a:rPr lang="cs-CZ" sz="1800" b="1" dirty="0"/>
              <a:t> </a:t>
            </a:r>
            <a:r>
              <a:rPr lang="cs-CZ" sz="1800" dirty="0"/>
              <a:t>u Polešovi</a:t>
            </a:r>
            <a:r>
              <a:rPr lang="cs-CZ" sz="1800" b="1" dirty="0"/>
              <a:t>c  </a:t>
            </a:r>
            <a:r>
              <a:rPr lang="cs-CZ" sz="1800" dirty="0"/>
              <a:t>– výzkum:  </a:t>
            </a:r>
            <a:r>
              <a:rPr lang="cs-CZ" sz="1800" b="1" dirty="0"/>
              <a:t>R. </a:t>
            </a:r>
            <a:r>
              <a:rPr lang="cs-CZ" sz="1800" b="1" dirty="0" err="1"/>
              <a:t>Snášil</a:t>
            </a:r>
            <a:r>
              <a:rPr lang="cs-CZ" sz="1800" b="1" dirty="0"/>
              <a:t> , P. </a:t>
            </a:r>
            <a:r>
              <a:rPr lang="cs-CZ" sz="1800" b="1" dirty="0" err="1"/>
              <a:t>Kováčik</a:t>
            </a:r>
            <a:r>
              <a:rPr lang="cs-CZ" sz="1800" b="1" dirty="0"/>
              <a:t> </a:t>
            </a:r>
            <a:r>
              <a:rPr lang="cs-CZ" sz="1800" dirty="0"/>
              <a:t>(nálezy-diplomka)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</a:t>
            </a:r>
            <a:r>
              <a:rPr lang="cs-CZ" sz="1800" dirty="0"/>
              <a:t>–</a:t>
            </a:r>
            <a:r>
              <a:rPr lang="cs-CZ" sz="1800" b="1" dirty="0"/>
              <a:t>  80. – 90. léta:  Břeclavsko (Bulhary, Topolany, </a:t>
            </a:r>
            <a:r>
              <a:rPr lang="cs-CZ" sz="1800" b="1" dirty="0" err="1"/>
              <a:t>Koválov</a:t>
            </a:r>
            <a:r>
              <a:rPr lang="cs-CZ" sz="1800" b="1" dirty="0"/>
              <a:t>): J. Unger, P. Michna, Z. Měřínský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–  2006:   Publikace výzkumu zaniklé vsi Bystřec  –  L. </a:t>
            </a:r>
            <a:r>
              <a:rPr lang="cs-CZ" sz="1800" b="1" dirty="0" err="1"/>
              <a:t>Belcredi</a:t>
            </a:r>
            <a:r>
              <a:rPr lang="cs-CZ" sz="1800" b="1" dirty="0"/>
              <a:t>.</a:t>
            </a:r>
          </a:p>
          <a:p>
            <a:pPr marL="0" indent="0">
              <a:buNone/>
              <a:defRPr/>
            </a:pPr>
            <a:r>
              <a:rPr lang="cs-CZ" sz="1800" b="1" dirty="0"/>
              <a:t> </a:t>
            </a:r>
          </a:p>
          <a:p>
            <a:pPr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215181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E7025D-F969-85F0-D737-4988C483A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" r="8022"/>
          <a:stretch/>
        </p:blipFill>
        <p:spPr>
          <a:xfrm>
            <a:off x="276225" y="1139982"/>
            <a:ext cx="6000750" cy="41178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01FEB89-7417-C8D4-DAA8-C7A93C04F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68" t="32361" r="10313" b="7595"/>
          <a:stretch/>
        </p:blipFill>
        <p:spPr>
          <a:xfrm>
            <a:off x="6248041" y="631903"/>
            <a:ext cx="5667734" cy="55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5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A800C6-926E-AB46-AB82-5D499439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80" y="390418"/>
            <a:ext cx="11945421" cy="646758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Vytápění</a:t>
            </a:r>
            <a:r>
              <a:rPr lang="cs-CZ" altLang="cs-CZ" sz="1800" dirty="0"/>
              <a:t>   –   </a:t>
            </a:r>
            <a:r>
              <a:rPr lang="cs-CZ" altLang="cs-CZ" sz="1800" b="1" dirty="0"/>
              <a:t>pece:</a:t>
            </a:r>
            <a:r>
              <a:rPr lang="cs-CZ" altLang="cs-CZ" sz="1800" dirty="0"/>
              <a:t>   v rohu jizby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–  </a:t>
            </a:r>
            <a:r>
              <a:rPr lang="cs-CZ" altLang="cs-CZ" sz="1800" b="1" dirty="0"/>
              <a:t>odvod kouře: </a:t>
            </a:r>
            <a:r>
              <a:rPr lang="cs-CZ" altLang="cs-CZ" sz="1800" dirty="0"/>
              <a:t>  otvory ve stropě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 </a:t>
            </a:r>
            <a:r>
              <a:rPr lang="cs-CZ" altLang="cs-CZ" sz="1800" b="1" dirty="0"/>
              <a:t>dýmná jizba:  </a:t>
            </a:r>
            <a:r>
              <a:rPr lang="cs-CZ" altLang="cs-CZ" sz="1800" dirty="0"/>
              <a:t>kouř odcházel ke stropu  v. 3 – 4 m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 </a:t>
            </a:r>
            <a:r>
              <a:rPr lang="cs-CZ" altLang="cs-CZ" sz="1800" b="1" dirty="0" err="1"/>
              <a:t>polodýmná</a:t>
            </a:r>
            <a:r>
              <a:rPr lang="cs-CZ" altLang="cs-CZ" sz="1800" b="1" dirty="0"/>
              <a:t> jizba:   </a:t>
            </a:r>
            <a:r>
              <a:rPr lang="cs-CZ" altLang="cs-CZ" sz="1800" dirty="0"/>
              <a:t>dýmník nad pecí odváděl kouř na půdu a skrze větrací otvor ve střeše ven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 </a:t>
            </a:r>
            <a:r>
              <a:rPr lang="cs-CZ" altLang="cs-CZ" sz="1800" b="1" dirty="0"/>
              <a:t>světnice:</a:t>
            </a:r>
            <a:r>
              <a:rPr lang="cs-CZ" altLang="cs-CZ" sz="1800" dirty="0"/>
              <a:t>  15/16. stol.:  světlá místnost bez kouře (komín):  nepřímé vytápění kachlovými kamny</a:t>
            </a:r>
          </a:p>
          <a:p>
            <a:pPr marL="0" indent="0">
              <a:buNone/>
              <a:defRPr/>
            </a:pPr>
            <a:r>
              <a:rPr lang="cs-CZ" sz="1800" b="0" i="0" u="none" strike="noStrike" baseline="0" dirty="0">
                <a:latin typeface="TimesNewRomanPSMT"/>
              </a:rPr>
              <a:t>                                         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7DBAEEB-AA86-89A6-0721-58F7E7104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577"/>
          <a:stretch/>
        </p:blipFill>
        <p:spPr>
          <a:xfrm>
            <a:off x="2609066" y="2643857"/>
            <a:ext cx="3435089" cy="3823725"/>
          </a:xfrm>
          <a:prstGeom prst="rect">
            <a:avLst/>
          </a:prstGeom>
        </p:spPr>
      </p:pic>
      <p:pic>
        <p:nvPicPr>
          <p:cNvPr id="7" name="Obrázek 4">
            <a:extLst>
              <a:ext uri="{FF2B5EF4-FFF2-40B4-BE49-F238E27FC236}">
                <a16:creationId xmlns:a16="http://schemas.microsoft.com/office/drawing/2014/main" id="{BD650B79-2180-5D60-1143-BA7111EDC7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t="14584" r="51118" b="28125"/>
          <a:stretch/>
        </p:blipFill>
        <p:spPr bwMode="auto">
          <a:xfrm>
            <a:off x="246579" y="2298205"/>
            <a:ext cx="2589988" cy="207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>
            <a:extLst>
              <a:ext uri="{FF2B5EF4-FFF2-40B4-BE49-F238E27FC236}">
                <a16:creationId xmlns:a16="http://schemas.microsoft.com/office/drawing/2014/main" id="{FC456750-2054-441F-1920-522DE2EDFC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3" y="4512246"/>
            <a:ext cx="2477606" cy="192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 descr="Obsah obrázku diagram&#10;&#10;Popis byl vytvořen automaticky">
            <a:extLst>
              <a:ext uri="{FF2B5EF4-FFF2-40B4-BE49-F238E27FC236}">
                <a16:creationId xmlns:a16="http://schemas.microsoft.com/office/drawing/2014/main" id="{584860F1-80B4-24EA-4B45-4CAD33685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05" y="2643857"/>
            <a:ext cx="2900908" cy="2098763"/>
          </a:xfrm>
          <a:prstGeom prst="rect">
            <a:avLst/>
          </a:prstGeom>
        </p:spPr>
      </p:pic>
      <p:pic>
        <p:nvPicPr>
          <p:cNvPr id="11" name="Obrázek 10" descr="Obsah obrázku interiér, kámen, zašpiněné, cement&#10;&#10;Popis byl vytvořen automaticky">
            <a:extLst>
              <a:ext uri="{FF2B5EF4-FFF2-40B4-BE49-F238E27FC236}">
                <a16:creationId xmlns:a16="http://schemas.microsoft.com/office/drawing/2014/main" id="{CC857832-D035-A25C-C637-086A2285E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063" y="2380171"/>
            <a:ext cx="3148455" cy="2097657"/>
          </a:xfrm>
          <a:prstGeom prst="rect">
            <a:avLst/>
          </a:prstGeom>
        </p:spPr>
      </p:pic>
      <p:pic>
        <p:nvPicPr>
          <p:cNvPr id="13" name="Obrázek 12" descr="Obsah obrázku diagram&#10;&#10;Popis byl vytvořen automaticky">
            <a:extLst>
              <a:ext uri="{FF2B5EF4-FFF2-40B4-BE49-F238E27FC236}">
                <a16:creationId xmlns:a16="http://schemas.microsoft.com/office/drawing/2014/main" id="{601EAFB6-4242-75BF-DB07-12C8FA49B5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19"/>
          <a:stretch/>
        </p:blipFill>
        <p:spPr>
          <a:xfrm>
            <a:off x="7154508" y="4864455"/>
            <a:ext cx="2084005" cy="1866812"/>
          </a:xfrm>
          <a:prstGeom prst="rect">
            <a:avLst/>
          </a:prstGeom>
        </p:spPr>
      </p:pic>
      <p:pic>
        <p:nvPicPr>
          <p:cNvPr id="15" name="Obrázek 14" descr="Obsah obrázku text, interiér&#10;&#10;Popis byl vytvořen automaticky">
            <a:extLst>
              <a:ext uri="{FF2B5EF4-FFF2-40B4-BE49-F238E27FC236}">
                <a16:creationId xmlns:a16="http://schemas.microsoft.com/office/drawing/2014/main" id="{B5D46214-B9E8-0A5B-D34F-7799668332B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93" t="13412"/>
          <a:stretch/>
        </p:blipFill>
        <p:spPr>
          <a:xfrm>
            <a:off x="9582934" y="4568995"/>
            <a:ext cx="1485806" cy="219783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6038485-CCE1-2A24-961E-8676FEF1B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3" r="3411"/>
          <a:stretch/>
        </p:blipFill>
        <p:spPr>
          <a:xfrm>
            <a:off x="333375" y="324650"/>
            <a:ext cx="5372100" cy="6208699"/>
          </a:xfrm>
          <a:prstGeom prst="rect">
            <a:avLst/>
          </a:prstGeom>
        </p:spPr>
      </p:pic>
      <p:pic>
        <p:nvPicPr>
          <p:cNvPr id="3" name="Picture 6" descr="galerie_ofendarst_74">
            <a:extLst>
              <a:ext uri="{FF2B5EF4-FFF2-40B4-BE49-F238E27FC236}">
                <a16:creationId xmlns:a16="http://schemas.microsoft.com/office/drawing/2014/main" id="{54AF4AF7-BD5C-95E3-33C9-E2B901059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372977"/>
            <a:ext cx="5767158" cy="616037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362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-85725"/>
            <a:ext cx="8229600" cy="12954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Systém zemědělské výroby</a:t>
            </a:r>
          </a:p>
        </p:txBody>
      </p:sp>
      <p:sp>
        <p:nvSpPr>
          <p:cNvPr id="101379" name="Rectangle 5"/>
          <p:cNvSpPr>
            <a:spLocks noGrp="1" noChangeArrowheads="1"/>
          </p:cNvSpPr>
          <p:nvPr>
            <p:ph idx="1"/>
          </p:nvPr>
        </p:nvSpPr>
        <p:spPr>
          <a:xfrm>
            <a:off x="836022" y="1095375"/>
            <a:ext cx="11116492" cy="576262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1800" b="1" dirty="0"/>
              <a:t>Žárové zemědělství</a:t>
            </a:r>
            <a:r>
              <a:rPr lang="cs-CZ" altLang="cs-CZ" sz="1800" dirty="0"/>
              <a:t>  </a:t>
            </a:r>
            <a:r>
              <a:rPr lang="cs-CZ" sz="1800" dirty="0"/>
              <a:t>– </a:t>
            </a:r>
            <a:r>
              <a:rPr lang="cs-CZ" altLang="cs-CZ" sz="1800" dirty="0"/>
              <a:t> slovanské osídlení:  nejstarší způsob obhospodařování půdy</a:t>
            </a:r>
          </a:p>
          <a:p>
            <a:pPr>
              <a:buNone/>
            </a:pPr>
            <a:r>
              <a:rPr lang="cs-CZ" sz="1800" dirty="0"/>
              <a:t>                                         –</a:t>
            </a:r>
            <a:r>
              <a:rPr lang="cs-CZ" altLang="cs-CZ" sz="1800" dirty="0"/>
              <a:t>   oheň snadno uvolňoval  půdu k obdělávání a další zemědělské činnosti</a:t>
            </a:r>
          </a:p>
          <a:p>
            <a:pPr>
              <a:buNone/>
            </a:pPr>
            <a:r>
              <a:rPr lang="cs-CZ" altLang="cs-CZ" sz="1800" dirty="0"/>
              <a:t>                                         </a:t>
            </a:r>
            <a:r>
              <a:rPr lang="cs-CZ" sz="1800" dirty="0"/>
              <a:t>–</a:t>
            </a:r>
            <a:r>
              <a:rPr lang="cs-CZ" altLang="cs-CZ" sz="1800" dirty="0"/>
              <a:t>   pozitivní vliv na půdní živiny:   výnosy klesají po 20-30 letech na 60-80 %</a:t>
            </a:r>
          </a:p>
          <a:p>
            <a:pPr>
              <a:buNone/>
            </a:pPr>
            <a:r>
              <a:rPr lang="cs-CZ" altLang="cs-CZ" sz="1800" dirty="0"/>
              <a:t>                                         </a:t>
            </a:r>
            <a:r>
              <a:rPr lang="cs-CZ" sz="1800" dirty="0"/>
              <a:t>–</a:t>
            </a:r>
            <a:r>
              <a:rPr lang="cs-CZ" altLang="cs-CZ" sz="1800" dirty="0"/>
              <a:t>   úprava půdní kyselosti, likvidace škůdců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Přílohové zemědělství</a:t>
            </a:r>
            <a:r>
              <a:rPr lang="cs-CZ" altLang="cs-CZ" sz="1800" dirty="0"/>
              <a:t>   </a:t>
            </a:r>
            <a:r>
              <a:rPr lang="cs-CZ" sz="1800" dirty="0"/>
              <a:t>–</a:t>
            </a:r>
            <a:r>
              <a:rPr lang="cs-CZ" altLang="cs-CZ" sz="1800" dirty="0"/>
              <a:t>  v raném středověku:  část zemědělské půdy ponechána ladem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Trojpolní zemědělství</a:t>
            </a:r>
            <a:r>
              <a:rPr lang="cs-CZ" altLang="cs-CZ" sz="1800" dirty="0"/>
              <a:t>   </a:t>
            </a:r>
            <a:r>
              <a:rPr lang="cs-CZ" sz="1800" dirty="0"/>
              <a:t>–</a:t>
            </a:r>
            <a:r>
              <a:rPr lang="cs-CZ" altLang="cs-CZ" sz="1800" dirty="0"/>
              <a:t>   2 přístupy:    a) starší:   individuální střídání ozim – jař – úhor jedním hospodářem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b) mladší:   regulované </a:t>
            </a:r>
            <a:r>
              <a:rPr lang="cs-CZ" altLang="cs-CZ" sz="1800" dirty="0" err="1"/>
              <a:t>trojpolí</a:t>
            </a:r>
            <a:r>
              <a:rPr lang="cs-CZ" altLang="cs-CZ" sz="1800" dirty="0"/>
              <a:t>, hospodářství trojhonné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každý hospodář měl svůj díl v každé z třetině polností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 err="1"/>
              <a:t>Plužina</a:t>
            </a:r>
            <a:r>
              <a:rPr lang="cs-CZ" altLang="cs-CZ" sz="1800" dirty="0"/>
              <a:t>   –  zemědělské zázemí vesnice:  obdělávaná i neobdělávaná zemědělská půda </a:t>
            </a:r>
          </a:p>
          <a:p>
            <a:pPr marL="0" indent="0">
              <a:buNone/>
            </a:pPr>
            <a:endParaRPr lang="cs-CZ" altLang="cs-CZ" sz="1800" dirty="0"/>
          </a:p>
          <a:p>
            <a:pPr>
              <a:defRPr/>
            </a:pPr>
            <a:r>
              <a:rPr lang="pl-PL" sz="1800" b="1" dirty="0"/>
              <a:t>Spotřeba obilí:       </a:t>
            </a:r>
            <a:r>
              <a:rPr lang="pl-PL" sz="1800" dirty="0"/>
              <a:t>člověk/rok:     </a:t>
            </a:r>
            <a:r>
              <a:rPr lang="cs-CZ" sz="1800" dirty="0"/>
              <a:t>250 kg </a:t>
            </a:r>
            <a:r>
              <a:rPr lang="pl-PL" sz="1800" dirty="0"/>
              <a:t>zrna</a:t>
            </a:r>
          </a:p>
          <a:p>
            <a:pPr marL="0" indent="0">
              <a:buNone/>
              <a:defRPr/>
            </a:pPr>
            <a:r>
              <a:rPr lang="pl-PL" sz="1800" dirty="0"/>
              <a:t>                                      výnos úrody:  900 kg/ha (300 kg osiva) + ú</a:t>
            </a:r>
            <a:r>
              <a:rPr lang="cs-CZ" sz="1800" dirty="0"/>
              <a:t>hor =  </a:t>
            </a:r>
            <a:r>
              <a:rPr lang="pl-PL" sz="1800" dirty="0"/>
              <a:t>3,75 ha polí</a:t>
            </a:r>
          </a:p>
          <a:p>
            <a:pPr marL="0" indent="0">
              <a:buNone/>
              <a:defRPr/>
            </a:pPr>
            <a:r>
              <a:rPr lang="pl-PL" sz="1800" dirty="0"/>
              <a:t>                                      1 grunt:   cca 16 ha  (s úhorem);      6 až 10 t/rok</a:t>
            </a:r>
          </a:p>
          <a:p>
            <a:pPr marL="0" indent="0">
              <a:buNone/>
            </a:pPr>
            <a:r>
              <a:rPr lang="cs-CZ" sz="1800" dirty="0"/>
              <a:t>                                      rodina (6 dospělých + 3 děti):  2 t/rok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65102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2839811" y="91169"/>
            <a:ext cx="6172200" cy="857250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                                   </a:t>
            </a:r>
            <a:r>
              <a:rPr lang="cs-CZ" altLang="cs-CZ" sz="3200" dirty="0" err="1">
                <a:solidFill>
                  <a:srgbClr val="FF0000"/>
                </a:solidFill>
              </a:rPr>
              <a:t>Plužina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2467" name="Rectangle 5"/>
          <p:cNvSpPr>
            <a:spLocks noGrp="1" noChangeArrowheads="1"/>
          </p:cNvSpPr>
          <p:nvPr>
            <p:ph idx="1"/>
          </p:nvPr>
        </p:nvSpPr>
        <p:spPr>
          <a:xfrm>
            <a:off x="504825" y="1209674"/>
            <a:ext cx="11687175" cy="575765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 err="1"/>
              <a:t>Plužina</a:t>
            </a:r>
            <a:r>
              <a:rPr lang="cs-CZ" altLang="cs-CZ" sz="1800" dirty="0"/>
              <a:t>   –   </a:t>
            </a:r>
            <a:r>
              <a:rPr lang="cs-CZ" sz="1800" b="0" i="0" u="none" strike="noStrike" baseline="0" dirty="0"/>
              <a:t>souhrn veškerých agrárních (</a:t>
            </a:r>
            <a:r>
              <a:rPr lang="cs-CZ" sz="1800" dirty="0"/>
              <a:t>l</a:t>
            </a:r>
            <a:r>
              <a:rPr lang="cs-CZ" sz="1800" b="0" i="0" u="none" strike="noStrike" baseline="0" dirty="0"/>
              <a:t>at. </a:t>
            </a:r>
            <a:r>
              <a:rPr lang="cs-CZ" sz="1800" b="0" i="0" u="none" strike="noStrike" baseline="0" dirty="0" err="1"/>
              <a:t>ager</a:t>
            </a:r>
            <a:r>
              <a:rPr lang="cs-CZ" sz="1800" b="0" i="0" u="none" strike="noStrike" baseline="0" dirty="0"/>
              <a:t> – pole) ploch v extravilánu (vně) vesnice</a:t>
            </a:r>
            <a:r>
              <a:rPr lang="cs-CZ" sz="1800" dirty="0"/>
              <a:t> =</a:t>
            </a:r>
            <a:r>
              <a:rPr lang="cs-CZ" sz="1800" b="0" i="0" u="none" strike="noStrike" baseline="0" dirty="0"/>
              <a:t>  všechny hospodářsky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                                               </a:t>
            </a:r>
            <a:r>
              <a:rPr lang="cs-CZ" sz="1800" b="0" i="0" u="none" strike="noStrike" baseline="0" dirty="0"/>
              <a:t> využitelné části krajiny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</a:t>
            </a:r>
            <a:r>
              <a:rPr lang="cs-CZ" sz="1800" b="0" i="0" u="none" strike="noStrike" baseline="0" dirty="0"/>
              <a:t> </a:t>
            </a:r>
            <a:r>
              <a:rPr lang="cs-CZ" altLang="cs-CZ" sz="1800" dirty="0"/>
              <a:t>–    polnosti, louky, pastviny lesy (které byly rozparcelovány)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–    z</a:t>
            </a:r>
            <a:r>
              <a:rPr lang="cs-CZ" sz="1800" b="0" i="0" u="none" strike="noStrike" baseline="0" dirty="0"/>
              <a:t>ákladní jednotka:    </a:t>
            </a:r>
            <a:r>
              <a:rPr lang="cs-CZ" altLang="cs-CZ" sz="1800" b="1" dirty="0"/>
              <a:t>lán</a:t>
            </a:r>
            <a:r>
              <a:rPr lang="cs-CZ" altLang="cs-CZ" sz="1800" dirty="0"/>
              <a:t> </a:t>
            </a:r>
            <a:r>
              <a:rPr lang="cs-CZ" sz="1800" dirty="0"/>
              <a:t>(lat. </a:t>
            </a:r>
            <a:r>
              <a:rPr lang="cs-CZ" sz="1800" dirty="0" err="1"/>
              <a:t>laneus</a:t>
            </a:r>
            <a:r>
              <a:rPr lang="cs-CZ" sz="1800" dirty="0"/>
              <a:t>):  ne­měl pevnou míru, vyměřen provazcem (cca 23 ha) </a:t>
            </a:r>
            <a:endParaRPr lang="cs-CZ" sz="1800" b="0" i="0" u="none" strike="noStrike" baseline="0" dirty="0"/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</a:t>
            </a:r>
            <a:r>
              <a:rPr lang="cs-CZ" sz="1800" b="0" i="0" u="none" strike="noStrike" baseline="0" dirty="0"/>
              <a:t>–    odděleny </a:t>
            </a:r>
            <a:r>
              <a:rPr lang="cs-CZ" sz="1800" dirty="0"/>
              <a:t>mezními pásy:  </a:t>
            </a:r>
            <a:r>
              <a:rPr lang="cs-CZ" sz="1800" b="0" i="0" u="none" strike="noStrike" baseline="0" dirty="0"/>
              <a:t>valy z kamenů nebo hlíny, zídkami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–    svazek parcel:  soubor vedle sebe ležících parcel stejné velikosti, tvaru a směru</a:t>
            </a: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–   tvar ovlivňovalo:     </a:t>
            </a:r>
            <a:r>
              <a:rPr lang="cs-CZ" sz="1800" dirty="0">
                <a:effectLst/>
              </a:rPr>
              <a:t>přírodní prostředí   (svažitost terénu, bonita) a druh orebního nářadí 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sz="1800" b="1" i="0" u="none" strike="noStrike" baseline="0" dirty="0"/>
              <a:t>Mezní pásy  </a:t>
            </a:r>
            <a:r>
              <a:rPr lang="cs-CZ" sz="1800" b="0" i="0" u="none" strike="noStrike" baseline="0" dirty="0"/>
              <a:t>–  hranice jednotlivých polí (lánů)</a:t>
            </a:r>
          </a:p>
          <a:p>
            <a:pPr marL="0" indent="0">
              <a:buNone/>
              <a:defRPr/>
            </a:pPr>
            <a:r>
              <a:rPr lang="cs-CZ" sz="1800" b="0" i="0" u="none" strike="noStrike" baseline="0" dirty="0"/>
              <a:t>                           –  odvodňování, zavlažování, snížení eroze, ochrana před větrem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</a:t>
            </a:r>
            <a:r>
              <a:rPr lang="cs-CZ" sz="1800" b="0" i="0" u="none" strike="noStrike" baseline="0" dirty="0"/>
              <a:t>–  zdroj dřeva, proutí, léčivých bylin, krmiva pro domácí zvířata  (tráva, kopřivy)  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sz="1800" b="1" dirty="0"/>
              <a:t>T</a:t>
            </a:r>
            <a:r>
              <a:rPr lang="cs-CZ" sz="1800" b="1" u="none" strike="noStrike" baseline="0" dirty="0"/>
              <a:t>erasová pole  </a:t>
            </a:r>
            <a:r>
              <a:rPr lang="cs-CZ" sz="1800" b="0" u="none" strike="noStrike" baseline="0" dirty="0"/>
              <a:t>–   </a:t>
            </a:r>
            <a:r>
              <a:rPr lang="cs-CZ" sz="1800" b="0" i="0" u="none" strike="noStrike" baseline="0" dirty="0"/>
              <a:t>ve svažitém terénu horských a podhorských oblastí </a:t>
            </a:r>
            <a:endParaRPr lang="cs-CZ" sz="180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–   stupňovitě uspořádané pásy sledují vrstevnici:  d. až 2 km </a:t>
            </a:r>
          </a:p>
          <a:p>
            <a:pPr marL="0" indent="0" algn="l">
              <a:buNone/>
            </a:pPr>
            <a:r>
              <a:rPr lang="cs-CZ" sz="1800" dirty="0"/>
              <a:t>  </a:t>
            </a:r>
            <a:r>
              <a:rPr lang="cs-CZ" sz="1800" b="0" i="0" u="none" strike="noStrike" baseline="0" dirty="0"/>
              <a:t>                             –   zvýšení retenční schopnosti polních systémů</a:t>
            </a:r>
            <a:r>
              <a:rPr lang="cs-CZ" sz="1800" i="0" dirty="0"/>
              <a:t>, snadnější obdělávání</a:t>
            </a:r>
          </a:p>
          <a:p>
            <a:pPr marL="0" indent="0" algn="l">
              <a:buNone/>
            </a:pPr>
            <a:endParaRPr lang="cs-CZ" sz="1800" b="1" dirty="0"/>
          </a:p>
          <a:p>
            <a:pPr marL="0" indent="0">
              <a:buNone/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491173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BE3364-795F-ABE8-6E6A-A8EB8253A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2557051"/>
            <a:ext cx="6259935" cy="41459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83DFED6-0F6C-3840-856D-1850C17611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02" t="20833" r="25356" b="16235"/>
          <a:stretch/>
        </p:blipFill>
        <p:spPr>
          <a:xfrm>
            <a:off x="7356258" y="366921"/>
            <a:ext cx="4622213" cy="2898949"/>
          </a:xfrm>
          <a:prstGeom prst="rect">
            <a:avLst/>
          </a:prstGeom>
        </p:spPr>
      </p:pic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CD946EEA-8977-7D96-1612-270AF5D7F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58" y="3429000"/>
            <a:ext cx="4641390" cy="30942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A3010CB-05AB-7082-A414-509BAB93D6D8}"/>
              </a:ext>
            </a:extLst>
          </p:cNvPr>
          <p:cNvSpPr txBox="1"/>
          <p:nvPr/>
        </p:nvSpPr>
        <p:spPr>
          <a:xfrm>
            <a:off x="10134600" y="2076450"/>
            <a:ext cx="88197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FF00"/>
                </a:solidFill>
              </a:rPr>
              <a:t>Debrné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48E4093-A30A-1695-1672-47859CFEA1A2}"/>
              </a:ext>
            </a:extLst>
          </p:cNvPr>
          <p:cNvSpPr txBox="1"/>
          <p:nvPr/>
        </p:nvSpPr>
        <p:spPr>
          <a:xfrm>
            <a:off x="8386888" y="4709899"/>
            <a:ext cx="92018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FF00"/>
                </a:solidFill>
              </a:rPr>
              <a:t>Valštejn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3E63614-F297-AC27-4E25-8BCFCD43EC9A}"/>
              </a:ext>
            </a:extLst>
          </p:cNvPr>
          <p:cNvSpPr txBox="1"/>
          <p:nvPr/>
        </p:nvSpPr>
        <p:spPr>
          <a:xfrm>
            <a:off x="352425" y="628650"/>
            <a:ext cx="1085904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600" b="1" i="0" u="none" strike="noStrike" baseline="0" dirty="0"/>
              <a:t>2018–2022:  </a:t>
            </a:r>
            <a:r>
              <a:rPr lang="cs-CZ" sz="1600" b="1" u="none" strike="noStrike" baseline="0" dirty="0"/>
              <a:t>Identifikace a ochrana dochovaných pozůstatků historických </a:t>
            </a:r>
            <a:r>
              <a:rPr lang="cs-CZ" sz="1600" b="1" u="none" strike="noStrike" baseline="0" dirty="0" err="1"/>
              <a:t>plužin</a:t>
            </a:r>
            <a:r>
              <a:rPr lang="cs-CZ" sz="1600" b="1" u="none" strike="noStrike" baseline="0" dirty="0"/>
              <a:t> </a:t>
            </a:r>
          </a:p>
          <a:p>
            <a:pPr marL="0" indent="0" algn="l">
              <a:buNone/>
            </a:pPr>
            <a:r>
              <a:rPr lang="cs-CZ" sz="1600" b="1" u="none" strike="noStrike" baseline="0" dirty="0"/>
              <a:t>–   </a:t>
            </a:r>
            <a:r>
              <a:rPr lang="cs-CZ" sz="1600" b="0" i="0" u="none" strike="noStrike" baseline="0" dirty="0"/>
              <a:t>projekt z programu na podporu aplikovaného výzkumu a experimentálního</a:t>
            </a:r>
          </a:p>
          <a:p>
            <a:pPr marL="0" indent="0" algn="l">
              <a:buNone/>
            </a:pPr>
            <a:r>
              <a:rPr lang="cs-CZ" sz="1600" dirty="0"/>
              <a:t> </a:t>
            </a:r>
            <a:r>
              <a:rPr lang="cs-CZ" sz="1600" b="0" i="0" u="none" strike="noStrike" baseline="0" dirty="0"/>
              <a:t>    vývoje </a:t>
            </a:r>
            <a:r>
              <a:rPr lang="pl-PL" sz="1600" b="0" i="0" u="none" strike="noStrike" baseline="0" dirty="0"/>
              <a:t>národní a kulturní identity (NAKI II) </a:t>
            </a:r>
          </a:p>
          <a:p>
            <a:pPr marL="0" indent="0" algn="l">
              <a:buNone/>
            </a:pPr>
            <a:r>
              <a:rPr lang="pl-PL" sz="1600" b="0" i="0" u="none" strike="noStrike" baseline="0" dirty="0">
                <a:cs typeface="Calibri" panose="020F0502020204030204" pitchFamily="34" charset="0"/>
              </a:rPr>
              <a:t>–   mapování okužin v ČR:  kvůli</a:t>
            </a:r>
            <a:r>
              <a:rPr lang="cs-CZ" sz="1600" b="0" i="0" u="none" strike="noStrike" baseline="0" dirty="0">
                <a:cs typeface="Calibri" panose="020F0502020204030204" pitchFamily="34" charset="0"/>
              </a:rPr>
              <a:t> ochraně historických polních systémů </a:t>
            </a:r>
          </a:p>
          <a:p>
            <a:pPr marL="0" indent="0" algn="l">
              <a:buNone/>
            </a:pPr>
            <a:r>
              <a:rPr lang="cs-CZ" sz="1600" b="0" i="0" u="none" strike="noStrike" baseline="0" dirty="0">
                <a:cs typeface="Calibri" panose="020F0502020204030204" pitchFamily="34" charset="0"/>
              </a:rPr>
              <a:t>–   </a:t>
            </a:r>
            <a:r>
              <a:rPr lang="cs-CZ" sz="1600" b="0" i="0" u="none" strike="noStrike" baseline="0" dirty="0"/>
              <a:t>rekonstrukce vývoje vegetace</a:t>
            </a:r>
            <a:r>
              <a:rPr lang="pl-PL" sz="1600" b="0" i="0" u="none" strike="noStrike" baseline="0" dirty="0"/>
              <a:t> na základě pylové analýz</a:t>
            </a:r>
          </a:p>
          <a:p>
            <a:pPr marL="0" indent="0" algn="l">
              <a:buNone/>
            </a:pPr>
            <a:r>
              <a:rPr lang="pl-PL" sz="1600" b="0" i="0" u="none" strike="noStrike" baseline="0" dirty="0"/>
              <a:t>–   vybráno</a:t>
            </a:r>
            <a:r>
              <a:rPr lang="cs-CZ" sz="1600" b="0" i="0" u="none" strike="noStrike" baseline="0" dirty="0"/>
              <a:t> 5 </a:t>
            </a:r>
            <a:r>
              <a:rPr lang="cs-CZ" sz="1600" b="0" i="0" u="none" strike="noStrike" baseline="0" dirty="0" err="1"/>
              <a:t>plužinových</a:t>
            </a:r>
            <a:r>
              <a:rPr lang="cs-CZ" sz="1600" b="0" i="0" u="none" strike="noStrike" baseline="0" dirty="0"/>
              <a:t> systémů v různých typech krajiny:</a:t>
            </a:r>
          </a:p>
          <a:p>
            <a:pPr marL="0" indent="0" algn="l">
              <a:buNone/>
            </a:pPr>
            <a:r>
              <a:rPr lang="cs-CZ" sz="1600" dirty="0"/>
              <a:t>     </a:t>
            </a:r>
            <a:r>
              <a:rPr lang="cs-CZ" sz="1600" dirty="0" err="1"/>
              <a:t>Valštejn</a:t>
            </a:r>
            <a:r>
              <a:rPr lang="cs-CZ" sz="1600" dirty="0"/>
              <a:t> u Albrechtic. </a:t>
            </a:r>
            <a:r>
              <a:rPr lang="cs-CZ" sz="1600" b="0" i="0" u="none" strike="noStrike" baseline="0" dirty="0"/>
              <a:t>Oblík v Českém středohoří, </a:t>
            </a:r>
            <a:r>
              <a:rPr lang="cs-CZ" sz="1600" dirty="0" err="1"/>
              <a:t>Rokštejn</a:t>
            </a:r>
            <a:r>
              <a:rPr lang="cs-CZ" sz="1600" dirty="0"/>
              <a:t> u Panské Lhoty</a:t>
            </a:r>
          </a:p>
          <a:p>
            <a:pPr marL="0" indent="0" algn="l">
              <a:buNone/>
            </a:pPr>
            <a:r>
              <a:rPr lang="cs-CZ" sz="1600" dirty="0"/>
              <a:t>      </a:t>
            </a:r>
            <a:r>
              <a:rPr lang="cs-CZ" sz="1600" b="0" i="0" u="none" strike="noStrike" baseline="0" dirty="0" err="1"/>
              <a:t>Debrné</a:t>
            </a:r>
            <a:r>
              <a:rPr lang="cs-CZ" sz="1600" b="0" i="0" u="none" strike="noStrike" baseline="0" dirty="0"/>
              <a:t> u Trutnova, </a:t>
            </a:r>
            <a:r>
              <a:rPr lang="cs-CZ" sz="1600" b="0" i="0" u="none" strike="noStrike" baseline="0" dirty="0" err="1"/>
              <a:t>Malonín</a:t>
            </a:r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1669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4"/>
          <p:cNvSpPr>
            <a:spLocks noGrp="1" noChangeArrowheads="1"/>
          </p:cNvSpPr>
          <p:nvPr>
            <p:ph type="title"/>
          </p:nvPr>
        </p:nvSpPr>
        <p:spPr>
          <a:xfrm>
            <a:off x="47366" y="-133350"/>
            <a:ext cx="6543675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Dělení </a:t>
            </a:r>
            <a:r>
              <a:rPr lang="cs-CZ" altLang="cs-CZ" sz="3200" b="1" dirty="0" err="1">
                <a:solidFill>
                  <a:srgbClr val="FF0000"/>
                </a:solidFill>
              </a:rPr>
              <a:t>plužin</a:t>
            </a:r>
            <a:r>
              <a:rPr lang="cs-CZ" altLang="cs-CZ" sz="3200" b="1" dirty="0">
                <a:solidFill>
                  <a:srgbClr val="FF0000"/>
                </a:solidFill>
              </a:rPr>
              <a:t>  (podle Ervína Černého)</a:t>
            </a:r>
          </a:p>
        </p:txBody>
      </p:sp>
      <p:sp>
        <p:nvSpPr>
          <p:cNvPr id="81923" name="Rectangle 5"/>
          <p:cNvSpPr>
            <a:spLocks noGrp="1" noChangeArrowheads="1"/>
          </p:cNvSpPr>
          <p:nvPr>
            <p:ph idx="1"/>
          </p:nvPr>
        </p:nvSpPr>
        <p:spPr>
          <a:xfrm>
            <a:off x="47366" y="1009650"/>
            <a:ext cx="7810760" cy="607695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cs-CZ" altLang="cs-CZ" sz="1800" dirty="0"/>
              <a:t>          </a:t>
            </a:r>
            <a:r>
              <a:rPr lang="cs-CZ" altLang="cs-CZ" sz="1800" b="1" dirty="0"/>
              <a:t>1. typ:  bez vazby na usedlost  </a:t>
            </a:r>
            <a:r>
              <a:rPr lang="cs-CZ" altLang="cs-CZ" sz="1800" dirty="0"/>
              <a:t>–  traťová:  na různých místech </a:t>
            </a:r>
          </a:p>
          <a:p>
            <a:pPr>
              <a:buNone/>
              <a:defRPr/>
            </a:pPr>
            <a:r>
              <a:rPr lang="cs-CZ" altLang="cs-CZ" sz="1800" dirty="0"/>
              <a:t>                                                                     plánovité rozdělení mezi usedlíky</a:t>
            </a:r>
          </a:p>
          <a:p>
            <a:pPr>
              <a:buNone/>
              <a:defRPr/>
            </a:pPr>
            <a:r>
              <a:rPr lang="cs-CZ" altLang="cs-CZ" sz="1800" dirty="0"/>
              <a:t>          </a:t>
            </a:r>
            <a:r>
              <a:rPr lang="cs-CZ" altLang="cs-CZ" sz="1800" b="1" dirty="0"/>
              <a:t>2. typ:   s vazbou na usedlost </a:t>
            </a:r>
            <a:r>
              <a:rPr lang="cs-CZ" altLang="cs-CZ" sz="1800" dirty="0"/>
              <a:t>– záhumenicová  („za humny“)</a:t>
            </a:r>
          </a:p>
          <a:p>
            <a:pPr>
              <a:buNone/>
              <a:defRPr/>
            </a:pPr>
            <a:endParaRPr lang="cs-CZ" altLang="cs-CZ" sz="1800" dirty="0"/>
          </a:p>
          <a:p>
            <a:pPr>
              <a:buNone/>
              <a:defRPr/>
            </a:pPr>
            <a:r>
              <a:rPr lang="cs-CZ" altLang="cs-CZ" sz="1800" dirty="0"/>
              <a:t>          1 </a:t>
            </a:r>
            <a:r>
              <a:rPr lang="cs-CZ" sz="1800" dirty="0"/>
              <a:t> –</a:t>
            </a:r>
            <a:r>
              <a:rPr lang="cs-CZ" altLang="cs-CZ" sz="1800" dirty="0"/>
              <a:t>   </a:t>
            </a:r>
            <a:r>
              <a:rPr lang="cs-CZ" altLang="cs-CZ" sz="1800" b="1" dirty="0"/>
              <a:t>úseková:  </a:t>
            </a:r>
            <a:r>
              <a:rPr lang="cs-CZ" altLang="cs-CZ" sz="1800" dirty="0"/>
              <a:t>nepravidelné pásové úseky (tratě), rozptýlené osídlení</a:t>
            </a:r>
          </a:p>
          <a:p>
            <a:pPr>
              <a:buNone/>
              <a:defRPr/>
            </a:pPr>
            <a:r>
              <a:rPr lang="cs-CZ" altLang="cs-CZ" sz="1800" dirty="0"/>
              <a:t>          2 </a:t>
            </a:r>
            <a:r>
              <a:rPr lang="cs-CZ" sz="1800" dirty="0"/>
              <a:t> –</a:t>
            </a:r>
            <a:r>
              <a:rPr lang="cs-CZ" altLang="cs-CZ" sz="1800" dirty="0"/>
              <a:t>   </a:t>
            </a:r>
            <a:r>
              <a:rPr lang="cs-CZ" altLang="cs-CZ" sz="1800" b="1" dirty="0"/>
              <a:t>scelených úseků:  </a:t>
            </a:r>
            <a:r>
              <a:rPr lang="cs-CZ" altLang="cs-CZ" sz="1800" dirty="0"/>
              <a:t>rovnoběžné pásy oddělených cestami</a:t>
            </a:r>
          </a:p>
          <a:p>
            <a:pPr>
              <a:buNone/>
              <a:defRPr/>
            </a:pPr>
            <a:r>
              <a:rPr lang="cs-CZ" altLang="cs-CZ" sz="1800" dirty="0"/>
              <a:t>          3  </a:t>
            </a:r>
            <a:r>
              <a:rPr lang="cs-CZ" sz="1800" dirty="0"/>
              <a:t>–</a:t>
            </a:r>
            <a:r>
              <a:rPr lang="cs-CZ" altLang="cs-CZ" sz="1800" dirty="0"/>
              <a:t>   </a:t>
            </a:r>
            <a:r>
              <a:rPr lang="cs-CZ" altLang="cs-CZ" sz="1800" b="1" dirty="0"/>
              <a:t>dělených úseků:  </a:t>
            </a:r>
            <a:r>
              <a:rPr lang="cs-CZ" altLang="cs-CZ" sz="1800" dirty="0"/>
              <a:t>pásové u </a:t>
            </a:r>
            <a:r>
              <a:rPr lang="cs-CZ" altLang="cs-CZ" sz="1800" dirty="0" err="1"/>
              <a:t>silnicovek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návesovek</a:t>
            </a:r>
            <a:r>
              <a:rPr lang="cs-CZ" altLang="cs-CZ" sz="1800" dirty="0"/>
              <a:t>, dědičné dělení</a:t>
            </a:r>
          </a:p>
          <a:p>
            <a:pPr>
              <a:buNone/>
              <a:defRPr/>
            </a:pPr>
            <a:r>
              <a:rPr lang="cs-CZ" altLang="cs-CZ" sz="1800" dirty="0">
                <a:solidFill>
                  <a:srgbClr val="FF0000"/>
                </a:solidFill>
              </a:rPr>
              <a:t>          </a:t>
            </a:r>
            <a:r>
              <a:rPr lang="cs-CZ" altLang="cs-CZ" sz="1800" dirty="0"/>
              <a:t>4</a:t>
            </a:r>
            <a:r>
              <a:rPr lang="cs-CZ" altLang="cs-CZ" sz="1800" b="1" dirty="0"/>
              <a:t>  –   délková:  </a:t>
            </a:r>
            <a:r>
              <a:rPr lang="cs-CZ" altLang="cs-CZ" sz="1800" dirty="0"/>
              <a:t>rovnoběžné pásy nenavazují na usedlosti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5  </a:t>
            </a:r>
            <a:r>
              <a:rPr lang="cs-CZ" sz="1800" dirty="0"/>
              <a:t>–</a:t>
            </a:r>
            <a:r>
              <a:rPr lang="cs-CZ" altLang="cs-CZ" sz="1800" dirty="0"/>
              <a:t>   </a:t>
            </a:r>
            <a:r>
              <a:rPr lang="cs-CZ" altLang="cs-CZ" sz="1800" b="1" dirty="0"/>
              <a:t>traťová pravá:  </a:t>
            </a:r>
            <a:r>
              <a:rPr lang="cs-CZ" altLang="cs-CZ" sz="1800" dirty="0"/>
              <a:t>rovnoběžné parcely, d. – 1,5 až 2 km, š. 2 až 20 m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6  </a:t>
            </a:r>
            <a:r>
              <a:rPr lang="cs-CZ" sz="1800" dirty="0"/>
              <a:t>–</a:t>
            </a:r>
            <a:r>
              <a:rPr lang="cs-CZ" altLang="cs-CZ" sz="1800" dirty="0"/>
              <a:t>   </a:t>
            </a:r>
            <a:r>
              <a:rPr lang="cs-CZ" altLang="cs-CZ" sz="1800" b="1" dirty="0"/>
              <a:t>traťová nepravá:  </a:t>
            </a:r>
            <a:r>
              <a:rPr lang="cs-CZ" altLang="cs-CZ" sz="1800" dirty="0"/>
              <a:t>velikosti parcel (šířky) v různých tratích různé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</a:t>
            </a:r>
            <a:r>
              <a:rPr lang="cs-CZ" altLang="cs-CZ" sz="1800" dirty="0"/>
              <a:t>7  –</a:t>
            </a:r>
            <a:r>
              <a:rPr lang="cs-CZ" altLang="cs-CZ" sz="1800" b="1" dirty="0"/>
              <a:t>   záhumenicová pásová:  </a:t>
            </a:r>
            <a:r>
              <a:rPr lang="cs-CZ" altLang="cs-CZ" sz="1800" dirty="0"/>
              <a:t>lesní lánové vsi, d. až 3 km x 100 m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8  </a:t>
            </a:r>
            <a:r>
              <a:rPr lang="cs-CZ" sz="1800" dirty="0"/>
              <a:t>–</a:t>
            </a:r>
            <a:r>
              <a:rPr lang="cs-CZ" altLang="cs-CZ" sz="1800" dirty="0"/>
              <a:t>   </a:t>
            </a:r>
            <a:r>
              <a:rPr lang="cs-CZ" altLang="cs-CZ" sz="1800" b="1" dirty="0"/>
              <a:t>záhumenicová radiální:  </a:t>
            </a:r>
            <a:r>
              <a:rPr lang="cs-CZ" altLang="cs-CZ" sz="1800" dirty="0"/>
              <a:t>u návesních typů, Drahanská vrch., Tišnovsko</a:t>
            </a:r>
          </a:p>
          <a:p>
            <a:pPr>
              <a:buNone/>
              <a:defRPr/>
            </a:pPr>
            <a:r>
              <a:rPr lang="cs-CZ" altLang="cs-CZ" sz="1800" dirty="0"/>
              <a:t>         9  </a:t>
            </a:r>
            <a:r>
              <a:rPr lang="cs-CZ" sz="1800" dirty="0"/>
              <a:t>–</a:t>
            </a:r>
            <a:r>
              <a:rPr lang="cs-CZ" altLang="cs-CZ" sz="1800" dirty="0"/>
              <a:t>   </a:t>
            </a:r>
            <a:r>
              <a:rPr lang="cs-CZ" altLang="cs-CZ" sz="1800" b="1" dirty="0"/>
              <a:t>záhumenicová klínová:  </a:t>
            </a:r>
            <a:r>
              <a:rPr lang="cs-CZ" altLang="cs-CZ" sz="1800" dirty="0"/>
              <a:t>kratší lánové vsi, d. 1– 1,5 km, š. 50–100 m</a:t>
            </a:r>
          </a:p>
          <a:p>
            <a:pPr>
              <a:buNone/>
              <a:defRPr/>
            </a:pPr>
            <a:r>
              <a:rPr lang="cs-CZ" altLang="cs-CZ" sz="1800" dirty="0"/>
              <a:t>      10  –   </a:t>
            </a:r>
            <a:r>
              <a:rPr lang="cs-CZ" altLang="cs-CZ" sz="1800" b="1" dirty="0"/>
              <a:t>kompaktní </a:t>
            </a:r>
          </a:p>
          <a:p>
            <a:pPr>
              <a:buNone/>
              <a:defRPr/>
            </a:pPr>
            <a:r>
              <a:rPr lang="cs-CZ" altLang="cs-CZ" sz="1800" dirty="0"/>
              <a:t>      11  –   </a:t>
            </a:r>
            <a:r>
              <a:rPr lang="cs-CZ" altLang="cs-CZ" sz="1800" b="1" dirty="0"/>
              <a:t>nesoudržná (rozštěpená) </a:t>
            </a:r>
          </a:p>
          <a:p>
            <a:pPr>
              <a:buNone/>
              <a:defRPr/>
            </a:pPr>
            <a:r>
              <a:rPr lang="cs-CZ" altLang="cs-CZ" sz="1800" dirty="0"/>
              <a:t>      12  –   </a:t>
            </a:r>
            <a:r>
              <a:rPr lang="cs-CZ" altLang="cs-CZ" sz="1800" b="1" dirty="0"/>
              <a:t>nesoudržná (rozptýlená) </a:t>
            </a:r>
          </a:p>
          <a:p>
            <a:pPr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  <p:pic>
        <p:nvPicPr>
          <p:cNvPr id="11" name="Zástupný obsah 4">
            <a:extLst>
              <a:ext uri="{FF2B5EF4-FFF2-40B4-BE49-F238E27FC236}">
                <a16:creationId xmlns:a16="http://schemas.microsoft.com/office/drawing/2014/main" id="{658E5524-8931-B59A-DD83-285E7FD70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895" y="369547"/>
            <a:ext cx="4687739" cy="626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0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D956E7A8-FE06-7B4D-3074-A845A42C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28601"/>
            <a:ext cx="7886700" cy="892175"/>
          </a:xfrm>
        </p:spPr>
        <p:txBody>
          <a:bodyPr/>
          <a:lstStyle/>
          <a:p>
            <a:r>
              <a:rPr lang="cs-CZ" altLang="cs-CZ" b="1" dirty="0"/>
              <a:t>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Zanikání vesnic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885C7C-9C95-41F0-D0B3-3AF97D374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1524001"/>
            <a:ext cx="11172825" cy="523874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Těžba dřeva  </a:t>
            </a:r>
            <a:r>
              <a:rPr lang="cs-CZ" sz="1800" dirty="0"/>
              <a:t>–  masivní odlesňování:   eroze a znehodnocení orné půdy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Tepelné výkyvy </a:t>
            </a:r>
            <a:r>
              <a:rPr lang="cs-CZ" sz="1800" dirty="0"/>
              <a:t>– 1430 až1464:  prudké ochlazení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neúroda a demografický regres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Války a vojenská tažení   </a:t>
            </a:r>
            <a:r>
              <a:rPr lang="cs-CZ" sz="1800" dirty="0"/>
              <a:t>–  konec 14. stol.:   markraběcí boje (Jošt – Prokop: synové Jana Jindřicha)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2 fáze:   </a:t>
            </a:r>
            <a:r>
              <a:rPr lang="cs-CZ" sz="1800" dirty="0">
                <a:effectLst/>
              </a:rPr>
              <a:t>1393–1396 a 1399–1405 </a:t>
            </a: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–  1. třetina 15. stol.:  husitské války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–  2. pol. 15. stol.:  uherské války  (Matyáš Korvín)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–  1. pol. 17. stol.:  třicetiletá válka, 1/3 úbytek obyvatel   (švédská vojska)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</a:t>
            </a:r>
          </a:p>
          <a:p>
            <a:pPr marL="0" indent="0"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32A8A9-260A-F102-7EEA-AC63259E1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228600"/>
            <a:ext cx="11725275" cy="70294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2600" b="1" dirty="0">
                <a:solidFill>
                  <a:srgbClr val="FF0000"/>
                </a:solidFill>
              </a:rPr>
              <a:t>Rekonstrukce agrární krajiny:   </a:t>
            </a:r>
            <a:r>
              <a:rPr lang="cs-CZ" sz="2300" dirty="0"/>
              <a:t>prameny:</a:t>
            </a:r>
          </a:p>
          <a:p>
            <a:pPr>
              <a:defRPr/>
            </a:pPr>
            <a:endParaRPr lang="cs-CZ" sz="1600" b="1" dirty="0"/>
          </a:p>
          <a:p>
            <a:pPr marL="0" indent="0">
              <a:buNone/>
              <a:defRPr/>
            </a:pPr>
            <a:r>
              <a:rPr lang="cs-CZ" sz="1600" b="1" dirty="0"/>
              <a:t>     </a:t>
            </a:r>
            <a:r>
              <a:rPr lang="cs-CZ" sz="1900" b="1" dirty="0"/>
              <a:t>1.  písemné  </a:t>
            </a:r>
            <a:r>
              <a:rPr lang="cs-CZ" sz="1900" dirty="0"/>
              <a:t>–</a:t>
            </a:r>
            <a:r>
              <a:rPr lang="cs-CZ" sz="1900" b="1" dirty="0"/>
              <a:t>  </a:t>
            </a:r>
            <a:r>
              <a:rPr lang="cs-CZ" sz="1900" dirty="0"/>
              <a:t>zemské desky, urbáře, testamenty, lánové rejstříky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–  soupisy:   tzv. rustikální katastr:  vyměření poddanské půdy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tzv. </a:t>
            </a:r>
            <a:r>
              <a:rPr lang="cs-CZ" sz="1900" dirty="0" err="1"/>
              <a:t>terezinánský</a:t>
            </a:r>
            <a:r>
              <a:rPr lang="cs-CZ" sz="1900" dirty="0"/>
              <a:t> katastr:  vyměření panské půdy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tzv.  josefský katastr: vyměření majetků podle skutečného rozsahu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tzv. </a:t>
            </a:r>
            <a:r>
              <a:rPr lang="cs-CZ" sz="1900" dirty="0" err="1"/>
              <a:t>tereziansko-josefsky</a:t>
            </a:r>
            <a:r>
              <a:rPr lang="cs-CZ" sz="1900" dirty="0"/>
              <a:t> katastr:   tereziánská část se týkala šlechty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                           josefská poddaných (větší daně)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–  mapové katastry:  vojenská mapování, stabilní katastr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b="1" dirty="0"/>
              <a:t>      2.  ikonografické  </a:t>
            </a:r>
            <a:r>
              <a:rPr lang="cs-CZ" sz="1900" dirty="0"/>
              <a:t>–  vyobrazení se zemědělskou tematikou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3.</a:t>
            </a:r>
            <a:r>
              <a:rPr lang="cs-CZ" sz="1900" dirty="0"/>
              <a:t>  </a:t>
            </a:r>
            <a:r>
              <a:rPr lang="cs-CZ" sz="1900" b="1" dirty="0"/>
              <a:t>archeologické</a:t>
            </a:r>
            <a:r>
              <a:rPr lang="cs-CZ" sz="1900" dirty="0"/>
              <a:t>  –  terénní výzkumy zaniklých vesnic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–  nedestruktivní výzkumy:  sběry, letecká fotografie, dálkový průzkum země (LIDAR), GIS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4.</a:t>
            </a:r>
            <a:r>
              <a:rPr lang="cs-CZ" sz="1900" dirty="0"/>
              <a:t>  </a:t>
            </a:r>
            <a:r>
              <a:rPr lang="cs-CZ" sz="1900" b="1" dirty="0"/>
              <a:t>stavebně-historické</a:t>
            </a:r>
            <a:r>
              <a:rPr lang="cs-CZ" sz="1900" dirty="0"/>
              <a:t>  –  identifikace stavebních reliktů v novodobé zástavbě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b="1" dirty="0"/>
              <a:t>     5.  enviromentální  </a:t>
            </a:r>
            <a:r>
              <a:rPr lang="cs-CZ" sz="1900" dirty="0"/>
              <a:t>–  a)  paleobotanika:  změny ekosystému:    kdy se lesní biotop mění v polní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biotopy: zahrady, pole, louky, pastviny, lesy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</a:t>
            </a:r>
            <a:r>
              <a:rPr lang="cs-CZ" sz="1900" dirty="0" err="1"/>
              <a:t>paleoosteologie</a:t>
            </a:r>
            <a:r>
              <a:rPr lang="cs-CZ" sz="1900" dirty="0"/>
              <a:t>:  pěstování domácích zvířat, lov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–  b)  krajinné relikty:  terénní prospekce, doklady zemědělské činnosti</a:t>
            </a:r>
          </a:p>
          <a:p>
            <a:pPr marL="0" indent="0">
              <a:buNone/>
              <a:defRPr/>
            </a:pPr>
            <a:r>
              <a:rPr lang="cs-CZ" sz="1900" dirty="0"/>
              <a:t>    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3B3A09-9160-9551-D388-8C0F13CB8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225" y="609600"/>
            <a:ext cx="9248775" cy="6096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Subsistenční model a rekonstrukce katastru:</a:t>
            </a:r>
          </a:p>
          <a:p>
            <a:pPr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800" b="1" dirty="0"/>
              <a:t>       </a:t>
            </a:r>
            <a:r>
              <a:rPr lang="cs-CZ" sz="1800" dirty="0"/>
              <a:t>–  počet usedlostí </a:t>
            </a:r>
          </a:p>
          <a:p>
            <a:pPr marL="0" indent="0">
              <a:buNone/>
              <a:defRPr/>
            </a:pPr>
            <a:r>
              <a:rPr lang="cs-CZ" sz="1800" dirty="0"/>
              <a:t>       –  celková plocha zkoumaného území </a:t>
            </a:r>
          </a:p>
          <a:p>
            <a:pPr marL="0" indent="0">
              <a:buNone/>
              <a:defRPr/>
            </a:pPr>
            <a:r>
              <a:rPr lang="cs-CZ" sz="1800" dirty="0"/>
              <a:t>       –  rozsah orné půdy</a:t>
            </a:r>
          </a:p>
          <a:p>
            <a:pPr marL="0" indent="0">
              <a:buNone/>
              <a:defRPr/>
            </a:pPr>
            <a:r>
              <a:rPr lang="cs-CZ" sz="1800" dirty="0"/>
              <a:t>       –  dosah</a:t>
            </a:r>
            <a:r>
              <a:rPr lang="cs-CZ" sz="1800" b="1" dirty="0"/>
              <a:t> </a:t>
            </a:r>
            <a:r>
              <a:rPr lang="cs-CZ" sz="1800" dirty="0" err="1"/>
              <a:t>plužiny</a:t>
            </a:r>
            <a:r>
              <a:rPr lang="cs-CZ" sz="1800" dirty="0"/>
              <a:t> (akční rádius:  1 hod. chůze:  2 – 4 km</a:t>
            </a:r>
            <a:r>
              <a:rPr lang="pl-PL" sz="1800" dirty="0"/>
              <a:t> podle naročnosti terénu)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–  počet parcel a </a:t>
            </a:r>
            <a:r>
              <a:rPr lang="cs-CZ" sz="1800" dirty="0" err="1"/>
              <a:t>osedlých</a:t>
            </a:r>
            <a:r>
              <a:rPr lang="cs-CZ" sz="1800" dirty="0"/>
              <a:t> (v urbářích) </a:t>
            </a:r>
          </a:p>
          <a:p>
            <a:pPr marL="0" indent="0">
              <a:buNone/>
              <a:defRPr/>
            </a:pPr>
            <a:r>
              <a:rPr lang="cs-CZ" sz="1800" dirty="0"/>
              <a:t>       –  odhad počtu obyvatel </a:t>
            </a:r>
          </a:p>
          <a:p>
            <a:pPr marL="0" indent="0">
              <a:buNone/>
              <a:defRPr/>
            </a:pPr>
            <a:r>
              <a:rPr lang="cs-CZ" sz="1800" dirty="0"/>
              <a:t>       –  průměrný výnos a spotřeba osiva (spotřeba rodiny: cca 2 tuny obilovin/rok)</a:t>
            </a:r>
          </a:p>
          <a:p>
            <a:pPr marL="0" indent="0">
              <a:buNone/>
              <a:defRPr/>
            </a:pPr>
            <a:r>
              <a:rPr lang="cs-CZ" sz="1800" dirty="0"/>
              <a:t>       –  rozsah živočišné výroby </a:t>
            </a:r>
          </a:p>
          <a:p>
            <a:pPr marL="0" indent="0">
              <a:buNone/>
              <a:defRPr/>
            </a:pPr>
            <a:r>
              <a:rPr lang="cs-CZ" sz="1800" dirty="0"/>
              <a:t>       –  </a:t>
            </a:r>
            <a:r>
              <a:rPr lang="pl-PL" sz="1800" dirty="0"/>
              <a:t>průměrna spotřeba obilovin na konzumaci </a:t>
            </a:r>
          </a:p>
          <a:p>
            <a:pPr marL="0" indent="0">
              <a:buNone/>
              <a:defRPr/>
            </a:pPr>
            <a:r>
              <a:rPr lang="pl-PL" sz="1800" dirty="0"/>
              <a:t>       –  </a:t>
            </a:r>
            <a:r>
              <a:rPr lang="cs-CZ" sz="1800" dirty="0"/>
              <a:t>velikost lesů, pastvin, luk </a:t>
            </a:r>
          </a:p>
          <a:p>
            <a:pPr marL="0" indent="0">
              <a:buNone/>
              <a:defRPr/>
            </a:pPr>
            <a:r>
              <a:rPr lang="cs-CZ" sz="1800" dirty="0"/>
              <a:t>       –  nadprodukce základních potravin </a:t>
            </a:r>
          </a:p>
          <a:p>
            <a:pPr marL="0" indent="0">
              <a:buNone/>
              <a:defRPr/>
            </a:pPr>
            <a:r>
              <a:rPr lang="cs-CZ" sz="1800" dirty="0"/>
              <a:t>       –  kooperace s městem (menší městečko uživily 2 vesnice o 20ti usedlostech)</a:t>
            </a:r>
          </a:p>
          <a:p>
            <a:pPr marL="0" indent="0">
              <a:buNone/>
              <a:defRPr/>
            </a:pPr>
            <a:r>
              <a:rPr lang="cs-CZ" sz="1800" dirty="0"/>
              <a:t>       –  příčiny zanikání (experimentální výsevy: za prvních 5 let pokles až o 60 %)</a:t>
            </a: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 marL="0" indent="0">
              <a:buNone/>
              <a:defRPr/>
            </a:pPr>
            <a:endParaRPr lang="cs-CZ" sz="18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>
            <a:extLst>
              <a:ext uri="{FF2B5EF4-FFF2-40B4-BE49-F238E27FC236}">
                <a16:creationId xmlns:a16="http://schemas.microsoft.com/office/drawing/2014/main" id="{F6DED735-6859-C490-663E-5A83FC1BB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17838" r="65030" b="39395"/>
          <a:stretch>
            <a:fillRect/>
          </a:stretch>
        </p:blipFill>
        <p:spPr bwMode="auto">
          <a:xfrm>
            <a:off x="758432" y="3148279"/>
            <a:ext cx="4259003" cy="351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ovéPole 6">
            <a:extLst>
              <a:ext uri="{FF2B5EF4-FFF2-40B4-BE49-F238E27FC236}">
                <a16:creationId xmlns:a16="http://schemas.microsoft.com/office/drawing/2014/main" id="{901B22FA-BEBA-3E4C-DB0D-C4DB4E1CC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7951" y="4358054"/>
            <a:ext cx="509626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Usedlosti</a:t>
            </a:r>
            <a:r>
              <a:rPr lang="cs-CZ" altLang="cs-CZ" sz="1800" dirty="0"/>
              <a:t>  –  většinou jednořadové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–  hákové s dvoustrannou zástavbou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Jizby</a:t>
            </a:r>
            <a:r>
              <a:rPr lang="cs-CZ" altLang="cs-CZ" sz="1800" dirty="0"/>
              <a:t>  –  s pecí i ohništěm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Komory</a:t>
            </a:r>
            <a:r>
              <a:rPr lang="cs-CZ" altLang="cs-CZ" sz="1800" dirty="0"/>
              <a:t> – patrové, </a:t>
            </a:r>
            <a:r>
              <a:rPr lang="cs-CZ" altLang="cs-CZ" sz="1800" dirty="0" err="1"/>
              <a:t>celokamenné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MT"/>
              </a:rPr>
              <a:t>Vpravo:  usedlosti lánové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MT"/>
              </a:rPr>
              <a:t>Vlevo:   4 usedlosti lánové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MT"/>
              </a:rPr>
              <a:t>             4 dvojdílné domy, mlýn</a:t>
            </a:r>
            <a:endParaRPr lang="cs-CZ" altLang="cs-CZ" sz="1800" dirty="0"/>
          </a:p>
        </p:txBody>
      </p:sp>
      <p:sp>
        <p:nvSpPr>
          <p:cNvPr id="21509" name="TextovéPole 3">
            <a:extLst>
              <a:ext uri="{FF2B5EF4-FFF2-40B4-BE49-F238E27FC236}">
                <a16:creationId xmlns:a16="http://schemas.microsoft.com/office/drawing/2014/main" id="{F0DB95E3-9395-5C70-D136-2AF823A31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6" y="474345"/>
            <a:ext cx="5572125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              </a:t>
            </a:r>
            <a:r>
              <a:rPr lang="cs-CZ" sz="2400" b="1" dirty="0" err="1">
                <a:solidFill>
                  <a:srgbClr val="FF0000"/>
                </a:solidFill>
              </a:rPr>
              <a:t>Pfaffenschlag</a:t>
            </a:r>
            <a:r>
              <a:rPr lang="cs-CZ" sz="2400" b="1" dirty="0">
                <a:solidFill>
                  <a:srgbClr val="FF0000"/>
                </a:solidFill>
              </a:rPr>
              <a:t> u Slavonic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dirty="0"/>
              <a:t>Vznik –   11. až pol. 12. stol. </a:t>
            </a:r>
          </a:p>
          <a:p>
            <a:pPr>
              <a:defRPr/>
            </a:pPr>
            <a:r>
              <a:rPr lang="cs-CZ" sz="1800" dirty="0"/>
              <a:t>          –   2. pol. 12. –  </a:t>
            </a:r>
            <a:r>
              <a:rPr lang="cs-CZ" sz="1800" dirty="0" err="1"/>
              <a:t>poč</a:t>
            </a:r>
            <a:r>
              <a:rPr lang="cs-CZ" sz="1800" dirty="0"/>
              <a:t> 13. stol. </a:t>
            </a:r>
            <a:r>
              <a:rPr lang="cs-CZ" dirty="0"/>
              <a:t>(sídelní hiát)</a:t>
            </a:r>
          </a:p>
          <a:p>
            <a:pPr>
              <a:defRPr/>
            </a:pPr>
            <a:r>
              <a:rPr lang="cs-CZ" sz="1800" dirty="0"/>
              <a:t>          –   1260 až 1278: vrcholně středověká ves </a:t>
            </a:r>
          </a:p>
          <a:p>
            <a:pPr marL="0" indent="0">
              <a:buNone/>
              <a:defRPr/>
            </a:pPr>
            <a:r>
              <a:rPr lang="cs-CZ" sz="1800" dirty="0"/>
              <a:t>          –   lokátor:  Němec  (100 – 120 obyvatel)                  </a:t>
            </a:r>
          </a:p>
          <a:p>
            <a:pPr>
              <a:defRPr/>
            </a:pPr>
            <a:r>
              <a:rPr lang="cs-CZ" sz="1800" b="1" dirty="0"/>
              <a:t> Zánik</a:t>
            </a:r>
            <a:r>
              <a:rPr lang="cs-CZ" sz="1800" dirty="0"/>
              <a:t>  –  1423/1432 vypálena za husitských válek</a:t>
            </a:r>
          </a:p>
          <a:p>
            <a:pPr>
              <a:defRPr/>
            </a:pPr>
            <a:r>
              <a:rPr lang="cs-CZ" sz="1800" b="1" dirty="0"/>
              <a:t>Výzkum</a:t>
            </a:r>
            <a:r>
              <a:rPr lang="cs-CZ" sz="1800" dirty="0"/>
              <a:t>  – 1960 až 1971: Vladimír Nekuda </a:t>
            </a:r>
          </a:p>
          <a:p>
            <a:pPr>
              <a:defRPr/>
            </a:pPr>
            <a:r>
              <a:rPr lang="cs-CZ" sz="1800" b="1" dirty="0"/>
              <a:t>Dispozice  </a:t>
            </a:r>
            <a:r>
              <a:rPr lang="cs-CZ" sz="1800" dirty="0"/>
              <a:t>–  dvouřadová ves po obou březích</a:t>
            </a:r>
          </a:p>
          <a:p>
            <a:endParaRPr lang="cs-CZ" altLang="cs-CZ" dirty="0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A5C0215E-59BE-35D9-FA84-C1225E1906D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6000" contras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50" y="72296"/>
            <a:ext cx="5337568" cy="428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0C0BD6-2548-FD3D-8FFF-C5F69DAD6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275" y="381000"/>
            <a:ext cx="10601325" cy="6477000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Problematika: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1.  Postup odlesňování či zalesňování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2.  Určení potencionálu krajiny:  surovinové zdroje  (druh, množství)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3.  Určení spotřeby:   hlíny (keramika), dřeva, kovů, dehtu aj.</a:t>
            </a:r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</a:t>
            </a:r>
            <a:r>
              <a:rPr lang="cs-CZ" sz="1800" b="1" dirty="0"/>
              <a:t>dřevo:</a:t>
            </a:r>
            <a:r>
              <a:rPr lang="cs-CZ" sz="1800" dirty="0"/>
              <a:t>  vytápění domu:  23 m</a:t>
            </a:r>
            <a:r>
              <a:rPr lang="cs-CZ" sz="1800" baseline="30000" dirty="0"/>
              <a:t>3</a:t>
            </a:r>
            <a:r>
              <a:rPr lang="cs-CZ" sz="1800" dirty="0"/>
              <a:t>/rok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les o cca 25 ha  =  10.000 m</a:t>
            </a:r>
            <a:r>
              <a:rPr lang="cs-CZ" sz="1800" baseline="30000" dirty="0"/>
              <a:t>3</a:t>
            </a:r>
            <a:r>
              <a:rPr lang="cs-CZ" sz="1800" dirty="0"/>
              <a:t> paliva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</a:t>
            </a:r>
            <a:r>
              <a:rPr lang="cs-CZ" sz="1800" b="1" dirty="0"/>
              <a:t>seno:</a:t>
            </a:r>
            <a:r>
              <a:rPr lang="cs-CZ" sz="1800" dirty="0"/>
              <a:t>     1 ha luk  =  2,7 až 4,4 t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33 ha luk  =  147 t  pro  29 kusů dobytka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</a:t>
            </a:r>
            <a:r>
              <a:rPr lang="cs-CZ" sz="1800" b="1" dirty="0"/>
              <a:t>pastva:</a:t>
            </a:r>
            <a:r>
              <a:rPr lang="cs-CZ" sz="1800" dirty="0"/>
              <a:t>  </a:t>
            </a:r>
            <a:r>
              <a:rPr lang="pl-PL" sz="1800" dirty="0"/>
              <a:t>1 až 1,5 ha na kus dobytka (</a:t>
            </a:r>
            <a:r>
              <a:rPr lang="pl-PL" sz="1800"/>
              <a:t>i 3) 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600" dirty="0"/>
              <a:t> </a:t>
            </a:r>
            <a:r>
              <a:rPr lang="cs-CZ" sz="1800" dirty="0"/>
              <a:t>4.  nadprodukce základních potravin atd.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Obrázek 2">
            <a:extLst>
              <a:ext uri="{FF2B5EF4-FFF2-40B4-BE49-F238E27FC236}">
                <a16:creationId xmlns:a16="http://schemas.microsoft.com/office/drawing/2014/main" id="{0AA465D7-5AF2-2F5B-895A-6BBD1EB264B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10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74A4D9-8A1D-AD9C-18F5-D98CA88DC61A}"/>
              </a:ext>
            </a:extLst>
          </p:cNvPr>
          <p:cNvSpPr txBox="1">
            <a:spLocks noChangeArrowheads="1"/>
          </p:cNvSpPr>
          <p:nvPr/>
        </p:nvSpPr>
        <p:spPr>
          <a:xfrm>
            <a:off x="8488438" y="261992"/>
            <a:ext cx="3756214" cy="1371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>
                <a:solidFill>
                  <a:srgbClr val="FF0000"/>
                </a:solidFill>
              </a:rPr>
              <a:t>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Pfaffenschlag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3200" b="1" dirty="0">
                <a:solidFill>
                  <a:srgbClr val="FF0000"/>
                </a:solidFill>
              </a:rPr>
              <a:t>          u Slavonic</a:t>
            </a:r>
            <a:br>
              <a:rPr lang="cs-CZ" altLang="cs-CZ" sz="3200" b="1" dirty="0"/>
            </a:br>
            <a:r>
              <a:rPr lang="cs-CZ" altLang="cs-CZ" sz="3200" b="1" dirty="0"/>
              <a:t>         </a:t>
            </a:r>
            <a:r>
              <a:rPr lang="cs-CZ" altLang="cs-CZ" sz="2000" b="1" dirty="0"/>
              <a:t>(Farářova vesnice)</a:t>
            </a:r>
            <a:endParaRPr lang="cs-CZ" altLang="cs-CZ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F4568BB-FE24-1E0D-B8FB-D296BE665AFF}"/>
              </a:ext>
            </a:extLst>
          </p:cNvPr>
          <p:cNvSpPr txBox="1"/>
          <p:nvPr/>
        </p:nvSpPr>
        <p:spPr>
          <a:xfrm>
            <a:off x="8488438" y="1931132"/>
            <a:ext cx="6948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1800" b="1" dirty="0"/>
              <a:t>    Výzkumy</a:t>
            </a:r>
            <a:r>
              <a:rPr lang="cs-CZ" altLang="cs-CZ" sz="1800" b="1" dirty="0"/>
              <a:t>:  </a:t>
            </a:r>
          </a:p>
          <a:p>
            <a:pPr>
              <a:defRPr/>
            </a:pPr>
            <a:r>
              <a:rPr lang="cs-CZ" altLang="cs-CZ" sz="1800" dirty="0"/>
              <a:t>     1975 – 1981   E. Černý,  V. Nekuda</a:t>
            </a:r>
          </a:p>
          <a:p>
            <a:pPr>
              <a:defRPr/>
            </a:pPr>
            <a:r>
              <a:rPr lang="cs-CZ" altLang="cs-CZ" sz="1800" dirty="0"/>
              <a:t>     1982 – 2004   L. </a:t>
            </a:r>
            <a:r>
              <a:rPr lang="cs-CZ" altLang="cs-CZ" sz="1800" dirty="0" err="1"/>
              <a:t>Belcredi</a:t>
            </a:r>
            <a:endParaRPr lang="cs-CZ" altLang="cs-CZ" sz="1800" dirty="0"/>
          </a:p>
          <a:p>
            <a:pPr>
              <a:defRPr/>
            </a:pPr>
            <a:r>
              <a:rPr lang="cs-CZ" sz="1800" b="1" dirty="0"/>
              <a:t> 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" y="0"/>
            <a:ext cx="5867400" cy="38990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0021" t="18236" r="20782"/>
          <a:stretch/>
        </p:blipFill>
        <p:spPr>
          <a:xfrm>
            <a:off x="5886414" y="1"/>
            <a:ext cx="6287589" cy="37147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14517" t="5152" r="18838" b="1778"/>
          <a:stretch/>
        </p:blipFill>
        <p:spPr>
          <a:xfrm>
            <a:off x="20240" y="3899062"/>
            <a:ext cx="3178264" cy="295893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2477" y="16546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Pfaffenschlag</a:t>
            </a:r>
            <a:r>
              <a:rPr lang="cs-CZ" b="1" dirty="0"/>
              <a:t>:</a:t>
            </a:r>
            <a:r>
              <a:rPr lang="cs-CZ" dirty="0"/>
              <a:t>  3D rekonstrukce usedlosti č. I (autor V. Dvořák).</a:t>
            </a:r>
          </a:p>
        </p:txBody>
      </p:sp>
      <p:pic>
        <p:nvPicPr>
          <p:cNvPr id="7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55"/>
          <a:stretch>
            <a:fillRect/>
          </a:stretch>
        </p:blipFill>
        <p:spPr bwMode="auto">
          <a:xfrm>
            <a:off x="6260054" y="3714751"/>
            <a:ext cx="5620216" cy="281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3036"/>
          <a:stretch/>
        </p:blipFill>
        <p:spPr bwMode="auto">
          <a:xfrm>
            <a:off x="3198504" y="4351947"/>
            <a:ext cx="3224382" cy="218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7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B415E943-21EC-22E1-1763-040D2FDCF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4126" y="0"/>
            <a:ext cx="4746660" cy="1417638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Mstěnice</a:t>
            </a:r>
            <a:r>
              <a:rPr lang="cs-CZ" altLang="cs-CZ" sz="3200" b="1" dirty="0">
                <a:solidFill>
                  <a:srgbClr val="FF0000"/>
                </a:solidFill>
              </a:rPr>
              <a:t> u Hrotovic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F27781-D696-5EE9-D512-9290E8FA2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06" y="1171575"/>
            <a:ext cx="6883685" cy="56864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b="1" dirty="0"/>
              <a:t>Osídlení  </a:t>
            </a:r>
            <a:r>
              <a:rPr lang="cs-CZ" sz="1600" dirty="0"/>
              <a:t>–  plynulé osídlení s posuny:   9. stol. až 13. stol. posuny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–  13. stol.:  restrukturalizace </a:t>
            </a:r>
            <a:r>
              <a:rPr lang="cs-CZ" sz="1600" dirty="0" err="1"/>
              <a:t>dřevohlinité</a:t>
            </a:r>
            <a:r>
              <a:rPr lang="cs-CZ" sz="1600" dirty="0"/>
              <a:t> zástavby</a:t>
            </a:r>
          </a:p>
          <a:p>
            <a:pPr>
              <a:defRPr/>
            </a:pPr>
            <a:r>
              <a:rPr lang="cs-CZ" sz="1600" b="1" dirty="0"/>
              <a:t>Zánik  </a:t>
            </a:r>
            <a:r>
              <a:rPr lang="cs-CZ" sz="1600" dirty="0"/>
              <a:t>–</a:t>
            </a:r>
            <a:r>
              <a:rPr lang="cs-CZ" sz="1600" b="1" dirty="0"/>
              <a:t>  </a:t>
            </a:r>
            <a:r>
              <a:rPr lang="cs-CZ" sz="1600" dirty="0"/>
              <a:t>1468:  tažení </a:t>
            </a:r>
            <a:r>
              <a:rPr lang="cs-CZ" sz="1600" dirty="0" err="1"/>
              <a:t>Matyše</a:t>
            </a:r>
            <a:r>
              <a:rPr lang="cs-CZ" sz="1600" dirty="0"/>
              <a:t> Korvína na Třebíč </a:t>
            </a:r>
          </a:p>
          <a:p>
            <a:pPr>
              <a:defRPr/>
            </a:pPr>
            <a:r>
              <a:rPr lang="cs-CZ" sz="1600" b="1" dirty="0"/>
              <a:t>Výzkum   </a:t>
            </a:r>
            <a:r>
              <a:rPr lang="cs-CZ" sz="1600" dirty="0"/>
              <a:t>–</a:t>
            </a:r>
            <a:r>
              <a:rPr lang="cs-CZ" sz="1600" b="1" dirty="0"/>
              <a:t> </a:t>
            </a:r>
            <a:r>
              <a:rPr lang="cs-CZ" sz="1600" dirty="0"/>
              <a:t>  od r. 1960 V. Nekuda († 2009), 1987: R. Nekuda</a:t>
            </a:r>
          </a:p>
          <a:p>
            <a:pPr>
              <a:defRPr/>
            </a:pPr>
            <a:r>
              <a:rPr lang="cs-CZ" sz="1600" dirty="0"/>
              <a:t> </a:t>
            </a:r>
            <a:r>
              <a:rPr lang="cs-CZ" sz="1600" b="1" dirty="0"/>
              <a:t>Domy</a:t>
            </a:r>
            <a:r>
              <a:rPr lang="cs-CZ" sz="1600" dirty="0"/>
              <a:t>  –  14./15. stol.: většinou trojdílné, 5 dvojdílné (jizba a síň) </a:t>
            </a:r>
          </a:p>
          <a:p>
            <a:pPr>
              <a:defRPr/>
            </a:pPr>
            <a:r>
              <a:rPr lang="cs-CZ" sz="1600" b="1" dirty="0"/>
              <a:t>Tvrz</a:t>
            </a:r>
            <a:r>
              <a:rPr lang="cs-CZ" sz="1600" dirty="0"/>
              <a:t>  </a:t>
            </a:r>
            <a:r>
              <a:rPr lang="cs-CZ" sz="1600" b="1" dirty="0"/>
              <a:t> </a:t>
            </a:r>
            <a:r>
              <a:rPr lang="cs-CZ" sz="1600" dirty="0"/>
              <a:t>–  chráněna vodním příkopem </a:t>
            </a:r>
          </a:p>
          <a:p>
            <a:pPr>
              <a:defRPr/>
            </a:pPr>
            <a:r>
              <a:rPr lang="cs-CZ" sz="1600" b="1" dirty="0"/>
              <a:t>Dvůr </a:t>
            </a:r>
            <a:r>
              <a:rPr lang="cs-CZ" sz="1600" dirty="0"/>
              <a:t> –  trojdílný dům, dvě stáje, kolny a kovárna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5475214-5514-40F2-ED14-8C36E8379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2" b="-277"/>
          <a:stretch/>
        </p:blipFill>
        <p:spPr bwMode="auto">
          <a:xfrm>
            <a:off x="5915025" y="3235889"/>
            <a:ext cx="6171874" cy="347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2">
            <a:extLst>
              <a:ext uri="{FF2B5EF4-FFF2-40B4-BE49-F238E27FC236}">
                <a16:creationId xmlns:a16="http://schemas.microsoft.com/office/drawing/2014/main" id="{E17A19D4-9ED0-99FC-721B-F156CFEBC9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2" t="39987" r="22083" b="15555"/>
          <a:stretch/>
        </p:blipFill>
        <p:spPr bwMode="auto">
          <a:xfrm>
            <a:off x="1262812" y="3714014"/>
            <a:ext cx="3625708" cy="29013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F9F4E8E3-2D4C-05B7-0EAD-0C61BD218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216" y="186890"/>
            <a:ext cx="4945933" cy="291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Obrázek 4">
            <a:extLst>
              <a:ext uri="{FF2B5EF4-FFF2-40B4-BE49-F238E27FC236}">
                <a16:creationId xmlns:a16="http://schemas.microsoft.com/office/drawing/2014/main" id="{97B700C6-C651-CBCB-8D1F-9B54E68EF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878" r="2084" b="4878"/>
          <a:stretch>
            <a:fillRect/>
          </a:stretch>
        </p:blipFill>
        <p:spPr bwMode="auto">
          <a:xfrm>
            <a:off x="0" y="0"/>
            <a:ext cx="834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ABE28442-2895-481E-39CD-F367558B0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146" y="207967"/>
            <a:ext cx="3863853" cy="262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8C3FF363-E2FC-D3A3-B9BB-272A4CAF4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3418" r="2295" b="36868"/>
          <a:stretch/>
        </p:blipFill>
        <p:spPr bwMode="auto">
          <a:xfrm>
            <a:off x="8328146" y="4424824"/>
            <a:ext cx="3851274" cy="246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D6D22FD5-95EF-5DE4-A3D0-2F1204AC7413}"/>
              </a:ext>
            </a:extLst>
          </p:cNvPr>
          <p:cNvSpPr txBox="1">
            <a:spLocks/>
          </p:cNvSpPr>
          <p:nvPr/>
        </p:nvSpPr>
        <p:spPr bwMode="auto">
          <a:xfrm>
            <a:off x="8340725" y="2828925"/>
            <a:ext cx="3863852" cy="133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600" dirty="0"/>
              <a:t>1 – středověká ves; 2 – hrádek </a:t>
            </a:r>
            <a:r>
              <a:rPr lang="cs-CZ" sz="1600" dirty="0" err="1"/>
              <a:t>předcházající</a:t>
            </a:r>
            <a:r>
              <a:rPr lang="cs-CZ" sz="1600" dirty="0"/>
              <a:t> tvrzi (13. stol.); 3, 4 – dočasné fortifikace; A – čočkovitá náves; B – pozůstatky tvrze (14 – 15. stol.); C – panský dvůr; D – základy sušárny obilí a stodoly; E – pozůstatky vodního mlýna; F – vodní příkop.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>
            <a:extLst>
              <a:ext uri="{FF2B5EF4-FFF2-40B4-BE49-F238E27FC236}">
                <a16:creationId xmlns:a16="http://schemas.microsoft.com/office/drawing/2014/main" id="{2331190A-5A0A-CB66-98D3-54F1FB1F8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r="50206" b="15137"/>
          <a:stretch>
            <a:fillRect/>
          </a:stretch>
        </p:blipFill>
        <p:spPr bwMode="auto">
          <a:xfrm>
            <a:off x="4896402" y="3075624"/>
            <a:ext cx="2267222" cy="31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Obrázek 5">
            <a:extLst>
              <a:ext uri="{FF2B5EF4-FFF2-40B4-BE49-F238E27FC236}">
                <a16:creationId xmlns:a16="http://schemas.microsoft.com/office/drawing/2014/main" id="{4E6353CA-8E00-0716-FB53-BF12EC915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9" t="15109" b="15259"/>
          <a:stretch>
            <a:fillRect/>
          </a:stretch>
        </p:blipFill>
        <p:spPr bwMode="auto">
          <a:xfrm>
            <a:off x="2518314" y="3075625"/>
            <a:ext cx="2272812" cy="31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7">
            <a:extLst>
              <a:ext uri="{FF2B5EF4-FFF2-40B4-BE49-F238E27FC236}">
                <a16:creationId xmlns:a16="http://schemas.microsoft.com/office/drawing/2014/main" id="{4CF63443-7523-0CF2-6A97-A1A33A8A4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9" t="15057" r="35092" b="7101"/>
          <a:stretch>
            <a:fillRect/>
          </a:stretch>
        </p:blipFill>
        <p:spPr bwMode="auto">
          <a:xfrm>
            <a:off x="7327685" y="3095622"/>
            <a:ext cx="2246826" cy="314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FA0F6874-AC5D-B033-42E1-04BAB0A3C0CC}"/>
              </a:ext>
            </a:extLst>
          </p:cNvPr>
          <p:cNvSpPr txBox="1">
            <a:spLocks/>
          </p:cNvSpPr>
          <p:nvPr/>
        </p:nvSpPr>
        <p:spPr>
          <a:xfrm>
            <a:off x="708705" y="727346"/>
            <a:ext cx="11257455" cy="20253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800" dirty="0"/>
              <a:t>NEKUDA, V. : </a:t>
            </a:r>
            <a:r>
              <a:rPr lang="cs-CZ" sz="1800" dirty="0" err="1"/>
              <a:t>Pfaffenschlag</a:t>
            </a:r>
            <a:r>
              <a:rPr lang="cs-CZ" sz="1800" dirty="0"/>
              <a:t> zaniklá středověká ves u Slavonic. Brno 1975.</a:t>
            </a:r>
          </a:p>
          <a:p>
            <a:pPr>
              <a:defRPr/>
            </a:pPr>
            <a:r>
              <a:rPr lang="cs-CZ" sz="1800" dirty="0"/>
              <a:t>NEKUDA, V.: </a:t>
            </a:r>
            <a:r>
              <a:rPr lang="cs-CZ" sz="1800" dirty="0" err="1"/>
              <a:t>Mstěnice</a:t>
            </a:r>
            <a:r>
              <a:rPr lang="cs-CZ" sz="1800" dirty="0"/>
              <a:t> 1. Zaniklá středověká ves u Hrotovic. Hrádek – tvrz – dvůr – předsunutá opevnění, Brno 1985. </a:t>
            </a:r>
          </a:p>
          <a:p>
            <a:pPr>
              <a:defRPr/>
            </a:pPr>
            <a:r>
              <a:rPr lang="cs-CZ" sz="1800" dirty="0"/>
              <a:t>NEKUDA, V. – NEKUDA, R.: </a:t>
            </a:r>
            <a:r>
              <a:rPr lang="cs-CZ" sz="1800" dirty="0" err="1"/>
              <a:t>Mstěnice</a:t>
            </a:r>
            <a:r>
              <a:rPr lang="cs-CZ" sz="1800" dirty="0"/>
              <a:t> 2. Zaniklá středověká ves. Dům a dvůr ve středověké vesnici. Brno 1997.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</a:t>
            </a:r>
            <a:r>
              <a:rPr lang="cs-CZ" sz="1800" dirty="0" err="1"/>
              <a:t>Mstěnice</a:t>
            </a:r>
            <a:r>
              <a:rPr lang="cs-CZ" sz="1800" dirty="0"/>
              <a:t> 3. Zaniklá středověká ves. Raně středověké sídliště. Brno 2002.</a:t>
            </a:r>
          </a:p>
          <a:p>
            <a:pPr>
              <a:defRPr/>
            </a:pPr>
            <a:r>
              <a:rPr lang="cs-CZ" sz="1800" dirty="0" err="1"/>
              <a:t>BELCREDi</a:t>
            </a:r>
            <a:r>
              <a:rPr lang="cs-CZ" sz="1800" dirty="0"/>
              <a:t>, L.: Bystřec. O založení, životě a zániku středověké vsi. Brno 2006. </a:t>
            </a: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3BECB55C-2479-44DA-F736-40F7D7029B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6" t="11250" r="22500" b="8662"/>
          <a:stretch/>
        </p:blipFill>
        <p:spPr>
          <a:xfrm>
            <a:off x="283457" y="3075625"/>
            <a:ext cx="2116132" cy="31860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9E7A5BF-E8C2-A313-3F3E-3FB123F3B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686" y="3006041"/>
            <a:ext cx="2292016" cy="3325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4447</Words>
  <Application>Microsoft Office PowerPoint</Application>
  <PresentationFormat>Širokoúhlá obrazovka</PresentationFormat>
  <Paragraphs>491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8" baseType="lpstr">
      <vt:lpstr>Arial</vt:lpstr>
      <vt:lpstr>ArialMT</vt:lpstr>
      <vt:lpstr>Calibri</vt:lpstr>
      <vt:lpstr>Calibri Light</vt:lpstr>
      <vt:lpstr>Cambria</vt:lpstr>
      <vt:lpstr>Times New Roman</vt:lpstr>
      <vt:lpstr>TimesNewRomanPSMT</vt:lpstr>
      <vt:lpstr>Motiv Office</vt:lpstr>
      <vt:lpstr>Archeologie českých zemí </vt:lpstr>
      <vt:lpstr>Prezentace aplikace PowerPoint</vt:lpstr>
      <vt:lpstr>                                           Výzkumy vesnic</vt:lpstr>
      <vt:lpstr>Prezentace aplikace PowerPoint</vt:lpstr>
      <vt:lpstr>Prezentace aplikace PowerPoint</vt:lpstr>
      <vt:lpstr>Prezentace aplikace PowerPoint</vt:lpstr>
      <vt:lpstr>      Mstěnice u Hrotovic</vt:lpstr>
      <vt:lpstr>Prezentace aplikace PowerPoint</vt:lpstr>
      <vt:lpstr>Prezentace aplikace PowerPoint</vt:lpstr>
      <vt:lpstr>    Bystřec u Jedovnic</vt:lpstr>
      <vt:lpstr>                                  Kolonizace</vt:lpstr>
      <vt:lpstr>Prezentace aplikace PowerPoint</vt:lpstr>
      <vt:lpstr>                    Vrcholně středověká kolonizace      </vt:lpstr>
      <vt:lpstr>Prezentace aplikace PowerPoint</vt:lpstr>
      <vt:lpstr>Prezentace aplikace PowerPoint</vt:lpstr>
      <vt:lpstr>Prezentace aplikace PowerPoint</vt:lpstr>
      <vt:lpstr>                                Lokátor - šoltýs               lat. Locare – umístit, dát místo; Schultheiss – vymahač závazku)</vt:lpstr>
      <vt:lpstr>Prezentace aplikace PowerPoint</vt:lpstr>
      <vt:lpstr>Prezentace aplikace PowerPoint</vt:lpstr>
      <vt:lpstr>Prezentace aplikace PowerPoint</vt:lpstr>
      <vt:lpstr>        Vrcholně středověká vesnice  </vt:lpstr>
      <vt:lpstr>                    Podoba vesnice</vt:lpstr>
      <vt:lpstr>                            Půdorysná dispozice</vt:lpstr>
      <vt:lpstr>Prezentace aplikace PowerPoint</vt:lpstr>
      <vt:lpstr>                          Typy vrcholně středověkých osad</vt:lpstr>
      <vt:lpstr>Prezentace aplikace PowerPoint</vt:lpstr>
      <vt:lpstr>                   Vnitřní uspořádání usedlosti </vt:lpstr>
      <vt:lpstr>              Obytný dům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Systém zemědělské výroby</vt:lpstr>
      <vt:lpstr>                                    Plužina </vt:lpstr>
      <vt:lpstr>Prezentace aplikace PowerPoint</vt:lpstr>
      <vt:lpstr>    Dělení plužin  (podle Ervína Černého)</vt:lpstr>
      <vt:lpstr>                      Zanikání vesnic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72</cp:revision>
  <dcterms:created xsi:type="dcterms:W3CDTF">2017-01-31T16:06:48Z</dcterms:created>
  <dcterms:modified xsi:type="dcterms:W3CDTF">2024-12-05T07:53:14Z</dcterms:modified>
</cp:coreProperties>
</file>