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14" r:id="rId5"/>
    <p:sldId id="318" r:id="rId6"/>
    <p:sldId id="362" r:id="rId7"/>
    <p:sldId id="311" r:id="rId8"/>
    <p:sldId id="266" r:id="rId9"/>
    <p:sldId id="270" r:id="rId10"/>
    <p:sldId id="367" r:id="rId11"/>
    <p:sldId id="366" r:id="rId12"/>
    <p:sldId id="294" r:id="rId13"/>
    <p:sldId id="272" r:id="rId14"/>
    <p:sldId id="276" r:id="rId15"/>
    <p:sldId id="301" r:id="rId16"/>
    <p:sldId id="277" r:id="rId17"/>
    <p:sldId id="364" r:id="rId18"/>
    <p:sldId id="275" r:id="rId19"/>
    <p:sldId id="278" r:id="rId20"/>
    <p:sldId id="279" r:id="rId21"/>
    <p:sldId id="281" r:id="rId22"/>
    <p:sldId id="282" r:id="rId23"/>
    <p:sldId id="280" r:id="rId24"/>
    <p:sldId id="283" r:id="rId25"/>
    <p:sldId id="284" r:id="rId26"/>
    <p:sldId id="285" r:id="rId27"/>
    <p:sldId id="363" r:id="rId28"/>
    <p:sldId id="312" r:id="rId29"/>
    <p:sldId id="287" r:id="rId30"/>
    <p:sldId id="286" r:id="rId31"/>
    <p:sldId id="288" r:id="rId32"/>
    <p:sldId id="289" r:id="rId33"/>
    <p:sldId id="290" r:id="rId34"/>
    <p:sldId id="291" r:id="rId35"/>
    <p:sldId id="292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7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9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030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24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343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936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807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01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9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386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DEC70-E3B1-4825-B7FB-7DDBFBFEBD55}" type="datetimeFigureOut">
              <a:rPr lang="cs-CZ" smtClean="0"/>
              <a:t>05.12.2024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A2602-44AF-410B-ABB0-F258B3BBE62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98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Archeologie českých zemí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9. Archeologie neurbánních sídel elit.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874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AD1F113-39B9-4F8D-A4A6-67A755E4DC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46" t="3296" r="7052" b="33034"/>
          <a:stretch/>
        </p:blipFill>
        <p:spPr>
          <a:xfrm>
            <a:off x="626724" y="631620"/>
            <a:ext cx="5599415" cy="590509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6ECC5FE-06F5-4358-81B1-9264C84E4C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21" t="2098" r="16075" b="47500"/>
          <a:stretch/>
        </p:blipFill>
        <p:spPr>
          <a:xfrm>
            <a:off x="6417927" y="0"/>
            <a:ext cx="5599414" cy="5905093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0F18AC45-0783-4916-B549-07ECA78AEFA2}"/>
              </a:ext>
            </a:extLst>
          </p:cNvPr>
          <p:cNvSpPr txBox="1"/>
          <p:nvPr/>
        </p:nvSpPr>
        <p:spPr>
          <a:xfrm>
            <a:off x="6317691" y="5380672"/>
            <a:ext cx="6305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cs-CZ" b="1" dirty="0">
                <a:latin typeface="Times New Roman" panose="02020603050405020304" pitchFamily="18" charset="0"/>
              </a:rPr>
              <a:t>T</a:t>
            </a:r>
            <a:r>
              <a:rPr lang="cs-CZ" sz="1800" b="1" i="0" u="none" strike="noStrike" baseline="0" dirty="0">
                <a:latin typeface="Times New Roman" panose="02020603050405020304" pitchFamily="18" charset="0"/>
              </a:rPr>
              <a:t>ypologické tříděni tvrzí (podle P. </a:t>
            </a:r>
            <a:r>
              <a:rPr lang="cs-CZ" sz="1800" b="1" i="0" u="none" strike="noStrike" baseline="0" dirty="0" err="1">
                <a:latin typeface="Times New Roman" panose="02020603050405020304" pitchFamily="18" charset="0"/>
              </a:rPr>
              <a:t>Chotěbora</a:t>
            </a:r>
            <a:r>
              <a:rPr lang="cs-CZ" sz="1800" b="1" i="0" u="none" strike="noStrike" baseline="0" dirty="0">
                <a:latin typeface="Times New Roman" panose="02020603050405020304" pitchFamily="18" charset="0"/>
              </a:rPr>
              <a:t>) </a:t>
            </a:r>
          </a:p>
          <a:p>
            <a:pPr algn="just"/>
            <a:r>
              <a:rPr lang="cs-CZ" sz="1800" i="0" u="none" strike="noStrike" baseline="0" dirty="0">
                <a:latin typeface="Times New Roman" panose="02020603050405020304" pitchFamily="18" charset="0"/>
              </a:rPr>
              <a:t>1-4:   typ s</a:t>
            </a:r>
            <a:r>
              <a:rPr lang="cs-CZ" sz="1800" i="1" u="none" strike="noStrike" baseline="0" dirty="0">
                <a:latin typeface="Times New Roman" panose="02020603050405020304" pitchFamily="18" charset="0"/>
              </a:rPr>
              <a:t> </a:t>
            </a:r>
            <a:r>
              <a:rPr lang="cs-CZ" sz="1800" i="0" u="none" strike="noStrike" baseline="0" dirty="0">
                <a:latin typeface="Times New Roman" panose="02020603050405020304" pitchFamily="18" charset="0"/>
              </a:rPr>
              <a:t>volně stojící obytnou stavbou</a:t>
            </a:r>
          </a:p>
          <a:p>
            <a:pPr algn="just"/>
            <a:r>
              <a:rPr lang="cs-CZ" sz="1800" i="0" u="none" strike="noStrike" baseline="0" dirty="0">
                <a:latin typeface="Times New Roman" panose="02020603050405020304" pitchFamily="18" charset="0"/>
              </a:rPr>
              <a:t>5–8:   typ s obytnými stavbami při obvodu</a:t>
            </a:r>
          </a:p>
          <a:p>
            <a:pPr algn="just"/>
            <a:r>
              <a:rPr lang="cs-CZ" sz="1800" i="0" u="none" strike="noStrike" baseline="0" dirty="0">
                <a:latin typeface="Times New Roman" panose="02020603050405020304" pitchFamily="18" charset="0"/>
              </a:rPr>
              <a:t>9-11:  typ s obvodovou zástavbou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337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 t="30209" r="49890" b="10416"/>
          <a:stretch/>
        </p:blipFill>
        <p:spPr bwMode="auto">
          <a:xfrm>
            <a:off x="4153103" y="0"/>
            <a:ext cx="803889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ovéPole 3"/>
          <p:cNvSpPr txBox="1">
            <a:spLocks noChangeArrowheads="1"/>
          </p:cNvSpPr>
          <p:nvPr/>
        </p:nvSpPr>
        <p:spPr bwMode="auto">
          <a:xfrm>
            <a:off x="557211" y="634271"/>
            <a:ext cx="283564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3200" b="1" dirty="0" err="1">
                <a:solidFill>
                  <a:srgbClr val="FF0000"/>
                </a:solidFill>
                <a:latin typeface="+mj-lt"/>
              </a:rPr>
              <a:t>Koválov</a:t>
            </a:r>
            <a:r>
              <a:rPr lang="cs-CZ" altLang="cs-CZ" sz="3200" b="1" dirty="0">
                <a:solidFill>
                  <a:srgbClr val="FF0000"/>
                </a:solidFill>
                <a:latin typeface="+mj-lt"/>
              </a:rPr>
              <a:t> u Žabčic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0" y="1853317"/>
            <a:ext cx="42162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Poloha </a:t>
            </a:r>
            <a:r>
              <a:rPr lang="cs-CZ" dirty="0"/>
              <a:t> –  na soutoku Jihlavy a Svratky </a:t>
            </a:r>
          </a:p>
          <a:p>
            <a:endParaRPr lang="cs-CZ" dirty="0"/>
          </a:p>
          <a:p>
            <a:r>
              <a:rPr lang="cs-CZ" dirty="0"/>
              <a:t>              –  cca  2 km od Žabčic </a:t>
            </a:r>
          </a:p>
          <a:p>
            <a:endParaRPr lang="cs-CZ" dirty="0"/>
          </a:p>
          <a:p>
            <a:r>
              <a:rPr lang="cs-CZ" dirty="0"/>
              <a:t>              –  ves a sídlo po obou stranách</a:t>
            </a:r>
          </a:p>
          <a:p>
            <a:r>
              <a:rPr lang="cs-CZ" dirty="0"/>
              <a:t>                  potoka na  (200 X 350 m)  </a:t>
            </a:r>
          </a:p>
          <a:p>
            <a:endParaRPr lang="cs-CZ" dirty="0"/>
          </a:p>
          <a:p>
            <a:r>
              <a:rPr lang="cs-CZ" dirty="0"/>
              <a:t> </a:t>
            </a:r>
            <a:r>
              <a:rPr lang="cs-CZ" b="1" dirty="0"/>
              <a:t>Vznik</a:t>
            </a:r>
            <a:r>
              <a:rPr lang="cs-CZ" dirty="0"/>
              <a:t>  –  pol. 13. stol.</a:t>
            </a:r>
          </a:p>
          <a:p>
            <a:endParaRPr lang="cs-CZ" b="1" dirty="0"/>
          </a:p>
          <a:p>
            <a:r>
              <a:rPr lang="cs-CZ" b="1" dirty="0"/>
              <a:t>Lokalita  </a:t>
            </a:r>
            <a:r>
              <a:rPr lang="cs-CZ" dirty="0"/>
              <a:t>–  </a:t>
            </a:r>
            <a:r>
              <a:rPr lang="cs-CZ" b="1" dirty="0"/>
              <a:t>„Kulatý kopec“</a:t>
            </a:r>
          </a:p>
          <a:p>
            <a:r>
              <a:rPr lang="cs-CZ" dirty="0"/>
              <a:t>                    kopec tvaru komolého kuželu</a:t>
            </a:r>
          </a:p>
          <a:p>
            <a:r>
              <a:rPr lang="cs-CZ" dirty="0"/>
              <a:t>                    s jedním příkopem (</a:t>
            </a:r>
            <a:r>
              <a:rPr lang="cs-CZ" dirty="0" err="1"/>
              <a:t>motte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                – </a:t>
            </a:r>
            <a:r>
              <a:rPr lang="cs-CZ" b="1" dirty="0"/>
              <a:t>zaniklá ves v trati „</a:t>
            </a:r>
            <a:r>
              <a:rPr lang="cs-CZ" b="1" dirty="0" err="1"/>
              <a:t>Koválov</a:t>
            </a:r>
            <a:r>
              <a:rPr lang="cs-CZ" b="1" dirty="0"/>
              <a:t>“</a:t>
            </a:r>
          </a:p>
          <a:p>
            <a:r>
              <a:rPr lang="cs-CZ" dirty="0"/>
              <a:t>         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B1AFFA5-F768-FA9B-0A3A-012BD113D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950" y="3795750"/>
            <a:ext cx="3314700" cy="290365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5A52DA69-56A6-1813-E3E2-31AA68DF81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1866" b="33215"/>
          <a:stretch/>
        </p:blipFill>
        <p:spPr>
          <a:xfrm>
            <a:off x="9367215" y="3795750"/>
            <a:ext cx="2405124" cy="290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60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/>
            </a:br>
            <a:r>
              <a:rPr lang="cs-CZ" altLang="cs-CZ" sz="3200" b="1"/>
              <a:t>              </a:t>
            </a:r>
            <a:r>
              <a:rPr lang="cs-CZ" altLang="cs-CZ" sz="3600" b="1">
                <a:solidFill>
                  <a:srgbClr val="FF0000"/>
                </a:solidFill>
              </a:rPr>
              <a:t>Vrchnostenský </a:t>
            </a:r>
            <a:r>
              <a:rPr lang="cs-CZ" altLang="cs-CZ" sz="3600" b="1" dirty="0">
                <a:solidFill>
                  <a:srgbClr val="FF0000"/>
                </a:solidFill>
              </a:rPr>
              <a:t>dvůr (</a:t>
            </a:r>
            <a:r>
              <a:rPr lang="cs-CZ" altLang="cs-CZ" sz="3600" b="1" dirty="0" err="1">
                <a:solidFill>
                  <a:srgbClr val="FF0000"/>
                </a:solidFill>
              </a:rPr>
              <a:t>Hof</a:t>
            </a:r>
            <a:r>
              <a:rPr lang="cs-CZ" altLang="cs-CZ" sz="3600" b="1" dirty="0">
                <a:solidFill>
                  <a:srgbClr val="FF0000"/>
                </a:solidFill>
              </a:rPr>
              <a:t>, curia) </a:t>
            </a:r>
            <a:br>
              <a:rPr lang="cs-CZ" altLang="cs-CZ" sz="3600" b="1" dirty="0"/>
            </a:br>
            <a:endParaRPr lang="cs-CZ" alt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1520" y="1515290"/>
            <a:ext cx="11077303" cy="534270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Hospodářská funkce  </a:t>
            </a:r>
            <a:r>
              <a:rPr lang="cs-CZ" sz="1800" dirty="0"/>
              <a:t>– v čele správce - šafář (colón), který a najímanou čeleď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robota se uplatňuje jen okrajově, v pozdním středověku je čeleď najímána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–  sloužil jako shromaždiště renty: hospodářské centrum panství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Církevní dvory (</a:t>
            </a:r>
            <a:r>
              <a:rPr lang="cs-CZ" sz="1800" b="1" dirty="0" err="1"/>
              <a:t>grangie</a:t>
            </a:r>
            <a:r>
              <a:rPr lang="cs-CZ" sz="1800" b="1" dirty="0"/>
              <a:t>) </a:t>
            </a:r>
            <a:r>
              <a:rPr lang="cs-CZ" sz="1800" dirty="0"/>
              <a:t> –  hospodářská centra klášterních majetků (cisterciácké </a:t>
            </a:r>
            <a:r>
              <a:rPr lang="cs-CZ" sz="1800" dirty="0" err="1"/>
              <a:t>grangie</a:t>
            </a:r>
            <a:r>
              <a:rPr lang="cs-CZ" sz="1800" dirty="0"/>
              <a:t> s kaplí)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–  mohly být opevněny (fortifikovány) a stavby mohly mít obranou funkci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Do 16. století</a:t>
            </a:r>
            <a:r>
              <a:rPr lang="cs-CZ" sz="1800" dirty="0"/>
              <a:t>  –   trend prodávat dvory sedlákům, poté začíná šlechta sama podnikat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rozvoj v pobělohorské době (barokní dvory)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>
                <a:solidFill>
                  <a:srgbClr val="FF0000"/>
                </a:solidFill>
              </a:rPr>
              <a:t>Druhy vrchnostenských dvorů:  </a:t>
            </a:r>
          </a:p>
          <a:p>
            <a:pPr marL="0" indent="0">
              <a:buNone/>
              <a:defRPr/>
            </a:pPr>
            <a:r>
              <a:rPr lang="cs-CZ" sz="1800" dirty="0"/>
              <a:t>     a) </a:t>
            </a:r>
            <a:r>
              <a:rPr lang="cs-CZ" sz="1800" b="1" dirty="0"/>
              <a:t>rezidenční </a:t>
            </a:r>
            <a:r>
              <a:rPr lang="cs-CZ" sz="1800" dirty="0"/>
              <a:t>(dvůr je sídlem majitele)</a:t>
            </a:r>
          </a:p>
          <a:p>
            <a:pPr marL="0" indent="0">
              <a:buNone/>
              <a:defRPr/>
            </a:pPr>
            <a:r>
              <a:rPr lang="cs-CZ" sz="1800" dirty="0"/>
              <a:t>     b) </a:t>
            </a:r>
            <a:r>
              <a:rPr lang="cs-CZ" sz="1800" b="1" dirty="0"/>
              <a:t>sídelně-hospodářský</a:t>
            </a:r>
            <a:r>
              <a:rPr lang="cs-CZ" sz="1800" dirty="0"/>
              <a:t> (připojen k tvrzi  jako jeho součást)</a:t>
            </a:r>
          </a:p>
          <a:p>
            <a:pPr marL="0" indent="0">
              <a:buNone/>
              <a:defRPr/>
            </a:pPr>
            <a:r>
              <a:rPr lang="cs-CZ" sz="1800" dirty="0"/>
              <a:t>     c) </a:t>
            </a:r>
            <a:r>
              <a:rPr lang="cs-CZ" sz="1800" b="1" dirty="0"/>
              <a:t>podnikatelský </a:t>
            </a:r>
            <a:r>
              <a:rPr lang="cs-CZ" sz="1800" dirty="0"/>
              <a:t>(podnikání ve vlastní režii, může být dočasným sídlem)</a:t>
            </a:r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82112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838200" y="174625"/>
            <a:ext cx="10515600" cy="1325563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Rezidenční dvory šlechty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075" y="1295400"/>
            <a:ext cx="11591925" cy="556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1800" dirty="0"/>
              <a:t>Šlechtická sídla se správní a obrannou funkcí předchází kamenné hrady (před r. 1250)  a mají vazbu na </a:t>
            </a:r>
            <a:r>
              <a:rPr lang="cs-CZ" sz="1800" dirty="0" err="1"/>
              <a:t>emporové</a:t>
            </a:r>
            <a:r>
              <a:rPr lang="cs-CZ" sz="1800" dirty="0"/>
              <a:t> kostely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(tzv. vlastnické kostely).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Nejstarší</a:t>
            </a:r>
            <a:r>
              <a:rPr lang="cs-CZ" sz="1800" dirty="0"/>
              <a:t>  –  staví zeměpán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–  od pol. 12. stol.:  soukromé dvory šlechty a církve (častější na Moravě, než v Čechách)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–  kostely s panskými tribunami (</a:t>
            </a:r>
            <a:r>
              <a:rPr lang="cs-CZ" sz="1800" dirty="0" err="1"/>
              <a:t>emporami</a:t>
            </a:r>
            <a:r>
              <a:rPr lang="cs-CZ" sz="1800" dirty="0"/>
              <a:t>)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.1. </a:t>
            </a:r>
            <a:r>
              <a:rPr lang="cs-CZ" sz="1800" b="1" dirty="0"/>
              <a:t>Opevněné dvory či dvorce postavené uvnitř hradišť:</a:t>
            </a:r>
          </a:p>
          <a:p>
            <a:pPr marL="0" indent="0">
              <a:buNone/>
              <a:defRPr/>
            </a:pPr>
            <a:r>
              <a:rPr lang="cs-CZ" sz="1800" dirty="0"/>
              <a:t>           –  sídla v zázemí správních hradů:  služba panovníkovi (beneficium)                                   </a:t>
            </a:r>
          </a:p>
          <a:p>
            <a:pPr marL="0" indent="0">
              <a:buNone/>
              <a:defRPr/>
            </a:pPr>
            <a:r>
              <a:rPr lang="cs-CZ" sz="1800" dirty="0"/>
              <a:t>           –  bez výrazné fortifikace, palisáda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2.  </a:t>
            </a:r>
            <a:r>
              <a:rPr lang="cs-CZ" sz="1800" b="1" dirty="0"/>
              <a:t>Dvory mimo hradní okrsky v hradním zázemí:</a:t>
            </a:r>
          </a:p>
          <a:p>
            <a:pPr marL="0" indent="0">
              <a:buNone/>
              <a:defRPr/>
            </a:pPr>
            <a:r>
              <a:rPr lang="cs-CZ" sz="1800" dirty="0"/>
              <a:t>           –  uvolnění z knížecí závislosti, privátní pozemková držba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Litoměřice:  dvůr </a:t>
            </a:r>
            <a:r>
              <a:rPr lang="cs-CZ" sz="1800" dirty="0" err="1"/>
              <a:t>Hroznaty</a:t>
            </a:r>
            <a:r>
              <a:rPr lang="cs-CZ" sz="1800" dirty="0"/>
              <a:t>, zakladatele tepelského kláštera, u kostela P. Marie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Čimice:  tvrz 6 km od Starého Města pražského, 2.p.13. stol.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3.  </a:t>
            </a:r>
            <a:r>
              <a:rPr lang="cs-CZ" sz="1800" b="1" dirty="0"/>
              <a:t>Venkovská sídla šlechty:  </a:t>
            </a:r>
            <a:r>
              <a:rPr lang="cs-CZ" sz="1800" dirty="0"/>
              <a:t>menší sídla mimo centra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840798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1267097" y="138792"/>
            <a:ext cx="9657806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     Hrady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447" y="1400176"/>
            <a:ext cx="11786778" cy="531903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Dělení dle stavebníka či majitele:</a:t>
            </a:r>
          </a:p>
          <a:p>
            <a:pPr marL="0" indent="0" eaLnBrk="1" hangingPunct="1">
              <a:buNone/>
              <a:defRPr/>
            </a:pPr>
            <a:endParaRPr lang="cs-CZ" sz="1800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  <a:defRPr/>
            </a:pPr>
            <a:r>
              <a:rPr lang="cs-CZ" sz="1800" dirty="0"/>
              <a:t>     –  </a:t>
            </a:r>
            <a:r>
              <a:rPr lang="cs-CZ" sz="1800" b="1" dirty="0"/>
              <a:t>královské (zeměpanské)</a:t>
            </a:r>
            <a:r>
              <a:rPr lang="cs-CZ" sz="1800" dirty="0"/>
              <a:t>:  staví panovník jako mocenské opory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Pražský hrad (rezidenční), Vyšehrad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Bezděz, Bítov, Buchlov, </a:t>
            </a:r>
            <a:r>
              <a:rPr lang="cs-CZ" sz="1800" dirty="0" err="1"/>
              <a:t>Děvičky</a:t>
            </a:r>
            <a:r>
              <a:rPr lang="cs-CZ" sz="1800" dirty="0"/>
              <a:t>, </a:t>
            </a:r>
            <a:r>
              <a:rPr lang="cs-CZ" sz="1800" dirty="0" err="1"/>
              <a:t>Edelštejn</a:t>
            </a:r>
            <a:r>
              <a:rPr lang="cs-CZ" sz="1800" dirty="0"/>
              <a:t>, Cheb, Křivoklát, Karlštejn, Landštejn, Loket, Zvíkov </a:t>
            </a:r>
          </a:p>
          <a:p>
            <a:pPr eaLnBrk="1" hangingPunct="1"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–  </a:t>
            </a:r>
            <a:r>
              <a:rPr lang="cs-CZ" sz="1800" b="1" dirty="0"/>
              <a:t>biskupské:</a:t>
            </a:r>
            <a:r>
              <a:rPr lang="cs-CZ" sz="1800" dirty="0"/>
              <a:t>   církevní účely:  soukromá sídla biskupa a arcibiskupa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Kadaň, Mírov, Kroměříž, Blansek, Rožnov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–  </a:t>
            </a:r>
            <a:r>
              <a:rPr lang="cs-CZ" sz="1800" b="1" dirty="0"/>
              <a:t>šlechtické:   </a:t>
            </a:r>
            <a:r>
              <a:rPr lang="cs-CZ" sz="1800" dirty="0"/>
              <a:t>staví šlechta k ochraně panství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rodová sídla nedosahovaly velkých rozměrů jako královské  (výjimka: jihočeské </a:t>
            </a:r>
            <a:r>
              <a:rPr lang="cs-CZ" sz="1800" dirty="0" err="1"/>
              <a:t>Příběnice</a:t>
            </a:r>
            <a:r>
              <a:rPr lang="cs-CZ" sz="1800" dirty="0"/>
              <a:t> patřící </a:t>
            </a:r>
            <a:r>
              <a:rPr lang="cs-CZ" sz="1800" dirty="0" err="1"/>
              <a:t>Vítkovcům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Blatná, Bouzov, Český Krumlov, Duchcov, </a:t>
            </a:r>
            <a:r>
              <a:rPr lang="cs-CZ" sz="1800" dirty="0" err="1"/>
              <a:t>Helfštýn</a:t>
            </a:r>
            <a:r>
              <a:rPr lang="cs-CZ" sz="1800" dirty="0"/>
              <a:t>, Jindřichův Hradec, Choustník, Kokořín, Kost,</a:t>
            </a:r>
          </a:p>
        </p:txBody>
      </p:sp>
    </p:spTree>
    <p:extLst>
      <p:ext uri="{BB962C8B-B14F-4D97-AF65-F5344CB8AC3E}">
        <p14:creationId xmlns:p14="http://schemas.microsoft.com/office/powerpoint/2010/main" val="160191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1704" y="770709"/>
            <a:ext cx="11306446" cy="6309360"/>
          </a:xfrm>
        </p:spPr>
        <p:txBody>
          <a:bodyPr>
            <a:normAutofit/>
          </a:bodyPr>
          <a:lstStyle/>
          <a:p>
            <a:r>
              <a:rPr lang="cs-CZ" sz="2000" dirty="0"/>
              <a:t>…“Čím ale vlastně byly </a:t>
            </a:r>
            <a:r>
              <a:rPr lang="cs-CZ" sz="2000" b="1" dirty="0">
                <a:solidFill>
                  <a:srgbClr val="FF0000"/>
                </a:solidFill>
              </a:rPr>
              <a:t>hrady</a:t>
            </a:r>
            <a:r>
              <a:rPr lang="cs-CZ" sz="2000" dirty="0"/>
              <a:t> v přemyslovské monarchii? Hrady byly nepochybně důležitými správními body, neměly však jakýsi univerzální charakter, který by v sobě sjednocoval správu veškerého obyvatelstva, církevní správu a nad vším by stál kastelán, jakožto úřednický zástupce panovníka, který by s aparátem dalších podřízených úředníků, výběrčích a biřiců různorodé vrstvy obyvatelstva neustále disciplinoval, ba dokonce vykořisťoval. I středověká společnost totiž stála na něčem, co by bylo možné označit jako společenskou smlouvu. Role hradů byla proto mnohem diverzifikovanější“... </a:t>
            </a:r>
          </a:p>
          <a:p>
            <a:endParaRPr lang="cs-CZ" sz="2000" dirty="0"/>
          </a:p>
          <a:p>
            <a:r>
              <a:rPr lang="cs-CZ" sz="2000" dirty="0"/>
              <a:t>…“</a:t>
            </a:r>
            <a:r>
              <a:rPr lang="cs-CZ" sz="2000" b="1" dirty="0">
                <a:solidFill>
                  <a:srgbClr val="FF0000"/>
                </a:solidFill>
              </a:rPr>
              <a:t>Hrad</a:t>
            </a:r>
            <a:r>
              <a:rPr lang="cs-CZ" sz="2000" dirty="0">
                <a:solidFill>
                  <a:srgbClr val="FF0000"/>
                </a:solidFill>
              </a:rPr>
              <a:t>y</a:t>
            </a:r>
            <a:r>
              <a:rPr lang="cs-CZ" sz="2000" dirty="0"/>
              <a:t> tedy sloužily jako opěrné body panovnické moci především v rovině politické a zároveň byl jejich prostřednictvím realizován vztah elitní vrstvy a knížete, když se totiž příslušníci této vrstvy stávali kastelány, tj. obdrželi beneficium, kníže si je zavazoval a oni mu poté samozřejmě vyjadřoval svoji věrnost. To je vlastně onen věrnostní poměr, poměr, který by bylo možné označit za feudální. Nicméně na moci se podíleli oba partneři, kníže i elita, více jako spoluhráči, někdy jako protihráči“…                                             </a:t>
            </a:r>
          </a:p>
          <a:p>
            <a:pPr marL="0" indent="0">
              <a:buNone/>
            </a:pPr>
            <a:r>
              <a:rPr lang="cs-CZ" sz="2000" dirty="0"/>
              <a:t>                                                       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Libor Jan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200" dirty="0"/>
              <a:t>„... smyslem </a:t>
            </a:r>
            <a:r>
              <a:rPr lang="cs-CZ" sz="2200" b="1" dirty="0">
                <a:solidFill>
                  <a:srgbClr val="FF0000"/>
                </a:solidFill>
              </a:rPr>
              <a:t>hradů</a:t>
            </a:r>
            <a:r>
              <a:rPr lang="cs-CZ" sz="2200" dirty="0"/>
              <a:t> nebylo zdobit krajinu, nýbrž musely plnit řadu úloh (...) plnily funkci obytnou a obrannou a právě z nich – jako bezpečných center – mohli příslušníci šlechty spravovat pozemkový majetek a ovládat své lidi.“</a:t>
            </a:r>
            <a:endParaRPr lang="cs-CZ" sz="2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sz="2200" dirty="0"/>
              <a:t>                                                                                                </a:t>
            </a:r>
            <a:r>
              <a:rPr lang="cs-CZ" sz="2000" b="1" dirty="0">
                <a:solidFill>
                  <a:srgbClr val="FF0000"/>
                </a:solidFill>
              </a:rPr>
              <a:t>Miroslav Plaček – Martin </a:t>
            </a:r>
            <a:r>
              <a:rPr lang="cs-CZ" sz="2000" b="1" dirty="0" err="1">
                <a:solidFill>
                  <a:srgbClr val="FF0000"/>
                </a:solidFill>
              </a:rPr>
              <a:t>Bóna</a:t>
            </a:r>
            <a:r>
              <a:rPr lang="cs-CZ" sz="2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cs-CZ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5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1269274" y="-450668"/>
            <a:ext cx="9703526" cy="1951038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       Podle účelu   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5577" y="1219200"/>
            <a:ext cx="11482252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Hrady obytné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obytná a reprezentativní funkce (komfort) včetně funkce ochranné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– sídla panovníka, církevních představitelů, šlechtických rodů (Český Krumlov).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Hrady strážní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malé fortifikace na uzlových místech země nebo panství, u říčních brodů nebo při obchodních stezkách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– měly zajistit ochranu místa, delší obrana se nepředpokládala (malý komfort bydlení; </a:t>
            </a:r>
            <a:r>
              <a:rPr lang="cs-CZ" sz="1800" dirty="0" err="1"/>
              <a:t>Louzek</a:t>
            </a:r>
            <a:r>
              <a:rPr lang="cs-CZ" sz="1800" dirty="0"/>
              <a:t>).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Hrady obranné </a:t>
            </a:r>
            <a:r>
              <a:rPr lang="cs-CZ" sz="1800" dirty="0"/>
              <a:t>(pevnostní)  –  k zastavení protivníka, pro dlouhá obléhání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–   tzv. refugia (kolonizační hrady) – útočiště a ochrana kolonizačních osad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(kol. 1240: Morava – před Mongoly a Uhry. Od pol. 14. st. – opevněné kostely.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Hrady městské  </a:t>
            </a:r>
            <a:r>
              <a:rPr lang="cs-CZ" sz="1800" dirty="0"/>
              <a:t>–</a:t>
            </a:r>
            <a:r>
              <a:rPr lang="cs-CZ" sz="1800" b="1" dirty="0"/>
              <a:t>  </a:t>
            </a:r>
            <a:r>
              <a:rPr lang="cs-CZ" sz="1800" dirty="0"/>
              <a:t>zeměpanské, šlechtické nebo církevní:  Kadaň, Písek, Domažlice, Vyškov na Moravě.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>
                <a:solidFill>
                  <a:srgbClr val="FF0000"/>
                </a:solidFill>
              </a:rPr>
              <a:t>Hrady lovecké </a:t>
            </a:r>
            <a:r>
              <a:rPr lang="cs-CZ" sz="1800" b="1" dirty="0"/>
              <a:t>– </a:t>
            </a:r>
            <a:r>
              <a:rPr lang="cs-CZ" sz="1800" dirty="0"/>
              <a:t>spíše hrádky, zázemí pro kratochvíle spojené s lovem zvěře:  </a:t>
            </a:r>
            <a:r>
              <a:rPr lang="cs-CZ" sz="1800" dirty="0" err="1"/>
              <a:t>Jinčov</a:t>
            </a:r>
            <a:r>
              <a:rPr lang="cs-CZ" sz="1800" dirty="0"/>
              <a:t>, Jivno aj. v křivoklátském hvozdu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2737663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0081872C-FCCC-605F-4B61-83390CB7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Ovlivnění našeho hradního stavitelství </a:t>
            </a: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0456A3-E90B-4812-0A38-6C480B86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775" y="1447800"/>
            <a:ext cx="11706225" cy="5410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12. a poč. 13. stol. </a:t>
            </a:r>
            <a:r>
              <a:rPr lang="cs-CZ" sz="1800" dirty="0"/>
              <a:t>–  raně středověké hrady s dřevo-zemní hradbou s kamennou plentou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Přimda  </a:t>
            </a:r>
            <a:r>
              <a:rPr lang="cs-CZ" sz="1800" dirty="0"/>
              <a:t>–  </a:t>
            </a:r>
            <a:r>
              <a:rPr lang="cs-CZ" sz="1800" b="1" dirty="0"/>
              <a:t>kol. 1125:  </a:t>
            </a:r>
            <a:r>
              <a:rPr lang="cs-CZ" sz="1800" dirty="0"/>
              <a:t>první hrad založený na českém území z německé strany  (Kosmas – „jacísi Němci“)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 </a:t>
            </a:r>
            <a:r>
              <a:rPr lang="cs-CZ" sz="1800" b="1" dirty="0"/>
              <a:t>Pražský hrad  </a:t>
            </a:r>
            <a:r>
              <a:rPr lang="cs-CZ" sz="1800" dirty="0"/>
              <a:t>–  </a:t>
            </a:r>
            <a:r>
              <a:rPr lang="cs-CZ" sz="1800" b="1" dirty="0"/>
              <a:t>1135:</a:t>
            </a:r>
            <a:r>
              <a:rPr lang="cs-CZ" sz="1800" dirty="0"/>
              <a:t>  románská přestavba za knížete Soběslava II.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zcela cizí opevnění a </a:t>
            </a:r>
            <a:r>
              <a:rPr lang="cs-CZ" sz="1800" dirty="0" err="1"/>
              <a:t>polooválnými</a:t>
            </a:r>
            <a:r>
              <a:rPr lang="cs-CZ" sz="1800" dirty="0"/>
              <a:t> věžicemi na exponované jižní straně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(pohled ze spodu od Karlova mostu)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soudobý kronikář napsal, že stavba probíhala „po způsobu latinských měst“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–   obecně centrálně středomořské souvislosti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Roudnice n. Labem  </a:t>
            </a:r>
            <a:r>
              <a:rPr lang="cs-CZ" sz="1800" dirty="0"/>
              <a:t>–  2. pol. 12. stol.:  biskupský hrad se systémem věžic vystupujících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                             před hradbu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Přímé vlivy z východního Středomoří (křižácké výpravy) se během 12. stol. neprojevily.</a:t>
            </a:r>
          </a:p>
        </p:txBody>
      </p:sp>
      <p:pic>
        <p:nvPicPr>
          <p:cNvPr id="2" name="Obrázek 2">
            <a:extLst>
              <a:ext uri="{FF2B5EF4-FFF2-40B4-BE49-F238E27FC236}">
                <a16:creationId xmlns:a16="http://schemas.microsoft.com/office/drawing/2014/main" id="{2A0CF824-83CD-F668-129E-32FCED855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11459" r="23865" b="20834"/>
          <a:stretch>
            <a:fillRect/>
          </a:stretch>
        </p:blipFill>
        <p:spPr bwMode="auto">
          <a:xfrm>
            <a:off x="9633197" y="3124200"/>
            <a:ext cx="2384177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 descr="Obsah obrázku text, snímek obrazovky, řada/pruh, diagram&#10;&#10;Popis byl vytvořen automaticky">
            <a:extLst>
              <a:ext uri="{FF2B5EF4-FFF2-40B4-BE49-F238E27FC236}">
                <a16:creationId xmlns:a16="http://schemas.microsoft.com/office/drawing/2014/main" id="{8DB2FCB7-9F49-5C79-573B-BFD78E5B20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324" y="4980904"/>
            <a:ext cx="2209922" cy="180156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1132114" y="203518"/>
            <a:ext cx="9840686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 dirty="0"/>
            </a:br>
            <a:r>
              <a:rPr lang="cs-CZ" altLang="cs-CZ" sz="3200" b="1" dirty="0"/>
              <a:t>                                    </a:t>
            </a:r>
            <a:r>
              <a:rPr lang="cs-CZ" altLang="cs-CZ" sz="3200" b="1" dirty="0">
                <a:solidFill>
                  <a:srgbClr val="FF0000"/>
                </a:solidFill>
              </a:rPr>
              <a:t>Nejstarší šlechtické hrady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0891" y="1346518"/>
            <a:ext cx="10933612" cy="5511482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1800" b="1" dirty="0"/>
              <a:t>13. stol. </a:t>
            </a:r>
            <a:r>
              <a:rPr lang="cs-CZ" sz="1800" dirty="0"/>
              <a:t>– opuštěno výlučné právo panovníka na zakládání hradů (ca. 40. léta 13. stol.).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objekty typu hrad vznikají odděleně od zemědělského osídlení a od vlastnických kostelů. 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Bergfritové</a:t>
            </a:r>
            <a:r>
              <a:rPr lang="cs-CZ" sz="1800" b="1" dirty="0"/>
              <a:t> dispozice</a:t>
            </a:r>
            <a:r>
              <a:rPr lang="cs-CZ" sz="1800" dirty="0"/>
              <a:t>:  </a:t>
            </a:r>
            <a:r>
              <a:rPr lang="cs-CZ" sz="1800" dirty="0" err="1"/>
              <a:t>Krašov</a:t>
            </a:r>
            <a:r>
              <a:rPr lang="cs-CZ" sz="1800" dirty="0"/>
              <a:t>, hrad na Lazurové hoře (Tachov), </a:t>
            </a:r>
            <a:r>
              <a:rPr lang="cs-CZ" sz="1800" dirty="0" err="1"/>
              <a:t>Valdek</a:t>
            </a:r>
            <a:r>
              <a:rPr lang="cs-CZ" sz="1800" dirty="0"/>
              <a:t>. </a:t>
            </a:r>
          </a:p>
          <a:p>
            <a:pPr>
              <a:defRPr/>
            </a:pPr>
            <a:r>
              <a:rPr lang="cs-CZ" sz="1800" b="1" dirty="0" err="1"/>
              <a:t>Bezvěžové</a:t>
            </a:r>
            <a:r>
              <a:rPr lang="cs-CZ" sz="1800" b="1" dirty="0"/>
              <a:t> hrady a složitější typy:  </a:t>
            </a:r>
            <a:r>
              <a:rPr lang="cs-CZ" sz="1800" dirty="0"/>
              <a:t>Český Krumlov, Choustník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Krašov</a:t>
            </a:r>
            <a:r>
              <a:rPr lang="cs-CZ" sz="1800" dirty="0"/>
              <a:t> (Plzeň-sever):  založili před 1232 </a:t>
            </a:r>
            <a:r>
              <a:rPr lang="cs-CZ" sz="1800" dirty="0" err="1"/>
              <a:t>Hroznatovci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1. fáze  –  horní hrad chránily věžice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2. fáze  –  v dolním hradu postaven </a:t>
            </a:r>
            <a:r>
              <a:rPr lang="cs-CZ" sz="1800" dirty="0" err="1"/>
              <a:t>bergfrit</a:t>
            </a:r>
            <a:r>
              <a:rPr lang="cs-CZ" sz="1800" dirty="0"/>
              <a:t> (útočištná věž)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Valdek</a:t>
            </a:r>
            <a:r>
              <a:rPr lang="cs-CZ" sz="1800" dirty="0"/>
              <a:t> (Příbram):  palác v zadní části patří k nejstarší fázi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</a:t>
            </a:r>
            <a:r>
              <a:rPr lang="cs-CZ" sz="1800" dirty="0" err="1"/>
              <a:t>bergfrit</a:t>
            </a:r>
            <a:r>
              <a:rPr lang="cs-CZ" sz="1800" dirty="0"/>
              <a:t> je podle J. Anderleho mnohem mladší.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Choustník</a:t>
            </a:r>
            <a:r>
              <a:rPr lang="cs-CZ" sz="1800" dirty="0"/>
              <a:t> (Tábor):   založen po r. 1262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 err="1"/>
              <a:t>Vízmburg</a:t>
            </a:r>
            <a:r>
              <a:rPr lang="cs-CZ" sz="1800" dirty="0"/>
              <a:t> (u Trutnova, výzkumy A. Hejna):  založen ve 2. pol. 13.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zánik 1447 - jako tzv. zavřený hrad; </a:t>
            </a:r>
            <a:r>
              <a:rPr lang="cs-CZ" sz="1800" dirty="0" err="1"/>
              <a:t>bergfrit</a:t>
            </a:r>
            <a:r>
              <a:rPr lang="cs-CZ" sz="1800" dirty="0"/>
              <a:t>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765025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1301932" y="9901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b="1" dirty="0"/>
            </a:br>
            <a:r>
              <a:rPr lang="cs-CZ" altLang="cs-CZ" sz="3600" b="1" dirty="0">
                <a:solidFill>
                  <a:srgbClr val="FF0000"/>
                </a:solidFill>
              </a:rPr>
              <a:t>Typologie hradů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endParaRPr lang="cs-CZ" altLang="cs-CZ" sz="3600" dirty="0">
              <a:solidFill>
                <a:srgbClr val="FF000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757645" y="1384662"/>
            <a:ext cx="10724605" cy="5473337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2000" b="1" dirty="0" err="1"/>
              <a:t>Donjonového</a:t>
            </a:r>
            <a:r>
              <a:rPr lang="cs-CZ" sz="2000" b="1" dirty="0"/>
              <a:t> typu</a:t>
            </a:r>
          </a:p>
          <a:p>
            <a:pPr eaLnBrk="1" hangingPunct="1">
              <a:defRPr/>
            </a:pPr>
            <a:r>
              <a:rPr lang="cs-CZ" sz="2000" b="1" dirty="0"/>
              <a:t>Přechodného typu</a:t>
            </a:r>
          </a:p>
          <a:p>
            <a:pPr eaLnBrk="1" hangingPunct="1">
              <a:defRPr/>
            </a:pPr>
            <a:r>
              <a:rPr lang="cs-CZ" sz="2000" b="1" dirty="0"/>
              <a:t>S obvodovou zástavbou</a:t>
            </a:r>
          </a:p>
          <a:p>
            <a:pPr eaLnBrk="1" hangingPunct="1">
              <a:defRPr/>
            </a:pPr>
            <a:r>
              <a:rPr lang="cs-CZ" sz="2000" b="1" dirty="0"/>
              <a:t>Kastelového typu</a:t>
            </a:r>
            <a:r>
              <a:rPr lang="cs-CZ" sz="2000" dirty="0"/>
              <a:t> – francouzský kastel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– italský kastel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– středoevropský kastel</a:t>
            </a:r>
          </a:p>
          <a:p>
            <a:pPr eaLnBrk="1" hangingPunct="1">
              <a:defRPr/>
            </a:pPr>
            <a:r>
              <a:rPr lang="cs-CZ" sz="2000" b="1" dirty="0" err="1"/>
              <a:t>Bergfritového</a:t>
            </a:r>
            <a:r>
              <a:rPr lang="cs-CZ" sz="2000" b="1" dirty="0"/>
              <a:t> typu</a:t>
            </a:r>
          </a:p>
          <a:p>
            <a:pPr eaLnBrk="1" hangingPunct="1">
              <a:defRPr/>
            </a:pPr>
            <a:r>
              <a:rPr lang="cs-CZ" sz="2000" b="1" dirty="0" err="1"/>
              <a:t>Bezvěžové</a:t>
            </a:r>
            <a:r>
              <a:rPr lang="cs-CZ" sz="2000" b="1" dirty="0"/>
              <a:t> hrady </a:t>
            </a:r>
            <a:r>
              <a:rPr lang="cs-CZ" sz="2000" dirty="0"/>
              <a:t>–  s plášťovou zdí </a:t>
            </a:r>
          </a:p>
          <a:p>
            <a:pPr eaLnBrk="1" hangingPunct="1">
              <a:defRPr/>
            </a:pPr>
            <a:r>
              <a:rPr lang="cs-CZ" sz="2000" b="1" dirty="0"/>
              <a:t>Palácového typu </a:t>
            </a:r>
            <a:r>
              <a:rPr lang="cs-CZ" sz="2000" dirty="0"/>
              <a:t>(hlavní obranná stavba)</a:t>
            </a:r>
          </a:p>
          <a:p>
            <a:pPr eaLnBrk="1" hangingPunct="1">
              <a:defRPr/>
            </a:pPr>
            <a:r>
              <a:rPr lang="cs-CZ" sz="2000" b="1" dirty="0" err="1"/>
              <a:t>Dvoupalácové</a:t>
            </a:r>
            <a:r>
              <a:rPr lang="cs-CZ" sz="2000" b="1" dirty="0"/>
              <a:t> dispozice</a:t>
            </a:r>
          </a:p>
          <a:p>
            <a:pPr eaLnBrk="1" hangingPunct="1">
              <a:defRPr/>
            </a:pPr>
            <a:r>
              <a:rPr lang="cs-CZ" sz="2000" b="1" dirty="0"/>
              <a:t>Husitské hrady</a:t>
            </a:r>
          </a:p>
        </p:txBody>
      </p:sp>
    </p:spTree>
    <p:extLst>
      <p:ext uri="{BB962C8B-B14F-4D97-AF65-F5344CB8AC3E}">
        <p14:creationId xmlns:p14="http://schemas.microsoft.com/office/powerpoint/2010/main" val="1392688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21336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Kasteologie</a:t>
            </a: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8" y="986246"/>
            <a:ext cx="11839302" cy="5871754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Dnes  </a:t>
            </a:r>
            <a:r>
              <a:rPr lang="cs-CZ" sz="1800" dirty="0"/>
              <a:t>–  historická disciplína zaměřená na studium feudálních sídel, využívající metodiky několika oborů: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archeologie, historie (genealogie, heraldika, sfragistika, diplomatika), dějiny umění, stavebně-historický vývoj</a:t>
            </a:r>
          </a:p>
          <a:p>
            <a:pPr eaLnBrk="1" hangingPunct="1">
              <a:defRPr/>
            </a:pPr>
            <a:endParaRPr lang="cs-CZ" sz="1800" dirty="0"/>
          </a:p>
          <a:p>
            <a:r>
              <a:rPr lang="cs-CZ" sz="1800" b="1" dirty="0"/>
              <a:t>Hrad  </a:t>
            </a:r>
            <a:r>
              <a:rPr lang="cs-CZ" sz="1800" dirty="0"/>
              <a:t>–</a:t>
            </a:r>
            <a:r>
              <a:rPr lang="cs-CZ" sz="1800" b="1" dirty="0"/>
              <a:t>  dříve:   </a:t>
            </a:r>
            <a:r>
              <a:rPr lang="cs-CZ" sz="1800" dirty="0"/>
              <a:t>objekt navazující na starší hradiště (historie, chronologické zařazení, architektonická dispozice, vybavení))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–  </a:t>
            </a:r>
            <a:r>
              <a:rPr lang="cs-CZ" sz="1800" b="1" dirty="0"/>
              <a:t>dnes:</a:t>
            </a:r>
            <a:r>
              <a:rPr lang="cs-CZ" sz="1800" dirty="0"/>
              <a:t>   nový prvek vrcholně středověké transformace (pojetí elit, ekologie – jídelníček, lovecké hrady, řádová sídla)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sídlo jako součást historické krajiny, viditelnost v krajině (GIS), provozní funkce (předhradí),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</a:t>
            </a:r>
            <a:endParaRPr lang="cs-CZ" sz="1800" u="sng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sz="1800" u="sng" dirty="0">
                <a:solidFill>
                  <a:srgbClr val="FF0000"/>
                </a:solidFill>
              </a:rPr>
              <a:t>„</a:t>
            </a:r>
            <a:r>
              <a:rPr lang="cs-CZ" sz="1800" b="1" dirty="0">
                <a:solidFill>
                  <a:srgbClr val="FF0000"/>
                </a:solidFill>
              </a:rPr>
              <a:t>Česká </a:t>
            </a:r>
            <a:r>
              <a:rPr lang="cs-CZ" sz="1800" b="1" dirty="0" err="1">
                <a:solidFill>
                  <a:srgbClr val="FF0000"/>
                </a:solidFill>
              </a:rPr>
              <a:t>kasteologická</a:t>
            </a:r>
            <a:r>
              <a:rPr lang="cs-CZ" sz="1800" b="1" dirty="0">
                <a:solidFill>
                  <a:srgbClr val="FF0000"/>
                </a:solidFill>
              </a:rPr>
              <a:t> škola</a:t>
            </a:r>
            <a:r>
              <a:rPr lang="cs-CZ" sz="1800" dirty="0">
                <a:solidFill>
                  <a:srgbClr val="FF0000"/>
                </a:solidFill>
              </a:rPr>
              <a:t>“   </a:t>
            </a:r>
            <a:r>
              <a:rPr lang="cs-CZ" sz="1800" dirty="0"/>
              <a:t>–   2. pol. 50. let:   počátky  (výzkum tvrzí);  60. léta:   rozvoj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–   70. léta:   komplexní pojetí studia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Durdík, T.:  Česká </a:t>
            </a:r>
            <a:r>
              <a:rPr lang="cs-CZ" sz="1800" dirty="0" err="1"/>
              <a:t>kastelologie</a:t>
            </a:r>
            <a:r>
              <a:rPr lang="cs-CZ" sz="1800" dirty="0"/>
              <a:t> v evropských souvislostech, AR 50, 1998, 784-789. </a:t>
            </a:r>
          </a:p>
          <a:p>
            <a:endParaRPr lang="cs-CZ" sz="1800" dirty="0"/>
          </a:p>
          <a:p>
            <a:pPr>
              <a:defRPr/>
            </a:pPr>
            <a:r>
              <a:rPr lang="cs-CZ" sz="1800" b="1" dirty="0"/>
              <a:t>Karel Hynek Mácha </a:t>
            </a:r>
            <a:r>
              <a:rPr lang="cs-CZ" sz="1800" dirty="0"/>
              <a:t>(1810-1836)  –  Hrady spatřené (romantismus, </a:t>
            </a:r>
            <a:r>
              <a:rPr lang="cs-CZ" sz="1800" dirty="0" err="1"/>
              <a:t>skicy</a:t>
            </a:r>
            <a:r>
              <a:rPr lang="cs-CZ" sz="1800" dirty="0"/>
              <a:t>)</a:t>
            </a:r>
          </a:p>
          <a:p>
            <a:pPr>
              <a:defRPr/>
            </a:pPr>
            <a:r>
              <a:rPr lang="cs-CZ" sz="1800" b="1" dirty="0"/>
              <a:t>František Alexander </a:t>
            </a:r>
            <a:r>
              <a:rPr lang="cs-CZ" sz="1800" b="1" dirty="0" err="1"/>
              <a:t>Herber</a:t>
            </a:r>
            <a:r>
              <a:rPr lang="cs-CZ" sz="1800" dirty="0"/>
              <a:t> (1815-1849)  –  pražský kupec, zmapoval okolo 600 hradů   </a:t>
            </a:r>
          </a:p>
          <a:p>
            <a:pPr>
              <a:defRPr/>
            </a:pPr>
            <a:r>
              <a:rPr lang="cs-CZ" sz="1800" b="1" dirty="0"/>
              <a:t>August Sedláček</a:t>
            </a:r>
            <a:r>
              <a:rPr lang="cs-CZ" sz="1800" dirty="0"/>
              <a:t> (1843-1926)  –  profesor v Táboře a Písku, 15 sv., zmapoval cca 3 tis. hradů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Hrady, zámky a tvrze království českého</a:t>
            </a:r>
          </a:p>
          <a:p>
            <a:pPr>
              <a:defRPr/>
            </a:pPr>
            <a:r>
              <a:rPr lang="cs-CZ" sz="1800" b="1" dirty="0"/>
              <a:t>Dobroslava Menclová  </a:t>
            </a:r>
            <a:r>
              <a:rPr lang="cs-CZ" sz="1800" dirty="0"/>
              <a:t>–  historička umění: České hrady, 2 sv. (1972)</a:t>
            </a:r>
          </a:p>
          <a:p>
            <a:pPr>
              <a:defRPr/>
            </a:pPr>
            <a:r>
              <a:rPr lang="cs-CZ" sz="1800" b="1" dirty="0"/>
              <a:t>Tomáš Durdík </a:t>
            </a:r>
            <a:r>
              <a:rPr lang="cs-CZ" sz="1800" dirty="0"/>
              <a:t>(1951-2014)  –  Ilustrovaná encyklopedie českých hradů (1999)</a:t>
            </a:r>
          </a:p>
          <a:p>
            <a:pPr>
              <a:defRPr/>
            </a:pPr>
            <a:r>
              <a:rPr lang="cs-CZ" sz="1800" b="1" dirty="0"/>
              <a:t>Miroslav Plaček  </a:t>
            </a:r>
            <a:r>
              <a:rPr lang="cs-CZ" sz="1800" dirty="0"/>
              <a:t>–  Ilustrovaná encyklopedie moravských hradů, hrádků a tvrzí. Praha 2001. </a:t>
            </a:r>
          </a:p>
          <a:p>
            <a:pPr>
              <a:defRPr/>
            </a:pPr>
            <a:r>
              <a:rPr lang="cs-CZ" sz="1800" b="1" dirty="0"/>
              <a:t>Kouřil, P. – Prix, D. – </a:t>
            </a:r>
            <a:r>
              <a:rPr lang="cs-CZ" sz="1800" b="1" dirty="0" err="1"/>
              <a:t>Wihoda</a:t>
            </a:r>
            <a:r>
              <a:rPr lang="cs-CZ" sz="1800" b="1" dirty="0"/>
              <a:t>, M. </a:t>
            </a:r>
            <a:r>
              <a:rPr lang="cs-CZ" sz="1800" dirty="0"/>
              <a:t>–</a:t>
            </a:r>
            <a:r>
              <a:rPr lang="cs-CZ" sz="1800" b="1" dirty="0"/>
              <a:t> </a:t>
            </a:r>
            <a:r>
              <a:rPr lang="cs-CZ" sz="1800" dirty="0"/>
              <a:t>Hrady českého Slezska. Brno 2000.</a:t>
            </a:r>
          </a:p>
        </p:txBody>
      </p:sp>
    </p:spTree>
    <p:extLst>
      <p:ext uri="{BB962C8B-B14F-4D97-AF65-F5344CB8AC3E}">
        <p14:creationId xmlns:p14="http://schemas.microsoft.com/office/powerpoint/2010/main" val="4615190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1027612" y="0"/>
            <a:ext cx="10097588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             Typologie podle T. Durdíka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74319" y="1272539"/>
            <a:ext cx="11917681" cy="5766435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Hrad </a:t>
            </a:r>
            <a:r>
              <a:rPr lang="cs-CZ" sz="2000" b="1" dirty="0" err="1">
                <a:solidFill>
                  <a:srgbClr val="FF0000"/>
                </a:solidFill>
              </a:rPr>
              <a:t>donjonového</a:t>
            </a:r>
            <a:r>
              <a:rPr lang="cs-CZ" sz="2000" b="1" dirty="0">
                <a:solidFill>
                  <a:srgbClr val="FF0000"/>
                </a:solidFill>
              </a:rPr>
              <a:t> typu:  </a:t>
            </a:r>
            <a:r>
              <a:rPr lang="cs-CZ" sz="2000" b="1" dirty="0"/>
              <a:t>Donjon = obytná věž</a:t>
            </a:r>
            <a:r>
              <a:rPr lang="cs-CZ" sz="2000" dirty="0"/>
              <a:t>, v Čechách nejčastěji čtverhranná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v královském hradním stavitelství od samého počátku (Přimda)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věž je vybavena otopným zařízením (např. krby)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dispozici tvoří volně stojící obytná věž, ohrazená hradbou, do které může být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vevázán např. vstupní objekt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donjon tvoří hlavní obytnou a hospodářskou stavbu (ostatní zástavba pomocná)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–  přístupný (hospod. důvody) z přízemí (špatné pro obranu).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Lokality: Přimda, Rábí (13 x 19 m), </a:t>
            </a:r>
            <a:r>
              <a:rPr lang="cs-CZ" sz="2000" dirty="0" err="1"/>
              <a:t>Pajrek</a:t>
            </a:r>
            <a:r>
              <a:rPr lang="cs-CZ" sz="2000" dirty="0"/>
              <a:t> (16 x 16 m), </a:t>
            </a:r>
            <a:r>
              <a:rPr lang="cs-CZ" sz="2000" dirty="0" err="1"/>
              <a:t>Týřov</a:t>
            </a:r>
            <a:r>
              <a:rPr lang="cs-CZ" sz="2000" dirty="0"/>
              <a:t> (zadní část), Zvíkov </a:t>
            </a:r>
          </a:p>
          <a:p>
            <a:pPr>
              <a:defRPr/>
            </a:pPr>
            <a:endParaRPr lang="cs-CZ" sz="2000" dirty="0"/>
          </a:p>
          <a:p>
            <a:pPr>
              <a:defRPr/>
            </a:pPr>
            <a:r>
              <a:rPr lang="cs-CZ" sz="2000" b="1" dirty="0">
                <a:solidFill>
                  <a:srgbClr val="FF0000"/>
                </a:solidFill>
              </a:rPr>
              <a:t>Hrad </a:t>
            </a:r>
            <a:r>
              <a:rPr lang="cs-CZ" sz="2000" b="1" dirty="0" err="1">
                <a:solidFill>
                  <a:srgbClr val="FF0000"/>
                </a:solidFill>
              </a:rPr>
              <a:t>begrfritového</a:t>
            </a:r>
            <a:r>
              <a:rPr lang="cs-CZ" sz="2000" b="1" dirty="0">
                <a:solidFill>
                  <a:srgbClr val="FF0000"/>
                </a:solidFill>
              </a:rPr>
              <a:t> typu:</a:t>
            </a:r>
            <a:r>
              <a:rPr lang="cs-CZ" sz="2000" b="1" dirty="0"/>
              <a:t>  </a:t>
            </a:r>
            <a:r>
              <a:rPr lang="cs-CZ" sz="2000" b="1" dirty="0" err="1"/>
              <a:t>Bergfrit</a:t>
            </a:r>
            <a:r>
              <a:rPr lang="cs-CZ" sz="2000" b="1" dirty="0"/>
              <a:t> = útočištná věž</a:t>
            </a:r>
            <a:r>
              <a:rPr lang="cs-CZ" sz="2000" dirty="0"/>
              <a:t>, v Čechách většinou okrouhlá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– přístupná z patra, v přízemí nejsou žádné otvory (funkce útočiště)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– nebyla určena k obývání a její prostory nejsou k tomuto účelu vybaveny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– základní dispozici tvoří věž, palác a hradba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– palác v nejchráněnějším místě, </a:t>
            </a:r>
            <a:r>
              <a:rPr lang="cs-CZ" sz="2000" dirty="0" err="1"/>
              <a:t>bergfrit</a:t>
            </a:r>
            <a:r>
              <a:rPr lang="cs-CZ" sz="2000" dirty="0"/>
              <a:t> stál volně na nádvoří, nebo byl vevázán do hradby </a:t>
            </a:r>
          </a:p>
          <a:p>
            <a:pPr marL="0" indent="0">
              <a:buNone/>
              <a:defRPr/>
            </a:pPr>
            <a:r>
              <a:rPr lang="cs-CZ" sz="2000" dirty="0"/>
              <a:t>                                                      Lokality: Žebrák (přestavěn), Zvíkov (</a:t>
            </a:r>
            <a:r>
              <a:rPr lang="cs-CZ" sz="2000" dirty="0" err="1"/>
              <a:t>bergfrit</a:t>
            </a:r>
            <a:r>
              <a:rPr lang="cs-CZ" sz="2000" dirty="0"/>
              <a:t> s břitem).</a:t>
            </a:r>
          </a:p>
          <a:p>
            <a:pPr>
              <a:defRPr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103263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1905000" y="280849"/>
            <a:ext cx="8229600" cy="1143001"/>
          </a:xfrm>
        </p:spPr>
        <p:txBody>
          <a:bodyPr/>
          <a:lstStyle/>
          <a:p>
            <a:pPr eaLnBrk="1" hangingPunct="1"/>
            <a:r>
              <a:rPr lang="cs-CZ" altLang="cs-CZ" sz="2800" b="1" dirty="0" err="1">
                <a:solidFill>
                  <a:srgbClr val="FF0000"/>
                </a:solidFill>
              </a:rPr>
              <a:t>Donjonový</a:t>
            </a:r>
            <a:r>
              <a:rPr lang="cs-CZ" altLang="cs-CZ" sz="2800" b="1" dirty="0">
                <a:solidFill>
                  <a:srgbClr val="FF0000"/>
                </a:solidFill>
              </a:rPr>
              <a:t> typ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95325" y="1423850"/>
            <a:ext cx="5324475" cy="513370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dirty="0"/>
              <a:t>Volně stojící či do hradby vevázaná čtverhranná obytná věž  obtočená hradbou, do níž může být zakomponován další objekt (branská věž)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Ostatní zástavba má pomocný charakter.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Ve výjimečných případech může hrad tvořit pouze donjon bez ohrazení.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Typická dispozice se  podobá nejčastěji užívanému typu vesnických tvrzí.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 err="1"/>
              <a:t>Pčimda</a:t>
            </a:r>
            <a:r>
              <a:rPr lang="cs-CZ" sz="1800" dirty="0"/>
              <a:t>, Rabí a </a:t>
            </a:r>
            <a:r>
              <a:rPr lang="cs-CZ" sz="1800" dirty="0" err="1"/>
              <a:t>Čejchanov</a:t>
            </a:r>
            <a:endParaRPr lang="cs-CZ" sz="1800" dirty="0"/>
          </a:p>
          <a:p>
            <a:pPr eaLnBrk="1" hangingPunct="1">
              <a:defRPr/>
            </a:pPr>
            <a:endParaRPr lang="cs-CZ" sz="1800" dirty="0"/>
          </a:p>
        </p:txBody>
      </p:sp>
      <p:pic>
        <p:nvPicPr>
          <p:cNvPr id="26628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23" t="61082" r="47650" b="12071"/>
          <a:stretch>
            <a:fillRect/>
          </a:stretch>
        </p:blipFill>
        <p:spPr>
          <a:xfrm>
            <a:off x="6873829" y="703264"/>
            <a:ext cx="3963988" cy="5191125"/>
          </a:xfrm>
        </p:spPr>
      </p:pic>
    </p:spTree>
    <p:extLst>
      <p:ext uri="{BB962C8B-B14F-4D97-AF65-F5344CB8AC3E}">
        <p14:creationId xmlns:p14="http://schemas.microsoft.com/office/powerpoint/2010/main" val="68980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800225" y="228600"/>
            <a:ext cx="3733800" cy="1143000"/>
          </a:xfrm>
        </p:spPr>
        <p:txBody>
          <a:bodyPr/>
          <a:lstStyle/>
          <a:p>
            <a:r>
              <a:rPr lang="cs-CZ" altLang="cs-CZ" b="1" dirty="0">
                <a:solidFill>
                  <a:srgbClr val="FF0000"/>
                </a:solidFill>
              </a:rPr>
              <a:t>      Přimda</a:t>
            </a:r>
            <a:endParaRPr lang="cs-CZ" alt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562100"/>
            <a:ext cx="6115050" cy="515220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dirty="0"/>
              <a:t>1121  –  podle kronikáře Kosmy postavili  „nějací Němci“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na české straně pohraničního lesa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pravděpodobně </a:t>
            </a:r>
            <a:r>
              <a:rPr lang="cs-CZ" sz="1800" dirty="0" err="1"/>
              <a:t>Děpold</a:t>
            </a:r>
            <a:r>
              <a:rPr lang="cs-CZ" sz="1800" dirty="0"/>
              <a:t> II. z </a:t>
            </a:r>
            <a:r>
              <a:rPr lang="cs-CZ" sz="1800" dirty="0" err="1"/>
              <a:t>Vohburgu</a:t>
            </a:r>
            <a:r>
              <a:rPr lang="cs-CZ" sz="1800" dirty="0"/>
              <a:t>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nejstarší kamenný hrad na českém území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Hlavní stavba  </a:t>
            </a:r>
            <a:r>
              <a:rPr lang="cs-CZ" sz="1800" dirty="0"/>
              <a:t>–  čtverhranná obytná věž s malým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obdélníkovým přístavkem, volně stojícím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uprostřed ohrazení. </a:t>
            </a:r>
          </a:p>
          <a:p>
            <a:pPr>
              <a:defRPr/>
            </a:pPr>
            <a:r>
              <a:rPr lang="cs-CZ" sz="1800" b="1" dirty="0"/>
              <a:t>První patro  </a:t>
            </a:r>
            <a:r>
              <a:rPr lang="cs-CZ" sz="1800" dirty="0"/>
              <a:t>–  obytná místnost s krbem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–   u průchodu do přístavku schodiště, které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vedlo v síle zdi do 2. patra. </a:t>
            </a:r>
          </a:p>
          <a:p>
            <a:pPr>
              <a:defRPr/>
            </a:pPr>
            <a:r>
              <a:rPr lang="cs-CZ" sz="1800" b="1" dirty="0"/>
              <a:t>V přístavku  </a:t>
            </a:r>
            <a:r>
              <a:rPr lang="cs-CZ" sz="1800" dirty="0"/>
              <a:t>–   románský </a:t>
            </a:r>
            <a:r>
              <a:rPr lang="cs-CZ" sz="1800" dirty="0" err="1"/>
              <a:t>prevet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(zřejmě nejstarší záchod v Čechách).</a:t>
            </a:r>
          </a:p>
          <a:p>
            <a:pPr>
              <a:defRPr/>
            </a:pPr>
            <a:endParaRPr lang="cs-CZ" sz="1800" dirty="0"/>
          </a:p>
        </p:txBody>
      </p:sp>
      <p:pic>
        <p:nvPicPr>
          <p:cNvPr id="27652" name="Picture 2" descr="Související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9287" y="3125662"/>
            <a:ext cx="3211063" cy="35037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3" name="AutoShape 4" descr="Výsledek obrázku pro P&amp;rcaron;imda  dispozice"/>
          <p:cNvSpPr>
            <a:spLocks noChangeAspect="1" noChangeArrowheads="1"/>
          </p:cNvSpPr>
          <p:nvPr/>
        </p:nvSpPr>
        <p:spPr bwMode="auto">
          <a:xfrm>
            <a:off x="1600200" y="-2447925"/>
            <a:ext cx="49911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</p:txBody>
      </p:sp>
      <p:pic>
        <p:nvPicPr>
          <p:cNvPr id="27654" name="Picture 6" descr="Výsledek obrázku pro P&amp;rcaron;imda  dispoz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6"/>
          <a:stretch>
            <a:fillRect/>
          </a:stretch>
        </p:blipFill>
        <p:spPr bwMode="auto">
          <a:xfrm>
            <a:off x="7209287" y="228599"/>
            <a:ext cx="321106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130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err="1">
                <a:solidFill>
                  <a:srgbClr val="FF0000"/>
                </a:solidFill>
              </a:rPr>
              <a:t>Bergfritový</a:t>
            </a:r>
            <a:r>
              <a:rPr lang="cs-CZ" altLang="cs-CZ" sz="3200" b="1" dirty="0">
                <a:solidFill>
                  <a:srgbClr val="FF0000"/>
                </a:solidFill>
              </a:rPr>
              <a:t> typ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47675" y="1143000"/>
            <a:ext cx="6181725" cy="5334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dirty="0"/>
              <a:t>Základní typ šlechtických hradů 13. a 14. stol. kombinující tři prvky hradní dispozice: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–  </a:t>
            </a:r>
            <a:r>
              <a:rPr lang="cs-CZ" sz="1800" b="1" dirty="0"/>
              <a:t>věž, hradba a palác</a:t>
            </a:r>
            <a:r>
              <a:rPr lang="cs-CZ" sz="1800" dirty="0"/>
              <a:t>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Okrouhlá věž  </a:t>
            </a:r>
            <a:r>
              <a:rPr lang="cs-CZ" sz="1800" dirty="0"/>
              <a:t>–  </a:t>
            </a:r>
            <a:r>
              <a:rPr lang="cs-CZ" sz="1800" dirty="0" err="1"/>
              <a:t>bergfrit</a:t>
            </a:r>
            <a:r>
              <a:rPr lang="cs-CZ" sz="1800" dirty="0"/>
              <a:t> v čele, v hradbě nebo volně na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nádvoří (poslední útočiště)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–  přístupný z prvního patra.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Palác</a:t>
            </a:r>
            <a:r>
              <a:rPr lang="cs-CZ" sz="1800" dirty="0"/>
              <a:t> –   na nejchráněnějším místě (konec ostrožny)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–  spojen s věží hradbou.</a:t>
            </a:r>
          </a:p>
          <a:p>
            <a:pPr eaLnBrk="1" hangingPunct="1"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 err="1"/>
              <a:t>Rrozvinutá</a:t>
            </a:r>
            <a:r>
              <a:rPr lang="cs-CZ" sz="1800" b="1" dirty="0"/>
              <a:t> </a:t>
            </a:r>
            <a:r>
              <a:rPr lang="cs-CZ" sz="1800" b="1" dirty="0" err="1"/>
              <a:t>ispozice</a:t>
            </a:r>
            <a:r>
              <a:rPr lang="cs-CZ" sz="1800" b="1" dirty="0"/>
              <a:t>  –  </a:t>
            </a:r>
            <a:r>
              <a:rPr lang="cs-CZ" sz="1800" dirty="0"/>
              <a:t>větší rozměry kvůli obraně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  nebo komfortu</a:t>
            </a:r>
          </a:p>
          <a:p>
            <a:pPr marL="0" indent="0">
              <a:buNone/>
              <a:defRPr/>
            </a:pPr>
            <a:r>
              <a:rPr lang="cs-CZ" sz="1800" b="1" dirty="0"/>
              <a:t> </a:t>
            </a:r>
          </a:p>
          <a:p>
            <a:pPr eaLnBrk="1" hangingPunct="1">
              <a:defRPr/>
            </a:pPr>
            <a:r>
              <a:rPr lang="cs-CZ" sz="1800" dirty="0" err="1"/>
              <a:t>Volfštejn</a:t>
            </a:r>
            <a:r>
              <a:rPr lang="cs-CZ" sz="1800" dirty="0"/>
              <a:t>, </a:t>
            </a:r>
            <a:r>
              <a:rPr lang="cs-CZ" sz="1800" dirty="0" err="1"/>
              <a:t>Krašov</a:t>
            </a:r>
            <a:r>
              <a:rPr lang="cs-CZ" sz="1800" dirty="0"/>
              <a:t>, Dobronice, </a:t>
            </a:r>
            <a:r>
              <a:rPr lang="cs-CZ" sz="1800" dirty="0" err="1"/>
              <a:t>Cimburk</a:t>
            </a:r>
            <a:r>
              <a:rPr lang="cs-CZ" sz="1800" dirty="0"/>
              <a:t>.</a:t>
            </a:r>
          </a:p>
        </p:txBody>
      </p:sp>
      <p:pic>
        <p:nvPicPr>
          <p:cNvPr id="25604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22" t="51015" r="47169" b="18784"/>
          <a:stretch>
            <a:fillRect/>
          </a:stretch>
        </p:blipFill>
        <p:spPr>
          <a:xfrm>
            <a:off x="6961188" y="571500"/>
            <a:ext cx="4430182" cy="5695950"/>
          </a:xfrm>
        </p:spPr>
      </p:pic>
    </p:spTree>
    <p:extLst>
      <p:ext uri="{BB962C8B-B14F-4D97-AF65-F5344CB8AC3E}">
        <p14:creationId xmlns:p14="http://schemas.microsoft.com/office/powerpoint/2010/main" val="208637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dirty="0"/>
            </a:br>
            <a:r>
              <a:rPr lang="cs-CZ" altLang="cs-CZ" sz="3200" b="1" dirty="0">
                <a:solidFill>
                  <a:srgbClr val="FF0000"/>
                </a:solidFill>
              </a:rPr>
              <a:t>Přechodný typ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pic>
        <p:nvPicPr>
          <p:cNvPr id="28675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7" t="114102" r="-32076" b="-76512"/>
          <a:stretch>
            <a:fillRect/>
          </a:stretch>
        </p:blipFill>
        <p:spPr>
          <a:xfrm>
            <a:off x="8763000" y="3581400"/>
            <a:ext cx="1447800" cy="1417638"/>
          </a:xfrm>
        </p:spPr>
      </p:pic>
      <p:pic>
        <p:nvPicPr>
          <p:cNvPr id="28676" name="Zástupný symbol pro obsa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1" t="33559" r="19350" b="39594"/>
          <a:stretch>
            <a:fillRect/>
          </a:stretch>
        </p:blipFill>
        <p:spPr bwMode="auto">
          <a:xfrm>
            <a:off x="6297115" y="1013031"/>
            <a:ext cx="5498645" cy="51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695325" y="1447800"/>
            <a:ext cx="5324475" cy="5105400"/>
          </a:xfrm>
        </p:spPr>
        <p:txBody>
          <a:bodyPr/>
          <a:lstStyle/>
          <a:p>
            <a:pPr eaLnBrk="1" hangingPunct="1">
              <a:defRPr/>
            </a:pPr>
            <a:r>
              <a:rPr lang="cs-CZ" sz="2000" dirty="0"/>
              <a:t>Objekty mezi středověkým hradem a starším hradištěm, z něhož přejímají valové opevnění.</a:t>
            </a:r>
          </a:p>
          <a:p>
            <a:pPr eaLnBrk="1" hangingPunct="1">
              <a:defRPr/>
            </a:pPr>
            <a:endParaRPr lang="cs-CZ" sz="2000" dirty="0"/>
          </a:p>
          <a:p>
            <a:pPr eaLnBrk="1" hangingPunct="1">
              <a:defRPr/>
            </a:pPr>
            <a:r>
              <a:rPr lang="cs-CZ" sz="2000" dirty="0"/>
              <a:t>Do valové hradby jsou na rozdíl od hradišť vkládány obytné stavby.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 err="1"/>
              <a:t>Hlavačov</a:t>
            </a:r>
            <a:r>
              <a:rPr lang="cs-CZ" sz="1800" dirty="0"/>
              <a:t> u Rakovníka (nejjednodušší)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 err="1"/>
              <a:t>Angerbach</a:t>
            </a:r>
            <a:r>
              <a:rPr lang="cs-CZ" sz="1800" dirty="0"/>
              <a:t> u Kožlan (</a:t>
            </a:r>
            <a:r>
              <a:rPr lang="cs-CZ" sz="1800" dirty="0" err="1"/>
              <a:t>bezvěžový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Týnec nad Sázavou</a:t>
            </a:r>
            <a:r>
              <a:rPr lang="cs-CZ" sz="1800" dirty="0"/>
              <a:t>. (nejsložitější)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Tachov </a:t>
            </a:r>
            <a:r>
              <a:rPr lang="cs-CZ" sz="1800" dirty="0"/>
              <a:t>(na místě hradiska)</a:t>
            </a:r>
          </a:p>
        </p:txBody>
      </p:sp>
    </p:spTree>
    <p:extLst>
      <p:ext uri="{BB962C8B-B14F-4D97-AF65-F5344CB8AC3E}">
        <p14:creationId xmlns:p14="http://schemas.microsoft.com/office/powerpoint/2010/main" val="3618302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709737" y="135732"/>
            <a:ext cx="37719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dirty="0"/>
            </a:br>
            <a:r>
              <a:rPr lang="cs-CZ" altLang="cs-CZ" dirty="0"/>
              <a:t>    </a:t>
            </a:r>
            <a:r>
              <a:rPr lang="cs-CZ" altLang="cs-CZ" sz="3200" b="1" dirty="0">
                <a:solidFill>
                  <a:srgbClr val="FF0000"/>
                </a:solidFill>
              </a:rPr>
              <a:t>Obvodová zástavba</a:t>
            </a:r>
            <a:br>
              <a:rPr lang="cs-CZ" altLang="cs-CZ" sz="3200" b="1" dirty="0"/>
            </a:br>
            <a:endParaRPr lang="cs-CZ" alt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61975" y="1552575"/>
            <a:ext cx="6067425" cy="49053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cs-CZ" sz="1800" dirty="0"/>
              <a:t>Základní typ královských hradů 13. stol.</a:t>
            </a:r>
          </a:p>
          <a:p>
            <a:pPr eaLnBrk="1" hangingPunct="1">
              <a:defRPr/>
            </a:pPr>
            <a:r>
              <a:rPr lang="cs-CZ" sz="1800" dirty="0"/>
              <a:t>Později se z něj vyvinul středoevropský kastel. </a:t>
            </a:r>
          </a:p>
          <a:p>
            <a:pPr eaLnBrk="1" hangingPunct="1">
              <a:defRPr/>
            </a:pPr>
            <a:r>
              <a:rPr lang="cs-CZ" sz="1800" dirty="0"/>
              <a:t>Dispozice  –  většinou vícedílný s větším počtem budov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situovaných podél vnitřního opevnění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–  od pol. 13. stol. se jejich součástí stávají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čtverhranné donjony, vyvinuté v paláce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(arkádové ochozy)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Pasivní obrana (věž, ochoz)</a:t>
            </a:r>
          </a:p>
          <a:p>
            <a:pPr eaLnBrk="1" hangingPunct="1">
              <a:defRPr/>
            </a:pPr>
            <a:r>
              <a:rPr lang="cs-CZ" sz="1800" dirty="0"/>
              <a:t>Jindřichův Hradec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Královské</a:t>
            </a:r>
            <a:r>
              <a:rPr lang="cs-CZ" sz="1800" dirty="0"/>
              <a:t>  –  Křivoklát a Zvíkov. </a:t>
            </a:r>
          </a:p>
          <a:p>
            <a:pPr eaLnBrk="1" hangingPunct="1">
              <a:defRPr/>
            </a:pPr>
            <a:r>
              <a:rPr lang="cs-CZ" sz="1800" b="1" dirty="0"/>
              <a:t>Šlechtické</a:t>
            </a:r>
            <a:r>
              <a:rPr lang="cs-CZ" sz="1800" dirty="0"/>
              <a:t>  –  </a:t>
            </a:r>
            <a:r>
              <a:rPr lang="cs-CZ" sz="1800" dirty="0" err="1"/>
              <a:t>Vítkovci</a:t>
            </a:r>
            <a:r>
              <a:rPr lang="cs-CZ" sz="1800" dirty="0"/>
              <a:t>: </a:t>
            </a:r>
            <a:r>
              <a:rPr lang="cs-CZ" sz="1800" dirty="0" err="1"/>
              <a:t>Příběnice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–  Páni z Dubé: Stará Dubá.</a:t>
            </a:r>
          </a:p>
        </p:txBody>
      </p:sp>
      <p:pic>
        <p:nvPicPr>
          <p:cNvPr id="29700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089" t="60066" r="48364" b="11205"/>
          <a:stretch>
            <a:fillRect/>
          </a:stretch>
        </p:blipFill>
        <p:spPr>
          <a:xfrm>
            <a:off x="7134226" y="707232"/>
            <a:ext cx="4017963" cy="5619750"/>
          </a:xfrm>
        </p:spPr>
      </p:pic>
    </p:spTree>
    <p:extLst>
      <p:ext uri="{BB962C8B-B14F-4D97-AF65-F5344CB8AC3E}">
        <p14:creationId xmlns:p14="http://schemas.microsoft.com/office/powerpoint/2010/main" val="24569703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213757" y="247106"/>
            <a:ext cx="4114800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200" b="1" dirty="0"/>
              <a:t>        </a:t>
            </a:r>
            <a:r>
              <a:rPr lang="cs-CZ" altLang="cs-CZ" sz="3200" b="1" dirty="0">
                <a:solidFill>
                  <a:srgbClr val="FF0000"/>
                </a:solidFill>
              </a:rPr>
              <a:t>Francouzský kastel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r>
              <a:rPr lang="cs-CZ" altLang="cs-CZ" sz="3200" b="1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0723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64" t="30878" r="18944" b="42274"/>
          <a:stretch>
            <a:fillRect/>
          </a:stretch>
        </p:blipFill>
        <p:spPr>
          <a:xfrm>
            <a:off x="6534150" y="666750"/>
            <a:ext cx="4572000" cy="5524500"/>
          </a:xfrm>
        </p:spPr>
      </p:pic>
      <p:sp>
        <p:nvSpPr>
          <p:cNvPr id="30724" name="Zástupný symbol pro obsah 6"/>
          <p:cNvSpPr>
            <a:spLocks noGrp="1"/>
          </p:cNvSpPr>
          <p:nvPr>
            <p:ph sz="half" idx="1"/>
          </p:nvPr>
        </p:nvSpPr>
        <p:spPr>
          <a:xfrm>
            <a:off x="522514" y="1495424"/>
            <a:ext cx="5497286" cy="53625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1800" b="1" dirty="0"/>
              <a:t>Půdorys </a:t>
            </a:r>
            <a:r>
              <a:rPr lang="cs-CZ" altLang="cs-CZ" sz="1800" dirty="0"/>
              <a:t> –  pravidelný s okrouhlými </a:t>
            </a:r>
            <a:r>
              <a:rPr lang="cs-CZ" altLang="cs-CZ" sz="1800" dirty="0" err="1"/>
              <a:t>flankovacími</a:t>
            </a:r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věžemi, které  tvoří aktivní systém obrany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 err="1"/>
              <a:t>Flankovací</a:t>
            </a:r>
            <a:r>
              <a:rPr lang="cs-CZ" altLang="cs-CZ" sz="1800" b="1" dirty="0"/>
              <a:t> věže </a:t>
            </a:r>
            <a:r>
              <a:rPr lang="cs-CZ" altLang="cs-CZ" sz="1800" dirty="0"/>
              <a:t> –  </a:t>
            </a:r>
            <a:r>
              <a:rPr lang="cs-CZ" altLang="cs-CZ" sz="1800" dirty="0" err="1"/>
              <a:t>vystoupují</a:t>
            </a:r>
            <a:r>
              <a:rPr lang="cs-CZ" altLang="cs-CZ" sz="1800" dirty="0"/>
              <a:t> z hradby a umožňují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odstřelování paty opevnění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–  každá z věží byla samostatný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   pevnostní článek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Vnitřní zástavba  </a:t>
            </a:r>
            <a:r>
              <a:rPr lang="cs-CZ" altLang="cs-CZ" sz="1800" dirty="0"/>
              <a:t>–  má obvodový charakter. </a:t>
            </a:r>
          </a:p>
          <a:p>
            <a:pPr eaLnBrk="1" hangingPunct="1"/>
            <a:endParaRPr lang="cs-CZ" altLang="cs-CZ" sz="1800" dirty="0"/>
          </a:p>
          <a:p>
            <a:pPr eaLnBrk="1" hangingPunct="1">
              <a:defRPr/>
            </a:pPr>
            <a:r>
              <a:rPr lang="cs-CZ" altLang="cs-CZ" sz="1800" dirty="0"/>
              <a:t>1. pol. 13. stol.  –  </a:t>
            </a:r>
            <a:r>
              <a:rPr lang="cs-CZ" altLang="cs-CZ" sz="1800" b="1" dirty="0"/>
              <a:t>Džbán</a:t>
            </a:r>
          </a:p>
          <a:p>
            <a:pPr eaLnBrk="1" hangingPunct="1">
              <a:defRPr/>
            </a:pPr>
            <a:r>
              <a:rPr lang="cs-CZ" altLang="cs-CZ" sz="1800" dirty="0"/>
              <a:t>2. pol. 13. stol.  –  </a:t>
            </a:r>
            <a:r>
              <a:rPr lang="cs-CZ" altLang="cs-CZ" sz="1800" b="1" dirty="0"/>
              <a:t>Nižbor, Úsov, Tábor </a:t>
            </a:r>
          </a:p>
          <a:p>
            <a:pPr eaLnBrk="1" hangingPunct="1">
              <a:defRPr/>
            </a:pPr>
            <a:r>
              <a:rPr lang="cs-CZ" altLang="cs-CZ" sz="1800" dirty="0"/>
              <a:t>Konec 13. stol.  –  </a:t>
            </a:r>
            <a:r>
              <a:rPr lang="cs-CZ" altLang="cs-CZ" sz="1800" b="1" dirty="0"/>
              <a:t>Konopiště </a:t>
            </a:r>
          </a:p>
          <a:p>
            <a:pPr eaLnBrk="1" hangingPunct="1"/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3768416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F17079CA-A339-0944-4B21-651E89247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37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  Francouzský kastel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83238F-7AD1-4197-6719-3FB11A2C6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9" y="990600"/>
            <a:ext cx="10810876" cy="586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Vznik:</a:t>
            </a:r>
            <a:r>
              <a:rPr lang="cs-CZ" sz="1800" dirty="0"/>
              <a:t>   francouzské kapetovské království    (vliv antického a arabského opevňovacího stavitelství)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vláda Filipa II. Augusta (1180–1223), zvláště 4/4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</a:t>
            </a:r>
            <a:r>
              <a:rPr lang="cs-CZ" sz="1800" b="1" dirty="0"/>
              <a:t>znaky:</a:t>
            </a:r>
            <a:r>
              <a:rPr lang="cs-CZ" sz="1800" dirty="0"/>
              <a:t>  donjon a </a:t>
            </a:r>
            <a:r>
              <a:rPr lang="cs-CZ" sz="1800" dirty="0" err="1"/>
              <a:t>flankovací</a:t>
            </a:r>
            <a:r>
              <a:rPr lang="cs-CZ" sz="1800" dirty="0"/>
              <a:t> věžice (vystupuje z hradby a umožňuje boční střelbu na nepřátele)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Datování:  </a:t>
            </a:r>
            <a:r>
              <a:rPr lang="cs-CZ" sz="1800" dirty="0"/>
              <a:t>od druhé poloviny 12. stol. (konec 12. stol.)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J. </a:t>
            </a:r>
            <a:r>
              <a:rPr lang="cs-CZ" sz="1800" dirty="0" err="1"/>
              <a:t>Mesqui</a:t>
            </a:r>
            <a:r>
              <a:rPr lang="cs-CZ" sz="1800" dirty="0"/>
              <a:t>:  konec 12. stol.  (1170–1200) 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Dispozice:</a:t>
            </a:r>
            <a:r>
              <a:rPr lang="cs-CZ" sz="1800" dirty="0"/>
              <a:t>   nebyly stavěny podle šablony, přizpůsobovaly se terénu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čtverhranný půdorys s obvodovou zástavbou a nárožními </a:t>
            </a:r>
            <a:r>
              <a:rPr lang="cs-CZ" sz="1800" dirty="0" err="1"/>
              <a:t>flankovacími</a:t>
            </a:r>
            <a:r>
              <a:rPr lang="cs-CZ" sz="1800" dirty="0"/>
              <a:t> věžemi.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brány ve středu dvou kurtin (hradební zeď) chránila dvojice věží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okrouhlý donjon – nejdříve na vnitřním nádvoří, později zakomponován do nárožní </a:t>
            </a:r>
            <a:r>
              <a:rPr lang="cs-CZ" sz="1800" dirty="0" err="1"/>
              <a:t>flankovací</a:t>
            </a:r>
            <a:r>
              <a:rPr lang="cs-CZ" sz="1800" dirty="0"/>
              <a:t> věže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Rozšíření:   12. stol. </a:t>
            </a:r>
            <a:r>
              <a:rPr lang="cs-CZ" sz="1800" dirty="0"/>
              <a:t>– střední Francie, Alsasko, sicilské král. Fridricha  II.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</a:t>
            </a:r>
            <a:r>
              <a:rPr lang="cs-CZ" sz="1800" b="1" dirty="0"/>
              <a:t>2. pol. 13. stol. </a:t>
            </a:r>
            <a:r>
              <a:rPr lang="cs-CZ" sz="1800" dirty="0"/>
              <a:t>– Anglie, Holandsko, Švýcarsko, Španělsko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</a:t>
            </a:r>
            <a:r>
              <a:rPr lang="cs-CZ" sz="1800" b="1" dirty="0" err="1"/>
              <a:t>stř</a:t>
            </a:r>
            <a:r>
              <a:rPr lang="cs-CZ" sz="1800" b="1" dirty="0"/>
              <a:t>. a </a:t>
            </a:r>
            <a:r>
              <a:rPr lang="cs-CZ" sz="1800" b="1" dirty="0" err="1"/>
              <a:t>vých</a:t>
            </a:r>
            <a:r>
              <a:rPr lang="cs-CZ" sz="1800" b="1" dirty="0"/>
              <a:t>. Evropa </a:t>
            </a:r>
            <a:r>
              <a:rPr lang="cs-CZ" sz="1800" dirty="0"/>
              <a:t>– pouze u několika českých hradů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Obrázek 1">
            <a:extLst>
              <a:ext uri="{FF2B5EF4-FFF2-40B4-BE49-F238E27FC236}">
                <a16:creationId xmlns:a16="http://schemas.microsoft.com/office/drawing/2014/main" id="{797693EA-581D-1D3D-2FE5-2DB793871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Obrázek 2">
            <a:extLst>
              <a:ext uri="{FF2B5EF4-FFF2-40B4-BE49-F238E27FC236}">
                <a16:creationId xmlns:a16="http://schemas.microsoft.com/office/drawing/2014/main" id="{AD579EA7-F4E5-A01B-BA64-9E40260B1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6952"/>
            <a:ext cx="4600575" cy="250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8">
            <a:extLst>
              <a:ext uri="{FF2B5EF4-FFF2-40B4-BE49-F238E27FC236}">
                <a16:creationId xmlns:a16="http://schemas.microsoft.com/office/drawing/2014/main" id="{FC0F1010-D207-FC13-6E0C-6DE2F6683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6211887"/>
            <a:ext cx="6067425" cy="67710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b="1" dirty="0"/>
              <a:t> </a:t>
            </a:r>
            <a:r>
              <a:rPr lang="cs-CZ" altLang="cs-CZ" sz="2000" b="1" dirty="0" err="1"/>
              <a:t>Týřov</a:t>
            </a:r>
            <a:r>
              <a:rPr lang="cs-CZ" altLang="cs-CZ" sz="2000" b="1" dirty="0"/>
              <a:t>:  </a:t>
            </a:r>
            <a:r>
              <a:rPr lang="cs-CZ" altLang="cs-CZ" sz="1800" b="1" dirty="0"/>
              <a:t>1973 a 1976-84 </a:t>
            </a:r>
            <a:r>
              <a:rPr lang="cs-CZ" altLang="cs-CZ" sz="1800" dirty="0"/>
              <a:t>– výzkum T. Durdíka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 dirty="0"/>
              <a:t> Dolní hrad </a:t>
            </a:r>
            <a:r>
              <a:rPr lang="cs-CZ" altLang="cs-CZ" sz="1800" dirty="0"/>
              <a:t>– 6 </a:t>
            </a:r>
            <a:r>
              <a:rPr lang="cs-CZ" altLang="cs-CZ" sz="1800" dirty="0" err="1"/>
              <a:t>flankovacích</a:t>
            </a:r>
            <a:r>
              <a:rPr lang="cs-CZ" altLang="cs-CZ" sz="1800" dirty="0"/>
              <a:t> věží o průměru: 5,8 – 7,3 m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981200" y="66675"/>
            <a:ext cx="8229600" cy="1036638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Středoevropský kastel</a:t>
            </a:r>
          </a:p>
        </p:txBody>
      </p:sp>
      <p:pic>
        <p:nvPicPr>
          <p:cNvPr id="32771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80" t="30878" r="19539" b="42274"/>
          <a:stretch>
            <a:fillRect/>
          </a:stretch>
        </p:blipFill>
        <p:spPr>
          <a:xfrm>
            <a:off x="6972301" y="748084"/>
            <a:ext cx="4646024" cy="5361832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104503" y="1295400"/>
            <a:ext cx="6372497" cy="52578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cs-CZ" sz="1800" b="1" dirty="0"/>
              <a:t>Stavebník</a:t>
            </a:r>
            <a:r>
              <a:rPr lang="cs-CZ" sz="1800" dirty="0"/>
              <a:t>  –  hlavně Přemysl Otakar II. (1253-1278)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–  nové královské hrady ve městech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(na "zeleném drnu„)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Půdory</a:t>
            </a:r>
            <a:r>
              <a:rPr lang="cs-CZ" sz="1800" dirty="0"/>
              <a:t>s  –  pravidelný čtyřúhelníkový s věží v rohu,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vloženou do hradby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 pokud nebyl k dispozici vhodný terén, hrad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byl vložen do městského půdorysu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(respektoval městské parcely)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Věže  –   v rozích, bez </a:t>
            </a:r>
            <a:r>
              <a:rPr lang="cs-CZ" sz="1800" dirty="0" err="1"/>
              <a:t>flankovací</a:t>
            </a:r>
            <a:r>
              <a:rPr lang="cs-CZ" sz="1800" dirty="0"/>
              <a:t> funkce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(ne jako u francouzského kastelu)</a:t>
            </a:r>
            <a:endParaRPr lang="cs-CZ" sz="1800" i="1" dirty="0"/>
          </a:p>
          <a:p>
            <a:pPr eaLnBrk="1" hangingPunct="1">
              <a:defRPr/>
            </a:pPr>
            <a:endParaRPr lang="cs-CZ" sz="1800" i="1" dirty="0"/>
          </a:p>
          <a:p>
            <a:pPr eaLnBrk="1" hangingPunct="1">
              <a:defRPr/>
            </a:pPr>
            <a:r>
              <a:rPr lang="cs-CZ" sz="1800" dirty="0"/>
              <a:t>Kadaň, Písek, Chrudim</a:t>
            </a:r>
          </a:p>
        </p:txBody>
      </p:sp>
    </p:spTree>
    <p:extLst>
      <p:ext uri="{BB962C8B-B14F-4D97-AF65-F5344CB8AC3E}">
        <p14:creationId xmlns:p14="http://schemas.microsoft.com/office/powerpoint/2010/main" val="2397332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1143000"/>
          </a:xfrm>
        </p:spPr>
        <p:txBody>
          <a:bodyPr/>
          <a:lstStyle/>
          <a:p>
            <a:r>
              <a:rPr lang="cs-CZ" altLang="cs-CZ" sz="3200" b="1" dirty="0">
                <a:solidFill>
                  <a:srgbClr val="FF0000"/>
                </a:solidFill>
              </a:rPr>
              <a:t>                </a:t>
            </a:r>
            <a:r>
              <a:rPr lang="cs-CZ" altLang="cs-CZ" sz="3200" b="1" dirty="0" err="1">
                <a:solidFill>
                  <a:srgbClr val="FF0000"/>
                </a:solidFill>
              </a:rPr>
              <a:t>Kasteologické</a:t>
            </a:r>
            <a:r>
              <a:rPr lang="cs-CZ" altLang="cs-CZ" sz="3200" b="1" dirty="0">
                <a:solidFill>
                  <a:srgbClr val="FF0000"/>
                </a:solidFill>
              </a:rPr>
              <a:t> konference a periodika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6023" y="1417638"/>
            <a:ext cx="10620103" cy="52879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sz="1800" b="1" dirty="0"/>
              <a:t>Konference </a:t>
            </a:r>
            <a:r>
              <a:rPr lang="cs-CZ" sz="1800" dirty="0"/>
              <a:t> –  </a:t>
            </a:r>
            <a:r>
              <a:rPr lang="cs-CZ" sz="1800" b="1" dirty="0"/>
              <a:t>1962:</a:t>
            </a:r>
            <a:r>
              <a:rPr lang="cs-CZ" sz="1800" dirty="0"/>
              <a:t>  první konference ve </a:t>
            </a:r>
            <a:r>
              <a:rPr lang="cs-CZ" sz="1800" dirty="0" err="1"/>
              <a:t>franc</a:t>
            </a:r>
            <a:r>
              <a:rPr lang="cs-CZ" sz="1800" dirty="0"/>
              <a:t>.  Les </a:t>
            </a:r>
            <a:r>
              <a:rPr lang="cs-CZ" sz="1800" dirty="0" err="1"/>
              <a:t>Andelys</a:t>
            </a:r>
            <a:r>
              <a:rPr lang="cs-CZ" sz="1800" dirty="0"/>
              <a:t>  (u hradu </a:t>
            </a:r>
            <a:r>
              <a:rPr lang="cs-CZ" sz="1800" dirty="0" err="1"/>
              <a:t>Gaillard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sborník:  </a:t>
            </a:r>
            <a:r>
              <a:rPr lang="cs-CZ" sz="1800" dirty="0" err="1"/>
              <a:t>Château</a:t>
            </a:r>
            <a:r>
              <a:rPr lang="cs-CZ" sz="1800" dirty="0"/>
              <a:t> </a:t>
            </a:r>
            <a:r>
              <a:rPr lang="cs-CZ" sz="1800" dirty="0" err="1"/>
              <a:t>Gaillard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–  </a:t>
            </a:r>
            <a:r>
              <a:rPr lang="cs-CZ" sz="1800" b="1" dirty="0"/>
              <a:t>1989:</a:t>
            </a:r>
            <a:r>
              <a:rPr lang="cs-CZ" sz="1800" dirty="0"/>
              <a:t>  v maďarském </a:t>
            </a:r>
            <a:r>
              <a:rPr lang="cs-CZ" sz="1800" dirty="0" err="1"/>
              <a:t>Gyöngyös</a:t>
            </a:r>
            <a:r>
              <a:rPr lang="cs-CZ" sz="1800" dirty="0"/>
              <a:t> (u hradu Bene)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sborník:  </a:t>
            </a:r>
            <a:r>
              <a:rPr lang="cs-CZ" sz="1800" dirty="0" err="1"/>
              <a:t>Castrum</a:t>
            </a:r>
            <a:r>
              <a:rPr lang="cs-CZ" sz="1800" dirty="0"/>
              <a:t> Bene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–  </a:t>
            </a:r>
            <a:r>
              <a:rPr lang="cs-CZ" sz="1800" b="1" dirty="0"/>
              <a:t>1991:</a:t>
            </a:r>
            <a:r>
              <a:rPr lang="cs-CZ" sz="1800" dirty="0"/>
              <a:t>  ve finském Turku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sborník:  </a:t>
            </a:r>
            <a:r>
              <a:rPr lang="cs-CZ" sz="1800" dirty="0" err="1"/>
              <a:t>Castella</a:t>
            </a:r>
            <a:r>
              <a:rPr lang="cs-CZ" sz="1800" dirty="0"/>
              <a:t> Maris </a:t>
            </a:r>
            <a:r>
              <a:rPr lang="cs-CZ" sz="1800" dirty="0" err="1"/>
              <a:t>Baltici</a:t>
            </a: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Mezinárodní časopisy:</a:t>
            </a:r>
            <a:r>
              <a:rPr lang="cs-CZ" sz="1800" dirty="0"/>
              <a:t>   </a:t>
            </a:r>
            <a:r>
              <a:rPr lang="cs-CZ" sz="1800" dirty="0" err="1"/>
              <a:t>Burgwart</a:t>
            </a:r>
            <a:r>
              <a:rPr lang="cs-CZ" sz="1800" dirty="0"/>
              <a:t> (1889), </a:t>
            </a:r>
            <a:r>
              <a:rPr lang="cs-CZ" sz="1800" dirty="0" err="1"/>
              <a:t>Burgen</a:t>
            </a:r>
            <a:r>
              <a:rPr lang="cs-CZ" sz="1800" dirty="0"/>
              <a:t> </a:t>
            </a:r>
            <a:r>
              <a:rPr lang="cs-CZ" sz="1800" dirty="0" err="1"/>
              <a:t>und</a:t>
            </a:r>
            <a:r>
              <a:rPr lang="cs-CZ" sz="1800" dirty="0"/>
              <a:t> </a:t>
            </a:r>
            <a:r>
              <a:rPr lang="cs-CZ" sz="1800" dirty="0" err="1"/>
              <a:t>Schlösser</a:t>
            </a:r>
            <a:r>
              <a:rPr lang="cs-CZ" sz="1800" dirty="0"/>
              <a:t> (1969)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</a:t>
            </a:r>
            <a:r>
              <a:rPr lang="cs-CZ" sz="1800" dirty="0" err="1"/>
              <a:t>Nachrichten</a:t>
            </a:r>
            <a:r>
              <a:rPr lang="cs-CZ" sz="1800" dirty="0"/>
              <a:t> des </a:t>
            </a:r>
            <a:r>
              <a:rPr lang="cs-CZ" sz="1800" dirty="0" err="1"/>
              <a:t>Schweizerischen</a:t>
            </a:r>
            <a:r>
              <a:rPr lang="cs-CZ" sz="1800" dirty="0"/>
              <a:t> </a:t>
            </a:r>
            <a:r>
              <a:rPr lang="cs-CZ" sz="1800" dirty="0" err="1"/>
              <a:t>Burgenvereins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</a:t>
            </a:r>
            <a:r>
              <a:rPr lang="cs-CZ" sz="1800" dirty="0" err="1"/>
              <a:t>Mitteilungen</a:t>
            </a:r>
            <a:r>
              <a:rPr lang="cs-CZ" sz="1800" dirty="0"/>
              <a:t> des </a:t>
            </a:r>
            <a:r>
              <a:rPr lang="cs-CZ" sz="1800" dirty="0" err="1"/>
              <a:t>Komission</a:t>
            </a:r>
            <a:r>
              <a:rPr lang="cs-CZ" sz="1800" dirty="0"/>
              <a:t> </a:t>
            </a:r>
            <a:r>
              <a:rPr lang="cs-CZ" sz="1800" dirty="0" err="1"/>
              <a:t>für</a:t>
            </a:r>
            <a:r>
              <a:rPr lang="cs-CZ" sz="1800" dirty="0"/>
              <a:t> </a:t>
            </a:r>
            <a:r>
              <a:rPr lang="cs-CZ" sz="1800" dirty="0" err="1"/>
              <a:t>Burgenforschung</a:t>
            </a:r>
            <a:endParaRPr lang="cs-CZ" sz="1800" dirty="0"/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</a:t>
            </a:r>
            <a:r>
              <a:rPr lang="cs-CZ" sz="1800" dirty="0" err="1"/>
              <a:t>Internationales</a:t>
            </a:r>
            <a:r>
              <a:rPr lang="cs-CZ" sz="1800" dirty="0"/>
              <a:t> </a:t>
            </a:r>
            <a:r>
              <a:rPr lang="cs-CZ" sz="1800" dirty="0" err="1"/>
              <a:t>Burgeninstitut</a:t>
            </a:r>
            <a:r>
              <a:rPr lang="cs-CZ" sz="1800" dirty="0"/>
              <a:t> </a:t>
            </a:r>
            <a:r>
              <a:rPr lang="cs-CZ" sz="1800" dirty="0" err="1"/>
              <a:t>Bultein</a:t>
            </a:r>
            <a:endParaRPr lang="cs-CZ" sz="1800" dirty="0"/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Domácí periodika:  1989</a:t>
            </a:r>
            <a:r>
              <a:rPr lang="cs-CZ" sz="1800" dirty="0"/>
              <a:t>  –  sborník </a:t>
            </a:r>
            <a:r>
              <a:rPr lang="cs-CZ" sz="1800" dirty="0" err="1"/>
              <a:t>Castellologica</a:t>
            </a:r>
            <a:r>
              <a:rPr lang="cs-CZ" sz="1800" dirty="0"/>
              <a:t> </a:t>
            </a:r>
            <a:r>
              <a:rPr lang="cs-CZ" sz="1800" dirty="0" err="1"/>
              <a:t>bohemica</a:t>
            </a:r>
            <a:r>
              <a:rPr lang="cs-CZ" sz="1800" dirty="0"/>
              <a:t> (ARUP)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</a:t>
            </a:r>
            <a:r>
              <a:rPr lang="cs-CZ" sz="1800" b="1" dirty="0"/>
              <a:t>1976</a:t>
            </a:r>
            <a:r>
              <a:rPr lang="cs-CZ" sz="1800" dirty="0"/>
              <a:t>  –  sborník </a:t>
            </a:r>
            <a:r>
              <a:rPr lang="cs-CZ" sz="1800" dirty="0" err="1"/>
              <a:t>Archaeologia</a:t>
            </a:r>
            <a:r>
              <a:rPr lang="cs-CZ" sz="1800" dirty="0"/>
              <a:t> </a:t>
            </a:r>
            <a:r>
              <a:rPr lang="cs-CZ" sz="1800" dirty="0" err="1"/>
              <a:t>historica</a:t>
            </a:r>
            <a:r>
              <a:rPr lang="cs-CZ" sz="1800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(z mezinárodních konferencí archeologie středověku)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7835451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4"/>
          <p:cNvSpPr>
            <a:spLocks noGrp="1"/>
          </p:cNvSpPr>
          <p:nvPr>
            <p:ph type="title"/>
          </p:nvPr>
        </p:nvSpPr>
        <p:spPr>
          <a:xfrm>
            <a:off x="2362200" y="274638"/>
            <a:ext cx="7848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Italský kastel</a:t>
            </a:r>
          </a:p>
        </p:txBody>
      </p:sp>
      <p:sp>
        <p:nvSpPr>
          <p:cNvPr id="31747" name="Zástupný symbol pro obsah 5"/>
          <p:cNvSpPr>
            <a:spLocks noGrp="1"/>
          </p:cNvSpPr>
          <p:nvPr>
            <p:ph sz="half" idx="1"/>
          </p:nvPr>
        </p:nvSpPr>
        <p:spPr>
          <a:xfrm>
            <a:off x="587829" y="2133601"/>
            <a:ext cx="5431971" cy="3992563"/>
          </a:xfrm>
        </p:spPr>
        <p:txBody>
          <a:bodyPr/>
          <a:lstStyle/>
          <a:p>
            <a:pPr eaLnBrk="1" hangingPunct="1"/>
            <a:r>
              <a:rPr lang="cs-CZ" altLang="cs-CZ" sz="1800" dirty="0"/>
              <a:t>Má stejnou dispozici jako kastel středoevropský, ale jeho věže dovolují </a:t>
            </a:r>
            <a:r>
              <a:rPr lang="cs-CZ" altLang="cs-CZ" sz="1800" dirty="0" err="1"/>
              <a:t>flankovací</a:t>
            </a:r>
            <a:r>
              <a:rPr lang="cs-CZ" altLang="cs-CZ" sz="1800" dirty="0"/>
              <a:t> (boční) střelbu.</a:t>
            </a:r>
          </a:p>
          <a:p>
            <a:pPr eaLnBrk="1" hangingPunct="1"/>
            <a:endParaRPr lang="cs-CZ" altLang="cs-CZ" sz="1800" dirty="0"/>
          </a:p>
          <a:p>
            <a:pPr eaLnBrk="1" hangingPunct="1"/>
            <a:r>
              <a:rPr lang="cs-CZ" altLang="cs-CZ" sz="1800" dirty="0"/>
              <a:t>Dolní Kounice – jediný v Čechách</a:t>
            </a:r>
          </a:p>
          <a:p>
            <a:pPr eaLnBrk="1" hangingPunct="1"/>
            <a:endParaRPr lang="cs-CZ" altLang="cs-CZ" sz="1800" dirty="0"/>
          </a:p>
        </p:txBody>
      </p:sp>
      <p:pic>
        <p:nvPicPr>
          <p:cNvPr id="31748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6" t="28333" r="21896" b="19431"/>
          <a:stretch>
            <a:fillRect/>
          </a:stretch>
        </p:blipFill>
        <p:spPr>
          <a:xfrm>
            <a:off x="6248400" y="2133600"/>
            <a:ext cx="4179888" cy="3581400"/>
          </a:xfrm>
        </p:spPr>
      </p:pic>
    </p:spTree>
    <p:extLst>
      <p:ext uri="{BB962C8B-B14F-4D97-AF65-F5344CB8AC3E}">
        <p14:creationId xmlns:p14="http://schemas.microsoft.com/office/powerpoint/2010/main" val="471174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666206" y="374468"/>
            <a:ext cx="8229600" cy="99695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600" b="1" dirty="0" err="1">
                <a:solidFill>
                  <a:srgbClr val="FF0000"/>
                </a:solidFill>
              </a:rPr>
              <a:t>Bezvěžové</a:t>
            </a:r>
            <a:r>
              <a:rPr lang="cs-CZ" altLang="cs-CZ" sz="3600" b="1" dirty="0">
                <a:solidFill>
                  <a:srgbClr val="FF0000"/>
                </a:solidFill>
              </a:rPr>
              <a:t> hrady s plášťovou zdí</a:t>
            </a:r>
            <a:br>
              <a:rPr lang="cs-CZ" altLang="cs-CZ" sz="3200" b="1" dirty="0">
                <a:solidFill>
                  <a:srgbClr val="FF0000"/>
                </a:solidFill>
              </a:rPr>
            </a:br>
            <a:endParaRPr lang="cs-CZ" altLang="cs-CZ" sz="32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66206" y="1585913"/>
            <a:ext cx="5810794" cy="5029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Obrana</a:t>
            </a:r>
            <a:r>
              <a:rPr lang="cs-CZ" sz="1800" dirty="0"/>
              <a:t>  –  spočívala na mohutné obvodové hradbě,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za níž byly skryty ostatní objekty hradu</a:t>
            </a:r>
          </a:p>
          <a:p>
            <a:pPr marL="0" indent="0" eaLnBrk="1" hangingPunct="1">
              <a:buNone/>
              <a:defRPr/>
            </a:pPr>
            <a:endParaRPr lang="cs-CZ" sz="1800" b="1" dirty="0"/>
          </a:p>
          <a:p>
            <a:pPr eaLnBrk="1" hangingPunct="1">
              <a:defRPr/>
            </a:pPr>
            <a:r>
              <a:rPr lang="cs-CZ" sz="1800" b="1" dirty="0"/>
              <a:t>Půdorys</a:t>
            </a:r>
            <a:r>
              <a:rPr lang="cs-CZ" sz="1800" dirty="0"/>
              <a:t>  –  oválný nebo polygonální </a:t>
            </a:r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Ochoz plášťové zdi  </a:t>
            </a:r>
            <a:r>
              <a:rPr lang="cs-CZ" sz="1800" dirty="0"/>
              <a:t>–  umožňoval plynulý pohyb obránců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–  zvenčí nebyly vidět žádné lehce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               zranitelné střechy.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Věž</a:t>
            </a:r>
            <a:r>
              <a:rPr lang="cs-CZ" sz="1800" dirty="0"/>
              <a:t>  –  pouze jako branská (nad branskou)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 err="1"/>
              <a:t>Lanšperk</a:t>
            </a:r>
            <a:r>
              <a:rPr lang="cs-CZ" sz="1800" dirty="0"/>
              <a:t>, </a:t>
            </a:r>
            <a:r>
              <a:rPr lang="cs-CZ" sz="1800" dirty="0" err="1"/>
              <a:t>Košumberk</a:t>
            </a:r>
            <a:r>
              <a:rPr lang="cs-CZ" sz="1800" dirty="0"/>
              <a:t> či </a:t>
            </a:r>
            <a:r>
              <a:rPr lang="cs-CZ" sz="1800" dirty="0" err="1"/>
              <a:t>Kumburk</a:t>
            </a:r>
            <a:r>
              <a:rPr lang="cs-CZ" sz="1800" dirty="0"/>
              <a:t>.</a:t>
            </a:r>
          </a:p>
        </p:txBody>
      </p:sp>
      <p:pic>
        <p:nvPicPr>
          <p:cNvPr id="33796" name="Zástupný symbol pro obsah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09" t="49924" r="45045" b="25159"/>
          <a:stretch>
            <a:fillRect/>
          </a:stretch>
        </p:blipFill>
        <p:spPr>
          <a:xfrm>
            <a:off x="6790508" y="1189500"/>
            <a:ext cx="4913811" cy="5008599"/>
          </a:xfrm>
        </p:spPr>
      </p:pic>
    </p:spTree>
    <p:extLst>
      <p:ext uri="{BB962C8B-B14F-4D97-AF65-F5344CB8AC3E}">
        <p14:creationId xmlns:p14="http://schemas.microsoft.com/office/powerpoint/2010/main" val="1701856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838199" y="381001"/>
            <a:ext cx="5675538" cy="11430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cs-CZ" altLang="cs-CZ" sz="3200" b="1" dirty="0"/>
            </a:br>
            <a:r>
              <a:rPr lang="cs-CZ" altLang="cs-CZ" sz="3600" b="1" dirty="0" err="1">
                <a:solidFill>
                  <a:srgbClr val="FF0000"/>
                </a:solidFill>
              </a:rPr>
              <a:t>Bezvěžové</a:t>
            </a:r>
            <a:r>
              <a:rPr lang="cs-CZ" altLang="cs-CZ" sz="3600" b="1" dirty="0">
                <a:solidFill>
                  <a:srgbClr val="FF0000"/>
                </a:solidFill>
              </a:rPr>
              <a:t> hrady palácového typu </a:t>
            </a:r>
            <a:br>
              <a:rPr lang="cs-CZ" altLang="cs-CZ" sz="3600" b="1" dirty="0">
                <a:solidFill>
                  <a:srgbClr val="FF0000"/>
                </a:solidFill>
              </a:rPr>
            </a:br>
            <a:endParaRPr lang="cs-CZ" altLang="cs-CZ" sz="3600" b="1" dirty="0">
              <a:solidFill>
                <a:srgbClr val="FF0000"/>
              </a:solidFill>
            </a:endParaRPr>
          </a:p>
        </p:txBody>
      </p:sp>
      <p:pic>
        <p:nvPicPr>
          <p:cNvPr id="34819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039" t="34235" r="18867" b="35562"/>
          <a:stretch>
            <a:fillRect/>
          </a:stretch>
        </p:blipFill>
        <p:spPr>
          <a:xfrm>
            <a:off x="7134224" y="973933"/>
            <a:ext cx="4629150" cy="5207794"/>
          </a:xfrm>
        </p:spPr>
      </p:pic>
      <p:sp>
        <p:nvSpPr>
          <p:cNvPr id="9" name="Zástupný symbol pro obsah 8"/>
          <p:cNvSpPr>
            <a:spLocks noGrp="1"/>
          </p:cNvSpPr>
          <p:nvPr>
            <p:ph sz="half" idx="1"/>
          </p:nvPr>
        </p:nvSpPr>
        <p:spPr>
          <a:xfrm>
            <a:off x="838199" y="2011679"/>
            <a:ext cx="6296025" cy="462425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1800" b="1" dirty="0"/>
              <a:t>Palác </a:t>
            </a:r>
            <a:r>
              <a:rPr lang="cs-CZ" sz="1800" dirty="0"/>
              <a:t> –  tvořil hlavní obrannou a zároveň obytnou část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–  výrazně převyšoval hradby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–   připojeno:  nádvoří se studnou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Půdorys</a:t>
            </a:r>
            <a:r>
              <a:rPr lang="cs-CZ" sz="1800" dirty="0"/>
              <a:t>  –  obdélný, jehož delší osa byla většinou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rovnoběžná s přístupovou komunikací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Tetín, Nový </a:t>
            </a:r>
            <a:r>
              <a:rPr lang="cs-CZ" sz="1800" dirty="0" err="1"/>
              <a:t>Žeberk</a:t>
            </a:r>
            <a:r>
              <a:rPr lang="cs-CZ" sz="1800" dirty="0"/>
              <a:t> či Vlčtejn.</a:t>
            </a:r>
          </a:p>
        </p:txBody>
      </p:sp>
    </p:spTree>
    <p:extLst>
      <p:ext uri="{BB962C8B-B14F-4D97-AF65-F5344CB8AC3E}">
        <p14:creationId xmlns:p14="http://schemas.microsoft.com/office/powerpoint/2010/main" val="956749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121229" y="19594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 err="1">
                <a:solidFill>
                  <a:srgbClr val="FF0000"/>
                </a:solidFill>
              </a:rPr>
              <a:t>Dvoupalácová</a:t>
            </a:r>
            <a:r>
              <a:rPr lang="cs-CZ" altLang="cs-CZ" sz="3200" b="1" dirty="0">
                <a:solidFill>
                  <a:srgbClr val="FF0000"/>
                </a:solidFill>
              </a:rPr>
              <a:t> dispozice</a:t>
            </a:r>
          </a:p>
        </p:txBody>
      </p:sp>
      <p:pic>
        <p:nvPicPr>
          <p:cNvPr id="35843" name="Zástupný symbol pro obsah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220" t="31221" r="19383" b="43686"/>
          <a:stretch>
            <a:fillRect/>
          </a:stretch>
        </p:blipFill>
        <p:spPr>
          <a:xfrm>
            <a:off x="6934199" y="675622"/>
            <a:ext cx="4448175" cy="5506755"/>
          </a:xfrm>
        </p:spPr>
      </p:pic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61703" y="1515290"/>
            <a:ext cx="5839097" cy="5037909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cs-CZ" sz="1800" b="1" dirty="0"/>
              <a:t>Stavebník</a:t>
            </a:r>
            <a:r>
              <a:rPr lang="cs-CZ" sz="1800" dirty="0"/>
              <a:t>  –  Karel IV. </a:t>
            </a:r>
          </a:p>
          <a:p>
            <a:pPr eaLnBrk="1" hangingPunct="1"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Dispozice</a:t>
            </a:r>
            <a:r>
              <a:rPr lang="cs-CZ" sz="1800" dirty="0"/>
              <a:t>  –  dva paláce na protilehlých stranách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     pravidelného nádvoří,  spojené hradbou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b="1" dirty="0"/>
              <a:t>Paláce</a:t>
            </a:r>
            <a:r>
              <a:rPr lang="cs-CZ" sz="1800" dirty="0"/>
              <a:t>  –  propojené pavlačemi nebo ochozem 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–  dosahují značné výšky a jsou hlavní stavbou</a:t>
            </a:r>
          </a:p>
          <a:p>
            <a:pPr marL="0" indent="0" eaLnBrk="1" hangingPunct="1">
              <a:buNone/>
              <a:defRPr/>
            </a:pPr>
            <a:r>
              <a:rPr lang="cs-CZ" sz="1800" dirty="0"/>
              <a:t>                       i z hlediska obrany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Vyskytuje-li se věž, má funkci spíše komunikační či zajišťuje vnější opevnění.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/>
              <a:t>Vstupní brána se většinou nacházela v jedné ze spojovacích hradeb.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 eaLnBrk="1" hangingPunct="1">
              <a:defRPr/>
            </a:pPr>
            <a:r>
              <a:rPr lang="cs-CZ" sz="1800" dirty="0" err="1"/>
              <a:t>Helfenburk</a:t>
            </a:r>
            <a:r>
              <a:rPr lang="cs-CZ" sz="1800" dirty="0"/>
              <a:t> u Bavorova, Dívčí Kámen.</a:t>
            </a:r>
          </a:p>
        </p:txBody>
      </p:sp>
    </p:spTree>
    <p:extLst>
      <p:ext uri="{BB962C8B-B14F-4D97-AF65-F5344CB8AC3E}">
        <p14:creationId xmlns:p14="http://schemas.microsoft.com/office/powerpoint/2010/main" val="1883619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1569721" y="150041"/>
            <a:ext cx="33528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Husitské hrady</a:t>
            </a:r>
          </a:p>
        </p:txBody>
      </p:sp>
      <p:sp>
        <p:nvSpPr>
          <p:cNvPr id="36867" name="Zástupný symbol pro obsah 2"/>
          <p:cNvSpPr>
            <a:spLocks noGrp="1"/>
          </p:cNvSpPr>
          <p:nvPr>
            <p:ph sz="half" idx="1"/>
          </p:nvPr>
        </p:nvSpPr>
        <p:spPr>
          <a:xfrm>
            <a:off x="209006" y="1293041"/>
            <a:ext cx="7027817" cy="5650684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1800" b="1" dirty="0"/>
              <a:t>1. pol. 15. stol.  </a:t>
            </a:r>
            <a:r>
              <a:rPr lang="cs-CZ" altLang="cs-CZ" sz="1800" dirty="0"/>
              <a:t>–  mají  pasivní obranu (nevhodné místo)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Moderní prvky:  </a:t>
            </a:r>
            <a:r>
              <a:rPr lang="cs-CZ" altLang="cs-CZ" sz="1800" dirty="0"/>
              <a:t>pouze ojediněle (vysunutá dělostřelecká bašta na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         Kalichu, sypaná obezděná bašta na Sionu)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Příčiny výstavby:</a:t>
            </a:r>
          </a:p>
          <a:p>
            <a:pPr marL="0" indent="0" eaLnBrk="1" hangingPunct="1">
              <a:buNone/>
            </a:pPr>
            <a:r>
              <a:rPr lang="cs-CZ" altLang="cs-CZ" sz="1800" b="1" dirty="0"/>
              <a:t>      </a:t>
            </a:r>
            <a:r>
              <a:rPr lang="cs-CZ" altLang="cs-CZ" sz="1800" dirty="0"/>
              <a:t>–  původně budovány za poklidné vlády Karla IV. a Václava IV. s důrazem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na obytnou funkci a zvyšování komfortu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(Krakovec – přechod mezi hradem  a zámkem) 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marL="0" indent="0" eaLnBrk="1" hangingPunct="1">
              <a:buNone/>
            </a:pPr>
            <a:r>
              <a:rPr lang="cs-CZ" altLang="cs-CZ" sz="1800" dirty="0"/>
              <a:t>      –  budovány husitskými hejtmany jako součást širších strategických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záměrů, nebo jako soukromá sídla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pPr eaLnBrk="1" hangingPunct="1"/>
            <a:r>
              <a:rPr lang="cs-CZ" altLang="cs-CZ" sz="1800" b="1" dirty="0"/>
              <a:t>1. skupina:  </a:t>
            </a:r>
            <a:r>
              <a:rPr lang="cs-CZ" altLang="cs-CZ" sz="1800" dirty="0"/>
              <a:t>Kalich, Kunětická Hora (má kromě hejtmanova </a:t>
            </a:r>
          </a:p>
          <a:p>
            <a:pPr marL="0" indent="0" eaLnBrk="1" hangingPunct="1">
              <a:buNone/>
            </a:pPr>
            <a:r>
              <a:rPr lang="cs-CZ" altLang="cs-CZ" sz="1800" dirty="0"/>
              <a:t>                          sídla velkou opevněnou plochu:  zimoviště polního vojska)</a:t>
            </a:r>
          </a:p>
          <a:p>
            <a:pPr marL="0" indent="0" eaLnBrk="1" hangingPunct="1">
              <a:buNone/>
            </a:pPr>
            <a:endParaRPr lang="cs-CZ" altLang="cs-CZ" sz="1800" dirty="0"/>
          </a:p>
          <a:p>
            <a:r>
              <a:rPr lang="cs-CZ" altLang="cs-CZ" sz="1800" b="1" dirty="0"/>
              <a:t>2. skupina:  </a:t>
            </a:r>
            <a:r>
              <a:rPr lang="cs-CZ" altLang="cs-CZ" sz="1800" dirty="0"/>
              <a:t>Oltářík, Starý </a:t>
            </a:r>
            <a:r>
              <a:rPr lang="cs-CZ" altLang="cs-CZ" sz="1800" dirty="0" err="1"/>
              <a:t>Berštejn</a:t>
            </a:r>
            <a:r>
              <a:rPr lang="cs-CZ" altLang="cs-CZ" sz="1800" dirty="0"/>
              <a:t>, Sion – sídla hejtmanů připomínala </a:t>
            </a:r>
          </a:p>
          <a:p>
            <a:pPr marL="0" indent="0">
              <a:buNone/>
            </a:pPr>
            <a:r>
              <a:rPr lang="cs-CZ" altLang="cs-CZ" sz="1800" dirty="0"/>
              <a:t>                          spíše velké tvrze předhusitského období                                  </a:t>
            </a:r>
          </a:p>
        </p:txBody>
      </p:sp>
      <p:pic>
        <p:nvPicPr>
          <p:cNvPr id="36868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10" t="70374" r="45224" b="8714"/>
          <a:stretch>
            <a:fillRect/>
          </a:stretch>
        </p:blipFill>
        <p:spPr>
          <a:xfrm>
            <a:off x="7128463" y="1659926"/>
            <a:ext cx="4854531" cy="4057160"/>
          </a:xfrm>
        </p:spPr>
      </p:pic>
    </p:spTree>
    <p:extLst>
      <p:ext uri="{BB962C8B-B14F-4D97-AF65-F5344CB8AC3E}">
        <p14:creationId xmlns:p14="http://schemas.microsoft.com/office/powerpoint/2010/main" val="1121721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632641" y="1600201"/>
            <a:ext cx="11340284" cy="510539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1800" b="1" dirty="0"/>
              <a:t>Dispozice: </a:t>
            </a:r>
          </a:p>
          <a:p>
            <a:pPr marL="0" indent="0">
              <a:buNone/>
              <a:defRPr/>
            </a:pPr>
            <a:endParaRPr lang="cs-CZ" sz="1800" b="1" dirty="0"/>
          </a:p>
          <a:p>
            <a:pPr marL="0" indent="0">
              <a:buNone/>
              <a:defRPr/>
            </a:pPr>
            <a:r>
              <a:rPr lang="cs-CZ" sz="1800" dirty="0"/>
              <a:t>      a) situovány na skalním suku  </a:t>
            </a:r>
          </a:p>
          <a:p>
            <a:pPr marL="0" indent="0">
              <a:buNone/>
              <a:defRPr/>
            </a:pPr>
            <a:r>
              <a:rPr lang="cs-CZ" sz="1800" dirty="0"/>
              <a:t>      b) vstup 3 – 6 m do paty suku a je veden upravenou skalní spárou</a:t>
            </a:r>
          </a:p>
          <a:p>
            <a:pPr marL="0" indent="0">
              <a:buNone/>
              <a:defRPr/>
            </a:pPr>
            <a:r>
              <a:rPr lang="cs-CZ" sz="1800" dirty="0"/>
              <a:t>      c) vlastní hrad je na skalní plošině</a:t>
            </a:r>
          </a:p>
          <a:p>
            <a:pPr marL="0" indent="0">
              <a:buNone/>
              <a:defRPr/>
            </a:pPr>
            <a:r>
              <a:rPr lang="cs-CZ" sz="1800" dirty="0"/>
              <a:t>      d) převýšení je hlavním obranným prvkem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Obytná či hospodářská zástavba  –  </a:t>
            </a:r>
            <a:r>
              <a:rPr lang="cs-CZ" sz="1800" dirty="0"/>
              <a:t>základy dřevěných nebo zděných staveb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zahloubeny do skalního podloží  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Relikty povrchové dřevěné zástavby  </a:t>
            </a:r>
            <a:r>
              <a:rPr lang="cs-CZ" sz="1800" dirty="0"/>
              <a:t>–  tzv. draže (drážky či žlábky) zahloubených části staveb, nebo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kapsy pro ukotvení trámů.</a:t>
            </a:r>
          </a:p>
          <a:p>
            <a:pPr>
              <a:defRPr/>
            </a:pPr>
            <a:endParaRPr lang="cs-CZ" sz="1800" dirty="0"/>
          </a:p>
        </p:txBody>
      </p:sp>
      <p:sp>
        <p:nvSpPr>
          <p:cNvPr id="37892" name="Nadpis 4"/>
          <p:cNvSpPr txBox="1">
            <a:spLocks/>
          </p:cNvSpPr>
          <p:nvPr/>
        </p:nvSpPr>
        <p:spPr bwMode="auto">
          <a:xfrm>
            <a:off x="632641" y="457200"/>
            <a:ext cx="4806950" cy="907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b="1" dirty="0">
                <a:solidFill>
                  <a:srgbClr val="FF0000"/>
                </a:solidFill>
              </a:rPr>
              <a:t>Skalní hrady </a:t>
            </a:r>
            <a:br>
              <a:rPr lang="cs-CZ" altLang="cs-CZ" b="1" dirty="0">
                <a:solidFill>
                  <a:srgbClr val="FF0000"/>
                </a:solidFill>
              </a:rPr>
            </a:br>
            <a:r>
              <a:rPr lang="cs-CZ" altLang="cs-CZ" sz="2000" dirty="0">
                <a:solidFill>
                  <a:srgbClr val="FF0000"/>
                </a:solidFill>
              </a:rPr>
              <a:t>(František Gabriel)</a:t>
            </a:r>
            <a:br>
              <a:rPr lang="cs-CZ" altLang="cs-CZ" sz="2000" dirty="0">
                <a:solidFill>
                  <a:srgbClr val="FF0000"/>
                </a:solidFill>
              </a:rPr>
            </a:br>
            <a:endParaRPr lang="cs-CZ" altLang="cs-CZ" sz="2000" dirty="0">
              <a:solidFill>
                <a:srgbClr val="FF0000"/>
              </a:solidFill>
            </a:endParaRPr>
          </a:p>
        </p:txBody>
      </p:sp>
      <p:pic>
        <p:nvPicPr>
          <p:cNvPr id="3" name="Obrázek 2" descr="Obsah obrázku text, Obal knihy, hrad, kniha&#10;&#10;Popis byl vytvořen automaticky">
            <a:extLst>
              <a:ext uri="{FF2B5EF4-FFF2-40B4-BE49-F238E27FC236}">
                <a16:creationId xmlns:a16="http://schemas.microsoft.com/office/drawing/2014/main" id="{B58E9F06-E554-DB32-719C-56553EC2C5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2" r="16812"/>
          <a:stretch/>
        </p:blipFill>
        <p:spPr>
          <a:xfrm>
            <a:off x="8663759" y="152400"/>
            <a:ext cx="2895600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44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6019800" cy="1143000"/>
          </a:xfrm>
        </p:spPr>
        <p:txBody>
          <a:bodyPr>
            <a:normAutofit fontScale="90000"/>
          </a:bodyPr>
          <a:lstStyle/>
          <a:p>
            <a:br>
              <a:rPr lang="cs-CZ" altLang="cs-CZ" sz="3200" b="1">
                <a:solidFill>
                  <a:srgbClr val="C00000"/>
                </a:solidFill>
              </a:rPr>
            </a:br>
            <a:r>
              <a:rPr lang="cs-CZ" altLang="cs-CZ" sz="3200" b="1">
                <a:solidFill>
                  <a:srgbClr val="C00000"/>
                </a:solidFill>
              </a:rPr>
              <a:t>Klub Augusta Sedláčka </a:t>
            </a:r>
            <a:br>
              <a:rPr lang="cs-CZ" altLang="cs-CZ"/>
            </a:br>
            <a:endParaRPr lang="cs-CZ" alt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3450" y="1600200"/>
            <a:ext cx="9582150" cy="4876800"/>
          </a:xfrm>
        </p:spPr>
        <p:txBody>
          <a:bodyPr/>
          <a:lstStyle/>
          <a:p>
            <a:pPr>
              <a:defRPr/>
            </a:pPr>
            <a:r>
              <a:rPr lang="cs-CZ" sz="1800" b="1" dirty="0"/>
              <a:t>1984</a:t>
            </a:r>
            <a:r>
              <a:rPr lang="cs-CZ" sz="1800" dirty="0"/>
              <a:t>  –  Ustavující schůze v Technickém kabinetu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ZK ROH Škoda (Měšťanská beseda) po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přednášce PhDr. T. Durdíka “Současný stav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a potřeby výzkumu hradů v Čechách”.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Činnost</a:t>
            </a:r>
            <a:r>
              <a:rPr lang="cs-CZ" sz="1800" dirty="0"/>
              <a:t> –  ediční, přednášková, exkurze, účast na výzkumech, údržba sídel</a:t>
            </a:r>
          </a:p>
          <a:p>
            <a:pPr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1984 až 1990 </a:t>
            </a:r>
            <a:r>
              <a:rPr lang="cs-CZ" sz="1800" dirty="0"/>
              <a:t>– vydávány Informační listy Klubu Augusta Sedláčka</a:t>
            </a:r>
          </a:p>
          <a:p>
            <a:pPr>
              <a:defRPr/>
            </a:pPr>
            <a:r>
              <a:rPr lang="cs-CZ" sz="1800" b="1" dirty="0"/>
              <a:t>1990</a:t>
            </a:r>
            <a:r>
              <a:rPr lang="cs-CZ" sz="1800" dirty="0"/>
              <a:t> –  vydává klubový zpravodaj Hláska</a:t>
            </a:r>
          </a:p>
          <a:p>
            <a:pPr>
              <a:defRPr/>
            </a:pPr>
            <a:r>
              <a:rPr lang="cs-CZ" sz="1800" b="1" dirty="0"/>
              <a:t>1995 </a:t>
            </a:r>
            <a:r>
              <a:rPr lang="cs-CZ" sz="1800" dirty="0"/>
              <a:t>–  edice Zapomenuté hrady, tvrze a místa</a:t>
            </a:r>
          </a:p>
          <a:p>
            <a:pPr marL="0" indent="0">
              <a:buNone/>
              <a:defRPr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Pobočky:</a:t>
            </a:r>
            <a:r>
              <a:rPr lang="cs-CZ" sz="1800" dirty="0"/>
              <a:t>  Plzeň, Praha, Brno, Zlín, Hradec Králové, Humpolec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  <p:pic>
        <p:nvPicPr>
          <p:cNvPr id="7172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6" y="473075"/>
            <a:ext cx="2772347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50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2157549" y="130629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b="1" dirty="0">
                <a:solidFill>
                  <a:srgbClr val="FF0000"/>
                </a:solidFill>
              </a:rPr>
              <a:t>                     Nejstarší hrady v Evropě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2698" y="1143000"/>
            <a:ext cx="11839302" cy="5714999"/>
          </a:xfrm>
          <a:noFill/>
        </p:spPr>
        <p:txBody>
          <a:bodyPr>
            <a:normAutofit fontScale="92500" lnSpcReduction="10000"/>
          </a:bodyPr>
          <a:lstStyle/>
          <a:p>
            <a:endParaRPr lang="cs-CZ" sz="1800" dirty="0"/>
          </a:p>
          <a:p>
            <a:r>
              <a:rPr lang="cs-CZ" sz="1800" b="1" dirty="0"/>
              <a:t>Fortifikace    </a:t>
            </a:r>
            <a:r>
              <a:rPr lang="cs-CZ" sz="1800" dirty="0"/>
              <a:t>–  </a:t>
            </a:r>
            <a:r>
              <a:rPr lang="cs-CZ" sz="1800" b="1" dirty="0"/>
              <a:t>před r. 1000:  Alsasko:   hraběcí</a:t>
            </a:r>
            <a:r>
              <a:rPr lang="cs-CZ" sz="1800" dirty="0"/>
              <a:t> rody si staví dvory v centrech nebo na okraji vesnic </a:t>
            </a:r>
          </a:p>
          <a:p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 –  </a:t>
            </a:r>
            <a:r>
              <a:rPr lang="cs-CZ" sz="1800" b="1" dirty="0"/>
              <a:t>10. stol.:   </a:t>
            </a:r>
            <a:r>
              <a:rPr lang="cs-CZ" sz="1800" dirty="0"/>
              <a:t>pohoří Vogézy a údolí Rýna:  600 hradů  (1 hrad na 7až 15 km</a:t>
            </a:r>
            <a:r>
              <a:rPr lang="cs-CZ" sz="1800" baseline="30000" dirty="0"/>
              <a:t>2</a:t>
            </a:r>
            <a:r>
              <a:rPr lang="cs-CZ" sz="1800" dirty="0"/>
              <a:t>)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stavba hradu:  panovnický regál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nejstarší:  </a:t>
            </a:r>
            <a:r>
              <a:rPr lang="cs-CZ" sz="1800" dirty="0" err="1"/>
              <a:t>Ribeaupierre</a:t>
            </a:r>
            <a:r>
              <a:rPr lang="cs-CZ" sz="1800" dirty="0"/>
              <a:t>, </a:t>
            </a:r>
            <a:r>
              <a:rPr lang="cs-CZ" sz="1800" dirty="0" err="1"/>
              <a:t>Frankenbourg</a:t>
            </a:r>
            <a:r>
              <a:rPr lang="cs-CZ" sz="1800" dirty="0"/>
              <a:t>, </a:t>
            </a:r>
            <a:r>
              <a:rPr lang="cs-CZ" sz="1800" dirty="0" err="1"/>
              <a:t>Ratburg</a:t>
            </a:r>
            <a:r>
              <a:rPr lang="cs-CZ" sz="1800" dirty="0"/>
              <a:t> , </a:t>
            </a:r>
            <a:r>
              <a:rPr lang="cs-CZ" sz="1800" dirty="0" err="1"/>
              <a:t>Hohen-bourg-Mont</a:t>
            </a:r>
            <a:r>
              <a:rPr lang="cs-CZ" sz="1800" dirty="0"/>
              <a:t> St. </a:t>
            </a:r>
            <a:r>
              <a:rPr lang="cs-CZ" sz="1800" dirty="0" err="1"/>
              <a:t>Odile</a:t>
            </a:r>
            <a:r>
              <a:rPr lang="cs-CZ" sz="1800" dirty="0"/>
              <a:t>, </a:t>
            </a:r>
            <a:r>
              <a:rPr lang="cs-CZ" sz="1800" dirty="0" err="1"/>
              <a:t>Erstein</a:t>
            </a:r>
            <a:r>
              <a:rPr lang="cs-CZ" sz="1800" dirty="0"/>
              <a:t>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  –   </a:t>
            </a:r>
            <a:r>
              <a:rPr lang="cs-CZ" sz="1800" b="1" dirty="0"/>
              <a:t>11. stol.:   </a:t>
            </a:r>
            <a:r>
              <a:rPr lang="cs-CZ" sz="1800" dirty="0" err="1"/>
              <a:t>dřevohlinité</a:t>
            </a:r>
            <a:r>
              <a:rPr lang="cs-CZ" sz="1800" dirty="0"/>
              <a:t> fortifikace s kamennými plentami 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(1000 </a:t>
            </a:r>
            <a:r>
              <a:rPr lang="cs-CZ" sz="1800" dirty="0" err="1"/>
              <a:t>Turquestein</a:t>
            </a:r>
            <a:r>
              <a:rPr lang="cs-CZ" sz="1800" dirty="0"/>
              <a:t>, 1089 </a:t>
            </a:r>
            <a:r>
              <a:rPr lang="cs-CZ" sz="1800" dirty="0" err="1"/>
              <a:t>Thanvillé</a:t>
            </a:r>
            <a:r>
              <a:rPr lang="cs-CZ" sz="1800" dirty="0"/>
              <a:t> – 1089)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 –   </a:t>
            </a:r>
            <a:r>
              <a:rPr lang="cs-CZ" sz="1800" b="1" dirty="0"/>
              <a:t>konec 11. a 12. stol.:</a:t>
            </a:r>
            <a:r>
              <a:rPr lang="cs-CZ" sz="1800" dirty="0"/>
              <a:t>   hrady staví nehraběcí rody (střední šlechta)</a:t>
            </a:r>
          </a:p>
          <a:p>
            <a:pPr marL="0" indent="0">
              <a:buNone/>
            </a:pPr>
            <a:r>
              <a:rPr lang="cs-CZ" sz="1800" dirty="0"/>
              <a:t>                                                                     oslabení panovnické moci v době boje o investituru </a:t>
            </a:r>
          </a:p>
          <a:p>
            <a:pPr marL="0" indent="0">
              <a:buNone/>
            </a:pP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    –     </a:t>
            </a:r>
            <a:r>
              <a:rPr lang="cs-CZ" sz="1800" b="1" dirty="0"/>
              <a:t>2. pol. 12. stol.: </a:t>
            </a:r>
            <a:r>
              <a:rPr lang="cs-CZ" sz="1800" dirty="0"/>
              <a:t>   </a:t>
            </a:r>
            <a:r>
              <a:rPr lang="cs-CZ" sz="1800" b="1" dirty="0"/>
              <a:t>kamenné hrady  </a:t>
            </a:r>
            <a:r>
              <a:rPr lang="cs-CZ" sz="1800" dirty="0"/>
              <a:t>–  Francie:  kolem r. 1100 vznikají stabilizovaná šlechtická sídla </a:t>
            </a:r>
            <a:r>
              <a:rPr lang="cs-CZ" sz="1800" b="1" dirty="0"/>
              <a:t>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Německo:  kolem pol. 11. stol. s rozvojem ve 12. stol.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Čechy:  domácí 2. třetina 13. stol. – hrad a vzápětí tvrz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                                                       Sídla typu </a:t>
            </a:r>
            <a:r>
              <a:rPr lang="cs-CZ" sz="1800" u="sng" dirty="0" err="1"/>
              <a:t>motte</a:t>
            </a:r>
            <a:r>
              <a:rPr lang="cs-CZ" sz="1800" dirty="0"/>
              <a:t>:  Francie – 11. stol.  Německo – 12. stol.</a:t>
            </a:r>
          </a:p>
        </p:txBody>
      </p:sp>
    </p:spTree>
    <p:extLst>
      <p:ext uri="{BB962C8B-B14F-4D97-AF65-F5344CB8AC3E}">
        <p14:creationId xmlns:p14="http://schemas.microsoft.com/office/powerpoint/2010/main" val="1873349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1446" y="117566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/>
              <a:t>                  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Dvorce </a:t>
            </a:r>
            <a:br>
              <a:rPr lang="cs-CZ" sz="3200" dirty="0">
                <a:solidFill>
                  <a:srgbClr val="FF0000"/>
                </a:solidFill>
              </a:rPr>
            </a:b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77389" y="545466"/>
            <a:ext cx="11114314" cy="631253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sz="2400" b="1" dirty="0"/>
          </a:p>
          <a:p>
            <a:r>
              <a:rPr lang="cs-CZ" sz="2900" b="1" dirty="0">
                <a:solidFill>
                  <a:srgbClr val="FF0000"/>
                </a:solidFill>
              </a:rPr>
              <a:t>11. a 12. stol.:</a:t>
            </a:r>
            <a:endParaRPr lang="cs-CZ" sz="2900" b="1" dirty="0"/>
          </a:p>
          <a:p>
            <a:r>
              <a:rPr lang="cs-CZ" sz="2600" b="1" dirty="0"/>
              <a:t>První zmínka  </a:t>
            </a:r>
            <a:r>
              <a:rPr lang="cs-CZ" sz="2600" dirty="0"/>
              <a:t>–  1073:  v legendě o sv. Václavu, kde se uvádí dvůr U </a:t>
            </a:r>
            <a:r>
              <a:rPr lang="cs-CZ" sz="2600" dirty="0" err="1"/>
              <a:t>Sekyřkostela</a:t>
            </a:r>
            <a:r>
              <a:rPr lang="cs-CZ" sz="2600" dirty="0"/>
              <a:t> na Moravě</a:t>
            </a:r>
          </a:p>
          <a:p>
            <a:r>
              <a:rPr lang="cs-CZ" sz="2600" b="1" dirty="0" err="1"/>
              <a:t>Curria</a:t>
            </a:r>
            <a:r>
              <a:rPr lang="cs-CZ" sz="2600" dirty="0"/>
              <a:t>  –  v latinské terminologii, výměra je uváděna v </a:t>
            </a:r>
            <a:r>
              <a:rPr lang="cs-CZ" sz="2600" dirty="0" err="1"/>
              <a:t>poplužích</a:t>
            </a:r>
            <a:r>
              <a:rPr lang="cs-CZ" sz="2600" dirty="0"/>
              <a:t> (půda obdělaná za 1 den)  </a:t>
            </a:r>
          </a:p>
          <a:p>
            <a:r>
              <a:rPr lang="cs-CZ" sz="2600" dirty="0"/>
              <a:t>2 listiny:     1078:  listina kláštera Hradisko u Olomouce – dvorec v Úsobrně s vesnicemi</a:t>
            </a:r>
          </a:p>
          <a:p>
            <a:pPr marL="0" indent="0">
              <a:buNone/>
            </a:pPr>
            <a:r>
              <a:rPr lang="cs-CZ" sz="2600" dirty="0"/>
              <a:t>                        1141:   listina Jindřicha Zdíka – dvorce v Jezbořicích a Kroměříži</a:t>
            </a:r>
          </a:p>
          <a:p>
            <a:pPr lvl="0"/>
            <a:r>
              <a:rPr lang="cs-CZ" sz="2600" b="1" dirty="0"/>
              <a:t>Čechy</a:t>
            </a:r>
            <a:r>
              <a:rPr lang="cs-CZ" sz="2600" dirty="0"/>
              <a:t>:  Chvojen u Benešova, Týnec nad Sázavou</a:t>
            </a:r>
          </a:p>
          <a:p>
            <a:pPr lvl="0"/>
            <a:r>
              <a:rPr lang="cs-CZ" sz="2600" b="1" dirty="0"/>
              <a:t>Morava:</a:t>
            </a:r>
            <a:r>
              <a:rPr lang="cs-CZ" sz="2600" dirty="0"/>
              <a:t>  Kralice nad Oslavou</a:t>
            </a:r>
          </a:p>
          <a:p>
            <a:pPr lvl="0"/>
            <a:r>
              <a:rPr lang="cs-CZ" sz="2600" b="1" dirty="0"/>
              <a:t>Dispozice</a:t>
            </a:r>
            <a:r>
              <a:rPr lang="cs-CZ" sz="2600" dirty="0"/>
              <a:t>  –   obytné sídlo většinou s kostelem + hospodářská část       </a:t>
            </a:r>
          </a:p>
          <a:p>
            <a:pPr lvl="0"/>
            <a:r>
              <a:rPr lang="cs-CZ" sz="2600" b="1" dirty="0"/>
              <a:t>Funkce </a:t>
            </a:r>
            <a:r>
              <a:rPr lang="cs-CZ" sz="2600" dirty="0"/>
              <a:t> –  správní středisko  (nelze ztotožňovat s pozdějšími velkostatky)     </a:t>
            </a:r>
          </a:p>
          <a:p>
            <a:pPr lvl="0"/>
            <a:endParaRPr lang="cs-CZ" sz="2600" dirty="0"/>
          </a:p>
          <a:p>
            <a:pPr lvl="0"/>
            <a:r>
              <a:rPr lang="cs-CZ" sz="2900" b="1" dirty="0">
                <a:solidFill>
                  <a:srgbClr val="FF0000"/>
                </a:solidFill>
              </a:rPr>
              <a:t>13. stol.:</a:t>
            </a:r>
            <a:endParaRPr lang="cs-CZ" sz="2900" b="1" dirty="0"/>
          </a:p>
          <a:p>
            <a:pPr lvl="0"/>
            <a:r>
              <a:rPr lang="cs-CZ" sz="2600" dirty="0"/>
              <a:t>písemné zprávy o nich hovoří častěji</a:t>
            </a:r>
          </a:p>
          <a:p>
            <a:pPr lvl="0"/>
            <a:r>
              <a:rPr lang="cs-CZ" sz="2600" dirty="0"/>
              <a:t>zakládány na zboží šlechtickém, církevním a později i měšťanském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r>
              <a:rPr lang="cs-CZ" b="1" dirty="0">
                <a:solidFill>
                  <a:srgbClr val="FF0000"/>
                </a:solidFill>
              </a:rPr>
              <a:t>Předhusitské období:</a:t>
            </a:r>
            <a:endParaRPr lang="cs-CZ" dirty="0"/>
          </a:p>
          <a:p>
            <a:pPr lvl="0"/>
            <a:r>
              <a:rPr lang="cs-CZ" sz="2600" dirty="0"/>
              <a:t>nejčetnější na pozemkových majetcích nižší šlechty, na Moravě:  okolo 700</a:t>
            </a:r>
          </a:p>
          <a:p>
            <a:pPr lvl="0"/>
            <a:r>
              <a:rPr lang="cs-CZ" sz="2600" dirty="0"/>
              <a:t>Rozloha:  většinou malé (2 – 4 </a:t>
            </a:r>
            <a:r>
              <a:rPr lang="cs-CZ" sz="2600" dirty="0" err="1"/>
              <a:t>popluží</a:t>
            </a:r>
            <a:r>
              <a:rPr lang="cs-CZ" sz="2600" dirty="0"/>
              <a:t>),  šlechta na nich hospodařila ve vlastní režii s čeledí</a:t>
            </a:r>
          </a:p>
          <a:p>
            <a:pPr lvl="0"/>
            <a:r>
              <a:rPr lang="cs-CZ" sz="2600" dirty="0"/>
              <a:t>jsou budovány v blízkosti tvrze (</a:t>
            </a:r>
            <a:r>
              <a:rPr lang="cs-CZ" sz="2600" dirty="0" err="1"/>
              <a:t>Mstěnice</a:t>
            </a:r>
            <a:r>
              <a:rPr lang="cs-CZ" sz="2600" dirty="0"/>
              <a:t>, </a:t>
            </a:r>
            <a:r>
              <a:rPr lang="cs-CZ" sz="2600" dirty="0" err="1"/>
              <a:t>Koválov</a:t>
            </a:r>
            <a:r>
              <a:rPr lang="cs-CZ" sz="2600" dirty="0"/>
              <a:t>) </a:t>
            </a:r>
          </a:p>
          <a:p>
            <a:pPr lvl="0"/>
            <a:endParaRPr lang="cs-CZ" sz="2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11921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4327" y="-104503"/>
            <a:ext cx="10515600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FF0000"/>
                </a:solidFill>
              </a:rPr>
              <a:t>           První hrady a struktura majetkové držby v Čechách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0263" y="1221060"/>
            <a:ext cx="11721737" cy="5676128"/>
          </a:xfrm>
        </p:spPr>
        <p:txBody>
          <a:bodyPr>
            <a:normAutofit fontScale="77500" lnSpcReduction="20000"/>
          </a:bodyPr>
          <a:lstStyle/>
          <a:p>
            <a:r>
              <a:rPr lang="cs-CZ" sz="2300" b="1" dirty="0"/>
              <a:t>Konec 11. stol.  </a:t>
            </a:r>
            <a:r>
              <a:rPr lang="cs-CZ" sz="2300" dirty="0"/>
              <a:t> –  stabilizace vlastnictví, modernizace (výstavba) země (Vratislav Vaníček)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b="1" dirty="0"/>
              <a:t>Konec. 12. stol.  </a:t>
            </a:r>
            <a:r>
              <a:rPr lang="cs-CZ" sz="2300" dirty="0"/>
              <a:t>–  výstavba prvních hradů v režii cizích rodů (Přimda)   </a:t>
            </a:r>
          </a:p>
          <a:p>
            <a:pPr marL="0" indent="0">
              <a:buNone/>
            </a:pPr>
            <a:r>
              <a:rPr lang="cs-CZ" sz="2300" dirty="0"/>
              <a:t>                                  –  v raném středověku existovalo menší pozemkové vlastnictví méně významných příslušníků původních</a:t>
            </a:r>
          </a:p>
          <a:p>
            <a:pPr marL="0" indent="0">
              <a:buNone/>
            </a:pPr>
            <a:r>
              <a:rPr lang="cs-CZ" sz="2300" dirty="0"/>
              <a:t>                                       rodových klanů (</a:t>
            </a:r>
            <a:r>
              <a:rPr lang="cs-CZ" sz="2300" dirty="0" err="1"/>
              <a:t>familie</a:t>
            </a:r>
            <a:r>
              <a:rPr lang="cs-CZ" sz="2300" dirty="0"/>
              <a:t>), které nezískaly panovníkovu přízeň a úřad</a:t>
            </a:r>
          </a:p>
          <a:p>
            <a:pPr marL="0" indent="0">
              <a:buNone/>
            </a:pPr>
            <a:r>
              <a:rPr lang="cs-CZ" sz="2300" dirty="0"/>
              <a:t>                                  –  současná historiografie odmítá vlastnictví země centrální mocí  (tzv. služebnou organizaci)</a:t>
            </a:r>
          </a:p>
          <a:p>
            <a:pPr marL="0" indent="0">
              <a:buNone/>
            </a:pPr>
            <a:r>
              <a:rPr lang="cs-CZ" sz="2300" dirty="0"/>
              <a:t> </a:t>
            </a:r>
          </a:p>
          <a:p>
            <a:pPr marL="0" indent="0">
              <a:buNone/>
            </a:pPr>
            <a:r>
              <a:rPr lang="cs-CZ" sz="2300" dirty="0"/>
              <a:t>                                  –  struktura českého státu:     rodová samospráva (kontinuita vlastnictví)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vrstva svobodných (odvádění dávek)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panovnické velkostatky (obhospodařované ze dvorců)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hradská organizace (administrativní správa)</a:t>
            </a:r>
          </a:p>
          <a:p>
            <a:pPr marL="0" indent="0">
              <a:buNone/>
            </a:pPr>
            <a:endParaRPr lang="cs-CZ" sz="2300" dirty="0"/>
          </a:p>
          <a:p>
            <a:r>
              <a:rPr lang="cs-CZ" sz="2300" b="1" dirty="0"/>
              <a:t>Svobodná držba   </a:t>
            </a:r>
            <a:r>
              <a:rPr lang="cs-CZ" sz="2300" dirty="0"/>
              <a:t>–  před 13. stol.:  pozemkové vlastnictví, podíl na formování společenských a právních norem </a:t>
            </a:r>
          </a:p>
          <a:p>
            <a:pPr marL="0" indent="0">
              <a:buNone/>
            </a:pPr>
            <a:r>
              <a:rPr lang="cs-CZ" sz="2300" dirty="0"/>
              <a:t>                                    –   částečně vycházela z původní klanové držby nezávislé na panovníkovi </a:t>
            </a:r>
          </a:p>
          <a:p>
            <a:pPr marL="0" indent="0">
              <a:buNone/>
            </a:pPr>
            <a:r>
              <a:rPr lang="cs-CZ" sz="2300" dirty="0"/>
              <a:t>                                    –   vzor:   tzv. barbarské zákoníky:     kodifikovaly lokální zvyková práva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             doplněny  o prvky římského práva </a:t>
            </a:r>
          </a:p>
          <a:p>
            <a:pPr marL="0" indent="0">
              <a:buNone/>
            </a:pPr>
            <a:r>
              <a:rPr lang="cs-CZ" sz="2300" dirty="0"/>
              <a:t>                                                                                                   přizpůsobeny potřebám církve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060516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4875" y="-219075"/>
            <a:ext cx="10515600" cy="1325563"/>
          </a:xfrm>
        </p:spPr>
        <p:txBody>
          <a:bodyPr/>
          <a:lstStyle/>
          <a:p>
            <a:r>
              <a:rPr lang="cs-CZ" dirty="0"/>
              <a:t>                                 </a:t>
            </a:r>
            <a:r>
              <a:rPr lang="cs-CZ" sz="3200" b="1" dirty="0">
                <a:solidFill>
                  <a:srgbClr val="FF0000"/>
                </a:solidFill>
              </a:rPr>
              <a:t>Terminologie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5744" y="970218"/>
            <a:ext cx="11576255" cy="5887782"/>
          </a:xfrm>
        </p:spPr>
        <p:txBody>
          <a:bodyPr>
            <a:noAutofit/>
          </a:bodyPr>
          <a:lstStyle/>
          <a:p>
            <a:r>
              <a:rPr lang="cs-CZ" sz="1800" dirty="0"/>
              <a:t> </a:t>
            </a:r>
            <a:r>
              <a:rPr lang="cs-CZ" sz="1800" b="1" dirty="0"/>
              <a:t>Panská sídla   </a:t>
            </a:r>
            <a:r>
              <a:rPr lang="cs-CZ" sz="1800" dirty="0"/>
              <a:t>–</a:t>
            </a:r>
            <a:r>
              <a:rPr lang="cs-CZ" sz="1800" b="1" dirty="0"/>
              <a:t>    </a:t>
            </a:r>
            <a:r>
              <a:rPr lang="cs-CZ" sz="1800" dirty="0"/>
              <a:t>skupina elitních (vrchnostenských) rezidencí:  nejstarší dvorce a dvory </a:t>
            </a:r>
          </a:p>
          <a:p>
            <a:pPr marL="0" indent="0">
              <a:buNone/>
            </a:pPr>
            <a:r>
              <a:rPr lang="cs-CZ" sz="1800" dirty="0"/>
              <a:t>                                   </a:t>
            </a:r>
          </a:p>
          <a:p>
            <a:r>
              <a:rPr lang="cs-CZ" sz="1800" b="1" dirty="0">
                <a:solidFill>
                  <a:srgbClr val="FF0000"/>
                </a:solidFill>
              </a:rPr>
              <a:t>1.  Sídla v méně přístupným polohách na ostrožnách a návrších mimo sídliště: </a:t>
            </a:r>
            <a:endParaRPr lang="cs-CZ" sz="1800" dirty="0"/>
          </a:p>
          <a:p>
            <a:pPr>
              <a:defRPr/>
            </a:pPr>
            <a:r>
              <a:rPr lang="cs-CZ" sz="1800" b="1" dirty="0"/>
              <a:t>Hrad</a:t>
            </a:r>
            <a:r>
              <a:rPr lang="cs-CZ" sz="1800" dirty="0"/>
              <a:t>  –  lat. </a:t>
            </a:r>
            <a:r>
              <a:rPr lang="cs-CZ" sz="1800" dirty="0" err="1"/>
              <a:t>castrum</a:t>
            </a:r>
            <a:r>
              <a:rPr lang="cs-CZ" sz="1800" dirty="0"/>
              <a:t>, </a:t>
            </a:r>
            <a:r>
              <a:rPr lang="cs-CZ" sz="1800" dirty="0" err="1"/>
              <a:t>arx</a:t>
            </a:r>
            <a:r>
              <a:rPr lang="cs-CZ" sz="1800" dirty="0"/>
              <a:t>, menší </a:t>
            </a:r>
            <a:r>
              <a:rPr lang="cs-CZ" sz="1800" dirty="0" err="1"/>
              <a:t>castellum</a:t>
            </a:r>
            <a:r>
              <a:rPr lang="cs-CZ" sz="1800" dirty="0"/>
              <a:t>, něm. </a:t>
            </a:r>
            <a:r>
              <a:rPr lang="cs-CZ" sz="1800" dirty="0" err="1"/>
              <a:t>die</a:t>
            </a:r>
            <a:r>
              <a:rPr lang="cs-CZ" sz="1800" dirty="0"/>
              <a:t> </a:t>
            </a:r>
            <a:r>
              <a:rPr lang="cs-CZ" sz="1800" dirty="0" err="1"/>
              <a:t>Burg</a:t>
            </a:r>
            <a:r>
              <a:rPr lang="cs-CZ" sz="1800" dirty="0"/>
              <a:t>  (od 15. stol.:  v českých písemných pramenech)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 opevněný útvar:  hradba, věž, palác (kaple), hospodářské budovy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  funkce:  primárně obranná (vojenská), druhotně sídelní, reprezentační 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  sídlo vyšších vrstev:  panovník, šlechta, církev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–  od 16. stol.:  </a:t>
            </a:r>
            <a:r>
              <a:rPr lang="cs-CZ" sz="1800" b="1" dirty="0"/>
              <a:t>zámek</a:t>
            </a:r>
            <a:r>
              <a:rPr lang="cs-CZ" sz="1800" dirty="0"/>
              <a:t>  (Josef Macek:   obytná a reprezentační funkce)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Horní Uhry:   </a:t>
            </a:r>
            <a:r>
              <a:rPr lang="cs-CZ" sz="1800" dirty="0" err="1"/>
              <a:t>Kaštiel</a:t>
            </a:r>
            <a:r>
              <a:rPr lang="cs-CZ" sz="1800" dirty="0"/>
              <a:t> (z </a:t>
            </a:r>
            <a:r>
              <a:rPr lang="cs-CZ" sz="1800" dirty="0" err="1"/>
              <a:t>maď</a:t>
            </a:r>
            <a:r>
              <a:rPr lang="cs-CZ" sz="1800" dirty="0"/>
              <a:t>. </a:t>
            </a:r>
            <a:r>
              <a:rPr lang="cs-CZ" sz="1800" dirty="0" err="1"/>
              <a:t>Kastély</a:t>
            </a:r>
            <a:r>
              <a:rPr lang="cs-CZ" sz="1800" dirty="0"/>
              <a:t>, odvozeno z lat. </a:t>
            </a:r>
            <a:r>
              <a:rPr lang="cs-CZ" sz="1800" dirty="0" err="1"/>
              <a:t>castellum</a:t>
            </a:r>
            <a:r>
              <a:rPr lang="cs-CZ" sz="1800" dirty="0"/>
              <a:t>)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                       německé země:  </a:t>
            </a:r>
            <a:r>
              <a:rPr lang="cs-CZ" sz="1800" dirty="0" err="1"/>
              <a:t>das</a:t>
            </a:r>
            <a:r>
              <a:rPr lang="cs-CZ" sz="1800" dirty="0"/>
              <a:t> </a:t>
            </a:r>
            <a:r>
              <a:rPr lang="cs-CZ" sz="1800" dirty="0" err="1"/>
              <a:t>Schloss</a:t>
            </a:r>
            <a:r>
              <a:rPr lang="cs-CZ" sz="1800" dirty="0"/>
              <a:t>,  anglicky: </a:t>
            </a:r>
            <a:r>
              <a:rPr lang="cs-CZ" sz="1800" dirty="0" err="1"/>
              <a:t>the</a:t>
            </a:r>
            <a:r>
              <a:rPr lang="cs-CZ" sz="1800" dirty="0"/>
              <a:t> </a:t>
            </a:r>
            <a:r>
              <a:rPr lang="cs-CZ" sz="1800" dirty="0" err="1"/>
              <a:t>castle</a:t>
            </a:r>
            <a:r>
              <a:rPr lang="cs-CZ" sz="1800" dirty="0"/>
              <a:t>,  francouzsky: </a:t>
            </a:r>
            <a:r>
              <a:rPr lang="cs-CZ" sz="1800" dirty="0" err="1"/>
              <a:t>château</a:t>
            </a:r>
            <a:endParaRPr lang="cs-CZ" sz="1800" dirty="0"/>
          </a:p>
          <a:p>
            <a:endParaRPr lang="cs-CZ" sz="1800" b="1" dirty="0"/>
          </a:p>
          <a:p>
            <a:pPr>
              <a:defRPr/>
            </a:pPr>
            <a:r>
              <a:rPr lang="cs-CZ" sz="1800" b="1" dirty="0"/>
              <a:t>Hrádek</a:t>
            </a:r>
            <a:r>
              <a:rPr lang="cs-CZ" sz="1800" dirty="0"/>
              <a:t>  –  většinou jednodílné </a:t>
            </a:r>
            <a:r>
              <a:rPr lang="cs-CZ" sz="1800" dirty="0" err="1"/>
              <a:t>dřevohlinité</a:t>
            </a:r>
            <a:r>
              <a:rPr lang="cs-CZ" sz="1800" dirty="0"/>
              <a:t> opevněné sídlo bez vazby na sídelní areál (na návrší či ostrožně)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 –  mor. archeologie:  starší vývojová fáze tvrze z 2.p.13. – poč. 14. stol.</a:t>
            </a:r>
          </a:p>
          <a:p>
            <a:pPr marL="0" indent="0">
              <a:buNone/>
            </a:pPr>
            <a:r>
              <a:rPr lang="cs-CZ" sz="1800" dirty="0"/>
              <a:t>                    –  Rakouské a bavorské Podunají:  </a:t>
            </a:r>
            <a:r>
              <a:rPr lang="cs-CZ" sz="1800" dirty="0" err="1"/>
              <a:t>Hausberg</a:t>
            </a:r>
            <a:r>
              <a:rPr lang="cs-CZ" sz="1800" dirty="0"/>
              <a:t> či </a:t>
            </a:r>
            <a:r>
              <a:rPr lang="cs-CZ" sz="1800" dirty="0" err="1"/>
              <a:t>Erdberg</a:t>
            </a:r>
            <a:r>
              <a:rPr lang="cs-CZ" sz="1800" dirty="0"/>
              <a:t>. </a:t>
            </a:r>
          </a:p>
          <a:p>
            <a:pPr marL="0" indent="0">
              <a:buNone/>
            </a:pPr>
            <a:r>
              <a:rPr lang="cs-CZ" sz="1800" dirty="0"/>
              <a:t>                    –  Čechy,  Slovensko:   malý a skromně vybavený hrad </a:t>
            </a:r>
          </a:p>
          <a:p>
            <a:pPr marL="0" indent="0">
              <a:buNone/>
              <a:defRPr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54903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9761" y="619431"/>
            <a:ext cx="11152239" cy="6238569"/>
          </a:xfrm>
        </p:spPr>
        <p:txBody>
          <a:bodyPr>
            <a:normAutofit lnSpcReduction="10000"/>
          </a:bodyPr>
          <a:lstStyle/>
          <a:p>
            <a:r>
              <a:rPr lang="cs-CZ" sz="1800" b="1" dirty="0">
                <a:solidFill>
                  <a:srgbClr val="FF0000"/>
                </a:solidFill>
              </a:rPr>
              <a:t>2.  Sídla v rovinných polohách s vazbou na hospodářské zázemí: </a:t>
            </a:r>
          </a:p>
          <a:p>
            <a:endParaRPr lang="cs-CZ" sz="1800" b="1" dirty="0">
              <a:solidFill>
                <a:srgbClr val="FF0000"/>
              </a:solidFill>
            </a:endParaRPr>
          </a:p>
          <a:p>
            <a:r>
              <a:rPr lang="cs-CZ" sz="1800" b="1" dirty="0"/>
              <a:t>Rezidenční dvůr (dvorec)  </a:t>
            </a:r>
            <a:r>
              <a:rPr lang="cs-CZ" sz="1800" dirty="0"/>
              <a:t>–  zeměpanské a šlechtické sídlo</a:t>
            </a:r>
          </a:p>
          <a:p>
            <a:pPr marL="0" indent="0">
              <a:buNone/>
            </a:pPr>
            <a:endParaRPr lang="cs-CZ" sz="1800" dirty="0"/>
          </a:p>
          <a:p>
            <a:pPr>
              <a:defRPr/>
            </a:pPr>
            <a:r>
              <a:rPr lang="cs-CZ" sz="1800" b="1" dirty="0"/>
              <a:t>Tvrz </a:t>
            </a:r>
            <a:r>
              <a:rPr lang="cs-CZ" sz="1800" dirty="0"/>
              <a:t> –  lat. </a:t>
            </a:r>
            <a:r>
              <a:rPr lang="cs-CZ" sz="1800" dirty="0" err="1"/>
              <a:t>munitio</a:t>
            </a:r>
            <a:r>
              <a:rPr lang="cs-CZ" sz="1800" dirty="0"/>
              <a:t>, </a:t>
            </a:r>
            <a:r>
              <a:rPr lang="cs-CZ" sz="1800" dirty="0" err="1"/>
              <a:t>propugnaculum</a:t>
            </a:r>
            <a:r>
              <a:rPr lang="cs-CZ" sz="1800" dirty="0"/>
              <a:t>, </a:t>
            </a:r>
            <a:r>
              <a:rPr lang="cs-CZ" sz="1800" dirty="0" err="1"/>
              <a:t>fortalitium</a:t>
            </a:r>
            <a:r>
              <a:rPr lang="cs-CZ" sz="1800" dirty="0"/>
              <a:t>, </a:t>
            </a:r>
            <a:r>
              <a:rPr lang="cs-CZ" sz="1800" dirty="0" err="1"/>
              <a:t>fossatum</a:t>
            </a:r>
            <a:r>
              <a:rPr lang="cs-CZ" sz="1800" dirty="0"/>
              <a:t> (návrší)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nižší typ středověkého feudálního sídla příslušníka nižší šlechty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jednoduše opevněné sídlo s vazbou na obytný areál (je ve vsi) 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–  něm.:  </a:t>
            </a:r>
            <a:r>
              <a:rPr lang="cs-CZ" sz="1800" dirty="0" err="1"/>
              <a:t>die</a:t>
            </a:r>
            <a:r>
              <a:rPr lang="cs-CZ" sz="1800" dirty="0"/>
              <a:t> </a:t>
            </a:r>
            <a:r>
              <a:rPr lang="cs-CZ" sz="1800" dirty="0" err="1"/>
              <a:t>Veste</a:t>
            </a:r>
            <a:r>
              <a:rPr lang="cs-CZ" sz="1800" dirty="0"/>
              <a:t>, </a:t>
            </a:r>
            <a:r>
              <a:rPr lang="cs-CZ" sz="1800" dirty="0" err="1"/>
              <a:t>maď</a:t>
            </a:r>
            <a:r>
              <a:rPr lang="cs-CZ" sz="1800" dirty="0"/>
              <a:t>.: kurie (z lat. curia – dvůr)</a:t>
            </a:r>
          </a:p>
          <a:p>
            <a:pPr marL="0" indent="0">
              <a:buNone/>
            </a:pPr>
            <a:r>
              <a:rPr lang="cs-CZ" sz="1800" dirty="0"/>
              <a:t>               </a:t>
            </a:r>
          </a:p>
          <a:p>
            <a:r>
              <a:rPr lang="cs-CZ" sz="1800" b="1" dirty="0" err="1"/>
              <a:t>Motte</a:t>
            </a:r>
            <a:r>
              <a:rPr lang="cs-CZ" sz="1800" dirty="0"/>
              <a:t>   –   termín francouzského původu s vazbami k osídlení se blíží hrádkům </a:t>
            </a:r>
          </a:p>
          <a:p>
            <a:pPr marL="0" indent="0">
              <a:buNone/>
            </a:pPr>
            <a:r>
              <a:rPr lang="cs-CZ" sz="1800" dirty="0"/>
              <a:t>                   –   sídlo na uměle navršeném nebo zvýšeném pahorku s </a:t>
            </a:r>
            <a:r>
              <a:rPr lang="cs-CZ" sz="1800" dirty="0" err="1"/>
              <a:t>dřevohlinitou</a:t>
            </a:r>
            <a:r>
              <a:rPr lang="cs-CZ" sz="1800" dirty="0"/>
              <a:t> zástavbou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severní Francie:  od 2. poloviny 10. stol. (oblast vzniku),  útlum:  12. a 13. stol.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Německo:   </a:t>
            </a:r>
            <a:r>
              <a:rPr lang="cs-CZ" sz="1800" dirty="0" err="1"/>
              <a:t>Turmhügel</a:t>
            </a:r>
            <a:r>
              <a:rPr lang="cs-CZ" sz="1800" dirty="0"/>
              <a:t> (</a:t>
            </a:r>
            <a:r>
              <a:rPr lang="cs-CZ" sz="1800" dirty="0" err="1"/>
              <a:t>Wasserburge</a:t>
            </a:r>
            <a:r>
              <a:rPr lang="cs-CZ" sz="1800" dirty="0"/>
              <a:t>) </a:t>
            </a:r>
          </a:p>
          <a:p>
            <a:pPr marL="0" indent="0">
              <a:buNone/>
              <a:defRPr/>
            </a:pPr>
            <a:r>
              <a:rPr lang="cs-CZ" sz="1800" dirty="0"/>
              <a:t>                   –   Polsko:</a:t>
            </a:r>
            <a:r>
              <a:rPr lang="cs-CZ" sz="1800" b="1" dirty="0"/>
              <a:t>  </a:t>
            </a:r>
            <a:r>
              <a:rPr lang="cs-CZ" sz="1800" dirty="0" err="1"/>
              <a:t>gródki</a:t>
            </a:r>
            <a:r>
              <a:rPr lang="cs-CZ" sz="1800" dirty="0"/>
              <a:t> </a:t>
            </a:r>
            <a:r>
              <a:rPr lang="cs-CZ" sz="1800" dirty="0" err="1"/>
              <a:t>stożkowate</a:t>
            </a:r>
            <a:r>
              <a:rPr lang="cs-CZ" sz="1800" dirty="0"/>
              <a:t> (13. stol., funkční až do 18. stol.)</a:t>
            </a:r>
          </a:p>
          <a:p>
            <a:pPr marL="0" indent="0">
              <a:buNone/>
            </a:pPr>
            <a:r>
              <a:rPr lang="cs-CZ" sz="1800" dirty="0"/>
              <a:t>                   –   pol. 13. stol.:  Josef Unger  –  vznik ve stejné době jako nejstarší vlna šlechtických hradů </a:t>
            </a:r>
          </a:p>
          <a:p>
            <a:pPr marL="0" indent="0">
              <a:buNone/>
            </a:pPr>
            <a:r>
              <a:rPr lang="cs-CZ" sz="1800" dirty="0"/>
              <a:t>                   –   Čechy:   mohutné objekty s dvojitými příkopy a valy:    </a:t>
            </a:r>
            <a:r>
              <a:rPr lang="cs-CZ" sz="1800" dirty="0" err="1"/>
              <a:t>Ervěnice</a:t>
            </a:r>
            <a:endParaRPr lang="cs-CZ" sz="1800" dirty="0"/>
          </a:p>
          <a:p>
            <a:pPr marL="0" indent="0">
              <a:buNone/>
            </a:pPr>
            <a:r>
              <a:rPr lang="cs-CZ" sz="1800" dirty="0"/>
              <a:t>                   –   Morava:   </a:t>
            </a:r>
            <a:r>
              <a:rPr lang="cs-CZ" sz="1800" dirty="0" err="1"/>
              <a:t>Koválov</a:t>
            </a:r>
            <a:r>
              <a:rPr lang="cs-CZ" sz="1800" dirty="0"/>
              <a:t>  (</a:t>
            </a:r>
            <a:r>
              <a:rPr lang="cs-CZ" sz="1800" dirty="0" err="1"/>
              <a:t>Mstěnice</a:t>
            </a:r>
            <a:r>
              <a:rPr lang="cs-CZ" sz="1800" dirty="0"/>
              <a:t> charakter hrádku), Popice, </a:t>
            </a:r>
            <a:r>
              <a:rPr lang="cs-CZ" sz="1800" dirty="0" err="1"/>
              <a:t>Konůvky</a:t>
            </a:r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678825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4057</Words>
  <Application>Microsoft Office PowerPoint</Application>
  <PresentationFormat>Širokoúhlá obrazovka</PresentationFormat>
  <Paragraphs>485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Times New Roman</vt:lpstr>
      <vt:lpstr>Motiv Office</vt:lpstr>
      <vt:lpstr>Archeologie českých zemí </vt:lpstr>
      <vt:lpstr>                                 Kasteologie</vt:lpstr>
      <vt:lpstr>                Kasteologické konference a periodika</vt:lpstr>
      <vt:lpstr> Klub Augusta Sedláčka  </vt:lpstr>
      <vt:lpstr>                     Nejstarší hrady v Evropě</vt:lpstr>
      <vt:lpstr>                                                   Dvorce  </vt:lpstr>
      <vt:lpstr>           První hrady a struktura majetkové držby v Čechách</vt:lpstr>
      <vt:lpstr>                                 Terminologie </vt:lpstr>
      <vt:lpstr>Prezentace aplikace PowerPoint</vt:lpstr>
      <vt:lpstr>Prezentace aplikace PowerPoint</vt:lpstr>
      <vt:lpstr>Prezentace aplikace PowerPoint</vt:lpstr>
      <vt:lpstr>               Vrchnostenský dvůr (Hof, curia)  </vt:lpstr>
      <vt:lpstr>                                   Rezidenční dvory šlechty </vt:lpstr>
      <vt:lpstr>                                             Hrady</vt:lpstr>
      <vt:lpstr>Prezentace aplikace PowerPoint</vt:lpstr>
      <vt:lpstr>                                        Podle účelu     </vt:lpstr>
      <vt:lpstr>         Ovlivnění našeho hradního stavitelství </vt:lpstr>
      <vt:lpstr>                                     Nejstarší šlechtické hrady </vt:lpstr>
      <vt:lpstr> Typologie hradů </vt:lpstr>
      <vt:lpstr>                             Typologie podle T. Durdíka</vt:lpstr>
      <vt:lpstr>Donjonový typ</vt:lpstr>
      <vt:lpstr>      Přimda</vt:lpstr>
      <vt:lpstr>Bergfritový typ</vt:lpstr>
      <vt:lpstr> Přechodný typ </vt:lpstr>
      <vt:lpstr>     Obvodová zástavba </vt:lpstr>
      <vt:lpstr>         Francouzský kastel   </vt:lpstr>
      <vt:lpstr>                       Francouzský kastel</vt:lpstr>
      <vt:lpstr>Prezentace aplikace PowerPoint</vt:lpstr>
      <vt:lpstr>Středoevropský kastel</vt:lpstr>
      <vt:lpstr>Italský kastel</vt:lpstr>
      <vt:lpstr> Bezvěžové hrady s plášťovou zdí </vt:lpstr>
      <vt:lpstr> Bezvěžové hrady palácového typu  </vt:lpstr>
      <vt:lpstr>Dvoupalácová dispozice</vt:lpstr>
      <vt:lpstr>Husitské hrady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Zaniklé vesnice</dc:title>
  <dc:creator>Kuklova</dc:creator>
  <cp:lastModifiedBy>tym0001</cp:lastModifiedBy>
  <cp:revision>27</cp:revision>
  <dcterms:created xsi:type="dcterms:W3CDTF">2017-01-31T16:06:48Z</dcterms:created>
  <dcterms:modified xsi:type="dcterms:W3CDTF">2024-12-05T07:16:25Z</dcterms:modified>
</cp:coreProperties>
</file>