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19" r:id="rId4"/>
    <p:sldId id="392" r:id="rId5"/>
    <p:sldId id="377" r:id="rId6"/>
    <p:sldId id="320" r:id="rId7"/>
    <p:sldId id="321" r:id="rId8"/>
    <p:sldId id="286" r:id="rId9"/>
    <p:sldId id="274" r:id="rId10"/>
    <p:sldId id="331" r:id="rId11"/>
    <p:sldId id="383" r:id="rId12"/>
    <p:sldId id="382" r:id="rId13"/>
    <p:sldId id="322" r:id="rId14"/>
    <p:sldId id="381" r:id="rId15"/>
    <p:sldId id="305" r:id="rId16"/>
    <p:sldId id="313" r:id="rId17"/>
    <p:sldId id="390" r:id="rId18"/>
    <p:sldId id="294" r:id="rId19"/>
    <p:sldId id="323" r:id="rId20"/>
    <p:sldId id="282" r:id="rId21"/>
    <p:sldId id="393" r:id="rId22"/>
    <p:sldId id="292" r:id="rId23"/>
    <p:sldId id="295" r:id="rId24"/>
    <p:sldId id="296" r:id="rId25"/>
    <p:sldId id="388" r:id="rId26"/>
    <p:sldId id="389" r:id="rId27"/>
    <p:sldId id="297" r:id="rId28"/>
    <p:sldId id="335" r:id="rId29"/>
    <p:sldId id="298" r:id="rId30"/>
    <p:sldId id="314" r:id="rId31"/>
    <p:sldId id="315" r:id="rId32"/>
    <p:sldId id="316" r:id="rId33"/>
    <p:sldId id="317" r:id="rId34"/>
    <p:sldId id="391" r:id="rId35"/>
    <p:sldId id="333" r:id="rId36"/>
    <p:sldId id="373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5AA13-AC44-AF3F-0ECF-C9B9239F8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E63922-209D-A35A-7ED5-02775B1D8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A4D4EA-E8DD-C563-5317-C58C87C9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7B3959-2559-860A-8152-9AA2BCB4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02316E-4397-DBC6-FBB9-FA79F664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05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48BDE-A079-6A68-C1F2-A15F3890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EA98A65-2B0B-8DF3-DA8B-580A31490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062E3-0978-8656-E28A-5E182858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EE2C07-AB24-C76B-D7F2-E23665C7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012197-BBE6-46C0-2CE7-BC508010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39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CDECC9-2EDE-8253-F87D-0D840E271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8620C51-91BE-0AD8-6354-30C03BDA7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6FFC94-2FEF-38D5-1248-3996695D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F313CD-8A78-BFF3-2D72-8C4D973C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6D7DD-2E69-35CD-3673-05EF72D0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37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FB14F-02E5-514A-FBA8-181B65A3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EB999-5E5F-1FE8-4A73-42CAA528F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9813B1-DEC5-B571-51C1-72F231D6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E0FCB-3AB3-D578-2264-585027726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2A6544-E12C-7303-E1E5-40BC8944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84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43586-F246-E8EA-7DD2-BF152C19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F9E08A-DD5B-BDD3-BC7C-A5CD00B41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7AE3C9-0071-A8D1-899B-53A061BF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0EC56-ADFC-0271-E85D-7325046A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15C0ED-5E59-B18D-1A80-B7F78199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73C9E-EAE3-B1E1-9D20-65BB13D1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E2B54-5733-0812-441D-A18322BC1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BDBCEB-8D99-F4AF-641D-0582A5549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938044-B88E-5A31-0D40-4A1C12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82BDFC-15BD-2E24-713D-5AC2D760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BCC7EC-F580-69E1-4060-D1D169A9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4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0A19AB-DEAC-9675-51A3-66A07A12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55D226-C45C-8A9E-4C6C-24CAFA04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623231-5414-173C-F96C-D24FF8F40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484166-7C67-F854-086D-86B013C2B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A4B368-9501-2F8F-6814-A9D36B135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6511865-4A30-46E0-D99F-A71B7ED6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A71E87-B6BE-D68D-4207-8CAA21E7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0FF415-0B7E-BE15-32F0-85FB6FAB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0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7B8A5-6255-F84E-A0CB-4E592906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FD57D3-01C8-6D21-A455-44E006B0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12BDC3-B6FA-9C2D-ED17-8B5F646A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2757CB-7CB2-86C6-5E57-9DD09BED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98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4A6C33-D979-B4AD-CFCD-2CE9CE69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D7C26A-4D20-C506-B648-8B22D59E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B3635C-6222-4A91-485F-8EC4C392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6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DB355-03A2-517D-1BF7-99D313A2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55FC1E-CA52-BE79-EF4D-2E5CB2618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3BCCFC-A381-09CD-7780-F0AD5DFA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C4536C-61B6-5231-67BF-98988EB7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6474E1-3DE0-9ED1-3DC9-C11D4828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B94FE-AF1B-9523-571B-527921C2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14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B1C8A-C42E-A911-36F4-DA342FCE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8982272-1456-5E8C-365B-9DFFAF02D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CF5FED-2ED7-D7AD-CB5E-72494633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0FD794-1E9D-0E4C-6218-27E3FF6F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209C00-8FB6-F592-284A-1D8CA1BA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6215C6-7A8A-2C87-491D-EEC72139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29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DE5D5D3-144A-BA50-F2C0-D0207E85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416F65-3560-1E26-46A2-264E0341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AF1908-8261-EB3A-5807-1CA9C7B09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CBD9-9AB9-4285-A56A-85B22700B403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719DBA-5777-602B-B298-CB9897208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AF0808-1283-FDCD-4C90-2158D4BEE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1819-E3C4-4164-885D-9B9ADC9C6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5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5E5B9-62DB-663B-B6BE-D778CBF66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effectLst/>
                <a:latin typeface="Times New Roman" panose="02020603050405020304" pitchFamily="18" charset="0"/>
                <a:ea typeface="TimesNewRomanPSMT"/>
              </a:rPr>
              <a:t>Metodologie archeologie středověku a novověku</a:t>
            </a:r>
            <a:b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6B5725-5FA5-F797-0C42-42019D111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NewRomanPSMT"/>
              </a:rPr>
              <a:t>Předmět studia, chronologie, periodizace a datování.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83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F46A351A-8933-50F6-4678-04ACB9CC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Předmět studia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2000" b="1" dirty="0">
              <a:solidFill>
                <a:srgbClr val="FF0000"/>
              </a:solidFill>
            </a:endParaRP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75EFFB49-2932-7B5C-9C54-812C35F0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1"/>
            <a:ext cx="10515599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800" b="1" dirty="0"/>
              <a:t>Problematika</a:t>
            </a:r>
            <a:r>
              <a:rPr lang="cs-CZ" altLang="cs-CZ" sz="1800" dirty="0"/>
              <a:t>   –   otázky spojené s materiální kulturou a hospodářskými, společenskými  a duchovními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dějinami lidské společnosti ve středověku a novověku.</a:t>
            </a:r>
          </a:p>
          <a:p>
            <a:pPr marL="0" indent="0"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1.</a:t>
            </a: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Vesnice</a:t>
            </a:r>
            <a:r>
              <a:rPr lang="cs-CZ" altLang="cs-CZ" sz="1800" dirty="0"/>
              <a:t>  –  vznik, dispozice, usedlosti, zástavba, polnosti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2.</a:t>
            </a: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Panská sídla  </a:t>
            </a:r>
            <a:r>
              <a:rPr lang="cs-CZ" altLang="cs-CZ" sz="1800" dirty="0"/>
              <a:t>–  funkce, hradiska, hrady, tvrze, strážní fortifikace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3.</a:t>
            </a: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Města</a:t>
            </a:r>
            <a:r>
              <a:rPr lang="cs-CZ" altLang="cs-CZ" sz="1800" dirty="0"/>
              <a:t>  –  funkce, parcelace, zástavba, komunikace, řemesla</a:t>
            </a:r>
          </a:p>
          <a:p>
            <a:pPr>
              <a:defRPr/>
            </a:pPr>
            <a:endParaRPr lang="cs-CZ" altLang="cs-CZ" sz="1800" dirty="0"/>
          </a:p>
          <a:p>
            <a:pPr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4.</a:t>
            </a:r>
            <a:r>
              <a:rPr lang="cs-CZ" altLang="cs-CZ" sz="1800" dirty="0"/>
              <a:t> </a:t>
            </a:r>
            <a:r>
              <a:rPr lang="cs-CZ" altLang="cs-CZ" sz="1800" b="1" dirty="0">
                <a:solidFill>
                  <a:srgbClr val="FF0000"/>
                </a:solidFill>
              </a:rPr>
              <a:t>Církevní sídla  </a:t>
            </a:r>
            <a:r>
              <a:rPr lang="cs-CZ" altLang="cs-CZ" sz="1800" dirty="0"/>
              <a:t>–  církevní organizace, kláštery, kostely a hřbitovy</a:t>
            </a:r>
          </a:p>
          <a:p>
            <a:pPr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62904C8-A703-45E4-82BE-53C935DA6F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3810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Základní okruhy studia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</a:t>
            </a:r>
            <a:r>
              <a:rPr lang="cs-CZ" altLang="cs-CZ" sz="2700" b="1" dirty="0">
                <a:solidFill>
                  <a:srgbClr val="FF0000"/>
                </a:solidFill>
              </a:rPr>
              <a:t>Problematika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898D22-CACF-7189-7F30-344AD4899F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828800"/>
            <a:ext cx="8534400" cy="5029200"/>
          </a:xfrm>
        </p:spPr>
        <p:txBody>
          <a:bodyPr/>
          <a:lstStyle/>
          <a:p>
            <a:pPr eaLnBrk="1" hangingPunct="1"/>
            <a:r>
              <a:rPr lang="cs-CZ" altLang="cs-CZ" sz="2000"/>
              <a:t>1)     Přírodní poměry – geologie, klima, zdroje surovin</a:t>
            </a:r>
          </a:p>
          <a:p>
            <a:pPr eaLnBrk="1" hangingPunct="1"/>
            <a:r>
              <a:rPr lang="cs-CZ" altLang="cs-CZ" sz="2000"/>
              <a:t>2)     Vývoj osídlení – </a:t>
            </a:r>
            <a:r>
              <a:rPr lang="pl-PL" altLang="cs-CZ" sz="2000"/>
              <a:t>topografie, krajina, kolonizace, sídelní strategie</a:t>
            </a:r>
          </a:p>
          <a:p>
            <a:pPr eaLnBrk="1" hangingPunct="1"/>
            <a:r>
              <a:rPr lang="cs-CZ" altLang="cs-CZ" sz="2000"/>
              <a:t>3)     Vývoj vesnických struktur </a:t>
            </a:r>
          </a:p>
          <a:p>
            <a:pPr eaLnBrk="1" hangingPunct="1"/>
            <a:r>
              <a:rPr lang="cs-CZ" altLang="cs-CZ" sz="2000"/>
              <a:t>4)     Vývoj fortifikační architektury </a:t>
            </a:r>
          </a:p>
          <a:p>
            <a:pPr eaLnBrk="1" hangingPunct="1"/>
            <a:r>
              <a:rPr lang="cs-CZ" altLang="cs-CZ" sz="2000"/>
              <a:t>5)     Vývoj městského osídlení a urbanismus </a:t>
            </a:r>
          </a:p>
          <a:p>
            <a:pPr eaLnBrk="1" hangingPunct="1"/>
            <a:r>
              <a:rPr lang="cs-CZ" altLang="cs-CZ" sz="2000"/>
              <a:t>6)     Těžba a zpracování surovin</a:t>
            </a:r>
          </a:p>
          <a:p>
            <a:pPr eaLnBrk="1" hangingPunct="1"/>
            <a:r>
              <a:rPr lang="cs-CZ" altLang="cs-CZ" sz="2000"/>
              <a:t>7)     Řemeslná výroba, obchod a směna</a:t>
            </a:r>
          </a:p>
          <a:p>
            <a:pPr eaLnBrk="1" hangingPunct="1"/>
            <a:r>
              <a:rPr lang="cs-CZ" altLang="cs-CZ" sz="2000"/>
              <a:t>8)     Komunikace, doprava</a:t>
            </a:r>
          </a:p>
          <a:p>
            <a:pPr eaLnBrk="1" hangingPunct="1"/>
            <a:r>
              <a:rPr lang="cs-CZ" altLang="cs-CZ" sz="2000"/>
              <a:t>9)     Výzkum sakrálních struktur a duchovní kultury</a:t>
            </a:r>
          </a:p>
          <a:p>
            <a:pPr eaLnBrk="1" hangingPunct="1"/>
            <a:r>
              <a:rPr lang="cs-CZ" altLang="cs-CZ" sz="2000"/>
              <a:t>10)   Sociální diverzita středověké společnosti </a:t>
            </a:r>
          </a:p>
          <a:p>
            <a:pPr eaLnBrk="1" hangingPunct="1"/>
            <a:r>
              <a:rPr lang="cs-CZ" altLang="cs-CZ" sz="2000"/>
              <a:t>11)    Každodenní život, hmotná kultura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385456" y="115888"/>
            <a:ext cx="9642762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Historické prameny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>
          <a:xfrm>
            <a:off x="565079" y="1258888"/>
            <a:ext cx="11626921" cy="53292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altLang="cs-CZ" sz="18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Prameny  </a:t>
            </a:r>
            <a:r>
              <a:rPr lang="cs-CZ" sz="2000" dirty="0"/>
              <a:t>–</a:t>
            </a: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1.  nepsané:  hmotné  –  </a:t>
            </a:r>
            <a:r>
              <a:rPr lang="cs-CZ" sz="2000" dirty="0" err="1"/>
              <a:t>archeologizované</a:t>
            </a:r>
            <a:r>
              <a:rPr lang="cs-CZ" sz="2000" dirty="0"/>
              <a:t> pozůstatky lidské činnosti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                                                   a)  archeologické památky  –  všechny </a:t>
            </a:r>
            <a:r>
              <a:rPr lang="cs-CZ" altLang="cs-CZ" sz="2000" dirty="0"/>
              <a:t>pozůstatky lidské existence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                                                   b)  archeologické prameny  –  </a:t>
            </a:r>
            <a:r>
              <a:rPr lang="cs-CZ" altLang="cs-CZ" sz="2000" dirty="0"/>
              <a:t>předměty informující o lidské minulosti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000" dirty="0"/>
              <a:t>                                                   c)  archeologické nálezy  –  </a:t>
            </a:r>
            <a:r>
              <a:rPr lang="cs-CZ" altLang="cs-CZ" sz="2000" dirty="0"/>
              <a:t>věci dokládající život člověka a jeho činnost v minulosti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</a:t>
            </a:r>
            <a:r>
              <a:rPr lang="cs-CZ" sz="2000" b="1" dirty="0"/>
              <a:t>2.  psané:  nehmotné </a:t>
            </a:r>
            <a:r>
              <a:rPr lang="cs-CZ" sz="2000" dirty="0"/>
              <a:t>(obsahem)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                    </a:t>
            </a:r>
            <a:r>
              <a:rPr lang="cs-CZ" sz="2000" dirty="0"/>
              <a:t>a)</a:t>
            </a:r>
            <a:r>
              <a:rPr lang="cs-CZ" sz="2000" b="1" dirty="0"/>
              <a:t>  </a:t>
            </a:r>
            <a:r>
              <a:rPr lang="cs-CZ" sz="2000" dirty="0"/>
              <a:t>písemné:   psané a tištěné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b)  obrazové:  ikonografické    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</a:t>
            </a:r>
            <a:r>
              <a:rPr lang="cs-CZ" sz="2000" b="1" dirty="0"/>
              <a:t>3.</a:t>
            </a:r>
            <a:r>
              <a:rPr lang="cs-CZ" sz="2000" dirty="0"/>
              <a:t>  </a:t>
            </a:r>
            <a:r>
              <a:rPr lang="cs-CZ" sz="2000" b="1" dirty="0"/>
              <a:t>kartografické</a:t>
            </a:r>
            <a:r>
              <a:rPr lang="cs-CZ" sz="2000" dirty="0"/>
              <a:t>   –   historické mapy, plány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   4.  </a:t>
            </a:r>
            <a:r>
              <a:rPr lang="cs-CZ" sz="2000" b="1" dirty="0"/>
              <a:t>jazykové</a:t>
            </a:r>
            <a:r>
              <a:rPr lang="cs-CZ" sz="2000" dirty="0"/>
              <a:t>  –   lingvistické (zabývají se např. osobními nebo zeměpisnými jmény)</a:t>
            </a:r>
          </a:p>
          <a:p>
            <a:pPr marL="0" indent="0">
              <a:spcBef>
                <a:spcPts val="0"/>
              </a:spcBef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34794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BBA7DDFD-6E38-06FC-3B34-49705A15A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793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Archeologická metoda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28A89B3A-6FCA-9B3C-7043-578EA8AA7D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5354" y="1212351"/>
            <a:ext cx="11517330" cy="5645649"/>
          </a:xfrm>
        </p:spPr>
        <p:txBody>
          <a:bodyPr>
            <a:noAutofit/>
          </a:bodyPr>
          <a:lstStyle/>
          <a:p>
            <a:r>
              <a:rPr lang="cs-CZ" altLang="cs-CZ" sz="1800" dirty="0"/>
              <a:t>Promyšlený pracovní postup směřující k získání vědeckých poznatků, který vychází z ověřování hypotéz (verifikaci), jež se stávají vědeckými teoriemi. </a:t>
            </a:r>
          </a:p>
          <a:p>
            <a:r>
              <a:rPr lang="cs-CZ" altLang="cs-CZ" sz="1800" dirty="0"/>
              <a:t>Způsob získávání informací z archeologických pramenů tj. cesta, kterou volíme k dosažení poznání.</a:t>
            </a:r>
          </a:p>
          <a:p>
            <a:r>
              <a:rPr lang="cs-CZ" altLang="cs-CZ" sz="1800" dirty="0"/>
              <a:t> Jde o „</a:t>
            </a:r>
            <a:r>
              <a:rPr lang="cs-CZ" altLang="cs-CZ" sz="1800" dirty="0" err="1"/>
              <a:t>Know</a:t>
            </a:r>
            <a:r>
              <a:rPr lang="cs-CZ" altLang="cs-CZ" sz="1800" dirty="0"/>
              <a:t> </a:t>
            </a:r>
            <a:r>
              <a:rPr lang="cs-CZ" altLang="cs-CZ" sz="1800" dirty="0" err="1"/>
              <a:t>how</a:t>
            </a:r>
            <a:r>
              <a:rPr lang="cs-CZ" altLang="cs-CZ" sz="1800" dirty="0"/>
              <a:t>“ –  máme-li dostat správné odpovědi, musíme klást správné otázky.</a:t>
            </a:r>
          </a:p>
          <a:p>
            <a:pPr>
              <a:buFontTx/>
              <a:buNone/>
            </a:pPr>
            <a:endParaRPr lang="cs-CZ" altLang="cs-CZ" sz="1800" dirty="0"/>
          </a:p>
          <a:p>
            <a:r>
              <a:rPr lang="cs-CZ" altLang="cs-CZ" sz="1800" b="1" dirty="0"/>
              <a:t>Archeologické prameny    </a:t>
            </a:r>
            <a:r>
              <a:rPr lang="cs-CZ" altLang="cs-CZ" sz="1800" dirty="0"/>
              <a:t>–   představují empirická data, na jejichž základě se rekonstruuje minulost 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                         –   </a:t>
            </a:r>
            <a:r>
              <a:rPr lang="cs-CZ" sz="1800" b="0" i="0" u="none" strike="noStrike" baseline="0" dirty="0"/>
              <a:t>předměty nebo soubory předmětů obsahující nějakou informaci o daném období </a:t>
            </a:r>
          </a:p>
          <a:p>
            <a:pPr marL="0" indent="0">
              <a:buNone/>
            </a:pPr>
            <a:r>
              <a:rPr lang="cs-CZ" sz="1800" b="1" i="0" u="none" strike="noStrike" baseline="0" dirty="0"/>
              <a:t>                                                   –   </a:t>
            </a:r>
            <a:r>
              <a:rPr lang="cs-CZ" sz="1800" b="0" i="0" u="none" strike="noStrike" baseline="0" dirty="0"/>
              <a:t>jsou nositeli řady vlastností a mívají symbolický význam 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</a:t>
            </a:r>
            <a:r>
              <a:rPr lang="cs-CZ" sz="1800" b="1" i="0" u="none" strike="noStrike" baseline="0" dirty="0"/>
              <a:t>– </a:t>
            </a:r>
            <a:r>
              <a:rPr lang="cs-CZ" sz="1800" b="0" i="0" u="none" strike="noStrike" baseline="0" dirty="0"/>
              <a:t>  vypovídají o činnosti a chování člověka v rámci určitého společenství </a:t>
            </a:r>
          </a:p>
          <a:p>
            <a:pPr marL="0" indent="0">
              <a:buNone/>
            </a:pPr>
            <a:r>
              <a:rPr lang="cs-CZ" sz="1800" b="0" i="0" u="none" strike="noStrike" baseline="0" dirty="0"/>
              <a:t>                                                   </a:t>
            </a:r>
            <a:r>
              <a:rPr lang="cs-CZ" sz="1800" b="1" i="0" u="none" strike="noStrike" baseline="0" dirty="0"/>
              <a:t>–</a:t>
            </a:r>
            <a:r>
              <a:rPr lang="cs-CZ" sz="1800" b="0" i="0" u="none" strike="noStrike" baseline="0" dirty="0"/>
              <a:t>   odráží vliv životních podmínek a přírodního prostředí </a:t>
            </a:r>
            <a:endParaRPr lang="cs-CZ" altLang="cs-CZ" sz="1800" dirty="0"/>
          </a:p>
          <a:p>
            <a:pPr marL="0" indent="0">
              <a:buNone/>
            </a:pPr>
            <a:endParaRPr lang="cs-CZ" altLang="cs-CZ" sz="1800" dirty="0"/>
          </a:p>
          <a:p>
            <a:r>
              <a:rPr lang="cs-CZ" altLang="cs-CZ" sz="1800" b="1" dirty="0"/>
              <a:t>Analýza</a:t>
            </a:r>
            <a:r>
              <a:rPr lang="cs-CZ" altLang="cs-CZ" sz="1800" dirty="0"/>
              <a:t>  –  dokumentace (deskripce) a klasifikace (materiálové a morfologicko-typologické třídění)</a:t>
            </a:r>
            <a:endParaRPr lang="cs-CZ" altLang="cs-CZ" sz="1800" b="1" dirty="0"/>
          </a:p>
          <a:p>
            <a:r>
              <a:rPr lang="cs-CZ" altLang="cs-CZ" sz="1800" b="1" dirty="0"/>
              <a:t>Syntéza</a:t>
            </a:r>
            <a:r>
              <a:rPr lang="cs-CZ" altLang="cs-CZ" sz="1800" dirty="0"/>
              <a:t>  –  zjišťování pravidelností (struktur), tj. skládání faktů do celku   </a:t>
            </a:r>
          </a:p>
          <a:p>
            <a:r>
              <a:rPr lang="cs-CZ" altLang="cs-CZ" sz="1800" b="1" dirty="0"/>
              <a:t>Interpretace</a:t>
            </a:r>
            <a:r>
              <a:rPr lang="cs-CZ" altLang="cs-CZ" sz="1800" dirty="0"/>
              <a:t> –  získání historické výpovědi, tj. vysvětlení (interpretace) v rámci paradigmatu (koncepce)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58B2F4D-A129-8DFC-3335-EC0C48B7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69916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Archeologické nálezy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B6BA18C-A467-7DE1-C37D-50622410C9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997629" cy="4351338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Představují lidské výtvory (artefakty), které byly vyřazeny ze živé kultury:  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    a)   pochází z určitého prostoru (místo)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b)   pochází z určitého časového období (čas)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c)   jsou vyrobeny z určitého materiálu (informace materiálně-technické povahy)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d)   souvisí s určitým kulturním prostředím (sakrální–pohřebiště, profánní–sídliště)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e)   přináší obecně kulturní informace (o ekonomické, sociální nebo duchovní sféře)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f)   dokumentují výskyt určitých jevů (obolus mrtvých)</a:t>
            </a:r>
          </a:p>
          <a:p>
            <a:pPr eaLnBrk="1" hangingPunct="1"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Výsledek obrázku pro archeologie st&amp;rcaron;edov&amp;ecaron;ku">
            <a:extLst>
              <a:ext uri="{FF2B5EF4-FFF2-40B4-BE49-F238E27FC236}">
                <a16:creationId xmlns:a16="http://schemas.microsoft.com/office/drawing/2014/main" id="{5B410EB5-C2E3-477C-AA36-C3DDFA72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>
            <a:fillRect/>
          </a:stretch>
        </p:blipFill>
        <p:spPr bwMode="auto">
          <a:xfrm>
            <a:off x="780837" y="1142686"/>
            <a:ext cx="4598756" cy="547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Výsledek obrázku pro archaeologia historica">
            <a:extLst>
              <a:ext uri="{FF2B5EF4-FFF2-40B4-BE49-F238E27FC236}">
                <a16:creationId xmlns:a16="http://schemas.microsoft.com/office/drawing/2014/main" id="{AA25FF66-D078-4063-9522-B27528C3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944" y="3246634"/>
            <a:ext cx="5029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Výsledek obrázku pro archaeologia historica">
            <a:extLst>
              <a:ext uri="{FF2B5EF4-FFF2-40B4-BE49-F238E27FC236}">
                <a16:creationId xmlns:a16="http://schemas.microsoft.com/office/drawing/2014/main" id="{65868403-8BC0-484A-9E6A-EB604559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31" y="168134"/>
            <a:ext cx="4455738" cy="29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>
            <a:extLst>
              <a:ext uri="{FF2B5EF4-FFF2-40B4-BE49-F238E27FC236}">
                <a16:creationId xmlns:a16="http://schemas.microsoft.com/office/drawing/2014/main" id="{86FFDC6F-C48F-420D-ADE7-C3A109DC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320675"/>
            <a:ext cx="190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/>
              <a:t>Prameny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93D974A3-4488-CED6-A0EE-AAAF81303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69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Datovací metody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642D7DA2-AF9B-0147-7869-DED0B5CE53E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95902" y="1066800"/>
            <a:ext cx="11414588" cy="5791200"/>
          </a:xfrm>
        </p:spPr>
        <p:txBody>
          <a:bodyPr>
            <a:noAutofit/>
          </a:bodyPr>
          <a:lstStyle/>
          <a:p>
            <a:pPr marL="609600" indent="-609600">
              <a:buNone/>
              <a:defRPr/>
            </a:pPr>
            <a:r>
              <a:rPr lang="cs-CZ" altLang="cs-CZ" sz="1800" dirty="0"/>
              <a:t>Určení stáří archeologických objektů a hmotných artefaktů: </a:t>
            </a:r>
          </a:p>
          <a:p>
            <a:pPr marL="609600" indent="-609600">
              <a:buNone/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1.   Chronometrická 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 zjištění relativního a absolutního stáří artefaktů   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a)  </a:t>
            </a:r>
            <a:r>
              <a:rPr lang="cs-CZ" altLang="cs-CZ" sz="1800" b="1" dirty="0"/>
              <a:t>relativní</a:t>
            </a:r>
            <a:r>
              <a:rPr lang="cs-CZ" altLang="cs-CZ" sz="1800" dirty="0"/>
              <a:t> – přibližné určení stáří (stratigrafie, typologie)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b)  </a:t>
            </a:r>
            <a:r>
              <a:rPr lang="cs-CZ" altLang="cs-CZ" sz="1800" b="1" dirty="0"/>
              <a:t>absolutní</a:t>
            </a:r>
            <a:r>
              <a:rPr lang="cs-CZ" altLang="cs-CZ" sz="1800" dirty="0"/>
              <a:t> – přesné určení stáří:  písemné prameny (data)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                                                             technické metody (uhlík) </a:t>
            </a:r>
            <a:endParaRPr lang="cs-CZ" altLang="cs-CZ" sz="1800" b="1" dirty="0"/>
          </a:p>
          <a:p>
            <a:pPr marL="609600" indent="-609600">
              <a:defRPr/>
            </a:pPr>
            <a:endParaRPr lang="cs-CZ" altLang="cs-CZ" sz="1800" b="1" dirty="0"/>
          </a:p>
          <a:p>
            <a:pPr marL="0" indent="0"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2.   Stratigrafická</a:t>
            </a:r>
            <a:r>
              <a:rPr lang="cs-CZ" altLang="cs-CZ" sz="1800" b="1" dirty="0"/>
              <a:t> </a:t>
            </a:r>
            <a:r>
              <a:rPr lang="cs-CZ" altLang="cs-CZ" sz="1800" dirty="0"/>
              <a:t> –  </a:t>
            </a:r>
            <a:r>
              <a:rPr lang="cs-CZ" altLang="cs-CZ" sz="1800" b="1" dirty="0"/>
              <a:t>Statigrafie:  </a:t>
            </a:r>
            <a:r>
              <a:rPr lang="cs-CZ" altLang="cs-CZ" sz="1800" dirty="0"/>
              <a:t>nauka o stratifikaci, tj. o ukládání vrstev přírodního nebo antropogenního původu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–  převzata z geologie a aplikována na tvorbu kulturních souvrství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–  vztahy </a:t>
            </a:r>
            <a:r>
              <a:rPr lang="cs-CZ" altLang="cs-CZ" sz="1800" b="1" dirty="0"/>
              <a:t>statigrafických jednotek </a:t>
            </a:r>
            <a:r>
              <a:rPr lang="cs-CZ" altLang="cs-CZ" sz="1800" dirty="0"/>
              <a:t>vychází z principu postupného ukládání,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1800" dirty="0"/>
              <a:t>                                      tj. spodní vrstvy jsou starší než horní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 dirty="0"/>
              <a:t>                                   </a:t>
            </a:r>
          </a:p>
          <a:p>
            <a:pPr eaLnBrk="1" hangingPunct="1">
              <a:buFontTx/>
              <a:buAutoNum type="arabicPeriod" startAt="3"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Typologická 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 sledování morfologických a technologických změn v čase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–  </a:t>
            </a:r>
            <a:r>
              <a:rPr lang="cs-CZ" sz="1800" b="1" dirty="0"/>
              <a:t>Christian </a:t>
            </a:r>
            <a:r>
              <a:rPr lang="cs-CZ" sz="1800" b="1" dirty="0" err="1"/>
              <a:t>Jürgensen</a:t>
            </a:r>
            <a:r>
              <a:rPr lang="cs-CZ" sz="1800" b="1" dirty="0"/>
              <a:t> </a:t>
            </a:r>
            <a:r>
              <a:rPr lang="cs-CZ" sz="1800" b="1" dirty="0" err="1"/>
              <a:t>Thomsen</a:t>
            </a:r>
            <a:r>
              <a:rPr lang="cs-CZ" sz="1800" b="1" dirty="0"/>
              <a:t> </a:t>
            </a:r>
            <a:r>
              <a:rPr lang="cs-CZ" sz="1800" dirty="0"/>
              <a:t>(† 1865):  doba kamenná –  bronzová – železná</a:t>
            </a: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–  </a:t>
            </a:r>
            <a:r>
              <a:rPr lang="cs-CZ" altLang="cs-CZ" sz="1800" b="1" dirty="0"/>
              <a:t>Oskar </a:t>
            </a:r>
            <a:r>
              <a:rPr lang="cs-CZ" altLang="cs-CZ" sz="1800" b="1" dirty="0" err="1"/>
              <a:t>Montelius</a:t>
            </a:r>
            <a:r>
              <a:rPr lang="cs-CZ" altLang="cs-CZ" sz="1800" b="1" dirty="0"/>
              <a:t> </a:t>
            </a:r>
            <a:r>
              <a:rPr lang="cs-CZ" altLang="cs-CZ" sz="1800" dirty="0"/>
              <a:t>(† 1821): vývoj nástrojů a zbraní v době bronzové </a:t>
            </a:r>
          </a:p>
          <a:p>
            <a:pPr marL="609600" indent="-609600"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55066989-0DD5-DAE0-565F-9923ACBD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614"/>
            <a:ext cx="91440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>
            <a:extLst>
              <a:ext uri="{FF2B5EF4-FFF2-40B4-BE49-F238E27FC236}">
                <a16:creationId xmlns:a16="http://schemas.microsoft.com/office/drawing/2014/main" id="{FDA51B06-71C0-AAAA-2150-BA8559CA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28601"/>
            <a:ext cx="25146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</a:t>
            </a:r>
            <a:r>
              <a:rPr lang="cs-CZ" altLang="cs-CZ" sz="2000" b="1"/>
              <a:t>Starý Bohumín</a:t>
            </a:r>
            <a:r>
              <a:rPr lang="cs-CZ" altLang="cs-CZ" sz="1800"/>
              <a:t> výzkum Archaia,  2007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45985" cy="68280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85" y="228628"/>
            <a:ext cx="4546015" cy="30551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157" y="3512417"/>
            <a:ext cx="4463670" cy="31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0"/>
            <a:ext cx="9144001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8" y="0"/>
            <a:ext cx="4881267" cy="21031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45" b="5834"/>
          <a:stretch/>
        </p:blipFill>
        <p:spPr>
          <a:xfrm>
            <a:off x="0" y="0"/>
            <a:ext cx="3047999" cy="69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3">
            <a:extLst>
              <a:ext uri="{FF2B5EF4-FFF2-40B4-BE49-F238E27FC236}">
                <a16:creationId xmlns:a16="http://schemas.microsoft.com/office/drawing/2014/main" id="{E43091DA-B5E0-1958-06FD-8C5CF5B7F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13840" r="16422" b="6596"/>
          <a:stretch>
            <a:fillRect/>
          </a:stretch>
        </p:blipFill>
        <p:spPr bwMode="auto">
          <a:xfrm>
            <a:off x="1405846" y="115378"/>
            <a:ext cx="9380307" cy="52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Zástupný symbol pro obsah 2">
            <a:extLst>
              <a:ext uri="{FF2B5EF4-FFF2-40B4-BE49-F238E27FC236}">
                <a16:creationId xmlns:a16="http://schemas.microsoft.com/office/drawing/2014/main" id="{C21B7F6C-CE90-A40F-6100-1367172EE151}"/>
              </a:ext>
            </a:extLst>
          </p:cNvPr>
          <p:cNvSpPr txBox="1">
            <a:spLocks/>
          </p:cNvSpPr>
          <p:nvPr/>
        </p:nvSpPr>
        <p:spPr bwMode="auto">
          <a:xfrm>
            <a:off x="297951" y="5623158"/>
            <a:ext cx="11894049" cy="12348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altLang="cs-CZ" sz="1900" b="1" dirty="0">
                <a:solidFill>
                  <a:srgbClr val="FF0000"/>
                </a:solidFill>
              </a:rPr>
              <a:t>Archeologie</a:t>
            </a:r>
            <a:r>
              <a:rPr lang="cs-CZ" altLang="cs-CZ" sz="1900" b="1" dirty="0"/>
              <a:t> – věda studující minulé lidské společnosti prostřednictvím archeologických pramenů,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altLang="cs-CZ" sz="1900" b="1" dirty="0"/>
              <a:t>                            mezi něž patří lidské výtvory (artefakty) a zbytky přírodního původu, které byly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cs-CZ" altLang="cs-CZ" sz="1900" b="1" dirty="0"/>
              <a:t>                            člověkem ovlivněny (</a:t>
            </a:r>
            <a:r>
              <a:rPr lang="cs-CZ" altLang="cs-CZ" sz="1900" b="1" dirty="0" err="1"/>
              <a:t>ekofakty</a:t>
            </a:r>
            <a:r>
              <a:rPr lang="cs-CZ" altLang="cs-CZ" sz="1900" b="1" dirty="0"/>
              <a:t>).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48" y="0"/>
            <a:ext cx="9280066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761907" y="201485"/>
            <a:ext cx="321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Dokumentace</a:t>
            </a:r>
          </a:p>
        </p:txBody>
      </p:sp>
    </p:spTree>
    <p:extLst>
      <p:ext uri="{BB962C8B-B14F-4D97-AF65-F5344CB8AC3E}">
        <p14:creationId xmlns:p14="http://schemas.microsoft.com/office/powerpoint/2010/main" val="221851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4" y="0"/>
            <a:ext cx="10337738" cy="68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35783" cy="333475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r="11451"/>
          <a:stretch/>
        </p:blipFill>
        <p:spPr>
          <a:xfrm>
            <a:off x="5910683" y="184942"/>
            <a:ext cx="6281317" cy="2964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" y="3516437"/>
            <a:ext cx="5724589" cy="33415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r="15247"/>
          <a:stretch/>
        </p:blipFill>
        <p:spPr>
          <a:xfrm>
            <a:off x="9515565" y="3334758"/>
            <a:ext cx="2293258" cy="32952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35498" t="16814" r="36279" b="12947"/>
          <a:stretch/>
        </p:blipFill>
        <p:spPr>
          <a:xfrm>
            <a:off x="6437796" y="3334758"/>
            <a:ext cx="2438644" cy="34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4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5AC89E-8784-C824-A175-36A3966B1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Harrisova</a:t>
            </a:r>
            <a:r>
              <a:rPr lang="cs-CZ" altLang="cs-CZ" sz="3200" b="1" dirty="0">
                <a:solidFill>
                  <a:srgbClr val="FF0000"/>
                </a:solidFill>
              </a:rPr>
              <a:t> metoda (matice)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553AD56-28D7-B670-E8E7-86472A728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9752" y="1196976"/>
            <a:ext cx="10702247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Edward Cecil </a:t>
            </a:r>
            <a:r>
              <a:rPr lang="cs-CZ" altLang="cs-CZ" sz="1800" b="1" dirty="0" err="1"/>
              <a:t>Harris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k výše uvedeným přidal v 70. letech další pravidla, u nás aplikovány po r. 1989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–  </a:t>
            </a:r>
            <a:r>
              <a:rPr lang="cs-CZ" altLang="cs-CZ" sz="1800" dirty="0" err="1"/>
              <a:t>Harrisův</a:t>
            </a:r>
            <a:r>
              <a:rPr lang="cs-CZ" altLang="cs-CZ" sz="1800" dirty="0"/>
              <a:t> vývojový diagram zobrazuje 3 základní možnosti stratigrafických vztahů: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A:  jednotky (vrstvy) nemají žádný vztah, protože se nedotýkají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B:  jednotky (vrstvy) jsou uloženy nad sebou nebo pod sebou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/>
              <a:t>C</a:t>
            </a:r>
            <a:r>
              <a:rPr lang="cs-CZ" altLang="cs-CZ" sz="1800" dirty="0"/>
              <a:t>:  </a:t>
            </a:r>
            <a:r>
              <a:rPr lang="cs-CZ" altLang="cs-CZ" sz="1800" b="1" dirty="0"/>
              <a:t>jednotky (vrstvy) jsou totožné, i když jsou odděleny mladším zásahem (pozdější výkop)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1809C9B-2352-8EB5-4F99-A4381496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89" y="3909874"/>
            <a:ext cx="5164476" cy="283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6818C7-B552-F15B-4C9A-D78077668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9693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Stratigrafické jednotky (s. j.)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AC6BAB7-C854-9E0E-DE52-6A19CE3E3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3708" y="1415256"/>
            <a:ext cx="9682805" cy="5057463"/>
          </a:xfrm>
        </p:spPr>
        <p:txBody>
          <a:bodyPr/>
          <a:lstStyle/>
          <a:p>
            <a:pPr eaLnBrk="1" hangingPunct="1"/>
            <a:r>
              <a:rPr lang="cs-CZ" altLang="cs-CZ" sz="2000" b="1" dirty="0"/>
              <a:t>Uloženiny (vrstvy)</a:t>
            </a:r>
          </a:p>
          <a:p>
            <a:pPr eaLnBrk="1" hangingPunct="1"/>
            <a:r>
              <a:rPr lang="cs-CZ" altLang="cs-CZ" sz="2000" b="1" dirty="0"/>
              <a:t>Výkopy (objekty)</a:t>
            </a:r>
          </a:p>
          <a:p>
            <a:pPr eaLnBrk="1" hangingPunct="1"/>
            <a:r>
              <a:rPr lang="cs-CZ" altLang="cs-CZ" sz="2000" b="1" dirty="0"/>
              <a:t>Stykové plochy</a:t>
            </a:r>
          </a:p>
          <a:p>
            <a:pPr eaLnBrk="1" hangingPunct="1"/>
            <a:r>
              <a:rPr lang="cs-CZ" altLang="cs-CZ" sz="2000" b="1" dirty="0"/>
              <a:t>Konstrukce</a:t>
            </a:r>
          </a:p>
          <a:p>
            <a:pPr eaLnBrk="1" hangingPunct="1"/>
            <a:r>
              <a:rPr lang="cs-CZ" altLang="cs-CZ" sz="2000" b="1" dirty="0"/>
              <a:t>Pohřby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2921E1C-52F2-555F-1394-A66C8AFF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27" y="1217454"/>
            <a:ext cx="6868430" cy="39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6A3709CB-6692-71CB-0229-06E99645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16" y="4826675"/>
            <a:ext cx="104179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Řez jámou: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Nejstarší je </a:t>
            </a:r>
            <a:r>
              <a:rPr lang="cs-CZ" altLang="cs-CZ" sz="1800" b="1" dirty="0"/>
              <a:t>podloží</a:t>
            </a:r>
            <a:r>
              <a:rPr lang="cs-CZ" altLang="cs-CZ" sz="1800" dirty="0"/>
              <a:t> (104), do něhož je vyhlouben  </a:t>
            </a:r>
            <a:r>
              <a:rPr lang="cs-CZ" altLang="cs-CZ" sz="1800" b="1" dirty="0"/>
              <a:t>výkop</a:t>
            </a:r>
            <a:r>
              <a:rPr lang="cs-CZ" altLang="cs-CZ" sz="1800" dirty="0"/>
              <a:t> (500) zaplněný </a:t>
            </a:r>
            <a:r>
              <a:rPr lang="cs-CZ" altLang="cs-CZ" sz="1800" b="1" dirty="0"/>
              <a:t>uloženinami</a:t>
            </a:r>
            <a:r>
              <a:rPr lang="cs-CZ" altLang="cs-CZ" sz="1800" dirty="0"/>
              <a:t> (101–104), které jsou překryty nejmladší nadložní vrstvou (100)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8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(Procházka–Vařeka–Merta 2005)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>
            <a:extLst>
              <a:ext uri="{FF2B5EF4-FFF2-40B4-BE49-F238E27FC236}">
                <a16:creationId xmlns:a16="http://schemas.microsoft.com/office/drawing/2014/main" id="{1AE5C081-E9A8-4349-5966-18137FE5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19484" r="32843" b="8656"/>
          <a:stretch>
            <a:fillRect/>
          </a:stretch>
        </p:blipFill>
        <p:spPr bwMode="auto">
          <a:xfrm>
            <a:off x="4294597" y="0"/>
            <a:ext cx="5769796" cy="690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3A5CD52-9E47-4655-B1BC-ABBEAFCABD91}"/>
              </a:ext>
            </a:extLst>
          </p:cNvPr>
          <p:cNvSpPr txBox="1"/>
          <p:nvPr/>
        </p:nvSpPr>
        <p:spPr>
          <a:xfrm>
            <a:off x="503434" y="791110"/>
            <a:ext cx="3545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Zanikání sídelního objektu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111_1166">
            <a:extLst>
              <a:ext uri="{FF2B5EF4-FFF2-40B4-BE49-F238E27FC236}">
                <a16:creationId xmlns:a16="http://schemas.microsoft.com/office/drawing/2014/main" id="{9126D648-0E4D-2CF6-56BB-8CBE82D72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60" y="0"/>
            <a:ext cx="91384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1E4EE0-4156-C2D7-7DF1-6F57C0016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7820" y="157751"/>
            <a:ext cx="11637196" cy="142875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Vizualizace </a:t>
            </a:r>
            <a:r>
              <a:rPr lang="cs-CZ" altLang="cs-CZ" sz="3200" b="1" dirty="0" err="1">
                <a:solidFill>
                  <a:srgbClr val="FF0000"/>
                </a:solidFill>
              </a:rPr>
              <a:t>Harrisovy</a:t>
            </a:r>
            <a:r>
              <a:rPr lang="cs-CZ" altLang="cs-CZ" sz="3200" b="1" dirty="0">
                <a:solidFill>
                  <a:srgbClr val="FF0000"/>
                </a:solidFill>
              </a:rPr>
              <a:t> matice </a:t>
            </a:r>
            <a:br>
              <a:rPr lang="cs-CZ" altLang="cs-CZ" sz="3200" b="1" dirty="0"/>
            </a:br>
            <a:r>
              <a:rPr lang="cs-CZ" altLang="cs-CZ" sz="3200" b="1" dirty="0"/>
              <a:t>            </a:t>
            </a:r>
            <a:r>
              <a:rPr lang="cs-CZ" altLang="cs-CZ" sz="2000" dirty="0"/>
              <a:t>PC grafické zobrazení sledu vrstev prostřednictvím numerické stratigrafické sekvence</a:t>
            </a:r>
          </a:p>
        </p:txBody>
      </p:sp>
      <p:pic>
        <p:nvPicPr>
          <p:cNvPr id="9219" name="Picture 3" descr="HMC_Layout">
            <a:extLst>
              <a:ext uri="{FF2B5EF4-FFF2-40B4-BE49-F238E27FC236}">
                <a16:creationId xmlns:a16="http://schemas.microsoft.com/office/drawing/2014/main" id="{DC3A632C-5E20-854B-F164-F695B7FC09B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3335" y="1534524"/>
            <a:ext cx="7109717" cy="516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CD40BB-D492-F0E2-0284-AC9BE8269B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69896" y="-10531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Získávání archeologických nálezů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043BA3E-F5C6-35EF-C490-13A43CBCE56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56854" y="893852"/>
            <a:ext cx="11935145" cy="5964148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cs-CZ" altLang="cs-CZ" sz="2000" b="1" dirty="0"/>
              <a:t>Náhodně  </a:t>
            </a:r>
            <a:r>
              <a:rPr lang="cs-CZ" altLang="cs-CZ" sz="2000" dirty="0"/>
              <a:t>–</a:t>
            </a:r>
            <a:r>
              <a:rPr lang="cs-CZ" altLang="cs-CZ" sz="2000" b="1" dirty="0"/>
              <a:t>  </a:t>
            </a:r>
            <a:r>
              <a:rPr lang="cs-CZ" altLang="cs-CZ" sz="2000" dirty="0"/>
              <a:t>zkoumán</a:t>
            </a:r>
            <a:r>
              <a:rPr lang="cs-CZ" altLang="cs-CZ" sz="2000" b="1" dirty="0"/>
              <a:t>í</a:t>
            </a:r>
            <a:r>
              <a:rPr lang="cs-CZ" altLang="cs-CZ" sz="2000" dirty="0"/>
              <a:t> archeologických situací v důsledku působení činitelů:</a:t>
            </a:r>
          </a:p>
          <a:p>
            <a:pPr marL="609600" indent="-609600">
              <a:buNone/>
              <a:defRPr/>
            </a:pPr>
            <a:r>
              <a:rPr lang="cs-CZ" altLang="cs-CZ" sz="2000" b="1" dirty="0"/>
              <a:t>                                 </a:t>
            </a:r>
            <a:r>
              <a:rPr lang="cs-CZ" altLang="cs-CZ" sz="2000" dirty="0"/>
              <a:t>  a)  přírodních –  eroze vítr, voda, gravitace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b)  antropogenních – orba, těžba, výsadba, výstavba</a:t>
            </a:r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FontTx/>
              <a:buAutoNum type="arabicPeriod" startAt="2"/>
              <a:defRPr/>
            </a:pPr>
            <a:r>
              <a:rPr lang="cs-CZ" altLang="cs-CZ" sz="2000" b="1" dirty="0"/>
              <a:t>Záměrně  </a:t>
            </a:r>
            <a:r>
              <a:rPr lang="cs-CZ" altLang="cs-CZ" sz="2000" dirty="0"/>
              <a:t>–  </a:t>
            </a:r>
            <a:r>
              <a:rPr lang="cs-CZ" altLang="cs-CZ" sz="2000" b="1" dirty="0"/>
              <a:t>archeologický výzkum</a:t>
            </a:r>
            <a:r>
              <a:rPr lang="cs-CZ" altLang="cs-CZ" sz="2000" dirty="0"/>
              <a:t>:  souhrn výzkumných činností zajišťujících vědecké poznání,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                                         záchranu, uchování, dokumentaci a vyhodnocení nálezů</a:t>
            </a:r>
          </a:p>
          <a:p>
            <a:pPr marL="609600" indent="-609600">
              <a:buFontTx/>
              <a:buAutoNum type="arabicPeriod" startAt="2"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</a:t>
            </a:r>
            <a:r>
              <a:rPr lang="cs-CZ" altLang="cs-CZ" sz="2000" b="1" dirty="0"/>
              <a:t>a)  destruktivní</a:t>
            </a:r>
            <a:r>
              <a:rPr lang="cs-CZ" altLang="cs-CZ" sz="2000" dirty="0"/>
              <a:t>  –  terénní exkavace movitých památek</a:t>
            </a:r>
          </a:p>
          <a:p>
            <a:pPr marL="609600" indent="-609600">
              <a:buNone/>
              <a:defRPr/>
            </a:pPr>
            <a:r>
              <a:rPr lang="cs-CZ" altLang="cs-CZ" sz="2000" b="1" dirty="0"/>
              <a:t>                                                            </a:t>
            </a:r>
            <a:r>
              <a:rPr lang="cs-CZ" altLang="cs-CZ" sz="2000" dirty="0"/>
              <a:t>–  kontexty:  evidence nálezových situací, deskripce stratigrafických jednotek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000" dirty="0"/>
              <a:t>                                                            –  PC zpracování dat:  speciální databázové programy</a:t>
            </a:r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</a:t>
            </a:r>
            <a:r>
              <a:rPr lang="cs-CZ" altLang="cs-CZ" sz="2000" b="1" dirty="0"/>
              <a:t>b)  nedestruktivní</a:t>
            </a:r>
            <a:r>
              <a:rPr lang="cs-CZ" altLang="cs-CZ" sz="2000" dirty="0"/>
              <a:t>  –  povrchový průzkum (terénní prospekce) 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                              –  dálkový průzkum 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                              –  přírodovědné metody 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                                                                –  sondáže</a:t>
            </a:r>
          </a:p>
          <a:p>
            <a:pPr marL="609600" indent="-609600">
              <a:buNone/>
              <a:defRPr/>
            </a:pPr>
            <a:r>
              <a:rPr lang="cs-CZ" altLang="cs-CZ" sz="20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endParaRPr lang="cs-CZ" altLang="cs-CZ" sz="2000" dirty="0"/>
          </a:p>
          <a:p>
            <a:pPr marL="609600" indent="-609600">
              <a:buNone/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6B692A63-16AE-A7B5-98BB-AECDCDF48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34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Typologická metoda</a:t>
            </a:r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F1291130-7343-FCB1-B6DA-3D20D70895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7546" y="1143000"/>
            <a:ext cx="11373492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dirty="0"/>
              <a:t>Jedna z prvních vědeckých metod v archeologii. 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Zakladatel:</a:t>
            </a:r>
            <a:r>
              <a:rPr lang="cs-CZ" altLang="cs-CZ" sz="1800" dirty="0"/>
              <a:t>   </a:t>
            </a:r>
            <a:r>
              <a:rPr lang="cs-CZ" altLang="cs-CZ" sz="1800" b="1" dirty="0"/>
              <a:t>Oskar </a:t>
            </a:r>
            <a:r>
              <a:rPr lang="cs-CZ" altLang="cs-CZ" sz="1800" b="1" dirty="0" err="1"/>
              <a:t>Montelius</a:t>
            </a:r>
            <a:r>
              <a:rPr lang="cs-CZ" altLang="cs-CZ" sz="1800" dirty="0"/>
              <a:t> (1843–1921)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Princip</a:t>
            </a:r>
            <a:r>
              <a:rPr lang="cs-CZ" altLang="cs-CZ" sz="1800" dirty="0"/>
              <a:t>  –  vývoj předmětů jako u živých organismů:  od jednodušších ke složitějším, od méně účelných k dokonalejším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odráží morfologické (tvarové) a technologické (výrobní) změny v čase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–  analogie (obdoba):  předměty morfologicky (tvarově) shodné jsou časově blízké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–  komparace (srovnání):  vychází z typologického hodnocení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–  respektuje stratigrafické zákonitosti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Seriace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seřazení nálezů v typologické řadě:  a)  kontextuální  –  sleduje dobu výskytu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                               b)  frekvenční  –  sleduje četnost na základě obliby (módnost)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Uzavřené nálezové celky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 </a:t>
            </a:r>
            <a:r>
              <a:rPr lang="cs-CZ" altLang="cs-CZ" sz="1800" dirty="0"/>
              <a:t>soubory předmětů uložené do země ve stejné době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(výbava hrobu, depoty: hromadné nálezy </a:t>
            </a:r>
            <a:r>
              <a:rPr lang="cs-CZ" altLang="cs-CZ" sz="1800" dirty="0" err="1"/>
              <a:t>pronzových</a:t>
            </a:r>
            <a:r>
              <a:rPr lang="cs-CZ" altLang="cs-CZ" sz="1800" dirty="0"/>
              <a:t> předmětů aj.)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A334E00-37DF-0B21-C27A-58834DB267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Archeologie</a:t>
            </a:r>
            <a:br>
              <a:rPr lang="cs-CZ" altLang="cs-CZ" sz="3200" b="1" dirty="0"/>
            </a:br>
            <a:r>
              <a:rPr lang="cs-CZ" altLang="cs-CZ" sz="3200" b="1" dirty="0"/>
              <a:t>                           </a:t>
            </a:r>
            <a:r>
              <a:rPr lang="cs-CZ" altLang="cs-CZ" sz="2000" b="1" dirty="0" err="1"/>
              <a:t>archaios</a:t>
            </a:r>
            <a:r>
              <a:rPr lang="cs-CZ" altLang="cs-CZ" sz="2000" dirty="0"/>
              <a:t> – starobylý, </a:t>
            </a:r>
            <a:r>
              <a:rPr lang="cs-CZ" altLang="cs-CZ" sz="2000" b="1" dirty="0"/>
              <a:t>logos</a:t>
            </a:r>
            <a:r>
              <a:rPr lang="cs-CZ" altLang="cs-CZ" sz="2000" dirty="0"/>
              <a:t> – nauka</a:t>
            </a:r>
            <a:r>
              <a:rPr lang="cs-CZ" altLang="cs-CZ" sz="2400" dirty="0">
                <a:solidFill>
                  <a:srgbClr val="996633"/>
                </a:solidFill>
              </a:rPr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9138A9F-7E85-DDBC-638C-30AA2FF6562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6449" y="1143000"/>
            <a:ext cx="11404315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Předmět studia </a:t>
            </a:r>
            <a:r>
              <a:rPr lang="cs-CZ" altLang="cs-CZ" sz="1800" dirty="0"/>
              <a:t>– zabývá se zkoumáním pramenů hmotné kultury z období pravěku, středověku a novověku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Dříve:   </a:t>
            </a:r>
            <a:r>
              <a:rPr lang="cs-CZ" altLang="cs-CZ" sz="1800" dirty="0"/>
              <a:t>v systému spol. věd byla klasifikována jako pomocná věda historická se specifickými formami průzkumu: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</a:t>
            </a:r>
            <a:r>
              <a:rPr lang="cs-CZ" altLang="cs-CZ" sz="1800" b="1" u="sng" dirty="0"/>
              <a:t>archeologie</a:t>
            </a:r>
            <a:r>
              <a:rPr lang="cs-CZ" altLang="cs-CZ" sz="1800" dirty="0"/>
              <a:t> –  hmotné prameny vyhledávala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</a:t>
            </a:r>
            <a:r>
              <a:rPr lang="cs-CZ" altLang="cs-CZ" sz="1800" b="1" u="sng" dirty="0"/>
              <a:t>prehistorie</a:t>
            </a:r>
            <a:r>
              <a:rPr lang="cs-CZ" altLang="cs-CZ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sz="1800" dirty="0"/>
              <a:t>– hmotné prameny hodnotila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Dnes:</a:t>
            </a:r>
            <a:r>
              <a:rPr lang="cs-CZ" altLang="cs-CZ" sz="1800" dirty="0">
                <a:solidFill>
                  <a:srgbClr val="FF0000"/>
                </a:solidFill>
              </a:rPr>
              <a:t>   </a:t>
            </a:r>
            <a:r>
              <a:rPr lang="cs-CZ" altLang="cs-CZ" sz="1800" dirty="0"/>
              <a:t>představuje svébytný vědní obor s vlastní metodologií, který je chápán jako způsob, jak klást otázky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týkající se existence člověka v minulosti.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</a:t>
            </a:r>
            <a:r>
              <a:rPr lang="cs-CZ" altLang="cs-CZ" sz="1800" b="1" u="sng" dirty="0"/>
              <a:t>prehistorie</a:t>
            </a:r>
            <a:r>
              <a:rPr lang="cs-CZ" altLang="cs-CZ" sz="1800" dirty="0"/>
              <a:t>  –  společenská věda, která zkoumá dějiny lidské společnosti na základě  archeologických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pramenů z období pravěku.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(dějiny pravěku - </a:t>
            </a:r>
            <a:r>
              <a:rPr lang="cs-CZ" altLang="cs-CZ" sz="1800" dirty="0" err="1"/>
              <a:t>Geschichte</a:t>
            </a:r>
            <a:r>
              <a:rPr lang="cs-CZ" altLang="cs-CZ" sz="1800" dirty="0"/>
              <a:t> der </a:t>
            </a:r>
            <a:r>
              <a:rPr lang="cs-CZ" altLang="cs-CZ" sz="1800" dirty="0" err="1"/>
              <a:t>Vorzeit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Vorgeschichte</a:t>
            </a:r>
            <a:r>
              <a:rPr lang="cs-CZ" altLang="cs-CZ" sz="1800" dirty="0"/>
              <a:t>) </a:t>
            </a:r>
          </a:p>
          <a:p>
            <a:pPr eaLnBrk="1" hangingPunct="1">
              <a:buFontTx/>
              <a:buNone/>
              <a:defRPr/>
            </a:pPr>
            <a:endParaRPr lang="cs-CZ" altLang="cs-CZ" sz="1800" dirty="0"/>
          </a:p>
          <a:p>
            <a:pPr eaLnBrk="1" hangingPunct="1">
              <a:buFontTx/>
              <a:buNone/>
              <a:defRPr/>
            </a:pPr>
            <a:r>
              <a:rPr lang="cs-CZ" altLang="cs-CZ" sz="1800" dirty="0">
                <a:solidFill>
                  <a:srgbClr val="996633"/>
                </a:solidFill>
              </a:rPr>
              <a:t>                 </a:t>
            </a:r>
            <a:r>
              <a:rPr lang="cs-CZ" altLang="cs-CZ" sz="1800" b="1" u="sng" dirty="0"/>
              <a:t>protohistorie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 zkoumá dějiny lidské společnosti na základě archeologických a písemných pramenů.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1800" dirty="0"/>
              <a:t>                                             (protohistorie – časná doba dějinná – </a:t>
            </a:r>
            <a:r>
              <a:rPr lang="cs-CZ" altLang="cs-CZ" sz="1800" dirty="0" err="1"/>
              <a:t>Frühschichte</a:t>
            </a:r>
            <a:r>
              <a:rPr lang="cs-CZ" altLang="cs-CZ" sz="1800" dirty="0"/>
              <a:t>)</a:t>
            </a:r>
            <a:endParaRPr lang="cs-CZ" altLang="cs-CZ" sz="1800" u="sng" dirty="0"/>
          </a:p>
          <a:p>
            <a:pPr eaLnBrk="1" hangingPunct="1">
              <a:buFontTx/>
              <a:buNone/>
              <a:defRPr/>
            </a:pPr>
            <a:endParaRPr lang="cs-CZ" altLang="cs-CZ" sz="1800" u="sng" dirty="0"/>
          </a:p>
          <a:p>
            <a:pPr eaLnBrk="1" hangingPunct="1">
              <a:buFontTx/>
              <a:buNone/>
              <a:defRPr/>
            </a:pPr>
            <a:endParaRPr lang="cs-CZ" altLang="cs-CZ" sz="1800" dirty="0">
              <a:solidFill>
                <a:srgbClr val="996633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2000" b="1" dirty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A320C4A-3AE6-57EC-57DE-B0793956F4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4677" y="113016"/>
            <a:ext cx="8229600" cy="9144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Přírodovědné metody  -  datování</a:t>
            </a:r>
          </a:p>
        </p:txBody>
      </p:sp>
      <p:sp>
        <p:nvSpPr>
          <p:cNvPr id="63491" name="Rectangle 5">
            <a:extLst>
              <a:ext uri="{FF2B5EF4-FFF2-40B4-BE49-F238E27FC236}">
                <a16:creationId xmlns:a16="http://schemas.microsoft.com/office/drawing/2014/main" id="{18553AFA-5699-C031-F4D1-5C271027CE3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85627" y="762000"/>
            <a:ext cx="11281025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altLang="cs-CZ" sz="2000" b="1" dirty="0"/>
          </a:p>
          <a:p>
            <a:pPr eaLnBrk="1" hangingPunct="1">
              <a:defRPr/>
            </a:pPr>
            <a:r>
              <a:rPr lang="cs-CZ" altLang="cs-CZ" sz="1800" b="1" dirty="0"/>
              <a:t>Radiokarbonová či uhlíková  </a:t>
            </a:r>
            <a:r>
              <a:rPr lang="cs-CZ" altLang="cs-CZ" sz="1800" dirty="0"/>
              <a:t>–  anglický fyzik </a:t>
            </a:r>
            <a:r>
              <a:rPr lang="cs-CZ" sz="1800" dirty="0" err="1"/>
              <a:t>Willard</a:t>
            </a:r>
            <a:r>
              <a:rPr lang="cs-CZ" sz="1800" dirty="0"/>
              <a:t> </a:t>
            </a:r>
            <a:r>
              <a:rPr lang="cs-CZ" altLang="cs-CZ" sz="1800" dirty="0" err="1"/>
              <a:t>Libby</a:t>
            </a:r>
            <a:r>
              <a:rPr lang="cs-CZ" altLang="cs-CZ" sz="1800" dirty="0"/>
              <a:t>:   určování stáří organických předmětů na základě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               měření rozpadu izotopů C14 : C14 a C12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                                          –  po odumření se C:14 snižuje (poločas rozpadu: 5735) </a:t>
            </a:r>
          </a:p>
          <a:p>
            <a:pPr eaLnBrk="1" hangingPunct="1">
              <a:defRPr/>
            </a:pP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Fluorové testy  </a:t>
            </a:r>
            <a:r>
              <a:rPr lang="cs-CZ" altLang="cs-CZ" sz="1800" dirty="0"/>
              <a:t>–  stanovení stáří podle obsahu floru, uranu a dusíku  (v kostech)</a:t>
            </a:r>
          </a:p>
          <a:p>
            <a:pPr marL="0" indent="0">
              <a:buNone/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Termoluminiscence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minerální látky po zahřátí vysílají záření, které po zahřátí  získávají konstantní hodnoty  </a:t>
            </a:r>
          </a:p>
          <a:p>
            <a:pPr marL="0" indent="0" eaLnBrk="1" hangingPunct="1">
              <a:buNone/>
              <a:defRPr/>
            </a:pPr>
            <a:r>
              <a:rPr lang="cs-CZ" altLang="cs-CZ" sz="1800" dirty="0"/>
              <a:t>                                              (čím starší, tím vyšší)</a:t>
            </a:r>
            <a:endParaRPr lang="cs-CZ" altLang="cs-CZ" sz="1800" b="1" dirty="0"/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 err="1"/>
              <a:t>Archeomagnetika</a:t>
            </a:r>
            <a:r>
              <a:rPr lang="cs-CZ" altLang="cs-CZ" sz="1800" dirty="0"/>
              <a:t>  –  využívá kolísání směru a intenzity geomagnetického pole země, které se vypálením fixuje</a:t>
            </a:r>
          </a:p>
          <a:p>
            <a:pPr eaLnBrk="1" hangingPunct="1">
              <a:defRPr/>
            </a:pPr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b="1" dirty="0"/>
              <a:t> Dendrochronologie  </a:t>
            </a:r>
            <a:r>
              <a:rPr lang="cs-CZ" altLang="cs-CZ" sz="1800" dirty="0"/>
              <a:t>–  </a:t>
            </a:r>
            <a:r>
              <a:rPr lang="cs-CZ" sz="1800" dirty="0"/>
              <a:t>datování dřeva podle měření šířek letokruhů (alespoň 40)</a:t>
            </a:r>
            <a:endParaRPr lang="cs-CZ" altLang="cs-CZ" sz="1800" b="1" dirty="0"/>
          </a:p>
          <a:p>
            <a:pPr eaLnBrk="1" hangingPunct="1">
              <a:defRPr/>
            </a:pPr>
            <a:r>
              <a:rPr lang="cs-CZ" altLang="cs-CZ" sz="1800" b="1" dirty="0"/>
              <a:t> Astronomie  </a:t>
            </a:r>
            <a:r>
              <a:rPr lang="cs-CZ" altLang="cs-CZ" sz="1800" dirty="0"/>
              <a:t>–  na základě pohybů nebeských těles</a:t>
            </a:r>
          </a:p>
          <a:p>
            <a:pPr eaLnBrk="1" hangingPunct="1">
              <a:defRPr/>
            </a:pPr>
            <a:r>
              <a:rPr lang="cs-CZ" altLang="cs-CZ" sz="1800" b="1" dirty="0"/>
              <a:t> </a:t>
            </a:r>
            <a:r>
              <a:rPr lang="cs-CZ" altLang="cs-CZ" sz="1800" b="1" dirty="0" err="1"/>
              <a:t>Geochronologie</a:t>
            </a:r>
            <a:r>
              <a:rPr lang="cs-CZ" altLang="cs-CZ" sz="1800" dirty="0"/>
              <a:t>  –  podle </a:t>
            </a:r>
            <a:r>
              <a:rPr lang="cs-CZ" altLang="cs-CZ" sz="1800" dirty="0" err="1"/>
              <a:t>vrstvičey</a:t>
            </a:r>
            <a:r>
              <a:rPr lang="cs-CZ" altLang="cs-CZ" sz="1800" dirty="0"/>
              <a:t> na mořském pobřeží vzniklých táním ledovců</a:t>
            </a:r>
          </a:p>
          <a:p>
            <a:pPr eaLnBrk="1" hangingPunct="1">
              <a:defRPr/>
            </a:pPr>
            <a:r>
              <a:rPr lang="cs-CZ" altLang="cs-CZ" sz="1800" b="1" dirty="0"/>
              <a:t> Glottochronologie</a:t>
            </a:r>
            <a:r>
              <a:rPr lang="cs-CZ" altLang="cs-CZ" sz="1800" dirty="0"/>
              <a:t>  –  podle štěpení jazyků</a:t>
            </a:r>
          </a:p>
          <a:p>
            <a:pPr eaLnBrk="1" hangingPunct="1">
              <a:defRPr/>
            </a:pPr>
            <a:r>
              <a:rPr lang="cs-CZ" altLang="cs-CZ" sz="1800" b="1" dirty="0"/>
              <a:t> </a:t>
            </a:r>
            <a:r>
              <a:rPr lang="cs-CZ" altLang="cs-CZ" sz="1800" b="1" dirty="0" err="1"/>
              <a:t>Petrochronologie</a:t>
            </a:r>
            <a:r>
              <a:rPr lang="cs-CZ" altLang="cs-CZ" sz="1800" dirty="0"/>
              <a:t>  –  podle vzniku hornin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2">
            <a:extLst>
              <a:ext uri="{FF2B5EF4-FFF2-40B4-BE49-F238E27FC236}">
                <a16:creationId xmlns:a16="http://schemas.microsoft.com/office/drawing/2014/main" id="{C26FD84F-D0F1-D2A4-BC53-5DC2BE16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5" t="25000" r="34993" b="52083"/>
          <a:stretch>
            <a:fillRect/>
          </a:stretch>
        </p:blipFill>
        <p:spPr bwMode="auto">
          <a:xfrm>
            <a:off x="4809001" y="4252320"/>
            <a:ext cx="69103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3">
            <a:extLst>
              <a:ext uri="{FF2B5EF4-FFF2-40B4-BE49-F238E27FC236}">
                <a16:creationId xmlns:a16="http://schemas.microsoft.com/office/drawing/2014/main" id="{5543F482-9E54-4749-BFD4-FA95FB03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01" y="228601"/>
            <a:ext cx="9187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Ústav nauky o dřevě Lesnické a dřevařské fakulty Mendelovy univerzity v Brně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– ing. Michal Rybníček</a:t>
            </a:r>
          </a:p>
        </p:txBody>
      </p:sp>
      <p:pic>
        <p:nvPicPr>
          <p:cNvPr id="12292" name="Obrázek 4">
            <a:extLst>
              <a:ext uri="{FF2B5EF4-FFF2-40B4-BE49-F238E27FC236}">
                <a16:creationId xmlns:a16="http://schemas.microsoft.com/office/drawing/2014/main" id="{9C3765C8-D291-4C91-F718-F5CDF5164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6" y="1524110"/>
            <a:ext cx="35814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8">
            <a:extLst>
              <a:ext uri="{FF2B5EF4-FFF2-40B4-BE49-F238E27FC236}">
                <a16:creationId xmlns:a16="http://schemas.microsoft.com/office/drawing/2014/main" id="{5F127D13-918A-1519-63FA-E748A9AAA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2" y="2305367"/>
            <a:ext cx="5424754" cy="353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Obrázek 1">
            <a:extLst>
              <a:ext uri="{FF2B5EF4-FFF2-40B4-BE49-F238E27FC236}">
                <a16:creationId xmlns:a16="http://schemas.microsoft.com/office/drawing/2014/main" id="{89CD7657-DFEA-0084-11BA-AC00D49C6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8" t="16339" r="36002" b="60023"/>
          <a:stretch>
            <a:fillRect/>
          </a:stretch>
        </p:blipFill>
        <p:spPr bwMode="auto">
          <a:xfrm>
            <a:off x="10128375" y="220987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bdélník 1">
            <a:extLst>
              <a:ext uri="{FF2B5EF4-FFF2-40B4-BE49-F238E27FC236}">
                <a16:creationId xmlns:a16="http://schemas.microsoft.com/office/drawing/2014/main" id="{EFE8271F-553A-CB41-3337-10B4CF4A4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726" y="1087547"/>
            <a:ext cx="7212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USA </a:t>
            </a:r>
            <a:r>
              <a:rPr lang="cs-CZ" altLang="cs-CZ" sz="1800" dirty="0"/>
              <a:t>–</a:t>
            </a:r>
            <a:r>
              <a:rPr lang="cs-CZ" altLang="cs-CZ" sz="1800" b="1" dirty="0"/>
              <a:t> </a:t>
            </a:r>
            <a:r>
              <a:rPr lang="cs-CZ" altLang="cs-CZ" sz="1800" dirty="0"/>
              <a:t>sekvoje:  6. tis. BC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Novgorod</a:t>
            </a:r>
            <a:r>
              <a:rPr lang="cs-CZ" altLang="cs-CZ" sz="1800" dirty="0"/>
              <a:t> (rok poražení stromu – letokruh podkorní)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Švýcarsko, Německo </a:t>
            </a:r>
            <a:r>
              <a:rPr lang="cs-CZ" altLang="cs-CZ" sz="1800" dirty="0"/>
              <a:t>– nejdelší sekvence v E: 12 400 let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Irsko</a:t>
            </a:r>
            <a:r>
              <a:rPr lang="cs-CZ" altLang="cs-CZ" sz="1800" dirty="0"/>
              <a:t> – dubová křivka (7172 BC)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4233FB18-1AA1-F656-90B8-75E6EA2787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Dendrochronologická pracoviště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8AFF41C8-284E-17D6-C047-6EF901E992F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95901" y="1600200"/>
            <a:ext cx="11733088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Průhonice u Prahy</a:t>
            </a:r>
            <a:r>
              <a:rPr lang="cs-CZ" altLang="cs-CZ" sz="2000" dirty="0"/>
              <a:t> – Josef a Tomáš Kynclovi, datace konstrukcí staveb</a:t>
            </a:r>
          </a:p>
          <a:p>
            <a:pPr eaLnBrk="1" hangingPunct="1"/>
            <a:r>
              <a:rPr lang="cs-CZ" altLang="cs-CZ" sz="2000" b="1" dirty="0"/>
              <a:t>Mikulčice</a:t>
            </a:r>
            <a:r>
              <a:rPr lang="cs-CZ" altLang="cs-CZ" sz="2000" dirty="0"/>
              <a:t> – pracoviště AÚ AV ČR datace dubů, archeologická dřeva</a:t>
            </a:r>
          </a:p>
          <a:p>
            <a:pPr eaLnBrk="1" hangingPunct="1"/>
            <a:r>
              <a:rPr lang="cs-CZ" altLang="cs-CZ" sz="2000" b="1" dirty="0"/>
              <a:t>Brno</a:t>
            </a:r>
            <a:r>
              <a:rPr lang="cs-CZ" altLang="cs-CZ" sz="2000" dirty="0"/>
              <a:t> – Ústav nauky o dřevě - Jitka dvorská (výuka studentů)</a:t>
            </a:r>
          </a:p>
          <a:p>
            <a:pPr eaLnBrk="1" hangingPunct="1"/>
            <a:r>
              <a:rPr lang="cs-CZ" altLang="cs-CZ" sz="2000" b="1" dirty="0"/>
              <a:t>Německo</a:t>
            </a:r>
            <a:r>
              <a:rPr lang="cs-CZ" altLang="cs-CZ" sz="2000" dirty="0"/>
              <a:t> – Berlín – laboratoř při </a:t>
            </a:r>
            <a:r>
              <a:rPr lang="cs-CZ" altLang="cs-CZ" sz="2000" dirty="0" err="1"/>
              <a:t>Deutsches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Archäologisches</a:t>
            </a:r>
            <a:r>
              <a:rPr lang="cs-CZ" altLang="cs-CZ" sz="2000" dirty="0"/>
              <a:t> Institut (synchronizovaná křivka dubů k r. 200)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Rakousko</a:t>
            </a:r>
            <a:r>
              <a:rPr lang="cs-CZ" altLang="cs-CZ" sz="2000" dirty="0"/>
              <a:t> – Vídeň – Institut </a:t>
            </a:r>
            <a:r>
              <a:rPr lang="cs-CZ" altLang="cs-CZ" sz="2000" dirty="0" err="1"/>
              <a:t>Für</a:t>
            </a:r>
            <a:r>
              <a:rPr lang="cs-CZ" altLang="cs-CZ" sz="2000" dirty="0"/>
              <a:t> Botanik </a:t>
            </a:r>
            <a:r>
              <a:rPr lang="cs-CZ" altLang="cs-CZ" sz="2000" dirty="0" err="1"/>
              <a:t>víd.univ</a:t>
            </a:r>
            <a:r>
              <a:rPr lang="cs-CZ" altLang="cs-CZ" sz="2000" dirty="0"/>
              <a:t>. (</a:t>
            </a:r>
            <a:r>
              <a:rPr lang="cs-CZ" altLang="cs-CZ" sz="2000" dirty="0" err="1"/>
              <a:t>Ruppert</a:t>
            </a:r>
            <a:r>
              <a:rPr lang="cs-CZ" altLang="cs-CZ" sz="2000" dirty="0"/>
              <a:t> Wimmer)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Polsko</a:t>
            </a:r>
            <a:r>
              <a:rPr lang="cs-CZ" altLang="cs-CZ" sz="2000" dirty="0"/>
              <a:t> – Krakov – Akademie </a:t>
            </a:r>
            <a:r>
              <a:rPr lang="cs-CZ" altLang="cs-CZ" sz="2000" dirty="0" err="1"/>
              <a:t>Górnicko-Hutnicza</a:t>
            </a:r>
            <a:r>
              <a:rPr lang="cs-CZ" altLang="cs-CZ" sz="2000" dirty="0"/>
              <a:t>, Katedra </a:t>
            </a:r>
            <a:r>
              <a:rPr lang="cs-CZ" altLang="cs-CZ" sz="2000" dirty="0" err="1"/>
              <a:t>stratygrafii</a:t>
            </a:r>
            <a:r>
              <a:rPr lang="cs-CZ" altLang="cs-CZ" sz="2000" dirty="0"/>
              <a:t> i Geologii </a:t>
            </a:r>
            <a:r>
              <a:rPr lang="cs-CZ" altLang="cs-CZ" sz="2000" dirty="0" err="1"/>
              <a:t>Regionalnej</a:t>
            </a:r>
            <a:r>
              <a:rPr lang="cs-CZ" altLang="cs-CZ" sz="2000" dirty="0"/>
              <a:t> (Marek </a:t>
            </a:r>
            <a:r>
              <a:rPr lang="cs-CZ" altLang="cs-CZ" sz="2000" dirty="0" err="1"/>
              <a:t>Kr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ą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000" dirty="0" err="1"/>
              <a:t>iec</a:t>
            </a:r>
            <a:r>
              <a:rPr lang="cs-CZ" altLang="cs-CZ" sz="2000" dirty="0"/>
              <a:t>)</a:t>
            </a:r>
          </a:p>
          <a:p>
            <a:pPr eaLnBrk="1" hangingPunct="1"/>
            <a:r>
              <a:rPr lang="cs-CZ" altLang="cs-CZ" sz="2000" dirty="0"/>
              <a:t> </a:t>
            </a:r>
            <a:r>
              <a:rPr lang="cs-CZ" altLang="cs-CZ" sz="2000" b="1" dirty="0"/>
              <a:t>Maďarsko</a:t>
            </a:r>
            <a:r>
              <a:rPr lang="cs-CZ" altLang="cs-CZ" sz="2000" dirty="0"/>
              <a:t> – Budapešť – laboratoř při AÚ Univerzity </a:t>
            </a:r>
            <a:r>
              <a:rPr lang="cs-CZ" altLang="cs-CZ" sz="2000" dirty="0" err="1"/>
              <a:t>Loránda</a:t>
            </a:r>
            <a:r>
              <a:rPr lang="cs-CZ" altLang="cs-CZ" sz="2000" dirty="0"/>
              <a:t> </a:t>
            </a:r>
            <a:r>
              <a:rPr lang="cs-CZ" altLang="cs-CZ" sz="2000" dirty="0" err="1"/>
              <a:t>Ëtvöse</a:t>
            </a:r>
            <a:r>
              <a:rPr lang="cs-CZ" altLang="cs-CZ" sz="2000" dirty="0"/>
              <a:t> (András </a:t>
            </a:r>
            <a:r>
              <a:rPr lang="cs-CZ" altLang="cs-CZ" sz="2000" dirty="0" err="1"/>
              <a:t>Grynaeus</a:t>
            </a:r>
            <a:r>
              <a:rPr lang="cs-CZ" altLang="cs-CZ" sz="2000" dirty="0"/>
              <a:t>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dirty="0"/>
              <a:t>Dvorská, J., Poláček, L.:  K možnostem dendrochronolog. datování v oblasti severně od Dunaje. </a:t>
            </a:r>
          </a:p>
          <a:p>
            <a:pPr eaLnBrk="1" hangingPunct="1">
              <a:buFontTx/>
              <a:buNone/>
            </a:pPr>
            <a:r>
              <a:rPr lang="cs-CZ" altLang="cs-CZ" sz="2000" dirty="0"/>
              <a:t>                                           In: Velká Morava mezi východem a Západem, Spisy AÚ AV ČR Brno 2001.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9A6DB768-63B4-8462-9FC1-CACE70221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Enviromentální výzkum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alt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141A3D2-295B-FF94-9103-0FDDA3884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4804" y="1066800"/>
            <a:ext cx="11414589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000" b="1" dirty="0" err="1">
                <a:solidFill>
                  <a:srgbClr val="FF0000"/>
                </a:solidFill>
              </a:rPr>
              <a:t>Palinologie</a:t>
            </a:r>
            <a:r>
              <a:rPr lang="cs-CZ" altLang="cs-CZ" sz="2000" dirty="0"/>
              <a:t>  –  analýzy zrnek pylu v půdě, rašeliništích, v obsahu jímek a studní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–   podle druhového určení se sestavují pylové diagramy zastoupení jednotlivých rostlin </a:t>
            </a:r>
          </a:p>
          <a:p>
            <a:pPr eaLnBrk="1" hangingPunct="1">
              <a:buFontTx/>
              <a:buNone/>
              <a:defRPr/>
            </a:pPr>
            <a:r>
              <a:rPr lang="cs-CZ" altLang="cs-CZ" sz="2000" dirty="0"/>
              <a:t>                          –   rekonstrukce dávné krajiny (les, step, kulturní krajina)</a:t>
            </a:r>
          </a:p>
          <a:p>
            <a:pPr eaLnBrk="1" hangingPunct="1">
              <a:buFontTx/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Paleobotanika</a:t>
            </a:r>
            <a:r>
              <a:rPr lang="cs-CZ" altLang="cs-CZ" sz="2000" dirty="0"/>
              <a:t>  –  informace o složení vegetace skrze </a:t>
            </a:r>
            <a:r>
              <a:rPr lang="cs-CZ" altLang="cs-CZ" sz="2000" dirty="0" err="1"/>
              <a:t>makrozbytkové</a:t>
            </a:r>
            <a:r>
              <a:rPr lang="cs-CZ" altLang="cs-CZ" sz="2000" dirty="0"/>
              <a:t> analýzy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dříve:   Opava:  dr. Čulíková, M. Opravil (ARUB)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–  chemické analýzy rizikových prvků v říčních sedimentech pro určení intenzity těžby kovů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–   Č. Budějovice:  J. Beneš:  </a:t>
            </a:r>
            <a:r>
              <a:rPr lang="cs-CZ" sz="2000" dirty="0"/>
              <a:t>Laboratoř </a:t>
            </a:r>
            <a:r>
              <a:rPr lang="cs-CZ" sz="2000" dirty="0" err="1"/>
              <a:t>archeobotaniky</a:t>
            </a:r>
            <a:r>
              <a:rPr lang="cs-CZ" sz="2000" dirty="0"/>
              <a:t> a paleoekologie Biologické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         fakulty Jihočeské univerzity v ČB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Paleopatologie</a:t>
            </a:r>
            <a:r>
              <a:rPr lang="cs-CZ" altLang="cs-CZ" sz="2000" dirty="0"/>
              <a:t>  –  zkoumá zdravotní stav středověké populace 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Antropologie</a:t>
            </a:r>
            <a:r>
              <a:rPr lang="cs-CZ" altLang="cs-CZ" sz="2000" dirty="0"/>
              <a:t> (fyzická) –  zjišťuje pohlaví, věk a biologickou charakteristiku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F53105E9-9A1B-6C5A-5ED4-D9AA8847F0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66913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Věkové kategorie a průměrný věk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4A4CB6F8-BFAB-8E8A-E7DC-E99FEA996B3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65771" y="1600201"/>
            <a:ext cx="5784349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 0 –   7 let   -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 8 – 14 let   -  </a:t>
            </a:r>
            <a:r>
              <a:rPr lang="cs-CZ" altLang="cs-CZ" sz="2000" b="1" dirty="0" err="1"/>
              <a:t>infans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15 – 19 let  -  </a:t>
            </a:r>
            <a:r>
              <a:rPr lang="cs-CZ" altLang="cs-CZ" sz="2000" b="1" dirty="0" err="1"/>
              <a:t>juvenis</a:t>
            </a:r>
            <a:endParaRPr lang="cs-CZ" altLang="cs-CZ" sz="2000" b="1" dirty="0"/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20 – 30 let  -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30 – 40 let  -  </a:t>
            </a:r>
            <a:r>
              <a:rPr lang="cs-CZ" altLang="cs-CZ" sz="2000" b="1" dirty="0" err="1"/>
              <a:t>adultus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40 – 50 let  -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1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50 – 60 let  -  </a:t>
            </a:r>
            <a:r>
              <a:rPr lang="cs-CZ" altLang="cs-CZ" sz="2000" b="1" dirty="0" err="1"/>
              <a:t>maturus</a:t>
            </a:r>
            <a:r>
              <a:rPr lang="cs-CZ" altLang="cs-CZ" sz="2000" b="1" dirty="0"/>
              <a:t> 2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000" b="1" dirty="0"/>
              <a:t> 60 a více     -  </a:t>
            </a:r>
            <a:r>
              <a:rPr lang="cs-CZ" altLang="cs-CZ" sz="2000" b="1" dirty="0" err="1"/>
              <a:t>senilis</a:t>
            </a:r>
            <a:endParaRPr lang="cs-CZ" altLang="cs-CZ" sz="2000" b="1" dirty="0"/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07EFB423-694E-7540-8BC3-B229B72ABE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66052" y="1723490"/>
            <a:ext cx="43164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neolit – 26,9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bronzová – 32,1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d. halštatská a římská – 27,3 let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/>
              <a:t>středověk – 28,1 let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225088B-773A-4F01-BB5E-77A9C4188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47816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Nedestruktivní archeologický výzkum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342F513-344C-A538-6809-55F026E55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220" y="1095184"/>
            <a:ext cx="10934254" cy="576281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</a:t>
            </a:r>
            <a:r>
              <a:rPr lang="cs-CZ" altLang="cs-CZ" sz="2400" dirty="0"/>
              <a:t>M</a:t>
            </a:r>
            <a:r>
              <a:rPr lang="cs-CZ" altLang="cs-CZ" sz="2400" b="1" dirty="0"/>
              <a:t>etody, které v minimální míře ohrožují archeologické památky: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>
                <a:solidFill>
                  <a:srgbClr val="FF0000"/>
                </a:solidFill>
              </a:rPr>
              <a:t>Povrchový průzkum: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povrchových útvarů (relikty, destrukce)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geobotanická indikace  (rostlinné příznaky)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povrchové sběry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>
                <a:solidFill>
                  <a:srgbClr val="FF0000"/>
                </a:solidFill>
              </a:rPr>
              <a:t>Dálkový průzkum: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 dirty="0"/>
              <a:t>     </a:t>
            </a:r>
            <a:r>
              <a:rPr lang="cs-CZ" altLang="cs-CZ" sz="1900" dirty="0"/>
              <a:t>– </a:t>
            </a:r>
            <a:r>
              <a:rPr lang="cs-CZ" altLang="cs-CZ" sz="1900" b="1" dirty="0"/>
              <a:t>  </a:t>
            </a:r>
            <a:r>
              <a:rPr lang="cs-CZ" altLang="cs-CZ" sz="1900" dirty="0"/>
              <a:t>družicové snímky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kolmé letecké snímkování (skener, radar)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šikmé letecké snímkování (video, foto)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drony s termokamerou (ukazují na dřívější zásahy do terénu)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>
                <a:solidFill>
                  <a:srgbClr val="FF0000"/>
                </a:solidFill>
              </a:rPr>
              <a:t>Přírodovědné metody: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 dirty="0"/>
              <a:t>     </a:t>
            </a:r>
            <a:r>
              <a:rPr lang="cs-CZ" altLang="cs-CZ" sz="1900" dirty="0"/>
              <a:t>–  </a:t>
            </a:r>
            <a:r>
              <a:rPr lang="cs-CZ" altLang="cs-CZ" sz="1900" b="1" dirty="0"/>
              <a:t> </a:t>
            </a:r>
            <a:r>
              <a:rPr lang="cs-CZ" altLang="cs-CZ" sz="1900" dirty="0"/>
              <a:t>geofyzikální a geochemické analýzy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–   detektory kovů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900" b="1" dirty="0">
                <a:solidFill>
                  <a:srgbClr val="FF0000"/>
                </a:solidFill>
              </a:rPr>
              <a:t>Omezený zásah do terénu: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b="1" dirty="0"/>
              <a:t>      </a:t>
            </a:r>
            <a:r>
              <a:rPr lang="cs-CZ" altLang="cs-CZ" sz="1900" dirty="0"/>
              <a:t>–   vyhledávání a vzorkování vrstev  (</a:t>
            </a:r>
            <a:r>
              <a:rPr lang="cs-CZ" altLang="cs-CZ" sz="1900" dirty="0" err="1"/>
              <a:t>mikrosondáž</a:t>
            </a:r>
            <a:r>
              <a:rPr lang="cs-CZ" altLang="cs-CZ" sz="1900" dirty="0"/>
              <a:t>, vrty)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900" dirty="0"/>
              <a:t>      –   vyhledávání objektů (sondování)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dirty="0"/>
          </a:p>
        </p:txBody>
      </p:sp>
      <p:pic>
        <p:nvPicPr>
          <p:cNvPr id="18436" name="Obrázek 3">
            <a:extLst>
              <a:ext uri="{FF2B5EF4-FFF2-40B4-BE49-F238E27FC236}">
                <a16:creationId xmlns:a16="http://schemas.microsoft.com/office/drawing/2014/main" id="{DB510C9D-C680-57B7-6767-D63239623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38448" r="58838" b="37500"/>
          <a:stretch>
            <a:fillRect/>
          </a:stretch>
        </p:blipFill>
        <p:spPr bwMode="auto">
          <a:xfrm>
            <a:off x="5342561" y="1422487"/>
            <a:ext cx="3116382" cy="149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4">
            <a:extLst>
              <a:ext uri="{FF2B5EF4-FFF2-40B4-BE49-F238E27FC236}">
                <a16:creationId xmlns:a16="http://schemas.microsoft.com/office/drawing/2014/main" id="{F45A5339-6666-A1CF-AF4B-BC958D27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0" t="38448" r="33282" b="37500"/>
          <a:stretch>
            <a:fillRect/>
          </a:stretch>
        </p:blipFill>
        <p:spPr bwMode="auto">
          <a:xfrm>
            <a:off x="8458943" y="1455267"/>
            <a:ext cx="2977382" cy="145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54433EE-B72A-7737-9A5A-64A45CEB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6967" y="3125958"/>
            <a:ext cx="2503952" cy="3052036"/>
          </a:xfrm>
          <a:prstGeom prst="rect">
            <a:avLst/>
          </a:prstGeom>
          <a:noFill/>
        </p:spPr>
      </p:pic>
      <p:sp>
        <p:nvSpPr>
          <p:cNvPr id="3" name="Obdélník 1">
            <a:extLst>
              <a:ext uri="{FF2B5EF4-FFF2-40B4-BE49-F238E27FC236}">
                <a16:creationId xmlns:a16="http://schemas.microsoft.com/office/drawing/2014/main" id="{A6AA88C1-AF8C-B7E8-06E6-19C274C2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6" y="6361031"/>
            <a:ext cx="416401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Letecké laserové snímkování</a:t>
            </a:r>
            <a:endParaRPr lang="cs-CZ" altLang="cs-CZ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2749D50-7B33-4771-A2D8-264C1BFA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031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Archeologický výzkum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F6A5EA6-7C73-CE11-A7A8-E11A580AB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91" y="1099335"/>
            <a:ext cx="10993348" cy="575866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/>
              <a:t>Cíl:</a:t>
            </a:r>
            <a:r>
              <a:rPr lang="cs-CZ" altLang="cs-CZ" sz="1800" dirty="0"/>
              <a:t>  zajištění movitých a nemovitých archeologických nálezů: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–  dokumentace nálezových situací a hmotného materiálu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–  vypracování nálezové zprávy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         –  komplexní zpracování:   vyhodnocení z hlediska historického a kulturního významu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/>
              <a:t>Zjištění nálezových situací: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</a:t>
            </a:r>
            <a:r>
              <a:rPr lang="cs-CZ" altLang="cs-CZ" sz="1800" b="1" dirty="0"/>
              <a:t>plošný výzkum:</a:t>
            </a:r>
            <a:r>
              <a:rPr lang="cs-CZ" altLang="cs-CZ" sz="1800" dirty="0"/>
              <a:t>  horizontální stratigrafie informuje o využití území 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 </a:t>
            </a:r>
            <a:r>
              <a:rPr lang="cs-CZ" altLang="cs-CZ" sz="1800" b="1" dirty="0"/>
              <a:t>řez či sonda:</a:t>
            </a:r>
            <a:r>
              <a:rPr lang="cs-CZ" altLang="cs-CZ" sz="1800" dirty="0"/>
              <a:t>  vertikální stratigrafie informuje o podpovrchových vrstvách </a:t>
            </a:r>
          </a:p>
          <a:p>
            <a:pPr marL="0" indent="0">
              <a:buNone/>
              <a:defRPr/>
            </a:pPr>
            <a:endParaRPr lang="cs-CZ" altLang="cs-CZ" sz="1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800" b="1" dirty="0"/>
              <a:t>Terénní výzkum: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projektová příprava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terénní exkavace (výkop)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ošetření, evidence, adjustace („zabalení“) a vyhodnocení nálezů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vypracování nálezové zprávy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     – konečné uložení nálezů (archeologické sbírky)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959BC2DA-9F71-D0FA-97AA-34F68903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Periodizace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463D82-1320-CC3A-C169-0A7F26E0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2" y="1371600"/>
            <a:ext cx="9745038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Rozdělení času do časových úseků (období) z hlediska vývoje lidské společnosti.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2  předpoklady:  1.  sestavení souvislého chronologického obrazu dějin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2.  jednotící vývojové hledisko (čas, prostor)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Periody  –  éry (</a:t>
            </a:r>
            <a:r>
              <a:rPr lang="cs-CZ" sz="2000" b="1" dirty="0" err="1"/>
              <a:t>siecles</a:t>
            </a:r>
            <a:r>
              <a:rPr lang="cs-CZ" sz="2000" dirty="0"/>
              <a:t>)  –  rozdělení času na století (od 16. stol.)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Židovsko-křesťanská tradice</a:t>
            </a:r>
            <a:r>
              <a:rPr lang="cs-CZ" sz="2000" dirty="0"/>
              <a:t>  –  2 modely opřené o symbolická čísla: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a)  Roční období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b)  Lidský život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Historická periodizace  </a:t>
            </a:r>
            <a:r>
              <a:rPr lang="cs-CZ" sz="2000" dirty="0"/>
              <a:t>–  studium faktů a událostí v rámci určitého období (letopočty)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F91E5A2B-2D1F-CE1E-C1C9-7075D7E3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762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Periodizace</a:t>
            </a:r>
            <a:r>
              <a:rPr lang="cs-CZ" altLang="cs-CZ" sz="3200" dirty="0">
                <a:solidFill>
                  <a:srgbClr val="FF0000"/>
                </a:solidFill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r>
              <a:rPr lang="cs-CZ" altLang="cs-CZ" sz="3200" dirty="0">
                <a:solidFill>
                  <a:srgbClr val="FF0000"/>
                </a:solidFill>
              </a:rPr>
              <a:t>                              </a:t>
            </a:r>
            <a:r>
              <a:rPr lang="cs-CZ" altLang="cs-CZ" sz="2000" b="1" dirty="0">
                <a:solidFill>
                  <a:srgbClr val="FF0000"/>
                </a:solidFill>
              </a:rPr>
              <a:t>(</a:t>
            </a:r>
            <a:r>
              <a:rPr lang="cs-CZ" altLang="cs-CZ" sz="2000" b="1" dirty="0" err="1">
                <a:solidFill>
                  <a:srgbClr val="FF0000"/>
                </a:solidFill>
              </a:rPr>
              <a:t>řec</a:t>
            </a:r>
            <a:r>
              <a:rPr lang="cs-CZ" altLang="cs-CZ" sz="2000" b="1" dirty="0">
                <a:solidFill>
                  <a:srgbClr val="FF0000"/>
                </a:solidFill>
              </a:rPr>
              <a:t>. </a:t>
            </a:r>
            <a:r>
              <a:rPr lang="cs-CZ" altLang="cs-CZ" sz="2000" b="1" dirty="0" err="1">
                <a:solidFill>
                  <a:srgbClr val="FF0000"/>
                </a:solidFill>
              </a:rPr>
              <a:t>Periodus</a:t>
            </a:r>
            <a:r>
              <a:rPr lang="cs-CZ" altLang="cs-CZ" sz="2000" b="1" dirty="0">
                <a:solidFill>
                  <a:srgbClr val="FF0000"/>
                </a:solidFill>
              </a:rPr>
              <a:t> – obvod)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17981-AE4A-F094-6929-A096E3DC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763" y="1423827"/>
            <a:ext cx="10196245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Egypt</a:t>
            </a:r>
            <a:r>
              <a:rPr lang="cs-CZ" sz="2000" dirty="0"/>
              <a:t>  –  2. tis. př. n. l.:  podle vlády panovníků (tzv. královské anály)</a:t>
            </a:r>
          </a:p>
          <a:p>
            <a:pPr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Řekové </a:t>
            </a:r>
            <a:r>
              <a:rPr lang="cs-CZ" sz="2000" dirty="0"/>
              <a:t>–  podle vlády úředníků v polis nebo vítězů her v Olympii (od 776 př. n. l.)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Řím </a:t>
            </a:r>
            <a:r>
              <a:rPr lang="cs-CZ" sz="2000" dirty="0"/>
              <a:t>– seznamy konzulů (</a:t>
            </a:r>
            <a:r>
              <a:rPr lang="cs-CZ" sz="2000" dirty="0" err="1"/>
              <a:t>fasti</a:t>
            </a:r>
            <a:r>
              <a:rPr lang="cs-CZ" sz="2000" dirty="0"/>
              <a:t> </a:t>
            </a:r>
            <a:r>
              <a:rPr lang="cs-CZ" sz="2000" dirty="0" err="1"/>
              <a:t>consulares</a:t>
            </a:r>
            <a:r>
              <a:rPr lang="cs-CZ" sz="2000" dirty="0"/>
              <a:t>) vedené na Kapitolu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Křesťanství  </a:t>
            </a:r>
            <a:r>
              <a:rPr lang="cs-CZ" sz="2000" dirty="0"/>
              <a:t>–  podle bible se dějiny se rozčleňovaly do 6 světových věků:</a:t>
            </a:r>
          </a:p>
          <a:p>
            <a:pPr marL="0" indent="0">
              <a:buNone/>
              <a:defRPr/>
            </a:pPr>
            <a:r>
              <a:rPr lang="cs-CZ" sz="2000" b="1" dirty="0"/>
              <a:t>                          </a:t>
            </a:r>
            <a:r>
              <a:rPr lang="cs-CZ" sz="2000" dirty="0"/>
              <a:t>–</a:t>
            </a:r>
            <a:r>
              <a:rPr lang="cs-CZ" sz="2000" b="1" dirty="0"/>
              <a:t>  Isidor ze Sevilly </a:t>
            </a:r>
            <a:r>
              <a:rPr lang="cs-CZ" sz="2000" dirty="0"/>
              <a:t>(636)</a:t>
            </a:r>
            <a:r>
              <a:rPr lang="cs-CZ" sz="2000" b="1" dirty="0"/>
              <a:t>:</a:t>
            </a:r>
            <a:r>
              <a:rPr lang="cs-CZ" sz="2000" dirty="0"/>
              <a:t>   1.  doba od stvoření světa do potopy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2.  do Abrahamova narození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3.  do počátku vlády krále, Davida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4.  do babylónského zajetí.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5.  do Kristova umučení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                6.  do posledního soudu</a:t>
            </a:r>
            <a:endParaRPr lang="cs-CZ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C7D1D7-AB4D-AC09-FFA8-E245CEF185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5079" y="609600"/>
            <a:ext cx="11507056" cy="624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Archeologie pravěku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období od nejstaršího vývoje člověka až  do vzniku písemných pramenů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Archeologie středověku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zabývá se poznáním minulosti skrze hmotné prameny z období středověku: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–  </a:t>
            </a:r>
            <a:r>
              <a:rPr lang="cs-CZ" altLang="cs-CZ" sz="2000" b="1" dirty="0"/>
              <a:t>Evropa:  </a:t>
            </a:r>
            <a:r>
              <a:rPr lang="cs-CZ" altLang="cs-CZ" sz="2000" dirty="0"/>
              <a:t>rámcově  476 (rozpad římské říše) až po r. 1492 (objevení Ameriky)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–  </a:t>
            </a:r>
            <a:r>
              <a:rPr lang="cs-CZ" altLang="cs-CZ" sz="2000" b="1" dirty="0"/>
              <a:t>U nás:  </a:t>
            </a:r>
            <a:r>
              <a:rPr lang="cs-CZ" altLang="cs-CZ" sz="2000" dirty="0"/>
              <a:t>počátek    568 (odchod Langobardů – konec DSN)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konec        1492,  1450 (knihtisk), 1526 (nástup Habsburků)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             přechodné období    konec 15. až 1. pol. 16. stol.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Středověká archeologie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nepřesné sémantické (významové) označení (ve středověku archeologie nebyla)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Historická archeologie</a:t>
            </a:r>
            <a:r>
              <a:rPr lang="cs-CZ" altLang="cs-CZ" sz="2000" b="1" dirty="0"/>
              <a:t>  </a:t>
            </a:r>
            <a:r>
              <a:rPr lang="cs-CZ" altLang="cs-CZ" sz="2000" dirty="0"/>
              <a:t>–  dnes se začíná znovu používat: využívá písemné prameny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–  někdy vede k mylnému závěru, že dějiny našich zemí začínají až existencí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dirty="0"/>
              <a:t>                                              písemných pramenů</a:t>
            </a:r>
            <a:endParaRPr lang="cs-CZ" altLang="cs-CZ" sz="20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i="0" u="none" strike="noStrike" baseline="0" dirty="0" err="1">
                <a:solidFill>
                  <a:srgbClr val="FF0000"/>
                </a:solidFill>
              </a:rPr>
              <a:t>Postmedievální</a:t>
            </a:r>
            <a:r>
              <a:rPr lang="cs-CZ" sz="2000" b="1" i="0" u="none" strike="noStrike" baseline="0" dirty="0">
                <a:solidFill>
                  <a:srgbClr val="FF0000"/>
                </a:solidFill>
              </a:rPr>
              <a:t> archeologie 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–  vymezil Z. Smetánka a J. </a:t>
            </a:r>
            <a:r>
              <a:rPr lang="cs-CZ" sz="2000" b="0" i="0" u="none" strike="noStrike" baseline="0" dirty="0" err="1">
                <a:solidFill>
                  <a:srgbClr val="000000"/>
                </a:solidFill>
              </a:rPr>
              <a:t>Žeglitz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:  přelom 15./16. </a:t>
            </a:r>
            <a:r>
              <a:rPr lang="cs-CZ" sz="2000" b="0" i="0" u="none" strike="noStrike" baseline="0" dirty="0" err="1">
                <a:solidFill>
                  <a:srgbClr val="000000"/>
                </a:solidFill>
              </a:rPr>
              <a:t>aý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 konec 18.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</a:rPr>
              <a:t>                                                     </a:t>
            </a:r>
            <a:r>
              <a:rPr lang="cs-CZ" sz="2000" b="0" i="0" u="none" strike="noStrike" baseline="0" dirty="0">
                <a:solidFill>
                  <a:srgbClr val="000000"/>
                </a:solidFill>
              </a:rPr>
              <a:t>–  raný novověk:  </a:t>
            </a:r>
            <a:r>
              <a:rPr lang="pl-PL" sz="1800" b="0" i="0" u="none" strike="noStrike" baseline="0" dirty="0">
                <a:solidFill>
                  <a:srgbClr val="000000"/>
                </a:solidFill>
              </a:rPr>
              <a:t>15./16. až pol. 17. stol. </a:t>
            </a:r>
            <a:endParaRPr lang="cs-CZ" sz="2000" b="0" i="0" u="none" strike="noStrike" baseline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Industriální archeologie  </a:t>
            </a:r>
            <a:r>
              <a:rPr lang="cs-CZ" altLang="cs-CZ" sz="2000" dirty="0">
                <a:solidFill>
                  <a:srgbClr val="000000"/>
                </a:solidFill>
              </a:rPr>
              <a:t>–  od konce 18. stol.</a:t>
            </a: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90FFA9F-C121-96BA-7983-7D3F2BF2B2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96593" y="164388"/>
            <a:ext cx="10705672" cy="715081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Archeologie slovanská</a:t>
            </a:r>
            <a:r>
              <a:rPr lang="cs-CZ" altLang="cs-CZ" sz="1600" b="1" dirty="0"/>
              <a:t> </a:t>
            </a:r>
            <a:r>
              <a:rPr lang="cs-CZ" altLang="cs-CZ" sz="1800" dirty="0"/>
              <a:t>– období slovanského osídlení 6. – 10/11.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Raněstředověká</a:t>
            </a:r>
            <a:r>
              <a:rPr lang="cs-CZ" altLang="cs-CZ" sz="1800" b="1" dirty="0">
                <a:solidFill>
                  <a:srgbClr val="FF0000"/>
                </a:solidFill>
              </a:rPr>
              <a:t> archeologie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</a:t>
            </a:r>
            <a:r>
              <a:rPr lang="cs-CZ" altLang="cs-CZ" sz="1800" b="1" dirty="0"/>
              <a:t> </a:t>
            </a:r>
            <a:r>
              <a:rPr lang="cs-CZ" altLang="cs-CZ" sz="1800" dirty="0"/>
              <a:t>od příchodu Slovanů:  6. – přelom 12./13.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–  v </a:t>
            </a:r>
            <a:r>
              <a:rPr lang="cs-CZ" altLang="cs-CZ" sz="1800" dirty="0" err="1"/>
              <a:t>záp</a:t>
            </a:r>
            <a:r>
              <a:rPr lang="cs-CZ" altLang="cs-CZ" sz="1800" dirty="0"/>
              <a:t>. a již. Evropě raný středověk končí ve 12.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                                                              </a:t>
            </a:r>
            <a:r>
              <a:rPr lang="cs-CZ" altLang="cs-CZ" sz="1800" dirty="0"/>
              <a:t>časně slovanské období:                           6. –  7.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starší doba hradištní (</a:t>
            </a:r>
            <a:r>
              <a:rPr lang="cs-CZ" altLang="cs-CZ" sz="1800" dirty="0" err="1"/>
              <a:t>předvelkomor</a:t>
            </a:r>
            <a:r>
              <a:rPr lang="cs-CZ" altLang="cs-CZ" sz="1800" dirty="0"/>
              <a:t>.):   7. –  8.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střední doba </a:t>
            </a:r>
            <a:r>
              <a:rPr lang="cs-CZ" altLang="cs-CZ" sz="1800" dirty="0" err="1"/>
              <a:t>hradišní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velkomor</a:t>
            </a:r>
            <a:r>
              <a:rPr lang="cs-CZ" altLang="cs-CZ" sz="1800" dirty="0"/>
              <a:t>.):          9. –  1.pol. 10. st.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mladší doba hradištní:                             10. –  konec 12. st.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          pozdní doba hradištní:                               1. pol. 13.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Archeologie medievální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(lat. medii </a:t>
            </a:r>
            <a:r>
              <a:rPr lang="cs-CZ" altLang="cs-CZ" sz="1800" dirty="0" err="1"/>
              <a:t>aevii</a:t>
            </a:r>
            <a:r>
              <a:rPr lang="cs-CZ" altLang="cs-CZ" sz="1800" dirty="0"/>
              <a:t> – střední věk)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vrcholný středověk:                 pol. 13. stol. – 15.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pozdní středověk:                     do pol. 16. stol.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raný novověk:                           do pol. 17.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Německo:   poč. středověku v době stěhování národů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Polsko:  od počátku příchodu Slovanů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Rusko, Ukrajina:  od počátků slovanského osídlení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  –  Anglie:   počátek středověku od přelomu 4. a 5. stol.</a:t>
            </a:r>
            <a:r>
              <a:rPr lang="cs-CZ" altLang="cs-CZ" sz="1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err="1">
                <a:solidFill>
                  <a:srgbClr val="FF0000"/>
                </a:solidFill>
              </a:rPr>
              <a:t>Postmedievální</a:t>
            </a:r>
            <a:r>
              <a:rPr lang="cs-CZ" altLang="cs-CZ" sz="1800" b="1" dirty="0">
                <a:solidFill>
                  <a:srgbClr val="FF0000"/>
                </a:solidFill>
              </a:rPr>
              <a:t> archeologie</a:t>
            </a:r>
            <a:r>
              <a:rPr lang="cs-CZ" altLang="cs-CZ" sz="1800" b="1" dirty="0"/>
              <a:t>  </a:t>
            </a:r>
            <a:r>
              <a:rPr lang="cs-CZ" altLang="cs-CZ" sz="1800" dirty="0"/>
              <a:t>–  poč. 16. – pol. 18. stol.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Industriální archeologie</a:t>
            </a:r>
            <a:r>
              <a:rPr lang="cs-CZ" altLang="cs-CZ" sz="1800" b="1" dirty="0"/>
              <a:t> </a:t>
            </a:r>
            <a:r>
              <a:rPr lang="cs-CZ" altLang="cs-CZ" sz="1800" dirty="0"/>
              <a:t>– od pol. 18. stol.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2B72E5F3-2E1F-5701-FBB3-1F882D569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7834" y="369871"/>
            <a:ext cx="9986481" cy="633255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M. Lutovský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- </a:t>
            </a:r>
            <a:r>
              <a:rPr lang="cs-CZ" altLang="cs-CZ" sz="1800" b="1" dirty="0"/>
              <a:t>2009</a:t>
            </a:r>
            <a:r>
              <a:rPr lang="cs-CZ" altLang="cs-CZ" sz="1800" dirty="0"/>
              <a:t>:  Raně středověká archeologie v Čechách. Praha.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1.  Časně slovanské období:  530/560  –  650/700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2.  Starší doba hradištní:        650/700  –  800/850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3.  Střední doba hradištní:     800/850  –  950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4.  Mladší doba hradištní:              950  –  1150/1200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                                     5.  Pozdní doba hradištní:            1200  –  1250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L. Krušinová</a:t>
            </a:r>
            <a:r>
              <a:rPr lang="cs-CZ" altLang="cs-CZ" sz="1800" b="1" dirty="0"/>
              <a:t>:  Státní archeologický seznam</a:t>
            </a:r>
          </a:p>
          <a:p>
            <a:pPr>
              <a:lnSpc>
                <a:spcPct val="80000"/>
              </a:lnSpc>
            </a:pPr>
            <a:endParaRPr lang="cs-CZ" altLang="cs-CZ" sz="1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1:  </a:t>
            </a:r>
            <a:r>
              <a:rPr lang="cs-CZ" altLang="cs-CZ" sz="1800" dirty="0"/>
              <a:t>raný středověk        5. stol.  –   600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2:  </a:t>
            </a:r>
            <a:r>
              <a:rPr lang="cs-CZ" altLang="cs-CZ" sz="1800" dirty="0"/>
              <a:t>raný středověk          600     –   800    (</a:t>
            </a:r>
            <a:r>
              <a:rPr lang="cs-CZ" altLang="cs-CZ" sz="1800" dirty="0" err="1"/>
              <a:t>starohrad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obd</a:t>
            </a:r>
            <a:r>
              <a:rPr lang="cs-CZ" altLang="cs-CZ" sz="1800" dirty="0"/>
              <a:t>., druhý smíšený hor. časně slov.)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1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3:  </a:t>
            </a:r>
            <a:r>
              <a:rPr lang="cs-CZ" altLang="cs-CZ" sz="1800" dirty="0"/>
              <a:t>raný středověk          800   –  1000    (</a:t>
            </a:r>
            <a:r>
              <a:rPr lang="cs-CZ" altLang="cs-CZ" sz="1800" dirty="0" err="1"/>
              <a:t>středohradištní</a:t>
            </a:r>
            <a:r>
              <a:rPr lang="cs-CZ" altLang="cs-CZ" sz="1800" dirty="0"/>
              <a:t> období)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 err="1"/>
              <a:t>rs</a:t>
            </a:r>
            <a:r>
              <a:rPr lang="cs-CZ" altLang="cs-CZ" sz="1800" b="1" dirty="0"/>
              <a:t>. 4:  </a:t>
            </a:r>
            <a:r>
              <a:rPr lang="cs-CZ" altLang="cs-CZ" sz="1800" dirty="0"/>
              <a:t>raný středověk        1000   –  1200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vs. 1:  </a:t>
            </a:r>
            <a:r>
              <a:rPr lang="cs-CZ" altLang="cs-CZ" sz="1800" dirty="0"/>
              <a:t>vrcholný středověk   1200   –  1300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vs. 2:  </a:t>
            </a:r>
            <a:r>
              <a:rPr lang="cs-CZ" altLang="cs-CZ" sz="1800" dirty="0"/>
              <a:t>vrcholný středověk    1300   –  1500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no. 1  </a:t>
            </a:r>
            <a:r>
              <a:rPr lang="cs-CZ" altLang="cs-CZ" sz="1800" dirty="0"/>
              <a:t>-  novověk 1   1500  – 1650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     </a:t>
            </a:r>
            <a:r>
              <a:rPr lang="cs-CZ" altLang="cs-CZ" sz="1800" b="1" dirty="0"/>
              <a:t>no. 2  </a:t>
            </a:r>
            <a:r>
              <a:rPr lang="cs-CZ" altLang="cs-CZ" sz="1800" dirty="0"/>
              <a:t>-  novověk 2   1650  – </a:t>
            </a:r>
            <a:r>
              <a:rPr lang="cs-CZ" altLang="cs-CZ" sz="1800" dirty="0" err="1"/>
              <a:t>souč</a:t>
            </a:r>
            <a:r>
              <a:rPr lang="cs-CZ" altLang="cs-CZ" sz="1800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1DA893B-0077-358A-472D-217BEAC1D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Čechy a Morava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BB6790-67E8-3956-E470-96019BA253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4256" y="838200"/>
            <a:ext cx="10715946" cy="6019800"/>
          </a:xfrm>
        </p:spPr>
        <p:txBody>
          <a:bodyPr/>
          <a:lstStyle/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Konec 19. a poč. 20. stol.  </a:t>
            </a:r>
            <a:r>
              <a:rPr lang="cs-CZ" altLang="cs-CZ" sz="2000" dirty="0"/>
              <a:t>–  definitivně se podařilo oddělit středověké památky od pravěkých.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Meziválečné období  </a:t>
            </a:r>
            <a:r>
              <a:rPr lang="cs-CZ" altLang="cs-CZ" sz="2000" dirty="0"/>
              <a:t>–  řešily se otázky základního chronologického třídění hmotné kultury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b="1" dirty="0"/>
              <a:t>Třídění keramiky  </a:t>
            </a:r>
            <a:r>
              <a:rPr lang="cs-CZ" altLang="cs-CZ" sz="2000" dirty="0"/>
              <a:t>–  základ periodizačních systémů jako ukazatel změn vývoje 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          –  typologie:  vycházela z technologie, morfologie a stratigrafie</a:t>
            </a:r>
          </a:p>
          <a:p>
            <a:pPr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/>
              <a:t>Bubeník, J.: K problémům periodizace a chronologie staršího úseku vývoje raně středověké hmotné</a:t>
            </a:r>
          </a:p>
          <a:p>
            <a:pPr marL="0" indent="0">
              <a:buNone/>
              <a:defRPr/>
            </a:pPr>
            <a:r>
              <a:rPr lang="cs-CZ" altLang="cs-CZ" sz="2000" dirty="0"/>
              <a:t>                          kultury  v Čechách, AR XLVI, 1994, č. 1, 54-64.</a:t>
            </a:r>
          </a:p>
          <a:p>
            <a:pPr marL="0" indent="0">
              <a:buNone/>
              <a:defRPr/>
            </a:pPr>
            <a:endParaRPr lang="cs-CZ" altLang="cs-CZ" sz="2000" dirty="0"/>
          </a:p>
          <a:p>
            <a:pPr>
              <a:defRPr/>
            </a:pPr>
            <a:r>
              <a:rPr lang="cs-CZ" altLang="cs-CZ" sz="2000" dirty="0" err="1"/>
              <a:t>Bialeková</a:t>
            </a:r>
            <a:r>
              <a:rPr lang="cs-CZ" altLang="cs-CZ" sz="2000" dirty="0"/>
              <a:t>, D.: Slovanské </a:t>
            </a:r>
            <a:r>
              <a:rPr lang="cs-CZ" altLang="cs-CZ" sz="2000" dirty="0" err="1"/>
              <a:t>obdobie</a:t>
            </a:r>
            <a:r>
              <a:rPr lang="cs-CZ" altLang="cs-CZ" sz="2000" dirty="0"/>
              <a:t> – periodizace, SA XXVIII, č. 1/1980, 213 </a:t>
            </a:r>
            <a:r>
              <a:rPr lang="cs-CZ" altLang="cs-CZ" sz="2000" dirty="0" err="1"/>
              <a:t>an</a:t>
            </a:r>
            <a:r>
              <a:rPr lang="cs-CZ" altLang="cs-CZ" sz="2000" dirty="0"/>
              <a:t>.</a:t>
            </a:r>
          </a:p>
          <a:p>
            <a:pPr>
              <a:defRPr/>
            </a:pPr>
            <a:endParaRPr lang="cs-CZ" alt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2962</Words>
  <Application>Microsoft Office PowerPoint</Application>
  <PresentationFormat>Širokoúhlá obrazovka</PresentationFormat>
  <Paragraphs>367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Motiv Office</vt:lpstr>
      <vt:lpstr>Metodologie archeologie středověku a novověku </vt:lpstr>
      <vt:lpstr>Prezentace aplikace PowerPoint</vt:lpstr>
      <vt:lpstr>                                  Archeologie                            archaios – starobylý, logos – nauka </vt:lpstr>
      <vt:lpstr>                                  Periodizace</vt:lpstr>
      <vt:lpstr>                                 Periodizace                                (řec. Periodus – obvod)</vt:lpstr>
      <vt:lpstr>Prezentace aplikace PowerPoint</vt:lpstr>
      <vt:lpstr>Prezentace aplikace PowerPoint</vt:lpstr>
      <vt:lpstr>Prezentace aplikace PowerPoint</vt:lpstr>
      <vt:lpstr>                                     Čechy a Morava </vt:lpstr>
      <vt:lpstr>                                         Předmět studia </vt:lpstr>
      <vt:lpstr>                                Základní okruhy studia                                            Problematika </vt:lpstr>
      <vt:lpstr>                                  Historické prameny</vt:lpstr>
      <vt:lpstr>                      Archeologická metoda</vt:lpstr>
      <vt:lpstr>                                     Archeologické nálezy</vt:lpstr>
      <vt:lpstr>Prezentace aplikace PowerPoint</vt:lpstr>
      <vt:lpstr>                           Datovací metody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Harrisova metoda (matice)</vt:lpstr>
      <vt:lpstr>                                  Stratigrafické jednotky (s. j.)</vt:lpstr>
      <vt:lpstr>Prezentace aplikace PowerPoint</vt:lpstr>
      <vt:lpstr>Prezentace aplikace PowerPoint</vt:lpstr>
      <vt:lpstr>                                  Vizualizace Harrisovy matice              PC grafické zobrazení sledu vrstev prostřednictvím numerické stratigrafické sekvence</vt:lpstr>
      <vt:lpstr>                Získávání archeologických nálezů</vt:lpstr>
      <vt:lpstr>                            Typologická metoda</vt:lpstr>
      <vt:lpstr>             Přírodovědné metody  -  datování</vt:lpstr>
      <vt:lpstr>Prezentace aplikace PowerPoint</vt:lpstr>
      <vt:lpstr>                Dendrochronologická pracoviště</vt:lpstr>
      <vt:lpstr>                        Enviromentální výzkum </vt:lpstr>
      <vt:lpstr>               Věkové kategorie a průměrný věk</vt:lpstr>
      <vt:lpstr>           Nedestruktivní archeologický výzkum</vt:lpstr>
      <vt:lpstr>                        Archeologický výzkum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Metodologie archeologie středověku a novověku </dc:title>
  <dc:creator>Markéta Tymonová</dc:creator>
  <cp:lastModifiedBy>tym0001</cp:lastModifiedBy>
  <cp:revision>20</cp:revision>
  <dcterms:created xsi:type="dcterms:W3CDTF">2022-10-04T13:38:28Z</dcterms:created>
  <dcterms:modified xsi:type="dcterms:W3CDTF">2024-10-07T06:22:27Z</dcterms:modified>
</cp:coreProperties>
</file>