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5" r:id="rId3"/>
    <p:sldId id="290" r:id="rId4"/>
    <p:sldId id="399" r:id="rId5"/>
    <p:sldId id="291" r:id="rId6"/>
    <p:sldId id="310" r:id="rId7"/>
    <p:sldId id="299" r:id="rId8"/>
    <p:sldId id="427" r:id="rId9"/>
    <p:sldId id="337" r:id="rId10"/>
    <p:sldId id="441" r:id="rId11"/>
    <p:sldId id="428" r:id="rId12"/>
    <p:sldId id="386" r:id="rId13"/>
    <p:sldId id="400" r:id="rId14"/>
    <p:sldId id="258" r:id="rId15"/>
    <p:sldId id="339" r:id="rId16"/>
    <p:sldId id="303" r:id="rId17"/>
    <p:sldId id="443" r:id="rId18"/>
    <p:sldId id="426" r:id="rId19"/>
    <p:sldId id="429" r:id="rId20"/>
    <p:sldId id="430" r:id="rId21"/>
    <p:sldId id="395" r:id="rId22"/>
    <p:sldId id="342" r:id="rId23"/>
    <p:sldId id="341" r:id="rId24"/>
    <p:sldId id="287" r:id="rId25"/>
    <p:sldId id="286" r:id="rId26"/>
    <p:sldId id="270" r:id="rId27"/>
    <p:sldId id="320" r:id="rId28"/>
    <p:sldId id="442" r:id="rId29"/>
    <p:sldId id="321" r:id="rId30"/>
    <p:sldId id="272" r:id="rId31"/>
    <p:sldId id="437" r:id="rId32"/>
    <p:sldId id="351" r:id="rId33"/>
    <p:sldId id="432" r:id="rId34"/>
    <p:sldId id="371" r:id="rId35"/>
    <p:sldId id="348" r:id="rId36"/>
    <p:sldId id="434" r:id="rId37"/>
    <p:sldId id="438" r:id="rId38"/>
    <p:sldId id="439" r:id="rId39"/>
    <p:sldId id="357" r:id="rId40"/>
    <p:sldId id="349" r:id="rId41"/>
    <p:sldId id="433" r:id="rId42"/>
    <p:sldId id="372" r:id="rId43"/>
    <p:sldId id="288" r:id="rId44"/>
    <p:sldId id="436" r:id="rId45"/>
    <p:sldId id="304" r:id="rId46"/>
    <p:sldId id="379" r:id="rId47"/>
    <p:sldId id="435" r:id="rId48"/>
    <p:sldId id="380" r:id="rId49"/>
    <p:sldId id="390" r:id="rId50"/>
    <p:sldId id="308" r:id="rId51"/>
    <p:sldId id="268" r:id="rId52"/>
    <p:sldId id="440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235C1-2DC1-03AB-5892-95D27EADC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D18DD35-B792-884C-2664-A0BBB3B54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A2E38F-4C76-BCA7-EBAD-6481D72FE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677522-59AA-44E4-A26A-ABB25CC0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9D48F8-62D3-705E-C8C3-E3EADC09B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994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7507DB-C01B-AF47-C263-87AB5A672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C69E7D7-5861-DF0C-8520-B6364B2D3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AD9243-8A03-FB0F-841B-B20D8FC3C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D393E-F0A6-AE8B-D31A-B8D921A96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B0BB9B-5EDA-39C4-723B-05A330ECF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7952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782C4A3-23C3-B8F2-93B2-54E2EC7DA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F8ECED-6EFF-1DB8-9D03-1D69BF82C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3167D9-E0E8-BE94-B7F2-A84295427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5D8799-F5C8-1A1E-2A8B-7707AF816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C777A4-F406-A391-B6BE-0CFF036B2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46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0B5001-58AC-4945-5995-CD811C279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9F99D6-5366-C5E4-3DD7-DA7B8734B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4DD470-61EC-3DD1-3066-2B8CF52B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D7DB04-6B7F-C13B-0669-0472DACBF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9B7521-DCF2-6060-1C9F-C4EED822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77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6ACBEA-DF25-2481-FE06-B3AEDB611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823DAF-91FE-4315-616F-7D6DA381E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D520F0F-951C-7E07-0293-D6B5B657C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A9B454-EC91-7EF1-DB05-8C6718F6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202294-6101-AEB8-2A0B-25EE235A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9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408354-6991-8269-9159-C7ED9F3D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CCA56-450C-B2A4-03EF-2487D9B99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8BD5E6-3D72-4D1E-4A2F-87A63D1D7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6F8A661-E547-278F-9B28-017E1B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45DCE6-B3ED-175D-13AA-CA7C9988C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8B7DB1-4630-3247-9FFB-455E607B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943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5A452-B277-8F78-543B-69BD20413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CFCBFF2-802C-A174-2FDB-691D42A61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B0AF70-0DAF-8C1B-9221-D3096E8AB2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F25D8CA-75CE-3BD0-C15C-B16549D2E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CA49D0-D7BE-33DF-2AC4-5A77A8401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28CF442-85F1-EE71-C1C9-F0E74A2FE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465F96-2B70-18A9-DD8C-69754DA1D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D400BA6-1AE0-3CDB-FEB2-D0C3A3CD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889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143AA-C8D2-4F71-BA66-72EEF49C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38CFD1-10A8-07E0-4562-4152EB8D6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0D6AA7-3E66-ACD6-D8A5-8957740C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0398F85-87C2-B08B-461B-2E6B9E64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97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0EDCEAE-51B9-5900-B696-BA818263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A101B17-2DE6-EC1E-FE66-111196B87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B5164CB-408C-34D3-C00E-6BF52F9CD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76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0931E-F64F-C394-97F5-D3F09F0FB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FCEB6C-450F-CB5B-62DA-3B86C2B4E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7D5DCC-5AD5-4090-0ADD-14B8CC9B8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5BD203-7344-BA3F-21B7-87567A531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DD9566-D591-7733-7B56-4614DF5F1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BA6F8C-0E2B-5099-FD10-CF8623D09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765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594A81-1311-D6F0-0737-138CDAA6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00A5997-19DE-26EE-9CEC-5FD5659D0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7D1D88-ABDC-BC88-5EC7-9EA4082DA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0E4A30-22F6-6B8C-06DC-D757DFD4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43C95A-6931-54F7-4638-A94A8AA8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C794B9-0CF8-ABEA-5F47-B99850BB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81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1D0779D-86BB-676B-D419-5E6A4B065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FFE2C2-EE53-D909-C394-7B1C1A45E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52D755-78A5-1DD1-942B-6CFA7F420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33C69-57C6-4E16-9D7D-4A361F384715}" type="datetimeFigureOut">
              <a:rPr lang="cs-CZ" smtClean="0"/>
              <a:t>09.12.2024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14B62B-AE93-E5E4-8351-36305F54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21C0E3-EAB3-6AB3-8ABC-C2A1BF866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BB1F8-E70A-4126-A9EF-FE65345F0EB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322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amo.cz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6EF2F0-1079-FF7B-5D54-E2BCC4A759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  <a:t>Metodologie archeologie středověku a novověku</a:t>
            </a:r>
            <a:br>
              <a:rPr lang="cs-CZ" sz="6000">
                <a:effectLst/>
                <a:latin typeface="Times New Roman" panose="02020603050405020304" pitchFamily="18" charset="0"/>
                <a:ea typeface="TimesNewRomanPSMT"/>
              </a:rPr>
            </a:b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7A0C29-A074-0DAD-03C3-E9E0A55D08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cs-CZ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10. Historická montanistika – </a:t>
            </a:r>
            <a:r>
              <a:rPr lang="cs-CZ" sz="3200" dirty="0">
                <a:effectLst/>
                <a:latin typeface="Times New Roman" panose="02020603050405020304" pitchFamily="18" charset="0"/>
                <a:ea typeface="TimesNewRomanPSMT"/>
              </a:rPr>
              <a:t>základy metodologie a terminologie, přehled historického vývoje.</a:t>
            </a:r>
            <a:endParaRPr lang="cs-CZ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17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F59BE37-8B18-4F0B-8A96-F75ED6C00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/>
          <a:stretch/>
        </p:blipFill>
        <p:spPr>
          <a:xfrm>
            <a:off x="346726" y="1324492"/>
            <a:ext cx="11674041" cy="429537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80DC4EE-BDF5-4DFD-A373-0B06E7DE51B6}"/>
              </a:ext>
            </a:extLst>
          </p:cNvPr>
          <p:cNvSpPr txBox="1"/>
          <p:nvPr/>
        </p:nvSpPr>
        <p:spPr>
          <a:xfrm>
            <a:off x="2649928" y="493495"/>
            <a:ext cx="6762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Písek-</a:t>
            </a:r>
            <a:r>
              <a:rPr lang="cs-CZ" sz="2400" dirty="0" err="1"/>
              <a:t>Havírky</a:t>
            </a:r>
            <a:r>
              <a:rPr lang="cs-CZ" sz="2400" dirty="0"/>
              <a:t>:  propadlé šachty zaniklého zlatodolu </a:t>
            </a:r>
          </a:p>
          <a:p>
            <a:r>
              <a:rPr lang="cs-CZ" sz="2400" dirty="0"/>
              <a:t>              (první výzkum hlubinného dolu u nás)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4C6D7F3-0AF5-4217-8769-FEB771A9C5C1}"/>
              </a:ext>
            </a:extLst>
          </p:cNvPr>
          <p:cNvSpPr txBox="1"/>
          <p:nvPr/>
        </p:nvSpPr>
        <p:spPr>
          <a:xfrm>
            <a:off x="544531" y="5804900"/>
            <a:ext cx="11126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Zjištěny 2 kovárny, hornické nářadí (želízka, mlátky, lampičky) včetně menších obytných stavení horníků, keramických střepů a kamnových kachlů.</a:t>
            </a:r>
          </a:p>
        </p:txBody>
      </p:sp>
    </p:spTree>
    <p:extLst>
      <p:ext uri="{BB962C8B-B14F-4D97-AF65-F5344CB8AC3E}">
        <p14:creationId xmlns:p14="http://schemas.microsoft.com/office/powerpoint/2010/main" val="1646809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>
            <a:extLst>
              <a:ext uri="{FF2B5EF4-FFF2-40B4-BE49-F238E27FC236}">
                <a16:creationId xmlns:a16="http://schemas.microsoft.com/office/drawing/2014/main" id="{8D48D62D-EBA8-0C27-C89D-7D7329AC6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5422" y="891251"/>
            <a:ext cx="11196577" cy="6119149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80. léta :  </a:t>
            </a:r>
            <a:r>
              <a:rPr lang="cs-CZ" altLang="cs-CZ" sz="2000" dirty="0"/>
              <a:t>evidence rýžovišť:  </a:t>
            </a:r>
            <a:r>
              <a:rPr lang="cs-CZ" altLang="cs-CZ" sz="2000" b="1" dirty="0"/>
              <a:t>Jan Michálek, Jiří </a:t>
            </a:r>
            <a:r>
              <a:rPr lang="cs-CZ" altLang="cs-CZ" sz="2000" b="1" dirty="0" err="1"/>
              <a:t>Frölich</a:t>
            </a:r>
            <a:r>
              <a:rPr lang="cs-CZ" altLang="cs-CZ" sz="2000" b="1" dirty="0"/>
              <a:t> , Petr Zavřel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                                                   </a:t>
            </a:r>
            <a:r>
              <a:rPr lang="cs-CZ" altLang="cs-CZ" sz="2000" dirty="0"/>
              <a:t>dříve:</a:t>
            </a:r>
            <a:r>
              <a:rPr lang="cs-CZ" altLang="cs-CZ" sz="2000" b="1" dirty="0"/>
              <a:t> František </a:t>
            </a:r>
            <a:r>
              <a:rPr lang="cs-CZ" altLang="cs-CZ" sz="2000" b="1" dirty="0" err="1"/>
              <a:t>Pošepný</a:t>
            </a:r>
            <a:r>
              <a:rPr lang="cs-CZ" altLang="cs-CZ" sz="2000" b="1" dirty="0"/>
              <a:t> </a:t>
            </a:r>
            <a:r>
              <a:rPr lang="cs-CZ" altLang="cs-CZ" sz="2000" dirty="0"/>
              <a:t>geolog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Rýžovnické lokality</a:t>
            </a:r>
            <a:r>
              <a:rPr lang="cs-CZ" altLang="cs-CZ" sz="2000" dirty="0"/>
              <a:t>:  na horních tocích Volyňky, Otavy, Teplé Vltavy, Blanice, Zlatého a Živného potoka,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                                     Ostružné (Pstružné), Losenice a v Pošumaví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 err="1"/>
              <a:t>Kašpersko</a:t>
            </a:r>
            <a:r>
              <a:rPr lang="cs-CZ" altLang="cs-CZ" sz="2000" b="1" dirty="0"/>
              <a:t>  –  </a:t>
            </a:r>
            <a:r>
              <a:rPr lang="cs-CZ" altLang="cs-CZ" sz="2000" dirty="0"/>
              <a:t>nejstarší zlatorudný revír (7 km dlouhý, 2 km široký)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b="1" dirty="0"/>
              <a:t>                            </a:t>
            </a:r>
            <a:r>
              <a:rPr lang="cs-CZ" altLang="cs-CZ" sz="2000" dirty="0"/>
              <a:t>90. léta: </a:t>
            </a:r>
            <a:r>
              <a:rPr lang="cs-CZ" altLang="cs-CZ" sz="2000" b="1" dirty="0"/>
              <a:t>Jiří </a:t>
            </a:r>
            <a:r>
              <a:rPr lang="cs-CZ" altLang="cs-CZ" sz="2000" b="1" dirty="0" err="1"/>
              <a:t>Waldhauser</a:t>
            </a:r>
            <a:r>
              <a:rPr lang="cs-CZ" altLang="cs-CZ" sz="2000" b="1" dirty="0"/>
              <a:t>:</a:t>
            </a:r>
            <a:r>
              <a:rPr lang="cs-CZ" altLang="cs-CZ" sz="2000" dirty="0"/>
              <a:t>   „Na prádle“ –  výzkum středověké úpravny  rud a mlýna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Střední a dolní Pootaví</a:t>
            </a:r>
            <a:r>
              <a:rPr lang="cs-CZ" altLang="cs-CZ" sz="2000" dirty="0"/>
              <a:t>:  </a:t>
            </a:r>
            <a:r>
              <a:rPr lang="cs-CZ" altLang="cs-CZ" sz="2000" b="1" dirty="0"/>
              <a:t>Jiří </a:t>
            </a:r>
            <a:r>
              <a:rPr lang="cs-CZ" altLang="cs-CZ" sz="2000" b="1" dirty="0" err="1"/>
              <a:t>Frölich</a:t>
            </a:r>
            <a:r>
              <a:rPr lang="cs-CZ" altLang="cs-CZ" sz="2000" dirty="0"/>
              <a:t> - </a:t>
            </a:r>
            <a:r>
              <a:rPr lang="cs-CZ" altLang="cs-CZ" sz="2000" dirty="0" err="1"/>
              <a:t>Modlešovice</a:t>
            </a:r>
            <a:r>
              <a:rPr lang="cs-CZ" altLang="cs-CZ" sz="2000" dirty="0"/>
              <a:t>, Vrcovice,  Písek-Pazderny, </a:t>
            </a:r>
            <a:r>
              <a:rPr lang="cs-CZ" altLang="cs-CZ" sz="2000" dirty="0" err="1"/>
              <a:t>Drátovský</a:t>
            </a:r>
            <a:r>
              <a:rPr lang="cs-CZ" altLang="cs-CZ" sz="2000" dirty="0"/>
              <a:t> mlýn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  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Českokrumlovsko</a:t>
            </a:r>
            <a:r>
              <a:rPr lang="cs-CZ" altLang="cs-CZ" sz="2000" dirty="0"/>
              <a:t>:  potoky  –  </a:t>
            </a:r>
            <a:r>
              <a:rPr lang="cs-CZ" altLang="cs-CZ" sz="2000" dirty="0" err="1"/>
              <a:t>Zubčický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Jílecký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Mirkovický</a:t>
            </a:r>
            <a:r>
              <a:rPr lang="cs-CZ" altLang="cs-CZ" sz="2000" dirty="0"/>
              <a:t>, vltavské </a:t>
            </a:r>
            <a:r>
              <a:rPr lang="cs-CZ" altLang="cs-CZ" sz="2000" dirty="0" err="1"/>
              <a:t>pravob</a:t>
            </a:r>
            <a:r>
              <a:rPr lang="cs-CZ" altLang="cs-CZ" sz="2000" dirty="0"/>
              <a:t>.            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dirty="0"/>
          </a:p>
          <a:p>
            <a:pPr>
              <a:lnSpc>
                <a:spcPct val="80000"/>
              </a:lnSpc>
              <a:buNone/>
            </a:pPr>
            <a:r>
              <a:rPr lang="cs-CZ" altLang="cs-CZ" sz="2000" dirty="0"/>
              <a:t>    Soupis montánních lokalit: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M. </a:t>
            </a:r>
            <a:r>
              <a:rPr lang="cs-CZ" altLang="cs-CZ" sz="2000" dirty="0" err="1"/>
              <a:t>Ernéé</a:t>
            </a:r>
            <a:r>
              <a:rPr lang="cs-CZ" altLang="cs-CZ" sz="2000" dirty="0"/>
              <a:t>, P. Hrubý,  K. Malý, M. Tomášek, J. </a:t>
            </a:r>
            <a:r>
              <a:rPr lang="cs-CZ" altLang="cs-CZ" sz="2000" dirty="0" err="1"/>
              <a:t>Valkony</a:t>
            </a:r>
            <a:r>
              <a:rPr lang="cs-CZ" altLang="cs-CZ" sz="2000" dirty="0"/>
              <a:t>,:  Raná exploatace exogenních akumulací zlata na Českokrumlovsku, Acta </a:t>
            </a:r>
            <a:r>
              <a:rPr lang="cs-CZ" altLang="cs-CZ" sz="2000" dirty="0" err="1"/>
              <a:t>rerum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naturalium</a:t>
            </a:r>
            <a:r>
              <a:rPr lang="cs-CZ" altLang="cs-CZ" sz="2000" dirty="0"/>
              <a:t> 16, 2014, 85–108.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000" dirty="0"/>
              <a:t>                                      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7D67A527-0AA7-CE63-4584-1E1AD93F2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176963" y="-84147025"/>
            <a:ext cx="3111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o-</a:t>
            </a:r>
            <a:endParaRPr lang="cs-CZ" altLang="cs-CZ" sz="9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9554BC3A-FD83-7B76-25FB-F04CCC050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0296113" y="90731975"/>
            <a:ext cx="3697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kalitám s doklady exploatace zlata ve snosových oblastec</a:t>
            </a:r>
            <a:endParaRPr lang="cs-CZ" altLang="cs-CZ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>
            <a:extLst>
              <a:ext uri="{FF2B5EF4-FFF2-40B4-BE49-F238E27FC236}">
                <a16:creationId xmlns:a16="http://schemas.microsoft.com/office/drawing/2014/main" id="{FFE34AD1-0FDA-5145-0E9C-748E63166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3928" y="719190"/>
            <a:ext cx="11428071" cy="6138809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Kutnohorsko  </a:t>
            </a:r>
            <a:r>
              <a:rPr lang="cs-CZ" altLang="cs-CZ" sz="2000" dirty="0"/>
              <a:t>–  těžba stříbra:  Emanuel </a:t>
            </a:r>
            <a:r>
              <a:rPr lang="cs-CZ" altLang="cs-CZ" sz="2000" dirty="0" err="1"/>
              <a:t>Leminger</a:t>
            </a:r>
            <a:r>
              <a:rPr lang="cs-CZ" altLang="cs-CZ" sz="2000" dirty="0"/>
              <a:t>, Martin Tomášek, Jan Frolík, Tomáš </a:t>
            </a:r>
            <a:r>
              <a:rPr lang="cs-CZ" altLang="cs-CZ" sz="2000" dirty="0" err="1"/>
              <a:t>Velímský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Jihlavsko:   </a:t>
            </a:r>
            <a:r>
              <a:rPr lang="cs-CZ" altLang="cs-CZ" sz="2000" dirty="0"/>
              <a:t> 50–60. .l:   báňské průzkumy, geologické, mineralogické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60 –70. l.:   geologické vrty, J. Vosáhlo (</a:t>
            </a:r>
            <a:r>
              <a:rPr lang="cs-CZ" altLang="cs-CZ" sz="2000" dirty="0" err="1"/>
              <a:t>hist</a:t>
            </a:r>
            <a:r>
              <a:rPr lang="cs-CZ" altLang="cs-CZ" sz="2000" dirty="0"/>
              <a:t>, prameny)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pol. 70. l.:   Z. Měřínský, D. </a:t>
            </a:r>
            <a:r>
              <a:rPr lang="cs-CZ" altLang="cs-CZ" sz="2000" dirty="0" err="1"/>
              <a:t>Zimola</a:t>
            </a:r>
            <a:endParaRPr lang="cs-CZ" altLang="cs-CZ" sz="20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90. léta:   ARCHAIA Brno: David Merta, Ant. </a:t>
            </a:r>
            <a:r>
              <a:rPr lang="cs-CZ" altLang="cs-CZ" sz="2000" dirty="0" err="1"/>
              <a:t>Zůbek</a:t>
            </a:r>
            <a:r>
              <a:rPr lang="cs-CZ" altLang="cs-CZ" sz="2000" dirty="0"/>
              <a:t>, Petr Holub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/>
              <a:t> </a:t>
            </a:r>
            <a:r>
              <a:rPr lang="cs-CZ" altLang="cs-CZ" sz="2000" b="1" dirty="0"/>
              <a:t>Třebíčsko</a:t>
            </a:r>
            <a:r>
              <a:rPr lang="cs-CZ" altLang="cs-CZ" sz="2000" dirty="0"/>
              <a:t>  –  Muzeum Vysočiny: David Zimola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 </a:t>
            </a:r>
            <a:r>
              <a:rPr lang="cs-CZ" altLang="cs-CZ" sz="2000" b="1" dirty="0" err="1"/>
              <a:t>Havlíčskobrodsko</a:t>
            </a:r>
            <a:r>
              <a:rPr lang="cs-CZ" altLang="cs-CZ" sz="2000" b="1" dirty="0"/>
              <a:t> </a:t>
            </a:r>
            <a:r>
              <a:rPr lang="cs-CZ" altLang="cs-CZ" sz="2000" dirty="0"/>
              <a:t> –  Stříbrné Hory, Česká Bělá (Petr Hrubý, Petr Hejhal, Karel Malý)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 Pelhřimovsko</a:t>
            </a:r>
            <a:r>
              <a:rPr lang="cs-CZ" altLang="cs-CZ" sz="2000" dirty="0"/>
              <a:t> – 2009:  výzkum: Černov-</a:t>
            </a:r>
            <a:r>
              <a:rPr lang="cs-CZ" altLang="cs-CZ" sz="2000" dirty="0" err="1"/>
              <a:t>Cvilínek</a:t>
            </a:r>
            <a:r>
              <a:rPr lang="cs-CZ" altLang="cs-CZ" sz="2000" dirty="0"/>
              <a:t> (Hrubý…)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dirty="0"/>
              <a:t>Karel Malý, Milan Vokáč, David Zimola, Jiří </a:t>
            </a:r>
            <a:r>
              <a:rPr lang="cs-CZ" altLang="cs-CZ" sz="2000" dirty="0" err="1"/>
              <a:t>Valkony</a:t>
            </a:r>
            <a:r>
              <a:rPr lang="cs-CZ" altLang="cs-CZ" sz="2000" dirty="0"/>
              <a:t>, Pavel Rous, Jan Luna, Jiří Doležel, Karel Nováček,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Jiří Prokop, Jiří Sobotka, Marek </a:t>
            </a:r>
            <a:r>
              <a:rPr lang="cs-CZ" altLang="cs-CZ" sz="2000" dirty="0" err="1"/>
              <a:t>Krutiš</a:t>
            </a:r>
            <a:r>
              <a:rPr lang="cs-CZ" altLang="cs-CZ" sz="2000" dirty="0"/>
              <a:t>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Z konference vyšel sborník p&amp;rcaron;ísp&amp;ecaron;vk&amp;uring;.">
            <a:extLst>
              <a:ext uri="{FF2B5EF4-FFF2-40B4-BE49-F238E27FC236}">
                <a16:creationId xmlns:a16="http://schemas.microsoft.com/office/drawing/2014/main" id="{C4CA9DA4-402F-C8EE-BF46-7F4F1AF85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4781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B487C023-DAEC-2B90-7236-8A9C333299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3376" y="960699"/>
            <a:ext cx="11358623" cy="5897301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Jaromír Novák :   </a:t>
            </a:r>
            <a:r>
              <a:rPr lang="cs-CZ" altLang="cs-CZ" sz="2000" dirty="0"/>
              <a:t>1964–1982: prováděl báňsko-historický </a:t>
            </a:r>
            <a:r>
              <a:rPr lang="cs-CZ" altLang="cs-CZ" sz="2000" b="1" dirty="0"/>
              <a:t>výzkum v Jeseníkách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společně s Václavem Štěpánem (terén + archív)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                      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-                  </a:t>
            </a:r>
            <a:r>
              <a:rPr lang="cs-CZ" altLang="cs-CZ" sz="2000" b="1" dirty="0"/>
              <a:t>doba bronzová</a:t>
            </a:r>
            <a:r>
              <a:rPr lang="cs-CZ" altLang="cs-CZ" sz="2000" dirty="0"/>
              <a:t>: nález ohniště v blízkosti krátkých šachet ve stráni v </a:t>
            </a:r>
            <a:r>
              <a:rPr lang="cs-CZ" altLang="cs-CZ" sz="2000" b="1" dirty="0"/>
              <a:t>Suché Rudné.</a:t>
            </a: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uhlíky </a:t>
            </a:r>
            <a:r>
              <a:rPr lang="cs-CZ" altLang="cs-CZ" sz="2000" dirty="0" err="1"/>
              <a:t>radiokarbon</a:t>
            </a:r>
            <a:r>
              <a:rPr lang="cs-CZ" altLang="cs-CZ" sz="2000" dirty="0"/>
              <a:t>. dat. 3505 let (± 330), tj. do období let 1824–1164 př. n. l.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                               2013 </a:t>
            </a:r>
            <a:r>
              <a:rPr lang="cs-CZ" altLang="cs-CZ" sz="2000" dirty="0"/>
              <a:t> –  výzkum NPÚ Ostrava, přístavba penzionu </a:t>
            </a:r>
            <a:r>
              <a:rPr lang="cs-CZ" altLang="cs-CZ" sz="2000" dirty="0" err="1"/>
              <a:t>Holzberg</a:t>
            </a:r>
            <a:r>
              <a:rPr lang="cs-CZ" altLang="cs-CZ" sz="2000" dirty="0"/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                  –  pozůstatky rýžovnického splavu, propojené s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                              vodním náhonem  (</a:t>
            </a:r>
            <a:r>
              <a:rPr lang="cs-CZ" altLang="cs-CZ" sz="2000" dirty="0" err="1"/>
              <a:t>dendro</a:t>
            </a:r>
            <a:r>
              <a:rPr lang="cs-CZ" altLang="cs-CZ" sz="2000" dirty="0"/>
              <a:t>: </a:t>
            </a:r>
            <a:r>
              <a:rPr lang="cs-CZ" sz="2000" dirty="0">
                <a:ea typeface="Times New Roman" panose="02020603050405020304" pitchFamily="18" charset="0"/>
              </a:rPr>
              <a:t>1186/1187–1234</a:t>
            </a:r>
            <a:r>
              <a:rPr lang="cs-CZ" altLang="cs-CZ" sz="20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-  </a:t>
            </a:r>
            <a:r>
              <a:rPr lang="cs-CZ" altLang="cs-CZ" sz="2000" b="1" dirty="0"/>
              <a:t>latén</a:t>
            </a:r>
            <a:r>
              <a:rPr lang="cs-CZ" altLang="cs-CZ" sz="2000" dirty="0"/>
              <a:t>:  kol. r. 100 př.n.l. </a:t>
            </a:r>
            <a:r>
              <a:rPr lang="cs-CZ" altLang="cs-CZ" sz="2000" b="1" dirty="0"/>
              <a:t>na Oskavě a Moravici nad Malou Štáhlí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</a:t>
            </a:r>
            <a:r>
              <a:rPr lang="cs-CZ" altLang="cs-CZ" sz="2000" dirty="0" err="1"/>
              <a:t>haldičky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přerýžované</a:t>
            </a:r>
            <a:r>
              <a:rPr lang="cs-CZ" altLang="cs-CZ" sz="2000" dirty="0"/>
              <a:t> ve středověku a ke konci 19. stol.</a:t>
            </a:r>
            <a:endParaRPr lang="cs-CZ" altLang="cs-CZ" sz="20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J. </a:t>
            </a:r>
            <a:r>
              <a:rPr lang="cs-CZ" altLang="cs-CZ" sz="2000" b="1" dirty="0" err="1"/>
              <a:t>Kočandrle</a:t>
            </a:r>
            <a:r>
              <a:rPr lang="cs-CZ" altLang="cs-CZ" sz="2000" dirty="0"/>
              <a:t> - povrchové dobývky Keltů v oblasti </a:t>
            </a:r>
            <a:r>
              <a:rPr lang="cs-CZ" altLang="cs-CZ" sz="2000" b="1" dirty="0" err="1"/>
              <a:t>hankštejnských</a:t>
            </a:r>
            <a:r>
              <a:rPr lang="cs-CZ" altLang="cs-CZ" sz="2000" b="1" dirty="0"/>
              <a:t> dolů </a:t>
            </a:r>
            <a:r>
              <a:rPr lang="cs-CZ" altLang="cs-CZ" sz="2000" dirty="0"/>
              <a:t>na Rýmařovsku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8C0D64-399B-5FD6-E42C-D0D552C58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419" y="480317"/>
            <a:ext cx="7058345" cy="61722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cs-CZ" sz="1600" b="1" dirty="0">
                <a:solidFill>
                  <a:srgbClr val="FF0000"/>
                </a:solidFill>
              </a:rPr>
              <a:t>                         </a:t>
            </a:r>
            <a:r>
              <a:rPr lang="cs-CZ" b="1" dirty="0">
                <a:solidFill>
                  <a:srgbClr val="FF0000"/>
                </a:solidFill>
              </a:rPr>
              <a:t>Suchá Rudná </a:t>
            </a:r>
          </a:p>
          <a:p>
            <a:pPr marL="0" indent="0">
              <a:buNone/>
              <a:defRPr/>
            </a:pPr>
            <a:endParaRPr lang="cs-CZ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600" dirty="0"/>
              <a:t> </a:t>
            </a:r>
            <a:r>
              <a:rPr lang="cs-CZ" sz="2000" b="1" dirty="0"/>
              <a:t>2013 </a:t>
            </a:r>
            <a:r>
              <a:rPr lang="cs-CZ" sz="2000" dirty="0"/>
              <a:t> –  výzkum opavského pracoviště NPÚ, </a:t>
            </a:r>
            <a:r>
              <a:rPr lang="cs-CZ" sz="2000" dirty="0" err="1"/>
              <a:t>ú.o.p</a:t>
            </a:r>
            <a:r>
              <a:rPr lang="cs-CZ" sz="2000" dirty="0"/>
              <a:t>. Ostrava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při stavbě bazénu za hotelem </a:t>
            </a:r>
            <a:r>
              <a:rPr lang="cs-CZ" sz="2000" dirty="0" err="1"/>
              <a:t>Holzberg</a:t>
            </a:r>
            <a:r>
              <a:rPr lang="cs-CZ" sz="2000" dirty="0"/>
              <a:t> v hl. 6 m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zbytky dřevěného zařízení  (splavů na rýžování zlata:   </a:t>
            </a:r>
          </a:p>
          <a:p>
            <a:pPr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</a:t>
            </a:r>
            <a:r>
              <a:rPr lang="cs-CZ" sz="2000" dirty="0" err="1"/>
              <a:t>dendro</a:t>
            </a:r>
            <a:r>
              <a:rPr lang="cs-CZ" sz="2000" dirty="0"/>
              <a:t>: 1225, 1226 až 1230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nálezy:  </a:t>
            </a:r>
            <a:r>
              <a:rPr lang="cs-CZ" sz="2000" dirty="0" err="1"/>
              <a:t>zlatinky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dřevěné nádoby špachtle, lopatky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zbytky kožené obuvi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b="1" dirty="0"/>
              <a:t>1213</a:t>
            </a:r>
            <a:r>
              <a:rPr lang="cs-CZ" sz="2000" dirty="0"/>
              <a:t>:  první zmínka o Bruntálu v tzv. Uničovské listině</a:t>
            </a:r>
          </a:p>
          <a:p>
            <a:pPr>
              <a:defRPr/>
            </a:pPr>
            <a:r>
              <a:rPr lang="cs-CZ" sz="2000" b="1" dirty="0"/>
              <a:t>1405</a:t>
            </a:r>
            <a:r>
              <a:rPr lang="cs-CZ" sz="2000" dirty="0"/>
              <a:t>:  první zmínka v tzv. dělící listině Bruntálska, kde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je jmenována poloha </a:t>
            </a:r>
            <a:r>
              <a:rPr lang="cs-CZ" sz="2000" dirty="0" err="1"/>
              <a:t>Hoen</a:t>
            </a:r>
            <a:r>
              <a:rPr lang="cs-CZ" sz="2000" dirty="0"/>
              <a:t> </a:t>
            </a:r>
            <a:r>
              <a:rPr lang="cs-CZ" sz="2000" dirty="0" err="1"/>
              <a:t>Stolle</a:t>
            </a:r>
            <a:r>
              <a:rPr lang="cs-CZ" sz="2000" dirty="0"/>
              <a:t>, ztotožněná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s vrchem Vysoká na severní katastru obce</a:t>
            </a:r>
          </a:p>
        </p:txBody>
      </p:sp>
      <p:pic>
        <p:nvPicPr>
          <p:cNvPr id="31747" name="Obrázek 4">
            <a:extLst>
              <a:ext uri="{FF2B5EF4-FFF2-40B4-BE49-F238E27FC236}">
                <a16:creationId xmlns:a16="http://schemas.microsoft.com/office/drawing/2014/main" id="{9A722A5A-9985-A5AE-5116-B5CA9AC69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7" t="33125" r="28917" b="6250"/>
          <a:stretch>
            <a:fillRect/>
          </a:stretch>
        </p:blipFill>
        <p:spPr bwMode="auto">
          <a:xfrm>
            <a:off x="7277741" y="115226"/>
            <a:ext cx="3811544" cy="299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Obrázek 5">
            <a:extLst>
              <a:ext uri="{FF2B5EF4-FFF2-40B4-BE49-F238E27FC236}">
                <a16:creationId xmlns:a16="http://schemas.microsoft.com/office/drawing/2014/main" id="{2374A97C-7390-371F-8AB0-422C13631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29166" r="28915" b="19792"/>
          <a:stretch>
            <a:fillRect/>
          </a:stretch>
        </p:blipFill>
        <p:spPr bwMode="auto">
          <a:xfrm>
            <a:off x="6405508" y="3284484"/>
            <a:ext cx="5221412" cy="3458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>
            <a:extLst>
              <a:ext uri="{FF2B5EF4-FFF2-40B4-BE49-F238E27FC236}">
                <a16:creationId xmlns:a16="http://schemas.microsoft.com/office/drawing/2014/main" id="{DE33F422-6819-6E54-4B3C-12E7D63246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1302" y="496584"/>
            <a:ext cx="11510698" cy="6361416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000" b="1" dirty="0"/>
              <a:t>Karel Nováček</a:t>
            </a:r>
            <a:r>
              <a:rPr lang="cs-CZ" altLang="cs-CZ" sz="2000" dirty="0"/>
              <a:t>  –  historie a technologie těžby (Plzeň)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–  2001: Nerostné suroviny středověkých Čech jako archeologický problém, AR 53, 279-309.</a:t>
            </a:r>
          </a:p>
          <a:p>
            <a:pPr eaLnBrk="1" hangingPunct="1"/>
            <a:r>
              <a:rPr lang="cs-CZ" altLang="cs-CZ" sz="2000" b="1" dirty="0"/>
              <a:t>Jan Havrda, Jan </a:t>
            </a:r>
            <a:r>
              <a:rPr lang="cs-CZ" altLang="cs-CZ" sz="2000" b="1" dirty="0" err="1"/>
              <a:t>Podliska</a:t>
            </a:r>
            <a:r>
              <a:rPr lang="cs-CZ" altLang="cs-CZ" sz="2000" dirty="0"/>
              <a:t> – výroba a zpracování železa v Praze</a:t>
            </a:r>
          </a:p>
          <a:p>
            <a:pPr eaLnBrk="1" hangingPunct="1"/>
            <a:r>
              <a:rPr lang="cs-CZ" altLang="cs-CZ" sz="2000" b="1" dirty="0"/>
              <a:t>Jan Zavřel</a:t>
            </a:r>
            <a:r>
              <a:rPr lang="cs-CZ" altLang="cs-CZ" sz="2000" dirty="0"/>
              <a:t>  –  problematika železářství a sklářství v Praze</a:t>
            </a:r>
          </a:p>
          <a:p>
            <a:pPr eaLnBrk="1" hangingPunct="1"/>
            <a:r>
              <a:rPr lang="cs-CZ" altLang="cs-CZ" sz="2000" b="1" dirty="0"/>
              <a:t>Věra </a:t>
            </a:r>
            <a:r>
              <a:rPr lang="cs-CZ" altLang="cs-CZ" sz="2000" b="1" dirty="0" err="1"/>
              <a:t>Souchopová</a:t>
            </a:r>
            <a:r>
              <a:rPr lang="cs-CZ" altLang="cs-CZ" sz="2000" b="1" dirty="0"/>
              <a:t>  </a:t>
            </a:r>
            <a:r>
              <a:rPr lang="cs-CZ" altLang="cs-CZ" sz="2000" dirty="0"/>
              <a:t>–  Moravský kras: Technické muzeum v Brně (</a:t>
            </a:r>
            <a:r>
              <a:rPr lang="cs-CZ" altLang="cs-CZ" sz="2000" dirty="0" err="1"/>
              <a:t>archeometalurgie,experimentální</a:t>
            </a:r>
            <a:r>
              <a:rPr lang="cs-CZ" altLang="cs-CZ" sz="2000" dirty="0"/>
              <a:t> tavby)</a:t>
            </a:r>
          </a:p>
          <a:p>
            <a:pPr eaLnBrk="1" hangingPunct="1"/>
            <a:r>
              <a:rPr lang="cs-CZ" altLang="cs-CZ" sz="2000" b="1" dirty="0"/>
              <a:t>Jiří a Ondřej Merta </a:t>
            </a:r>
            <a:r>
              <a:rPr lang="cs-CZ" altLang="cs-CZ" sz="2000" dirty="0"/>
              <a:t>(st. a ml.)  –  Technické muzeum v Brně, technologie výroby železa</a:t>
            </a:r>
          </a:p>
          <a:p>
            <a:pPr eaLnBrk="1" hangingPunct="1"/>
            <a:r>
              <a:rPr lang="cs-CZ" altLang="cs-CZ" sz="2000" b="1" dirty="0"/>
              <a:t>Michal </a:t>
            </a:r>
            <a:r>
              <a:rPr lang="cs-CZ" altLang="cs-CZ" sz="2000" b="1" dirty="0" err="1"/>
              <a:t>Ernée</a:t>
            </a:r>
            <a:r>
              <a:rPr lang="cs-CZ" altLang="cs-CZ" sz="2000" b="1" dirty="0"/>
              <a:t>, Jiří </a:t>
            </a:r>
            <a:r>
              <a:rPr lang="cs-CZ" altLang="cs-CZ" sz="2000" b="1" dirty="0" err="1"/>
              <a:t>Valkony</a:t>
            </a:r>
            <a:r>
              <a:rPr lang="cs-CZ" altLang="cs-CZ" sz="2000" b="1" dirty="0"/>
              <a:t>, Martin Tomášek  </a:t>
            </a:r>
            <a:r>
              <a:rPr lang="cs-CZ" altLang="cs-CZ" sz="2000" dirty="0"/>
              <a:t>–  exploatace zlata na Českokrumlovsku</a:t>
            </a:r>
          </a:p>
          <a:p>
            <a:pPr eaLnBrk="1" hangingPunct="1"/>
            <a:r>
              <a:rPr lang="cs-CZ" altLang="cs-CZ" sz="2000" b="1" dirty="0"/>
              <a:t>Dana Stehlíková </a:t>
            </a:r>
            <a:r>
              <a:rPr lang="cs-CZ" altLang="cs-CZ" sz="2000" dirty="0"/>
              <a:t> –  historička umění umělecké řemeslo –  zlatnictví, třídění technické keramiky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–  1983: </a:t>
            </a:r>
            <a:r>
              <a:rPr lang="cs-CZ" sz="2000" dirty="0"/>
              <a:t>Pražské zlatnické dílny v 15. století, </a:t>
            </a:r>
            <a:r>
              <a:rPr lang="cs-CZ" sz="2000" dirty="0" err="1"/>
              <a:t>Archaeologia</a:t>
            </a:r>
            <a:r>
              <a:rPr lang="cs-CZ" sz="2000" dirty="0"/>
              <a:t> </a:t>
            </a:r>
            <a:r>
              <a:rPr lang="cs-CZ" sz="2000" dirty="0" err="1"/>
              <a:t>historica</a:t>
            </a:r>
            <a:r>
              <a:rPr lang="cs-CZ" sz="2000" dirty="0"/>
              <a:t>, 267–286.</a:t>
            </a:r>
            <a:endParaRPr lang="cs-CZ" altLang="cs-CZ" sz="2000" dirty="0"/>
          </a:p>
          <a:p>
            <a:pPr eaLnBrk="1" hangingPunct="1"/>
            <a:r>
              <a:rPr lang="cs-CZ" altLang="cs-CZ" sz="2000" b="1" dirty="0"/>
              <a:t>Gustav Hofmann  –</a:t>
            </a:r>
            <a:r>
              <a:rPr lang="cs-CZ" altLang="cs-CZ" sz="2000" dirty="0"/>
              <a:t> ekonomické a historické aspekty výroby železa ve středověku, metrologie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– 1968: </a:t>
            </a:r>
            <a:r>
              <a:rPr lang="cs-CZ" sz="2000" dirty="0"/>
              <a:t>Výroba a spotřeba železa v Čechách v polovině 18. století, Český lid.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Studie z dějin hutnictví</a:t>
            </a:r>
            <a:r>
              <a:rPr lang="cs-CZ" altLang="cs-CZ" sz="2000" i="1" dirty="0"/>
              <a:t> (</a:t>
            </a:r>
            <a:r>
              <a:rPr lang="cs-CZ" altLang="cs-CZ" sz="2000" dirty="0"/>
              <a:t>vycházejí od roku 1955) </a:t>
            </a:r>
          </a:p>
          <a:p>
            <a:pPr eaLnBrk="1" hangingPunct="1"/>
            <a:r>
              <a:rPr lang="cs-CZ" altLang="cs-CZ" sz="2000" dirty="0" err="1"/>
              <a:t>Archeologia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technica</a:t>
            </a:r>
            <a:r>
              <a:rPr lang="cs-CZ" altLang="cs-CZ" sz="2000" dirty="0"/>
              <a:t>. </a:t>
            </a:r>
          </a:p>
          <a:p>
            <a:pPr eaLnBrk="1" hangingPunct="1"/>
            <a:r>
              <a:rPr lang="cs-CZ" altLang="cs-CZ" sz="2000" dirty="0"/>
              <a:t>Stříbrná Jihlava (konference), FUMA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AB40071-F0F2-44B2-A007-569DFFBE0733}"/>
              </a:ext>
            </a:extLst>
          </p:cNvPr>
          <p:cNvSpPr txBox="1"/>
          <p:nvPr/>
        </p:nvSpPr>
        <p:spPr>
          <a:xfrm>
            <a:off x="955497" y="462338"/>
            <a:ext cx="1034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Věra </a:t>
            </a:r>
            <a:r>
              <a:rPr lang="cs-CZ" dirty="0" err="1"/>
              <a:t>Souchopová</a:t>
            </a:r>
            <a:r>
              <a:rPr lang="cs-CZ" dirty="0"/>
              <a:t>, Jiří Merta, Jiří Truhlář, Ivan Balák, Leoš Štefka:  Cesta železa Moravským krasem. Brno 2002.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F16BDBD-30FE-474E-87CB-033606A87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186" y="1270980"/>
            <a:ext cx="7404501" cy="523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57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>
            <a:extLst>
              <a:ext uri="{FF2B5EF4-FFF2-40B4-BE49-F238E27FC236}">
                <a16:creationId xmlns:a16="http://schemas.microsoft.com/office/drawing/2014/main" id="{7E4A8F20-C45F-681F-3F81-260D0D36E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10374" r="3258" b="9586"/>
          <a:stretch>
            <a:fillRect/>
          </a:stretch>
        </p:blipFill>
        <p:spPr bwMode="auto">
          <a:xfrm>
            <a:off x="528418" y="657547"/>
            <a:ext cx="11513186" cy="565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55F8EE-6439-42DD-2806-8FEAF2DCF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384" y="701114"/>
            <a:ext cx="8883245" cy="601304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b="1" dirty="0"/>
              <a:t>Josef Večeřa  </a:t>
            </a:r>
            <a:r>
              <a:rPr lang="cs-CZ" sz="2000" dirty="0"/>
              <a:t> –   Česká geologická služba, Jeseník </a:t>
            </a:r>
            <a:endParaRPr lang="cs-CZ" sz="2000" b="1" dirty="0"/>
          </a:p>
          <a:p>
            <a:pPr marL="0" indent="0">
              <a:buNone/>
              <a:defRPr/>
            </a:pPr>
            <a:r>
              <a:rPr lang="cs-CZ" sz="2000" b="1" dirty="0"/>
              <a:t>                             </a:t>
            </a:r>
            <a:r>
              <a:rPr lang="cs-CZ" sz="2000" dirty="0"/>
              <a:t>–  </a:t>
            </a:r>
            <a:r>
              <a:rPr lang="cs-CZ" sz="2000" dirty="0" err="1"/>
              <a:t>báňskohistorický</a:t>
            </a:r>
            <a:r>
              <a:rPr lang="cs-CZ" sz="2000" dirty="0"/>
              <a:t> průzkum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–  lokalizace důlních děl na základě písemných pramenů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–   teoretické otázky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–  </a:t>
            </a:r>
            <a:r>
              <a:rPr lang="cs-CZ" sz="2000" b="1" dirty="0"/>
              <a:t>2017:  návrh jednotné terminologie povrchových tvarů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1.  </a:t>
            </a:r>
            <a:r>
              <a:rPr lang="cs-CZ" sz="2000" b="1" dirty="0"/>
              <a:t>urbánní</a:t>
            </a:r>
            <a:r>
              <a:rPr lang="cs-CZ" sz="2000" dirty="0"/>
              <a:t>:  objekty vytvořené stavební činností </a:t>
            </a:r>
            <a:br>
              <a:rPr lang="cs-CZ" sz="2000" dirty="0"/>
            </a:br>
            <a:r>
              <a:rPr lang="cs-CZ" sz="2000" dirty="0"/>
              <a:t>                           2.  </a:t>
            </a:r>
            <a:r>
              <a:rPr lang="cs-CZ" sz="2000" b="1" dirty="0"/>
              <a:t>montánní</a:t>
            </a:r>
            <a:r>
              <a:rPr lang="cs-CZ" sz="2000" dirty="0"/>
              <a:t>:  objekty spojené s hornickou činností</a:t>
            </a:r>
            <a:br>
              <a:rPr lang="cs-CZ" sz="2000" dirty="0"/>
            </a:br>
            <a:r>
              <a:rPr lang="cs-CZ" sz="2000" dirty="0"/>
              <a:t>                           3.  </a:t>
            </a:r>
            <a:r>
              <a:rPr lang="cs-CZ" sz="2000" b="1" dirty="0"/>
              <a:t>industriální</a:t>
            </a:r>
            <a:r>
              <a:rPr lang="cs-CZ" sz="2000" dirty="0"/>
              <a:t>:  objekty spojené se zpracováním surovin (milíř, pece)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4.  </a:t>
            </a:r>
            <a:r>
              <a:rPr lang="cs-CZ" sz="2000" b="1" dirty="0"/>
              <a:t>vodohospodářské</a:t>
            </a:r>
            <a:r>
              <a:rPr lang="cs-CZ" sz="2000" dirty="0"/>
              <a:t>:  objekty spojené s vodou (kanál, náhon)</a:t>
            </a:r>
            <a:br>
              <a:rPr lang="cs-CZ" sz="2000" dirty="0"/>
            </a:br>
            <a:r>
              <a:rPr lang="cs-CZ" sz="2000" dirty="0"/>
              <a:t>                           5.  </a:t>
            </a:r>
            <a:r>
              <a:rPr lang="cs-CZ" sz="2000" b="1" dirty="0"/>
              <a:t>agrární</a:t>
            </a:r>
            <a:r>
              <a:rPr lang="cs-CZ" sz="2000" dirty="0"/>
              <a:t>:  objekty spojené se zemědělskou a lesnickou činností</a:t>
            </a:r>
            <a:br>
              <a:rPr lang="cs-CZ" sz="2000" dirty="0"/>
            </a:br>
            <a:r>
              <a:rPr lang="cs-CZ" sz="2000" dirty="0"/>
              <a:t>                           6.  </a:t>
            </a:r>
            <a:r>
              <a:rPr lang="cs-CZ" sz="2000" b="1" dirty="0"/>
              <a:t>militární a fortifikační</a:t>
            </a:r>
            <a:r>
              <a:rPr lang="cs-CZ" sz="2000" dirty="0"/>
              <a:t>:  objekty spojené s vojenskou činností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7.  </a:t>
            </a:r>
            <a:r>
              <a:rPr lang="cs-CZ" sz="2000" b="1" dirty="0"/>
              <a:t>komunikační</a:t>
            </a:r>
            <a:r>
              <a:rPr lang="cs-CZ" sz="2000" dirty="0"/>
              <a:t>:  objekty spojené s komunikacemi </a:t>
            </a:r>
            <a:br>
              <a:rPr lang="cs-CZ" sz="2000" dirty="0"/>
            </a:br>
            <a:r>
              <a:rPr lang="cs-CZ" sz="2000" dirty="0"/>
              <a:t>                           8.  </a:t>
            </a:r>
            <a:r>
              <a:rPr lang="cs-CZ" sz="2000" b="1" dirty="0"/>
              <a:t>funerální</a:t>
            </a:r>
            <a:r>
              <a:rPr lang="cs-CZ" sz="2000" dirty="0"/>
              <a:t>:  objekty spojené s pohřbíváním (náhrobní kámen) </a:t>
            </a:r>
            <a:br>
              <a:rPr lang="cs-CZ" sz="2000" dirty="0"/>
            </a:br>
            <a:r>
              <a:rPr lang="cs-CZ" sz="2000" dirty="0"/>
              <a:t>                           9.  </a:t>
            </a:r>
            <a:r>
              <a:rPr lang="cs-CZ" sz="2000" b="1" dirty="0"/>
              <a:t>ostatní:</a:t>
            </a:r>
            <a:r>
              <a:rPr lang="cs-CZ" sz="2000" dirty="0"/>
              <a:t>  nezařazené do předešlých kategorií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A07855-C39D-4316-94A1-3A8C59B97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992" y="1170876"/>
            <a:ext cx="3199008" cy="451624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grabado_georgius-agricola_de-re-metallica_noticia_5160">
            <a:extLst>
              <a:ext uri="{FF2B5EF4-FFF2-40B4-BE49-F238E27FC236}">
                <a16:creationId xmlns:a16="http://schemas.microsoft.com/office/drawing/2014/main" id="{8E4B74ED-B441-6D71-A655-59E641D20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4" b="4497"/>
          <a:stretch>
            <a:fillRect/>
          </a:stretch>
        </p:blipFill>
        <p:spPr bwMode="auto">
          <a:xfrm>
            <a:off x="2210764" y="21734"/>
            <a:ext cx="8457235" cy="683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2">
            <a:extLst>
              <a:ext uri="{FF2B5EF4-FFF2-40B4-BE49-F238E27FC236}">
                <a16:creationId xmlns:a16="http://schemas.microsoft.com/office/drawing/2014/main" id="{4E06D1F1-1807-C486-358D-4DACFA2F9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7407" r="29166" b="17407"/>
          <a:stretch>
            <a:fillRect/>
          </a:stretch>
        </p:blipFill>
        <p:spPr bwMode="auto">
          <a:xfrm>
            <a:off x="1719120" y="332449"/>
            <a:ext cx="9055101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21A358DC-B749-6432-2853-81D6CBAAD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Metody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52E65A6-A724-23F2-4FFF-E1D82938D6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1383" y="881865"/>
            <a:ext cx="11390617" cy="6019800"/>
          </a:xfrm>
        </p:spPr>
        <p:txBody>
          <a:bodyPr>
            <a:normAutofit/>
          </a:bodyPr>
          <a:lstStyle/>
          <a:p>
            <a:pPr marL="609600" indent="-609600"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1.  </a:t>
            </a:r>
            <a:r>
              <a:rPr lang="cs-CZ" altLang="cs-CZ" sz="1800" b="1" dirty="0">
                <a:solidFill>
                  <a:srgbClr val="FF0000"/>
                </a:solidFill>
              </a:rPr>
              <a:t>Písemné prameny: </a:t>
            </a:r>
          </a:p>
          <a:p>
            <a:pPr marL="609600" indent="-609600">
              <a:buNone/>
            </a:pPr>
            <a:r>
              <a:rPr lang="cs-CZ" altLang="cs-CZ" sz="1800" dirty="0"/>
              <a:t>     </a:t>
            </a:r>
            <a:r>
              <a:rPr lang="cs-CZ" sz="1800" dirty="0"/>
              <a:t>–</a:t>
            </a:r>
            <a:r>
              <a:rPr lang="cs-CZ" altLang="cs-CZ" sz="1800" dirty="0"/>
              <a:t>  listiny: donace církevním institucím, zmínky o řemeslnících</a:t>
            </a:r>
          </a:p>
          <a:p>
            <a:pPr marL="609600" indent="-609600">
              <a:buNone/>
            </a:pPr>
            <a:r>
              <a:rPr lang="cs-CZ" altLang="cs-CZ" sz="1800" dirty="0"/>
              <a:t>     </a:t>
            </a:r>
            <a:r>
              <a:rPr lang="cs-CZ" sz="1800" dirty="0"/>
              <a:t>– </a:t>
            </a:r>
            <a:r>
              <a:rPr lang="cs-CZ" altLang="cs-CZ" sz="1800" dirty="0"/>
              <a:t> právní předpisy: ekonomické zájmy panovníka a vlastníků půdy </a:t>
            </a:r>
          </a:p>
          <a:p>
            <a:pPr marL="609600" indent="-609600"/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2.   Ikonografické prameny:</a:t>
            </a:r>
          </a:p>
          <a:p>
            <a:pPr marL="609600" indent="-609600">
              <a:buNone/>
            </a:pPr>
            <a:r>
              <a:rPr lang="cs-CZ" altLang="cs-CZ" sz="1800" dirty="0"/>
              <a:t>      </a:t>
            </a:r>
            <a:r>
              <a:rPr lang="cs-CZ" sz="1800" dirty="0"/>
              <a:t>–</a:t>
            </a:r>
            <a:r>
              <a:rPr lang="cs-CZ" altLang="cs-CZ" sz="1800" dirty="0"/>
              <a:t> technologické příručky (</a:t>
            </a:r>
            <a:r>
              <a:rPr lang="cs-CZ" altLang="cs-CZ" sz="1800" dirty="0" err="1"/>
              <a:t>Theophilus</a:t>
            </a:r>
            <a:r>
              <a:rPr lang="cs-CZ" altLang="cs-CZ" sz="1800" dirty="0"/>
              <a:t> Presbyter, </a:t>
            </a:r>
            <a:r>
              <a:rPr lang="cs-CZ" altLang="cs-CZ" sz="1800" dirty="0" err="1"/>
              <a:t>Vannoccio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Biringuccio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Georgius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Agricola</a:t>
            </a:r>
            <a:r>
              <a:rPr lang="cs-CZ" altLang="cs-CZ" sz="1800" dirty="0"/>
              <a:t>, Lazar </a:t>
            </a:r>
            <a:r>
              <a:rPr lang="cs-CZ" altLang="cs-CZ" sz="1800" dirty="0" err="1"/>
              <a:t>Ercker</a:t>
            </a:r>
            <a:r>
              <a:rPr lang="cs-CZ" altLang="cs-CZ" sz="1800" dirty="0"/>
              <a:t>) 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3.  Kartografické prameny:</a:t>
            </a:r>
          </a:p>
          <a:p>
            <a:pPr marL="609600" indent="-60960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     </a:t>
            </a:r>
            <a:r>
              <a:rPr lang="cs-CZ" sz="1800" dirty="0"/>
              <a:t>–</a:t>
            </a:r>
            <a:r>
              <a:rPr lang="cs-CZ" altLang="cs-CZ" sz="1800" dirty="0"/>
              <a:t> historické mapy, plány důlních děl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4.</a:t>
            </a:r>
            <a:r>
              <a:rPr lang="cs-CZ" altLang="cs-CZ" sz="1800" b="1" dirty="0"/>
              <a:t>  </a:t>
            </a:r>
            <a:r>
              <a:rPr lang="cs-CZ" altLang="cs-CZ" sz="1800" b="1" dirty="0">
                <a:solidFill>
                  <a:srgbClr val="FF0000"/>
                </a:solidFill>
              </a:rPr>
              <a:t>Archeologický výzkum:</a:t>
            </a:r>
          </a:p>
          <a:p>
            <a:pPr marL="609600" indent="-609600">
              <a:buNone/>
            </a:pPr>
            <a:r>
              <a:rPr lang="cs-CZ" altLang="cs-CZ" sz="1800" dirty="0"/>
              <a:t>    </a:t>
            </a:r>
            <a:r>
              <a:rPr lang="cs-CZ" sz="1800" dirty="0"/>
              <a:t>–</a:t>
            </a:r>
            <a:r>
              <a:rPr lang="cs-CZ" altLang="cs-CZ" sz="1800" dirty="0"/>
              <a:t>  </a:t>
            </a:r>
            <a:r>
              <a:rPr lang="cs-CZ" altLang="cs-CZ" sz="1800" b="1" dirty="0"/>
              <a:t>povrchový průzkum  </a:t>
            </a:r>
            <a:r>
              <a:rPr lang="cs-CZ" sz="1800" dirty="0"/>
              <a:t>– </a:t>
            </a:r>
            <a:r>
              <a:rPr lang="cs-CZ" altLang="cs-CZ" sz="1800" dirty="0"/>
              <a:t> informace o ložiscích a pozůstatcích těžby,  klasifikace nad-a podzemních památek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–   zaměření, letecké laserové skenování:  digitální modely </a:t>
            </a:r>
            <a:r>
              <a:rPr lang="cs-CZ" altLang="cs-CZ" sz="1800" dirty="0" err="1"/>
              <a:t>reliédu</a:t>
            </a:r>
            <a:r>
              <a:rPr lang="cs-CZ" altLang="cs-CZ" sz="1800" dirty="0"/>
              <a:t> </a:t>
            </a:r>
          </a:p>
          <a:p>
            <a:pPr marL="609600" indent="-609600">
              <a:buNone/>
            </a:pPr>
            <a:r>
              <a:rPr lang="cs-CZ" altLang="cs-CZ" sz="1800" dirty="0"/>
              <a:t>    </a:t>
            </a:r>
            <a:r>
              <a:rPr lang="cs-CZ" sz="1800" dirty="0"/>
              <a:t>–</a:t>
            </a:r>
            <a:r>
              <a:rPr lang="cs-CZ" altLang="cs-CZ" sz="1800" dirty="0"/>
              <a:t>  </a:t>
            </a:r>
            <a:r>
              <a:rPr lang="cs-CZ" altLang="cs-CZ" sz="1800" b="1" dirty="0"/>
              <a:t>terénní výzkum  </a:t>
            </a:r>
            <a:r>
              <a:rPr lang="cs-CZ" sz="1800" dirty="0"/>
              <a:t>–</a:t>
            </a:r>
            <a:r>
              <a:rPr lang="cs-CZ" altLang="cs-CZ" sz="1800" dirty="0"/>
              <a:t>   hmotné doklady výrobních objektů a zařízení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</a:t>
            </a:r>
            <a:r>
              <a:rPr lang="cs-CZ" sz="1800" dirty="0"/>
              <a:t>–</a:t>
            </a:r>
            <a:r>
              <a:rPr lang="cs-CZ" altLang="cs-CZ" sz="1800" dirty="0"/>
              <a:t>   doklady činnosti:   strusky, rudy, hutnické polotovary, technická keramika</a:t>
            </a:r>
          </a:p>
          <a:p>
            <a:pPr marL="609600" indent="-609600">
              <a:buNone/>
            </a:pPr>
            <a:r>
              <a:rPr lang="cs-CZ" altLang="cs-CZ" sz="1800" dirty="0"/>
              <a:t>     -  </a:t>
            </a:r>
            <a:r>
              <a:rPr lang="cs-CZ" altLang="cs-CZ" sz="1800" b="1" dirty="0"/>
              <a:t>výzkum technologií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analýzy nálezů, metalografické analýzy</a:t>
            </a:r>
          </a:p>
          <a:p>
            <a:pPr marL="609600" indent="-609600">
              <a:buFontTx/>
              <a:buAutoNum type="arabicPeriod" startAt="3"/>
            </a:pPr>
            <a:endParaRPr lang="cs-CZ" altLang="cs-CZ" sz="2000" dirty="0"/>
          </a:p>
          <a:p>
            <a:pPr marL="609600" indent="-609600">
              <a:buFontTx/>
              <a:buAutoNum type="arabicPeriod" startAt="3"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01DD8B4-5016-26EA-0932-5B99F28F9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08271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Klasifikace povrchových stop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6E60C89C-FFA2-4AC6-2080-E2EB9ECD02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4"/>
            <a:ext cx="11353800" cy="5032375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000" dirty="0"/>
              <a:t>Typologie vytvořená Karlem Nováčkem a Josefem Večeřou: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Rozlišení primárních a sekundárních reliktů těžby.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Primární ložiska:   </a:t>
            </a:r>
            <a:r>
              <a:rPr lang="cs-CZ" altLang="cs-CZ" sz="2000" dirty="0"/>
              <a:t>dělí se podle fáze prováděné těžební aktivity na: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–  práce kutací (prospekční)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–  přípravné (otvírkové a vyřizovací)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–  těžební (dobývací)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Sekundární ložiska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sejpy</a:t>
            </a:r>
            <a:r>
              <a:rPr lang="cs-CZ" altLang="cs-CZ" sz="2000" dirty="0"/>
              <a:t> (halda </a:t>
            </a:r>
            <a:r>
              <a:rPr lang="cs-CZ" altLang="cs-CZ" sz="2000" dirty="0" err="1"/>
              <a:t>prorýžovaného</a:t>
            </a:r>
            <a:r>
              <a:rPr lang="cs-CZ" altLang="cs-CZ" sz="2000" dirty="0"/>
              <a:t> materiálu)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E4523BF7-CEAD-0ADC-F4B1-063F710FC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rgbClr val="FF0000"/>
                </a:solidFill>
              </a:rPr>
              <a:t>Klasifikace reliktů těžby v terénu</a:t>
            </a:r>
            <a:r>
              <a:rPr lang="cs-CZ" altLang="cs-CZ" sz="3200"/>
              <a:t> 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3650477A-0FD8-DE03-713D-45B056B72F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143000"/>
            <a:ext cx="8229600" cy="54864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Druh těžby: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1.  Povrchová – jámy mají větší šířku než délku (pinky)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2.  </a:t>
            </a:r>
            <a:r>
              <a:rPr lang="cs-CZ" altLang="cs-CZ" sz="1800" dirty="0" err="1"/>
              <a:t>Přípovrchodá</a:t>
            </a:r>
            <a:r>
              <a:rPr lang="cs-CZ" altLang="cs-CZ" sz="1800" dirty="0"/>
              <a:t> –  šachtice a odval (společně </a:t>
            </a:r>
            <a:r>
              <a:rPr lang="cs-CZ" altLang="cs-CZ" sz="1800" dirty="0" err="1"/>
              <a:t>obval</a:t>
            </a:r>
            <a:r>
              <a:rPr lang="cs-CZ" altLang="cs-CZ" sz="1800" dirty="0"/>
              <a:t>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3.  Hlubinná – šachty, tzv. dědičné štoly (odvod vody)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Typ těžby: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1.  Primární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2.  Sekundární – nové technologie, odtěžení odvalů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3.  Opakovaná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Typ hornických prací: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1.  Prospekční – </a:t>
            </a:r>
            <a:r>
              <a:rPr lang="cs-CZ" altLang="cs-CZ" sz="1800" dirty="0" err="1"/>
              <a:t>težební</a:t>
            </a:r>
            <a:r>
              <a:rPr lang="cs-CZ" altLang="cs-CZ" sz="1800" dirty="0"/>
              <a:t> jámy, rýhy (žíly)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2.  Přípravné neboli otvírkové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3.  Těžební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4.  Rýžování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5.  Likvidační (zasypání hlušinou)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6AF31009-48E3-539C-651B-54FEC5F3D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4320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Metalurgie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4015D270-ADFF-A152-5014-18962FA783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1333" y="1458411"/>
            <a:ext cx="11377914" cy="539959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/>
              <a:t>Hutnictví kovů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součást montánních věd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Znalost výroby a zpracování  </a:t>
            </a:r>
            <a:r>
              <a:rPr lang="cs-CZ" altLang="cs-CZ" sz="2000" dirty="0"/>
              <a:t>–  u základních a drahých kovů (měď, cín, olovo, rtuť, zlato a stříbro)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   byla technologie zvládnuta ve starověku a to nezávisle na více místech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   (v Přední Asii, v Číně a Indii(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Pravěk </a:t>
            </a:r>
            <a:r>
              <a:rPr lang="cs-CZ" altLang="cs-CZ" sz="2000" dirty="0"/>
              <a:t> –  v Evropě:   Etruskové a Římané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</a:t>
            </a:r>
          </a:p>
          <a:p>
            <a:pPr eaLnBrk="1" hangingPunct="1">
              <a:defRPr/>
            </a:pPr>
            <a:r>
              <a:rPr lang="cs-CZ" altLang="cs-CZ" sz="2000" b="1" dirty="0"/>
              <a:t>Raný středověk  </a:t>
            </a:r>
            <a:r>
              <a:rPr lang="cs-CZ" altLang="cs-CZ" sz="2000" dirty="0"/>
              <a:t>–  v Evropě:   útlum rozvoje metalurgických postupů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Vrcholný středověk  </a:t>
            </a:r>
            <a:r>
              <a:rPr lang="cs-CZ" altLang="cs-CZ" sz="2000" dirty="0"/>
              <a:t>–  otvírání četných ložisek stříbra na území dnešní Francie a Německa i Čech</a:t>
            </a:r>
          </a:p>
          <a:p>
            <a:pPr eaLnBrk="1" hangingPunct="1"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>
            <a:extLst>
              <a:ext uri="{FF2B5EF4-FFF2-40B4-BE49-F238E27FC236}">
                <a16:creationId xmlns:a16="http://schemas.microsoft.com/office/drawing/2014/main" id="{6C262D5F-5B83-6E9B-874C-33EF761E4B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40780" y="810227"/>
            <a:ext cx="11451220" cy="63097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 b="1" dirty="0"/>
              <a:t>Historické hutnictví </a:t>
            </a:r>
            <a:r>
              <a:rPr lang="cs-CZ" altLang="cs-CZ" sz="2000" dirty="0"/>
              <a:t> –  studuje technologie a techniku tepelného zpracování rud: 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a) postupy předcházející vlastnímu hutnění  –  rozdružování rudy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                  –  obohacování rudy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                        –  příprava rudního koncentrátu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b) tavení rudního koncentrátu  –  oddělování kovových složek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             –  čištění výsledného produktu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Kromě zmínek starověkých autorů se o starém hutnictví barevných kovů zmiňují práce: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 err="1"/>
              <a:t>Vanoccia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Biringuccia</a:t>
            </a:r>
            <a:r>
              <a:rPr lang="cs-CZ" altLang="cs-CZ" sz="2000" b="1" dirty="0"/>
              <a:t> </a:t>
            </a:r>
            <a:r>
              <a:rPr lang="cs-CZ" altLang="cs-CZ" sz="2000" dirty="0"/>
              <a:t>(1480–1538)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/>
              <a:t>Georga </a:t>
            </a:r>
            <a:r>
              <a:rPr lang="cs-CZ" altLang="cs-CZ" sz="2000" b="1" dirty="0" err="1"/>
              <a:t>Agricoly</a:t>
            </a:r>
            <a:r>
              <a:rPr lang="cs-CZ" altLang="cs-CZ" sz="2000" b="1" dirty="0"/>
              <a:t> </a:t>
            </a:r>
            <a:r>
              <a:rPr lang="cs-CZ" altLang="cs-CZ" sz="2000" dirty="0"/>
              <a:t>(1494–1555)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/>
              <a:t>Johanna Mathesia </a:t>
            </a:r>
            <a:r>
              <a:rPr lang="cs-CZ" altLang="cs-CZ" sz="2000" dirty="0"/>
              <a:t>(1504–1565)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</a:t>
            </a:r>
            <a:r>
              <a:rPr lang="cs-CZ" altLang="cs-CZ" sz="2000" b="1" dirty="0"/>
              <a:t>Lazara </a:t>
            </a:r>
            <a:r>
              <a:rPr lang="cs-CZ" altLang="cs-CZ" sz="2000" b="1" dirty="0" err="1"/>
              <a:t>Erckera</a:t>
            </a:r>
            <a:r>
              <a:rPr lang="cs-CZ" altLang="cs-CZ" sz="2000" b="1" dirty="0"/>
              <a:t> </a:t>
            </a:r>
            <a:r>
              <a:rPr lang="cs-CZ" altLang="cs-CZ" sz="2000" dirty="0"/>
              <a:t>(1530–1594)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8323E4ED-60AC-1B3F-8649-CEEA5029C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Vanoccius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</a:rPr>
              <a:t>Bringuccius</a:t>
            </a:r>
            <a:r>
              <a:rPr lang="cs-CZ" altLang="cs-CZ" sz="3200" dirty="0">
                <a:solidFill>
                  <a:srgbClr val="FF0000"/>
                </a:solidFill>
              </a:rPr>
              <a:t> </a:t>
            </a:r>
            <a:br>
              <a:rPr lang="cs-CZ" altLang="cs-CZ" sz="3200" dirty="0"/>
            </a:br>
            <a:r>
              <a:rPr lang="cs-CZ" altLang="cs-CZ" sz="3200" dirty="0"/>
              <a:t>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(1480 - 1539)</a:t>
            </a: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CDC77DAB-9917-35AC-6124-738CF19AB3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690688"/>
            <a:ext cx="11162016" cy="51673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dirty="0"/>
              <a:t>Rodák ze Sieny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Věnoval se kovolitectví  –  především puškařství a zvonařství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De la </a:t>
            </a:r>
            <a:r>
              <a:rPr lang="cs-CZ" altLang="cs-CZ" sz="1800" b="1" dirty="0" err="1"/>
              <a:t>pirotechnia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libri</a:t>
            </a:r>
            <a:r>
              <a:rPr lang="cs-CZ" altLang="cs-CZ" sz="1800" b="1" dirty="0"/>
              <a:t> X“ </a:t>
            </a:r>
            <a:r>
              <a:rPr lang="cs-CZ" altLang="cs-CZ" sz="1800" dirty="0"/>
              <a:t>–  první soustavné pojednání o metalurgii, které vyšlo r. 1540 v Benátkách.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–   popisuje vlastnosti rud a kovů, prubířské zkoušky, kovolitectví.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Zdokumentoval nejstarší středověké technologie a navázal na: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 err="1"/>
              <a:t>Theophila</a:t>
            </a:r>
            <a:r>
              <a:rPr lang="cs-CZ" altLang="cs-CZ" sz="1800" b="1" dirty="0"/>
              <a:t> Presbytera  –  benediktínský mnich </a:t>
            </a:r>
            <a:r>
              <a:rPr lang="cs-CZ" altLang="cs-CZ" sz="1800" dirty="0"/>
              <a:t>(</a:t>
            </a:r>
            <a:r>
              <a:rPr lang="cs-CZ" sz="1800" dirty="0"/>
              <a:t>Roger z </a:t>
            </a:r>
            <a:r>
              <a:rPr lang="cs-CZ" sz="1800" dirty="0" err="1"/>
              <a:t>Helmarshausenu</a:t>
            </a:r>
            <a:r>
              <a:rPr lang="cs-CZ" altLang="cs-CZ" sz="1800" dirty="0"/>
              <a:t>)  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–   popsal techniky uměleckých řemesel  (zlatnictví)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–   1100-1120:  </a:t>
            </a:r>
            <a:r>
              <a:rPr lang="cs-CZ" sz="1800" dirty="0" err="1"/>
              <a:t>Schedula</a:t>
            </a:r>
            <a:r>
              <a:rPr lang="cs-CZ" sz="1800" dirty="0"/>
              <a:t> </a:t>
            </a:r>
            <a:r>
              <a:rPr lang="cs-CZ" sz="1800" dirty="0" err="1"/>
              <a:t>diversarum</a:t>
            </a:r>
            <a:r>
              <a:rPr lang="cs-CZ" sz="1800" dirty="0"/>
              <a:t> </a:t>
            </a:r>
            <a:r>
              <a:rPr lang="cs-CZ" sz="1800" dirty="0" err="1"/>
              <a:t>artium</a:t>
            </a:r>
            <a:r>
              <a:rPr lang="cs-CZ" sz="1800" dirty="0"/>
              <a:t> (v opisech „De </a:t>
            </a:r>
            <a:r>
              <a:rPr lang="cs-CZ" sz="1800" dirty="0" err="1"/>
              <a:t>diversis</a:t>
            </a:r>
            <a:r>
              <a:rPr lang="cs-CZ" sz="1800" dirty="0"/>
              <a:t> </a:t>
            </a:r>
            <a:r>
              <a:rPr lang="cs-CZ" sz="1800" dirty="0" err="1"/>
              <a:t>artibus</a:t>
            </a:r>
            <a:r>
              <a:rPr lang="cs-CZ" sz="1800" dirty="0"/>
              <a:t>“)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>
            <a:extLst>
              <a:ext uri="{FF2B5EF4-FFF2-40B4-BE49-F238E27FC236}">
                <a16:creationId xmlns:a16="http://schemas.microsoft.com/office/drawing/2014/main" id="{16C47D84-88CA-CBB2-CE58-091116249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Georg Bauer (</a:t>
            </a:r>
            <a:r>
              <a:rPr lang="cs-CZ" altLang="cs-CZ" sz="3200" b="1" dirty="0" err="1">
                <a:solidFill>
                  <a:srgbClr val="FF0000"/>
                </a:solidFill>
              </a:rPr>
              <a:t>Georgius</a:t>
            </a:r>
            <a:r>
              <a:rPr lang="cs-CZ" altLang="cs-CZ" sz="3200" b="1" dirty="0">
                <a:solidFill>
                  <a:srgbClr val="FF0000"/>
                </a:solidFill>
              </a:rPr>
              <a:t> </a:t>
            </a:r>
            <a:r>
              <a:rPr lang="cs-CZ" altLang="cs-CZ" sz="3200" b="1" dirty="0" err="1">
                <a:solidFill>
                  <a:srgbClr val="FF0000"/>
                </a:solidFill>
              </a:rPr>
              <a:t>Agricola</a:t>
            </a:r>
            <a:r>
              <a:rPr lang="cs-CZ" altLang="cs-CZ" sz="3200" b="1" dirty="0">
                <a:solidFill>
                  <a:srgbClr val="FF0000"/>
                </a:solidFill>
              </a:rPr>
              <a:t>)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(1494-1555)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AB4E2134-39E7-1EF6-7493-2C3C34A0D0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3458" y="1066800"/>
            <a:ext cx="11578542" cy="57912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dirty="0"/>
              <a:t>Narodil se v </a:t>
            </a:r>
            <a:r>
              <a:rPr lang="cs-CZ" altLang="cs-CZ" sz="1800" dirty="0" err="1"/>
              <a:t>Glauchau</a:t>
            </a:r>
            <a:r>
              <a:rPr lang="cs-CZ" altLang="cs-CZ" sz="1800" dirty="0"/>
              <a:t>, studoval v </a:t>
            </a:r>
            <a:r>
              <a:rPr lang="cs-CZ" altLang="cs-CZ" sz="1800" dirty="0" err="1"/>
              <a:t>Bologni</a:t>
            </a:r>
            <a:r>
              <a:rPr lang="cs-CZ" altLang="cs-CZ" sz="1800" dirty="0"/>
              <a:t>, nakladatel v Benátkách pak v Chemnitz</a:t>
            </a:r>
          </a:p>
          <a:p>
            <a:pPr eaLnBrk="1" hangingPunct="1"/>
            <a:r>
              <a:rPr lang="cs-CZ" altLang="cs-CZ" sz="1800" dirty="0"/>
              <a:t>lékař, který se zabýval mineralogií, hornictvím a hutnictvím.</a:t>
            </a:r>
          </a:p>
          <a:p>
            <a:pPr eaLnBrk="1" hangingPunct="1"/>
            <a:r>
              <a:rPr lang="cs-CZ" altLang="cs-CZ" sz="1800" b="1" dirty="0"/>
              <a:t>1516</a:t>
            </a:r>
            <a:r>
              <a:rPr lang="cs-CZ" altLang="cs-CZ" sz="1800" dirty="0"/>
              <a:t>:  objev stříbrorudného ložiska Jáchymově</a:t>
            </a:r>
          </a:p>
          <a:p>
            <a:pPr eaLnBrk="1" hangingPunct="1"/>
            <a:r>
              <a:rPr lang="cs-CZ" altLang="cs-CZ" sz="1800" b="1" dirty="0"/>
              <a:t>1527-1531</a:t>
            </a:r>
            <a:r>
              <a:rPr lang="cs-CZ" altLang="cs-CZ" sz="1800" dirty="0"/>
              <a:t>:  působil v Jáchymově na místě městského lékaře a lékárníka</a:t>
            </a:r>
          </a:p>
          <a:p>
            <a:pPr eaLnBrk="1" hangingPunct="1"/>
            <a:r>
              <a:rPr lang="cs-CZ" altLang="cs-CZ" sz="1800" b="1" dirty="0"/>
              <a:t>1530</a:t>
            </a:r>
            <a:r>
              <a:rPr lang="cs-CZ" altLang="cs-CZ" sz="1800" dirty="0"/>
              <a:t>:  </a:t>
            </a:r>
            <a:r>
              <a:rPr lang="cs-CZ" altLang="cs-CZ" sz="1800" b="1" dirty="0" err="1"/>
              <a:t>Bermannus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sive</a:t>
            </a:r>
            <a:r>
              <a:rPr lang="cs-CZ" altLang="cs-CZ" sz="1800" b="1" dirty="0"/>
              <a:t> de re </a:t>
            </a:r>
            <a:r>
              <a:rPr lang="cs-CZ" altLang="cs-CZ" sz="1800" b="1" dirty="0" err="1"/>
              <a:t>metallica</a:t>
            </a:r>
            <a:r>
              <a:rPr lang="cs-CZ" altLang="cs-CZ" sz="1800" b="1" dirty="0"/>
              <a:t> </a:t>
            </a:r>
            <a:r>
              <a:rPr lang="cs-CZ" altLang="cs-CZ" sz="1800" dirty="0"/>
              <a:t>(rozhovor lékařů s hutníkem </a:t>
            </a:r>
            <a:r>
              <a:rPr lang="cs-CZ" altLang="cs-CZ" sz="1800" dirty="0" err="1"/>
              <a:t>Bermannem</a:t>
            </a:r>
            <a:r>
              <a:rPr lang="cs-CZ" altLang="cs-CZ" sz="1800" dirty="0"/>
              <a:t>)</a:t>
            </a:r>
          </a:p>
          <a:p>
            <a:pPr eaLnBrk="1" hangingPunct="1"/>
            <a:r>
              <a:rPr lang="cs-CZ" altLang="cs-CZ" sz="1800" b="1" dirty="0"/>
              <a:t>1533</a:t>
            </a:r>
            <a:r>
              <a:rPr lang="cs-CZ" altLang="cs-CZ" sz="1800" dirty="0"/>
              <a:t>:  Spis o moru (nemoci horníků)</a:t>
            </a:r>
          </a:p>
          <a:p>
            <a:pPr eaLnBrk="1" hangingPunct="1"/>
            <a:r>
              <a:rPr lang="cs-CZ" altLang="cs-CZ" sz="1800" b="1" dirty="0"/>
              <a:t>1546</a:t>
            </a:r>
            <a:r>
              <a:rPr lang="cs-CZ" altLang="cs-CZ" sz="1800" dirty="0"/>
              <a:t>: </a:t>
            </a:r>
            <a:r>
              <a:rPr lang="cs-CZ" altLang="cs-CZ" sz="1800" b="1" dirty="0"/>
              <a:t>De natura </a:t>
            </a:r>
            <a:r>
              <a:rPr lang="cs-CZ" altLang="cs-CZ" sz="1800" b="1" dirty="0" err="1"/>
              <a:t>fossilium</a:t>
            </a:r>
            <a:r>
              <a:rPr lang="cs-CZ" altLang="cs-CZ" sz="1800" dirty="0"/>
              <a:t> (O povaze nerostů) </a:t>
            </a:r>
          </a:p>
          <a:p>
            <a:pPr eaLnBrk="1" hangingPunct="1"/>
            <a:r>
              <a:rPr lang="cs-CZ" altLang="cs-CZ" sz="1800" b="1" dirty="0"/>
              <a:t>1556: De re </a:t>
            </a:r>
            <a:r>
              <a:rPr lang="cs-CZ" altLang="cs-CZ" sz="1800" b="1" dirty="0" err="1"/>
              <a:t>metallica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libri</a:t>
            </a:r>
            <a:r>
              <a:rPr lang="cs-CZ" altLang="cs-CZ" sz="1800" b="1" dirty="0"/>
              <a:t> XII</a:t>
            </a:r>
            <a:r>
              <a:rPr lang="cs-CZ" altLang="cs-CZ" sz="1800" dirty="0"/>
              <a:t> (Dvanáct knih o hornictví a hutnictví)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–  první systematická učebnice nauky o kovech:  vyhledávání rudných žil, budování dolů, větrání a odčerpávání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vod, zaměřování podzemních chodeb, tavení rud a získávání čistého kovu. </a:t>
            </a:r>
          </a:p>
          <a:p>
            <a:pPr eaLnBrk="1" hangingPunct="1"/>
            <a:r>
              <a:rPr lang="cs-CZ" altLang="cs-CZ" sz="1800" dirty="0"/>
              <a:t>Kniha přeložena do němčiny, italštiny, 1912 do angličtiny (díky prezidentu H. C. </a:t>
            </a:r>
            <a:r>
              <a:rPr lang="cs-CZ" altLang="cs-CZ" sz="1800" dirty="0" err="1"/>
              <a:t>Hooverovi</a:t>
            </a:r>
            <a:r>
              <a:rPr lang="cs-CZ" altLang="cs-CZ" sz="1800" dirty="0"/>
              <a:t> a jeho ženě)</a:t>
            </a:r>
          </a:p>
          <a:p>
            <a:pPr eaLnBrk="1" hangingPunct="1"/>
            <a:r>
              <a:rPr lang="cs-CZ" altLang="cs-CZ" sz="1800" dirty="0"/>
              <a:t>K osvojení technologie kovů bylo nutné zvládnout metalurgii, matematiku pro geodetické práce, výrobu nástrojů a vybavení dolů, dopravu, čerpadla a medicínu kvůli léčení důlních úrazů a nemocí horníků. </a:t>
            </a:r>
          </a:p>
          <a:p>
            <a:pPr eaLnBrk="1" hangingPunct="1"/>
            <a:r>
              <a:rPr lang="cs-CZ" altLang="cs-CZ" sz="1800" b="1" dirty="0"/>
              <a:t>Jiřího </a:t>
            </a:r>
            <a:r>
              <a:rPr lang="cs-CZ" altLang="cs-CZ" sz="1800" b="1" dirty="0" err="1"/>
              <a:t>Agricoly</a:t>
            </a:r>
            <a:r>
              <a:rPr lang="cs-CZ" altLang="cs-CZ" sz="1800" b="1" dirty="0"/>
              <a:t>: Dvanáct knih o hornictví a hutnictví. Z lat. </a:t>
            </a:r>
            <a:r>
              <a:rPr lang="cs-CZ" altLang="cs-CZ" sz="1800" b="1" dirty="0" err="1"/>
              <a:t>orig</a:t>
            </a:r>
            <a:r>
              <a:rPr lang="cs-CZ" altLang="cs-CZ" sz="1800" b="1" dirty="0"/>
              <a:t>. přel. Bohuslav Ježek a Josef </a:t>
            </a:r>
            <a:r>
              <a:rPr lang="cs-CZ" altLang="cs-CZ" sz="1800" b="1" dirty="0" err="1"/>
              <a:t>Hummel</a:t>
            </a:r>
            <a:r>
              <a:rPr lang="cs-CZ" altLang="cs-CZ" sz="1800" b="1" dirty="0"/>
              <a:t>. 1. vyd. P., Národní technické muzeum 1976.</a:t>
            </a:r>
          </a:p>
          <a:p>
            <a:pPr eaLnBrk="1" hangingPunct="1"/>
            <a:endParaRPr lang="cs-CZ" altLang="cs-CZ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2E9997-54C8-4BCD-A9EF-F8365EADD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Johannes Mathesius 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                                                   </a:t>
            </a:r>
            <a:r>
              <a:rPr lang="cs-CZ" sz="2700" b="1" dirty="0">
                <a:solidFill>
                  <a:srgbClr val="FF0000"/>
                </a:solidFill>
              </a:rPr>
              <a:t>(1504-1565)</a:t>
            </a:r>
            <a:br>
              <a:rPr lang="cs-CZ" sz="2700" b="1" dirty="0">
                <a:solidFill>
                  <a:srgbClr val="FF0000"/>
                </a:solidFill>
              </a:rPr>
            </a:br>
            <a:endParaRPr lang="cs-CZ" sz="2700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065B1E-F317-463B-B66F-92596DC0E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52" y="1140430"/>
            <a:ext cx="11616647" cy="5717569"/>
          </a:xfrm>
        </p:spPr>
        <p:txBody>
          <a:bodyPr>
            <a:normAutofit/>
          </a:bodyPr>
          <a:lstStyle/>
          <a:p>
            <a:r>
              <a:rPr lang="cs-CZ" sz="2000" dirty="0"/>
              <a:t>Současník Georgia </a:t>
            </a:r>
            <a:r>
              <a:rPr lang="cs-CZ" sz="2000" dirty="0" err="1"/>
              <a:t>Agricoly</a:t>
            </a:r>
            <a:r>
              <a:rPr lang="cs-CZ" sz="2000" dirty="0"/>
              <a:t>, v Jáchymově působil 30 let</a:t>
            </a:r>
          </a:p>
          <a:p>
            <a:r>
              <a:rPr lang="cs-CZ" sz="2000" dirty="0"/>
              <a:t>Zajímal se o matematiku, alchymii a mineralogii, shromáždil mineralogickou sbírku a knihovnu</a:t>
            </a:r>
          </a:p>
          <a:p>
            <a:r>
              <a:rPr lang="cs-CZ" sz="2000" dirty="0"/>
              <a:t>Rodák z </a:t>
            </a:r>
            <a:r>
              <a:rPr lang="cs-CZ" sz="2000" dirty="0" err="1"/>
              <a:t>Rochlitz</a:t>
            </a:r>
            <a:r>
              <a:rPr lang="cs-CZ" sz="2000" dirty="0"/>
              <a:t> v Sasku (z rodiny těžaře)</a:t>
            </a:r>
          </a:p>
          <a:p>
            <a:r>
              <a:rPr lang="cs-CZ" sz="2000" dirty="0"/>
              <a:t>Studoval v Norimberku, na univerzitě v Ingolstadtu a </a:t>
            </a:r>
            <a:r>
              <a:rPr lang="cs-CZ" sz="2000" dirty="0" err="1"/>
              <a:t>Wittenberku</a:t>
            </a:r>
            <a:r>
              <a:rPr lang="cs-CZ" sz="2000" dirty="0"/>
              <a:t>, studia nedokončil  (učitel v </a:t>
            </a:r>
            <a:r>
              <a:rPr lang="cs-CZ" sz="2000" dirty="0" err="1"/>
              <a:t>Altenburku</a:t>
            </a:r>
            <a:r>
              <a:rPr lang="cs-CZ" sz="2000" dirty="0"/>
              <a:t>)</a:t>
            </a:r>
          </a:p>
          <a:p>
            <a:r>
              <a:rPr lang="cs-CZ" sz="2000" dirty="0"/>
              <a:t> Přítel Martina Luthera:  sepsal jeho životopis</a:t>
            </a:r>
          </a:p>
          <a:p>
            <a:endParaRPr lang="cs-CZ" sz="2000" dirty="0"/>
          </a:p>
          <a:p>
            <a:r>
              <a:rPr lang="cs-CZ" sz="2000" dirty="0"/>
              <a:t>1532:  získal místo rektora latinské školy v Jáchymově </a:t>
            </a:r>
          </a:p>
          <a:p>
            <a:r>
              <a:rPr lang="cs-CZ" sz="2000" dirty="0"/>
              <a:t>1538:  spolupodílníkem provozu dolu  (za výuku dětí těžaře)</a:t>
            </a:r>
          </a:p>
          <a:p>
            <a:r>
              <a:rPr lang="cs-CZ" sz="2000" dirty="0"/>
              <a:t>1540:  dostudoval </a:t>
            </a:r>
            <a:r>
              <a:rPr lang="cs-CZ" sz="2000" dirty="0" err="1"/>
              <a:t>wittenberskou</a:t>
            </a:r>
            <a:r>
              <a:rPr lang="cs-CZ" sz="2000" dirty="0"/>
              <a:t> univerzitu a pak se vrátil do Jáchymova:  kazatel a pak evangelický pastor</a:t>
            </a:r>
          </a:p>
          <a:p>
            <a:endParaRPr lang="cs-CZ" sz="2000" dirty="0"/>
          </a:p>
          <a:p>
            <a:r>
              <a:rPr lang="cs-CZ" sz="2000" b="1" dirty="0"/>
              <a:t>1564:  </a:t>
            </a:r>
            <a:r>
              <a:rPr lang="cs-CZ" sz="2000" dirty="0"/>
              <a:t>vydal knihu pod názvem „</a:t>
            </a:r>
            <a:r>
              <a:rPr lang="cs-CZ" sz="2000" b="1" dirty="0" err="1"/>
              <a:t>Sarepta</a:t>
            </a:r>
            <a:r>
              <a:rPr lang="cs-CZ" sz="2000" b="1" dirty="0"/>
              <a:t> oder </a:t>
            </a:r>
            <a:r>
              <a:rPr lang="cs-CZ" sz="2000" b="1" dirty="0" err="1"/>
              <a:t>Bergpostill</a:t>
            </a:r>
            <a:r>
              <a:rPr lang="cs-CZ" sz="2000" dirty="0"/>
              <a:t>“   (tzv. </a:t>
            </a:r>
            <a:r>
              <a:rPr lang="cs-CZ" sz="2000" dirty="0" err="1"/>
              <a:t>Mathesiova</a:t>
            </a:r>
            <a:r>
              <a:rPr lang="cs-CZ" sz="2000" dirty="0"/>
              <a:t> postila)</a:t>
            </a:r>
          </a:p>
          <a:p>
            <a:pPr marL="0" indent="0">
              <a:buNone/>
            </a:pPr>
            <a:r>
              <a:rPr lang="cs-CZ" sz="2000" dirty="0"/>
              <a:t>                v 16ti kázáních pojednal o vzniku rudních ložisek, počátcích hornictví a těžby rud </a:t>
            </a:r>
          </a:p>
          <a:p>
            <a:pPr marL="0" indent="0">
              <a:buNone/>
            </a:pPr>
            <a:r>
              <a:rPr lang="cs-CZ" sz="2000" dirty="0"/>
              <a:t>                (zlato, stříbro, měď, železo a cín), popsal dějiny Jáchymova a hornictví v letech 1516-1563 včetně </a:t>
            </a:r>
          </a:p>
          <a:p>
            <a:pPr marL="0" indent="0">
              <a:buNone/>
            </a:pPr>
            <a:r>
              <a:rPr lang="cs-CZ" sz="2000" dirty="0"/>
              <a:t>                soupisu žil a jejich výtěžku stříbra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26665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A194F630-202D-0866-4411-1D735E93A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68147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</a:t>
            </a:r>
            <a:r>
              <a:rPr lang="cs-CZ" altLang="cs-CZ" sz="3600" b="1" dirty="0" err="1">
                <a:solidFill>
                  <a:srgbClr val="FF0000"/>
                </a:solidFill>
              </a:rPr>
              <a:t>Lazarus</a:t>
            </a:r>
            <a:r>
              <a:rPr lang="cs-CZ" altLang="cs-CZ" sz="3600" b="1" dirty="0">
                <a:solidFill>
                  <a:srgbClr val="FF0000"/>
                </a:solidFill>
              </a:rPr>
              <a:t> </a:t>
            </a:r>
            <a:r>
              <a:rPr lang="cs-CZ" altLang="cs-CZ" sz="3600" b="1" dirty="0" err="1">
                <a:solidFill>
                  <a:srgbClr val="FF0000"/>
                </a:solidFill>
              </a:rPr>
              <a:t>Ercker</a:t>
            </a:r>
            <a:r>
              <a:rPr lang="cs-CZ" altLang="cs-CZ" sz="3600" b="1" dirty="0">
                <a:solidFill>
                  <a:srgbClr val="FF0000"/>
                </a:solidFill>
              </a:rPr>
              <a:t> von </a:t>
            </a:r>
            <a:r>
              <a:rPr lang="cs-CZ" altLang="cs-CZ" sz="3600" b="1" dirty="0" err="1">
                <a:solidFill>
                  <a:srgbClr val="FF0000"/>
                </a:solidFill>
              </a:rPr>
              <a:t>Schreckenfels</a:t>
            </a:r>
            <a:r>
              <a:rPr lang="cs-CZ" altLang="cs-CZ" sz="3600" dirty="0">
                <a:solidFill>
                  <a:srgbClr val="FF0000"/>
                </a:solidFill>
              </a:rPr>
              <a:t> </a:t>
            </a:r>
            <a:br>
              <a:rPr lang="cs-CZ" altLang="cs-CZ" sz="2800" dirty="0">
                <a:solidFill>
                  <a:srgbClr val="FF0000"/>
                </a:solidFill>
              </a:rPr>
            </a:br>
            <a:r>
              <a:rPr lang="cs-CZ" altLang="cs-CZ" sz="2800" dirty="0">
                <a:solidFill>
                  <a:srgbClr val="FF0000"/>
                </a:solidFill>
              </a:rPr>
              <a:t>                                             </a:t>
            </a:r>
            <a:r>
              <a:rPr lang="cs-CZ" altLang="cs-CZ" sz="2700" b="1" dirty="0">
                <a:solidFill>
                  <a:srgbClr val="FF0000"/>
                </a:solidFill>
              </a:rPr>
              <a:t>1528 – 1594</a:t>
            </a:r>
            <a:br>
              <a:rPr lang="cs-CZ" altLang="cs-CZ" sz="2000" dirty="0">
                <a:solidFill>
                  <a:srgbClr val="FF0000"/>
                </a:solidFill>
              </a:rPr>
            </a:b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57347" name="Rectangle 5">
            <a:extLst>
              <a:ext uri="{FF2B5EF4-FFF2-40B4-BE49-F238E27FC236}">
                <a16:creationId xmlns:a16="http://schemas.microsoft.com/office/drawing/2014/main" id="{C33F8E85-FD77-D823-C5D4-4EB40B15C6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5114" y="1551008"/>
            <a:ext cx="11786886" cy="530699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/>
              <a:t>1528</a:t>
            </a:r>
            <a:r>
              <a:rPr lang="cs-CZ" altLang="cs-CZ" sz="2000" dirty="0"/>
              <a:t>:  narodil se v </a:t>
            </a:r>
            <a:r>
              <a:rPr lang="cs-CZ" altLang="cs-CZ" sz="2000" dirty="0" err="1"/>
              <a:t>Annabergu</a:t>
            </a:r>
            <a:r>
              <a:rPr lang="cs-CZ" altLang="cs-CZ" sz="2000" dirty="0"/>
              <a:t> v saském Krušnohoří, studoval ve </a:t>
            </a:r>
            <a:r>
              <a:rPr lang="cs-CZ" altLang="cs-CZ" sz="2000" dirty="0" err="1"/>
              <a:t>Wittembergu</a:t>
            </a:r>
            <a:r>
              <a:rPr lang="cs-CZ" altLang="cs-CZ" sz="2000" dirty="0"/>
              <a:t>, pocházel z obchodnické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rodiny, původem z Norimberku, spojené po více generací s hornictvím.</a:t>
            </a:r>
          </a:p>
          <a:p>
            <a:pPr eaLnBrk="1" hangingPunct="1">
              <a:defRPr/>
            </a:pPr>
            <a:r>
              <a:rPr lang="cs-CZ" altLang="cs-CZ" sz="2000" b="1" dirty="0"/>
              <a:t>1555</a:t>
            </a:r>
            <a:r>
              <a:rPr lang="cs-CZ" altLang="cs-CZ" sz="2000" dirty="0"/>
              <a:t>:  jako zkušební mistr ve službách saského kurfiřta Augusta měl zkoumat kovy a rudy v nerostech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(zkoušení = prubířství), což předpokládalo dobré znalosti z metalurgie a chemické analýzy </a:t>
            </a:r>
          </a:p>
          <a:p>
            <a:pPr eaLnBrk="1" hangingPunct="1">
              <a:defRPr/>
            </a:pPr>
            <a:r>
              <a:rPr lang="cs-CZ" altLang="cs-CZ" sz="2000" b="1" dirty="0"/>
              <a:t>1556</a:t>
            </a:r>
            <a:r>
              <a:rPr lang="cs-CZ" altLang="cs-CZ" sz="2000" dirty="0"/>
              <a:t>:  </a:t>
            </a:r>
            <a:r>
              <a:rPr lang="cs-CZ" altLang="cs-CZ" sz="2000" b="1" dirty="0" err="1"/>
              <a:t>Das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kleine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Probierbuch</a:t>
            </a:r>
            <a:r>
              <a:rPr lang="cs-CZ" altLang="cs-CZ" sz="2000" b="1" dirty="0"/>
              <a:t> </a:t>
            </a:r>
            <a:r>
              <a:rPr lang="cs-CZ" altLang="cs-CZ" sz="2000" dirty="0"/>
              <a:t>(Malá zkušební či prubířská kniha)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–  popisuje procesy, které se používaly při „zkoušení“ mincí, kovů a hornin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–  jmenován generálním zkušebním mistrem (dohled nad mincovnami ve </a:t>
            </a:r>
            <a:r>
              <a:rPr lang="cs-CZ" altLang="cs-CZ" sz="2000" dirty="0" err="1"/>
              <a:t>Freibergu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Schneebergu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Annabergu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r>
              <a:rPr lang="cs-CZ" altLang="cs-CZ" sz="2000" b="1" dirty="0"/>
              <a:t>1558</a:t>
            </a:r>
            <a:r>
              <a:rPr lang="cs-CZ" altLang="cs-CZ" sz="2000" dirty="0"/>
              <a:t>: odešel do </a:t>
            </a:r>
            <a:r>
              <a:rPr lang="cs-CZ" altLang="cs-CZ" sz="2000" dirty="0" err="1"/>
              <a:t>Goslaru</a:t>
            </a:r>
            <a:r>
              <a:rPr lang="cs-CZ" altLang="cs-CZ" sz="2000" dirty="0"/>
              <a:t> a vstoupil do služeb </a:t>
            </a:r>
            <a:r>
              <a:rPr lang="cs-CZ" altLang="cs-CZ" sz="2000" dirty="0" err="1"/>
              <a:t>vév</a:t>
            </a:r>
            <a:r>
              <a:rPr lang="cs-CZ" altLang="cs-CZ" sz="2000" dirty="0"/>
              <a:t>. Jindřicha ml.  Braunschweigu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2000" dirty="0"/>
              <a:t>                vardajn (úředník odpovídající za provoz mincovny) a mincmistr</a:t>
            </a:r>
          </a:p>
          <a:p>
            <a:pPr eaLnBrk="1" hangingPunct="1">
              <a:defRPr/>
            </a:pPr>
            <a:r>
              <a:rPr lang="cs-CZ" altLang="cs-CZ" sz="2000" b="1" dirty="0"/>
              <a:t>1563</a:t>
            </a:r>
            <a:r>
              <a:rPr lang="cs-CZ" altLang="cs-CZ" sz="2000" dirty="0"/>
              <a:t>: založil společnost na zpracování chudých rud těžených v okolí hory </a:t>
            </a:r>
            <a:r>
              <a:rPr lang="cs-CZ" altLang="cs-CZ" sz="2000" dirty="0" err="1"/>
              <a:t>Rammelsberg</a:t>
            </a:r>
            <a:r>
              <a:rPr lang="cs-CZ" altLang="cs-CZ" sz="2000" dirty="0"/>
              <a:t> </a:t>
            </a:r>
          </a:p>
          <a:p>
            <a:pPr eaLnBrk="1" hangingPunct="1">
              <a:defRPr/>
            </a:pPr>
            <a:r>
              <a:rPr lang="cs-CZ" altLang="cs-CZ" sz="2000" b="1" dirty="0"/>
              <a:t>1570</a:t>
            </a:r>
            <a:r>
              <a:rPr lang="cs-CZ" altLang="cs-CZ" sz="2000" dirty="0"/>
              <a:t>: prubíř v Kutné Hoře a v Praze (báňský odborník)</a:t>
            </a:r>
          </a:p>
          <a:p>
            <a:pPr eaLnBrk="1" hangingPunct="1">
              <a:defRPr/>
            </a:pPr>
            <a:r>
              <a:rPr lang="cs-CZ" altLang="cs-CZ" sz="2000" b="1" dirty="0"/>
              <a:t>1577</a:t>
            </a:r>
            <a:r>
              <a:rPr lang="cs-CZ" altLang="cs-CZ" sz="2000" dirty="0"/>
              <a:t>: jmenován Rudolfem II. císařským vrchním horním mistrem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824ED093-06FD-42DA-EA97-22049A0F53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Montánní archeologie</a:t>
            </a:r>
          </a:p>
        </p:txBody>
      </p:sp>
      <p:sp>
        <p:nvSpPr>
          <p:cNvPr id="3075" name="Rectangle 5">
            <a:extLst>
              <a:ext uri="{FF2B5EF4-FFF2-40B4-BE49-F238E27FC236}">
                <a16:creationId xmlns:a16="http://schemas.microsoft.com/office/drawing/2014/main" id="{5F06083E-F24A-E064-7833-6B95FCF3BF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9287" y="990600"/>
            <a:ext cx="11551534" cy="5867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Montanistika </a:t>
            </a:r>
            <a:r>
              <a:rPr lang="cs-CZ" altLang="cs-CZ" sz="2000" dirty="0"/>
              <a:t> –  nauka o dějinách hornictví (z lat. </a:t>
            </a:r>
            <a:r>
              <a:rPr lang="cs-CZ" altLang="cs-CZ" sz="2000" dirty="0" err="1"/>
              <a:t>mons</a:t>
            </a:r>
            <a:r>
              <a:rPr lang="cs-CZ" altLang="cs-CZ" sz="2000" dirty="0"/>
              <a:t> – hora)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–  disciplína zaměřená na získávání poznatků o historické těžbě a zpracování nerostů,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zejména drahých kovů separovaných z polymetalických rud (Au, </a:t>
            </a:r>
            <a:r>
              <a:rPr lang="cs-CZ" altLang="cs-CZ" sz="2000" dirty="0" err="1"/>
              <a:t>Ag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Cu</a:t>
            </a:r>
            <a:r>
              <a:rPr lang="cs-CZ" altLang="cs-CZ" sz="2000" dirty="0"/>
              <a:t>, Zn, aj.)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b="1" dirty="0"/>
              <a:t>Studium</a:t>
            </a:r>
            <a:r>
              <a:rPr lang="cs-CZ" altLang="cs-CZ" sz="2000" dirty="0"/>
              <a:t>  –   historie dobývání a hutnictví kovových surovin v rámci sídelního vývoje 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Předmět studia  </a:t>
            </a:r>
            <a:r>
              <a:rPr lang="cs-CZ" altLang="cs-CZ" sz="2000" dirty="0"/>
              <a:t>–  zkoumání zaniklých těžebních a zpracovatelských areálů archeologickými metodami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–  exploatace zlata (těžba, rýžování)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–  exploatace stříbra a barevných rud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–  těžba a zpracování železných rud 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Západní Evropa a USA</a:t>
            </a:r>
            <a:r>
              <a:rPr lang="cs-CZ" altLang="cs-CZ" sz="2000" dirty="0"/>
              <a:t>  –  úzce spojena s přírodními  vědami, protože zkoumá historické metody těžby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v návaznosti na technologické postupy.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4283DDA-C32D-51A9-BAFD-3DEDBED8C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016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Vavřinec </a:t>
            </a:r>
            <a:r>
              <a:rPr lang="cs-CZ" altLang="cs-CZ" sz="3200" b="1" dirty="0" err="1">
                <a:solidFill>
                  <a:srgbClr val="FF0000"/>
                </a:solidFill>
              </a:rPr>
              <a:t>Křička</a:t>
            </a:r>
            <a:r>
              <a:rPr lang="cs-CZ" altLang="cs-CZ" sz="3200" b="1" dirty="0">
                <a:solidFill>
                  <a:srgbClr val="FF0000"/>
                </a:solidFill>
              </a:rPr>
              <a:t> z </a:t>
            </a:r>
            <a:r>
              <a:rPr lang="cs-CZ" altLang="cs-CZ" sz="3200" b="1" dirty="0" err="1">
                <a:solidFill>
                  <a:srgbClr val="FF0000"/>
                </a:solidFill>
              </a:rPr>
              <a:t>Bítyšky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</a:t>
            </a:r>
            <a:r>
              <a:rPr lang="cs-CZ" sz="2000" b="1" dirty="0">
                <a:solidFill>
                  <a:srgbClr val="FF0000"/>
                </a:solidFill>
              </a:rPr>
              <a:t>1500 - 1570</a:t>
            </a:r>
            <a:endParaRPr lang="cs-CZ" altLang="cs-CZ" sz="2000" b="1" dirty="0">
              <a:solidFill>
                <a:srgbClr val="FF0000"/>
              </a:solidFill>
            </a:endParaRP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642F4D4-3B4E-B77D-6E52-C5B31E3925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0660" y="1689643"/>
            <a:ext cx="11551534" cy="535329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b="1" dirty="0"/>
              <a:t>1557</a:t>
            </a:r>
            <a:r>
              <a:rPr lang="cs-CZ" altLang="cs-CZ" sz="2000" dirty="0"/>
              <a:t>  –   </a:t>
            </a:r>
            <a:r>
              <a:rPr lang="cs-CZ" altLang="cs-CZ" sz="2000" dirty="0" err="1"/>
              <a:t>konvář</a:t>
            </a:r>
            <a:r>
              <a:rPr lang="cs-CZ" altLang="cs-CZ" sz="2000" dirty="0"/>
              <a:t> a zvonař, působil v Praze, kde spolupracoval s královským puškařem Tomášem Jarošem z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  Brna (až do smrti v roce 1570)</a:t>
            </a:r>
            <a:endParaRPr lang="cs-CZ" altLang="cs-CZ" sz="20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b="1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              Návod k lití a přípravě děl. kulí, hmoždířů, zvonů, konví ke zvedání vody k vodotryskům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2000" b="1" dirty="0"/>
              <a:t>                  a četnými kresbami opatřený.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b="1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 –  příručka o technologii slévání (poznámky doplněné nákresy)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000" dirty="0"/>
              <a:t>                 –  kniha je rozdělena do třech kapitol 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skupina I.:   zbrojní materiál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skupina II.:  konstrukce pump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skupina III.:  konstrukce a výroba zvonů a cimbálů   –  lití zvonů a ostatních předmětů (hmoždíře,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                                            trojnožky, kotlíky)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dirty="0"/>
              <a:t>                                                                                                                 –  technické nákresy nástrojů i pecí (s výpočty)</a:t>
            </a:r>
            <a:endParaRPr lang="cs-CZ" altLang="cs-CZ" sz="2000" i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2000" i="1" dirty="0"/>
              <a:t>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EC8BC650-1BC0-CF19-FCAA-A38266807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6288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Hospodářské aspekty předindustriálního hornictví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3A92B0C-FC90-A165-856E-8EC94DD3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73" y="1239275"/>
            <a:ext cx="11863227" cy="56187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sz="2000" b="1" dirty="0"/>
              <a:t>Intenzifikace těžby:  </a:t>
            </a:r>
            <a:r>
              <a:rPr lang="cs-CZ" sz="2000" dirty="0"/>
              <a:t>a)  poptávka po kovech, hlavně stříbro   –   pol. 13. stol. :  Krušnohoří, Jeseníky 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–   konec 13. stol.:  Kutná Hora: 90% veškeré těžby</a:t>
            </a:r>
          </a:p>
          <a:p>
            <a:pPr marL="0" indent="0" eaLnBrk="1" hangingPunct="1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                          1 až 2 tis. horníků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b)  ekonomický přínos    –    příjem panovníka (urbura)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–   podíly na výtěžcích :  města (privilegia: Bruntál, Uničov, Jihlava)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–   vlastní podnikání:  církev a šlechta (vrchnost)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c)  efektivita těžby rud a zpracování kovů   –   nové technologie hlubinného dobývání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     a zpracovatelské postupy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                                         –   zvýšení nákladů (v 15. stol. nerentabilní) </a:t>
            </a:r>
          </a:p>
          <a:p>
            <a:pPr marL="0" indent="0">
              <a:buNone/>
              <a:defRPr/>
            </a:pPr>
            <a:endParaRPr lang="cs-CZ" sz="2000" dirty="0"/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e)  negativní vlivy   –  válečné události:  husitské a uherské války v 15. stol.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–  morové epidemie a hladomory: 1349, 1357, 1380 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                                                  –  zámořské objevy:  příliv levného stříbra v 16. stol.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86634CA9-F99B-0BED-421E-9616246A6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Metody získávání zlata</a:t>
            </a:r>
          </a:p>
        </p:txBody>
      </p:sp>
      <p:sp>
        <p:nvSpPr>
          <p:cNvPr id="16387" name="Rectangle 5">
            <a:extLst>
              <a:ext uri="{FF2B5EF4-FFF2-40B4-BE49-F238E27FC236}">
                <a16:creationId xmlns:a16="http://schemas.microsoft.com/office/drawing/2014/main" id="{1D4E5F04-39FC-6659-E38E-C79965A5DC9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0836" y="1447800"/>
            <a:ext cx="11209106" cy="5410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dirty="0"/>
              <a:t>Primární ložiska  –  zlato vystupuje k povrchu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Sekundární ložiska  –  častější v Čechách:  zlato se vyskytuje volně v náplavech nebo </a:t>
            </a:r>
            <a:r>
              <a:rPr lang="cs-CZ" altLang="cs-CZ" sz="1800" dirty="0" err="1"/>
              <a:t>paleorosypech</a:t>
            </a:r>
            <a:r>
              <a:rPr lang="cs-CZ" altLang="cs-CZ" sz="1800" dirty="0"/>
              <a:t>.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a) </a:t>
            </a:r>
            <a:r>
              <a:rPr lang="cs-CZ" altLang="cs-CZ" sz="1800" b="1" dirty="0"/>
              <a:t>Rýžování volného sedimentu</a:t>
            </a:r>
            <a:r>
              <a:rPr lang="cs-CZ" altLang="cs-CZ" sz="1800" dirty="0"/>
              <a:t>  –  nejstarší a nejjednodušší způsob, který zanechává minimální stopy (</a:t>
            </a:r>
            <a:r>
              <a:rPr lang="cs-CZ" altLang="cs-CZ" sz="1800" dirty="0" err="1"/>
              <a:t>sejpy</a:t>
            </a:r>
            <a:r>
              <a:rPr lang="cs-CZ" altLang="cs-CZ" sz="1800" dirty="0"/>
              <a:t>).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b) </a:t>
            </a:r>
            <a:r>
              <a:rPr lang="cs-CZ" altLang="cs-CZ" sz="1800" b="1" dirty="0"/>
              <a:t>Dobývání svrchní části ložiska </a:t>
            </a:r>
            <a:r>
              <a:rPr lang="cs-CZ" altLang="cs-CZ" sz="1800" dirty="0"/>
              <a:t> –  metoda použitá po vyčerpání sekundárních rozsypů a následném objevení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                primárního zdroje.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c) </a:t>
            </a:r>
            <a:r>
              <a:rPr lang="cs-CZ" altLang="cs-CZ" sz="1800" b="1" dirty="0"/>
              <a:t>Tzv. „měkké dolování“ </a:t>
            </a:r>
            <a:r>
              <a:rPr lang="cs-CZ" altLang="cs-CZ" sz="1800" dirty="0"/>
              <a:t> –  kombinace předešlých dvou metod aplikovaných v místech výskytu zvětralých žil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      nebo méně zpevněných sedimentů (</a:t>
            </a:r>
            <a:r>
              <a:rPr lang="cs-CZ" altLang="cs-CZ" sz="1800" dirty="0" err="1"/>
              <a:t>paleorozsypů</a:t>
            </a:r>
            <a:r>
              <a:rPr lang="cs-CZ" altLang="cs-CZ" sz="1800" dirty="0"/>
              <a:t>) a v místech říčních teras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595724DE-4EFB-DE38-7AF5-DB14A28ED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cs-CZ" altLang="cs-CZ" sz="3200" b="1"/>
            </a:br>
            <a:r>
              <a:rPr lang="cs-CZ" altLang="cs-CZ" sz="3200" b="1">
                <a:solidFill>
                  <a:srgbClr val="FF0000"/>
                </a:solidFill>
              </a:rPr>
              <a:t>Podpovrchové rýžování v žilách</a:t>
            </a:r>
            <a:br>
              <a:rPr lang="cs-CZ" altLang="cs-CZ" sz="3200" b="1">
                <a:solidFill>
                  <a:srgbClr val="FF0000"/>
                </a:solidFill>
              </a:rPr>
            </a:br>
            <a:endParaRPr lang="cs-CZ" altLang="cs-CZ" sz="3200" b="1">
              <a:solidFill>
                <a:srgbClr val="FF0000"/>
              </a:solidFill>
            </a:endParaRP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5D8D981B-C907-DB77-C1FE-CADE3D8426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1933" y="1295400"/>
            <a:ext cx="10746768" cy="5528744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sz="1800" dirty="0"/>
              <a:t>Probíhalo standardními hornickými metodami</a:t>
            </a:r>
          </a:p>
          <a:p>
            <a:pPr eaLnBrk="1" hangingPunct="1"/>
            <a:r>
              <a:rPr lang="cs-CZ" altLang="cs-CZ" sz="1800" dirty="0"/>
              <a:t>Hranice mezi povrchovou a hlubinnou těžbou:  10 m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Pinky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</a:t>
            </a:r>
            <a:r>
              <a:rPr lang="cs-CZ" altLang="cs-CZ" sz="1800" dirty="0"/>
              <a:t>z německého „Die </a:t>
            </a:r>
            <a:r>
              <a:rPr lang="cs-CZ" altLang="cs-CZ" sz="1800" dirty="0" err="1"/>
              <a:t>Pinge</a:t>
            </a:r>
            <a:r>
              <a:rPr lang="cs-CZ" altLang="cs-CZ" sz="1800" dirty="0"/>
              <a:t>“, (deprese, kutací jámy, </a:t>
            </a:r>
            <a:r>
              <a:rPr lang="cs-CZ" altLang="cs-CZ" sz="1800" dirty="0" err="1"/>
              <a:t>obvaly</a:t>
            </a:r>
            <a:r>
              <a:rPr lang="cs-CZ" altLang="cs-CZ" sz="1800" dirty="0"/>
              <a:t>) </a:t>
            </a:r>
          </a:p>
          <a:p>
            <a:pPr eaLnBrk="1" hangingPunct="1"/>
            <a:r>
              <a:rPr lang="cs-CZ" altLang="cs-CZ" sz="1800" b="1" dirty="0"/>
              <a:t>Šachty</a:t>
            </a:r>
            <a:r>
              <a:rPr lang="cs-CZ" altLang="cs-CZ" sz="1800" dirty="0"/>
              <a:t>  –   lokální hloubkové dobývání zlatonosných sedimentů</a:t>
            </a:r>
          </a:p>
          <a:p>
            <a:r>
              <a:rPr lang="cs-CZ" altLang="cs-CZ" sz="1800" b="1" dirty="0"/>
              <a:t>Štoly</a:t>
            </a:r>
            <a:r>
              <a:rPr lang="cs-CZ" altLang="cs-CZ" sz="1800" dirty="0"/>
              <a:t>  –  dobývání báňskou metodou  </a:t>
            </a:r>
          </a:p>
          <a:p>
            <a:pPr eaLnBrk="1" hangingPunct="1"/>
            <a:r>
              <a:rPr lang="cs-CZ" altLang="cs-CZ" sz="1800" b="1" dirty="0"/>
              <a:t>Ohlubeň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jiný výraz pro šachetní věnec, který se nachází okolo ústí šachty</a:t>
            </a:r>
          </a:p>
          <a:p>
            <a:pPr eaLnBrk="1" hangingPunct="1"/>
            <a:r>
              <a:rPr lang="cs-CZ" altLang="cs-CZ" sz="1800" b="1" dirty="0" err="1"/>
              <a:t>Obval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zasypané trychtýřovité kutací jámy nebo šachtice obklopené kruhovou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nebo půlměsícovitou haldou vytěženého (jalového) materiálu </a:t>
            </a:r>
          </a:p>
          <a:p>
            <a:pPr eaLnBrk="1" hangingPunct="1"/>
            <a:r>
              <a:rPr lang="cs-CZ" altLang="cs-CZ" sz="1800" b="1" dirty="0"/>
              <a:t>Deprese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propadliny nad zřícenými štolami </a:t>
            </a:r>
          </a:p>
          <a:p>
            <a:pPr eaLnBrk="1" hangingPunct="1"/>
            <a:r>
              <a:rPr lang="cs-CZ" altLang="cs-CZ" sz="1800" b="1" dirty="0"/>
              <a:t>Zakládání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</a:t>
            </a:r>
            <a:r>
              <a:rPr lang="cs-CZ" altLang="cs-CZ" sz="1800" dirty="0"/>
              <a:t>navracení </a:t>
            </a:r>
            <a:r>
              <a:rPr lang="cs-CZ" altLang="cs-CZ" sz="1800" dirty="0" err="1"/>
              <a:t>přerýžovaného</a:t>
            </a:r>
            <a:r>
              <a:rPr lang="cs-CZ" altLang="cs-CZ" sz="1800" dirty="0"/>
              <a:t> materiálu zpět do těžebních jam </a:t>
            </a:r>
          </a:p>
          <a:p>
            <a:pPr eaLnBrk="1" hangingPunct="1"/>
            <a:r>
              <a:rPr lang="cs-CZ" altLang="cs-CZ" sz="1800" b="1" dirty="0" err="1"/>
              <a:t>Obvalové</a:t>
            </a:r>
            <a:r>
              <a:rPr lang="cs-CZ" altLang="cs-CZ" sz="1800" b="1" dirty="0"/>
              <a:t> tahy</a:t>
            </a:r>
            <a:r>
              <a:rPr lang="cs-CZ" altLang="cs-CZ" sz="1800" dirty="0"/>
              <a:t>  –  kutací práce sledovaly rudné žíly</a:t>
            </a:r>
          </a:p>
          <a:p>
            <a:pPr eaLnBrk="1" hangingPunct="1"/>
            <a:r>
              <a:rPr lang="cs-CZ" altLang="cs-CZ" sz="1800" b="1" dirty="0" err="1"/>
              <a:t>Obvalová</a:t>
            </a:r>
            <a:r>
              <a:rPr lang="cs-CZ" altLang="cs-CZ" sz="1800" b="1" dirty="0"/>
              <a:t> pole </a:t>
            </a:r>
            <a:r>
              <a:rPr lang="cs-CZ" altLang="cs-CZ" sz="1800" dirty="0"/>
              <a:t> –  plošné sledování 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Střední Povltaví a dolní Posázaví</a:t>
            </a:r>
            <a:r>
              <a:rPr lang="cs-CZ" altLang="cs-CZ" sz="1800" dirty="0"/>
              <a:t>  –  zlatonosná ruda (kyzy) nebo žilný křemen </a:t>
            </a:r>
          </a:p>
          <a:p>
            <a:pPr eaLnBrk="1" hangingPunct="1"/>
            <a:r>
              <a:rPr lang="cs-CZ" altLang="cs-CZ" sz="1800" b="1" dirty="0"/>
              <a:t>Křemelná </a:t>
            </a:r>
            <a:r>
              <a:rPr lang="cs-CZ" altLang="cs-CZ" sz="1800" dirty="0"/>
              <a:t> –  podpovrchová těžba do hl. 30 m</a:t>
            </a:r>
          </a:p>
        </p:txBody>
      </p:sp>
      <p:pic>
        <p:nvPicPr>
          <p:cNvPr id="22532" name="Picture 6">
            <a:extLst>
              <a:ext uri="{FF2B5EF4-FFF2-40B4-BE49-F238E27FC236}">
                <a16:creationId xmlns:a16="http://schemas.microsoft.com/office/drawing/2014/main" id="{B9FF52F6-EBEC-3130-2776-A510F1C52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456" y="561224"/>
            <a:ext cx="3277456" cy="552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0D085063-BE30-2520-ED81-696F82F57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305800" cy="1143000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                                  Těžba</a:t>
            </a:r>
          </a:p>
        </p:txBody>
      </p:sp>
      <p:sp>
        <p:nvSpPr>
          <p:cNvPr id="29699" name="Rectangle 5">
            <a:extLst>
              <a:ext uri="{FF2B5EF4-FFF2-40B4-BE49-F238E27FC236}">
                <a16:creationId xmlns:a16="http://schemas.microsoft.com/office/drawing/2014/main" id="{C38E2A32-DCC0-3F6B-5B76-B5A51D3EC9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9739" y="1295400"/>
            <a:ext cx="11270751" cy="55626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13. stol.</a:t>
            </a:r>
            <a:r>
              <a:rPr lang="cs-CZ" altLang="cs-CZ" sz="1800" dirty="0"/>
              <a:t>  –  stříbrorudná ložiska byla dobývána na výchozech žil šachtami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po vyčerpání svrchních partií se přecházelo na hlubinnou těžbu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–  hlubinnou metodou se těžily přípovrchové partie ložisek do hloubek okolo deseti či desítek metrů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Důlní pole</a:t>
            </a:r>
            <a:r>
              <a:rPr lang="cs-CZ" altLang="cs-CZ" sz="1800" dirty="0"/>
              <a:t>  –  obdélný tvar (98 x 64 m) s přidělenými lány (král, město, vrchnost)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–  minimálně 9 šachet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Důlní díla</a:t>
            </a:r>
            <a:r>
              <a:rPr lang="cs-CZ" altLang="cs-CZ" sz="1800" dirty="0"/>
              <a:t>:  a)  </a:t>
            </a:r>
            <a:r>
              <a:rPr lang="cs-CZ" altLang="cs-CZ" sz="1800" b="1" dirty="0"/>
              <a:t>jámy</a:t>
            </a:r>
            <a:r>
              <a:rPr lang="cs-CZ" altLang="cs-CZ" sz="1800" dirty="0"/>
              <a:t> –  kutací:  hloubené po úklonu rudných žil</a:t>
            </a:r>
          </a:p>
          <a:p>
            <a:pPr eaLnBrk="1" hangingPunct="1"/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b) </a:t>
            </a:r>
            <a:r>
              <a:rPr lang="cs-CZ" altLang="cs-CZ" sz="1800" b="1" dirty="0"/>
              <a:t>šachty</a:t>
            </a:r>
            <a:r>
              <a:rPr lang="cs-CZ" altLang="cs-CZ" sz="1800" dirty="0"/>
              <a:t> – ražené ložiskem nebo ve směru rudných žil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–  ze šachet se k rudním žilám razily chodby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c) </a:t>
            </a:r>
            <a:r>
              <a:rPr lang="cs-CZ" altLang="cs-CZ" sz="1800" b="1" dirty="0"/>
              <a:t>štoly </a:t>
            </a:r>
            <a:r>
              <a:rPr lang="cs-CZ" altLang="cs-CZ" sz="1800" dirty="0"/>
              <a:t>–  otvírány v nejhlubším místě terénu kvůli odvodnění a  odvětrání důlního díla</a:t>
            </a:r>
          </a:p>
          <a:p>
            <a:pPr eaLnBrk="1" hangingPunct="1"/>
            <a:endParaRPr lang="cs-CZ" altLang="cs-CZ" sz="18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>
            <a:extLst>
              <a:ext uri="{FF2B5EF4-FFF2-40B4-BE49-F238E27FC236}">
                <a16:creationId xmlns:a16="http://schemas.microsoft.com/office/drawing/2014/main" id="{CF3B5592-AA17-9686-8F83-9223DBCCF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51" y="202059"/>
            <a:ext cx="5222875" cy="626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5">
            <a:extLst>
              <a:ext uri="{FF2B5EF4-FFF2-40B4-BE49-F238E27FC236}">
                <a16:creationId xmlns:a16="http://schemas.microsoft.com/office/drawing/2014/main" id="{788DCC1B-B18B-50C1-AB74-84ABC0D02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3137" y="475456"/>
            <a:ext cx="4921321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Pozdně středověká těžba šachtou.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Dřevoryt z díla Ulricha </a:t>
            </a:r>
            <a:r>
              <a:rPr lang="cs-CZ" altLang="cs-CZ" sz="1800" dirty="0" err="1">
                <a:latin typeface="+mn-lt"/>
              </a:rPr>
              <a:t>Rulleina</a:t>
            </a:r>
            <a:r>
              <a:rPr lang="cs-CZ" altLang="cs-CZ" sz="1800" dirty="0">
                <a:latin typeface="+mn-lt"/>
              </a:rPr>
              <a:t> von </a:t>
            </a:r>
            <a:r>
              <a:rPr lang="cs-CZ" altLang="cs-CZ" sz="1800" dirty="0" err="1">
                <a:latin typeface="+mn-lt"/>
              </a:rPr>
              <a:t>Calv</a:t>
            </a:r>
            <a:r>
              <a:rPr lang="cs-CZ" altLang="cs-CZ" sz="1800" dirty="0">
                <a:latin typeface="+mn-lt"/>
              </a:rPr>
              <a:t>: </a:t>
            </a:r>
            <a:r>
              <a:rPr lang="cs-CZ" altLang="cs-CZ" sz="1800" dirty="0" err="1">
                <a:latin typeface="+mn-lt"/>
              </a:rPr>
              <a:t>Eyn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wohlgerechnet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nutzlich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Buchlein</a:t>
            </a:r>
            <a:r>
              <a:rPr lang="cs-CZ" altLang="cs-CZ" sz="1800" dirty="0">
                <a:latin typeface="+mn-lt"/>
              </a:rPr>
              <a:t>, </a:t>
            </a:r>
            <a:r>
              <a:rPr lang="cs-CZ" altLang="cs-CZ" sz="1800" dirty="0" err="1">
                <a:latin typeface="+mn-lt"/>
              </a:rPr>
              <a:t>wie</a:t>
            </a:r>
            <a:r>
              <a:rPr lang="cs-CZ" altLang="cs-CZ" sz="1800" dirty="0">
                <a:latin typeface="+mn-lt"/>
              </a:rPr>
              <a:t> man </a:t>
            </a:r>
            <a:r>
              <a:rPr lang="cs-CZ" altLang="cs-CZ" sz="1800" dirty="0" err="1">
                <a:latin typeface="+mn-lt"/>
              </a:rPr>
              <a:t>Bergwerk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suchen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und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finden</a:t>
            </a:r>
            <a:r>
              <a:rPr lang="cs-CZ" altLang="cs-CZ" sz="1800" dirty="0">
                <a:latin typeface="+mn-lt"/>
              </a:rPr>
              <a:t> soll, okolo roku 1500.</a:t>
            </a:r>
          </a:p>
        </p:txBody>
      </p:sp>
      <p:pic>
        <p:nvPicPr>
          <p:cNvPr id="30724" name="Picture 8">
            <a:extLst>
              <a:ext uri="{FF2B5EF4-FFF2-40B4-BE49-F238E27FC236}">
                <a16:creationId xmlns:a16="http://schemas.microsoft.com/office/drawing/2014/main" id="{C9143AAF-5D12-C182-170C-C6EB69075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382" y="2508659"/>
            <a:ext cx="4685014" cy="281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Text Box 9">
            <a:extLst>
              <a:ext uri="{FF2B5EF4-FFF2-40B4-BE49-F238E27FC236}">
                <a16:creationId xmlns:a16="http://schemas.microsoft.com/office/drawing/2014/main" id="{F629D78F-39E1-A98D-E7D4-9582E0EA6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2625" y="5701676"/>
            <a:ext cx="43947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  <a:latin typeface="+mn-lt"/>
              </a:rPr>
              <a:t>Důlní dělník s mlátkem a želízkem</a:t>
            </a:r>
            <a:r>
              <a:rPr lang="cs-CZ" altLang="cs-CZ" sz="1800" dirty="0">
                <a:solidFill>
                  <a:srgbClr val="FF0000"/>
                </a:solidFill>
                <a:latin typeface="+mn-lt"/>
              </a:rPr>
              <a:t>; </a:t>
            </a:r>
            <a:r>
              <a:rPr lang="cs-CZ" altLang="cs-CZ" sz="1800" dirty="0">
                <a:latin typeface="+mn-lt"/>
              </a:rPr>
              <a:t>Kutnohorský antifonář z roku 1471.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331C97F-2FCE-8AC0-D324-49D221A3C0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1803" y="1447800"/>
            <a:ext cx="11370197" cy="54102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14. stol.</a:t>
            </a:r>
            <a:r>
              <a:rPr lang="cs-CZ" altLang="cs-CZ" sz="1800" dirty="0"/>
              <a:t> –  výše produkce stříbra v kutnohorském revíru dosáhla až 20 tis. kg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–  těžbu umožnila efektivní (účelná) důlní praxe odpovídající povaze ložiska: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optimální dobývací metody, těžní a čerpací technika a technologie úpravy a hutnění vytěžených rud. 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b="1" dirty="0"/>
              <a:t>Hlavní znaky </a:t>
            </a:r>
            <a:r>
              <a:rPr lang="cs-CZ" altLang="cs-CZ" sz="1800" dirty="0"/>
              <a:t> –  otvírka ložiska po úklonu a dobývání žil sestupkovým způsobem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(postupným vysekáváním stupňů v šíři dobývaného ložiska)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–   doprava v podzemí pomocí trakařů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–  těžba na povrch ručními rumpály a z větších hloubek žentoury na koňský pohon, sloužícími i k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vytahování důlních vod ve džberech či v kožených měších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–   touto technikou bylo možné ložiska vytěžit jen do určitých hloubek: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v Jílovém do 400 m, v Kutné Hoře do 500 m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15./16. stol.</a:t>
            </a:r>
            <a:r>
              <a:rPr lang="cs-CZ" altLang="cs-CZ" sz="1800" dirty="0"/>
              <a:t> –  technika využívající lidský a zvířecí pohon nepostačovala požadavkům těžby ve větších hloubkách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FFFA570-6006-DB10-EDE5-C70CC88EF3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solidFill>
                  <a:srgbClr val="FF0000"/>
                </a:solidFill>
              </a:rPr>
              <a:t>                           Česká báňská technika</a:t>
            </a:r>
          </a:p>
        </p:txBody>
      </p:sp>
    </p:spTree>
    <p:extLst>
      <p:ext uri="{BB962C8B-B14F-4D97-AF65-F5344CB8AC3E}">
        <p14:creationId xmlns:p14="http://schemas.microsoft.com/office/powerpoint/2010/main" val="2855231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8BB530-84A0-C431-4632-54F3CF49A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711" y="228600"/>
            <a:ext cx="11694289" cy="66294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600" b="1" dirty="0">
                <a:solidFill>
                  <a:srgbClr val="FF0000"/>
                </a:solidFill>
              </a:rPr>
              <a:t>                                                  Formy důlního podnikání:  </a:t>
            </a:r>
          </a:p>
          <a:p>
            <a:pPr>
              <a:defRPr/>
            </a:pPr>
            <a:endParaRPr lang="cs-CZ" sz="2600" dirty="0"/>
          </a:p>
          <a:p>
            <a:pPr marL="0" indent="0">
              <a:buNone/>
              <a:defRPr/>
            </a:pPr>
            <a:r>
              <a:rPr lang="cs-CZ" sz="1600" dirty="0"/>
              <a:t>      </a:t>
            </a:r>
            <a:r>
              <a:rPr lang="cs-CZ" sz="1800" dirty="0"/>
              <a:t>1)  </a:t>
            </a:r>
            <a:r>
              <a:rPr lang="cs-CZ" sz="1800" b="1" dirty="0"/>
              <a:t>samostatní podnikatelé </a:t>
            </a:r>
            <a:r>
              <a:rPr lang="cs-CZ" sz="1800" dirty="0"/>
              <a:t>(</a:t>
            </a:r>
            <a:r>
              <a:rPr lang="cs-CZ" sz="1800" dirty="0" err="1"/>
              <a:t>Eigenlöhner</a:t>
            </a:r>
            <a:r>
              <a:rPr lang="cs-CZ" sz="1800" dirty="0"/>
              <a:t>)  –  havíř jediný nájemce dolu (s rodinou a námezdními silami)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–  povrchová ložiska:  13. a 14. stol.:  Jihlava, Kutná Hora, 16. stol. Jáchymov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–  prospekce, propůjčky, kapitál od </a:t>
            </a:r>
            <a:r>
              <a:rPr lang="cs-CZ" sz="1800" dirty="0" err="1"/>
              <a:t>nákladníků</a:t>
            </a:r>
            <a:r>
              <a:rPr lang="cs-CZ" sz="1800" dirty="0"/>
              <a:t>, kteří od nich odebírali rudu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2)  </a:t>
            </a:r>
            <a:r>
              <a:rPr lang="cs-CZ" sz="1800" b="1" dirty="0"/>
              <a:t>společenstvo havířů   </a:t>
            </a:r>
            <a:r>
              <a:rPr lang="cs-CZ" sz="1800" dirty="0"/>
              <a:t>–  několik osob kooperujících v jednoduchých důlních provozech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–  společný majetek, o náklady a zisk se dělili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3)  </a:t>
            </a:r>
            <a:r>
              <a:rPr lang="cs-CZ" sz="1800" b="1" dirty="0"/>
              <a:t>těžařstvo    </a:t>
            </a:r>
            <a:r>
              <a:rPr lang="cs-CZ" sz="1800" dirty="0"/>
              <a:t> –   sdružení podnikatelů (šlechta, měšťané, obchodníci, cizinci)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 financovali těžbu, o zisk si dělili podle počtu podílů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 nejvyšší orgán: shromáždění těžařů, tzv. </a:t>
            </a:r>
            <a:r>
              <a:rPr lang="cs-CZ" sz="1800" dirty="0" err="1"/>
              <a:t>rejtung</a:t>
            </a:r>
            <a:r>
              <a:rPr lang="cs-CZ" sz="1800" dirty="0"/>
              <a:t> (</a:t>
            </a:r>
            <a:r>
              <a:rPr lang="cs-CZ" sz="1800" dirty="0" err="1"/>
              <a:t>Raitung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 někdy pronajímali část dolu tzv. </a:t>
            </a:r>
            <a:r>
              <a:rPr lang="cs-CZ" sz="1800" dirty="0" err="1"/>
              <a:t>lénhavířům</a:t>
            </a:r>
            <a:r>
              <a:rPr lang="cs-CZ" sz="1800" dirty="0"/>
              <a:t> nebo </a:t>
            </a:r>
            <a:r>
              <a:rPr lang="cs-CZ" sz="1800" dirty="0" err="1"/>
              <a:t>štolníkům</a:t>
            </a:r>
            <a:r>
              <a:rPr lang="cs-CZ" sz="1800" dirty="0"/>
              <a:t> (nájemci)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 rudu prodávali </a:t>
            </a:r>
            <a:r>
              <a:rPr lang="cs-CZ" sz="1800" dirty="0" err="1"/>
              <a:t>rudokopcům</a:t>
            </a:r>
            <a:r>
              <a:rPr lang="cs-CZ" sz="1800" dirty="0"/>
              <a:t>, což bývali majitelé hutí nebo ji prodávali sami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4)  </a:t>
            </a:r>
            <a:r>
              <a:rPr lang="cs-CZ" altLang="cs-CZ" sz="1800" b="1" dirty="0"/>
              <a:t>Mezinárodní obchod (bankéřské domy)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b="1" dirty="0" err="1"/>
              <a:t>Fuggerové</a:t>
            </a:r>
            <a:r>
              <a:rPr lang="cs-CZ" altLang="cs-CZ" sz="1800" b="1" dirty="0"/>
              <a:t> z </a:t>
            </a:r>
            <a:r>
              <a:rPr lang="cs-CZ" altLang="cs-CZ" sz="1800" b="1" dirty="0" err="1"/>
              <a:t>Augšpurku</a:t>
            </a:r>
            <a:r>
              <a:rPr lang="cs-CZ" altLang="cs-CZ" sz="1800" b="1" dirty="0"/>
              <a:t>:  </a:t>
            </a:r>
            <a:r>
              <a:rPr lang="cs-CZ" altLang="cs-CZ" sz="1800" dirty="0"/>
              <a:t>velkoobchodníci s mědí a cínem</a:t>
            </a:r>
            <a:endParaRPr lang="cs-CZ" altLang="cs-CZ" sz="1800" b="1" dirty="0"/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                                                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b="1" dirty="0" err="1"/>
              <a:t>Welserové</a:t>
            </a:r>
            <a:r>
              <a:rPr lang="cs-CZ" altLang="cs-CZ" sz="1800" b="1" dirty="0"/>
              <a:t>:  </a:t>
            </a:r>
            <a:r>
              <a:rPr lang="cs-CZ" altLang="cs-CZ" sz="1800" dirty="0"/>
              <a:t>obchod se zlatem (z Nového světa) a kořením</a:t>
            </a:r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11C0F8-CBBE-F504-AF84-D786E199A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445" y="685800"/>
            <a:ext cx="11115555" cy="6172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cs-CZ" sz="1600" b="1" dirty="0"/>
              <a:t>     </a:t>
            </a:r>
            <a:r>
              <a:rPr lang="cs-CZ" sz="2000" b="1" dirty="0">
                <a:solidFill>
                  <a:srgbClr val="FF0000"/>
                </a:solidFill>
              </a:rPr>
              <a:t>Rentabilita dolů:</a:t>
            </a:r>
          </a:p>
          <a:p>
            <a:pPr marL="0" indent="0">
              <a:buNone/>
              <a:defRPr/>
            </a:pPr>
            <a:endParaRPr lang="cs-CZ" sz="20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sz="1600" b="1" dirty="0"/>
              <a:t>     1574:   </a:t>
            </a:r>
            <a:r>
              <a:rPr lang="cs-CZ" sz="1600" dirty="0"/>
              <a:t>kutnohorský revír:     příjmy    163 053 kop grošů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výdaje:    162 454 kop grošů </a:t>
            </a:r>
          </a:p>
          <a:p>
            <a:pPr marL="0" indent="0">
              <a:buNone/>
              <a:defRPr/>
            </a:pPr>
            <a:r>
              <a:rPr lang="cs-CZ" sz="1600" dirty="0"/>
              <a:t>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–  báňské investice hradil panovník: Maxmilián II. žádal měšťany o půjčky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–  náklady:  technické vybavení a stavba náhonů dovoz dřeva z Krkonoš a výroba uhlí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náhony (plavení dřeva) a pumpařské šachty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pracovní síla (cizí odborníci)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–  výroba hřivny stříbra (cca ¼ kg) se spotřebovalo:  olovo:    8 až 10 kg (i 12 až 18 kg)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            dřevěné uhlí:  4 až 4½ truhly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                                                                        celkové náklady:  20 až 30 českých grošů                              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–  </a:t>
            </a:r>
            <a:r>
              <a:rPr lang="cs-CZ" sz="1600" b="1" dirty="0"/>
              <a:t>propůjčení odvalů</a:t>
            </a:r>
            <a:r>
              <a:rPr lang="cs-CZ" sz="1600" dirty="0"/>
              <a:t>:  exploatace starých hlušinových a struskových hald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B. </a:t>
            </a:r>
            <a:r>
              <a:rPr lang="cs-CZ" sz="1600" dirty="0" err="1"/>
              <a:t>Nickel</a:t>
            </a:r>
            <a:r>
              <a:rPr lang="cs-CZ" sz="1600" dirty="0"/>
              <a:t>:  získal od panovníka licenci:  1556–1562:   7 tun mědi a 400 kg stříbra 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 marL="0" indent="0">
              <a:buNone/>
              <a:defRPr/>
            </a:pPr>
            <a:r>
              <a:rPr lang="cs-CZ" sz="1600" dirty="0"/>
              <a:t>                  –  konec. 16. stol.:  některé doly kvůli nedostatku kapitálu a ztrátové těžbě zavřeny </a:t>
            </a:r>
          </a:p>
          <a:p>
            <a:pPr>
              <a:defRPr/>
            </a:pPr>
            <a:endParaRPr lang="cs-CZ" sz="16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>
            <a:extLst>
              <a:ext uri="{FF2B5EF4-FFF2-40B4-BE49-F238E27FC236}">
                <a16:creationId xmlns:a16="http://schemas.microsoft.com/office/drawing/2014/main" id="{64123DC4-8E6E-2E05-B182-17DB58AC0D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83848" y="1273216"/>
            <a:ext cx="10671858" cy="5584784"/>
          </a:xfrm>
        </p:spPr>
        <p:txBody>
          <a:bodyPr>
            <a:normAutofit/>
          </a:bodyPr>
          <a:lstStyle/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Dobývací metoda  </a:t>
            </a:r>
            <a:r>
              <a:rPr lang="cs-CZ" altLang="cs-CZ" sz="1800" dirty="0"/>
              <a:t> –  rubání ložiska (žíly) po jeho sklonu metodou tzv. </a:t>
            </a:r>
            <a:r>
              <a:rPr lang="cs-CZ" altLang="cs-CZ" sz="1800" dirty="0" err="1"/>
              <a:t>sestupkování</a:t>
            </a: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–  „rozpojování“ (kutání) pomocí kladiv a klínů (mlátky a želízka)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–  „sázení ohně“, tj. rozvolňování hornin ohněm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                  </a:t>
            </a:r>
          </a:p>
          <a:p>
            <a:pPr eaLnBrk="1" hangingPunct="1"/>
            <a:r>
              <a:rPr lang="cs-CZ" altLang="cs-CZ" sz="1800" b="1" dirty="0"/>
              <a:t>Nakopání materiálu</a:t>
            </a:r>
            <a:r>
              <a:rPr lang="cs-CZ" altLang="cs-CZ" sz="1800" dirty="0"/>
              <a:t>  –  čelba důlní chodbice 2x1m se za 1 směnu (6 hod.) posunula o 2,5 cm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Doprava materiálu</a:t>
            </a:r>
            <a:r>
              <a:rPr lang="cs-CZ" altLang="cs-CZ" sz="1800" dirty="0"/>
              <a:t>  –  materiál se dopravoval k těžní jámě ručně v dřevěných necičkách,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v proutěných koších, smykem v truhlách na saních či trakařem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–   přístup do nižších pater pomocí žebříků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Vyvezení materiálu </a:t>
            </a:r>
            <a:r>
              <a:rPr lang="cs-CZ" altLang="cs-CZ" sz="1800" dirty="0"/>
              <a:t> –  pomocí vrátku (rumpálu) umístěného na plošině u ústí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šachty (50 kg ze 30 – 40 m) )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–  od 13. stol. z hlubších šachet pomocí žentourů poháněných koňmi (cca 150 kg)</a:t>
            </a:r>
          </a:p>
          <a:p>
            <a:pPr eaLnBrk="1" hangingPunct="1"/>
            <a:endParaRPr lang="cs-CZ" altLang="cs-CZ" sz="18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A1D1542-7EAB-26A5-F792-BC052D4AA3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6294" y="144421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Těžba stříbrných rud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41E73B3-1FC8-9392-159E-68BAC876A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4467" y="-15582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rgbClr val="FF0000"/>
                </a:solidFill>
              </a:rPr>
              <a:t>                                Montánní archeologie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71A488F-6FC1-49BE-8DCF-F1F405E1C6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8917" y="996593"/>
            <a:ext cx="11630346" cy="586140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Středověké a raně novověké rudní hornictví:    okruhy studia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Ekonomická a technická infrastruktura</a:t>
            </a:r>
            <a:r>
              <a:rPr lang="cs-CZ" altLang="cs-CZ" sz="1800" dirty="0"/>
              <a:t>   –  hornické, úpravnické, hutnické provozy 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                 –  vznik, délka trvání, zánik 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Báňsko-hutnické technologie</a:t>
            </a:r>
            <a:r>
              <a:rPr lang="cs-CZ" altLang="cs-CZ" sz="1800" dirty="0"/>
              <a:t>   –   dolování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–   čerpání vody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–   úprava rud:  praní mletí, pražení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–   hutnické (metalurgické) zpracování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8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Hornické a úpravnické areály</a:t>
            </a:r>
            <a:r>
              <a:rPr lang="cs-CZ" altLang="cs-CZ" sz="1800" dirty="0"/>
              <a:t>   –   vliv na osídlení regionu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–  infrastruktura (doprava, zemědělské zázemí)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     –  vliv na odlesňování či znečištění krajiny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Hornická sídliště  </a:t>
            </a:r>
            <a:r>
              <a:rPr lang="cs-CZ" altLang="cs-CZ" sz="1800" dirty="0"/>
              <a:t>–  vznik, trvání a zánik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–  propojení s městskými centry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–  prostorová, sociální a ekonomická interakce s důlními a hutními provozy.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>
            <a:extLst>
              <a:ext uri="{FF2B5EF4-FFF2-40B4-BE49-F238E27FC236}">
                <a16:creationId xmlns:a16="http://schemas.microsoft.com/office/drawing/2014/main" id="{556A19FA-33C1-D8C0-EE35-4A91B52C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591" y="0"/>
            <a:ext cx="4538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5">
            <a:extLst>
              <a:ext uri="{FF2B5EF4-FFF2-40B4-BE49-F238E27FC236}">
                <a16:creationId xmlns:a16="http://schemas.microsoft.com/office/drawing/2014/main" id="{0AA983ED-3A71-3930-3367-832398A83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47" y="5750360"/>
            <a:ext cx="654463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Rubání a transport natěžené žiloviny a rudniny v neckách.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 Kutnohorský graduál, poslední čtvrtina 15. stol.</a:t>
            </a:r>
          </a:p>
        </p:txBody>
      </p:sp>
      <p:pic>
        <p:nvPicPr>
          <p:cNvPr id="32772" name="Picture 11">
            <a:extLst>
              <a:ext uri="{FF2B5EF4-FFF2-40B4-BE49-F238E27FC236}">
                <a16:creationId xmlns:a16="http://schemas.microsoft.com/office/drawing/2014/main" id="{7B6E7E35-FA1B-70D2-798C-C3A535ED2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7" y="1749462"/>
            <a:ext cx="6012051" cy="364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12">
            <a:extLst>
              <a:ext uri="{FF2B5EF4-FFF2-40B4-BE49-F238E27FC236}">
                <a16:creationId xmlns:a16="http://schemas.microsoft.com/office/drawing/2014/main" id="{F36BA90F-FDC7-D666-1969-D32750929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7" y="228601"/>
            <a:ext cx="5600326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+mn-lt"/>
              </a:rPr>
              <a:t>Ražba štol a těžba rudy pomoci mlátku a želízka.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+mn-lt"/>
              </a:rPr>
              <a:t>Das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Schwazer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Bergbuch</a:t>
            </a:r>
            <a:r>
              <a:rPr lang="cs-CZ" altLang="cs-CZ" sz="1800" dirty="0">
                <a:latin typeface="+mn-lt"/>
              </a:rPr>
              <a:t>, Ludwig </a:t>
            </a:r>
            <a:r>
              <a:rPr lang="cs-CZ" altLang="cs-CZ" sz="1800" dirty="0" err="1">
                <a:latin typeface="+mn-lt"/>
              </a:rPr>
              <a:t>Lasl</a:t>
            </a:r>
            <a:r>
              <a:rPr lang="cs-CZ" altLang="cs-CZ" sz="1800" dirty="0">
                <a:latin typeface="+mn-lt"/>
              </a:rPr>
              <a:t> (texty) a </a:t>
            </a:r>
            <a:r>
              <a:rPr lang="cs-CZ" altLang="cs-CZ" sz="1800" dirty="0" err="1">
                <a:latin typeface="+mn-lt"/>
              </a:rPr>
              <a:t>Jorg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Kolber</a:t>
            </a:r>
            <a:r>
              <a:rPr lang="cs-CZ" altLang="cs-CZ" sz="1800" dirty="0">
                <a:latin typeface="+mn-lt"/>
              </a:rPr>
              <a:t> (iluminace), polovina 16. stol.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572B3347-F29E-8092-908F-C0D2A97AF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8" y="0"/>
            <a:ext cx="6781800" cy="675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5">
            <a:extLst>
              <a:ext uri="{FF2B5EF4-FFF2-40B4-BE49-F238E27FC236}">
                <a16:creationId xmlns:a16="http://schemas.microsoft.com/office/drawing/2014/main" id="{D38123EC-8F22-FD5F-D87F-31809B35E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3425" y="1202803"/>
            <a:ext cx="4469257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  <a:latin typeface="+mn-lt"/>
              </a:rPr>
              <a:t>Osvětlení dolů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Nejstarší:  </a:t>
            </a:r>
            <a:r>
              <a:rPr lang="cs-CZ" altLang="cs-CZ" sz="1800" b="1" dirty="0">
                <a:latin typeface="+mn-lt"/>
              </a:rPr>
              <a:t>louče a pochodně</a:t>
            </a:r>
            <a:r>
              <a:rPr lang="cs-CZ" altLang="cs-CZ" sz="1800" dirty="0">
                <a:latin typeface="+mn-lt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Od 13. stol.:  </a:t>
            </a:r>
            <a:r>
              <a:rPr lang="cs-CZ" altLang="cs-CZ" sz="1800" b="1" dirty="0">
                <a:latin typeface="+mn-lt"/>
              </a:rPr>
              <a:t>keramické lampy</a:t>
            </a:r>
            <a:r>
              <a:rPr lang="cs-CZ" altLang="cs-CZ" sz="1800" dirty="0">
                <a:latin typeface="+mn-lt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Od 16. stol. :  </a:t>
            </a:r>
            <a:r>
              <a:rPr lang="cs-CZ" altLang="cs-CZ" sz="1800" b="1" dirty="0">
                <a:latin typeface="+mn-lt"/>
              </a:rPr>
              <a:t>kovové kahance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>
            <a:extLst>
              <a:ext uri="{FF2B5EF4-FFF2-40B4-BE49-F238E27FC236}">
                <a16:creationId xmlns:a16="http://schemas.microsoft.com/office/drawing/2014/main" id="{58DDC175-94D3-11B4-CF74-7F2D264A17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8101" y="609600"/>
            <a:ext cx="11323899" cy="6248400"/>
          </a:xfrm>
        </p:spPr>
        <p:txBody>
          <a:bodyPr/>
          <a:lstStyle/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Odvádění vody</a:t>
            </a:r>
            <a:r>
              <a:rPr lang="cs-CZ" altLang="cs-CZ" sz="1800" dirty="0"/>
              <a:t>  </a:t>
            </a:r>
            <a:r>
              <a:rPr lang="cs-CZ" altLang="cs-CZ" sz="2000" dirty="0"/>
              <a:t>–   a)  odvodňovacími štolami    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          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b)   vaky nebo vědry vytahovanými vrátkem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c)   dřevěnými vydlabanými koryty (</a:t>
            </a:r>
            <a:r>
              <a:rPr lang="cs-CZ" altLang="cs-CZ" sz="2000" dirty="0" err="1"/>
              <a:t>Dippoldiswalde</a:t>
            </a:r>
            <a:r>
              <a:rPr lang="cs-CZ" altLang="cs-CZ" sz="2000" dirty="0"/>
              <a:t>) 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dirty="0"/>
              <a:t>                                     d)   vodními koly (13/14. stol.: Schwarzwald, Staré Hory)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dirty="0"/>
              <a:t>Vytříděná ruda se odvážela do úpraven, hlušina na odvaly (někdy se ukládala do vyrubaných prostor)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dirty="0"/>
              <a:t>Na povrchu se rudní materiál rozbíjel kladivy, pak se rudnina rozemlela v rudních mlýnech</a:t>
            </a:r>
          </a:p>
          <a:p>
            <a:pPr eaLnBrk="1" hangingPunct="1"/>
            <a:endParaRPr lang="cs-CZ" altLang="cs-CZ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37D6C20-A475-C8AC-E578-0FAAC40BB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3006" y="145206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Hutnictví stříbra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FFE64A6-2CFA-6CDF-EBC9-6C0CB9856F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9286" y="1388962"/>
            <a:ext cx="11682713" cy="546903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Proces hutnění sulfidické rudy měl čtyři fáze:</a:t>
            </a:r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1.  Třídění rudy  </a:t>
            </a:r>
            <a:r>
              <a:rPr lang="cs-CZ" altLang="cs-CZ" sz="2000" dirty="0"/>
              <a:t>–  úpravy pro vstupní sulfidický koncentrát:  praní, drcení, mletí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2.  Pyrotechnická úprava  </a:t>
            </a:r>
            <a:r>
              <a:rPr lang="cs-CZ" altLang="cs-CZ" sz="2000" dirty="0"/>
              <a:t>–  oxidace sulfidů pražením (převedení sulfidických rud na oxidy)</a:t>
            </a:r>
          </a:p>
          <a:p>
            <a:pPr eaLnBrk="1" hangingPunct="1">
              <a:buFontTx/>
              <a:buNone/>
            </a:pPr>
            <a:endParaRPr lang="cs-CZ" altLang="cs-CZ" sz="2000" dirty="0"/>
          </a:p>
          <a:p>
            <a:pPr marL="457200" indent="-457200" eaLnBrk="1" hangingPunct="1">
              <a:buFontTx/>
              <a:buAutoNum type="arabicPeriod" startAt="3"/>
            </a:pPr>
            <a:r>
              <a:rPr lang="cs-CZ" altLang="cs-CZ" sz="2000" b="1" dirty="0"/>
              <a:t>Redukování na kov</a:t>
            </a:r>
            <a:r>
              <a:rPr lang="cs-CZ" altLang="cs-CZ" sz="2000" dirty="0"/>
              <a:t>  –  tavení v peci: </a:t>
            </a:r>
            <a:r>
              <a:rPr lang="cs-CZ" altLang="cs-CZ" sz="2000" b="1" dirty="0"/>
              <a:t>vsázka:</a:t>
            </a:r>
            <a:r>
              <a:rPr lang="cs-CZ" altLang="cs-CZ" sz="2000" dirty="0"/>
              <a:t>   uhlí, ruda + struskotvorné přísady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                               (klejt: </a:t>
            </a:r>
            <a:r>
              <a:rPr lang="cs-CZ" altLang="cs-CZ" sz="2000" dirty="0" err="1"/>
              <a:t>PbO</a:t>
            </a:r>
            <a:r>
              <a:rPr lang="cs-CZ" altLang="cs-CZ" sz="2000" dirty="0"/>
              <a:t> – oxid olovnatý, křemen pro vázáni </a:t>
            </a:r>
            <a:r>
              <a:rPr lang="cs-CZ" altLang="cs-CZ" sz="2000" dirty="0" err="1"/>
              <a:t>Fe</a:t>
            </a:r>
            <a:r>
              <a:rPr lang="cs-CZ" altLang="cs-CZ" sz="2000" dirty="0"/>
              <a:t> do strusky)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–  vznikla slitina </a:t>
            </a:r>
            <a:r>
              <a:rPr lang="cs-CZ" altLang="cs-CZ" sz="2000" dirty="0" err="1"/>
              <a:t>Pb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Ag</a:t>
            </a:r>
            <a:endParaRPr lang="cs-CZ" altLang="cs-CZ" sz="2000" dirty="0"/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4.  Oddělení a přečišťování</a:t>
            </a:r>
            <a:r>
              <a:rPr lang="cs-CZ" altLang="cs-CZ" sz="2000" dirty="0"/>
              <a:t>  –  rafinace stříbra:  do kelímku v předpecí se vlilo roztavené olovo, do něhož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                                                 se vypustila tavba (několikrát se opakovalo)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34D248AD-BF83-59C9-C1D6-5045FE82C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66" y="900062"/>
            <a:ext cx="5646034" cy="477965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>
            <a:extLst>
              <a:ext uri="{FF2B5EF4-FFF2-40B4-BE49-F238E27FC236}">
                <a16:creationId xmlns:a16="http://schemas.microsoft.com/office/drawing/2014/main" id="{0B9CDBF5-9213-FF01-C055-D869C874A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68" y="5951187"/>
            <a:ext cx="55579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Prádlo s umělým přívodem v dlabaných korytech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E99B9DE-4AC3-A240-C55F-9D116666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317" y="772214"/>
            <a:ext cx="4804057" cy="4907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DAA5893-709E-CC8D-1668-F42E29B57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4554" y="5951187"/>
            <a:ext cx="25955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Drcení a pražení rudy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7-hut-hesse-1521-b">
            <a:extLst>
              <a:ext uri="{FF2B5EF4-FFF2-40B4-BE49-F238E27FC236}">
                <a16:creationId xmlns:a16="http://schemas.microsoft.com/office/drawing/2014/main" id="{EEF43BC5-1119-DC74-0C04-53DA5417D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78" y="0"/>
            <a:ext cx="3440934" cy="667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7CBDFD8A-AEF0-95E3-EF63-E9A040A65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288" y="1190006"/>
            <a:ext cx="6859712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Stříbrná huť na malbě Hanse </a:t>
            </a:r>
            <a:r>
              <a:rPr lang="cs-CZ" altLang="cs-CZ" sz="2400" b="1" dirty="0" err="1">
                <a:solidFill>
                  <a:srgbClr val="FF0000"/>
                </a:solidFill>
                <a:latin typeface="+mn-lt"/>
              </a:rPr>
              <a:t>Hesseho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 na zadní straně oltáře v kostele sv. Anny v </a:t>
            </a:r>
            <a:r>
              <a:rPr lang="cs-CZ" altLang="cs-CZ" sz="2400" b="1" dirty="0" err="1">
                <a:solidFill>
                  <a:srgbClr val="FF0000"/>
                </a:solidFill>
                <a:latin typeface="+mn-lt"/>
              </a:rPr>
              <a:t>Annabergu</a:t>
            </a:r>
            <a:r>
              <a:rPr lang="cs-CZ" altLang="cs-CZ" sz="2400" b="1" dirty="0">
                <a:solidFill>
                  <a:srgbClr val="FF0000"/>
                </a:solidFill>
                <a:latin typeface="+mn-lt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Vlevo:  </a:t>
            </a:r>
            <a:r>
              <a:rPr lang="cs-CZ" altLang="cs-CZ" sz="1800" dirty="0">
                <a:latin typeface="+mn-lt"/>
              </a:rPr>
              <a:t>hutník sype dřevěné uhlí z proutěného koše do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šachtové pece, která má ve spodní části otevřenou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výpusť, z níž vytéká tavenina do předpecí.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Vpravo: </a:t>
            </a:r>
            <a:r>
              <a:rPr lang="cs-CZ" altLang="cs-CZ" sz="1800" dirty="0">
                <a:latin typeface="+mn-lt"/>
              </a:rPr>
              <a:t> hutník stojí u </a:t>
            </a:r>
            <a:r>
              <a:rPr lang="cs-CZ" altLang="cs-CZ" sz="1800" dirty="0" err="1">
                <a:latin typeface="+mn-lt"/>
              </a:rPr>
              <a:t>sháněcí</a:t>
            </a:r>
            <a:r>
              <a:rPr lang="cs-CZ" altLang="cs-CZ" sz="1800" dirty="0">
                <a:latin typeface="+mn-lt"/>
              </a:rPr>
              <a:t> (kupelační) pece, z níž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+mn-lt"/>
              </a:rPr>
              <a:t>                shora odtéká přes okraj klejt;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na zemi</a:t>
            </a:r>
            <a:r>
              <a:rPr lang="cs-CZ" altLang="cs-CZ" sz="1800" dirty="0">
                <a:latin typeface="+mn-lt"/>
              </a:rPr>
              <a:t>:  dřevěné necičky s rudním koncentrátem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+mn-lt"/>
              </a:rPr>
              <a:t>v horním rohu:</a:t>
            </a:r>
            <a:r>
              <a:rPr lang="cs-CZ" altLang="cs-CZ" sz="1800" dirty="0">
                <a:latin typeface="+mn-lt"/>
              </a:rPr>
              <a:t>   </a:t>
            </a:r>
            <a:r>
              <a:rPr lang="cs-CZ" altLang="cs-CZ" sz="1800" dirty="0" err="1">
                <a:latin typeface="+mn-lt"/>
              </a:rPr>
              <a:t>štádla</a:t>
            </a:r>
            <a:r>
              <a:rPr lang="cs-CZ" altLang="cs-CZ" sz="1800" dirty="0">
                <a:latin typeface="+mn-lt"/>
              </a:rPr>
              <a:t> na pražení rudy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>
            <a:extLst>
              <a:ext uri="{FF2B5EF4-FFF2-40B4-BE49-F238E27FC236}">
                <a16:creationId xmlns:a16="http://schemas.microsoft.com/office/drawing/2014/main" id="{C98A16F6-5AB7-1E28-06A2-D99CA813E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Výroba mědi</a:t>
            </a:r>
          </a:p>
        </p:txBody>
      </p:sp>
      <p:sp>
        <p:nvSpPr>
          <p:cNvPr id="50179" name="Rectangle 5">
            <a:extLst>
              <a:ext uri="{FF2B5EF4-FFF2-40B4-BE49-F238E27FC236}">
                <a16:creationId xmlns:a16="http://schemas.microsoft.com/office/drawing/2014/main" id="{EBE8EA4F-A791-438B-BF1B-7186668D8B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6580" y="1143000"/>
            <a:ext cx="12080458" cy="5715000"/>
          </a:xfrm>
        </p:spPr>
        <p:txBody>
          <a:bodyPr/>
          <a:lstStyle/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2000" b="1" dirty="0"/>
              <a:t>1.   Těžba rudy </a:t>
            </a:r>
            <a:r>
              <a:rPr lang="cs-CZ" altLang="cs-CZ" sz="2000" dirty="0"/>
              <a:t>(obsah </a:t>
            </a:r>
            <a:r>
              <a:rPr lang="cs-CZ" altLang="cs-CZ" sz="2000" dirty="0" err="1"/>
              <a:t>Cu</a:t>
            </a:r>
            <a:r>
              <a:rPr lang="cs-CZ" altLang="cs-CZ" sz="2000" dirty="0"/>
              <a:t> v rudě přibližně 1%)</a:t>
            </a:r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2.   Úprava rudy (zkoncentrování) – </a:t>
            </a:r>
            <a:r>
              <a:rPr lang="cs-CZ" altLang="cs-CZ" sz="2000" dirty="0"/>
              <a:t>drcení, flotace → zvýšení </a:t>
            </a:r>
            <a:r>
              <a:rPr lang="cs-CZ" altLang="cs-CZ" sz="2000" dirty="0" err="1"/>
              <a:t>Cu</a:t>
            </a:r>
            <a:r>
              <a:rPr lang="cs-CZ" altLang="cs-CZ" sz="2000" dirty="0"/>
              <a:t> na 8-35%</a:t>
            </a:r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3.   Hutnění (vlastní postup výroby)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/>
            <a:r>
              <a:rPr lang="cs-CZ" altLang="cs-CZ" sz="2000" b="1" dirty="0"/>
              <a:t>2 způsoby výroby </a:t>
            </a:r>
            <a:r>
              <a:rPr lang="cs-CZ" altLang="cs-CZ" sz="2000" b="1" dirty="0" err="1"/>
              <a:t>Cu</a:t>
            </a:r>
            <a:r>
              <a:rPr lang="cs-CZ" altLang="cs-CZ" sz="2000" b="1" dirty="0"/>
              <a:t>: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   a) pyrometalurgická (suchá) výroba  –  </a:t>
            </a:r>
            <a:r>
              <a:rPr lang="cs-CZ" altLang="cs-CZ" sz="2000" dirty="0"/>
              <a:t>pro sulfidické a kyslíkové rudy</a:t>
            </a:r>
            <a:r>
              <a:rPr lang="cs-CZ" altLang="cs-CZ" sz="2000" b="1" dirty="0"/>
              <a:t> </a:t>
            </a:r>
          </a:p>
          <a:p>
            <a:pPr eaLnBrk="1" hangingPunct="1">
              <a:buFontTx/>
              <a:buNone/>
            </a:pPr>
            <a:endParaRPr lang="cs-CZ" altLang="cs-CZ" sz="2000" b="1" dirty="0"/>
          </a:p>
          <a:p>
            <a:pPr eaLnBrk="1" hangingPunct="1">
              <a:buFontTx/>
              <a:buNone/>
            </a:pPr>
            <a:r>
              <a:rPr lang="cs-CZ" altLang="cs-CZ" sz="2000" b="1" dirty="0"/>
              <a:t>         b) hydrometalurgická (mokrá) výroba</a:t>
            </a:r>
            <a:r>
              <a:rPr lang="cs-CZ" altLang="cs-CZ" sz="2000" dirty="0"/>
              <a:t>  –  pro zpracování chudých kyslíkatých rud a rud obsahujících ryzí </a:t>
            </a:r>
            <a:r>
              <a:rPr lang="cs-CZ" altLang="cs-CZ" sz="2000" dirty="0" err="1"/>
              <a:t>Cu</a:t>
            </a:r>
            <a:r>
              <a:rPr lang="cs-CZ" altLang="cs-CZ" sz="2000" dirty="0"/>
              <a:t> </a:t>
            </a:r>
          </a:p>
          <a:p>
            <a:pPr marL="914400" lvl="2" indent="0">
              <a:buNone/>
            </a:pPr>
            <a:r>
              <a:rPr lang="cs-CZ" altLang="cs-CZ" dirty="0"/>
              <a:t>                                                               –  měděná ruda se rozpustila ve zředěné kyselině sírové </a:t>
            </a:r>
          </a:p>
          <a:p>
            <a:pPr marL="914400" lvl="2" indent="0">
              <a:buNone/>
            </a:pPr>
            <a:r>
              <a:rPr lang="cs-CZ" altLang="cs-CZ" dirty="0"/>
              <a:t>                                                               –  po odstranění nerozpuštěných zbytků se </a:t>
            </a:r>
            <a:r>
              <a:rPr lang="cs-CZ" altLang="cs-CZ" dirty="0" err="1"/>
              <a:t>Cu</a:t>
            </a:r>
            <a:r>
              <a:rPr lang="cs-CZ" altLang="cs-CZ" dirty="0"/>
              <a:t> vysrážela (</a:t>
            </a:r>
            <a:r>
              <a:rPr lang="cs-CZ" altLang="cs-CZ" dirty="0" err="1"/>
              <a:t>cenentace</a:t>
            </a:r>
            <a:r>
              <a:rPr lang="cs-CZ" altLang="cs-CZ" dirty="0"/>
              <a:t>) </a:t>
            </a:r>
          </a:p>
          <a:p>
            <a:pPr marL="914400" lvl="2" indent="0">
              <a:buNone/>
            </a:pPr>
            <a:r>
              <a:rPr lang="cs-CZ" altLang="cs-CZ" dirty="0"/>
              <a:t>                                                               –  čistota mědi 50 až 90%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5">
            <a:extLst>
              <a:ext uri="{FF2B5EF4-FFF2-40B4-BE49-F238E27FC236}">
                <a16:creationId xmlns:a16="http://schemas.microsoft.com/office/drawing/2014/main" id="{EBE8EA4F-A791-438B-BF1B-7186668D8B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399" y="405114"/>
            <a:ext cx="11277601" cy="6452886"/>
          </a:xfrm>
        </p:spPr>
        <p:txBody>
          <a:bodyPr>
            <a:normAutofit/>
          </a:bodyPr>
          <a:lstStyle/>
          <a:p>
            <a:pPr eaLnBrk="1" hangingPunct="1"/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1.   Těžba rudy </a:t>
            </a:r>
            <a:r>
              <a:rPr lang="cs-CZ" altLang="cs-CZ" sz="1800" dirty="0"/>
              <a:t>(obsah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v rudě přibližně 1%)</a:t>
            </a: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2.   Úprava rudy (zkoncentrování) – </a:t>
            </a:r>
            <a:r>
              <a:rPr lang="cs-CZ" altLang="cs-CZ" sz="1800" dirty="0"/>
              <a:t>drcení, flotace → zvýšení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na 8-35%</a:t>
            </a: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3.   Hutnění (vlastní postup výroby)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2 způsoby výroby </a:t>
            </a:r>
            <a:r>
              <a:rPr lang="cs-CZ" altLang="cs-CZ" sz="1800" b="1" dirty="0" err="1"/>
              <a:t>Cu</a:t>
            </a:r>
            <a:r>
              <a:rPr lang="cs-CZ" altLang="cs-CZ" sz="1800" b="1" dirty="0"/>
              <a:t>: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a) pyrometalurgická (suchá) výroba – </a:t>
            </a:r>
            <a:r>
              <a:rPr lang="cs-CZ" altLang="cs-CZ" sz="1800" dirty="0"/>
              <a:t>pro sulfidické a kyslíkové rudy</a:t>
            </a:r>
            <a:r>
              <a:rPr lang="cs-CZ" altLang="cs-CZ" sz="1800" b="1" dirty="0"/>
              <a:t> 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>
              <a:buFontTx/>
              <a:buNone/>
            </a:pPr>
            <a:r>
              <a:rPr lang="cs-CZ" altLang="cs-CZ" sz="1800" b="1" dirty="0"/>
              <a:t>         b) hydrometalurgická (mokrá) výroba</a:t>
            </a:r>
            <a:r>
              <a:rPr lang="cs-CZ" altLang="cs-CZ" sz="1800" dirty="0"/>
              <a:t>  –  pro zpracování chudých kyslíkatých rud a rud obsahujících ryzí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</a:t>
            </a:r>
          </a:p>
          <a:p>
            <a:pPr marL="914400" lvl="2" indent="0">
              <a:buNone/>
            </a:pPr>
            <a:endParaRPr lang="cs-CZ" altLang="cs-CZ" sz="1800" dirty="0"/>
          </a:p>
          <a:p>
            <a:pPr marL="914400" lvl="2" indent="0">
              <a:buNone/>
            </a:pPr>
            <a:r>
              <a:rPr lang="cs-CZ" altLang="cs-CZ" sz="1800" dirty="0"/>
              <a:t>                                                            –  měděná ruda se rozpustila ve zředěné kyselině sírové </a:t>
            </a:r>
          </a:p>
          <a:p>
            <a:pPr marL="914400" lvl="2" indent="0">
              <a:buNone/>
            </a:pPr>
            <a:r>
              <a:rPr lang="cs-CZ" altLang="cs-CZ" sz="1800" dirty="0"/>
              <a:t>¨</a:t>
            </a:r>
          </a:p>
          <a:p>
            <a:pPr marL="914400" lvl="2" indent="0">
              <a:buNone/>
            </a:pPr>
            <a:r>
              <a:rPr lang="cs-CZ" altLang="cs-CZ" sz="1800" dirty="0"/>
              <a:t>                                                            –  po odstranění nerozpuštěných zbytků se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vysrážela (</a:t>
            </a:r>
            <a:r>
              <a:rPr lang="cs-CZ" altLang="cs-CZ" sz="1800" dirty="0" err="1"/>
              <a:t>cenentace</a:t>
            </a:r>
            <a:r>
              <a:rPr lang="cs-CZ" altLang="cs-CZ" sz="1800" dirty="0"/>
              <a:t>) </a:t>
            </a:r>
          </a:p>
          <a:p>
            <a:pPr marL="914400" lvl="2" indent="0">
              <a:buNone/>
            </a:pPr>
            <a:endParaRPr lang="cs-CZ" altLang="cs-CZ" sz="1800" dirty="0"/>
          </a:p>
          <a:p>
            <a:pPr marL="914400" lvl="2" indent="0">
              <a:buNone/>
            </a:pPr>
            <a:r>
              <a:rPr lang="cs-CZ" altLang="cs-CZ" sz="1800" dirty="0"/>
              <a:t>                                                            –  čistota mědi 50- 90%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>
            <a:extLst>
              <a:ext uri="{FF2B5EF4-FFF2-40B4-BE49-F238E27FC236}">
                <a16:creationId xmlns:a16="http://schemas.microsoft.com/office/drawing/2014/main" id="{E78B7B82-EA8C-309D-12E9-0013239BF5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marL="838200" indent="-838200"/>
            <a:r>
              <a:rPr lang="cs-CZ" altLang="cs-CZ" sz="3200" b="1" dirty="0">
                <a:solidFill>
                  <a:srgbClr val="FF0000"/>
                </a:solidFill>
              </a:rPr>
              <a:t>                   Pyrometalurgická výroba</a:t>
            </a:r>
          </a:p>
        </p:txBody>
      </p:sp>
      <p:sp>
        <p:nvSpPr>
          <p:cNvPr id="52227" name="Rectangle 5">
            <a:extLst>
              <a:ext uri="{FF2B5EF4-FFF2-40B4-BE49-F238E27FC236}">
                <a16:creationId xmlns:a16="http://schemas.microsoft.com/office/drawing/2014/main" id="{2E99087E-4C4F-04E6-9160-BF4EF26506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9163" y="1447800"/>
            <a:ext cx="11821609" cy="54102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altLang="cs-CZ" sz="1800" b="1" dirty="0"/>
              <a:t>1.  Pražení v peci</a:t>
            </a:r>
            <a:r>
              <a:rPr lang="cs-CZ" altLang="cs-CZ" sz="1800" dirty="0"/>
              <a:t>  –   odsíření rudy pražením:   při 850°C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materiál se zahříval v plamenných pecích s uhlím a struskotvornými přísadami:  křemen, vápenec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–   ve spodní části pece se hromadil meziprodukt – </a:t>
            </a:r>
            <a:r>
              <a:rPr lang="cs-CZ" altLang="cs-CZ" sz="1800" b="1" dirty="0"/>
              <a:t>tzv. kamínek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      (tavenina sulfidu železnatého a měďného) pokrytý struskou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</a:t>
            </a:r>
          </a:p>
          <a:p>
            <a:pPr marL="609600" indent="-609600">
              <a:buNone/>
              <a:defRPr/>
            </a:pPr>
            <a:r>
              <a:rPr lang="cs-CZ" altLang="cs-CZ" sz="1800" dirty="0"/>
              <a:t>                              –  při tavení přešlo do kamínku 95 až 99%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nebo drahých kovů</a:t>
            </a:r>
          </a:p>
          <a:p>
            <a:pPr marL="609600" indent="-609600"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–  drcení a pražení kamínku se opakovalo až tzv. „do mrtva“ (do úplného odstranění síry)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–  v některých případech nebyla primární úprava rudy nutná a mohlo se hned přikročit k redukčnímu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tavení rudy, obvykle s použitím struskotvorných přísad, za teplot minimálně 1150°C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C72AF8-58DC-E318-730D-5A95D69E0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548" y="838200"/>
            <a:ext cx="11111697" cy="6019800"/>
          </a:xfrm>
        </p:spPr>
        <p:txBody>
          <a:bodyPr/>
          <a:lstStyle/>
          <a:p>
            <a:pPr eaLnBrk="1" hangingPunct="1">
              <a:buFontTx/>
              <a:buAutoNum type="arabicPeriod" startAt="2"/>
              <a:defRPr/>
            </a:pPr>
            <a:r>
              <a:rPr lang="cs-CZ" altLang="cs-CZ" sz="1800" b="1" dirty="0"/>
              <a:t>Redukce  </a:t>
            </a:r>
            <a:r>
              <a:rPr lang="cs-CZ" altLang="cs-CZ" sz="1800" dirty="0"/>
              <a:t>–  tavením se získal koncentrovaný, „bohatý“ kamínek (oxid měďný cca 60 %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)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–  v otevřených nebo uzavřených výhních na dřevěném uhlí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–  za silného dmýchání, redukoval na měď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oxidace sulfidu </a:t>
            </a:r>
            <a:r>
              <a:rPr lang="cs-CZ" altLang="cs-CZ" sz="1800" dirty="0" err="1"/>
              <a:t>mědného</a:t>
            </a:r>
            <a:r>
              <a:rPr lang="cs-CZ" altLang="cs-CZ" sz="1800" dirty="0"/>
              <a:t> vzduchem:  oxid </a:t>
            </a:r>
            <a:r>
              <a:rPr lang="cs-CZ" altLang="cs-CZ" sz="1800" dirty="0" err="1"/>
              <a:t>mědný</a:t>
            </a:r>
            <a:r>
              <a:rPr lang="cs-CZ" altLang="cs-CZ" sz="1800" dirty="0"/>
              <a:t> reaguje se zbylým sulfidem </a:t>
            </a:r>
            <a:r>
              <a:rPr lang="cs-CZ" altLang="cs-CZ" sz="1800" dirty="0" err="1"/>
              <a:t>mědným</a:t>
            </a:r>
            <a:r>
              <a:rPr lang="cs-CZ" altLang="cs-CZ" sz="1800" dirty="0"/>
              <a:t> za vzniku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surové mědi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</a:t>
            </a:r>
          </a:p>
          <a:p>
            <a:pPr eaLnBrk="1" hangingPunct="1">
              <a:buFontTx/>
              <a:buAutoNum type="arabicPeriod" startAt="3"/>
              <a:defRPr/>
            </a:pPr>
            <a:r>
              <a:rPr lang="cs-CZ" altLang="cs-CZ" sz="1800" b="1" dirty="0"/>
              <a:t>Rafinace  </a:t>
            </a:r>
            <a:r>
              <a:rPr lang="cs-CZ" altLang="cs-CZ" sz="1800" dirty="0"/>
              <a:t>–  čistění od příměsí v </a:t>
            </a:r>
            <a:r>
              <a:rPr lang="cs-CZ" altLang="cs-CZ" sz="1800" dirty="0" err="1"/>
              <a:t>tyglíkových</a:t>
            </a:r>
            <a:r>
              <a:rPr lang="cs-CZ" altLang="cs-CZ" sz="1800" dirty="0"/>
              <a:t> pecích</a:t>
            </a:r>
          </a:p>
          <a:p>
            <a:pPr eaLnBrk="1" hangingPunct="1">
              <a:buFontTx/>
              <a:buAutoNum type="arabicPeriod" startAt="3"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–  dmýchání vzduchu do surové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(oxidace)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–  vzniklé oxidy se shromažďují na povrchu mědi jako struska (Fe2O3, Al2O3, SiO2)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/>
              <a:t>4.  Odlévání</a:t>
            </a:r>
            <a:r>
              <a:rPr lang="cs-CZ" altLang="cs-CZ" sz="1800" dirty="0"/>
              <a:t> – do formy desek nebo </a:t>
            </a:r>
            <a:r>
              <a:rPr lang="cs-CZ" altLang="cs-CZ" sz="1800" dirty="0" err="1"/>
              <a:t>plastrů</a:t>
            </a:r>
            <a:endParaRPr lang="cs-CZ" altLang="cs-CZ" sz="1800" dirty="0"/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>
            <a:extLst>
              <a:ext uri="{FF2B5EF4-FFF2-40B4-BE49-F238E27FC236}">
                <a16:creationId xmlns:a16="http://schemas.microsoft.com/office/drawing/2014/main" id="{A78EDD64-4B8F-D867-E745-AB014EE9C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Předmět výzkumu</a:t>
            </a:r>
          </a:p>
        </p:txBody>
      </p:sp>
      <p:sp>
        <p:nvSpPr>
          <p:cNvPr id="5123" name="Rectangle 5">
            <a:extLst>
              <a:ext uri="{FF2B5EF4-FFF2-40B4-BE49-F238E27FC236}">
                <a16:creationId xmlns:a16="http://schemas.microsoft.com/office/drawing/2014/main" id="{04994D01-4B62-FCC3-9BDA-EED46CD532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2516" y="1066800"/>
            <a:ext cx="11879483" cy="5791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/>
              <a:t>Studium</a:t>
            </a:r>
            <a:r>
              <a:rPr lang="cs-CZ" altLang="cs-CZ" sz="2000" dirty="0"/>
              <a:t>  –  dějin hornictví a dobývání rud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–  přírodní podmínky:  geomorfologie, geologie, </a:t>
            </a:r>
            <a:r>
              <a:rPr lang="cs-CZ" altLang="cs-CZ" sz="2000" dirty="0" err="1"/>
              <a:t>hydronýmie</a:t>
            </a:r>
            <a:r>
              <a:rPr lang="cs-CZ" altLang="cs-CZ" sz="2000" dirty="0"/>
              <a:t>,  klima, vegetace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–  báňské, hutnické a úpravnické areály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–  technické zařízení a vybavení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–  zkoumání výrobních postupů a technologií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–  zpracovatelské postupy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–  vztahy mezi těžební a výrobní činností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–  vliv těžby na osídlení krajiny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–  formování kulturní krajiny (hornická a městská kolonizace)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–  mezioborová spolupráce s exaktními vědami:  geologie, mineralogie, </a:t>
            </a:r>
            <a:r>
              <a:rPr lang="cs-CZ" altLang="cs-CZ" sz="2000" dirty="0" err="1"/>
              <a:t>paloenviromentální</a:t>
            </a:r>
            <a:r>
              <a:rPr lang="cs-CZ" altLang="cs-CZ" sz="2000" dirty="0"/>
              <a:t> průzkum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–  ekologické důsledky dolování a výrobní činnosti:  exploatace ložisek, lesa, vodních toků,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                                                                     znečistění-kontaminace přírodního prostředí aj.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6039F12F-DE94-40C5-8BD0-8D06B2F36A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9191" y="609600"/>
            <a:ext cx="11472809" cy="62484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Černá měď</a:t>
            </a:r>
            <a:r>
              <a:rPr lang="cs-CZ" altLang="cs-CZ" sz="2400" dirty="0">
                <a:solidFill>
                  <a:srgbClr val="FF0000"/>
                </a:solidFill>
              </a:rPr>
              <a:t> (</a:t>
            </a:r>
            <a:r>
              <a:rPr lang="cs-CZ" altLang="cs-CZ" sz="2400" b="1" dirty="0" err="1">
                <a:solidFill>
                  <a:srgbClr val="FF0000"/>
                </a:solidFill>
              </a:rPr>
              <a:t>Schwarzkupfer</a:t>
            </a:r>
            <a:r>
              <a:rPr lang="cs-CZ" altLang="cs-CZ" sz="2400" dirty="0">
                <a:solidFill>
                  <a:srgbClr val="FF0000"/>
                </a:solidFill>
              </a:rPr>
              <a:t>):</a:t>
            </a:r>
          </a:p>
          <a:p>
            <a:pPr eaLnBrk="1" hangingPunct="1"/>
            <a:endParaRPr lang="cs-CZ" altLang="cs-CZ" sz="2400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</a:pPr>
            <a:r>
              <a:rPr lang="cs-CZ" altLang="cs-CZ" sz="1800" dirty="0"/>
              <a:t>      –  od pol. 15. stol.  –  ve většině stříbrných revírů hlavní produkt prvotního hutnění stříbrných rud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(vedle rudního olova 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–  slitina měla proměnlivé složení (</a:t>
            </a:r>
            <a:r>
              <a:rPr lang="cs-CZ" altLang="cs-CZ" sz="1800" dirty="0" err="1"/>
              <a:t>Cu+Pb+Ag</a:t>
            </a:r>
            <a:r>
              <a:rPr lang="cs-CZ" altLang="cs-CZ" sz="1800" dirty="0"/>
              <a:t> vč. dalších kovů) a v literatuře se zaměňuje se surovou mědí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(surová 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: cca 90%)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–   historický termín označoval produkt vyrobený konkrétní </a:t>
            </a:r>
            <a:r>
              <a:rPr lang="cs-CZ" altLang="cs-CZ" sz="1800" dirty="0" err="1"/>
              <a:t>technologí</a:t>
            </a:r>
            <a:r>
              <a:rPr lang="cs-CZ" altLang="cs-CZ" sz="1800" dirty="0"/>
              <a:t> zpracování rudy 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– obsah </a:t>
            </a:r>
            <a:r>
              <a:rPr lang="cs-CZ" altLang="cs-CZ" sz="1800" dirty="0" err="1"/>
              <a:t>Cu</a:t>
            </a:r>
            <a:r>
              <a:rPr lang="cs-CZ" altLang="cs-CZ" sz="1800" dirty="0"/>
              <a:t> byl okolo 50 %  (kutnohorské: 50–60 %) a hlavní složkou bylo </a:t>
            </a:r>
            <a:r>
              <a:rPr lang="cs-CZ" altLang="cs-CZ" sz="1800" dirty="0" err="1"/>
              <a:t>Pb</a:t>
            </a:r>
            <a:r>
              <a:rPr lang="cs-CZ" altLang="cs-CZ" sz="1800" dirty="0"/>
              <a:t>  (rudní olovo)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– revíry ji prodávaly do tzv. </a:t>
            </a:r>
            <a:r>
              <a:rPr lang="cs-CZ" altLang="cs-CZ" sz="1800" dirty="0" err="1"/>
              <a:t>ságrovacích</a:t>
            </a:r>
            <a:r>
              <a:rPr lang="cs-CZ" altLang="cs-CZ" sz="1800" dirty="0"/>
              <a:t> (vycezovacích) hutí ve větších hornických střediscích (v Kutné Hoře a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Jáchymově), kde se z ní získávány finální kovy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E822EAFD-A8AF-6516-A7D8-7477208EB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9154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Literatura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94A7E955-0A5F-C5EA-85A6-A6C73BD8F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789" y="1447800"/>
            <a:ext cx="11496782" cy="5410200"/>
          </a:xfrm>
        </p:spPr>
        <p:txBody>
          <a:bodyPr/>
          <a:lstStyle/>
          <a:p>
            <a:r>
              <a:rPr lang="cs-CZ" altLang="cs-CZ" sz="1800" dirty="0"/>
              <a:t>Bílek, J., 2001: Kutnohorské dolování. Historický přehled k problematice poddolování, hald a Vrchlické přehrady. Kutná Hora.</a:t>
            </a:r>
          </a:p>
          <a:p>
            <a:r>
              <a:rPr lang="cs-CZ" altLang="cs-CZ" sz="1800" dirty="0" err="1"/>
              <a:t>Häberlein</a:t>
            </a:r>
            <a:r>
              <a:rPr lang="cs-CZ" altLang="cs-CZ" sz="1800" dirty="0"/>
              <a:t>, M., 2006:</a:t>
            </a:r>
            <a:r>
              <a:rPr lang="de-DE" altLang="cs-CZ" sz="1800" i="1" dirty="0"/>
              <a:t> Die Fugger. Geschichte einer Augsburger Familie (1367 –</a:t>
            </a:r>
            <a:r>
              <a:rPr lang="cs-CZ" altLang="cs-CZ" sz="1800" i="1" dirty="0"/>
              <a:t> 1650)</a:t>
            </a:r>
            <a:r>
              <a:rPr lang="cs-CZ" altLang="cs-CZ" sz="1800" dirty="0"/>
              <a:t>, Stuttgart.</a:t>
            </a:r>
          </a:p>
          <a:p>
            <a:r>
              <a:rPr lang="cs-CZ" sz="1800" dirty="0"/>
              <a:t>Hodný, Václav – </a:t>
            </a:r>
            <a:r>
              <a:rPr lang="cs-CZ" sz="1800" dirty="0" err="1"/>
              <a:t>Strohalm</a:t>
            </a:r>
            <a:r>
              <a:rPr lang="cs-CZ" sz="1800" dirty="0"/>
              <a:t>, Petr: Historie dolování na Jesenicku - </a:t>
            </a:r>
            <a:r>
              <a:rPr lang="cs-CZ" sz="1800" dirty="0" err="1"/>
              <a:t>Andělskohorský</a:t>
            </a:r>
            <a:r>
              <a:rPr lang="cs-CZ" sz="1800" dirty="0"/>
              <a:t> rudní revír, </a:t>
            </a:r>
            <a:r>
              <a:rPr lang="cs-CZ" sz="1800" dirty="0">
                <a:hlinkClick r:id="rId2"/>
              </a:rPr>
              <a:t>www.diamo.cz</a:t>
            </a:r>
            <a:endParaRPr lang="cs-CZ" altLang="cs-CZ" sz="1800" dirty="0"/>
          </a:p>
          <a:p>
            <a:r>
              <a:rPr lang="cs-CZ" altLang="cs-CZ" sz="1800" dirty="0"/>
              <a:t>Hrubý, P., 2019: </a:t>
            </a:r>
            <a:r>
              <a:rPr lang="cs-CZ" altLang="cs-CZ" sz="1600" dirty="0"/>
              <a:t>Metalurgická produkční sféra na Českomoravské vrchovině v závěru přemyslovské éry. Brno.</a:t>
            </a:r>
          </a:p>
          <a:p>
            <a:r>
              <a:rPr lang="cs-CZ" altLang="cs-CZ" sz="1800" dirty="0"/>
              <a:t>Jiskra, J.,2008: Těžba stříbrných rud v Jáchymově v 16. století s jáchymovskými osobnostmi a první báňskou školou. </a:t>
            </a:r>
            <a:r>
              <a:rPr lang="cs-CZ" altLang="cs-CZ" sz="1800" dirty="0" err="1"/>
              <a:t>Georgius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Agricola</a:t>
            </a:r>
            <a:r>
              <a:rPr lang="cs-CZ" altLang="cs-CZ" sz="1800" dirty="0"/>
              <a:t>, Johannes Mathesius, Lazar </a:t>
            </a:r>
            <a:r>
              <a:rPr lang="cs-CZ" altLang="cs-CZ" sz="1800" dirty="0" err="1"/>
              <a:t>Erckel</a:t>
            </a:r>
            <a:r>
              <a:rPr lang="cs-CZ" altLang="cs-CZ" sz="1800" dirty="0"/>
              <a:t>. Praha.</a:t>
            </a:r>
          </a:p>
          <a:p>
            <a:r>
              <a:rPr lang="cs-CZ" altLang="cs-CZ" sz="1600" dirty="0" err="1"/>
              <a:t>Kořan</a:t>
            </a:r>
            <a:r>
              <a:rPr lang="cs-CZ" altLang="cs-CZ" sz="1600" dirty="0"/>
              <a:t>, J., 1950: Dějiny dolování v rudním okrsku kutnohorském. – </a:t>
            </a:r>
            <a:r>
              <a:rPr lang="cs-CZ" altLang="cs-CZ" sz="1600" dirty="0" err="1"/>
              <a:t>Geotechnica</a:t>
            </a:r>
            <a:r>
              <a:rPr lang="cs-CZ" altLang="cs-CZ" sz="1600" dirty="0"/>
              <a:t>, Praha.</a:t>
            </a:r>
          </a:p>
          <a:p>
            <a:r>
              <a:rPr lang="cs-CZ" altLang="cs-CZ" sz="1600" dirty="0" err="1"/>
              <a:t>Kořan</a:t>
            </a:r>
            <a:r>
              <a:rPr lang="cs-CZ" altLang="cs-CZ" sz="1600" dirty="0"/>
              <a:t> J., 1967a: K vývoji jáchymovského dolování, Sbor. pro dějiny přírod. věd a techniky 12, 7-34. Praha. </a:t>
            </a:r>
          </a:p>
          <a:p>
            <a:r>
              <a:rPr lang="cs-CZ" altLang="cs-CZ" sz="1600" dirty="0" err="1"/>
              <a:t>Kořan</a:t>
            </a:r>
            <a:r>
              <a:rPr lang="cs-CZ" altLang="cs-CZ" sz="1600" dirty="0"/>
              <a:t> J., 1967b: Jáchymovské ložisko v minulosti, Sbor. pro dějiny přírod. věd a techniky 12, 35-74. Praha.</a:t>
            </a:r>
          </a:p>
          <a:p>
            <a:r>
              <a:rPr lang="cs-CZ" altLang="cs-CZ" sz="1600" dirty="0"/>
              <a:t>Majer J.,1968: Těžba stříbrných rud v Jáchymově v 16. století. Sborník </a:t>
            </a:r>
            <a:r>
              <a:rPr lang="cs-CZ" altLang="cs-CZ" sz="1600" dirty="0" err="1"/>
              <a:t>Nár</a:t>
            </a:r>
            <a:r>
              <a:rPr lang="cs-CZ" altLang="cs-CZ" sz="1600" dirty="0"/>
              <a:t>. techn. </a:t>
            </a:r>
            <a:r>
              <a:rPr lang="cs-CZ" altLang="cs-CZ" sz="1600" dirty="0" err="1"/>
              <a:t>Muz</a:t>
            </a:r>
            <a:r>
              <a:rPr lang="cs-CZ" altLang="cs-CZ" sz="1600" dirty="0"/>
              <a:t>. 5, 111–279. </a:t>
            </a:r>
          </a:p>
          <a:p>
            <a:r>
              <a:rPr lang="cs-CZ" altLang="cs-CZ" sz="1600" dirty="0"/>
              <a:t>Majer J., 2004: Rudné hornictví v Čechách, na Moravě a ve Slezsku. Praha.</a:t>
            </a:r>
          </a:p>
          <a:p>
            <a:r>
              <a:rPr lang="cs-CZ" sz="1600" dirty="0"/>
              <a:t>Novák, Jaromír – Štěpán, Václav: Exploatace zlata na Bruntálsku, Časopis Slezského muzea, série B, 35-1986, Opava.</a:t>
            </a:r>
          </a:p>
          <a:p>
            <a:endParaRPr lang="cs-CZ" altLang="cs-CZ" sz="16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sah 2">
            <a:extLst>
              <a:ext uri="{FF2B5EF4-FFF2-40B4-BE49-F238E27FC236}">
                <a16:creationId xmlns:a16="http://schemas.microsoft.com/office/drawing/2014/main" id="{462B7F1A-7804-3FA7-B86B-786A2E449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92" y="914401"/>
            <a:ext cx="11363218" cy="5211763"/>
          </a:xfrm>
        </p:spPr>
        <p:txBody>
          <a:bodyPr/>
          <a:lstStyle/>
          <a:p>
            <a:r>
              <a:rPr lang="cs-CZ" altLang="cs-CZ" sz="1600" dirty="0"/>
              <a:t>Novák, J. – Štěpán, V., 1987: Dolování rud v 16. stole­tí na sovineckém a </a:t>
            </a:r>
            <a:r>
              <a:rPr lang="cs-CZ" altLang="cs-CZ" sz="1600" dirty="0" err="1"/>
              <a:t>šumvaldském</a:t>
            </a:r>
            <a:r>
              <a:rPr lang="cs-CZ" altLang="cs-CZ" sz="1600" dirty="0"/>
              <a:t> panství. – Sborník Okresního vlastivědného muzea Bruntál, 3, 9–13.</a:t>
            </a:r>
          </a:p>
          <a:p>
            <a:r>
              <a:rPr lang="de-DE" altLang="cs-CZ" sz="1600" dirty="0"/>
              <a:t>Schenk, H</a:t>
            </a:r>
            <a:r>
              <a:rPr lang="cs-CZ" altLang="cs-CZ" sz="1600" dirty="0"/>
              <a:t>., 1969:</a:t>
            </a:r>
            <a:r>
              <a:rPr lang="de-DE" altLang="cs-CZ" sz="1600" dirty="0"/>
              <a:t> Nürnberg und Prag. Ein Beitrag zur Geschichte der Handelsbeziehungen im 14. und 15. Jahrhundert. Wiesbaden</a:t>
            </a:r>
            <a:r>
              <a:rPr lang="cs-CZ" altLang="cs-CZ" sz="1600" dirty="0"/>
              <a:t>.</a:t>
            </a:r>
          </a:p>
          <a:p>
            <a:r>
              <a:rPr lang="cs-CZ" sz="1600" dirty="0"/>
              <a:t>Večeřa, J. – Malík, P. – Zezula, M., 2014: Suchá Rudná – záchranný archeologický výzkum a geologická charakteristika lokality </a:t>
            </a:r>
            <a:r>
              <a:rPr lang="en-US" sz="1600" dirty="0" err="1"/>
              <a:t>Suchá</a:t>
            </a:r>
            <a:r>
              <a:rPr lang="en-US" sz="1600" dirty="0"/>
              <a:t> </a:t>
            </a:r>
            <a:r>
              <a:rPr lang="en-US" sz="1600" dirty="0" err="1"/>
              <a:t>Rudná</a:t>
            </a:r>
            <a:r>
              <a:rPr lang="en-US" sz="1600" dirty="0"/>
              <a:t> – archeological rescue work and the geological characteristics of the locality</a:t>
            </a:r>
            <a:r>
              <a:rPr lang="cs-CZ" sz="1600" dirty="0"/>
              <a:t>, </a:t>
            </a:r>
            <a:r>
              <a:rPr lang="pt-BR" sz="1600" dirty="0"/>
              <a:t>Acta rerum naturalium 16</a:t>
            </a:r>
            <a:r>
              <a:rPr lang="cs-CZ" sz="1600" dirty="0"/>
              <a:t>,</a:t>
            </a:r>
            <a:r>
              <a:rPr lang="pt-BR" sz="1600" dirty="0"/>
              <a:t> 75–84</a:t>
            </a:r>
            <a:r>
              <a:rPr lang="cs-CZ" sz="1600" dirty="0"/>
              <a:t>.</a:t>
            </a:r>
            <a:endParaRPr lang="cs-CZ" altLang="cs-CZ" sz="1600" dirty="0"/>
          </a:p>
          <a:p>
            <a:r>
              <a:rPr lang="cs-CZ" altLang="cs-CZ" sz="1600" dirty="0"/>
              <a:t>Večeřa, J. – Večeřová, V., 2011: Stručná historie těžby polymetalických rud a železa v Hornobenešovském revíru. Uhlí – Rudy, Geologicky průzkum, roč.18, č. 6, s. 15–19. Praha.</a:t>
            </a: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>
            <a:extLst>
              <a:ext uri="{FF2B5EF4-FFF2-40B4-BE49-F238E27FC236}">
                <a16:creationId xmlns:a16="http://schemas.microsoft.com/office/drawing/2014/main" id="{364AD791-C0B5-274D-F2EF-03BE9171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4" y="1"/>
            <a:ext cx="109136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5">
            <a:extLst>
              <a:ext uri="{FF2B5EF4-FFF2-40B4-BE49-F238E27FC236}">
                <a16:creationId xmlns:a16="http://schemas.microsoft.com/office/drawing/2014/main" id="{016EF8DC-D05B-57E1-4AB9-54EECF9EA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492" y="5954843"/>
            <a:ext cx="7122711" cy="40011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</a:rPr>
              <a:t>     Propadlina kolmé šachty v </a:t>
            </a:r>
            <a:r>
              <a:rPr lang="cs-CZ" altLang="cs-CZ" sz="2000" b="1" dirty="0" err="1">
                <a:solidFill>
                  <a:schemeClr val="bg1"/>
                </a:solidFill>
              </a:rPr>
              <a:t>Pittenwaldu</a:t>
            </a:r>
            <a:r>
              <a:rPr lang="cs-CZ" altLang="cs-CZ" sz="2000" b="1" dirty="0">
                <a:solidFill>
                  <a:schemeClr val="bg1"/>
                </a:solidFill>
              </a:rPr>
              <a:t> u Rýmařova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6EDC2F8-C455-71FB-6B27-C14CC16AD1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FF0000"/>
                </a:solidFill>
              </a:rPr>
              <a:t>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Dějiny bádání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D6D37EB9-2394-12FE-6218-7678CBF58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8816" y="729205"/>
            <a:ext cx="11833184" cy="643359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19. stol</a:t>
            </a:r>
            <a:r>
              <a:rPr lang="cs-CZ" altLang="cs-CZ" sz="1800" dirty="0"/>
              <a:t>. –  rozvoj průmyslu:  hornická a hutnická činnost, těžba uhlí na Ostravsku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–  </a:t>
            </a:r>
            <a:r>
              <a:rPr lang="cs-CZ" altLang="cs-CZ" sz="1800" b="1" dirty="0"/>
              <a:t>1829:</a:t>
            </a:r>
            <a:r>
              <a:rPr lang="cs-CZ" altLang="cs-CZ" sz="1800" dirty="0"/>
              <a:t>   </a:t>
            </a:r>
            <a:r>
              <a:rPr lang="cs-CZ" sz="1800" dirty="0"/>
              <a:t>výstavba Vítkovických železáren    </a:t>
            </a:r>
            <a:r>
              <a:rPr lang="cs-CZ" sz="1800" b="1" dirty="0"/>
              <a:t>1837:</a:t>
            </a:r>
            <a:r>
              <a:rPr lang="cs-CZ" sz="1800" dirty="0"/>
              <a:t>  železárny v Třinci   </a:t>
            </a:r>
            <a:r>
              <a:rPr lang="cs-CZ" sz="1800" b="1" dirty="0"/>
              <a:t>1849:</a:t>
            </a:r>
            <a:r>
              <a:rPr lang="cs-CZ" sz="1800" dirty="0"/>
              <a:t>  v Příbrami vyšší učiliště hornické</a:t>
            </a: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–  dokumentace starých důlních prací v rámci ložiskového průzkumu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–  vyhledávání archivních písemných pramenů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b="1" dirty="0"/>
              <a:t>      František </a:t>
            </a:r>
            <a:r>
              <a:rPr lang="cs-CZ" altLang="cs-CZ" sz="1800" b="1" dirty="0" err="1"/>
              <a:t>Pošepný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geolog</a:t>
            </a:r>
            <a:r>
              <a:rPr lang="cs-CZ" altLang="cs-CZ" sz="1800" b="1" dirty="0"/>
              <a:t>:  </a:t>
            </a:r>
            <a:r>
              <a:rPr lang="cs-CZ" sz="1800" dirty="0"/>
              <a:t>průzkum měděných rud v okolí Jilemnice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1800" dirty="0"/>
              <a:t>         (1836 – 1895)       –   vypracovat teorii o vzniku rudných ložisek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1800" dirty="0"/>
              <a:t>                                        –  studoval přírodní vědy na pražské polytechnice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1800" dirty="0"/>
              <a:t>                                        –  vyšší montánní učiliště (pozdější Báňská akademie)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1800" dirty="0"/>
              <a:t>                                        –   montánní geolog báňské správy </a:t>
            </a:r>
            <a:r>
              <a:rPr lang="cs-CZ" sz="1800" dirty="0" err="1"/>
              <a:t>Rakousko-uherska</a:t>
            </a:r>
            <a:r>
              <a:rPr lang="cs-CZ" sz="1800" dirty="0"/>
              <a:t>:  </a:t>
            </a:r>
            <a:r>
              <a:rPr lang="cs-CZ" altLang="cs-CZ" sz="1800" dirty="0"/>
              <a:t>v Rumunsku (Transylvánie), a Sedmihradsku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–   </a:t>
            </a:r>
            <a:r>
              <a:rPr lang="cs-CZ" sz="1800" dirty="0"/>
              <a:t>hlavní geolog pro Uhry na báňském ředitelství v Banské </a:t>
            </a:r>
            <a:r>
              <a:rPr lang="cs-CZ" sz="1800" dirty="0" err="1"/>
              <a:t>Štiavnici</a:t>
            </a:r>
            <a:endParaRPr 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1800" dirty="0"/>
              <a:t>                                       –   navštívil ložiska v Nevadě a Kalifornii</a:t>
            </a:r>
            <a:r>
              <a:rPr lang="cs-CZ" altLang="cs-CZ" sz="1800" dirty="0"/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–   profesor B</a:t>
            </a:r>
            <a:r>
              <a:rPr lang="cs-CZ" sz="1800" dirty="0"/>
              <a:t>áňské akademie v Příbrami a </a:t>
            </a:r>
            <a:r>
              <a:rPr lang="cs-CZ" sz="1800" dirty="0" err="1"/>
              <a:t>Leobenu</a:t>
            </a:r>
            <a:endParaRPr 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</a:t>
            </a:r>
            <a:r>
              <a:rPr lang="cs-CZ" altLang="cs-CZ" sz="1800" b="1" dirty="0"/>
              <a:t>1893:  </a:t>
            </a:r>
            <a:r>
              <a:rPr lang="en-US" sz="1800" dirty="0"/>
              <a:t>The Genesis of Ore deposit</a:t>
            </a:r>
            <a:r>
              <a:rPr lang="cs-CZ" sz="1800" dirty="0"/>
              <a:t>. Chicago.  (Geneze rudních ložisek)</a:t>
            </a: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b="1" dirty="0"/>
              <a:t>        1895:  </a:t>
            </a:r>
            <a:r>
              <a:rPr lang="cs-CZ" altLang="cs-CZ" sz="1800" dirty="0" err="1"/>
              <a:t>Das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Goldvorkommen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Böhmens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und</a:t>
            </a:r>
            <a:r>
              <a:rPr lang="cs-CZ" altLang="cs-CZ" sz="1800" dirty="0"/>
              <a:t> der </a:t>
            </a:r>
            <a:r>
              <a:rPr lang="cs-CZ" altLang="cs-CZ" sz="1800" dirty="0" err="1"/>
              <a:t>Nachbarländer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Freiberg</a:t>
            </a:r>
            <a:r>
              <a:rPr lang="cs-CZ" altLang="cs-CZ" sz="1800" dirty="0"/>
              <a:t>.  (Naleziště zlata Čech a sousedních zemí)      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C263B-6C9A-CF21-5890-77918ECD6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137" y="694481"/>
            <a:ext cx="11705863" cy="616351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1. pol. 20. stol.</a:t>
            </a:r>
            <a:r>
              <a:rPr lang="cs-CZ" altLang="cs-CZ" sz="1800" dirty="0"/>
              <a:t>:   studium exploatace surovin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</a:t>
            </a:r>
            <a:r>
              <a:rPr lang="cs-CZ" altLang="cs-CZ" sz="1800" b="1" dirty="0"/>
              <a:t>J. L. Píč  – </a:t>
            </a:r>
            <a:r>
              <a:rPr lang="cs-CZ" altLang="cs-CZ" sz="1800" dirty="0"/>
              <a:t> dokumentoval středověkou keramiku ze </a:t>
            </a:r>
            <a:r>
              <a:rPr lang="cs-CZ" altLang="cs-CZ" sz="1800" dirty="0" err="1"/>
              <a:t>sejpů</a:t>
            </a:r>
            <a:r>
              <a:rPr lang="cs-CZ" altLang="cs-CZ" sz="1800" dirty="0"/>
              <a:t>  (kopečky hlušiny po rýžování)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30. léta:  Karel </a:t>
            </a:r>
            <a:r>
              <a:rPr lang="cs-CZ" altLang="cs-CZ" sz="1800" b="1" dirty="0" err="1"/>
              <a:t>Schirmeisen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Želechovice:  baterie 24 železářských pecí z 11. stol. revize 1950–1951 ARUB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–   Dolní </a:t>
            </a:r>
            <a:r>
              <a:rPr lang="cs-CZ" altLang="cs-CZ" sz="1800" dirty="0" err="1"/>
              <a:t>Sukolom</a:t>
            </a:r>
            <a:r>
              <a:rPr lang="cs-CZ" altLang="cs-CZ" sz="1800" b="1" dirty="0"/>
              <a:t>:  </a:t>
            </a:r>
            <a:r>
              <a:rPr lang="cs-CZ" altLang="cs-CZ" sz="1800" dirty="0"/>
              <a:t>tři pece z 8. až 1. pol. 9. stol.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50. léta: Radomír </a:t>
            </a:r>
            <a:r>
              <a:rPr lang="cs-CZ" altLang="cs-CZ" sz="1800" b="1" dirty="0" err="1"/>
              <a:t>Pleiner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zakladatel </a:t>
            </a:r>
            <a:r>
              <a:rPr lang="cs-CZ" altLang="cs-CZ" sz="1800" dirty="0" err="1"/>
              <a:t>archeometalurgie</a:t>
            </a:r>
            <a:r>
              <a:rPr lang="cs-CZ" altLang="cs-CZ" sz="1800" dirty="0"/>
              <a:t>, od 1953 v ARUP, výzkumy v Želechovicích a Moravském Krasu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–  technologie výroby železa:   železářství (experimentální tavby), kovářství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–  </a:t>
            </a:r>
            <a:r>
              <a:rPr lang="cs-CZ" sz="1800" dirty="0"/>
              <a:t>1955:  Výroba železa ve slovanské huti u Želechovic na </a:t>
            </a:r>
            <a:r>
              <a:rPr lang="cs-CZ" sz="1800" dirty="0" err="1"/>
              <a:t>Uničovsku</a:t>
            </a:r>
            <a:r>
              <a:rPr lang="cs-CZ" sz="1800" dirty="0"/>
              <a:t>.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1800" dirty="0"/>
              <a:t>                                                   –  1984: Dějiny hutnictví železa v Československu. Od nejstarších dob do průmyslové revoluce. </a:t>
            </a:r>
            <a:endParaRPr lang="cs-CZ" altLang="cs-CZ" sz="18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50. léta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 ložiskový průzkum  a dokumentace terénních reliktů těžby zlata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–   prospekce, mapování, geologické vrty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–  </a:t>
            </a:r>
            <a:r>
              <a:rPr lang="cs-CZ" altLang="cs-CZ" sz="1800" b="1" dirty="0"/>
              <a:t>Jan </a:t>
            </a:r>
            <a:r>
              <a:rPr lang="cs-CZ" altLang="cs-CZ" sz="1800" b="1" dirty="0" err="1"/>
              <a:t>Kořan</a:t>
            </a:r>
            <a:r>
              <a:rPr lang="cs-CZ" altLang="cs-CZ" sz="1800" b="1" dirty="0"/>
              <a:t>:  </a:t>
            </a:r>
            <a:r>
              <a:rPr lang="cs-CZ" altLang="cs-CZ" sz="1800" dirty="0"/>
              <a:t>historie montanistiky, dějiny železářství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dějiny dolování stříbra a těžby zlata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ředitel </a:t>
            </a:r>
            <a:r>
              <a:rPr lang="cs-CZ" sz="1800" dirty="0"/>
              <a:t>Ústředního ústavu geologického v Praze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1800" dirty="0"/>
              <a:t>                    –  </a:t>
            </a:r>
            <a:r>
              <a:rPr lang="cs-CZ" altLang="cs-CZ" sz="1800" b="1" dirty="0"/>
              <a:t>Josef Kratochvíl:  </a:t>
            </a:r>
            <a:r>
              <a:rPr lang="cs-CZ" altLang="cs-CZ" sz="1800" dirty="0"/>
              <a:t>geolog, mineralog, ředitel petrografického ústavu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                          8 svazků:  </a:t>
            </a:r>
            <a:r>
              <a:rPr lang="cs-CZ" sz="1800" dirty="0"/>
              <a:t>Topografická mineralogie Čech  (5 sv. 1937–1948)</a:t>
            </a:r>
            <a:endParaRPr lang="cs-CZ" altLang="cs-CZ" sz="1800" dirty="0"/>
          </a:p>
          <a:p>
            <a:pPr eaLnBrk="1" hangingPunct="1">
              <a:defRPr/>
            </a:pPr>
            <a:endParaRPr lang="cs-CZ" altLang="cs-CZ" sz="18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2000" b="1" dirty="0"/>
          </a:p>
          <a:p>
            <a:pPr marL="0" indent="0"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5">
            <a:extLst>
              <a:ext uri="{FF2B5EF4-FFF2-40B4-BE49-F238E27FC236}">
                <a16:creationId xmlns:a16="http://schemas.microsoft.com/office/drawing/2014/main" id="{8D832B27-B600-10D3-30E1-01C8B7A13D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4481" y="708917"/>
            <a:ext cx="11632557" cy="623589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60. a 70. léta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</a:t>
            </a:r>
            <a:r>
              <a:rPr lang="cs-CZ" altLang="cs-CZ" sz="1800" dirty="0"/>
              <a:t>rozvoj montánní archeologie urychlen růstem cen drahých kovů na světových burzách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1800" dirty="0"/>
              <a:t>                             –  ložiskový průzkum doplňován archeologickým výzkumem</a:t>
            </a:r>
            <a:endParaRPr lang="cs-CZ" altLang="cs-CZ" sz="1800" b="1" dirty="0"/>
          </a:p>
          <a:p>
            <a:pPr eaLnBrk="1" hangingPunct="1"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1966-1967</a:t>
            </a:r>
            <a:r>
              <a:rPr lang="cs-CZ" altLang="cs-CZ" sz="1800" dirty="0"/>
              <a:t>  –   </a:t>
            </a:r>
            <a:r>
              <a:rPr lang="cs-CZ" altLang="cs-CZ" sz="1800" b="1" dirty="0"/>
              <a:t>Jaroslav Kudrnáč </a:t>
            </a:r>
            <a:r>
              <a:rPr lang="cs-CZ" altLang="cs-CZ" sz="1800" dirty="0"/>
              <a:t>(ARUP)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–  výzkum </a:t>
            </a:r>
            <a:r>
              <a:rPr lang="cs-CZ" sz="1800" dirty="0"/>
              <a:t>slovanských raně středověkých hradišť, hlubinná těžba zlata od 13. a 14. stol.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     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Písek:</a:t>
            </a:r>
            <a:r>
              <a:rPr lang="cs-CZ" altLang="cs-CZ" sz="1800" dirty="0"/>
              <a:t>  1967:  výzkum na pravém břehu Otavy na staveništi čistírny odpadních vod objevil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pozůstatky úpravny, která zpracovávala zlatonosný křemen z Píseckých hor: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</a:t>
            </a:r>
            <a:r>
              <a:rPr lang="cs-CZ" altLang="cs-CZ" sz="1800" b="1" dirty="0" err="1"/>
              <a:t>Havírky</a:t>
            </a:r>
            <a:r>
              <a:rPr lang="cs-CZ" altLang="cs-CZ" sz="1800" b="1" dirty="0"/>
              <a:t> Písek-</a:t>
            </a:r>
            <a:r>
              <a:rPr lang="cs-CZ" altLang="cs-CZ" sz="1800" b="1" dirty="0" err="1"/>
              <a:t>Drátovský</a:t>
            </a:r>
            <a:r>
              <a:rPr lang="cs-CZ" altLang="cs-CZ" sz="1800" b="1" dirty="0"/>
              <a:t> mlýn </a:t>
            </a:r>
            <a:r>
              <a:rPr lang="cs-CZ" altLang="cs-CZ" sz="1800" dirty="0"/>
              <a:t>(zlatorudný mlýn, doly)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1972</a:t>
            </a:r>
            <a:r>
              <a:rPr lang="cs-CZ" altLang="cs-CZ" sz="1800" dirty="0"/>
              <a:t>  –   soustavné sledování rýžovišť v rámci výzkumného úkolu: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</a:t>
            </a:r>
            <a:r>
              <a:rPr lang="cs-CZ" altLang="cs-CZ" sz="1800" b="1" dirty="0"/>
              <a:t>Dějiny těžby zlata ve světle archeologických výzkumů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1973–1977</a:t>
            </a:r>
            <a:r>
              <a:rPr lang="cs-CZ" altLang="cs-CZ" sz="1800" dirty="0"/>
              <a:t>:   </a:t>
            </a:r>
            <a:r>
              <a:rPr lang="cs-CZ" altLang="cs-CZ" sz="1800" b="1" dirty="0" err="1"/>
              <a:t>Modlešovice</a:t>
            </a:r>
            <a:r>
              <a:rPr lang="cs-CZ" altLang="cs-CZ" sz="1800" dirty="0"/>
              <a:t> u Strakonic  –</a:t>
            </a:r>
            <a:r>
              <a:rPr lang="cs-CZ" sz="1800" dirty="0"/>
              <a:t>    1940: B. Dubský –  keltský rýžovnický splav s ovčím rounem (3. stol.)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                          –     výzkum rýžoviště  (52 </a:t>
            </a:r>
            <a:r>
              <a:rPr lang="cs-CZ" sz="1800" dirty="0" err="1"/>
              <a:t>sejpů</a:t>
            </a:r>
            <a:r>
              <a:rPr lang="cs-CZ" sz="1800" dirty="0"/>
              <a:t>), 12. – 16. stol.:  J. Kudrnáč a J. Michálek</a:t>
            </a: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</a:t>
            </a:r>
            <a:r>
              <a:rPr lang="cs-CZ" altLang="cs-CZ" sz="1800" b="1" dirty="0"/>
              <a:t>1976–1981:</a:t>
            </a:r>
            <a:r>
              <a:rPr lang="cs-CZ" altLang="cs-CZ" sz="1800" dirty="0"/>
              <a:t>  výzkumy u </a:t>
            </a:r>
            <a:r>
              <a:rPr lang="cs-CZ" altLang="cs-CZ" sz="1800" b="1" dirty="0" err="1"/>
              <a:t>Zátoně</a:t>
            </a:r>
            <a:r>
              <a:rPr lang="cs-CZ" altLang="cs-CZ" sz="1800" dirty="0"/>
              <a:t>, v </a:t>
            </a:r>
            <a:r>
              <a:rPr lang="cs-CZ" altLang="cs-CZ" sz="1800" b="1" dirty="0" err="1"/>
              <a:t>Saladíně</a:t>
            </a:r>
            <a:r>
              <a:rPr lang="cs-CZ" altLang="cs-CZ" sz="1800" dirty="0"/>
              <a:t>, </a:t>
            </a:r>
            <a:r>
              <a:rPr lang="cs-CZ" altLang="cs-CZ" sz="1800" b="1" dirty="0" err="1"/>
              <a:t>Lazištích</a:t>
            </a:r>
            <a:r>
              <a:rPr lang="cs-CZ" altLang="cs-CZ" sz="1800" dirty="0"/>
              <a:t>  (14. – 16. stol.) 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5665</Words>
  <Application>Microsoft Office PowerPoint</Application>
  <PresentationFormat>Širokoúhlá obrazovka</PresentationFormat>
  <Paragraphs>608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Motiv Office</vt:lpstr>
      <vt:lpstr>Metodologie archeologie středověku a novověku </vt:lpstr>
      <vt:lpstr>Prezentace aplikace PowerPoint</vt:lpstr>
      <vt:lpstr>                   Montánní archeologie</vt:lpstr>
      <vt:lpstr>                                Montánní archeologie</vt:lpstr>
      <vt:lpstr>                           Předmět výzkumu</vt:lpstr>
      <vt:lpstr>Prezentace aplikace PowerPoint</vt:lpstr>
      <vt:lpstr>                                     Dějiny bádání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Metody</vt:lpstr>
      <vt:lpstr>                             Klasifikace povrchových stop</vt:lpstr>
      <vt:lpstr>Klasifikace reliktů těžby v terénu </vt:lpstr>
      <vt:lpstr>                                              Metalurgie</vt:lpstr>
      <vt:lpstr>Prezentace aplikace PowerPoint</vt:lpstr>
      <vt:lpstr>                                 Vanoccius Bringuccius                                              (1480 - 1539)</vt:lpstr>
      <vt:lpstr>                     Georg Bauer (Georgius Agricola)                                         (1494-1555)</vt:lpstr>
      <vt:lpstr>                                Johannes Mathesius                                                     (1504-1565) </vt:lpstr>
      <vt:lpstr>                     Lazarus Ercker von Schreckenfels                                               1528 – 1594 </vt:lpstr>
      <vt:lpstr>                    Vavřinec Křička z Bítyšky                                         1500 - 1570</vt:lpstr>
      <vt:lpstr>            Hospodářské aspekty předindustriálního hornictví </vt:lpstr>
      <vt:lpstr>                      Metody získávání zlata</vt:lpstr>
      <vt:lpstr> Podpovrchové rýžování v žilách </vt:lpstr>
      <vt:lpstr>                                  Těžba</vt:lpstr>
      <vt:lpstr>Prezentace aplikace PowerPoint</vt:lpstr>
      <vt:lpstr>                           Česká báňská technika</vt:lpstr>
      <vt:lpstr>Prezentace aplikace PowerPoint</vt:lpstr>
      <vt:lpstr>Prezentace aplikace PowerPoint</vt:lpstr>
      <vt:lpstr>                                        Těžba stříbrných rud</vt:lpstr>
      <vt:lpstr>Prezentace aplikace PowerPoint</vt:lpstr>
      <vt:lpstr>Prezentace aplikace PowerPoint</vt:lpstr>
      <vt:lpstr>Prezentace aplikace PowerPoint</vt:lpstr>
      <vt:lpstr>                                        Hutnictví stříbra</vt:lpstr>
      <vt:lpstr>Prezentace aplikace PowerPoint</vt:lpstr>
      <vt:lpstr>Prezentace aplikace PowerPoint</vt:lpstr>
      <vt:lpstr>                                   Výroba mědi</vt:lpstr>
      <vt:lpstr>Prezentace aplikace PowerPoint</vt:lpstr>
      <vt:lpstr>                   Pyrometalurgická výroba</vt:lpstr>
      <vt:lpstr>Prezentace aplikace PowerPoint</vt:lpstr>
      <vt:lpstr>Prezentace aplikace PowerPoint</vt:lpstr>
      <vt:lpstr>                                       Literatura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Metodologie archeologie středověku a novověku </dc:title>
  <dc:creator>Markéta Tymonová</dc:creator>
  <cp:lastModifiedBy>tym0001</cp:lastModifiedBy>
  <cp:revision>45</cp:revision>
  <dcterms:created xsi:type="dcterms:W3CDTF">2022-10-04T13:51:10Z</dcterms:created>
  <dcterms:modified xsi:type="dcterms:W3CDTF">2024-12-09T11:01:27Z</dcterms:modified>
</cp:coreProperties>
</file>