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5" r:id="rId3"/>
    <p:sldId id="343" r:id="rId4"/>
    <p:sldId id="342" r:id="rId5"/>
    <p:sldId id="345" r:id="rId6"/>
    <p:sldId id="300" r:id="rId7"/>
    <p:sldId id="344" r:id="rId8"/>
    <p:sldId id="352" r:id="rId9"/>
    <p:sldId id="376" r:id="rId10"/>
    <p:sldId id="377" r:id="rId11"/>
    <p:sldId id="350" r:id="rId12"/>
    <p:sldId id="348" r:id="rId13"/>
    <p:sldId id="351" r:id="rId14"/>
    <p:sldId id="312" r:id="rId15"/>
    <p:sldId id="277" r:id="rId16"/>
    <p:sldId id="280" r:id="rId17"/>
    <p:sldId id="374" r:id="rId18"/>
    <p:sldId id="305" r:id="rId19"/>
    <p:sldId id="266" r:id="rId20"/>
    <p:sldId id="265" r:id="rId21"/>
    <p:sldId id="259" r:id="rId22"/>
    <p:sldId id="260" r:id="rId23"/>
    <p:sldId id="261" r:id="rId24"/>
    <p:sldId id="438" r:id="rId25"/>
    <p:sldId id="310" r:id="rId26"/>
    <p:sldId id="311" r:id="rId27"/>
    <p:sldId id="313" r:id="rId28"/>
    <p:sldId id="315" r:id="rId29"/>
    <p:sldId id="306" r:id="rId30"/>
    <p:sldId id="30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72DA-4690-D4E0-EBE4-5CB105996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7ACB2C-DC7E-E92F-6828-70BC13710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9F5175-8EF9-419F-FFEB-F63D7990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65593A-055E-B88D-0C35-81B9887B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56DC65-107F-6C9D-028C-1171F60F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8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06039-3DC9-0EF2-DEE4-C7509F6D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302C9E-64EF-B6D9-D755-57D5C2891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78E5AB-CFF5-FFCD-CB55-B3D6BBDC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954AC1-D645-A33C-C020-5DA823A5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383ED0-4CE4-EBA7-0E3D-E4797386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54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CFE934-81EC-B47F-11AD-0DF3DCBE9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C7D5F1-70CC-5DD8-81EA-0E941527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D6A30F-462E-0656-B739-A62313CE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3A2F08-AE47-50C2-31C3-1504E7EE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64010-2CC4-BA14-51B6-9549E1A4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41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BD88ADD-B593-095E-A59B-FC10BFADA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DA0020-EC8F-167B-AB28-DC8FDB1C0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49F68B-69C0-2628-5B33-E927838ED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36B0-64D9-4D4B-BAE8-7EC9F58A0A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504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D9CAC-8FB4-5C32-A904-20BEC63D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39EF8-41FE-5042-E2F1-560D7232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E3CFD-E03C-A25E-47FE-7518210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2819A0-E18F-A31D-7D53-CB286460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687593-8CB1-B487-C2F6-D811475D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67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558D9-6058-D824-5AF6-704E20C0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756E9F-7391-7F55-7300-87BEB76F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5E2448-5CF4-61B9-47AB-9362BD3A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8D8EF-8F61-D7DF-E5B3-03ED5FD0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147836-0686-AE7E-C313-5A8CF9CF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34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B1271-19AE-66CE-1EEC-9D1FFBF7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D20A2-939A-F051-3048-15E632C44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47380B-5253-FFAA-74FF-8E7F2DFB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A204DD-84FD-A13D-A632-A3CEF0A6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536CF9-F85C-70CC-33E2-1E031437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C71D18-D914-ED3A-75DC-BEBE798F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68920-FC4F-9F6E-35FD-C17D93B0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21D88C-15AD-121C-01B6-C3BC98ED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0CE796-F688-AD36-3A30-989DAD74F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7BDB31-A71C-3AAF-9E7D-D0A81F651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7340DF2-54C6-F001-C4D4-0E4C21D28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C20D38-9C3F-CC4F-7E79-4A9CABCF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962A1BF-5BCD-F1CD-2B1B-83000604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39F375-992B-0452-5608-8B7F6AA4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3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D5167-5086-4113-D8B1-1F36A7F9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54F547-73C3-3047-2697-6381239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00EBD7-2139-70C9-D6E5-128BF5D5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659B5C-6080-28D5-A74B-A0161A86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99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F3F078-4400-61A9-2B8C-78C538B8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1FCF19-170D-2C1B-AE2C-C7F8D70A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B9A033-FFFE-2B91-89F8-A291762D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0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9ECFB-D751-007E-AB44-DE6E94B4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40BBA8-2650-AB61-5E8D-09A4BEE3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4E5D3A-CB74-AEDB-750E-1D405D64E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08A9C1-34D2-C053-182E-82210A93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D33100-7EF5-CDF8-AAC2-570976B3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D3404C-188B-FE50-440B-D98DD8FF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0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04C38-D0E9-F4CE-7181-7484A400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4F2C0E-7776-6966-45F6-FB2EF80CC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9931D7-2B71-8ABE-BAF7-1927A897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4603F9-C6B6-3E7B-88AD-2F4954BC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F64BE8-FD1F-0719-0E75-9384EA7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CBB9FA-BA40-4A81-DB3B-C405535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0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EEDA4B-95F5-F74E-9F1C-B0B1E836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837B8E-70D4-7866-AB83-B79FB582D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626A07-8AC9-5A3D-9722-225E6E65E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5375-D3BB-4306-9BD3-F9D523E3577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72AC5-393A-A493-6A47-2E7CFE524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957E39-7C47-372E-277A-F63B0D21A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4CD8-1886-4C49-AFF1-956411349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09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1A1F7-F710-9C5A-D735-90CADBE9D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  <a:t>Metodologie archeologie středověku a novověku</a:t>
            </a:r>
            <a:b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E7FB01-6A89-CABF-D7A9-FF44058C0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Historická montanistika –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NewRomanPSMT"/>
              </a:rPr>
              <a:t>příklady.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89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>
            <a:extLst>
              <a:ext uri="{FF2B5EF4-FFF2-40B4-BE49-F238E27FC236}">
                <a16:creationId xmlns:a16="http://schemas.microsoft.com/office/drawing/2014/main" id="{5E53262C-E964-6319-FF85-D51761B8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95" y="0"/>
            <a:ext cx="531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5">
            <a:extLst>
              <a:ext uri="{FF2B5EF4-FFF2-40B4-BE49-F238E27FC236}">
                <a16:creationId xmlns:a16="http://schemas.microsoft.com/office/drawing/2014/main" id="{78F1A3AA-44DB-4EBC-5135-EB7C20069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3" y="456407"/>
            <a:ext cx="4343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 </a:t>
            </a:r>
            <a:r>
              <a:rPr lang="cs-CZ" altLang="cs-CZ" sz="2400" b="1" dirty="0" err="1">
                <a:solidFill>
                  <a:srgbClr val="FF0000"/>
                </a:solidFill>
              </a:rPr>
              <a:t>Cvilínek</a:t>
            </a:r>
            <a:r>
              <a:rPr lang="cs-CZ" altLang="cs-CZ" sz="2400" b="1" dirty="0">
                <a:solidFill>
                  <a:srgbClr val="FF0000"/>
                </a:solidFill>
              </a:rPr>
              <a:t> u Černova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–  </a:t>
            </a:r>
            <a:r>
              <a:rPr lang="cs-CZ" altLang="cs-CZ" sz="1800" b="1" dirty="0"/>
              <a:t>ZAV 2009–2010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–  plošně zkoumaný montánní areál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–  s rozlišení pracovní infrastruktury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  <p:pic>
        <p:nvPicPr>
          <p:cNvPr id="70660" name="Picture 10" descr="Cvilínek: celkový  pohled na lokalitu od JZ. Foto Archiv ARCHAIA">
            <a:extLst>
              <a:ext uri="{FF2B5EF4-FFF2-40B4-BE49-F238E27FC236}">
                <a16:creationId xmlns:a16="http://schemas.microsoft.com/office/drawing/2014/main" id="{01298A4A-407E-CAAA-6DC4-F7A503EA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" y="2887040"/>
            <a:ext cx="5920525" cy="365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E375839-1191-5EDF-2C67-CCE30A45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/>
          <a:stretch>
            <a:fillRect/>
          </a:stretch>
        </p:blipFill>
        <p:spPr bwMode="auto">
          <a:xfrm>
            <a:off x="4065954" y="2702103"/>
            <a:ext cx="1420446" cy="11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>
            <a:extLst>
              <a:ext uri="{FF2B5EF4-FFF2-40B4-BE49-F238E27FC236}">
                <a16:creationId xmlns:a16="http://schemas.microsoft.com/office/drawing/2014/main" id="{AF9169E1-9F81-81A6-B6F9-C4A18C6C8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Cvilínek</a:t>
            </a:r>
            <a:r>
              <a:rPr lang="cs-CZ" altLang="cs-CZ" sz="3200" b="1" dirty="0">
                <a:solidFill>
                  <a:srgbClr val="FF0000"/>
                </a:solidFill>
              </a:rPr>
              <a:t> u Černova</a:t>
            </a:r>
          </a:p>
        </p:txBody>
      </p:sp>
      <p:sp>
        <p:nvSpPr>
          <p:cNvPr id="69635" name="Rectangle 5">
            <a:extLst>
              <a:ext uri="{FF2B5EF4-FFF2-40B4-BE49-F238E27FC236}">
                <a16:creationId xmlns:a16="http://schemas.microsoft.com/office/drawing/2014/main" id="{EB80229B-E6E9-381D-05DA-138FFEA443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9738" y="990600"/>
            <a:ext cx="11452261" cy="5867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Údolí horního toku Kameničky, 0,5 km od obce Černov (639 m. n. m.)</a:t>
            </a:r>
          </a:p>
          <a:p>
            <a:pPr eaLnBrk="1" hangingPunct="1"/>
            <a:r>
              <a:rPr lang="cs-CZ" altLang="cs-CZ" sz="2000" dirty="0"/>
              <a:t>2009  –  výzkum při stavbě  retenčních nádrží</a:t>
            </a:r>
            <a:endParaRPr lang="cs-CZ" altLang="cs-CZ" sz="2000" b="1" dirty="0"/>
          </a:p>
          <a:p>
            <a:pPr eaLnBrk="1" hangingPunct="1"/>
            <a:r>
              <a:rPr lang="cs-CZ" altLang="cs-CZ" sz="2000" b="1" dirty="0"/>
              <a:t>Primární úprava rud  –   </a:t>
            </a:r>
            <a:r>
              <a:rPr lang="cs-CZ" altLang="cs-CZ" sz="2000" dirty="0"/>
              <a:t>třídění natěženého materiálu, drcení a mletí rudy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(mlecí kameny – primárně: žernovy, sekundárně: roztloukání)</a:t>
            </a:r>
          </a:p>
          <a:p>
            <a:pPr eaLnBrk="1" hangingPunct="1"/>
            <a:r>
              <a:rPr lang="cs-CZ" altLang="cs-CZ" sz="2000" b="1" dirty="0"/>
              <a:t>Praní rudy  – </a:t>
            </a:r>
            <a:r>
              <a:rPr lang="cs-CZ" altLang="cs-CZ" sz="2000" dirty="0"/>
              <a:t> soustava koryt či žlabů, přivádějících vodu do obdélných dřevěných nádrží a nádržek. </a:t>
            </a:r>
          </a:p>
          <a:p>
            <a:pPr eaLnBrk="1" hangingPunct="1"/>
            <a:r>
              <a:rPr lang="cs-CZ" altLang="cs-CZ" sz="2000" b="1" dirty="0"/>
              <a:t>Metalurgické pracoviště  –  </a:t>
            </a:r>
            <a:r>
              <a:rPr lang="cs-CZ" altLang="cs-CZ" sz="2000" dirty="0"/>
              <a:t>pyrotechnická zařízení: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a)  4 pece (d. 2 m, š. 1 m) na břehu Kameničky, nedaleko prádla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pece v těsné blízkosti prádla – mohly být tzv. </a:t>
            </a:r>
            <a:r>
              <a:rPr lang="cs-CZ" altLang="cs-CZ" sz="2000" dirty="0" err="1"/>
              <a:t>štádla</a:t>
            </a:r>
            <a:r>
              <a:rPr lang="cs-CZ" altLang="cs-CZ" sz="2000" dirty="0"/>
              <a:t> (z něm. Der </a:t>
            </a:r>
            <a:r>
              <a:rPr lang="cs-CZ" altLang="cs-CZ" sz="2000" dirty="0" err="1"/>
              <a:t>Stadel</a:t>
            </a:r>
            <a:r>
              <a:rPr lang="cs-CZ" altLang="cs-CZ" sz="2000" dirty="0"/>
              <a:t>),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kde se pražením zpracovával rudní koncentrát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b)  ohniště či jámové pícky </a:t>
            </a:r>
            <a:r>
              <a:rPr lang="cs-CZ" altLang="cs-CZ" sz="2000" dirty="0" err="1"/>
              <a:t>popřípadně</a:t>
            </a:r>
            <a:r>
              <a:rPr lang="cs-CZ" altLang="cs-CZ" sz="2000" dirty="0"/>
              <a:t> výhně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c)  </a:t>
            </a:r>
            <a:r>
              <a:rPr lang="cs-CZ" altLang="cs-CZ" sz="2000" dirty="0" err="1"/>
              <a:t>úkapky</a:t>
            </a:r>
            <a:r>
              <a:rPr lang="cs-CZ" altLang="cs-CZ" sz="2000" dirty="0"/>
              <a:t> olova:   doklad tzv. </a:t>
            </a:r>
            <a:r>
              <a:rPr lang="cs-CZ" altLang="cs-CZ" sz="2000" dirty="0" err="1"/>
              <a:t>zolovňování</a:t>
            </a:r>
            <a:r>
              <a:rPr lang="cs-CZ" altLang="cs-CZ" sz="2000" dirty="0"/>
              <a:t> - v tyglících se roztavilo olovo, 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předpražené rudy stříbra, aby se zbavily nežádoucích látek. Vzniklá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slitina se dále oddělovala (tzv. sháněním) na surové stříbro.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d)  olověná závažíčka – na hornických lokalitách (přítomnost prubíře)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Ortogonální letecký snímek lokality Cvilínek">
            <a:extLst>
              <a:ext uri="{FF2B5EF4-FFF2-40B4-BE49-F238E27FC236}">
                <a16:creationId xmlns:a16="http://schemas.microsoft.com/office/drawing/2014/main" id="{1F4DF148-A5A7-B9C7-3163-2E58254B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3" y="-1985963"/>
            <a:ext cx="13649326" cy="108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>
            <a:extLst>
              <a:ext uri="{FF2B5EF4-FFF2-40B4-BE49-F238E27FC236}">
                <a16:creationId xmlns:a16="http://schemas.microsoft.com/office/drawing/2014/main" id="{42C684F6-AC6A-AE31-77CC-7037CA106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Cvilínek</a:t>
            </a:r>
            <a:r>
              <a:rPr lang="cs-CZ" altLang="cs-CZ" sz="3200" b="1" dirty="0">
                <a:solidFill>
                  <a:srgbClr val="FF0000"/>
                </a:solidFill>
              </a:rPr>
              <a:t> u Černova</a:t>
            </a:r>
          </a:p>
        </p:txBody>
      </p:sp>
      <p:sp>
        <p:nvSpPr>
          <p:cNvPr id="72707" name="Rectangle 5">
            <a:extLst>
              <a:ext uri="{FF2B5EF4-FFF2-40B4-BE49-F238E27FC236}">
                <a16:creationId xmlns:a16="http://schemas.microsoft.com/office/drawing/2014/main" id="{FEE1D551-51B2-1E17-451C-84F471D8CA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434" y="1295400"/>
            <a:ext cx="11688566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Opevnění a obytný areál  – </a:t>
            </a:r>
            <a:r>
              <a:rPr lang="cs-CZ" altLang="cs-CZ" sz="2000" dirty="0"/>
              <a:t> příkopem vymezený sídlištní areál s pozůstatky zahloubených dřevěných staveb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Nálezy:     </a:t>
            </a:r>
            <a:r>
              <a:rPr lang="cs-CZ" altLang="cs-CZ" sz="2000" dirty="0"/>
              <a:t>2. pol. 13. stol.;    </a:t>
            </a:r>
            <a:r>
              <a:rPr lang="cs-CZ" altLang="cs-CZ" sz="2000" b="1" dirty="0" err="1"/>
              <a:t>dendro</a:t>
            </a:r>
            <a:r>
              <a:rPr lang="cs-CZ" altLang="cs-CZ" sz="2000" b="1" dirty="0"/>
              <a:t>:   </a:t>
            </a:r>
            <a:r>
              <a:rPr lang="cs-CZ" altLang="cs-CZ" sz="2000" dirty="0"/>
              <a:t>1265 a 1266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dirty="0"/>
              <a:t>Doklad neagrární činnosti spojené s dobýváním rud olova a stříbra.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Analogie: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Geißmättle</a:t>
            </a:r>
            <a:r>
              <a:rPr lang="cs-CZ" altLang="cs-CZ" sz="2000" dirty="0"/>
              <a:t> v jižním Schwarzwaldu,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</a:t>
            </a:r>
            <a:r>
              <a:rPr lang="cs-CZ" altLang="cs-CZ" sz="2000" dirty="0" err="1"/>
              <a:t>Bleiberg</a:t>
            </a:r>
            <a:r>
              <a:rPr lang="cs-CZ" altLang="cs-CZ" sz="2000" dirty="0"/>
              <a:t> v poloze </a:t>
            </a:r>
            <a:r>
              <a:rPr lang="cs-CZ" altLang="cs-CZ" sz="2000" dirty="0" err="1"/>
              <a:t>Am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Treppenhauer</a:t>
            </a:r>
            <a:r>
              <a:rPr lang="cs-CZ" altLang="cs-CZ" sz="2000" dirty="0"/>
              <a:t> v saském Krušnohoří,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</a:t>
            </a:r>
            <a:r>
              <a:rPr lang="cs-CZ" altLang="cs-CZ" sz="2000" dirty="0" err="1"/>
              <a:t>Johannesser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Kurhaus</a:t>
            </a:r>
            <a:r>
              <a:rPr lang="cs-CZ" altLang="cs-CZ" sz="2000" dirty="0"/>
              <a:t> u města </a:t>
            </a:r>
            <a:r>
              <a:rPr lang="cs-CZ" altLang="cs-CZ" sz="2000" dirty="0" err="1"/>
              <a:t>Claustal-Zellerfeld</a:t>
            </a:r>
            <a:r>
              <a:rPr lang="cs-CZ" altLang="cs-CZ" sz="2000" dirty="0"/>
              <a:t> v </a:t>
            </a:r>
            <a:r>
              <a:rPr lang="cs-CZ" altLang="cs-CZ" sz="2000" dirty="0" err="1"/>
              <a:t>Harzu</a:t>
            </a:r>
            <a:r>
              <a:rPr lang="cs-CZ" altLang="cs-CZ" sz="2000" dirty="0"/>
              <a:t>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 Jihlava – Staré Hory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</a:t>
            </a:r>
            <a:r>
              <a:rPr lang="cs-CZ" altLang="cs-CZ" sz="2000" dirty="0" err="1"/>
              <a:t>Havírna</a:t>
            </a:r>
            <a:r>
              <a:rPr lang="cs-CZ" altLang="cs-CZ" sz="2000" dirty="0"/>
              <a:t>“ u Štěpánova nad Svratkou (13. stol,)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"Na prádle" v Kašperských Horách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důlní areál se sídlištěm v trati „Stříbrník“ u Pláničky (Klatovsko)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>
            <a:extLst>
              <a:ext uri="{FF2B5EF4-FFF2-40B4-BE49-F238E27FC236}">
                <a16:creationId xmlns:a16="http://schemas.microsoft.com/office/drawing/2014/main" id="{8230BCFD-F9C5-0B8E-1BDE-CE0E82032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Havlíčkobrodsko</a:t>
            </a: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1DF3E0CE-A6AA-5489-18A9-21FC0EAFD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4271" y="1143000"/>
            <a:ext cx="10798138" cy="581260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Rudy</a:t>
            </a:r>
            <a:r>
              <a:rPr lang="cs-CZ" altLang="cs-CZ" sz="1800" dirty="0"/>
              <a:t>  –   polymetalické, vysoce olovnaté a chudé na stříbro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–  rudné žíly ve směru SSZ-JJV zhruba v ose Počátky – Česká Bělá</a:t>
            </a:r>
            <a:endParaRPr lang="cs-CZ" altLang="cs-CZ" sz="1800" b="1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Datování </a:t>
            </a:r>
            <a:r>
              <a:rPr lang="cs-CZ" altLang="cs-CZ" sz="1800" dirty="0"/>
              <a:t> –  vrchol těžby:  ¾  13. stol.   zánik: 1. pol. 14. stol.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Brod</a:t>
            </a:r>
            <a:r>
              <a:rPr lang="cs-CZ" altLang="cs-CZ" sz="1800" dirty="0"/>
              <a:t> –  městský znak:  nejstarší vyobrazení hornických nástrojů (mlátek, želízko, motyka, klín) se zkříženými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</a:t>
            </a:r>
            <a:r>
              <a:rPr lang="cs-CZ" altLang="cs-CZ" sz="1800" dirty="0" err="1"/>
              <a:t>ostrvemi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Lichtenburků</a:t>
            </a:r>
            <a:r>
              <a:rPr lang="cs-CZ" altLang="cs-CZ" sz="18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– 1278: „brodské privilegium“ - listina, kterou bratři z </a:t>
            </a:r>
            <a:r>
              <a:rPr lang="cs-CZ" altLang="cs-CZ" sz="1800" dirty="0" err="1"/>
              <a:t>Lichtenburka</a:t>
            </a:r>
            <a:r>
              <a:rPr lang="cs-CZ" altLang="cs-CZ" sz="1800" dirty="0"/>
              <a:t> potvrdili městská a horní práva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(včetně provozování hornictví)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Hornická sídliště: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</a:t>
            </a:r>
            <a:r>
              <a:rPr lang="cs-CZ" altLang="cs-CZ" sz="1800" b="1" dirty="0" err="1"/>
              <a:t>Mittelberg</a:t>
            </a:r>
            <a:r>
              <a:rPr lang="cs-CZ" altLang="cs-CZ" sz="1800" dirty="0"/>
              <a:t> – jádro na katastru dnešní obce Suchá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b="1" dirty="0"/>
              <a:t>     </a:t>
            </a:r>
            <a:r>
              <a:rPr lang="cs-CZ" altLang="cs-CZ" sz="1800" b="1" dirty="0" err="1"/>
              <a:t>Termesivy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neznámé sídliště na katastru vesnice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</a:t>
            </a:r>
            <a:r>
              <a:rPr lang="cs-CZ" altLang="cs-CZ" sz="1800" b="1" dirty="0" err="1"/>
              <a:t>Herliwinberg</a:t>
            </a:r>
            <a:r>
              <a:rPr lang="cs-CZ" altLang="cs-CZ" sz="1800" dirty="0"/>
              <a:t> (k. </a:t>
            </a:r>
            <a:r>
              <a:rPr lang="cs-CZ" altLang="cs-CZ" sz="1800" dirty="0" err="1"/>
              <a:t>ú.</a:t>
            </a:r>
            <a:r>
              <a:rPr lang="cs-CZ" altLang="cs-CZ" sz="1800" dirty="0"/>
              <a:t> Stříbrné Hory)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</a:t>
            </a:r>
            <a:r>
              <a:rPr lang="cs-CZ" altLang="cs-CZ" sz="1800" b="1" dirty="0" err="1"/>
              <a:t>Buchberg</a:t>
            </a:r>
            <a:r>
              <a:rPr lang="cs-CZ" altLang="cs-CZ" sz="1800" dirty="0"/>
              <a:t> (k. </a:t>
            </a:r>
            <a:r>
              <a:rPr lang="cs-CZ" altLang="cs-CZ" sz="1800" dirty="0" err="1"/>
              <a:t>ú.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Utín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Malý Bartoušov</a:t>
            </a:r>
            <a:r>
              <a:rPr lang="cs-CZ" altLang="cs-CZ" sz="1800" dirty="0"/>
              <a:t> („</a:t>
            </a:r>
            <a:r>
              <a:rPr lang="cs-CZ" altLang="cs-CZ" sz="1800" dirty="0" err="1"/>
              <a:t>Partuzchdorf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Minari</a:t>
            </a:r>
            <a:r>
              <a:rPr lang="cs-CZ" altLang="cs-CZ" sz="1800" dirty="0"/>
              <a:t>“, k. </a:t>
            </a:r>
            <a:r>
              <a:rPr lang="cs-CZ" altLang="cs-CZ" sz="1800" dirty="0" err="1"/>
              <a:t>ú.</a:t>
            </a:r>
            <a:r>
              <a:rPr lang="cs-CZ" altLang="cs-CZ" sz="1800" dirty="0"/>
              <a:t> Bartoušov)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b="1" dirty="0"/>
              <a:t>      Česká Bělá</a:t>
            </a:r>
            <a:r>
              <a:rPr lang="cs-CZ" altLang="cs-CZ" sz="1800" dirty="0"/>
              <a:t>.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E4C1455-7D4E-4076-C8DF-5C405DABE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Kutná Hora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76554F-BE7C-61AA-4F14-7C00C287E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7820" y="762000"/>
            <a:ext cx="11096090" cy="6096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13. stol. </a:t>
            </a:r>
            <a:r>
              <a:rPr lang="cs-CZ" altLang="cs-CZ" sz="1800" dirty="0"/>
              <a:t> –   těžilo se ve vrátkových šachticích; 40 % evropské produkce</a:t>
            </a:r>
          </a:p>
          <a:p>
            <a:pPr eaLnBrk="1" hangingPunct="1"/>
            <a:r>
              <a:rPr lang="cs-CZ" altLang="cs-CZ" sz="1800" b="1" dirty="0"/>
              <a:t>14. – 15. stol.</a:t>
            </a:r>
            <a:r>
              <a:rPr lang="cs-CZ" altLang="cs-CZ" sz="1800" dirty="0"/>
              <a:t>  –  dosažení větších hloubek (hl. 75, 100 i 180 m)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–  budovány žentourové šachty navzájem spojené chodbami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Prohlubování dolů  </a:t>
            </a:r>
            <a:r>
              <a:rPr lang="cs-CZ" altLang="cs-CZ" sz="1800" dirty="0"/>
              <a:t>–  v nejdůležitějších pásmech vedlo ke slučování dolových polí a budování centrálních těžních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šachet, vybavených velkými žentoury (tzv. </a:t>
            </a:r>
            <a:r>
              <a:rPr lang="cs-CZ" altLang="cs-CZ" sz="1800" dirty="0" err="1"/>
              <a:t>trejvy</a:t>
            </a:r>
            <a:r>
              <a:rPr lang="cs-CZ" altLang="cs-CZ" sz="1800" dirty="0"/>
              <a:t>) poháněnými koňskou silou, případně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vodními koly.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Štoly uvnitř města</a:t>
            </a:r>
            <a:r>
              <a:rPr lang="cs-CZ" altLang="cs-CZ" sz="1800" dirty="0"/>
              <a:t> – štola sv. Jiří (</a:t>
            </a:r>
            <a:r>
              <a:rPr lang="cs-CZ" altLang="cs-CZ" sz="1800" dirty="0" err="1"/>
              <a:t>Oselské</a:t>
            </a:r>
            <a:r>
              <a:rPr lang="cs-CZ" altLang="cs-CZ" sz="1800" dirty="0"/>
              <a:t> pásmo pod jezuitskou kolejí)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–  v údolí Bylanky (pod nemocnicí)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–  v údolí Vrchlice (štola sv. Antonína </a:t>
            </a:r>
            <a:r>
              <a:rPr lang="cs-CZ" altLang="cs-CZ" sz="1800" dirty="0" err="1"/>
              <a:t>Paduánského</a:t>
            </a:r>
            <a:r>
              <a:rPr lang="cs-CZ" altLang="cs-CZ" sz="1800" dirty="0"/>
              <a:t> aj.)  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–  u železniční tratě (Malín: dědičná štola Čtrnácti pomocníků)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 err="1"/>
              <a:t>Turkaňské</a:t>
            </a:r>
            <a:r>
              <a:rPr lang="cs-CZ" altLang="cs-CZ" sz="1800" b="1" dirty="0"/>
              <a:t> pásmo</a:t>
            </a:r>
            <a:r>
              <a:rPr lang="cs-CZ" altLang="cs-CZ" sz="1800" dirty="0"/>
              <a:t> – šachty dvou základních typů: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a)  průzkumné šachty – kruhové o průměru přibližně 2 m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b)  těžební – obdélného profilu s torzy výdřevy a stopami obnovování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C1BDB320-F8AD-0247-D5C4-D7ECE3992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8917" y="457200"/>
            <a:ext cx="11483083" cy="6172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 b="1" dirty="0"/>
              <a:t>15. stol.</a:t>
            </a:r>
            <a:r>
              <a:rPr lang="cs-CZ" altLang="cs-CZ" sz="1800" dirty="0"/>
              <a:t> –  stagnace dolování kvůli nákladům ve větších hloubkách (vytěžení)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–  zatopení dolů během husitských válek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–  opuštěné doly uvnitř města nebyly obnoveny, práce se přesunuly do jižního </a:t>
            </a:r>
            <a:r>
              <a:rPr lang="cs-CZ" altLang="cs-CZ" sz="1800" dirty="0" err="1"/>
              <a:t>Oselského</a:t>
            </a:r>
            <a:r>
              <a:rPr lang="cs-CZ" altLang="cs-CZ" sz="1800" dirty="0"/>
              <a:t> a Staročeského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pásma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16. stol.</a:t>
            </a:r>
            <a:r>
              <a:rPr lang="cs-CZ" altLang="cs-CZ" sz="1800" dirty="0"/>
              <a:t> –  v polovině století opuštěny doly </a:t>
            </a:r>
            <a:r>
              <a:rPr lang="cs-CZ" altLang="cs-CZ" sz="1800" dirty="0" err="1"/>
              <a:t>Oselského</a:t>
            </a:r>
            <a:r>
              <a:rPr lang="cs-CZ" altLang="cs-CZ" sz="1800" dirty="0"/>
              <a:t> pásma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–  koncem století skončila těžba (tzv. </a:t>
            </a:r>
            <a:r>
              <a:rPr lang="cs-CZ" altLang="cs-CZ" sz="1800" dirty="0" err="1"/>
              <a:t>vyhluchnutí</a:t>
            </a:r>
            <a:r>
              <a:rPr lang="cs-CZ" altLang="cs-CZ" sz="1800" dirty="0"/>
              <a:t> žil, spodní voda)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–  od 2. pol.: na Staročeském, </a:t>
            </a:r>
            <a:r>
              <a:rPr lang="cs-CZ" altLang="cs-CZ" sz="1800" dirty="0" err="1"/>
              <a:t>Turkaňském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Roveňském</a:t>
            </a:r>
            <a:r>
              <a:rPr lang="cs-CZ" altLang="cs-CZ" sz="1800" dirty="0"/>
              <a:t> pásmu stavěny vodotěžné stroje poháněné vodním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kolem.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dirty="0"/>
              <a:t>přelom 16. a 17. stol. – úpadek všech dolů kvůli přílivu stříbra z amerických, krušnohorských a německých ložisek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dirty="0"/>
              <a:t>Vydobytou rudu vykupovali </a:t>
            </a:r>
            <a:r>
              <a:rPr lang="cs-CZ" altLang="cs-CZ" sz="1800" dirty="0" err="1"/>
              <a:t>rudokupci</a:t>
            </a:r>
            <a:r>
              <a:rPr lang="cs-CZ" altLang="cs-CZ" sz="1800" dirty="0"/>
              <a:t> a zpracovávali ji v hutích: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v centru města (Karlov a u Grunty)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na severním svahu Kaňku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v údolí Vrchlice (jižní okraj Kutné Hory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–  v údolí Bylanky.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6C7563CF-568D-6912-E375-17022F4E4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Jáchymov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8896A241-06C5-8E22-FEB2-30B76A0DB3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7963" y="1447800"/>
            <a:ext cx="1104472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/>
              <a:t>1518 </a:t>
            </a:r>
            <a:r>
              <a:rPr lang="cs-CZ" altLang="cs-CZ" sz="1800" dirty="0"/>
              <a:t>– zahájení těžby stříbrných rud</a:t>
            </a:r>
          </a:p>
          <a:p>
            <a:pPr eaLnBrk="1" hangingPunct="1">
              <a:defRPr/>
            </a:pPr>
            <a:r>
              <a:rPr lang="cs-CZ" altLang="cs-CZ" sz="1800" b="1" dirty="0"/>
              <a:t>1519</a:t>
            </a:r>
            <a:r>
              <a:rPr lang="cs-CZ" altLang="cs-CZ" sz="1800" dirty="0"/>
              <a:t> – ražba stříbrných tolarů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Podmínky</a:t>
            </a:r>
            <a:r>
              <a:rPr lang="cs-CZ" altLang="cs-CZ" sz="1800" dirty="0"/>
              <a:t> – vhodné pro hornictví: strmé svahy vystupující až do 1000 m n. m.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–  dostatek vody jako pohonné energie a nedotčené lesní zásoby.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Intenzita důlních prací</a:t>
            </a:r>
            <a:r>
              <a:rPr lang="cs-CZ" altLang="cs-CZ" sz="1800" dirty="0"/>
              <a:t> –  dokládá 600-800 povolení na otvírku a těžbu v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nových dolech udělených báňským úřadem ročně.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1520 </a:t>
            </a:r>
            <a:r>
              <a:rPr lang="cs-CZ" altLang="cs-CZ" sz="1800" dirty="0"/>
              <a:t> –  hornické sídliště s cca 5.000 obyvateli povýšeno na svobodné horní (báňské) město a nadáno řadou výsad</a:t>
            </a:r>
          </a:p>
          <a:p>
            <a:pPr eaLnBrk="1" hangingPunct="1">
              <a:defRPr/>
            </a:pPr>
            <a:r>
              <a:rPr lang="cs-CZ" altLang="cs-CZ" sz="1800" b="1" dirty="0"/>
              <a:t>1530 </a:t>
            </a:r>
            <a:r>
              <a:rPr lang="cs-CZ" altLang="cs-CZ" sz="1800" dirty="0"/>
              <a:t> –  17.000 obyvatel, z nichž většina se zabývala hornickou činností. 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pol. 40. let 16. stol.</a:t>
            </a:r>
            <a:r>
              <a:rPr lang="cs-CZ" altLang="cs-CZ" sz="1800" dirty="0"/>
              <a:t> – počet objevených stříbrorudných žil se zvýšil na 73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devět dalších bylo dobýváno v blízkém </a:t>
            </a:r>
            <a:r>
              <a:rPr lang="cs-CZ" altLang="cs-CZ" sz="1800" dirty="0" err="1"/>
              <a:t>abertamském</a:t>
            </a:r>
            <a:r>
              <a:rPr lang="cs-CZ" altLang="cs-CZ" sz="1800" dirty="0"/>
              <a:t> revíru.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geologie.vsb.cz/loziska/loziska/obr_historie/jachmincovna.jpg">
            <a:extLst>
              <a:ext uri="{FF2B5EF4-FFF2-40B4-BE49-F238E27FC236}">
                <a16:creationId xmlns:a16="http://schemas.microsoft.com/office/drawing/2014/main" id="{06E9F6DC-6ABF-437A-5B45-84976A78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>
            <a:extLst>
              <a:ext uri="{FF2B5EF4-FFF2-40B4-BE49-F238E27FC236}">
                <a16:creationId xmlns:a16="http://schemas.microsoft.com/office/drawing/2014/main" id="{E9BB5E24-3A07-A7E0-07E3-B1AAB529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1"/>
            <a:ext cx="528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</a:t>
            </a:r>
            <a:r>
              <a:rPr lang="cs-CZ" altLang="cs-CZ" sz="1800" b="1"/>
              <a:t>Královská mincovna v Jáchymově,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po roce 1547 sídlo královských horních úřadů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D0995F0-3EAB-7232-4952-85911ED9D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8272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Rýmařovsko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6C0F9793-66E7-64B7-4AF3-295891F4A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434" y="1600200"/>
            <a:ext cx="11609797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J. Novák a V. Štěpán (1983) </a:t>
            </a:r>
            <a:r>
              <a:rPr lang="cs-CZ" altLang="cs-CZ" sz="2000" dirty="0"/>
              <a:t> –  12. stol.:   počátky středověké důlní činnosti ve východní části </a:t>
            </a:r>
            <a:r>
              <a:rPr lang="cs-CZ" altLang="cs-CZ" sz="2000" dirty="0" err="1"/>
              <a:t>hankštejnských</a:t>
            </a:r>
            <a:r>
              <a:rPr lang="cs-CZ" altLang="cs-CZ" sz="20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 dolů (tzv. </a:t>
            </a:r>
            <a:r>
              <a:rPr lang="cs-CZ" altLang="cs-CZ" sz="2000" dirty="0" err="1"/>
              <a:t>kamenohorských</a:t>
            </a:r>
            <a:r>
              <a:rPr lang="cs-CZ" altLang="cs-CZ" sz="2000" dirty="0"/>
              <a:t> či ve Sněžných horách) mezi Žďárským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 Potokem, Starou a Novou Vsí (nevylučují starší hornickou činnost) 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Účel  </a:t>
            </a:r>
            <a:r>
              <a:rPr lang="cs-CZ" altLang="cs-CZ" sz="2000" dirty="0"/>
              <a:t>–  dobývání ložisek stříbra v odlehlé a vysoké poloze nad 800 m n. m.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–  potřeba kovu k ražbě denárů olomouckých údělných knížat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Moravské mincování  </a:t>
            </a:r>
            <a:r>
              <a:rPr lang="cs-CZ" altLang="cs-CZ" sz="2000" dirty="0"/>
              <a:t>–  ukončila až roku 1300 reforma (veškerá ražba královské mince v KH)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–  rozsah prací na Soukenné:  do roku 1500 se vydobylo 15 až 20 tun ryzího stříbra</a:t>
            </a:r>
          </a:p>
          <a:p>
            <a:pPr marL="0" indent="0"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5B9196B-81D1-9C7D-A89A-68189D823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 Jihlavsko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CF555F4-F4FA-3B25-07AA-AFD2301E1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5627" y="1600200"/>
            <a:ext cx="11168009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1233   </a:t>
            </a:r>
            <a:r>
              <a:rPr lang="cs-CZ" altLang="cs-CZ" sz="2000" b="1" dirty="0"/>
              <a:t>–   J</a:t>
            </a:r>
            <a:r>
              <a:rPr lang="cs-CZ" altLang="cs-CZ" sz="2000" dirty="0"/>
              <a:t>ihlava poprvé jmenována a v pramenech spolu s dalšími osadami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           –   poč. 13. stol.:  kultivace horního poříčí Jihlavy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Exploatace stříbra  –  proběhla nedlouho po založení města, což dokládají dendrochronologická data: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1238/1239 </a:t>
            </a:r>
            <a:r>
              <a:rPr lang="cs-CZ" altLang="cs-CZ" sz="2000" dirty="0"/>
              <a:t>z Horního Kosova  –  nálezy opracovaných dřev  (jedle)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–  pravděpodobně pozůstatků prádla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 </a:t>
            </a:r>
            <a:r>
              <a:rPr lang="cs-CZ" altLang="cs-CZ" sz="2000" b="1" dirty="0"/>
              <a:t>1206</a:t>
            </a:r>
            <a:r>
              <a:rPr lang="cs-CZ" altLang="cs-CZ" sz="2000" dirty="0"/>
              <a:t> z Kostelce –  hrocené kůly a jedlové fošny v sedimentárním profilu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První hornické obyvatelstvo se mohlo opřít o základní sídelní síť a její zemědělskou produkci.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ED333F3-D3D6-D981-C847-58AD35509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5223" y="821932"/>
            <a:ext cx="11246778" cy="60360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/>
              <a:t>Pás železných rud  </a:t>
            </a:r>
            <a:r>
              <a:rPr lang="cs-CZ" altLang="cs-CZ" sz="1800" dirty="0"/>
              <a:t>–   protíná Rýmařovsko od severovýchodu k jihozápadu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–  severněji další ložiska rud barevných a drahých kovů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Nejstarší doklad  </a:t>
            </a:r>
            <a:r>
              <a:rPr lang="cs-CZ" altLang="cs-CZ" sz="1800" dirty="0"/>
              <a:t>–   železné rudy vrbenského pruhu na linii Úsov – Ruda - </a:t>
            </a:r>
            <a:r>
              <a:rPr lang="cs-CZ" altLang="cs-CZ" sz="1800" dirty="0" err="1"/>
              <a:t>Hankštejn</a:t>
            </a:r>
            <a:r>
              <a:rPr lang="cs-CZ" altLang="cs-CZ" sz="1800" dirty="0"/>
              <a:t> (Skály) – Rýmařov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Malá Morávka - Vrbno p. Pradědem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–   archeologické nálezy:  Dolní </a:t>
            </a:r>
            <a:r>
              <a:rPr lang="cs-CZ" altLang="cs-CZ" sz="1800" dirty="0" err="1"/>
              <a:t>Sukolom</a:t>
            </a:r>
            <a:r>
              <a:rPr lang="cs-CZ" altLang="cs-CZ" sz="1800" dirty="0"/>
              <a:t>, Želechovice, Náklo, Brníčko, </a:t>
            </a:r>
            <a:r>
              <a:rPr lang="cs-CZ" altLang="cs-CZ" sz="1800" dirty="0" err="1"/>
              <a:t>Rozvadovice</a:t>
            </a:r>
            <a:endParaRPr lang="cs-CZ" altLang="cs-CZ" sz="1800" dirty="0"/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(kde sídlili tzv. rudníci (horníci) a </a:t>
            </a:r>
            <a:r>
              <a:rPr lang="cs-CZ" altLang="cs-CZ" sz="1800" dirty="0" err="1"/>
              <a:t>železníci</a:t>
            </a:r>
            <a:r>
              <a:rPr lang="cs-CZ" altLang="cs-CZ" sz="1800" dirty="0"/>
              <a:t> (hutníci)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Rýmařovské rudné doly </a:t>
            </a:r>
            <a:r>
              <a:rPr lang="cs-CZ" altLang="cs-CZ" sz="1800" dirty="0"/>
              <a:t>–  tvoří jediný celek a jejich dělení na: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</a:t>
            </a:r>
            <a:r>
              <a:rPr lang="cs-CZ" altLang="cs-CZ" sz="1800" b="1" dirty="0" err="1"/>
              <a:t>rudské</a:t>
            </a:r>
            <a:r>
              <a:rPr lang="cs-CZ" altLang="cs-CZ" sz="1800" dirty="0"/>
              <a:t> (podle Rudy) a </a:t>
            </a:r>
            <a:r>
              <a:rPr lang="cs-CZ" altLang="cs-CZ" sz="1800" b="1" dirty="0" err="1"/>
              <a:t>hankštejnské</a:t>
            </a:r>
            <a:r>
              <a:rPr lang="cs-CZ" altLang="cs-CZ" sz="1800" dirty="0"/>
              <a:t> (podle Skály)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–  vychází z územní příslušnosti k sovineckému či rabštejnskému (janovickému) panství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2. pol. 13. stol.  </a:t>
            </a:r>
            <a:r>
              <a:rPr lang="cs-CZ" altLang="cs-CZ" sz="1800" dirty="0"/>
              <a:t>–   zprávy o zlatých a stříbrných žilách na Rýmařovsku daly impulz hornické kolonizaci z oblasti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saských dolů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7A05D7F-7165-E6B7-F9D6-3FA90E51C3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9739" y="678951"/>
            <a:ext cx="11291299" cy="7010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b="1" dirty="0"/>
              <a:t>Rýmařov</a:t>
            </a:r>
            <a:r>
              <a:rPr lang="cs-CZ" altLang="cs-CZ" sz="1800" dirty="0"/>
              <a:t>  –  </a:t>
            </a:r>
            <a:r>
              <a:rPr lang="cs-CZ" altLang="cs-CZ" sz="1800" dirty="0" err="1"/>
              <a:t>zal</a:t>
            </a:r>
            <a:r>
              <a:rPr lang="cs-CZ" altLang="cs-CZ" sz="1800" dirty="0"/>
              <a:t>. němečtí kolonisté založili v letech 1269–78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–   hospodářské centrum rabštejnského panství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–   bohatlo ze zpracování kovů (tavbu zlata na kruhových destičkách, miskách a střepech nádob,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prokázal nález dílny umístěné pod ochranou zdí městského hradu z přelomu 13.–14. stol.)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Hankštejn</a:t>
            </a:r>
            <a:r>
              <a:rPr lang="cs-CZ" altLang="cs-CZ" sz="1800" dirty="0"/>
              <a:t>  –  1537:  povýšil král Ferdinand I. na svobodné horní město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–  1535:  představitelem horní obce byl hormistr podřízený přímo nejvyššímu královskému mincmistrovi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–  1580:  povýšil Rudolf II. </a:t>
            </a:r>
            <a:r>
              <a:rPr lang="cs-CZ" altLang="cs-CZ" sz="1800" dirty="0" err="1"/>
              <a:t>Hankštejn</a:t>
            </a:r>
            <a:r>
              <a:rPr lang="cs-CZ" altLang="cs-CZ" sz="1800" dirty="0"/>
              <a:t> (Skály) s městečkem na císařské svobodné Horní Město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(centrum místních dolů)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Havířské osady  </a:t>
            </a:r>
            <a:r>
              <a:rPr lang="cs-CZ" altLang="cs-CZ" sz="1800" dirty="0"/>
              <a:t>–   1528: </a:t>
            </a:r>
            <a:r>
              <a:rPr lang="cs-CZ" altLang="cs-CZ" sz="1800" b="1" dirty="0" err="1"/>
              <a:t>Dobřečov</a:t>
            </a:r>
            <a:r>
              <a:rPr lang="cs-CZ" altLang="cs-CZ" sz="1800" b="1" dirty="0"/>
              <a:t>  </a:t>
            </a:r>
            <a:r>
              <a:rPr lang="cs-CZ" altLang="cs-CZ" sz="1800" dirty="0"/>
              <a:t>a</a:t>
            </a:r>
            <a:r>
              <a:rPr lang="cs-CZ" altLang="cs-CZ" sz="1800" b="1" dirty="0"/>
              <a:t>  </a:t>
            </a:r>
            <a:r>
              <a:rPr lang="cs-CZ" altLang="cs-CZ" sz="1800" dirty="0"/>
              <a:t>1542: </a:t>
            </a:r>
            <a:r>
              <a:rPr lang="cs-CZ" altLang="cs-CZ" sz="1800" b="1" dirty="0" err="1"/>
              <a:t>Najfunk</a:t>
            </a:r>
            <a:r>
              <a:rPr lang="cs-CZ" altLang="cs-CZ" sz="1800" dirty="0"/>
              <a:t> (Stříbrné Hory)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–  těžilo se podél </a:t>
            </a:r>
            <a:r>
              <a:rPr lang="cs-CZ" altLang="cs-CZ" sz="1800" dirty="0" err="1"/>
              <a:t>Huntavy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Rešova</a:t>
            </a:r>
            <a:r>
              <a:rPr lang="cs-CZ" altLang="cs-CZ" sz="1800" dirty="0"/>
              <a:t>, </a:t>
            </a:r>
            <a:r>
              <a:rPr lang="cs-CZ" altLang="cs-CZ" sz="1800" b="1" dirty="0" err="1"/>
              <a:t>Pittenwaldu</a:t>
            </a:r>
            <a:r>
              <a:rPr lang="cs-CZ" altLang="cs-CZ" sz="1800" b="1" dirty="0"/>
              <a:t> </a:t>
            </a:r>
            <a:r>
              <a:rPr lang="cs-CZ" altLang="cs-CZ" sz="1800" dirty="0"/>
              <a:t>i na horním toku </a:t>
            </a:r>
            <a:r>
              <a:rPr lang="cs-CZ" altLang="cs-CZ" sz="1800" dirty="0" err="1"/>
              <a:t>Stráleckého</a:t>
            </a:r>
            <a:r>
              <a:rPr lang="cs-CZ" altLang="cs-CZ" sz="1800" dirty="0"/>
              <a:t> potoka.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Na</a:t>
            </a:r>
            <a:r>
              <a:rPr lang="cs-CZ" altLang="cs-CZ" sz="1800" dirty="0"/>
              <a:t> </a:t>
            </a:r>
            <a:r>
              <a:rPr lang="cs-CZ" altLang="cs-CZ" sz="1800" b="1" dirty="0" err="1"/>
              <a:t>Rudsku</a:t>
            </a:r>
            <a:r>
              <a:rPr lang="cs-CZ" altLang="cs-CZ" sz="1800" dirty="0"/>
              <a:t>  –  po r. 1533:   Jan </a:t>
            </a:r>
            <a:r>
              <a:rPr lang="cs-CZ" altLang="cs-CZ" sz="1800" dirty="0" err="1"/>
              <a:t>Pňovský</a:t>
            </a:r>
            <a:r>
              <a:rPr lang="cs-CZ" altLang="cs-CZ" sz="1800" dirty="0"/>
              <a:t> ze Sovince nechal kovy (bezvýsledně)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1597:   doly zakoupilo město Uničov od Jana Kobylky z Kobylí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5CEC0A8-A0C7-CA65-BC0B-F0A359C3F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7141" y="533401"/>
            <a:ext cx="10931703" cy="6324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dirty="0"/>
              <a:t>Za deset let činnosti (1542–52) odevzdal zástavní pán rabštejnského zboží </a:t>
            </a:r>
            <a:r>
              <a:rPr lang="cs-CZ" altLang="cs-CZ" sz="1800" b="1" dirty="0"/>
              <a:t>Marek </a:t>
            </a:r>
            <a:r>
              <a:rPr lang="cs-CZ" altLang="cs-CZ" sz="1800" b="1" dirty="0" err="1"/>
              <a:t>Weiczinger</a:t>
            </a:r>
            <a:r>
              <a:rPr lang="cs-CZ" altLang="cs-CZ" sz="1800" dirty="0"/>
              <a:t> královskou urburu (desetinu z výtěžku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), ve výši 496 kg stříbra (sám získal téměř 4960 kg) 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O nový vzestup se zasloužili </a:t>
            </a:r>
            <a:r>
              <a:rPr lang="cs-CZ" altLang="cs-CZ" sz="1800" dirty="0" err="1"/>
              <a:t>hornouherští</a:t>
            </a:r>
            <a:r>
              <a:rPr lang="cs-CZ" altLang="cs-CZ" sz="1800" dirty="0"/>
              <a:t> nástupci </a:t>
            </a:r>
            <a:r>
              <a:rPr lang="cs-CZ" altLang="cs-CZ" sz="1800" b="1" dirty="0"/>
              <a:t>Ederové ze </a:t>
            </a:r>
            <a:r>
              <a:rPr lang="cs-CZ" altLang="cs-CZ" sz="1800" b="1" dirty="0" err="1"/>
              <a:t>Štiavnice</a:t>
            </a:r>
            <a:r>
              <a:rPr lang="cs-CZ" altLang="cs-CZ" sz="1800" dirty="0"/>
              <a:t>, kteří své doly propůjčovali kovkopům.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1561  –  obnovili Ederové u </a:t>
            </a:r>
            <a:r>
              <a:rPr lang="cs-CZ" altLang="cs-CZ" sz="1800" dirty="0" err="1"/>
              <a:t>kamenohorských</a:t>
            </a:r>
            <a:r>
              <a:rPr lang="cs-CZ" altLang="cs-CZ" sz="1800" dirty="0"/>
              <a:t> dolů Starou Ves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1563  –  založili </a:t>
            </a:r>
            <a:r>
              <a:rPr lang="cs-CZ" altLang="cs-CZ" sz="1800" dirty="0" err="1"/>
              <a:t>Edrovice</a:t>
            </a:r>
            <a:endParaRPr lang="cs-CZ" altLang="cs-CZ" sz="1800" dirty="0"/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Osady panství</a:t>
            </a:r>
            <a:r>
              <a:rPr lang="cs-CZ" altLang="cs-CZ" sz="1800" dirty="0"/>
              <a:t> – tvořily zázemí hutí i dolů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– dodávaly potraviny i řemeslné výrobky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– vesničané si přivydělávali pálením dřevěného uhlí, dopravou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či prací v lese (uhlíři a dřevaři byli na dolech a hutích závislí)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– osídlen Žďárský Potok (1601-9) a Nová Ves (1613)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– po r. 1560 úpadek stříbrných dolů 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Poslednímu z Ederů Vavřinci císař Rudolf II. zástavu nepotvrdil, a proto se zaměřil na </a:t>
            </a:r>
            <a:r>
              <a:rPr lang="cs-CZ" altLang="cs-CZ" sz="1800" dirty="0" err="1"/>
              <a:t>rudské</a:t>
            </a:r>
            <a:r>
              <a:rPr lang="cs-CZ" altLang="cs-CZ" sz="1800" dirty="0"/>
              <a:t> doly zadluženého sovineckého panství, které koupil od Jana z Boskovic r. 1575.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2548BEC-742C-CCE4-7E58-941CFB2216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593" y="0"/>
            <a:ext cx="11054994" cy="6781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1583</a:t>
            </a:r>
            <a:r>
              <a:rPr lang="cs-CZ" altLang="cs-CZ" sz="1800" dirty="0"/>
              <a:t>  –  královské rabštejnské zboží dědičně získal </a:t>
            </a:r>
            <a:r>
              <a:rPr lang="cs-CZ" altLang="cs-CZ" sz="1800" b="1" dirty="0"/>
              <a:t>Ferdinand Hoffmann z </a:t>
            </a:r>
            <a:r>
              <a:rPr lang="cs-CZ" altLang="cs-CZ" sz="1800" b="1" dirty="0" err="1"/>
              <a:t>Grünbüchlu</a:t>
            </a:r>
            <a:r>
              <a:rPr lang="cs-CZ" altLang="cs-CZ" sz="1800" dirty="0"/>
              <a:t>, president dvorské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komory císaře Rudolfa II.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–  zaměstnal přední evropské odborníky:   železář:  Izák </a:t>
            </a:r>
            <a:r>
              <a:rPr lang="cs-CZ" altLang="cs-CZ" sz="1800" dirty="0" err="1"/>
              <a:t>Pfändler</a:t>
            </a:r>
            <a:r>
              <a:rPr lang="cs-CZ" altLang="cs-CZ" sz="1800" dirty="0"/>
              <a:t> z </a:t>
            </a:r>
            <a:r>
              <a:rPr lang="cs-CZ" altLang="cs-CZ" sz="1800" dirty="0" err="1"/>
              <a:t>Losbergu</a:t>
            </a:r>
            <a:r>
              <a:rPr lang="cs-CZ" altLang="cs-CZ" sz="1800" dirty="0"/>
              <a:t>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                                 montanista:  Hans </a:t>
            </a:r>
            <a:r>
              <a:rPr lang="cs-CZ" altLang="cs-CZ" sz="1800" dirty="0" err="1"/>
              <a:t>Steinberger</a:t>
            </a:r>
            <a:r>
              <a:rPr lang="cs-CZ" altLang="cs-CZ" sz="18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–  zmodernizovali vrácené panské doly,  přísun moderních technických prostředků i zařízení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Drobnější potřeby  </a:t>
            </a:r>
            <a:r>
              <a:rPr lang="cs-CZ" altLang="cs-CZ" sz="1800" dirty="0"/>
              <a:t>–  mlátky, klíny aj., si opatřovali havíři sami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 dopravu rudy zajišťovalo panství na své náklady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 zastaralé hutě nahradily produktivnější korutanské pece, první zařízení toho druhu u nás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–  nová technika byla vzorem a šířila se po celé Moravě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Hofmannské</a:t>
            </a:r>
            <a:r>
              <a:rPr lang="cs-CZ" altLang="cs-CZ" sz="1800" b="1" dirty="0"/>
              <a:t> železárny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představovaly velký skok ve vývoji celého českého hutnictví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–  koncem 16. a počátku 17. stol.  byly svrchní části nalezišť z větší části vydobyty a bylo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nutno těžit ve větších hloubkách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–  vrchnost začala budovat velká výkonná zařízení pro zaražení hlubších šachet,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odčerpávání vody a k dopravě rudy na povrch (viz zařízení ve Staré Vsi).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D83AF4F-AC21-31AB-EDBC-63C4CF9E2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4495800" cy="6858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Janovice – „zámek“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0830767-D3E1-E5E3-A579-76861A176A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1109" y="990600"/>
            <a:ext cx="5381091" cy="381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1996  – </a:t>
            </a:r>
            <a:r>
              <a:rPr lang="cs-CZ" altLang="cs-CZ" sz="2000" dirty="0"/>
              <a:t> hloubení rýh k uložení telefonních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kabelů bylo v zahradě za nejstarší částí paláce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zjištěno rumiště se zlomky renesančních kachlů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z konce 16. a 17. stol.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b="1" dirty="0"/>
              <a:t>   </a:t>
            </a:r>
            <a:r>
              <a:rPr lang="cs-CZ" altLang="cs-CZ" sz="2000" dirty="0"/>
              <a:t> </a:t>
            </a:r>
            <a:r>
              <a:rPr lang="cs-CZ" altLang="cs-CZ" sz="2000" b="1" dirty="0"/>
              <a:t>1582 </a:t>
            </a:r>
            <a:r>
              <a:rPr lang="cs-CZ" altLang="cs-CZ" sz="2000" dirty="0"/>
              <a:t>–  získal janovické panství Ferdinand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Hoffmann z </a:t>
            </a:r>
            <a:r>
              <a:rPr lang="cs-CZ" altLang="cs-CZ" sz="2000" dirty="0" err="1"/>
              <a:t>Grünbüchu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Střekova</a:t>
            </a:r>
            <a:r>
              <a:rPr lang="cs-CZ" altLang="cs-CZ" sz="2000" dirty="0"/>
              <a:t> (1540-1576),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přítel Rudolfa II. a horlivý luterán,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</a:t>
            </a:r>
            <a:r>
              <a:rPr lang="cs-CZ" altLang="cs-CZ" sz="2000" b="1" dirty="0"/>
              <a:t>1586 </a:t>
            </a:r>
            <a:r>
              <a:rPr lang="cs-CZ" altLang="cs-CZ" sz="2000" dirty="0"/>
              <a:t> –  započal s přestavbou původní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     žerotínské tvrze z první třetiny 15. století.</a:t>
            </a:r>
          </a:p>
        </p:txBody>
      </p:sp>
      <p:pic>
        <p:nvPicPr>
          <p:cNvPr id="92165" name="Picture 5" descr="zamek_janovice_01">
            <a:extLst>
              <a:ext uri="{FF2B5EF4-FFF2-40B4-BE49-F238E27FC236}">
                <a16:creationId xmlns:a16="http://schemas.microsoft.com/office/drawing/2014/main" id="{4BACF4C2-89B8-75E4-CF95-7BE254CD9AC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7686" y="2705100"/>
            <a:ext cx="5704417" cy="4191000"/>
          </a:xfrm>
          <a:noFill/>
        </p:spPr>
      </p:pic>
      <p:pic>
        <p:nvPicPr>
          <p:cNvPr id="92166" name="Picture 6" descr="hofm">
            <a:extLst>
              <a:ext uri="{FF2B5EF4-FFF2-40B4-BE49-F238E27FC236}">
                <a16:creationId xmlns:a16="http://schemas.microsoft.com/office/drawing/2014/main" id="{24BE044F-9FE6-F031-298E-97C2F212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87" y="152400"/>
            <a:ext cx="3297423" cy="3191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10709">
            <a:extLst>
              <a:ext uri="{FF2B5EF4-FFF2-40B4-BE49-F238E27FC236}">
                <a16:creationId xmlns:a16="http://schemas.microsoft.com/office/drawing/2014/main" id="{C21B44CA-9A01-1072-43D2-E3B81668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7184"/>
            <a:ext cx="1415161" cy="20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nímek 032">
            <a:extLst>
              <a:ext uri="{FF2B5EF4-FFF2-40B4-BE49-F238E27FC236}">
                <a16:creationId xmlns:a16="http://schemas.microsoft.com/office/drawing/2014/main" id="{713EDEAE-F816-6513-0C59-40392C7FE2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/>
          <a:stretch>
            <a:fillRect/>
          </a:stretch>
        </p:blipFill>
        <p:spPr>
          <a:xfrm>
            <a:off x="3373247" y="4843888"/>
            <a:ext cx="1561672" cy="205221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51DE4EC-235D-5CB4-0653-E02F3342C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Báňská města – správa a organizace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EE5CA04-1AAB-A63E-3FFC-26526EB00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353" y="1295400"/>
            <a:ext cx="11404314" cy="5562600"/>
          </a:xfrm>
        </p:spPr>
        <p:txBody>
          <a:bodyPr>
            <a:normAutofit/>
          </a:bodyPr>
          <a:lstStyle/>
          <a:p>
            <a:r>
              <a:rPr lang="cs-CZ" altLang="cs-CZ" sz="1800" b="1" dirty="0"/>
              <a:t>Výsady převzaté z Kutné Hory:</a:t>
            </a:r>
          </a:p>
          <a:p>
            <a:pPr>
              <a:buFontTx/>
              <a:buNone/>
            </a:pPr>
            <a:r>
              <a:rPr lang="cs-CZ" altLang="cs-CZ" sz="1800" dirty="0"/>
              <a:t>       – hornické technologie (budování štol) </a:t>
            </a:r>
          </a:p>
          <a:p>
            <a:pPr>
              <a:buFontTx/>
              <a:buNone/>
            </a:pPr>
            <a:r>
              <a:rPr lang="cs-CZ" altLang="cs-CZ" sz="1800" dirty="0"/>
              <a:t>       – </a:t>
            </a:r>
            <a:r>
              <a:rPr lang="cs-CZ" altLang="cs-CZ" sz="1800" b="1" dirty="0"/>
              <a:t>1327</a:t>
            </a:r>
            <a:r>
              <a:rPr lang="cs-CZ" altLang="cs-CZ" sz="1800" dirty="0"/>
              <a:t>: kovy kromě měst mohla těžit i šlechta</a:t>
            </a:r>
          </a:p>
          <a:p>
            <a:pPr>
              <a:buFontTx/>
              <a:buNone/>
            </a:pPr>
            <a:r>
              <a:rPr lang="cs-CZ" altLang="cs-CZ" sz="1800" dirty="0"/>
              <a:t>       – organizace mincovny:  řízena </a:t>
            </a:r>
            <a:r>
              <a:rPr lang="cs-CZ" altLang="cs-CZ" sz="1800" b="1" dirty="0"/>
              <a:t>komorním grófem:   </a:t>
            </a:r>
            <a:r>
              <a:rPr lang="cs-CZ" altLang="cs-CZ" sz="1800" dirty="0"/>
              <a:t> nezávislý úředník podléhající panovníkovi, který dohlížel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na těžbu, výkup drahých kovů a ražbu mince</a:t>
            </a:r>
          </a:p>
          <a:p>
            <a:pPr>
              <a:buFontTx/>
              <a:buNone/>
            </a:pPr>
            <a:endParaRPr lang="cs-CZ" altLang="cs-CZ" sz="1800" dirty="0"/>
          </a:p>
          <a:p>
            <a:r>
              <a:rPr lang="cs-CZ" altLang="cs-CZ" sz="1800" b="1" dirty="0">
                <a:solidFill>
                  <a:srgbClr val="FF0000"/>
                </a:solidFill>
              </a:rPr>
              <a:t>1405</a:t>
            </a:r>
            <a:r>
              <a:rPr lang="cs-CZ" altLang="cs-CZ" sz="1800" dirty="0">
                <a:solidFill>
                  <a:srgbClr val="FF0000"/>
                </a:solidFill>
              </a:rPr>
              <a:t>: </a:t>
            </a:r>
            <a:r>
              <a:rPr lang="cs-CZ" altLang="cs-CZ" sz="1800" b="1" dirty="0" err="1">
                <a:solidFill>
                  <a:srgbClr val="FF0000"/>
                </a:solidFill>
              </a:rPr>
              <a:t>Decretum</a:t>
            </a:r>
            <a:r>
              <a:rPr lang="cs-CZ" altLang="cs-CZ" sz="1800" b="1" dirty="0">
                <a:solidFill>
                  <a:srgbClr val="FF0000"/>
                </a:solidFill>
              </a:rPr>
              <a:t> minus</a:t>
            </a:r>
            <a:r>
              <a:rPr lang="cs-CZ" altLang="cs-CZ" sz="1800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–  pokus panovníka o sjednocení právní soustavy v nejvýznamnějších královských městech: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–  sjednocení měr a vah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–  úprava prodeje sukna a látek (jen v celých balících)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–  města musela vést účetnictví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–  zákaz vývozu kovů do zahraničí (horníky)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–  prodej </a:t>
            </a:r>
            <a:r>
              <a:rPr lang="cs-CZ" altLang="cs-CZ" sz="1800" dirty="0" err="1"/>
              <a:t>nezmincovaného</a:t>
            </a:r>
            <a:r>
              <a:rPr lang="cs-CZ" altLang="cs-CZ" sz="1800" dirty="0"/>
              <a:t> kovu jen královským úředníkům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–  dovážené kovy se vyplácely v hodnotě země původu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09C95EC-A06F-8130-A8D1-8F25713FA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2754" y="554804"/>
            <a:ext cx="11339245" cy="6303196"/>
          </a:xfrm>
        </p:spPr>
        <p:txBody>
          <a:bodyPr>
            <a:normAutofit lnSpcReduction="10000"/>
          </a:bodyPr>
          <a:lstStyle/>
          <a:p>
            <a:r>
              <a:rPr lang="cs-CZ" altLang="cs-CZ" sz="1800" b="1" dirty="0">
                <a:solidFill>
                  <a:srgbClr val="FF0000"/>
                </a:solidFill>
              </a:rPr>
              <a:t>1514: dekret Vladislava II. (3. článek)</a:t>
            </a:r>
            <a:r>
              <a:rPr lang="cs-CZ" altLang="cs-CZ" sz="1800" dirty="0">
                <a:solidFill>
                  <a:srgbClr val="FF0000"/>
                </a:solidFill>
              </a:rPr>
              <a:t> – rozdělení měst na: </a:t>
            </a:r>
          </a:p>
          <a:p>
            <a:pPr>
              <a:buFontTx/>
              <a:buNone/>
            </a:pPr>
            <a:endParaRPr lang="cs-CZ" altLang="cs-CZ" sz="1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Svobodná města</a:t>
            </a:r>
            <a:r>
              <a:rPr lang="cs-CZ" altLang="cs-CZ" sz="1800" dirty="0"/>
              <a:t>:   Uhry (8),  Slovensko (5) : Bratislava, Trnava, Prešov, Košice, Bardějov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– dále se dělily z hlediska soudního a administrativního</a:t>
            </a:r>
          </a:p>
          <a:p>
            <a:pPr>
              <a:buFontTx/>
              <a:buNone/>
            </a:pPr>
            <a:endParaRPr lang="cs-CZ" altLang="cs-CZ" sz="1800" dirty="0"/>
          </a:p>
          <a:p>
            <a:pPr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Královská města</a:t>
            </a:r>
            <a:r>
              <a:rPr lang="cs-CZ" altLang="cs-CZ" sz="1800" dirty="0"/>
              <a:t>  –  několik stupňů: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a)  nejvyšší –  svobodné královské město  (libera </a:t>
            </a:r>
            <a:r>
              <a:rPr lang="cs-CZ" altLang="cs-CZ" sz="1800" dirty="0" err="1"/>
              <a:t>regiaeque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civitas</a:t>
            </a:r>
            <a:r>
              <a:rPr lang="cs-CZ" altLang="cs-CZ" sz="1800" dirty="0"/>
              <a:t>)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b)  nižší stupně  –  neměly samostatné postavení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                       –  podléhaly županovi (zástupci panovníka) </a:t>
            </a:r>
          </a:p>
          <a:p>
            <a:pPr>
              <a:buFontTx/>
              <a:buNone/>
            </a:pPr>
            <a:endParaRPr lang="cs-CZ" altLang="cs-CZ" sz="1800" dirty="0"/>
          </a:p>
          <a:p>
            <a:pPr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Poddanská města</a:t>
            </a:r>
            <a:r>
              <a:rPr lang="cs-CZ" altLang="cs-CZ" sz="1800" dirty="0"/>
              <a:t>  –  v soukromé držbě šlechty</a:t>
            </a:r>
          </a:p>
          <a:p>
            <a:pPr>
              <a:buFontTx/>
              <a:buNone/>
            </a:pPr>
            <a:endParaRPr lang="cs-CZ" altLang="cs-CZ" sz="1800" dirty="0"/>
          </a:p>
          <a:p>
            <a:pPr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 err="1"/>
              <a:t>Personálská</a:t>
            </a:r>
            <a:r>
              <a:rPr lang="cs-CZ" altLang="cs-CZ" sz="1800" b="1" dirty="0"/>
              <a:t> města</a:t>
            </a:r>
            <a:r>
              <a:rPr lang="cs-CZ" altLang="cs-CZ" sz="1800" dirty="0"/>
              <a:t>  –  vesměs </a:t>
            </a:r>
            <a:r>
              <a:rPr lang="cs-CZ" altLang="cs-CZ" sz="1800" dirty="0" err="1"/>
              <a:t>zadunajská</a:t>
            </a:r>
            <a:r>
              <a:rPr lang="cs-CZ" altLang="cs-CZ" sz="1800" dirty="0"/>
              <a:t> města (ze Slovenska jen Levoča)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–  pod pravomocí </a:t>
            </a:r>
            <a:r>
              <a:rPr lang="cs-CZ" altLang="cs-CZ" sz="1800" dirty="0" err="1"/>
              <a:t>personála</a:t>
            </a:r>
            <a:r>
              <a:rPr lang="cs-CZ" altLang="cs-CZ" sz="1800" dirty="0"/>
              <a:t>:  Banská </a:t>
            </a:r>
            <a:r>
              <a:rPr lang="cs-CZ" altLang="cs-CZ" sz="1800" dirty="0" err="1"/>
              <a:t>Śtiavnica</a:t>
            </a:r>
            <a:r>
              <a:rPr lang="cs-CZ" altLang="cs-CZ" sz="1800" dirty="0"/>
              <a:t>, Kremnica, B, Bystrica, </a:t>
            </a:r>
            <a:r>
              <a:rPr lang="cs-CZ" altLang="cs-CZ" sz="1800" dirty="0" err="1"/>
              <a:t>Zolen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Pukanec</a:t>
            </a:r>
            <a:r>
              <a:rPr lang="cs-CZ" altLang="cs-CZ" sz="1800" dirty="0"/>
              <a:t>,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</a:t>
            </a:r>
            <a:r>
              <a:rPr lang="cs-CZ" altLang="cs-CZ" sz="1800" dirty="0" err="1"/>
              <a:t>Ľubietová</a:t>
            </a:r>
            <a:r>
              <a:rPr lang="cs-CZ" altLang="cs-CZ" sz="1800" dirty="0"/>
              <a:t>, B. </a:t>
            </a:r>
            <a:r>
              <a:rPr lang="cs-CZ" altLang="cs-CZ" sz="1800" dirty="0" err="1"/>
              <a:t>Belá</a:t>
            </a:r>
            <a:r>
              <a:rPr lang="cs-CZ" altLang="cs-CZ" sz="1800" dirty="0"/>
              <a:t>, Nová Baňa, </a:t>
            </a:r>
            <a:r>
              <a:rPr lang="cs-CZ" altLang="cs-CZ" sz="1800" dirty="0" err="1"/>
              <a:t>Brezno</a:t>
            </a:r>
            <a:endParaRPr lang="cs-CZ" altLang="cs-CZ" sz="1800" dirty="0"/>
          </a:p>
          <a:p>
            <a:pPr>
              <a:buFontTx/>
              <a:buNone/>
            </a:pPr>
            <a:endParaRPr lang="cs-CZ" altLang="cs-CZ" sz="1800" dirty="0"/>
          </a:p>
          <a:p>
            <a:pPr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 err="1"/>
              <a:t>Tavernikální</a:t>
            </a:r>
            <a:r>
              <a:rPr lang="cs-CZ" altLang="cs-CZ" sz="1800" b="1" dirty="0"/>
              <a:t> města</a:t>
            </a:r>
            <a:r>
              <a:rPr lang="cs-CZ" altLang="cs-CZ" sz="1800" dirty="0"/>
              <a:t>  –  5 svob. královských měst (</a:t>
            </a:r>
            <a:r>
              <a:rPr lang="cs-CZ" altLang="cs-CZ" sz="1800" dirty="0" err="1"/>
              <a:t>taverníci</a:t>
            </a:r>
            <a:r>
              <a:rPr lang="cs-CZ" altLang="cs-CZ" sz="1800" dirty="0"/>
              <a:t> – lidé, kteří se starali o zásobování dvora a vybírání dávek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9350FB-CFFD-5238-48AF-A69E84D5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Báňská města na Slovensku</a:t>
            </a:r>
            <a:r>
              <a:rPr lang="cs-CZ" altLang="cs-CZ" dirty="0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B031B45-1329-D955-824B-F36D8DE271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658" y="1295400"/>
            <a:ext cx="10787866" cy="5410200"/>
          </a:xfrm>
        </p:spPr>
        <p:txBody>
          <a:bodyPr>
            <a:normAutofit/>
          </a:bodyPr>
          <a:lstStyle/>
          <a:p>
            <a:r>
              <a:rPr lang="cs-CZ" altLang="cs-CZ" sz="2400" b="1" dirty="0"/>
              <a:t>Odlišnosti:</a:t>
            </a:r>
          </a:p>
          <a:p>
            <a:pPr>
              <a:buFontTx/>
              <a:buNone/>
            </a:pPr>
            <a:endParaRPr lang="cs-CZ" altLang="cs-CZ" sz="2400" b="1" dirty="0"/>
          </a:p>
          <a:p>
            <a:pPr>
              <a:buFontTx/>
              <a:buNone/>
            </a:pPr>
            <a:r>
              <a:rPr lang="cs-CZ" altLang="cs-CZ" sz="1800" dirty="0"/>
              <a:t>      –   </a:t>
            </a:r>
            <a:r>
              <a:rPr lang="cs-CZ" altLang="cs-CZ" sz="1800" b="1" dirty="0"/>
              <a:t>ekonomická základna:   </a:t>
            </a:r>
            <a:r>
              <a:rPr lang="cs-CZ" altLang="cs-CZ" sz="1800" dirty="0"/>
              <a:t>rozvoj díky těžbě rud </a:t>
            </a:r>
          </a:p>
          <a:p>
            <a:pPr>
              <a:buFontTx/>
              <a:buNone/>
            </a:pPr>
            <a:r>
              <a:rPr lang="cs-CZ" altLang="cs-CZ" sz="1800" dirty="0"/>
              <a:t>      –   </a:t>
            </a:r>
            <a:r>
              <a:rPr lang="cs-CZ" altLang="cs-CZ" sz="1800" b="1" dirty="0"/>
              <a:t>složitější sídlištní poměry:   </a:t>
            </a:r>
            <a:r>
              <a:rPr lang="cs-CZ" altLang="cs-CZ" sz="1800" dirty="0"/>
              <a:t>osady rozptýlené v horách </a:t>
            </a:r>
          </a:p>
          <a:p>
            <a:pPr>
              <a:buFontTx/>
              <a:buNone/>
            </a:pPr>
            <a:r>
              <a:rPr lang="cs-CZ" altLang="cs-CZ" sz="1800" dirty="0"/>
              <a:t>      –   </a:t>
            </a:r>
            <a:r>
              <a:rPr lang="cs-CZ" altLang="cs-CZ" sz="1800" b="1" dirty="0"/>
              <a:t>specifická skladba obyvatelstva </a:t>
            </a:r>
          </a:p>
          <a:p>
            <a:pPr>
              <a:buFontTx/>
              <a:buNone/>
            </a:pPr>
            <a:r>
              <a:rPr lang="cs-CZ" altLang="cs-CZ" sz="1800" dirty="0"/>
              <a:t>      –   </a:t>
            </a:r>
            <a:r>
              <a:rPr lang="cs-CZ" altLang="cs-CZ" sz="1800" b="1" dirty="0"/>
              <a:t>specifické výsady</a:t>
            </a:r>
            <a:r>
              <a:rPr lang="cs-CZ" altLang="cs-CZ" sz="1800" dirty="0"/>
              <a:t>:  právo hledat a těžit drahé kovy osvobození od cel, mýt, daní, vojenských povinností </a:t>
            </a:r>
          </a:p>
          <a:p>
            <a:pPr>
              <a:buFontTx/>
              <a:buNone/>
            </a:pPr>
            <a:endParaRPr lang="cs-CZ" altLang="cs-CZ" sz="1800" dirty="0"/>
          </a:p>
          <a:p>
            <a:pPr>
              <a:buFontTx/>
              <a:buNone/>
            </a:pPr>
            <a:r>
              <a:rPr lang="cs-CZ" altLang="cs-CZ" sz="1800" dirty="0"/>
              <a:t>      –   </a:t>
            </a:r>
            <a:r>
              <a:rPr lang="cs-CZ" altLang="cs-CZ" sz="1800" b="1" dirty="0"/>
              <a:t>1327: </a:t>
            </a:r>
            <a:r>
              <a:rPr lang="cs-CZ" altLang="cs-CZ" sz="1800" dirty="0"/>
              <a:t>panovník se úplně zřekl královského regálu na těžbu ve prospěch měst a šlechty </a:t>
            </a:r>
          </a:p>
          <a:p>
            <a:pPr>
              <a:buFontTx/>
              <a:buNone/>
            </a:pPr>
            <a:endParaRPr lang="cs-CZ" altLang="cs-CZ" sz="1800" dirty="0"/>
          </a:p>
          <a:p>
            <a:pPr>
              <a:buFontTx/>
              <a:buNone/>
            </a:pPr>
            <a:r>
              <a:rPr lang="cs-CZ" altLang="cs-CZ" sz="1800" dirty="0"/>
              <a:t>      –   města mohla pronajímat báňské pozemky soukromým podnikatelům </a:t>
            </a:r>
          </a:p>
          <a:p>
            <a:pPr>
              <a:buFontTx/>
              <a:buNone/>
            </a:pPr>
            <a:r>
              <a:rPr lang="cs-CZ" altLang="cs-CZ" sz="1800" dirty="0"/>
              <a:t>      –   horníci mohli používat všechny vodní toky (spory se šlechtou – ryby) </a:t>
            </a:r>
          </a:p>
          <a:p>
            <a:pPr>
              <a:buFontTx/>
              <a:buNone/>
            </a:pPr>
            <a:r>
              <a:rPr lang="cs-CZ" altLang="cs-CZ" sz="1800" dirty="0"/>
              <a:t>      –   horníci mohli využívat lesy (uhlí – uhlířské osady, odlesňování kopců) </a:t>
            </a:r>
          </a:p>
          <a:p>
            <a:pPr>
              <a:buFontTx/>
              <a:buNone/>
            </a:pPr>
            <a:r>
              <a:rPr lang="cs-CZ" altLang="cs-CZ" sz="1800" dirty="0"/>
              <a:t>      –   náhradu majiteli pozemku  platila báňská komora </a:t>
            </a:r>
          </a:p>
          <a:p>
            <a:pPr>
              <a:buFontTx/>
              <a:buNone/>
            </a:pPr>
            <a:r>
              <a:rPr lang="cs-CZ" altLang="cs-CZ" sz="1800" dirty="0"/>
              <a:t>  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DA82F69-6E76-A8E6-AC91-8F4BB921F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Báňská města na Slovensku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FF23ED3-872A-AAAD-D022-D2A9655BD4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466" y="1469204"/>
            <a:ext cx="11462534" cy="538879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altLang="cs-CZ" sz="2400" b="1" dirty="0" err="1"/>
              <a:t>Stuktura</a:t>
            </a:r>
            <a:r>
              <a:rPr lang="cs-CZ" altLang="cs-CZ" sz="2400" b="1" dirty="0"/>
              <a:t> obyvatelstva:</a:t>
            </a:r>
          </a:p>
          <a:p>
            <a:pPr>
              <a:buFontTx/>
              <a:buNone/>
            </a:pPr>
            <a:endParaRPr lang="cs-CZ" altLang="cs-CZ" sz="1800" b="1" dirty="0"/>
          </a:p>
          <a:p>
            <a:r>
              <a:rPr lang="cs-CZ" altLang="cs-CZ" sz="1800" b="1" dirty="0"/>
              <a:t>Těžaři</a:t>
            </a:r>
            <a:r>
              <a:rPr lang="cs-CZ" altLang="cs-CZ" sz="1800" dirty="0"/>
              <a:t>   – nejvýznamnější postavení ve správě dolů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–  podnikatelé, kteří disponovali finančními prostředky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–  často zastávali funkce ve státní správě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–  méně movití pracovali ve vlastních dolech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–  měli v rukou obchod:  dovoz potravin a výrobků pro horníky byl osvobozen od cel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               speciální potravinové žetony, které vypláceli namísto mzdy (obchod)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–  drželi právo výčepu (později jen pro ty, kteří vlastnili dům na náměstí)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–  v  B. </a:t>
            </a:r>
            <a:r>
              <a:rPr lang="cs-CZ" altLang="cs-CZ" sz="1800" dirty="0" err="1"/>
              <a:t>Štiavnici</a:t>
            </a:r>
            <a:r>
              <a:rPr lang="cs-CZ" altLang="cs-CZ" sz="1800" dirty="0"/>
              <a:t> museli povinně investovat určitou sumu peněz do dolů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1496:  královna Beatrix, vdova po Matyáši Korvínovi: 1 x za týden minimálně dva zlaté uherské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                florény; potvrdil Vladislav II.) </a:t>
            </a:r>
          </a:p>
          <a:p>
            <a:pPr>
              <a:buFontTx/>
              <a:buNone/>
            </a:pPr>
            <a:endParaRPr lang="cs-CZ" altLang="cs-CZ" sz="1800" dirty="0"/>
          </a:p>
          <a:p>
            <a:r>
              <a:rPr lang="cs-CZ" altLang="cs-CZ" sz="1800" b="1" dirty="0"/>
              <a:t>Horníci hutníci, dřevorubci, uhlíři</a:t>
            </a:r>
            <a:r>
              <a:rPr lang="cs-CZ" altLang="cs-CZ" sz="1800" dirty="0"/>
              <a:t>  –   osobně svobodní, ale chudí </a:t>
            </a:r>
          </a:p>
          <a:p>
            <a:pPr>
              <a:buFontTx/>
              <a:buNone/>
            </a:pPr>
            <a:r>
              <a:rPr lang="cs-CZ" altLang="cs-CZ" sz="1800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FA1B4A9-64BF-F0A1-C763-F52545FCF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Banská Bystrica</a:t>
            </a:r>
            <a:r>
              <a:rPr lang="cs-CZ" altLang="cs-CZ" dirty="0"/>
              <a:t>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D9DE1A5-012B-4F0A-47F7-A2E0A7793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7964" y="990600"/>
            <a:ext cx="10849510" cy="5867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sz="1800" b="1" dirty="0"/>
              <a:t>Spiš </a:t>
            </a:r>
            <a:r>
              <a:rPr lang="cs-CZ" altLang="cs-CZ" sz="1800" dirty="0"/>
              <a:t>  –  kolonizace ve 12.–13. stol.: Banská Bystrica (</a:t>
            </a:r>
            <a:r>
              <a:rPr lang="cs-CZ" altLang="cs-CZ" sz="1800" dirty="0" err="1"/>
              <a:t>Neusohl</a:t>
            </a:r>
            <a:r>
              <a:rPr lang="cs-CZ" alt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–  export drahých a barevných kovů (zejména mědi) do Itálie.</a:t>
            </a:r>
          </a:p>
          <a:p>
            <a:pPr>
              <a:defRPr/>
            </a:pPr>
            <a:endParaRPr lang="cs-CZ" altLang="cs-CZ" sz="1800" b="1" dirty="0"/>
          </a:p>
          <a:p>
            <a:pPr>
              <a:defRPr/>
            </a:pPr>
            <a:r>
              <a:rPr lang="cs-CZ" altLang="cs-CZ" sz="1800" b="1" dirty="0"/>
              <a:t>1255</a:t>
            </a:r>
            <a:r>
              <a:rPr lang="cs-CZ" altLang="cs-CZ" sz="1800" dirty="0"/>
              <a:t>  –  první písemná zmínka: listina vymezuje báňské aktivity: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–  poprvé zmíněna urbura: 1/8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a 1/10 Au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–  vymezení báňského obvodu k vyhledávání drahých kovů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–  </a:t>
            </a:r>
            <a:r>
              <a:rPr lang="cs-CZ" altLang="cs-CZ" sz="1800" b="1" dirty="0"/>
              <a:t>Nova </a:t>
            </a:r>
            <a:r>
              <a:rPr lang="cs-CZ" altLang="cs-CZ" sz="1800" b="1" dirty="0" err="1"/>
              <a:t>villa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Bystricia</a:t>
            </a:r>
            <a:r>
              <a:rPr lang="cs-CZ" altLang="cs-CZ" sz="1800" dirty="0"/>
              <a:t>: dokládá existenci starší báňské lokality 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buFontTx/>
              <a:buNone/>
              <a:defRPr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1256</a:t>
            </a:r>
            <a:r>
              <a:rPr lang="cs-CZ" altLang="cs-CZ" sz="1800" dirty="0"/>
              <a:t>  –  další výsadní listina: donace - rychtář Ondřej  dostal Liptovské </a:t>
            </a:r>
            <a:r>
              <a:rPr lang="cs-CZ" altLang="cs-CZ" sz="1800" dirty="0" err="1"/>
              <a:t>Kľačany</a:t>
            </a:r>
            <a:endParaRPr lang="cs-CZ" altLang="cs-CZ" sz="1800" dirty="0"/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buFontTx/>
              <a:buNone/>
              <a:defRPr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1263</a:t>
            </a:r>
            <a:r>
              <a:rPr lang="cs-CZ" altLang="cs-CZ" sz="1800" dirty="0"/>
              <a:t>  –  další donace za zásluhy Ondřeje při budování dolů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2. pol. 13. stol</a:t>
            </a:r>
            <a:r>
              <a:rPr lang="cs-CZ" altLang="cs-CZ" sz="1800" dirty="0"/>
              <a:t>.  –  město urbanisticky i správně vyvinuté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 –  první prospektoři: Němci (ze Zvolena) 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Doly a ložiska</a:t>
            </a:r>
            <a:r>
              <a:rPr lang="cs-CZ" altLang="cs-CZ" sz="1800" dirty="0"/>
              <a:t>:  </a:t>
            </a:r>
            <a:r>
              <a:rPr lang="cs-CZ" altLang="cs-CZ" sz="1800" dirty="0" err="1"/>
              <a:t>Špania</a:t>
            </a:r>
            <a:r>
              <a:rPr lang="cs-CZ" altLang="cs-CZ" sz="1800" dirty="0"/>
              <a:t> Dolina, St. Hory, </a:t>
            </a:r>
            <a:r>
              <a:rPr lang="cs-CZ" altLang="cs-CZ" sz="1800" dirty="0" err="1"/>
              <a:t>Richtárová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Piesky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Sandberg</a:t>
            </a:r>
            <a:r>
              <a:rPr lang="cs-CZ" altLang="cs-CZ" sz="1800" dirty="0"/>
              <a:t>: </a:t>
            </a:r>
          </a:p>
          <a:p>
            <a:pPr>
              <a:buFontTx/>
              <a:buNone/>
              <a:defRPr/>
            </a:pPr>
            <a:r>
              <a:rPr lang="cs-CZ" altLang="cs-CZ" sz="1800" dirty="0"/>
              <a:t>                                </a:t>
            </a:r>
            <a:r>
              <a:rPr lang="cs-CZ" altLang="cs-CZ" sz="1800" b="1" dirty="0"/>
              <a:t>1263:   </a:t>
            </a:r>
            <a:r>
              <a:rPr lang="cs-CZ" altLang="cs-CZ" sz="1800" dirty="0"/>
              <a:t>v těchto lokalitách se připomínají „</a:t>
            </a:r>
            <a:r>
              <a:rPr lang="cs-CZ" altLang="cs-CZ" sz="1800" dirty="0" err="1"/>
              <a:t>bane</a:t>
            </a:r>
            <a:r>
              <a:rPr lang="cs-CZ" altLang="cs-CZ" sz="1800" dirty="0"/>
              <a:t>“ – „</a:t>
            </a:r>
            <a:r>
              <a:rPr lang="cs-CZ" altLang="cs-CZ" sz="1800" dirty="0" err="1"/>
              <a:t>montana</a:t>
            </a:r>
            <a:r>
              <a:rPr lang="cs-CZ" altLang="cs-CZ" sz="1800" dirty="0"/>
              <a:t>“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02A438EB-6F1B-7B07-D4AB-CB2ADD4F3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470" y="304800"/>
            <a:ext cx="37338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Staré hory u Jihlavy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59395" name="Rectangle 5">
            <a:extLst>
              <a:ext uri="{FF2B5EF4-FFF2-40B4-BE49-F238E27FC236}">
                <a16:creationId xmlns:a16="http://schemas.microsoft.com/office/drawing/2014/main" id="{1C1F2AFB-D895-0B99-A488-D4B3AD04816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93160" y="1524000"/>
            <a:ext cx="560284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 b="1" dirty="0"/>
              <a:t>Lokalita I</a:t>
            </a:r>
            <a:r>
              <a:rPr lang="cs-CZ" altLang="cs-CZ" sz="1800" dirty="0"/>
              <a:t>. – Starohorský couk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2002   - výzkum silničního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obchvatu kolem města,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který kopíroval průběh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starohorského rudního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pásma se stopami těžby,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zpracování rud a osídlení.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Lokalita II. – </a:t>
            </a:r>
            <a:r>
              <a:rPr lang="cs-CZ" altLang="cs-CZ" sz="1800" dirty="0"/>
              <a:t>sídliště Na Dolech II.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2001-2: výzkum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Lokalita III. – </a:t>
            </a:r>
            <a:r>
              <a:rPr lang="cs-CZ" altLang="cs-CZ" sz="1800" dirty="0"/>
              <a:t>vlastní plocha výzkumu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2005  - těžební jámy,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- dřevěné stavby</a:t>
            </a:r>
          </a:p>
        </p:txBody>
      </p:sp>
      <p:pic>
        <p:nvPicPr>
          <p:cNvPr id="59396" name="Picture 11" descr="Suterén domu d&amp;rcaron;evohlin&amp;ecaron;né konstrukce. Vstupní šíje je narušena š">
            <a:extLst>
              <a:ext uri="{FF2B5EF4-FFF2-40B4-BE49-F238E27FC236}">
                <a16:creationId xmlns:a16="http://schemas.microsoft.com/office/drawing/2014/main" id="{B6DAB747-06DC-A03C-1632-777A905124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9264" y="0"/>
            <a:ext cx="5138737" cy="6858000"/>
          </a:xfrm>
          <a:noFill/>
        </p:spPr>
      </p:pic>
      <p:sp>
        <p:nvSpPr>
          <p:cNvPr id="59397" name="Text Box 12">
            <a:extLst>
              <a:ext uri="{FF2B5EF4-FFF2-40B4-BE49-F238E27FC236}">
                <a16:creationId xmlns:a16="http://schemas.microsoft.com/office/drawing/2014/main" id="{4B6C7307-3068-20C8-BD66-5A1FC3CD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6491288"/>
            <a:ext cx="481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Suterén domu dřevohliněné konstrukce.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E0AAFCC-599F-6C09-5704-9821150BC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Kremnica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31B8AA8-F00B-1665-8E0A-D4A54DF73F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219200"/>
            <a:ext cx="11188556" cy="5561744"/>
          </a:xfrm>
        </p:spPr>
        <p:txBody>
          <a:bodyPr>
            <a:normAutofit lnSpcReduction="10000"/>
          </a:bodyPr>
          <a:lstStyle/>
          <a:p>
            <a:r>
              <a:rPr lang="cs-CZ" altLang="cs-CZ" sz="1800" b="1" dirty="0"/>
              <a:t>16. stol</a:t>
            </a:r>
            <a:r>
              <a:rPr lang="cs-CZ" altLang="cs-CZ" sz="1800" dirty="0"/>
              <a:t>.:   v pramenech jmenována jako: </a:t>
            </a:r>
            <a:r>
              <a:rPr lang="cs-CZ" altLang="cs-CZ" sz="1800" b="1" dirty="0" err="1"/>
              <a:t>Civitas</a:t>
            </a:r>
            <a:r>
              <a:rPr lang="cs-CZ" altLang="cs-CZ" sz="1800" b="1" dirty="0"/>
              <a:t> prima </a:t>
            </a:r>
            <a:r>
              <a:rPr lang="cs-CZ" altLang="cs-CZ" sz="1800" b="1" dirty="0" err="1"/>
              <a:t>montana</a:t>
            </a:r>
            <a:r>
              <a:rPr lang="cs-CZ" altLang="cs-CZ" sz="1800" b="1" dirty="0"/>
              <a:t>.</a:t>
            </a:r>
          </a:p>
          <a:p>
            <a:endParaRPr lang="cs-CZ" altLang="cs-CZ" sz="1800" b="1" dirty="0"/>
          </a:p>
          <a:p>
            <a:r>
              <a:rPr lang="cs-CZ" altLang="cs-CZ" sz="1800" b="1" dirty="0"/>
              <a:t>Stará Kremnica</a:t>
            </a:r>
            <a:r>
              <a:rPr lang="cs-CZ" altLang="cs-CZ" sz="1800" dirty="0"/>
              <a:t> – starší osada s románskou rotundou Sv. Michala nacházející se </a:t>
            </a:r>
          </a:p>
          <a:p>
            <a:pPr>
              <a:buFontTx/>
              <a:buNone/>
            </a:pPr>
            <a:r>
              <a:rPr lang="cs-CZ" altLang="cs-CZ" sz="1800" dirty="0"/>
              <a:t>                                    několik km od současného města.</a:t>
            </a:r>
            <a:endParaRPr lang="cs-CZ" altLang="cs-CZ" sz="1800" b="1" dirty="0"/>
          </a:p>
          <a:p>
            <a:pPr>
              <a:buFontTx/>
              <a:buNone/>
            </a:pPr>
            <a:endParaRPr lang="cs-CZ" altLang="cs-CZ" sz="1800" b="1" dirty="0"/>
          </a:p>
          <a:p>
            <a:r>
              <a:rPr lang="cs-CZ" altLang="cs-CZ" sz="1800" b="1" dirty="0"/>
              <a:t>1328  </a:t>
            </a:r>
            <a:r>
              <a:rPr lang="cs-CZ" altLang="cs-CZ" sz="1800" dirty="0"/>
              <a:t>–  uznána báňským městem po vydání privilegií Karla I.:</a:t>
            </a:r>
          </a:p>
          <a:p>
            <a:pPr>
              <a:buFontTx/>
              <a:buNone/>
            </a:pPr>
            <a:r>
              <a:rPr lang="cs-CZ" altLang="cs-CZ" sz="1800" dirty="0"/>
              <a:t>               –  vymezení města (dvoumílový obvod, v němž mohli měšťané libovolně vyhledávat zlaté ložiska a těžit dřevo)</a:t>
            </a:r>
          </a:p>
          <a:p>
            <a:pPr>
              <a:buFontTx/>
              <a:buNone/>
            </a:pPr>
            <a:r>
              <a:rPr lang="cs-CZ" altLang="cs-CZ" sz="1800" dirty="0"/>
              <a:t>               –  právo volby rychtáře, přísežných, úplná soudní jurisdikce </a:t>
            </a:r>
          </a:p>
          <a:p>
            <a:pPr>
              <a:buFontTx/>
              <a:buNone/>
            </a:pPr>
            <a:r>
              <a:rPr lang="cs-CZ" altLang="cs-CZ" sz="1800" dirty="0"/>
              <a:t>               –  měšťany mohl soudit jen rychtář nebo král </a:t>
            </a:r>
          </a:p>
          <a:p>
            <a:pPr>
              <a:buFontTx/>
              <a:buNone/>
            </a:pPr>
            <a:r>
              <a:rPr lang="cs-CZ" altLang="cs-CZ" sz="1800" dirty="0"/>
              <a:t>               –  udělené výsady byly stejné jako v Kutné Hoře </a:t>
            </a:r>
          </a:p>
          <a:p>
            <a:endParaRPr lang="cs-CZ" altLang="cs-CZ" sz="1800" dirty="0"/>
          </a:p>
          <a:p>
            <a:r>
              <a:rPr lang="cs-CZ" altLang="cs-CZ" sz="1800" b="1" dirty="0"/>
              <a:t>Cílená lokace  </a:t>
            </a:r>
            <a:r>
              <a:rPr lang="cs-CZ" altLang="cs-CZ" sz="1800" dirty="0"/>
              <a:t>–  prostřednictvím odborníků z Kutné Hory, kteří přišli na pozvání uherského krále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(dohoda s Janem Lucemburským)</a:t>
            </a:r>
          </a:p>
          <a:p>
            <a:pPr>
              <a:buFontTx/>
              <a:buNone/>
            </a:pPr>
            <a:endParaRPr lang="cs-CZ" altLang="cs-CZ" sz="1800" dirty="0"/>
          </a:p>
          <a:p>
            <a:r>
              <a:rPr lang="cs-CZ" altLang="cs-CZ" sz="1800" b="1" dirty="0"/>
              <a:t>1331</a:t>
            </a:r>
            <a:r>
              <a:rPr lang="cs-CZ" altLang="cs-CZ" sz="1800" dirty="0"/>
              <a:t> – vyvinuté městské sídliště:  ražba mincí </a:t>
            </a:r>
          </a:p>
          <a:p>
            <a:endParaRPr lang="cs-CZ" alt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60DC1574-DBD4-0D8E-659D-4518E722D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642" y="50429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Staré hory u Jihlavy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</a:t>
            </a:r>
            <a:r>
              <a:rPr lang="cs-CZ" altLang="cs-CZ" sz="2200" b="1" dirty="0">
                <a:solidFill>
                  <a:srgbClr val="FF0000"/>
                </a:solidFill>
              </a:rPr>
              <a:t>zaniklá hornická aglomerace</a:t>
            </a:r>
            <a:br>
              <a:rPr lang="cs-CZ" altLang="cs-CZ" sz="2200" b="1" dirty="0">
                <a:solidFill>
                  <a:srgbClr val="FF0000"/>
                </a:solidFill>
              </a:rPr>
            </a:br>
            <a:endParaRPr lang="cs-CZ" altLang="cs-CZ" sz="2200" b="1" dirty="0">
              <a:solidFill>
                <a:srgbClr val="FF0000"/>
              </a:solidFill>
            </a:endParaRP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507E6D75-C101-8707-D2A8-02B584FE038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82885" y="1647290"/>
            <a:ext cx="5540091" cy="485987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14. stol</a:t>
            </a:r>
            <a:r>
              <a:rPr lang="cs-CZ" altLang="cs-CZ" sz="1800" dirty="0"/>
              <a:t>.  –  v pramenech lokalita vystupuje pod 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názvem </a:t>
            </a:r>
            <a:r>
              <a:rPr lang="cs-CZ" altLang="cs-CZ" sz="1800" b="1" dirty="0" err="1"/>
              <a:t>Antiquus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mons</a:t>
            </a:r>
            <a:endParaRPr lang="cs-CZ" altLang="cs-CZ" sz="1800" b="1" dirty="0"/>
          </a:p>
          <a:p>
            <a:pPr marL="0" indent="0" eaLnBrk="1" hangingPunct="1">
              <a:buNone/>
            </a:pPr>
            <a:r>
              <a:rPr lang="cs-CZ" altLang="cs-CZ" sz="1800" b="1" dirty="0"/>
              <a:t>                    – </a:t>
            </a:r>
            <a:r>
              <a:rPr lang="cs-CZ" altLang="cs-CZ" sz="1800" dirty="0"/>
              <a:t> z tohoto pojmenování vychází německá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forma </a:t>
            </a:r>
            <a:r>
              <a:rPr lang="cs-CZ" altLang="cs-CZ" sz="1800" dirty="0" err="1"/>
              <a:t>Ultenperk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Uldenberg</a:t>
            </a:r>
            <a:r>
              <a:rPr lang="cs-CZ" altLang="cs-CZ" sz="1800" dirty="0"/>
              <a:t> či </a:t>
            </a:r>
            <a:r>
              <a:rPr lang="cs-CZ" altLang="cs-CZ" sz="1800" dirty="0" err="1"/>
              <a:t>Ultenperg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1315  –  </a:t>
            </a:r>
            <a:r>
              <a:rPr lang="cs-CZ" altLang="cs-CZ" sz="1800" dirty="0"/>
              <a:t> poprvé se lokalita uvádí v souvislosti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s povolením těžby v zaplavených dolech.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/>
              <a:t>1517, 1541 a 1577 </a:t>
            </a:r>
            <a:r>
              <a:rPr lang="cs-CZ" altLang="cs-CZ" sz="1800" dirty="0"/>
              <a:t>–  uváděny  důlní práce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1540</a:t>
            </a:r>
            <a:r>
              <a:rPr lang="cs-CZ" altLang="cs-CZ" sz="1800" dirty="0"/>
              <a:t>  –  zpráva o opuštěné tavírně.</a:t>
            </a:r>
          </a:p>
        </p:txBody>
      </p:sp>
      <p:pic>
        <p:nvPicPr>
          <p:cNvPr id="60420" name="Picture 11" descr="Staré Hory. Lokality 1 - 3.">
            <a:extLst>
              <a:ext uri="{FF2B5EF4-FFF2-40B4-BE49-F238E27FC236}">
                <a16:creationId xmlns:a16="http://schemas.microsoft.com/office/drawing/2014/main" id="{DFD264D5-C4EF-806C-01E6-55C4E0ABD2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976" y="0"/>
            <a:ext cx="4645025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740D1B4F-1CBA-2D9E-09DE-B2D9A8AB7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6720"/>
            <a:ext cx="54864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Jihlava – Jiráskova ulice</a:t>
            </a:r>
            <a:r>
              <a:rPr lang="cs-CZ" altLang="cs-CZ" sz="3200" b="1" dirty="0"/>
              <a:t> </a:t>
            </a:r>
            <a:endParaRPr lang="cs-CZ" altLang="cs-CZ" sz="2400" b="1" dirty="0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4579C58D-1BAE-05F9-7F00-2B7E3BA65CE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/>
              <a:t>2004-2006:  výzkum</a:t>
            </a:r>
          </a:p>
          <a:p>
            <a:pPr eaLnBrk="1" hangingPunct="1"/>
            <a:r>
              <a:rPr lang="cs-CZ" altLang="cs-CZ" sz="2000" b="1" dirty="0"/>
              <a:t> </a:t>
            </a:r>
            <a:r>
              <a:rPr lang="cs-CZ" altLang="cs-CZ" sz="2000" dirty="0"/>
              <a:t>Součást hornické a hutnické osady (aglomerace) ze 13. stol. </a:t>
            </a:r>
          </a:p>
          <a:p>
            <a:pPr eaLnBrk="1" hangingPunct="1"/>
            <a:r>
              <a:rPr lang="cs-CZ" altLang="cs-CZ" sz="2000" dirty="0"/>
              <a:t>Areál úpravny rud vedle těžních šachet: pozůstatky dřevěných kádí na praní rud,  několik kanálků, které jsou součástí úpravnických soustav. </a:t>
            </a:r>
          </a:p>
          <a:p>
            <a:pPr eaLnBrk="1" hangingPunct="1"/>
            <a:r>
              <a:rPr lang="cs-CZ" altLang="cs-CZ" sz="2000" dirty="0"/>
              <a:t>Základy nadzemních dřevěných staveb.</a:t>
            </a:r>
          </a:p>
          <a:p>
            <a:pPr eaLnBrk="1" hangingPunct="1"/>
            <a:r>
              <a:rPr lang="cs-CZ" altLang="cs-CZ" sz="2000" dirty="0"/>
              <a:t>Soubor kladívek a hornických želízek.</a:t>
            </a:r>
          </a:p>
        </p:txBody>
      </p:sp>
      <p:pic>
        <p:nvPicPr>
          <p:cNvPr id="65540" name="Picture 9" descr="Pohled na plochu výzkumu se zátiším panelových dom&amp;uring;">
            <a:extLst>
              <a:ext uri="{FF2B5EF4-FFF2-40B4-BE49-F238E27FC236}">
                <a16:creationId xmlns:a16="http://schemas.microsoft.com/office/drawing/2014/main" id="{2D884DE2-6C69-6C5E-1237-E99EF6D3DF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251" y="95115"/>
            <a:ext cx="5187659" cy="663445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54045150-830C-B315-AC76-DA69DBA55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8154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Staré hory u Jihlavy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CD9BAB3F-2CFB-D188-D299-C0394FD121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901" y="1530849"/>
            <a:ext cx="11596099" cy="541448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1,5 km SZ od historického jádra Jihlavy. </a:t>
            </a:r>
          </a:p>
          <a:p>
            <a:pPr eaLnBrk="1" hangingPunct="1"/>
            <a:r>
              <a:rPr lang="cs-CZ" altLang="cs-CZ" sz="2000" dirty="0"/>
              <a:t>Koncentrace šachet hlavně v jižní části lokality, po stranách doprovázeny průzkumnými šachtami. </a:t>
            </a:r>
          </a:p>
          <a:p>
            <a:pPr eaLnBrk="1" hangingPunct="1"/>
            <a:r>
              <a:rPr lang="cs-CZ" altLang="cs-CZ" sz="2000" b="1" dirty="0"/>
              <a:t>Výrobní objekty </a:t>
            </a:r>
            <a:r>
              <a:rPr lang="cs-CZ" altLang="cs-CZ" sz="2000" dirty="0"/>
              <a:t> –  severně:  10 reliktů zahloubených suterénů </a:t>
            </a:r>
            <a:r>
              <a:rPr lang="cs-CZ" altLang="cs-CZ" sz="2000" dirty="0" err="1"/>
              <a:t>dřevohliněných</a:t>
            </a:r>
            <a:r>
              <a:rPr lang="cs-CZ" altLang="cs-CZ" sz="2000" dirty="0"/>
              <a:t> domů s </a:t>
            </a:r>
            <a:r>
              <a:rPr lang="cs-CZ" altLang="cs-CZ" sz="2000" dirty="0" err="1"/>
              <a:t>rampovitou</a:t>
            </a:r>
            <a:r>
              <a:rPr lang="cs-CZ" altLang="cs-CZ" sz="2000" dirty="0"/>
              <a:t> šíjí,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  stupňovitě upravenou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– 3 nadzemní sloupové konstrukce obdélného půdorysu: hl.: 1,0–1,3m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– minimální užitná plocha necelých 10 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, max. 8m2.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b="1" dirty="0"/>
              <a:t>Datování </a:t>
            </a:r>
            <a:r>
              <a:rPr lang="cs-CZ" altLang="cs-CZ" sz="2000" dirty="0"/>
              <a:t> –  třetí čtvrtina 13. stol., počátky po r. 1240.</a:t>
            </a:r>
          </a:p>
          <a:p>
            <a:pPr eaLnBrk="1" hangingPunct="1"/>
            <a:r>
              <a:rPr lang="cs-CZ" altLang="cs-CZ" sz="2000" b="1" dirty="0"/>
              <a:t>Průzkumné a slepé šachty</a:t>
            </a:r>
            <a:r>
              <a:rPr lang="cs-CZ" altLang="cs-CZ" sz="2000" dirty="0"/>
              <a:t>  –  zčásti se nacházely v interiérech staveb.</a:t>
            </a:r>
          </a:p>
          <a:p>
            <a:pPr eaLnBrk="1" hangingPunct="1"/>
            <a:r>
              <a:rPr lang="cs-CZ" altLang="cs-CZ" sz="2000" b="1" dirty="0"/>
              <a:t>Těžní šachty</a:t>
            </a:r>
            <a:r>
              <a:rPr lang="cs-CZ" altLang="cs-CZ" sz="2000" dirty="0"/>
              <a:t>  –  sledují průběh starohorského rudného pásma, haldy hlušiny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–   zkoumány do hl. 3m, obtíže s datací. </a:t>
            </a:r>
          </a:p>
          <a:p>
            <a:pPr eaLnBrk="1" hangingPunct="1"/>
            <a:r>
              <a:rPr lang="cs-CZ" altLang="cs-CZ" sz="2000" b="1" dirty="0"/>
              <a:t>Zařízení na úpravu rudy</a:t>
            </a:r>
            <a:r>
              <a:rPr lang="cs-CZ" altLang="cs-CZ" sz="2000" dirty="0"/>
              <a:t>  –  obdélné vydřevené jámy s plochým dnem, žlaby někdy s kůlovými </a:t>
            </a:r>
            <a:r>
              <a:rPr lang="cs-CZ" altLang="cs-CZ" sz="2000" dirty="0" err="1"/>
              <a:t>jamkam</a:t>
            </a:r>
            <a:endParaRPr lang="cs-CZ" altLang="cs-CZ" sz="2000" dirty="0"/>
          </a:p>
          <a:p>
            <a:pPr eaLnBrk="1" hangingPunct="1"/>
            <a:r>
              <a:rPr lang="cs-CZ" altLang="cs-CZ" sz="2000" b="1" dirty="0"/>
              <a:t>Nálezy  –  </a:t>
            </a:r>
            <a:r>
              <a:rPr lang="cs-CZ" altLang="cs-CZ" sz="2000" dirty="0"/>
              <a:t>hornické želízko, 3 olověná závaží, přezky, kování; mince Přemysla Otakara II. z let 1253–1270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Výb&amp;ecaron;r suterén&amp;uring; nadzemních staveb d&amp;rcaron;evohlin&amp;ecaron;né konstrukce ze Star">
            <a:extLst>
              <a:ext uri="{FF2B5EF4-FFF2-40B4-BE49-F238E27FC236}">
                <a16:creationId xmlns:a16="http://schemas.microsoft.com/office/drawing/2014/main" id="{47D89E9E-F2BC-ABDA-9292-A87E32EF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2481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>
            <a:extLst>
              <a:ext uri="{FF2B5EF4-FFF2-40B4-BE49-F238E27FC236}">
                <a16:creationId xmlns:a16="http://schemas.microsoft.com/office/drawing/2014/main" id="{8EE768B9-51EB-9395-0D0B-0E3DDBA6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685800"/>
            <a:ext cx="4492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Soubor mlecích kamen&amp;uring; rudních mlýn&amp;uring;.">
            <a:extLst>
              <a:ext uri="{FF2B5EF4-FFF2-40B4-BE49-F238E27FC236}">
                <a16:creationId xmlns:a16="http://schemas.microsoft.com/office/drawing/2014/main" id="{967BF359-1530-DD56-6C89-56258D09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Keramická nodoba se zna&amp;ccaron;kou na dn&amp;ecaron;.">
            <a:extLst>
              <a:ext uri="{FF2B5EF4-FFF2-40B4-BE49-F238E27FC236}">
                <a16:creationId xmlns:a16="http://schemas.microsoft.com/office/drawing/2014/main" id="{960CCE26-8232-2035-EFD7-BEFD06A5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16652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Mince, záva&amp;zcaron;í a surové st&amp;rcaron;íbro.">
            <a:extLst>
              <a:ext uri="{FF2B5EF4-FFF2-40B4-BE49-F238E27FC236}">
                <a16:creationId xmlns:a16="http://schemas.microsoft.com/office/drawing/2014/main" id="{02364E08-CF7D-4661-ABF0-F59E78AAC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4" y="990600"/>
            <a:ext cx="43068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>
            <a:extLst>
              <a:ext uri="{FF2B5EF4-FFF2-40B4-BE49-F238E27FC236}">
                <a16:creationId xmlns:a16="http://schemas.microsoft.com/office/drawing/2014/main" id="{F00B9F9B-11D3-4E95-9EF8-AD609B515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14482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Pelhřimovsko</a:t>
            </a:r>
          </a:p>
        </p:txBody>
      </p:sp>
      <p:sp>
        <p:nvSpPr>
          <p:cNvPr id="67587" name="Rectangle 5">
            <a:extLst>
              <a:ext uri="{FF2B5EF4-FFF2-40B4-BE49-F238E27FC236}">
                <a16:creationId xmlns:a16="http://schemas.microsoft.com/office/drawing/2014/main" id="{4893F2D6-9ED8-5613-2EA3-2FDF3A07A0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0144" y="1295400"/>
            <a:ext cx="11640620" cy="5334000"/>
          </a:xfrm>
        </p:spPr>
        <p:txBody>
          <a:bodyPr/>
          <a:lstStyle/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 err="1"/>
              <a:t>Čertovův</a:t>
            </a:r>
            <a:r>
              <a:rPr lang="cs-CZ" altLang="cs-CZ" sz="2000" b="1" dirty="0"/>
              <a:t> hrádek u Rohozné </a:t>
            </a:r>
            <a:r>
              <a:rPr lang="cs-CZ" altLang="cs-CZ" sz="2000" dirty="0"/>
              <a:t>– šachetní pásma a štoly na úpatí 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Vyskytné nebo Branišov </a:t>
            </a:r>
            <a:r>
              <a:rPr lang="cs-CZ" altLang="cs-CZ" sz="2000" dirty="0"/>
              <a:t>–  dobývky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 err="1"/>
              <a:t>Cvilínek</a:t>
            </a:r>
            <a:r>
              <a:rPr lang="cs-CZ" altLang="cs-CZ" sz="2000" dirty="0"/>
              <a:t> (k. </a:t>
            </a:r>
            <a:r>
              <a:rPr lang="cs-CZ" altLang="cs-CZ" sz="2000" dirty="0" err="1"/>
              <a:t>ú.</a:t>
            </a:r>
            <a:r>
              <a:rPr lang="cs-CZ" altLang="cs-CZ" sz="2000" dirty="0"/>
              <a:t> Černov a </a:t>
            </a:r>
            <a:r>
              <a:rPr lang="cs-CZ" altLang="cs-CZ" sz="2000" dirty="0" err="1"/>
              <a:t>Chrástov</a:t>
            </a:r>
            <a:r>
              <a:rPr lang="cs-CZ" altLang="cs-CZ" sz="2000" dirty="0"/>
              <a:t>) u Hor. Cerekve – huť a sídliště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1267: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dendro</a:t>
            </a:r>
            <a:r>
              <a:rPr lang="cs-CZ" altLang="cs-CZ" sz="2000" dirty="0"/>
              <a:t> z prádla řadí počátky provozu do doby ca 25 let po zahájení hornictví na sousedním Jihlavsku.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 err="1"/>
              <a:t>Čejkov</a:t>
            </a:r>
            <a:r>
              <a:rPr lang="cs-CZ" altLang="cs-CZ" sz="2000" dirty="0"/>
              <a:t> –  deponie hutnických strusek, natavené zlomky kamenných vyzdívek pecí a keramika z 13.–14. století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2013:</a:t>
            </a:r>
            <a:r>
              <a:rPr lang="cs-CZ" altLang="cs-CZ" sz="2000" dirty="0"/>
              <a:t>  montánní areál v lese Štětinka na k. </a:t>
            </a:r>
            <a:r>
              <a:rPr lang="cs-CZ" altLang="cs-CZ" sz="2000" dirty="0" err="1"/>
              <a:t>ú.</a:t>
            </a:r>
            <a:r>
              <a:rPr lang="cs-CZ" altLang="cs-CZ" sz="2000" dirty="0"/>
              <a:t> Vyskytná - těžní jámy s </a:t>
            </a:r>
            <a:r>
              <a:rPr lang="cs-CZ" altLang="cs-CZ" sz="2000" dirty="0" err="1"/>
              <a:t>obvaly</a:t>
            </a:r>
            <a:endParaRPr lang="cs-CZ" altLang="cs-CZ" sz="2000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47678B6-F6A1-E743-5183-B42391F7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/>
          <a:stretch>
            <a:fillRect/>
          </a:stretch>
        </p:blipFill>
        <p:spPr bwMode="auto">
          <a:xfrm>
            <a:off x="7502933" y="0"/>
            <a:ext cx="4615008" cy="369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3123</Words>
  <Application>Microsoft Office PowerPoint</Application>
  <PresentationFormat>Širokoúhlá obrazovka</PresentationFormat>
  <Paragraphs>362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Motiv Office</vt:lpstr>
      <vt:lpstr>Metodologie archeologie středověku a novověku </vt:lpstr>
      <vt:lpstr>                                                Jihlavsko</vt:lpstr>
      <vt:lpstr>Staré hory u Jihlavy </vt:lpstr>
      <vt:lpstr>     Staré hory u Jihlavy      zaniklá hornická aglomerace </vt:lpstr>
      <vt:lpstr>        Jihlava – Jiráskova ulice </vt:lpstr>
      <vt:lpstr>                       Staré hory u Jihlavy </vt:lpstr>
      <vt:lpstr>Prezentace aplikace PowerPoint</vt:lpstr>
      <vt:lpstr>Prezentace aplikace PowerPoint</vt:lpstr>
      <vt:lpstr>                         Pelhřimovsko</vt:lpstr>
      <vt:lpstr>Prezentace aplikace PowerPoint</vt:lpstr>
      <vt:lpstr>                        Cvilínek u Černova</vt:lpstr>
      <vt:lpstr>Prezentace aplikace PowerPoint</vt:lpstr>
      <vt:lpstr>                         Cvilínek u Černova</vt:lpstr>
      <vt:lpstr>                                Havlíčkobrodsko</vt:lpstr>
      <vt:lpstr>                                   Kutná Hora</vt:lpstr>
      <vt:lpstr>Prezentace aplikace PowerPoint</vt:lpstr>
      <vt:lpstr>                                    Jáchymov</vt:lpstr>
      <vt:lpstr>Prezentace aplikace PowerPoint</vt:lpstr>
      <vt:lpstr>                                               Rýmařovsko</vt:lpstr>
      <vt:lpstr>Prezentace aplikace PowerPoint</vt:lpstr>
      <vt:lpstr>Prezentace aplikace PowerPoint</vt:lpstr>
      <vt:lpstr>Prezentace aplikace PowerPoint</vt:lpstr>
      <vt:lpstr>Prezentace aplikace PowerPoint</vt:lpstr>
      <vt:lpstr>Janovice – „zámek“</vt:lpstr>
      <vt:lpstr>             Báňská města – správa a organizace</vt:lpstr>
      <vt:lpstr>Prezentace aplikace PowerPoint</vt:lpstr>
      <vt:lpstr>                       Báňská města na Slovensku </vt:lpstr>
      <vt:lpstr>                        Báňská města na Slovensku</vt:lpstr>
      <vt:lpstr>                              Banská Bystrica </vt:lpstr>
      <vt:lpstr>                                  Kremnica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archeologie středověku a novověku </dc:title>
  <dc:creator>Markéta Tymonová</dc:creator>
  <cp:lastModifiedBy>tym0001</cp:lastModifiedBy>
  <cp:revision>7</cp:revision>
  <dcterms:created xsi:type="dcterms:W3CDTF">2022-10-04T13:51:25Z</dcterms:created>
  <dcterms:modified xsi:type="dcterms:W3CDTF">2024-12-14T15:17:46Z</dcterms:modified>
</cp:coreProperties>
</file>