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0" r:id="rId3"/>
    <p:sldId id="341" r:id="rId4"/>
    <p:sldId id="342" r:id="rId5"/>
    <p:sldId id="343" r:id="rId6"/>
    <p:sldId id="344" r:id="rId7"/>
    <p:sldId id="308" r:id="rId8"/>
    <p:sldId id="305" r:id="rId9"/>
    <p:sldId id="346" r:id="rId10"/>
    <p:sldId id="307" r:id="rId11"/>
    <p:sldId id="294" r:id="rId12"/>
    <p:sldId id="298" r:id="rId13"/>
    <p:sldId id="295" r:id="rId14"/>
    <p:sldId id="297" r:id="rId15"/>
    <p:sldId id="293" r:id="rId16"/>
    <p:sldId id="299" r:id="rId17"/>
    <p:sldId id="300" r:id="rId18"/>
    <p:sldId id="301" r:id="rId19"/>
    <p:sldId id="302" r:id="rId20"/>
    <p:sldId id="303" r:id="rId21"/>
    <p:sldId id="304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24A9A-76F9-A417-0718-990C5693C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4D6626-DB43-6267-5474-BF3877485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752D9F-C5E6-7F3E-6D89-7DB78BA0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561B-2281-4CA1-8D05-69C9CBBFE2C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F5A50A-70DB-9516-5CB4-8FDD132C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2D9EE4-9D18-28E6-4D09-070588AA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7F06-4334-4819-AA55-404DE5344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19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07C3C-E1C5-D87D-3706-41B9A985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8363FC-F1B5-604D-444E-6F2A2B122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E8D9F8-4B92-3AAE-CD9A-9B57B4EA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561B-2281-4CA1-8D05-69C9CBBFE2C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0ECDED-DE74-F378-1166-549E4184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C957B9-CDF7-97EA-9D0E-2B47496C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7F06-4334-4819-AA55-404DE5344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5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463B8F-0E0B-D93F-6C1A-91D0FA387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38C1F2-8073-1E0A-E658-C94CE70EE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7FEEC7-C212-7F24-40E7-FF774AB4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561B-2281-4CA1-8D05-69C9CBBFE2C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17E12A-4A27-5E47-A5BD-C2C56FCA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669122-90E8-961B-8DFE-657C4CE2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7F06-4334-4819-AA55-404DE5344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7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623A0-506D-9BAD-C6A3-47D1F885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A372C-4898-6D0B-09A9-3321744FA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CBEB27-DEF5-58B0-2926-32FC9DED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561B-2281-4CA1-8D05-69C9CBBFE2C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1D4A1F-83A6-1DCD-E128-62AB738D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A637A0-0031-2882-FDD3-5B08D63E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7F06-4334-4819-AA55-404DE5344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61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AF6AA-7E1F-4B12-1FCB-A05D403D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232004-C55E-CF6C-3799-176C3B7D9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F248F2-9018-9126-4605-27EFFD2C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561B-2281-4CA1-8D05-69C9CBBFE2C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998C5-6CCC-5187-177B-E7643504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FC0435-71FE-9EA2-620E-0AE739C7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7F06-4334-4819-AA55-404DE5344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3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F94E5-8048-EE62-421E-808FAFD3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ECFF85-A812-FBB7-5406-E6D811AEF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79A225-D274-F1C7-5B4B-329921B90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533AB0-F123-61A4-9D22-20BD1AE5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561B-2281-4CA1-8D05-69C9CBBFE2C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556636-6F9E-355D-5C01-CD31520D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4F5B64-E1A7-6A2F-16CB-4A95D970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7F06-4334-4819-AA55-404DE5344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27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B4A37-6786-F175-2932-BE21877D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C52572-F755-1F97-02CE-F674FFC5A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8B41D1-15B1-0219-C894-087F8B9F4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EACC272-973B-4375-12E5-8AFECF26F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A06742E-2CFD-1F81-1341-9695C293F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80F41D9-F0B1-858D-4DDC-6046204A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561B-2281-4CA1-8D05-69C9CBBFE2C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ABBEE9-B1BD-FDF3-7DE7-11CB4480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20D2593-4274-3DAC-FAE8-628763BC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7F06-4334-4819-AA55-404DE5344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49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37F9F-CA5F-8A08-E31F-3D09D02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ED8920-8FEB-114D-019D-C82DDBDF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561B-2281-4CA1-8D05-69C9CBBFE2C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9F343A-4A3D-10D4-18AA-60DF2169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64C85F-F55C-820B-AD18-B18CB872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7F06-4334-4819-AA55-404DE5344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67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1CD458-AC16-B75A-B57F-47BD6B4A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561B-2281-4CA1-8D05-69C9CBBFE2C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3EFD78-70BD-9DF5-0D86-10AE4B7B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A69010-3DB7-2A67-3522-6030FF5C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7F06-4334-4819-AA55-404DE5344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09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43544-8866-49F7-EE80-184C1B61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CA801F-015D-413D-1D1C-FB77591DC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25C2FA-2995-F2E5-7EA8-9DF2BD2D7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CB6EA8-52D9-EDAD-9169-E3F99561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561B-2281-4CA1-8D05-69C9CBBFE2C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EDB069-03F4-7ED1-2684-095C7ED8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6D177B-A9BB-1035-C15A-6ED2F7E3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7F06-4334-4819-AA55-404DE5344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7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89DD1-7F57-C63D-0A41-68E1C587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A16C32-2856-9360-96A4-7C12EECEA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C9913D-779C-F3D6-B3AD-7E951DF03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3009FB-EBF6-C2D9-2F36-899C2FB3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561B-2281-4CA1-8D05-69C9CBBFE2C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39F94D-A905-7CBB-AFF0-F60B2990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B17706-4D78-D30F-E354-5BDAA646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7F06-4334-4819-AA55-404DE5344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65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20CE8BC-169C-4063-24EA-4F934D70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D8E389-C88A-2214-D68C-85570E37E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AA687D-8225-6F6C-D1FA-F57496A62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561B-2281-4CA1-8D05-69C9CBBFE2C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B9BA7B-0DE5-9DFF-2B27-56893B73B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0EB0EE-17CE-4E0E-E12E-3013190EA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77F06-4334-4819-AA55-404DE5344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6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EC785-5B4A-2520-48ED-7C2803519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000">
                <a:effectLst/>
                <a:latin typeface="Times New Roman" panose="02020603050405020304" pitchFamily="18" charset="0"/>
                <a:ea typeface="TimesNewRomanPSMT"/>
              </a:rPr>
              <a:t>Metodologie archeologie středověku a novověku</a:t>
            </a:r>
            <a:br>
              <a:rPr lang="cs-CZ" sz="6000">
                <a:effectLst/>
                <a:latin typeface="Times New Roman" panose="02020603050405020304" pitchFamily="18" charset="0"/>
                <a:ea typeface="TimesNewRomanPSMT"/>
              </a:rPr>
            </a:b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7CE913-B245-044B-FC2E-C390AF5090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3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Postmedievální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archeologie. Industriální archeologie.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92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76AC298F-CFAD-0E04-2D42-203FCBFA2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2193"/>
            <a:ext cx="10515600" cy="1325563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Výzkumné projekty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E0BD19-AFC3-7D6D-D543-299A07D00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6" y="1793429"/>
            <a:ext cx="11558427" cy="5167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 </a:t>
            </a:r>
            <a:r>
              <a:rPr lang="cs-CZ" sz="2000" b="1" dirty="0"/>
              <a:t>FHS UK:  Praha – </a:t>
            </a:r>
            <a:r>
              <a:rPr lang="cs-CZ" sz="2000" dirty="0"/>
              <a:t>V. Matoušek  –  vývoj krajiny doby průmyslové revoluce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–  tradice historické geografie:  F. Roubík, Z. Boháč, J. Pekař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–  L. </a:t>
            </a:r>
            <a:r>
              <a:rPr lang="cs-CZ" sz="2000" dirty="0" err="1"/>
              <a:t>Jeleček</a:t>
            </a:r>
            <a:r>
              <a:rPr lang="cs-CZ" sz="2000" dirty="0"/>
              <a:t>: proměny krajiny v důsledku  zemědělské činnosti v 19. stol.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–  další témata spojená s 19.– 1. pol. 20. stol.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–  přístup:   archeologický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antropologický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historicko-geografický 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KA ZČU</a:t>
            </a:r>
            <a:r>
              <a:rPr lang="cs-CZ" sz="2000" dirty="0"/>
              <a:t>: 2011 –  Plzeň: první seminář:  Inovace výuky historických věd s důrazem na mezioborový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přístup a interkulturní dialog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–  E. Neústupný – teorie moderních artefaktů možnost využití současných informací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7ADA09EC-8E6D-6983-16CB-B8F9F3D25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7713" y="11588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Charta průmyslového dědictví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Praha 2013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5A6E04-7605-6BE0-C48B-CD7DBFEC2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52" y="1546565"/>
            <a:ext cx="11178283" cy="531143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000" b="1" dirty="0"/>
              <a:t>2003:</a:t>
            </a:r>
            <a:r>
              <a:rPr lang="cs-CZ" sz="2000" dirty="0"/>
              <a:t>  kongres TICCIH v ruském Nižném </a:t>
            </a:r>
            <a:r>
              <a:rPr lang="cs-CZ" sz="2000" dirty="0" err="1"/>
              <a:t>Tagilu</a:t>
            </a:r>
            <a:r>
              <a:rPr lang="cs-CZ" sz="2000" dirty="0"/>
              <a:t> (industriální archeologie) –  založena: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</a:t>
            </a:r>
            <a:r>
              <a:rPr lang="cs-CZ" sz="2000" b="1" dirty="0">
                <a:solidFill>
                  <a:srgbClr val="FF0000"/>
                </a:solidFill>
              </a:rPr>
              <a:t>Mezinárodní organizace pro ochranu průmyslového dědictví</a:t>
            </a:r>
            <a:r>
              <a:rPr lang="cs-CZ" sz="2000" dirty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(</a:t>
            </a:r>
            <a:r>
              <a:rPr lang="cs-CZ" sz="2000" dirty="0" err="1"/>
              <a:t>The</a:t>
            </a:r>
            <a:r>
              <a:rPr lang="cs-CZ" sz="2000" dirty="0"/>
              <a:t> International </a:t>
            </a:r>
            <a:r>
              <a:rPr lang="cs-CZ" sz="2000" dirty="0" err="1"/>
              <a:t>Committee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Conservation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Industrial</a:t>
            </a:r>
            <a:r>
              <a:rPr lang="cs-CZ" sz="2000" dirty="0"/>
              <a:t> </a:t>
            </a:r>
            <a:r>
              <a:rPr lang="cs-CZ" sz="2000" dirty="0" err="1"/>
              <a:t>Heritage</a:t>
            </a:r>
            <a:r>
              <a:rPr lang="cs-CZ" sz="2000" dirty="0"/>
              <a:t>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–  obecné předpisy pro výzkum a památkovou ochranu industriálních staveb a areálů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–  prezident:  prof. </a:t>
            </a:r>
            <a:r>
              <a:rPr lang="en-US" sz="2000" dirty="0"/>
              <a:t>Patrick Martin</a:t>
            </a:r>
            <a:r>
              <a:rPr lang="cs-CZ" sz="2000" dirty="0"/>
              <a:t> z</a:t>
            </a:r>
            <a:r>
              <a:rPr lang="en-US" sz="2000" dirty="0"/>
              <a:t> Michigan Technological Univ</a:t>
            </a:r>
            <a:r>
              <a:rPr lang="cs-CZ" sz="2000" dirty="0" err="1"/>
              <a:t>ersity</a:t>
            </a: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2002:  </a:t>
            </a:r>
            <a:r>
              <a:rPr lang="cs-CZ" sz="2000" dirty="0"/>
              <a:t>vznik:</a:t>
            </a:r>
            <a:r>
              <a:rPr lang="cs-CZ" sz="2000" b="1" dirty="0"/>
              <a:t>  </a:t>
            </a:r>
            <a:r>
              <a:rPr lang="cs-CZ" sz="2000" b="1" dirty="0">
                <a:solidFill>
                  <a:srgbClr val="FF0000"/>
                </a:solidFill>
              </a:rPr>
              <a:t>Výzkumné centrum průmyslového dědictví ČVUT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</a:t>
            </a:r>
            <a:r>
              <a:rPr lang="cs-CZ" sz="2000" b="1" dirty="0"/>
              <a:t>2013: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dirty="0"/>
              <a:t>–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dirty="0"/>
              <a:t>překlad dokumentu: </a:t>
            </a:r>
            <a:r>
              <a:rPr lang="cs-CZ" sz="2000" dirty="0" err="1"/>
              <a:t>Industrial</a:t>
            </a:r>
            <a:r>
              <a:rPr lang="cs-CZ" sz="2000" dirty="0"/>
              <a:t> </a:t>
            </a:r>
            <a:r>
              <a:rPr lang="cs-CZ" sz="2000" dirty="0" err="1"/>
              <a:t>Heritage</a:t>
            </a:r>
            <a:r>
              <a:rPr lang="cs-CZ" sz="2000" dirty="0"/>
              <a:t> Re-</a:t>
            </a:r>
            <a:r>
              <a:rPr lang="cs-CZ" sz="2000" dirty="0" err="1"/>
              <a:t>tooled</a:t>
            </a:r>
            <a:r>
              <a:rPr lang="cs-CZ" sz="2000" dirty="0"/>
              <a:t>.  </a:t>
            </a:r>
            <a:r>
              <a:rPr lang="cs-CZ" sz="2000" dirty="0" err="1"/>
              <a:t>The</a:t>
            </a:r>
            <a:r>
              <a:rPr lang="cs-CZ" sz="2000" dirty="0"/>
              <a:t> TICCIH </a:t>
            </a:r>
            <a:r>
              <a:rPr lang="cs-CZ" sz="2000" dirty="0" err="1"/>
              <a:t>Guide</a:t>
            </a:r>
            <a:r>
              <a:rPr lang="cs-CZ" sz="2000" dirty="0"/>
              <a:t> to </a:t>
            </a:r>
            <a:r>
              <a:rPr lang="cs-CZ" sz="2000" dirty="0" err="1"/>
              <a:t>Industrial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   </a:t>
            </a:r>
            <a:r>
              <a:rPr lang="cs-CZ" sz="2000" dirty="0" err="1"/>
              <a:t>Conservation</a:t>
            </a:r>
            <a:r>
              <a:rPr lang="cs-CZ" sz="2000" dirty="0"/>
              <a:t>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–  výstup projektu MK ČR Industriální topografie České republiky: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nové využití průmyslového dědictví jako součásti národní a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kulturní identity v rámci programu aplikovaného výzkumu NAKI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–   ředitel:  Benjamin </a:t>
            </a:r>
            <a:r>
              <a:rPr lang="cs-CZ" sz="2000" dirty="0" err="1"/>
              <a:t>Fragner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</a:t>
            </a:r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ázek 1">
            <a:extLst>
              <a:ext uri="{FF2B5EF4-FFF2-40B4-BE49-F238E27FC236}">
                <a16:creationId xmlns:a16="http://schemas.microsoft.com/office/drawing/2014/main" id="{07A78479-9DD3-B1E9-8628-933A2AFB0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30313" r="38377" b="11610"/>
          <a:stretch>
            <a:fillRect/>
          </a:stretch>
        </p:blipFill>
        <p:spPr bwMode="auto">
          <a:xfrm>
            <a:off x="6177711" y="474857"/>
            <a:ext cx="4507411" cy="59082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Obrázek 3">
            <a:extLst>
              <a:ext uri="{FF2B5EF4-FFF2-40B4-BE49-F238E27FC236}">
                <a16:creationId xmlns:a16="http://schemas.microsoft.com/office/drawing/2014/main" id="{95BF0416-4AE0-760E-11BB-A23D1B255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30313" r="37825" b="6688"/>
          <a:stretch>
            <a:fillRect/>
          </a:stretch>
        </p:blipFill>
        <p:spPr bwMode="auto">
          <a:xfrm>
            <a:off x="1387011" y="525604"/>
            <a:ext cx="4204789" cy="58407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C7C9BB64-18E0-C74C-A246-B84726F18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5488" y="188913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Charta průmyslového dědictví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2000" b="1" dirty="0">
                <a:solidFill>
                  <a:srgbClr val="FF0000"/>
                </a:solidFill>
              </a:rPr>
              <a:t>                                                             Praha 2013.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A8A7DC-64B6-914F-97C1-E6AE8A42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769" y="1916113"/>
            <a:ext cx="9606337" cy="4210050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Definice: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lnSpc>
                <a:spcPct val="150000"/>
              </a:lnSpc>
              <a:defRPr/>
            </a:pPr>
            <a:r>
              <a:rPr lang="cs-CZ" sz="2000" b="1" dirty="0"/>
              <a:t>Průmyslové dědictví </a:t>
            </a:r>
            <a:r>
              <a:rPr lang="cs-CZ" sz="2000" dirty="0"/>
              <a:t>sestává z pozůstatků průmyslové kultury, jež mají historickou, technickou, sociální, architektonickou a vědeckou hodnotu. Těmito pozůstatky mohou být budovy a strojní vybavení, dílny, továrny, doly a lokality, sloužící ke zpracovávání a zušlechťování surovin, sklady, místa, v nichž je vyráběna, přenášena a využívána energie, doprava a veškerá infrastruktura, právě tak jako místa společenských aktivit, spojených s průmyslem jako jsou bydlení, náboženství nebo vzdělávání.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28E4D142-B66D-C23D-655A-C80D1D7FA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Charta průmyslového dědictví</a:t>
            </a:r>
            <a:endParaRPr lang="cs-CZ" alt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0526AD-D56E-B5C8-95D6-4AD5096A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1989139"/>
            <a:ext cx="8785225" cy="41370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cs-CZ" sz="2000" b="1" dirty="0"/>
              <a:t>Industriální archeologie </a:t>
            </a:r>
            <a:r>
              <a:rPr lang="cs-CZ" sz="2000" dirty="0"/>
              <a:t>je mezioborové zkoumání veškerých dokladů hmotných i nehmotných, dokumentů, artefaktů, stratigrafií a struktur, lidských sídel a krajin, jež vznikly pro průmyslové procesy či jako jejich důsledek. Právě to umožňuje užití takových metod průzkumu, které jsou nejvhodnější pro porozumění průmyslové minulosti i přítomnosti.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Historické období</a:t>
            </a:r>
            <a:r>
              <a:rPr lang="cs-CZ" sz="2000" dirty="0"/>
              <a:t>:     2. pol. 18. stol. do současnosti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–  od začátku průmyslové revoluce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–  včetně před- a </a:t>
            </a:r>
            <a:r>
              <a:rPr lang="cs-CZ" sz="2000" dirty="0" err="1"/>
              <a:t>protoindustriálního</a:t>
            </a:r>
            <a:r>
              <a:rPr lang="cs-CZ" sz="2000" dirty="0"/>
              <a:t> období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(počátky jednotlivých oborů)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63737464-D087-024A-3A9E-723E31A84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Průmyslová archeologie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3D7CCD-1FAB-1A1C-3704-3C97AFB9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1773238"/>
            <a:ext cx="9927439" cy="4824412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Zabývá se výzkumem různých výrobních odvětví: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–  těžba, hutnictví, strojírenství, textilní výroba, sklářství </a:t>
            </a:r>
          </a:p>
          <a:p>
            <a:pPr marL="0" indent="0">
              <a:buNone/>
              <a:defRPr/>
            </a:pPr>
            <a:r>
              <a:rPr lang="cs-CZ" sz="2000" dirty="0"/>
              <a:t>     –  energetické zdroje (mlýny, elektrárny)</a:t>
            </a:r>
          </a:p>
          <a:p>
            <a:pPr marL="0" indent="0">
              <a:buNone/>
              <a:defRPr/>
            </a:pPr>
            <a:r>
              <a:rPr lang="cs-CZ" sz="2000" dirty="0"/>
              <a:t>     –  těžební a průmyslové areály (doly, šachty, těžební jámy)</a:t>
            </a:r>
          </a:p>
          <a:p>
            <a:pPr marL="0" indent="0">
              <a:buNone/>
              <a:defRPr/>
            </a:pPr>
            <a:r>
              <a:rPr lang="cs-CZ" sz="2000" dirty="0"/>
              <a:t>     –  zpracovatelské a výrobní objekty (manufaktury, továrny, hutě, stroje) </a:t>
            </a:r>
          </a:p>
          <a:p>
            <a:pPr marL="0" indent="0">
              <a:buNone/>
              <a:defRPr/>
            </a:pPr>
            <a:r>
              <a:rPr lang="cs-CZ" sz="2000" dirty="0"/>
              <a:t>     –  technologický vývoj (průmyslová revoluce, výrobní postupy a pracovní techniky) </a:t>
            </a:r>
          </a:p>
          <a:p>
            <a:pPr marL="0" indent="0">
              <a:buNone/>
              <a:defRPr/>
            </a:pPr>
            <a:r>
              <a:rPr lang="cs-CZ" sz="2000" dirty="0"/>
              <a:t>     –  doprava (pozemní, letecká, komunikace, dopravní prostředky)</a:t>
            </a:r>
          </a:p>
          <a:p>
            <a:pPr marL="0" indent="0">
              <a:buNone/>
              <a:defRPr/>
            </a:pPr>
            <a:r>
              <a:rPr lang="cs-CZ" sz="2000" dirty="0"/>
              <a:t>     –  vodohospodářská infrastruktura (vodní zdroje, rybníky, přehrady)</a:t>
            </a:r>
          </a:p>
          <a:p>
            <a:pPr marL="0" indent="0">
              <a:buNone/>
              <a:defRPr/>
            </a:pPr>
            <a:r>
              <a:rPr lang="cs-CZ" sz="2000" dirty="0"/>
              <a:t>     –  urbanismus a životní prostředí </a:t>
            </a:r>
          </a:p>
          <a:p>
            <a:pPr marL="0" indent="0">
              <a:buNone/>
              <a:defRPr/>
            </a:pPr>
            <a:r>
              <a:rPr lang="cs-CZ" sz="2000" dirty="0"/>
              <a:t>     –  sociální poměry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1">
            <a:extLst>
              <a:ext uri="{FF2B5EF4-FFF2-40B4-BE49-F238E27FC236}">
                <a16:creationId xmlns:a16="http://schemas.microsoft.com/office/drawing/2014/main" id="{B0179658-F04D-7A27-19F3-023E7361F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16531" r="33397" b="5704"/>
          <a:stretch>
            <a:fillRect/>
          </a:stretch>
        </p:blipFill>
        <p:spPr bwMode="auto">
          <a:xfrm>
            <a:off x="3719031" y="584993"/>
            <a:ext cx="4465638" cy="5688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722328E5-63A2-B16B-ED5E-7DB289BB9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913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Okruhy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5873FA-99FA-8386-F662-938ABEE86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1664413"/>
            <a:ext cx="8893175" cy="4461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I.     Identifikace, evidence a ochrana pozůstatků průmyslového dědictví</a:t>
            </a:r>
          </a:p>
          <a:p>
            <a:pPr>
              <a:defRPr/>
            </a:pPr>
            <a:r>
              <a:rPr lang="cs-CZ" sz="2000" dirty="0"/>
              <a:t>II.    Mapování skrze digitalizované soupisy lokalit s on-line přístupem</a:t>
            </a:r>
          </a:p>
          <a:p>
            <a:pPr>
              <a:defRPr/>
            </a:pPr>
            <a:r>
              <a:rPr lang="cs-CZ" sz="2000" dirty="0"/>
              <a:t>III.   Dokumentace charakteristických vlastností a fyzického stavu lokalit. </a:t>
            </a:r>
          </a:p>
          <a:p>
            <a:pPr>
              <a:defRPr/>
            </a:pPr>
            <a:r>
              <a:rPr lang="cs-CZ" sz="2000" dirty="0"/>
              <a:t>IV.   Základní metodou studia je důkladný archeologický průzkum. </a:t>
            </a:r>
          </a:p>
          <a:p>
            <a:pPr>
              <a:defRPr/>
            </a:pPr>
            <a:r>
              <a:rPr lang="cs-CZ" sz="2000" dirty="0"/>
              <a:t>V.    Podpora ochrany prostřednictvím programů historického bádání.</a:t>
            </a:r>
          </a:p>
          <a:p>
            <a:pPr>
              <a:defRPr/>
            </a:pPr>
            <a:r>
              <a:rPr lang="cs-CZ" sz="2000" dirty="0"/>
              <a:t>VI.   Stanovení kritérií hodnocení průmyslových staveb.</a:t>
            </a:r>
          </a:p>
          <a:p>
            <a:pPr>
              <a:defRPr/>
            </a:pPr>
            <a:r>
              <a:rPr lang="it-IT" sz="2000" dirty="0"/>
              <a:t>VII. </a:t>
            </a:r>
            <a:r>
              <a:rPr lang="cs-CZ" sz="2000" dirty="0"/>
              <a:t> Zajištění legislativní ochrany (Seznam světového dědictví UNESCO).</a:t>
            </a:r>
          </a:p>
          <a:p>
            <a:pPr>
              <a:defRPr/>
            </a:pPr>
            <a:r>
              <a:rPr lang="cs-CZ" sz="2000" dirty="0"/>
              <a:t>VIII. Stanovení hodnoty významných lokalit z hlediska budoucích zásahů. </a:t>
            </a:r>
          </a:p>
          <a:p>
            <a:pPr>
              <a:defRPr/>
            </a:pPr>
            <a:r>
              <a:rPr lang="cs-CZ" sz="2000" dirty="0"/>
              <a:t>IX.   Identifikace ohrožených staveb a areálů z hlediska rekonstrukce.</a:t>
            </a:r>
          </a:p>
          <a:p>
            <a:pPr>
              <a:defRPr/>
            </a:pPr>
            <a:r>
              <a:rPr lang="cs-CZ" sz="2000" dirty="0"/>
              <a:t>X.    Koordinace a sdílení informačních zdrojů skrze mezinárodní přehledy </a:t>
            </a:r>
          </a:p>
          <a:p>
            <a:pPr marL="0" indent="0">
              <a:buNone/>
              <a:defRPr/>
            </a:pPr>
            <a:r>
              <a:rPr lang="cs-CZ" sz="2000" dirty="0"/>
              <a:t>             a databáze se srovnatelnými kritérii. 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0CD7660A-ECAF-5814-88CA-6F0A8D70C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369" y="-88489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Ochrana památek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082A5C-ACBB-0361-03D3-57D9814A8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665" y="1198350"/>
            <a:ext cx="8856662" cy="58034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900" b="1" dirty="0"/>
              <a:t>1.</a:t>
            </a:r>
            <a:r>
              <a:rPr lang="cs-CZ" sz="1900" dirty="0"/>
              <a:t> </a:t>
            </a:r>
            <a:r>
              <a:rPr lang="cs-CZ" sz="1900" b="1" dirty="0"/>
              <a:t>Legislativa  </a:t>
            </a:r>
            <a:r>
              <a:rPr lang="cs-CZ" sz="1900" dirty="0"/>
              <a:t> –  průmyslové dědictví je součástí kulturního dědictví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–  průmyslový odpad má archeologický význam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–  programy uchování do regionálního a státního plánování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–  plná ochrana nejvýznamnějších areálů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–  zapojení veřejnosti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>
              <a:defRPr/>
            </a:pPr>
            <a:r>
              <a:rPr lang="cs-CZ" sz="1900" b="1" dirty="0"/>
              <a:t>2. Zachování  </a:t>
            </a:r>
            <a:r>
              <a:rPr lang="cs-CZ" sz="1900" dirty="0"/>
              <a:t>–   vychází z principu ochrany funkční celistvosti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–   znalosti účelu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–   přednost by měla mít ochrana „in </a:t>
            </a:r>
            <a:r>
              <a:rPr lang="cs-CZ" sz="1900" dirty="0" err="1"/>
              <a:t>situ</a:t>
            </a:r>
            <a:r>
              <a:rPr lang="cs-CZ" sz="1900" dirty="0"/>
              <a:t>“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–   využití by mělo respektovat původní účel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–   význam při hospodářské obnově zchátralých oblastí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–   citlivé zásahy (patina)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–   rekonstrukce do předchozího známého stavu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–   uchování dokladů lidské dovednosti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C03BC7-3386-1CBD-1A4F-B0CD8A408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07" y="837647"/>
            <a:ext cx="11359793" cy="665221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sz="3200" b="1" dirty="0"/>
              <a:t>3. Vzdělávání a výchova  </a:t>
            </a:r>
            <a:r>
              <a:rPr lang="cs-CZ" sz="3200" dirty="0"/>
              <a:t>–  výuka metodologie 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                –  teorie a historický kontext průmyslového dědictví 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                     (na úrovni technických odborných škol a univerzit)</a:t>
            </a:r>
          </a:p>
          <a:p>
            <a:pPr marL="0" indent="0">
              <a:buNone/>
              <a:defRPr/>
            </a:pPr>
            <a:endParaRPr lang="cs-CZ" sz="3200" dirty="0"/>
          </a:p>
          <a:p>
            <a:pPr>
              <a:defRPr/>
            </a:pPr>
            <a:r>
              <a:rPr lang="cs-CZ" sz="3200" dirty="0"/>
              <a:t> </a:t>
            </a:r>
            <a:r>
              <a:rPr lang="cs-CZ" sz="3200" b="1" dirty="0"/>
              <a:t>Prezentace a popularizace  </a:t>
            </a:r>
            <a:r>
              <a:rPr lang="cs-CZ" sz="3200" dirty="0"/>
              <a:t>–  prostřednictvím publikací, výstav a médií  (televize, internet aj.) 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                    –  zajištění stálého přístupu 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                    –  budování průmyslových a technických  muzeí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                                                                       </a:t>
            </a:r>
          </a:p>
          <a:p>
            <a:pPr>
              <a:defRPr/>
            </a:pPr>
            <a:r>
              <a:rPr lang="cs-CZ" sz="3200" b="1" dirty="0"/>
              <a:t>Literatura</a:t>
            </a:r>
          </a:p>
          <a:p>
            <a:pPr>
              <a:defRPr/>
            </a:pPr>
            <a:endParaRPr lang="cs-CZ" sz="3200" dirty="0"/>
          </a:p>
          <a:p>
            <a:pPr>
              <a:defRPr/>
            </a:pPr>
            <a:r>
              <a:rPr lang="cs-CZ" sz="3200" dirty="0"/>
              <a:t>Matoušek, Václav, Čechy krásné, Čechy mé: proměny krajiny Čech v době Industriální. Praha 2010. </a:t>
            </a:r>
          </a:p>
          <a:p>
            <a:pPr>
              <a:defRPr/>
            </a:pPr>
            <a:r>
              <a:rPr lang="cs-CZ" sz="3200" dirty="0"/>
              <a:t>Klát Jaroslav – Matěj Miloš, Národní kulturní památka Důl Michal / Petr </a:t>
            </a:r>
            <a:r>
              <a:rPr lang="cs-CZ" sz="3200" dirty="0" err="1"/>
              <a:t>Cingr</a:t>
            </a:r>
            <a:r>
              <a:rPr lang="cs-CZ" sz="3200" dirty="0"/>
              <a:t> v Ostravě, Ostrava 2006. </a:t>
            </a:r>
          </a:p>
          <a:p>
            <a:pPr>
              <a:defRPr/>
            </a:pPr>
            <a:r>
              <a:rPr lang="cs-CZ" sz="3200" dirty="0"/>
              <a:t>Matěj Miloš,  (2016). Ochrana průmyslového dědictví v České republice. In: Technické památky v Norsku a</a:t>
            </a:r>
          </a:p>
          <a:p>
            <a:pPr marL="0" indent="0">
              <a:buNone/>
              <a:defRPr/>
            </a:pPr>
            <a:r>
              <a:rPr lang="cs-CZ" sz="3200" dirty="0"/>
              <a:t>                                           České republice. Ostrava 2016, 13-20. </a:t>
            </a:r>
          </a:p>
          <a:p>
            <a:pPr>
              <a:defRPr/>
            </a:pPr>
            <a:endParaRPr lang="cs-CZ" sz="3200" dirty="0"/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</a:t>
            </a:r>
          </a:p>
          <a:p>
            <a:pPr marL="0" indent="0">
              <a:buNone/>
              <a:defRPr/>
            </a:pP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3423F07C-FBA0-6E0D-BB01-3C4196660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Dějiny bádání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     </a:t>
            </a:r>
            <a:r>
              <a:rPr lang="cs-CZ" altLang="cs-CZ" sz="2400" b="1" dirty="0">
                <a:solidFill>
                  <a:srgbClr val="FF0000"/>
                </a:solidFill>
              </a:rPr>
              <a:t>50. – 80. léta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1F856A-1ECF-11E7-0BE2-D05CDB49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639"/>
            <a:ext cx="9721851" cy="54403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70. a 80. léta </a:t>
            </a:r>
            <a:r>
              <a:rPr lang="cs-CZ" sz="2000" dirty="0"/>
              <a:t>– </a:t>
            </a:r>
            <a:r>
              <a:rPr lang="cs-CZ" sz="2000" b="1" dirty="0"/>
              <a:t>výzkumy v jádrech měst</a:t>
            </a:r>
            <a:r>
              <a:rPr lang="cs-CZ" sz="2000" dirty="0"/>
              <a:t>: jímky, studně, městské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parcely, veřejná prostranství, fortifikací a různá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městská zařízení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(Frýda, Klápště, Bláha, Michna aj.) </a:t>
            </a:r>
          </a:p>
          <a:p>
            <a:pPr marL="0" indent="0">
              <a:buNone/>
              <a:defRPr/>
            </a:pPr>
            <a:r>
              <a:rPr lang="cs-CZ" sz="2000" dirty="0"/>
              <a:t>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–  </a:t>
            </a:r>
            <a:r>
              <a:rPr lang="cs-CZ" sz="2000" b="1" dirty="0"/>
              <a:t>výzkumy novověkých vesnic: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1960:  B. Nechvátal:  Struhy u Benátek nad Jizerou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první záchranný výzkum v intravilánu vsi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1970/1971:  J. Richterová: Německá Lhota na Kladensku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komparace archeolog. a písemných pramenů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–  dokumentace vesnické architektury: J. </a:t>
            </a:r>
            <a:r>
              <a:rPr lang="cs-CZ" sz="2000" dirty="0" err="1"/>
              <a:t>Škabrada</a:t>
            </a:r>
            <a:r>
              <a:rPr lang="cs-CZ" sz="2000" dirty="0"/>
              <a:t>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D6A6A431-8649-8586-B329-43C47C1FB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7723"/>
            <a:ext cx="10515600" cy="1325563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Muzeologický přístup k technickým památkám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B1343F-861E-7CC2-DF15-AA279AB37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285"/>
            <a:ext cx="10017304" cy="54447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1924</a:t>
            </a:r>
            <a:r>
              <a:rPr lang="cs-CZ" sz="2000" dirty="0"/>
              <a:t> –  </a:t>
            </a:r>
            <a:r>
              <a:rPr lang="cs-CZ" sz="2000" b="1" dirty="0"/>
              <a:t>František </a:t>
            </a:r>
            <a:r>
              <a:rPr lang="cs-CZ" sz="2000" b="1" dirty="0" err="1"/>
              <a:t>Zuman</a:t>
            </a:r>
            <a:r>
              <a:rPr lang="cs-CZ" sz="2000" dirty="0"/>
              <a:t>: historik a člen Technického muzea v Brně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–  jako první formuloval představy o záchraně historické papírny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–  zdůrazňoval nutnost autentického zachování: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a)  objektu jako dokladu architektury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b)  vnitřní vybavení (stroje a přístroje)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c)  řemesla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d)  využití pro vzdělávací účely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60. a 70. léta  – Technické muzeum v Brně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2015:  dokončen projekt Industriální dědictví Moravy a Slezska spolupráci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s NPÚ, </a:t>
            </a:r>
            <a:r>
              <a:rPr lang="cs-CZ" sz="2000" dirty="0" err="1"/>
              <a:t>ú.o.p</a:t>
            </a:r>
            <a:r>
              <a:rPr lang="cs-CZ" sz="2000" dirty="0"/>
              <a:t>. v Ostravě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–  Národní technické muzeum v Praze  (hamr v Dobřívi)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Obrázek 2">
            <a:extLst>
              <a:ext uri="{FF2B5EF4-FFF2-40B4-BE49-F238E27FC236}">
                <a16:creationId xmlns:a16="http://schemas.microsoft.com/office/drawing/2014/main" id="{3D3385FB-1CEC-3ABB-A89E-BFC3DAE7B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3" t="17517" r="37271" b="10625"/>
          <a:stretch>
            <a:fillRect/>
          </a:stretch>
        </p:blipFill>
        <p:spPr bwMode="auto">
          <a:xfrm>
            <a:off x="4079875" y="476251"/>
            <a:ext cx="4032250" cy="6132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1434C54E-1E08-4932-10E7-A19D6F7D1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Dějiny bádání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50. – 80. léta</a:t>
            </a:r>
            <a:endParaRPr lang="cs-CZ" alt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310599-FEFA-D148-571D-0AD2A3E29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50" y="1880171"/>
            <a:ext cx="9501812" cy="529632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000" b="1" dirty="0"/>
              <a:t>Výzkumy skla a sklářských hutí z 16.–19. stol.: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dirty="0"/>
              <a:t>     </a:t>
            </a:r>
            <a:r>
              <a:rPr lang="cs-CZ" sz="2000" b="1" dirty="0"/>
              <a:t>Brno – Orlí Ulice:</a:t>
            </a:r>
          </a:p>
          <a:p>
            <a:pPr marL="0" indent="0">
              <a:buNone/>
              <a:defRPr/>
            </a:pPr>
            <a:r>
              <a:rPr lang="cs-CZ" sz="2000" dirty="0"/>
              <a:t>     – 1957: záchranný výzkum odpadní jímky B. Novotného</a:t>
            </a:r>
          </a:p>
          <a:p>
            <a:pPr marL="0" indent="0">
              <a:buNone/>
              <a:defRPr/>
            </a:pPr>
            <a:r>
              <a:rPr lang="cs-CZ" sz="2000" dirty="0"/>
              <a:t>     – jeden z prvních vyhodnocených a publikovaných souborů časně novověké keramiky a skla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</a:t>
            </a:r>
            <a:r>
              <a:rPr lang="cs-CZ" sz="2000" b="1" dirty="0"/>
              <a:t>Sklářské hutě v Čechách</a:t>
            </a:r>
            <a:r>
              <a:rPr lang="cs-CZ" sz="2000" dirty="0"/>
              <a:t> – Jiří </a:t>
            </a:r>
            <a:r>
              <a:rPr lang="cs-CZ" sz="2000" dirty="0" err="1"/>
              <a:t>Frölich</a:t>
            </a:r>
            <a:r>
              <a:rPr lang="cs-CZ" sz="2000" dirty="0"/>
              <a:t>, Dagmar Hejdová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Renesanční sklářská huť v Broumech:</a:t>
            </a:r>
          </a:p>
          <a:p>
            <a:pPr marL="0" indent="0">
              <a:buNone/>
              <a:defRPr/>
            </a:pPr>
            <a:r>
              <a:rPr lang="cs-CZ" sz="2000" b="1" dirty="0"/>
              <a:t>     </a:t>
            </a:r>
            <a:r>
              <a:rPr lang="cs-CZ" sz="2000" dirty="0"/>
              <a:t>– 1988/1989: J. </a:t>
            </a:r>
            <a:r>
              <a:rPr lang="cs-CZ" sz="2000" dirty="0" err="1"/>
              <a:t>Žegklitz</a:t>
            </a:r>
            <a:r>
              <a:rPr lang="cs-CZ" sz="2000" dirty="0"/>
              <a:t> a J. </a:t>
            </a:r>
            <a:r>
              <a:rPr lang="cs-CZ" sz="2000" dirty="0" err="1"/>
              <a:t>Žegklitzová</a:t>
            </a:r>
            <a:r>
              <a:rPr lang="cs-CZ" sz="2000" dirty="0"/>
              <a:t> </a:t>
            </a:r>
          </a:p>
          <a:p>
            <a:pPr marL="0" indent="0">
              <a:buNone/>
              <a:defRPr/>
            </a:pPr>
            <a:r>
              <a:rPr lang="cs-CZ" sz="2000" dirty="0"/>
              <a:t>     –  záchranný výzkum zaniklé sklárny </a:t>
            </a:r>
            <a:r>
              <a:rPr lang="cs-CZ" sz="2000" dirty="0" err="1"/>
              <a:t>zal</a:t>
            </a:r>
            <a:r>
              <a:rPr lang="cs-CZ" sz="2000" dirty="0"/>
              <a:t>. r. 1599 Kryštofem </a:t>
            </a:r>
            <a:r>
              <a:rPr lang="cs-CZ" sz="2000" dirty="0" err="1"/>
              <a:t>Schürerem</a:t>
            </a:r>
            <a:r>
              <a:rPr lang="cs-CZ" sz="2000" dirty="0"/>
              <a:t>  </a:t>
            </a:r>
          </a:p>
          <a:p>
            <a:pPr marL="0" indent="0">
              <a:buNone/>
              <a:defRPr/>
            </a:pPr>
            <a:r>
              <a:rPr lang="cs-CZ" sz="2000" dirty="0"/>
              <a:t>     –  1600: huť dokončena, ale vyhořela, 1603: obnovena, 1744: pustá </a:t>
            </a:r>
          </a:p>
          <a:p>
            <a:pPr marL="0" indent="0">
              <a:buNone/>
              <a:defRPr/>
            </a:pPr>
            <a:r>
              <a:rPr lang="cs-CZ" sz="2000" dirty="0"/>
              <a:t>     –  odkryt: dvouprostorový dům (kachlová kamna, sklad), pec, nástroje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97E1AFE4-F583-73E2-4FE8-514CF2480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Dějiny bádání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50. – 80. léta</a:t>
            </a:r>
            <a:endParaRPr lang="cs-CZ" alt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7E616-D251-3967-C4C5-E8FC11E9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06" y="1949521"/>
            <a:ext cx="10294705" cy="5257800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1982 </a:t>
            </a:r>
            <a:r>
              <a:rPr lang="cs-CZ" sz="2000" dirty="0"/>
              <a:t>–</a:t>
            </a:r>
            <a:r>
              <a:rPr lang="cs-CZ" sz="2000" b="1" dirty="0"/>
              <a:t> Pracovní skupina pro archeologii 16.–19. století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– založena v Brně pod záštitou Československé společnosti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archeologické (ČSSA)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–  zaměřena na oborovou terminologii, klasifikaci lokalit a nálezového fondu</a:t>
            </a:r>
          </a:p>
          <a:p>
            <a:pPr>
              <a:defRPr/>
            </a:pPr>
            <a:endParaRPr lang="cs-CZ" sz="2000" b="1" dirty="0"/>
          </a:p>
          <a:p>
            <a:pPr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1986 </a:t>
            </a:r>
            <a:r>
              <a:rPr lang="cs-CZ" sz="2000" dirty="0"/>
              <a:t>–  </a:t>
            </a:r>
            <a:r>
              <a:rPr lang="cs-CZ" sz="2000" b="1" dirty="0"/>
              <a:t>pracovní setkání archeologů </a:t>
            </a:r>
            <a:r>
              <a:rPr lang="cs-CZ" sz="2000" dirty="0"/>
              <a:t>v Okresním muzeu v Berouně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–  sborník:   </a:t>
            </a:r>
            <a:r>
              <a:rPr lang="cs-CZ" sz="2000" dirty="0" err="1"/>
              <a:t>Studies</a:t>
            </a:r>
            <a:r>
              <a:rPr lang="cs-CZ" sz="2000" dirty="0"/>
              <a:t> in Post ­Medieval Archeology 1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vydaný:   AÚ ČSAV v Pra-ze v roce 1990 pod redakcí Z. Smetánky a J. </a:t>
            </a:r>
            <a:r>
              <a:rPr lang="cs-CZ" sz="2000" dirty="0" err="1"/>
              <a:t>Žegklitse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E4A69B54-4F01-39F1-F76D-7D9A8D74F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Dějiny bádání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po r. 1989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50E78D-570E-F8DF-E2DD-BE89AC41A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46" y="1867329"/>
            <a:ext cx="10315254" cy="52577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1999</a:t>
            </a:r>
            <a:r>
              <a:rPr lang="cs-CZ" sz="2000" dirty="0"/>
              <a:t> – setkání organizované B. Dragounem v Muzeu Orlických hor v Opočně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– pořádání pravidelných setkání zájemců o archeologii novověku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2006 až 2018 </a:t>
            </a:r>
            <a:r>
              <a:rPr lang="cs-CZ" sz="2000" dirty="0"/>
              <a:t>– společnost </a:t>
            </a:r>
            <a:r>
              <a:rPr lang="cs-CZ" sz="2000" dirty="0" err="1"/>
              <a:t>Archaia</a:t>
            </a:r>
            <a:r>
              <a:rPr lang="cs-CZ" sz="2000" dirty="0"/>
              <a:t> co 2 roky pořádala konference: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  </a:t>
            </a:r>
            <a:r>
              <a:rPr lang="cs-CZ" sz="2000" b="1" dirty="0" err="1"/>
              <a:t>Forum</a:t>
            </a:r>
            <a:r>
              <a:rPr lang="cs-CZ" sz="2000" b="1" dirty="0"/>
              <a:t> </a:t>
            </a:r>
            <a:r>
              <a:rPr lang="cs-CZ" sz="2000" b="1" dirty="0" err="1"/>
              <a:t>Archaeologiae</a:t>
            </a:r>
            <a:r>
              <a:rPr lang="cs-CZ" sz="2000" b="1" dirty="0"/>
              <a:t> </a:t>
            </a:r>
            <a:r>
              <a:rPr lang="cs-CZ" sz="2000" b="1" dirty="0" err="1"/>
              <a:t>Post­mediaevalis</a:t>
            </a:r>
            <a:r>
              <a:rPr lang="cs-CZ" sz="2000" b="1" dirty="0"/>
              <a:t>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–   sborník:  </a:t>
            </a:r>
            <a:r>
              <a:rPr lang="cs-CZ" sz="2000" b="1" dirty="0" err="1"/>
              <a:t>Studies</a:t>
            </a:r>
            <a:r>
              <a:rPr lang="cs-CZ" sz="2000" b="1" dirty="0"/>
              <a:t> in </a:t>
            </a:r>
            <a:r>
              <a:rPr lang="cs-CZ" sz="2000" b="1" dirty="0" err="1"/>
              <a:t>Post­Medieval</a:t>
            </a:r>
            <a:r>
              <a:rPr lang="cs-CZ" sz="2000" b="1" dirty="0"/>
              <a:t> </a:t>
            </a:r>
            <a:r>
              <a:rPr lang="cs-CZ" sz="2000" b="1" dirty="0" err="1"/>
              <a:t>Archaeology</a:t>
            </a:r>
            <a:r>
              <a:rPr lang="cs-CZ" sz="2000" b="1" dirty="0"/>
              <a:t>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–   </a:t>
            </a:r>
            <a:r>
              <a:rPr lang="cs-CZ" sz="2000" dirty="0" err="1"/>
              <a:t>ed</a:t>
            </a:r>
            <a:r>
              <a:rPr lang="cs-CZ" sz="2000" dirty="0"/>
              <a:t>. J. </a:t>
            </a:r>
            <a:r>
              <a:rPr lang="cs-CZ" sz="2000" dirty="0" err="1"/>
              <a:t>Žegklitzem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</a:t>
            </a:r>
          </a:p>
          <a:p>
            <a:pPr>
              <a:defRPr/>
            </a:pPr>
            <a:r>
              <a:rPr lang="cs-CZ" sz="2000" b="1" dirty="0"/>
              <a:t>Další sborníky</a:t>
            </a:r>
            <a:r>
              <a:rPr lang="cs-CZ" sz="2000" dirty="0"/>
              <a:t>:   </a:t>
            </a:r>
            <a:r>
              <a:rPr lang="cs-CZ" sz="2000" dirty="0" err="1"/>
              <a:t>Archaeologia</a:t>
            </a:r>
            <a:r>
              <a:rPr lang="cs-CZ" sz="2000" dirty="0"/>
              <a:t> </a:t>
            </a:r>
            <a:r>
              <a:rPr lang="cs-CZ" sz="2000" dirty="0" err="1"/>
              <a:t>historica</a:t>
            </a:r>
            <a:r>
              <a:rPr lang="cs-CZ" sz="2000" dirty="0"/>
              <a:t>, </a:t>
            </a:r>
            <a:r>
              <a:rPr lang="cs-CZ" sz="2000" dirty="0" err="1"/>
              <a:t>Castellologica</a:t>
            </a:r>
            <a:r>
              <a:rPr lang="cs-CZ" sz="2000" dirty="0"/>
              <a:t> </a:t>
            </a:r>
            <a:r>
              <a:rPr lang="cs-CZ" sz="2000" dirty="0" err="1"/>
              <a:t>bohemica</a:t>
            </a:r>
            <a:r>
              <a:rPr lang="cs-CZ" sz="2000" dirty="0"/>
              <a:t>,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</a:t>
            </a:r>
            <a:r>
              <a:rPr lang="cs-CZ" sz="2000" dirty="0" err="1"/>
              <a:t>Castrum</a:t>
            </a:r>
            <a:r>
              <a:rPr lang="cs-CZ" sz="2000" dirty="0"/>
              <a:t> </a:t>
            </a:r>
            <a:r>
              <a:rPr lang="cs-CZ" sz="2000" dirty="0" err="1"/>
              <a:t>Pragense</a:t>
            </a:r>
            <a:r>
              <a:rPr lang="cs-CZ" sz="2000" dirty="0"/>
              <a:t>, </a:t>
            </a:r>
            <a:r>
              <a:rPr lang="cs-CZ" sz="2000" dirty="0" err="1"/>
              <a:t>Forum</a:t>
            </a:r>
            <a:r>
              <a:rPr lang="cs-CZ" sz="2000" dirty="0"/>
              <a:t> </a:t>
            </a:r>
            <a:r>
              <a:rPr lang="cs-CZ" sz="2000" dirty="0" err="1"/>
              <a:t>urbes</a:t>
            </a:r>
            <a:r>
              <a:rPr lang="cs-CZ" sz="2000" dirty="0"/>
              <a:t> medii </a:t>
            </a:r>
            <a:r>
              <a:rPr lang="cs-CZ" sz="2000" dirty="0" err="1"/>
              <a:t>aevi</a:t>
            </a:r>
            <a:r>
              <a:rPr lang="cs-CZ" sz="2000" dirty="0"/>
              <a:t>,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</a:t>
            </a:r>
            <a:r>
              <a:rPr lang="cs-CZ" sz="2000" dirty="0" err="1"/>
              <a:t>Mediaevalia</a:t>
            </a:r>
            <a:r>
              <a:rPr lang="cs-CZ" sz="2000" dirty="0"/>
              <a:t> </a:t>
            </a:r>
            <a:r>
              <a:rPr lang="cs-CZ" sz="2000" dirty="0" err="1"/>
              <a:t>archaeologica</a:t>
            </a: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28F6EDCF-A14C-1773-715E-B3C9C205F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Dějiny bádání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po r. 1989</a:t>
            </a:r>
            <a:endParaRPr lang="cs-CZ" alt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BE7E99-A374-7F36-FDA5-900CB29A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076" y="1412876"/>
            <a:ext cx="10150868" cy="54451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800" b="1" dirty="0"/>
              <a:t>Archeologické a stavebně historické výzkumy staveb:</a:t>
            </a:r>
          </a:p>
          <a:p>
            <a:pPr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     2000</a:t>
            </a:r>
            <a:r>
              <a:rPr lang="cs-CZ" sz="1800" dirty="0"/>
              <a:t> – konference </a:t>
            </a:r>
            <a:r>
              <a:rPr lang="cs-CZ" sz="1800" b="1" dirty="0"/>
              <a:t>Dějiny staveb </a:t>
            </a:r>
            <a:r>
              <a:rPr lang="cs-CZ" sz="1800" dirty="0"/>
              <a:t>pořádané Klubem Augusta Sedláčka v </a:t>
            </a:r>
            <a:r>
              <a:rPr lang="cs-CZ" sz="1800" dirty="0" err="1"/>
              <a:t>Nečtinách</a:t>
            </a:r>
            <a:r>
              <a:rPr lang="cs-CZ" sz="1800" dirty="0"/>
              <a:t> u Plzně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nově:  v Centru stavitelského dědictví Národního technického muzea v Plasích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(sborníky Dějiny staveb)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2002</a:t>
            </a:r>
            <a:r>
              <a:rPr lang="cs-CZ" sz="1800" dirty="0"/>
              <a:t> – zasedání v Zahrádkách u České Lípy a organizované Sdružením pro stavebně historický průzkum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(sborníky Svorník)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Výzkum výrobních zařízení a studium historických technologií:</a:t>
            </a:r>
          </a:p>
          <a:p>
            <a:pPr marL="0" indent="0">
              <a:buNone/>
              <a:defRPr/>
            </a:pPr>
            <a:r>
              <a:rPr lang="cs-CZ" sz="1800" dirty="0"/>
              <a:t>      – zásluhou J. Merty (dnes syn Ondřej) z Technického muzea v Brně každoročně pořádány semináře</a:t>
            </a:r>
          </a:p>
          <a:p>
            <a:pPr marL="0" indent="0">
              <a:buNone/>
              <a:defRPr/>
            </a:pPr>
            <a:r>
              <a:rPr lang="cs-CZ" sz="1800" dirty="0"/>
              <a:t>         </a:t>
            </a:r>
            <a:r>
              <a:rPr lang="cs-CZ" sz="1800" b="1" dirty="0"/>
              <a:t>Zkoumání výrobních objektů a technologií archeologickými metodami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</a:t>
            </a:r>
            <a:r>
              <a:rPr lang="cs-CZ" sz="1800" dirty="0"/>
              <a:t>(sborníky </a:t>
            </a:r>
            <a:r>
              <a:rPr lang="cs-CZ" sz="1800" dirty="0" err="1"/>
              <a:t>Archeologia</a:t>
            </a:r>
            <a:r>
              <a:rPr lang="cs-CZ" sz="1800" dirty="0"/>
              <a:t> </a:t>
            </a:r>
            <a:r>
              <a:rPr lang="cs-CZ" sz="1800" dirty="0" err="1"/>
              <a:t>technica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    Národní technické muzeum v Praze  </a:t>
            </a:r>
            <a:r>
              <a:rPr lang="cs-CZ" sz="1800" dirty="0"/>
              <a:t>–  Studie z dějin hornictví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–  Studie z dějin hutnictví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4DDABBEE-6E2A-2DB8-3F09-1C0B55A84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7997"/>
            <a:ext cx="10515600" cy="1325563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Dějiny bádání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po r. 1989</a:t>
            </a:r>
            <a:endParaRPr lang="cs-CZ" alt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4FBC97-E55A-D9D9-F341-34C37E24F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825" y="1420010"/>
            <a:ext cx="10212511" cy="54379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Výzkum novověké vesnice:</a:t>
            </a:r>
          </a:p>
          <a:p>
            <a:pPr marL="0" indent="0">
              <a:buNone/>
              <a:defRPr/>
            </a:pPr>
            <a:r>
              <a:rPr lang="cs-CZ" sz="2000" dirty="0"/>
              <a:t>    –  tradiční architektura, vývoj kulturní krajiny, struktura sídel a </a:t>
            </a:r>
            <a:r>
              <a:rPr lang="cs-CZ" sz="2000" dirty="0" err="1"/>
              <a:t>plužiny</a:t>
            </a:r>
            <a:r>
              <a:rPr lang="cs-CZ" sz="2000" dirty="0"/>
              <a:t> </a:t>
            </a:r>
          </a:p>
          <a:p>
            <a:pPr marL="0" indent="0">
              <a:buNone/>
              <a:defRPr/>
            </a:pPr>
            <a:r>
              <a:rPr lang="cs-CZ" sz="2000" dirty="0"/>
              <a:t>    –  </a:t>
            </a:r>
            <a:r>
              <a:rPr lang="cs-CZ" sz="2000" dirty="0" err="1"/>
              <a:t>poustky</a:t>
            </a:r>
            <a:r>
              <a:rPr lang="cs-CZ" sz="2000" dirty="0"/>
              <a:t>, zaniklé vsi za třicetileté války, ovčíny, mlýny, rybníky, vyšší polohy</a:t>
            </a:r>
          </a:p>
          <a:p>
            <a:pPr marL="0" indent="0">
              <a:buNone/>
              <a:defRPr/>
            </a:pPr>
            <a:r>
              <a:rPr lang="cs-CZ" sz="2000" dirty="0"/>
              <a:t>    –  Pavel Vařeka, Tomáš </a:t>
            </a:r>
            <a:r>
              <a:rPr lang="cs-CZ" sz="2000" dirty="0" err="1"/>
              <a:t>Klír</a:t>
            </a:r>
            <a:r>
              <a:rPr lang="cs-CZ" sz="2000" dirty="0"/>
              <a:t>, Karel Nováček, Jan Kypta, Olga Hartmannová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Výzkumy ve městech:  </a:t>
            </a:r>
            <a:r>
              <a:rPr lang="cs-CZ" sz="2000" dirty="0"/>
              <a:t>historická jádra, předměstí</a:t>
            </a:r>
          </a:p>
          <a:p>
            <a:pPr marL="0" indent="0">
              <a:buNone/>
              <a:defRPr/>
            </a:pPr>
            <a:r>
              <a:rPr lang="cs-CZ" sz="2000" dirty="0"/>
              <a:t>     – vývoj parcel, městského domu a jeho zázemí, řemeslných provozů, hmotné kultury, </a:t>
            </a:r>
          </a:p>
          <a:p>
            <a:pPr marL="0" indent="0">
              <a:buNone/>
              <a:defRPr/>
            </a:pPr>
            <a:r>
              <a:rPr lang="cs-CZ" sz="2000" dirty="0"/>
              <a:t>         zdroje vody, odpady nebo fortifikace </a:t>
            </a:r>
          </a:p>
          <a:p>
            <a:pPr marL="0" indent="0">
              <a:buNone/>
              <a:defRPr/>
            </a:pPr>
            <a:r>
              <a:rPr lang="cs-CZ" sz="2000" dirty="0"/>
              <a:t>     – Josef Bláha, Michal </a:t>
            </a:r>
            <a:r>
              <a:rPr lang="cs-CZ" sz="2000" dirty="0" err="1"/>
              <a:t>Ernéé</a:t>
            </a:r>
            <a:r>
              <a:rPr lang="cs-CZ" sz="2000" dirty="0"/>
              <a:t>, Rudolf Krajíc, Marek Peška, aj.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 err="1"/>
              <a:t>Archeobiologické</a:t>
            </a:r>
            <a:r>
              <a:rPr lang="cs-CZ" sz="2000" b="1" dirty="0"/>
              <a:t> analýzy:</a:t>
            </a:r>
          </a:p>
          <a:p>
            <a:pPr marL="0" indent="0">
              <a:buNone/>
              <a:defRPr/>
            </a:pPr>
            <a:r>
              <a:rPr lang="cs-CZ" sz="2000" dirty="0"/>
              <a:t>     –  </a:t>
            </a:r>
            <a:r>
              <a:rPr lang="cs-CZ" sz="2000" dirty="0" err="1"/>
              <a:t>archeobotanické</a:t>
            </a:r>
            <a:r>
              <a:rPr lang="cs-CZ" sz="2000" dirty="0"/>
              <a:t>:  Emanuel Opravil a Věra Čulíková (Opava), Jan Beneš (ČB)</a:t>
            </a:r>
          </a:p>
          <a:p>
            <a:pPr marL="0" indent="0">
              <a:buNone/>
              <a:defRPr/>
            </a:pPr>
            <a:r>
              <a:rPr lang="cs-CZ" sz="2000" dirty="0"/>
              <a:t>     –  </a:t>
            </a:r>
            <a:r>
              <a:rPr lang="cs-CZ" sz="2000" dirty="0" err="1"/>
              <a:t>archeozoologické</a:t>
            </a:r>
            <a:r>
              <a:rPr lang="cs-CZ" sz="2000" dirty="0"/>
              <a:t>:  Miriam </a:t>
            </a:r>
            <a:r>
              <a:rPr lang="cs-CZ" sz="2000" dirty="0" err="1"/>
              <a:t>Nývltová-Fišáková</a:t>
            </a:r>
            <a:r>
              <a:rPr lang="cs-CZ" sz="2000" dirty="0"/>
              <a:t> (Brno), Zdeňka Sůvová (Olomouc)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F4683F47-ADAF-E2CB-10C3-2570924D6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2467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Směry bádání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C4DF27-3E1B-D379-E617-4A0D3B10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90" y="1125538"/>
            <a:ext cx="10818688" cy="5732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1. Archeologie bojišť:  </a:t>
            </a:r>
            <a:r>
              <a:rPr lang="en-US" sz="2000" dirty="0"/>
              <a:t>Archaeology of Conflict</a:t>
            </a:r>
            <a:r>
              <a:rPr lang="cs-CZ" sz="2000" dirty="0"/>
              <a:t>, </a:t>
            </a:r>
            <a:r>
              <a:rPr lang="en-US" sz="2000" dirty="0"/>
              <a:t>Combat A</a:t>
            </a:r>
            <a:r>
              <a:rPr lang="cs-CZ" sz="2000" dirty="0"/>
              <a:t>., Ba</a:t>
            </a:r>
            <a:r>
              <a:rPr lang="en-US" sz="2000" dirty="0" err="1"/>
              <a:t>ttlefield</a:t>
            </a:r>
            <a:r>
              <a:rPr lang="en-US" sz="2000" dirty="0"/>
              <a:t> </a:t>
            </a:r>
            <a:r>
              <a:rPr lang="cs-CZ" sz="2000" dirty="0"/>
              <a:t>A.</a:t>
            </a:r>
            <a:r>
              <a:rPr lang="cs-CZ" sz="2000" b="1" dirty="0"/>
              <a:t> 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</a:t>
            </a:r>
            <a:r>
              <a:rPr lang="cs-CZ" sz="2000" dirty="0"/>
              <a:t>–  studium vojenské problematiky: 30letá válka, fortifikace z 2. sv. v. </a:t>
            </a:r>
          </a:p>
          <a:p>
            <a:pPr marL="0" indent="0">
              <a:buNone/>
              <a:defRPr/>
            </a:pPr>
            <a:r>
              <a:rPr lang="cs-CZ" sz="2000" dirty="0"/>
              <a:t>         –  fortifikace, polní opevnění a vojenské tábory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2. Industriální (průmyslová) archeologie</a:t>
            </a:r>
            <a:r>
              <a:rPr lang="cs-CZ" sz="2000" b="1"/>
              <a:t>:  </a:t>
            </a:r>
            <a:r>
              <a:rPr lang="cs-CZ" sz="2000"/>
              <a:t>Industrial</a:t>
            </a:r>
            <a:r>
              <a:rPr lang="cs-CZ" sz="2000" dirty="0"/>
              <a:t> Archeology </a:t>
            </a:r>
          </a:p>
          <a:p>
            <a:pPr marL="0" indent="0">
              <a:buNone/>
              <a:defRPr/>
            </a:pPr>
            <a:r>
              <a:rPr lang="cs-CZ" sz="2000" dirty="0"/>
              <a:t>          – 19. a 20. stol.: průmyslová a zemědělská problematika </a:t>
            </a:r>
          </a:p>
          <a:p>
            <a:pPr marL="0" indent="0">
              <a:buNone/>
              <a:defRPr/>
            </a:pPr>
            <a:r>
              <a:rPr lang="cs-CZ" sz="2000" dirty="0"/>
              <a:t>          – těžební, zpracovatelské a výrobní areály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3. Archeologie modernity </a:t>
            </a:r>
            <a:r>
              <a:rPr lang="cs-CZ" sz="2000" dirty="0"/>
              <a:t> –  zaměřena na 19. a 20. stol.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–  moderní kulturní krajina (novověké vesnice)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–  trávení volného času a zábava (a. trampingu)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–  vyšetřování zločinů válek, totalit, diktatur a odhalování genocid    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(forenzní archeologie)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–  dokumentace důsledků přírodních katastrof </a:t>
            </a:r>
          </a:p>
          <a:p>
            <a:pPr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1">
            <a:extLst>
              <a:ext uri="{FF2B5EF4-FFF2-40B4-BE49-F238E27FC236}">
                <a16:creationId xmlns:a16="http://schemas.microsoft.com/office/drawing/2014/main" id="{625C0A52-704B-3663-45F5-E0B446B2E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996950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ovéPole 3">
            <a:extLst>
              <a:ext uri="{FF2B5EF4-FFF2-40B4-BE49-F238E27FC236}">
                <a16:creationId xmlns:a16="http://schemas.microsoft.com/office/drawing/2014/main" id="{3D77F332-0B80-3727-A60C-FF8503409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1" y="6381751"/>
            <a:ext cx="9623425" cy="322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500" b="1">
                <a:solidFill>
                  <a:schemeClr val="bg1"/>
                </a:solidFill>
              </a:rPr>
              <a:t>Archeologický výzkum kárného pracovního tábora z druhé světové války v Letech u  Písku (1940-1943).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1824</Words>
  <Application>Microsoft Office PowerPoint</Application>
  <PresentationFormat>Širokoúhlá obrazovka</PresentationFormat>
  <Paragraphs>224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Motiv Office</vt:lpstr>
      <vt:lpstr>Metodologie archeologie středověku a novověku </vt:lpstr>
      <vt:lpstr>                                             Dějiny bádání                                                    50. – 80. léta</vt:lpstr>
      <vt:lpstr>                                         Dějiny bádání                                                50. – 80. léta</vt:lpstr>
      <vt:lpstr>                                             Dějiny bádání                                                     50. – 80. léta</vt:lpstr>
      <vt:lpstr>                                          Dějiny bádání                                                    po r. 1989</vt:lpstr>
      <vt:lpstr>                                 Dějiny bádání                                         po r. 1989</vt:lpstr>
      <vt:lpstr>                                           Dějiny bádání                                                      po r. 1989</vt:lpstr>
      <vt:lpstr>                              Směry bádání</vt:lpstr>
      <vt:lpstr>Prezentace aplikace PowerPoint</vt:lpstr>
      <vt:lpstr>                                    Výzkumné projekty</vt:lpstr>
      <vt:lpstr>                 Charta průmyslového dědictví                                           Praha 2013</vt:lpstr>
      <vt:lpstr>Prezentace aplikace PowerPoint</vt:lpstr>
      <vt:lpstr>                   Charta průmyslového dědictví                                                               Praha 2013.</vt:lpstr>
      <vt:lpstr>                          Charta průmyslového dědictví</vt:lpstr>
      <vt:lpstr>                                  Průmyslová archeologie</vt:lpstr>
      <vt:lpstr>Prezentace aplikace PowerPoint</vt:lpstr>
      <vt:lpstr>                             Okruhy výzkumu</vt:lpstr>
      <vt:lpstr>                             Ochrana památek</vt:lpstr>
      <vt:lpstr>Prezentace aplikace PowerPoint</vt:lpstr>
      <vt:lpstr>                  Muzeologický přístup k technickým památkám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archeologie středověku a novověku </dc:title>
  <dc:creator>Markéta Tymonová</dc:creator>
  <cp:lastModifiedBy>tym0001</cp:lastModifiedBy>
  <cp:revision>6</cp:revision>
  <dcterms:created xsi:type="dcterms:W3CDTF">2022-10-04T13:51:42Z</dcterms:created>
  <dcterms:modified xsi:type="dcterms:W3CDTF">2024-12-08T12:45:18Z</dcterms:modified>
</cp:coreProperties>
</file>