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81" r:id="rId4"/>
    <p:sldId id="449" r:id="rId5"/>
    <p:sldId id="282" r:id="rId6"/>
    <p:sldId id="262" r:id="rId7"/>
    <p:sldId id="380" r:id="rId8"/>
    <p:sldId id="285" r:id="rId9"/>
    <p:sldId id="304" r:id="rId10"/>
    <p:sldId id="305" r:id="rId11"/>
    <p:sldId id="379" r:id="rId12"/>
    <p:sldId id="272" r:id="rId13"/>
    <p:sldId id="347" r:id="rId14"/>
    <p:sldId id="344" r:id="rId15"/>
    <p:sldId id="346" r:id="rId16"/>
    <p:sldId id="349" r:id="rId17"/>
    <p:sldId id="350" r:id="rId18"/>
    <p:sldId id="283" r:id="rId19"/>
    <p:sldId id="271" r:id="rId20"/>
    <p:sldId id="310" r:id="rId21"/>
    <p:sldId id="286" r:id="rId22"/>
    <p:sldId id="268" r:id="rId23"/>
    <p:sldId id="378" r:id="rId24"/>
    <p:sldId id="276" r:id="rId25"/>
    <p:sldId id="259" r:id="rId26"/>
    <p:sldId id="383" r:id="rId27"/>
    <p:sldId id="384" r:id="rId28"/>
    <p:sldId id="382" r:id="rId29"/>
    <p:sldId id="316" r:id="rId30"/>
    <p:sldId id="317" r:id="rId31"/>
    <p:sldId id="318" r:id="rId32"/>
    <p:sldId id="319" r:id="rId33"/>
    <p:sldId id="320" r:id="rId34"/>
    <p:sldId id="313" r:id="rId35"/>
    <p:sldId id="277" r:id="rId36"/>
    <p:sldId id="279" r:id="rId37"/>
    <p:sldId id="390" r:id="rId38"/>
    <p:sldId id="392" r:id="rId39"/>
    <p:sldId id="287" r:id="rId40"/>
    <p:sldId id="289" r:id="rId41"/>
    <p:sldId id="450" r:id="rId42"/>
    <p:sldId id="290" r:id="rId43"/>
    <p:sldId id="335" r:id="rId44"/>
    <p:sldId id="337" r:id="rId45"/>
    <p:sldId id="307" r:id="rId46"/>
    <p:sldId id="376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4D4DEE-8F12-F19C-A93B-861D1ED10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FF4E9F-ABE0-59D6-0B51-E4027FBB7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75671E-F4E5-8106-95F1-0B333B56C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1A1A7C-2202-C27B-327B-C54A778B7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37B1C7-14C6-CA64-ED69-F38C035A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75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13DBD-ED40-75D4-A754-6C89EA77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18DF92-CAA9-F6F0-C00B-9ABEBEC40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99E761-7359-27B5-A4E0-C772BCF2A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0EC2FD-AB0E-1503-EF77-D09BDBDFF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7A851-1596-05EA-800B-87160FDB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30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7FB3835-8E4E-7F69-A454-3EDE9D3BD4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402228-D5C5-732B-968C-E8A7C0200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5D68B8-6916-200E-2FBB-0D45A2E7A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B8D207-B2F3-06AE-19E4-30C5EAB3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00DC28-3B89-9B38-00CB-03B0F93F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889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0EDC8D-60BA-3198-5B8F-DF46B9F66F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F168FD4-167F-2EBB-6EF8-59C8B1929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DE6BBB-BBE0-5C6D-240C-3436EA922E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B262D9-D9C9-4838-9F2F-AD3F443BF2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020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68CD8-EBEC-553F-FDF4-6C65762E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7BF21-7153-937A-B531-0CF98FE10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822BCB-25DA-4D3F-3A08-9D2498ED3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CA41AA-521B-6D3C-ECF3-90887AF86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EF0016-E0D0-2651-034F-A926EB87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32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ED215C-517B-8E2F-C1E3-BC2537BE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4A455A-1868-1C3D-94B7-CAF70BEE9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D46390-6859-2E01-21C5-DD13BB43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EDB4C-9AB2-7199-7093-D3AE6DE1F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0A5ACE-59ED-3BDB-850E-5EAC47CC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18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8E5A06-79E4-20F7-7E51-3A55E68BF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B8C5D6-889F-0C8D-CBE8-FD23305123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27D03E-DFEA-9B11-DD31-6E31C39C4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549B9C-39B2-F92E-F024-2B24D72D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394C81-00BF-644B-E7BD-B5C542504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E74885-D452-5438-BE0F-10C1C69E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45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D3726-1790-C240-5E49-ABADED94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D75446-5993-DC74-7219-CA11CB822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A484C41-3E2C-3DDD-133E-EF2EB3CA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086CDF9-4669-4F3D-3F86-FDFE452DA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41491E-B7E6-1240-AB1C-D00F72AC65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8296266-75B8-E7F9-644E-10E4B3EE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2BC015-DE80-347C-D2EF-426482F80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0E2298F-BB97-BC55-232B-398388AC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98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AC552-90FB-DB7A-FE5C-CDF8F6780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DB44D51-5AD1-9868-76B1-ACBF598AB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303ED0-5CFF-EE33-0A82-85CC1BE8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9143921-7F7B-5B56-1942-20A7E569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46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7B0EC2-DAF8-7976-1B7C-8CF09C6D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F5F78F-D825-F012-37C7-AECA65BD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EB038F-79D1-E535-2B2B-6E7FC9BCB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86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8800A-2B23-2C07-FD18-F36AB6426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416F52-0457-29C0-1D11-04BD06108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0DB30B-CC60-8F1E-D447-7F762FF83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ADA1E3-FC62-89F3-C575-90C586743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52DB26-0B15-6977-FF9F-5EB2C971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FA8587-7CD8-7B08-C96F-1C58DFDF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06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1116E-747C-B07B-4849-09B3F49DB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5D8AD97-47D6-6E60-478A-2556CE3B64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0075DA-0D10-7992-B2A3-C4DA60FDE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C641DE-C995-333C-6687-6AAC2A8BB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F5B1E6-434C-D2C5-B255-671A243F5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B16CE5-24F8-0DE4-0FE6-D2177CE18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666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3D2F0D0-DA99-934F-FA0D-E90095308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112DE9-291A-EED8-E69E-7557ED012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8703C9-998A-DE0B-EDAF-B6C8E77EC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E2472-8983-4984-9EB3-3622CB1EAEAC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313CAF-B673-0E4A-5F29-5A3375B60D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6875A8-0837-863E-32A0-BDB3510F6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A6FF-8C4E-4002-AA5A-D553169C89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564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658A12-44A4-5C1F-6C97-25F8D26D4E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400" dirty="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b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9566AA6-BB35-184C-A294-9086B82FBF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Archeologické prameny a jejich charakteristika, interdisciplinarita historické archeologie.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436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65164"/>
            <a:ext cx="11734800" cy="6192837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1800" b="1" dirty="0">
                <a:solidFill>
                  <a:srgbClr val="0070C0"/>
                </a:solidFill>
              </a:rPr>
              <a:t>Památka místního významu  </a:t>
            </a:r>
            <a:r>
              <a:rPr lang="cs-CZ" altLang="cs-CZ" sz="1800" dirty="0">
                <a:solidFill>
                  <a:srgbClr val="9933FF"/>
                </a:solidFill>
              </a:rPr>
              <a:t>–</a:t>
            </a:r>
            <a:r>
              <a:rPr lang="cs-CZ" altLang="cs-CZ" sz="1800" b="1" dirty="0">
                <a:solidFill>
                  <a:srgbClr val="9933FF"/>
                </a:solidFill>
              </a:rPr>
              <a:t>  </a:t>
            </a:r>
            <a:r>
              <a:rPr lang="cs-CZ" altLang="cs-CZ" sz="1800" dirty="0"/>
              <a:t>je hmotný výsledek lidské činnosti, jehož hodnota je významná pro oblast,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v níž se nachází</a:t>
            </a:r>
          </a:p>
          <a:p>
            <a:pPr marL="609600" indent="-609600">
              <a:buNone/>
            </a:pPr>
            <a:endParaRPr lang="cs-CZ" altLang="cs-CZ" sz="1800" dirty="0">
              <a:solidFill>
                <a:srgbClr val="9933FF"/>
              </a:solidFill>
            </a:endParaRPr>
          </a:p>
          <a:p>
            <a:pPr marL="609600" indent="-609600"/>
            <a:r>
              <a:rPr lang="cs-CZ" altLang="cs-CZ" sz="1800" b="1" dirty="0">
                <a:solidFill>
                  <a:srgbClr val="0070C0"/>
                </a:solidFill>
              </a:rPr>
              <a:t>Archeologický nález  </a:t>
            </a:r>
            <a:r>
              <a:rPr lang="cs-CZ" altLang="cs-CZ" sz="1800" dirty="0"/>
              <a:t>– </a:t>
            </a:r>
            <a:r>
              <a:rPr lang="cs-CZ" altLang="cs-CZ" sz="1800" dirty="0">
                <a:solidFill>
                  <a:srgbClr val="9933FF"/>
                </a:solidFill>
              </a:rPr>
              <a:t> </a:t>
            </a:r>
            <a:r>
              <a:rPr lang="cs-CZ" altLang="cs-CZ" sz="1800" dirty="0"/>
              <a:t>je hmotný pozůstatek života a činnosti člověka, který je starší 70 let, neslouží již svému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účelu a uchoval se mimo prostředí současného života v zemi, na jejím povrchu, pod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vodou nebo v hmotě historické stavby</a:t>
            </a:r>
          </a:p>
          <a:p>
            <a:pPr marL="609600" indent="-609600">
              <a:buNone/>
            </a:pPr>
            <a:endParaRPr lang="cs-CZ" altLang="cs-CZ" sz="1800" dirty="0">
              <a:solidFill>
                <a:srgbClr val="9933FF"/>
              </a:solidFill>
            </a:endParaRPr>
          </a:p>
          <a:p>
            <a:pPr marL="609600" indent="-609600"/>
            <a:r>
              <a:rPr lang="cs-CZ" altLang="cs-CZ" sz="1800" b="1" dirty="0">
                <a:solidFill>
                  <a:srgbClr val="0070C0"/>
                </a:solidFill>
              </a:rPr>
              <a:t>Památka s mezinárodním statusem  </a:t>
            </a:r>
            <a:r>
              <a:rPr lang="cs-CZ" altLang="cs-CZ" sz="1800" dirty="0"/>
              <a:t>– </a:t>
            </a:r>
            <a:r>
              <a:rPr lang="cs-CZ" altLang="cs-CZ" sz="1800" b="1" dirty="0">
                <a:solidFill>
                  <a:srgbClr val="9933FF"/>
                </a:solidFill>
              </a:rPr>
              <a:t> </a:t>
            </a:r>
            <a:r>
              <a:rPr lang="cs-CZ" altLang="cs-CZ" sz="1800" dirty="0"/>
              <a:t>je taková součást památkového fondu, která požívá ochrany nebo evidence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podle mezinárodní úmluvy, kterou je ČR v oblasti kulturního dědictví vázána 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b="1" dirty="0">
                <a:solidFill>
                  <a:srgbClr val="0070C0"/>
                </a:solidFill>
              </a:rPr>
              <a:t>Historická kulturní krajina</a:t>
            </a:r>
            <a:r>
              <a:rPr lang="cs-CZ" altLang="cs-CZ" sz="1800" b="1" dirty="0">
                <a:solidFill>
                  <a:srgbClr val="9933FF"/>
                </a:solidFill>
              </a:rPr>
              <a:t>  </a:t>
            </a:r>
            <a:r>
              <a:rPr lang="cs-CZ" altLang="cs-CZ" sz="1800" dirty="0">
                <a:solidFill>
                  <a:srgbClr val="9933FF"/>
                </a:solidFill>
              </a:rPr>
              <a:t>–</a:t>
            </a:r>
            <a:r>
              <a:rPr lang="cs-CZ" altLang="cs-CZ" sz="1800" b="1" dirty="0">
                <a:solidFill>
                  <a:srgbClr val="9933FF"/>
                </a:solidFill>
              </a:rPr>
              <a:t> </a:t>
            </a:r>
            <a:r>
              <a:rPr lang="cs-CZ" altLang="cs-CZ" sz="1800" dirty="0">
                <a:solidFill>
                  <a:srgbClr val="9933FF"/>
                </a:solidFill>
              </a:rPr>
              <a:t> </a:t>
            </a:r>
            <a:r>
              <a:rPr lang="cs-CZ" altLang="cs-CZ" sz="1800" dirty="0"/>
              <a:t>je území jako celek představující kombinované dílo přírody a člověka,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vzniklé a utvářené cílevědomou lidskou činností za účelem kulturní,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estetické nebo hospodářské kultivace prostředí, dokládající vývoj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společnosti a lidských sídel v průběhu staletí, případně krajinný celek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historicky související s kulturním vědomím společnosti a její historií. </a:t>
            </a:r>
          </a:p>
        </p:txBody>
      </p:sp>
    </p:spTree>
    <p:extLst>
      <p:ext uri="{BB962C8B-B14F-4D97-AF65-F5344CB8AC3E}">
        <p14:creationId xmlns:p14="http://schemas.microsoft.com/office/powerpoint/2010/main" val="241848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mpule P1092">
            <a:extLst>
              <a:ext uri="{FF2B5EF4-FFF2-40B4-BE49-F238E27FC236}">
                <a16:creationId xmlns:a16="http://schemas.microsoft.com/office/drawing/2014/main" id="{9D91FA92-6DAF-1DA3-195A-CAE70280358F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/>
          <a:stretch>
            <a:fillRect/>
          </a:stretch>
        </p:blipFill>
        <p:spPr>
          <a:xfrm>
            <a:off x="7680326" y="1844675"/>
            <a:ext cx="2697163" cy="341788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 descr="nákončí M 550">
            <a:extLst>
              <a:ext uri="{FF2B5EF4-FFF2-40B4-BE49-F238E27FC236}">
                <a16:creationId xmlns:a16="http://schemas.microsoft.com/office/drawing/2014/main" id="{F7F6EAEA-3B67-91C1-0990-51CB7400B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3015"/>
          <a:stretch>
            <a:fillRect/>
          </a:stretch>
        </p:blipFill>
        <p:spPr bwMode="auto">
          <a:xfrm>
            <a:off x="1919289" y="1916113"/>
            <a:ext cx="266382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figurka M643">
            <a:extLst>
              <a:ext uri="{FF2B5EF4-FFF2-40B4-BE49-F238E27FC236}">
                <a16:creationId xmlns:a16="http://schemas.microsoft.com/office/drawing/2014/main" id="{4D491B3C-28C6-101B-45AB-3EABB548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396" r="4073" b="5377"/>
          <a:stretch>
            <a:fillRect/>
          </a:stretch>
        </p:blipFill>
        <p:spPr bwMode="auto">
          <a:xfrm>
            <a:off x="4727576" y="2492375"/>
            <a:ext cx="266382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5">
            <a:extLst>
              <a:ext uri="{FF2B5EF4-FFF2-40B4-BE49-F238E27FC236}">
                <a16:creationId xmlns:a16="http://schemas.microsoft.com/office/drawing/2014/main" id="{29E3F8EE-863F-79DD-8F86-B11D0900F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FF0000"/>
                </a:solidFill>
              </a:rPr>
              <a:t>Movité archeologické památky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06F1879E-64C5-846E-F2DC-1BD1E2013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00" y="5445125"/>
            <a:ext cx="3225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Menasova</a:t>
            </a:r>
            <a:r>
              <a:rPr lang="cs-CZ" altLang="cs-CZ" sz="1400"/>
              <a:t> </a:t>
            </a:r>
            <a:r>
              <a:rPr lang="cs-CZ" altLang="cs-CZ" sz="1400" b="1"/>
              <a:t>ampule z hradu Rychleby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5F37D976-12D0-830E-9C25-08D61FB00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6021388"/>
            <a:ext cx="27638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Šachová figurka z hradu Cvilín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A60E8573-CEB4-B257-3B19-9C1593F3F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5589588"/>
            <a:ext cx="248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Nákončí opasku z Vartnova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895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Movité archeologické nálezy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183" y="1143000"/>
            <a:ext cx="11637818" cy="571499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Definuje důvodová zpráva k zákonu č. 20/1987 Sb. o státní památkové péči. jako: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nástroje, zbraně, ozdoby a předměty denní potřeby z různých hmot organických a neorganických, jako z hlíny,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kamene, kovu, kostí, parohu, skla, jantaru, dřeva, kůže apod. nebo jejich zbytky uchované jednotlivě nebo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800" dirty="0"/>
              <a:t>     v souborech (např. hromadné nálezy)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nádoby z hlíny, kovu, skla a jejich zlomky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cihly, kachle, dlaždice, mazanice a jiné části stavebních děl 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mince a jiné formy platidel (hřivny, mušle apod.)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plastiky, kultovní předměty, náhrobní kameny apod.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dirty="0"/>
              <a:t>kostrové pozůstatky člověka, kosti zvířat související s činností člověka (lov, chov), člověkem nahromaděné nebo upravené </a:t>
            </a:r>
          </a:p>
        </p:txBody>
      </p:sp>
    </p:spTree>
    <p:extLst>
      <p:ext uri="{BB962C8B-B14F-4D97-AF65-F5344CB8AC3E}">
        <p14:creationId xmlns:p14="http://schemas.microsoft.com/office/powerpoint/2010/main" val="844238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3504B16E-DA66-35CC-4FAC-3A3C53066B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Archeologické transformace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5847D5-770D-2AFF-F3DD-D71E39A1B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285" y="1417637"/>
            <a:ext cx="9270715" cy="50752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2000" b="1" dirty="0">
                <a:solidFill>
                  <a:srgbClr val="FF0000"/>
                </a:solidFill>
              </a:rPr>
              <a:t>1)  Formační zánikové procesy (kvalitativní):</a:t>
            </a:r>
          </a:p>
          <a:p>
            <a:pPr marL="0" indent="0">
              <a:buNone/>
              <a:defRPr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–  </a:t>
            </a:r>
            <a:r>
              <a:rPr lang="cs-CZ" altLang="cs-CZ" sz="2000" b="1" dirty="0" err="1"/>
              <a:t>archeologizace</a:t>
            </a:r>
            <a:r>
              <a:rPr lang="cs-CZ" altLang="cs-CZ" sz="2000" b="1" dirty="0"/>
              <a:t>:</a:t>
            </a:r>
            <a:r>
              <a:rPr lang="cs-CZ" altLang="cs-CZ" sz="2000" dirty="0"/>
              <a:t>  přeměna artefaktu v archeologický pramen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–  vyřazení ze živé kultury vlivem poškození, opotřebení nebo zničení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b="1" dirty="0"/>
              <a:t>      </a:t>
            </a:r>
            <a:r>
              <a:rPr lang="cs-CZ" altLang="cs-CZ" sz="2000" b="1" dirty="0">
                <a:solidFill>
                  <a:srgbClr val="FF0000"/>
                </a:solidFill>
              </a:rPr>
              <a:t>2)  </a:t>
            </a:r>
            <a:r>
              <a:rPr lang="cs-CZ" altLang="cs-CZ" sz="20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2000" b="1" dirty="0">
                <a:solidFill>
                  <a:srgbClr val="FF0000"/>
                </a:solidFill>
              </a:rPr>
              <a:t> změny (kvantitativní):</a:t>
            </a:r>
          </a:p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–   fragmentace (redukce)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–   změna polohy  (vliv </a:t>
            </a:r>
            <a:r>
              <a:rPr lang="cs-CZ" altLang="cs-CZ" sz="2000" dirty="0" err="1"/>
              <a:t>bioprocesů</a:t>
            </a:r>
            <a:r>
              <a:rPr lang="cs-CZ" altLang="cs-CZ" sz="2000" dirty="0"/>
              <a:t>, klimatu aj.)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altLang="cs-CZ" sz="2000" dirty="0"/>
              <a:t>             –   rozpad materiálu:  fyzikální, chemické a biologické činitele </a:t>
            </a:r>
          </a:p>
          <a:p>
            <a:pPr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9FF05360-7B52-E373-30DC-1D1DE12FE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635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Formační zánikové procesy</a:t>
            </a:r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6FB23F8A-F886-818F-CD04-4BA6C717F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593" y="990600"/>
            <a:ext cx="11065268" cy="5715000"/>
          </a:xfrm>
        </p:spPr>
        <p:txBody>
          <a:bodyPr/>
          <a:lstStyle/>
          <a:p>
            <a:pPr>
              <a:defRPr/>
            </a:pPr>
            <a:r>
              <a:rPr lang="cs-CZ" altLang="cs-CZ" sz="1800" b="1" dirty="0"/>
              <a:t>Michael Brian </a:t>
            </a:r>
            <a:r>
              <a:rPr lang="cs-CZ" altLang="cs-CZ" sz="1800" b="1" dirty="0" err="1"/>
              <a:t>Schiffer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definoval jako proces přechodu ze živé kultury do mrtvé kultury (</a:t>
            </a:r>
            <a:r>
              <a:rPr lang="cs-CZ" altLang="cs-CZ" sz="1800" dirty="0" err="1"/>
              <a:t>archeologizace</a:t>
            </a:r>
            <a:r>
              <a:rPr lang="cs-CZ" altLang="cs-CZ" sz="1800" dirty="0"/>
              <a:t>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C-transformace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culture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transformations</a:t>
            </a:r>
            <a:r>
              <a:rPr lang="cs-CZ" altLang="cs-CZ" sz="1800" dirty="0"/>
              <a:t>)  –   změny způsobené činností lidí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–  zacházení s předměty (např. s odpadem)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N-transformace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nature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transformations</a:t>
            </a:r>
            <a:r>
              <a:rPr lang="cs-CZ" altLang="cs-CZ" sz="1800" dirty="0"/>
              <a:t>)  –  změny způsobené přírodními procesy:  eroze, sedimentace, klima</a:t>
            </a:r>
          </a:p>
        </p:txBody>
      </p:sp>
      <p:pic>
        <p:nvPicPr>
          <p:cNvPr id="14340" name="Obrázek 3">
            <a:extLst>
              <a:ext uri="{FF2B5EF4-FFF2-40B4-BE49-F238E27FC236}">
                <a16:creationId xmlns:a16="http://schemas.microsoft.com/office/drawing/2014/main" id="{A76B6DC4-FD49-2B36-99B5-60E1EBCDE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09" y="3803273"/>
            <a:ext cx="7580616" cy="290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713607-BEF1-FA97-4723-EABAE7766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393" y="432231"/>
            <a:ext cx="9366607" cy="5804900"/>
          </a:xfrm>
        </p:spPr>
        <p:txBody>
          <a:bodyPr/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  </a:t>
            </a:r>
            <a:r>
              <a:rPr lang="en-US" sz="2000" b="1" dirty="0"/>
              <a:t>S</a:t>
            </a:r>
            <a:r>
              <a:rPr lang="cs-CZ" sz="2000" b="1" dirty="0" err="1"/>
              <a:t>chiffer</a:t>
            </a:r>
            <a:r>
              <a:rPr lang="en-US" sz="2000" b="1" dirty="0"/>
              <a:t>, M. B.</a:t>
            </a:r>
            <a:r>
              <a:rPr lang="cs-CZ" sz="2000" b="1" dirty="0"/>
              <a:t>:</a:t>
            </a:r>
          </a:p>
          <a:p>
            <a:pPr marL="0" indent="0">
              <a:buNone/>
              <a:defRPr/>
            </a:pPr>
            <a:r>
              <a:rPr lang="cs-CZ" sz="2000" b="1" dirty="0"/>
              <a:t>       –</a:t>
            </a:r>
            <a:r>
              <a:rPr lang="en-US" sz="2000" b="1" dirty="0"/>
              <a:t> 1976</a:t>
            </a:r>
            <a:r>
              <a:rPr lang="en-US" sz="2000" dirty="0"/>
              <a:t>: Behavioral Archaeology. New York.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–</a:t>
            </a:r>
            <a:r>
              <a:rPr lang="en-US" sz="2000" dirty="0"/>
              <a:t> </a:t>
            </a:r>
            <a:r>
              <a:rPr lang="en-US" sz="2000" b="1" dirty="0"/>
              <a:t>1983</a:t>
            </a:r>
            <a:r>
              <a:rPr lang="en-US" sz="2000" dirty="0"/>
              <a:t>: Toward the identification of formation processes. </a:t>
            </a:r>
            <a:r>
              <a:rPr lang="cs-CZ" sz="2000" dirty="0"/>
              <a:t>A</a:t>
            </a:r>
            <a:r>
              <a:rPr lang="en-US" sz="2000" dirty="0" err="1"/>
              <a:t>merican</a:t>
            </a:r>
            <a:r>
              <a:rPr lang="en-US" sz="2000" dirty="0"/>
              <a:t> </a:t>
            </a:r>
            <a:r>
              <a:rPr lang="cs-CZ" sz="2000" dirty="0"/>
              <a:t> </a:t>
            </a:r>
            <a:r>
              <a:rPr lang="en-US" sz="2000" dirty="0"/>
              <a:t>Antiquity 48,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</a:t>
            </a:r>
            <a:r>
              <a:rPr lang="en-US" sz="2000" dirty="0"/>
              <a:t> 675-706.</a:t>
            </a:r>
            <a:r>
              <a:rPr lang="cs-CZ" sz="2000" dirty="0"/>
              <a:t> </a:t>
            </a:r>
          </a:p>
          <a:p>
            <a:pPr marL="0" indent="0">
              <a:buNone/>
              <a:defRPr/>
            </a:pPr>
            <a:r>
              <a:rPr lang="cs-CZ" sz="2000" dirty="0"/>
              <a:t>       – </a:t>
            </a:r>
            <a:r>
              <a:rPr lang="en-US" sz="2000" b="1" dirty="0"/>
              <a:t>1987</a:t>
            </a:r>
            <a:r>
              <a:rPr lang="en-US" sz="2000" dirty="0"/>
              <a:t>: Formation Processes of the archaeological Record. Albuquerque.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Neústupný, E.:</a:t>
            </a:r>
          </a:p>
          <a:p>
            <a:pPr marL="0" indent="0">
              <a:buNone/>
              <a:defRPr/>
            </a:pPr>
            <a:r>
              <a:rPr lang="cs-CZ" sz="2000" dirty="0"/>
              <a:t>    – 2007:  Metoda archeologie. Plzeň. </a:t>
            </a:r>
          </a:p>
          <a:p>
            <a:pPr marL="0" indent="0">
              <a:buNone/>
              <a:defRPr/>
            </a:pPr>
            <a:r>
              <a:rPr lang="cs-CZ" sz="2000" dirty="0"/>
              <a:t>    – 2010:  Teorie archeologie. Plzeň.</a:t>
            </a:r>
          </a:p>
        </p:txBody>
      </p:sp>
      <p:pic>
        <p:nvPicPr>
          <p:cNvPr id="15365" name="Obrázek 6">
            <a:extLst>
              <a:ext uri="{FF2B5EF4-FFF2-40B4-BE49-F238E27FC236}">
                <a16:creationId xmlns:a16="http://schemas.microsoft.com/office/drawing/2014/main" id="{5ADAC86F-642B-C5A1-C4CD-E13FB5F4F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8" y="123290"/>
            <a:ext cx="2574065" cy="35962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515DAF04-E068-8434-5A33-D52716D9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869" y="3238571"/>
            <a:ext cx="2255380" cy="32543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341BD6C-5453-8A19-CA4A-0566D0DAF4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048" y="3238571"/>
            <a:ext cx="2169559" cy="32543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5D993A4E-2278-4CE7-A813-3F4A14187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6913" y="3333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Postdepoziční</a:t>
            </a:r>
            <a:r>
              <a:rPr lang="cs-CZ" altLang="cs-CZ" sz="3200" b="1" dirty="0">
                <a:solidFill>
                  <a:srgbClr val="FF0000"/>
                </a:solidFill>
              </a:rPr>
              <a:t> změny</a:t>
            </a: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A07BD0-ED9E-8F5A-9E3A-0D98B729F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17" y="1066800"/>
            <a:ext cx="11483083" cy="5943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800" b="1" dirty="0" err="1"/>
              <a:t>Predepoziční</a:t>
            </a:r>
            <a:r>
              <a:rPr lang="cs-CZ" sz="1800" b="1" dirty="0"/>
              <a:t> transformace:   </a:t>
            </a:r>
            <a:r>
              <a:rPr lang="cs-CZ" sz="1800" dirty="0"/>
              <a:t>změny účelu a funkce předmětů</a:t>
            </a:r>
          </a:p>
          <a:p>
            <a:pPr marL="0" indent="0">
              <a:buNone/>
              <a:defRPr/>
            </a:pPr>
            <a:r>
              <a:rPr lang="cs-CZ" sz="1800" dirty="0"/>
              <a:t>     –  sekundární využití nádob:  obaly na potraviny, ukládání předmětů (schránky na mince, cennosti), obaly obětin</a:t>
            </a:r>
          </a:p>
          <a:p>
            <a:pPr marL="0" indent="0">
              <a:buNone/>
              <a:defRPr/>
            </a:pPr>
            <a:r>
              <a:rPr lang="cs-CZ" sz="1800" dirty="0"/>
              <a:t>   </a:t>
            </a:r>
          </a:p>
          <a:p>
            <a:pPr>
              <a:defRPr/>
            </a:pPr>
            <a:r>
              <a:rPr lang="cs-CZ" sz="1800" b="1" dirty="0"/>
              <a:t>Zániková transformace:</a:t>
            </a:r>
            <a:r>
              <a:rPr lang="cs-CZ" sz="1800" dirty="0"/>
              <a:t>   vyloučení ze živého světa ztrátou účelu </a:t>
            </a:r>
          </a:p>
          <a:p>
            <a:pPr marL="0" indent="0">
              <a:buNone/>
              <a:defRPr/>
            </a:pPr>
            <a:r>
              <a:rPr lang="cs-CZ" sz="1800" dirty="0"/>
              <a:t>      –  životnost nádob:  poškození, vyřazení, vyhození, opuštění vlivem událostí (požár, válka), znepřístupnění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(obětina), zapomenutí (depot) </a:t>
            </a:r>
          </a:p>
          <a:p>
            <a:pPr marL="0" indent="0">
              <a:buNone/>
              <a:defRPr/>
            </a:pPr>
            <a:r>
              <a:rPr lang="cs-CZ" sz="1800" dirty="0"/>
              <a:t>     –  kulturní (terciální) zbytek:  střepy: používané jako přesleny, zpevnění cest, tyglíky, klenby pecí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</a:t>
            </a:r>
          </a:p>
          <a:p>
            <a:pPr>
              <a:defRPr/>
            </a:pPr>
            <a:r>
              <a:rPr lang="cs-CZ" sz="1800" b="1" dirty="0" err="1"/>
              <a:t>Postdepoziční</a:t>
            </a:r>
            <a:r>
              <a:rPr lang="cs-CZ" sz="1800" b="1" dirty="0"/>
              <a:t> transformace:  </a:t>
            </a:r>
            <a:r>
              <a:rPr lang="cs-CZ" sz="1800" dirty="0"/>
              <a:t>působení na „mrtvé“ předměty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a)  antropogenní vliv:  čištění jímek, redepozice (planýrky, navážky)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b)  přírodní vliv:  </a:t>
            </a:r>
            <a:r>
              <a:rPr lang="cs-CZ" sz="1800" dirty="0" err="1"/>
              <a:t>geoturbace</a:t>
            </a:r>
            <a:r>
              <a:rPr lang="cs-CZ" sz="1800" dirty="0"/>
              <a:t>  –  eroze svahových sedimentů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–  akumulace povodňových (</a:t>
            </a:r>
            <a:r>
              <a:rPr lang="cs-CZ" sz="1800" dirty="0" err="1"/>
              <a:t>alluviálních</a:t>
            </a:r>
            <a:r>
              <a:rPr lang="cs-CZ" sz="1800" dirty="0"/>
              <a:t>) sedimentů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                       –  </a:t>
            </a:r>
            <a:r>
              <a:rPr lang="cs-CZ" sz="1800" dirty="0" err="1"/>
              <a:t>bioturbace</a:t>
            </a:r>
            <a:r>
              <a:rPr lang="cs-CZ" sz="1800" dirty="0"/>
              <a:t>, </a:t>
            </a:r>
            <a:r>
              <a:rPr lang="cs-CZ" sz="1800" dirty="0" err="1"/>
              <a:t>faunaturbace</a:t>
            </a:r>
            <a:r>
              <a:rPr lang="cs-CZ" sz="1800" dirty="0"/>
              <a:t>, </a:t>
            </a:r>
            <a:r>
              <a:rPr lang="cs-CZ" sz="1800" dirty="0" err="1"/>
              <a:t>floraturbace</a:t>
            </a:r>
            <a:r>
              <a:rPr lang="cs-CZ" sz="1800" dirty="0"/>
              <a:t>, </a:t>
            </a:r>
            <a:r>
              <a:rPr lang="cs-CZ" sz="1800" dirty="0" err="1"/>
              <a:t>pedoturbace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/>
              <a:t>Sensu</a:t>
            </a:r>
            <a:r>
              <a:rPr lang="cs-CZ" sz="1800" b="1" dirty="0"/>
              <a:t> </a:t>
            </a:r>
            <a:r>
              <a:rPr lang="cs-CZ" sz="1800" b="1" dirty="0" err="1"/>
              <a:t>stricto</a:t>
            </a:r>
            <a:r>
              <a:rPr lang="cs-CZ" sz="1800" b="1" dirty="0"/>
              <a:t> </a:t>
            </a:r>
            <a:r>
              <a:rPr lang="cs-CZ" sz="1800" dirty="0"/>
              <a:t>(v </a:t>
            </a:r>
            <a:r>
              <a:rPr lang="cs-CZ" sz="1800" dirty="0" err="1"/>
              <a:t>usším</a:t>
            </a:r>
            <a:r>
              <a:rPr lang="cs-CZ" sz="1800" dirty="0"/>
              <a:t> slova smyslu):  hrubá exkavace (výkopy), smíchání nálezů</a:t>
            </a:r>
          </a:p>
          <a:p>
            <a:pPr>
              <a:defRPr/>
            </a:pPr>
            <a:r>
              <a:rPr lang="cs-CZ" sz="1800" b="1" dirty="0"/>
              <a:t>Kvartérní transformace:  </a:t>
            </a:r>
            <a:r>
              <a:rPr lang="cs-CZ" sz="1800" dirty="0"/>
              <a:t>výběr nebo redukce archeologických pramenů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EF18E25D-2314-92E1-CAFB-7654113E9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Teorie odpadových areálů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E1A020-D708-3676-8F34-F259EE3FF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368" y="1295400"/>
            <a:ext cx="11332395" cy="5562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4 kategorie: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 Primární odpad: </a:t>
            </a:r>
            <a:r>
              <a:rPr lang="cs-CZ" sz="2000" dirty="0"/>
              <a:t> zůstává „in </a:t>
            </a:r>
            <a:r>
              <a:rPr lang="cs-CZ" sz="2000" dirty="0" err="1"/>
              <a:t>situ</a:t>
            </a:r>
            <a:r>
              <a:rPr lang="cs-CZ" sz="2000" dirty="0"/>
              <a:t>“ (na místě)  neodklizené zlomky keramiky v prostoru užívání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 </a:t>
            </a:r>
            <a:r>
              <a:rPr lang="cs-CZ" sz="2000" b="1" dirty="0"/>
              <a:t>Sekundární odpad:  </a:t>
            </a:r>
            <a:r>
              <a:rPr lang="cs-CZ" sz="2000" dirty="0"/>
              <a:t>keramika odklizená na dvůr, veřejná prostranství, do jímek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Terciární odpad (odpad vyššího řádu):</a:t>
            </a:r>
            <a:r>
              <a:rPr lang="cs-CZ" sz="2000" dirty="0"/>
              <a:t>  </a:t>
            </a:r>
            <a:r>
              <a:rPr lang="cs-CZ" sz="2000" dirty="0" err="1"/>
              <a:t>redepozie</a:t>
            </a:r>
            <a:r>
              <a:rPr lang="cs-CZ" sz="2000" dirty="0"/>
              <a:t> ze sekundárního uložení, čištění jímek, planýrky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Odpad de facto:</a:t>
            </a:r>
            <a:r>
              <a:rPr lang="cs-CZ" sz="2000" dirty="0"/>
              <a:t>  hrnčířské vsázky, požárové nebo povodňové destrukce, intencionální (záměrné uložení),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např. depoty  (hromadné nálezy)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Třídění movitých pramenů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6449" y="1125538"/>
            <a:ext cx="11575551" cy="5932808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900" b="1" u="sng" dirty="0">
                <a:solidFill>
                  <a:srgbClr val="FF0000"/>
                </a:solidFill>
              </a:rPr>
              <a:t>1. Artefaktové: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900" b="1" u="sng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–  jednoduché  (nádoba, radlice)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–  kombinované  (sekera s násadou, šíp s ratištěm)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–  složené  (komplex - pohřebiště, komponenty - hroby, nálezový celek - výbava)   formální vlastnosti:   tvar, barva, velikost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                                                                                               prostorové vlastnosti:   přírodní prostředí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u="sng" dirty="0">
                <a:solidFill>
                  <a:srgbClr val="FF0000"/>
                </a:solidFill>
              </a:rPr>
              <a:t>2. </a:t>
            </a:r>
            <a:r>
              <a:rPr lang="cs-CZ" altLang="cs-CZ" sz="1800" b="1" u="sng" dirty="0" err="1">
                <a:solidFill>
                  <a:srgbClr val="FF0000"/>
                </a:solidFill>
              </a:rPr>
              <a:t>Ekofaktové</a:t>
            </a:r>
            <a:r>
              <a:rPr lang="cs-CZ" altLang="cs-CZ" sz="1800" b="1" dirty="0">
                <a:solidFill>
                  <a:srgbClr val="FF0000"/>
                </a:solidFill>
              </a:rPr>
              <a:t>   </a:t>
            </a:r>
            <a:r>
              <a:rPr lang="cs-CZ" altLang="cs-CZ" sz="1600" dirty="0"/>
              <a:t>–   zahrnují přírodní vlastnosti artefaktů (chemické složení, obsah uhlíku)</a:t>
            </a: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b="1" dirty="0"/>
              <a:t>                                          </a:t>
            </a:r>
            <a:r>
              <a:rPr lang="cs-CZ" altLang="cs-CZ" sz="1600" dirty="0"/>
              <a:t>a)</a:t>
            </a:r>
            <a:r>
              <a:rPr lang="cs-CZ" altLang="cs-CZ" sz="1600" b="1" dirty="0"/>
              <a:t> </a:t>
            </a:r>
            <a:r>
              <a:rPr lang="cs-CZ" altLang="cs-CZ" sz="1600" dirty="0"/>
              <a:t>organického (biologického) původu  </a:t>
            </a:r>
            <a:r>
              <a:rPr lang="cs-CZ" altLang="cs-CZ" sz="1600" b="1" dirty="0"/>
              <a:t> </a:t>
            </a:r>
            <a:r>
              <a:rPr lang="cs-CZ" altLang="cs-CZ" sz="1600" dirty="0"/>
              <a:t>–</a:t>
            </a:r>
            <a:r>
              <a:rPr lang="cs-CZ" altLang="cs-CZ" sz="1600" b="1" dirty="0"/>
              <a:t>   </a:t>
            </a:r>
            <a:r>
              <a:rPr lang="cs-CZ" altLang="cs-CZ" sz="1600" dirty="0"/>
              <a:t>lidské pozůstatky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                                                         –   fauna (zvířectva)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                                                         –   flóra (vegetace: kulturní plodiny, plevely)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b) anorganického původu  –  bronz, železo (souvisí s technologiemi)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u="sng" dirty="0">
                <a:solidFill>
                  <a:srgbClr val="FF0000"/>
                </a:solidFill>
              </a:rPr>
              <a:t>3. Přírodní (</a:t>
            </a:r>
            <a:r>
              <a:rPr lang="cs-CZ" altLang="cs-CZ" sz="1600" b="1" u="sng" dirty="0" err="1">
                <a:solidFill>
                  <a:srgbClr val="FF0000"/>
                </a:solidFill>
              </a:rPr>
              <a:t>enviromentální</a:t>
            </a:r>
            <a:r>
              <a:rPr lang="cs-CZ" altLang="cs-CZ" sz="1600" b="1" u="sng" dirty="0">
                <a:solidFill>
                  <a:srgbClr val="FF0000"/>
                </a:solidFill>
              </a:rPr>
              <a:t>)</a:t>
            </a:r>
            <a:r>
              <a:rPr lang="cs-CZ" altLang="cs-CZ" sz="1600" dirty="0"/>
              <a:t>    –   geologické vrstvy (horniny, půda)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      –   vodní toky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      –  reliéf krajiny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/>
              <a:t>                                                             –  podnebí (klima)</a:t>
            </a:r>
          </a:p>
        </p:txBody>
      </p:sp>
    </p:spTree>
    <p:extLst>
      <p:ext uri="{BB962C8B-B14F-4D97-AF65-F5344CB8AC3E}">
        <p14:creationId xmlns:p14="http://schemas.microsoft.com/office/powerpoint/2010/main" val="1614225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Archeologické prameny</a:t>
            </a:r>
            <a:r>
              <a:rPr lang="cs-CZ" altLang="cs-CZ" sz="32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7018" y="981076"/>
            <a:ext cx="9351818" cy="60483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1400" b="1" u="sng" dirty="0">
                <a:solidFill>
                  <a:srgbClr val="FF0000"/>
                </a:solidFill>
              </a:rPr>
              <a:t>Poloha</a:t>
            </a:r>
            <a:r>
              <a:rPr lang="cs-CZ" altLang="cs-CZ" sz="1400" b="1" dirty="0"/>
              <a:t>   –  pod zemí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                     –  nad zemí (zásypy kleneb)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                     –  ve vodě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>
              <a:lnSpc>
                <a:spcPct val="80000"/>
              </a:lnSpc>
            </a:pPr>
            <a:r>
              <a:rPr lang="cs-CZ" altLang="cs-CZ" sz="1400" b="1" u="sng" dirty="0">
                <a:solidFill>
                  <a:srgbClr val="FF0000"/>
                </a:solidFill>
              </a:rPr>
              <a:t>Manipulovatelnost</a:t>
            </a:r>
            <a:r>
              <a:rPr lang="cs-CZ" altLang="cs-CZ" sz="1400" b="1" dirty="0"/>
              <a:t>   –   nemovité („nepřenosné“)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                                            –   movité („přenosné“)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>
              <a:lnSpc>
                <a:spcPct val="80000"/>
              </a:lnSpc>
            </a:pPr>
            <a:r>
              <a:rPr lang="cs-CZ" altLang="cs-CZ" sz="1400" b="1" u="sng" dirty="0">
                <a:solidFill>
                  <a:srgbClr val="FF0000"/>
                </a:solidFill>
              </a:rPr>
              <a:t>Způsobu uchovávání</a:t>
            </a:r>
            <a:r>
              <a:rPr lang="cs-CZ" altLang="cs-CZ" sz="1400" b="1" dirty="0"/>
              <a:t>   –   v terénu (in </a:t>
            </a:r>
            <a:r>
              <a:rPr lang="cs-CZ" altLang="cs-CZ" sz="1400" b="1" dirty="0" err="1"/>
              <a:t>situ</a:t>
            </a:r>
            <a:r>
              <a:rPr lang="cs-CZ" altLang="cs-CZ" sz="14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                                              –   mimo terén (in </a:t>
            </a:r>
            <a:r>
              <a:rPr lang="cs-CZ" altLang="cs-CZ" sz="1400" b="1" dirty="0" err="1"/>
              <a:t>fondo</a:t>
            </a:r>
            <a:r>
              <a:rPr lang="cs-CZ" altLang="cs-CZ" sz="14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>
              <a:lnSpc>
                <a:spcPct val="80000"/>
              </a:lnSpc>
            </a:pPr>
            <a:r>
              <a:rPr lang="cs-CZ" altLang="cs-CZ" sz="1400" b="1" u="sng" dirty="0">
                <a:solidFill>
                  <a:srgbClr val="FF0000"/>
                </a:solidFill>
              </a:rPr>
              <a:t>Materiál</a:t>
            </a:r>
            <a:r>
              <a:rPr lang="cs-CZ" altLang="cs-CZ" sz="1400" b="1" dirty="0"/>
              <a:t>   –   neorganické materiály (hlína, kámen, sklo aj.)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1400" b="1" dirty="0"/>
              <a:t>                        –   organické materiály (dřevo, kůže, jantar, kosti aj.)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>
              <a:lnSpc>
                <a:spcPct val="80000"/>
              </a:lnSpc>
            </a:pPr>
            <a:r>
              <a:rPr lang="cs-CZ" altLang="cs-CZ" sz="1400" b="1" u="sng" dirty="0">
                <a:solidFill>
                  <a:srgbClr val="FF0000"/>
                </a:solidFill>
              </a:rPr>
              <a:t>Předpokládaný účel</a:t>
            </a:r>
            <a:r>
              <a:rPr lang="cs-CZ" altLang="cs-CZ" sz="1400" b="1" dirty="0"/>
              <a:t>   –   </a:t>
            </a:r>
            <a:r>
              <a:rPr lang="cs-CZ" altLang="cs-CZ" sz="1400" b="1" dirty="0">
                <a:solidFill>
                  <a:srgbClr val="FF0000"/>
                </a:solidFill>
              </a:rPr>
              <a:t>movité:</a:t>
            </a:r>
            <a:r>
              <a:rPr lang="cs-CZ" altLang="cs-CZ" sz="1400" b="1" dirty="0"/>
              <a:t>   nástroje, zbraně, ozdoby, kultovní předměty, platidla (movité)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                                             –   </a:t>
            </a:r>
            <a:r>
              <a:rPr lang="cs-CZ" altLang="cs-CZ" sz="1400" b="1" dirty="0">
                <a:solidFill>
                  <a:srgbClr val="FF0000"/>
                </a:solidFill>
              </a:rPr>
              <a:t>nemovité:</a:t>
            </a:r>
            <a:r>
              <a:rPr lang="cs-CZ" altLang="cs-CZ" sz="1400" b="1" dirty="0"/>
              <a:t>  sídliště, pohřebiště, fortifikace, výrobní a těžební areály (nemovité)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400" b="1" dirty="0"/>
          </a:p>
          <a:p>
            <a:pPr>
              <a:lnSpc>
                <a:spcPct val="80000"/>
              </a:lnSpc>
            </a:pPr>
            <a:r>
              <a:rPr lang="cs-CZ" altLang="cs-CZ" sz="1400" b="1" u="sng" dirty="0">
                <a:solidFill>
                  <a:srgbClr val="FF0000"/>
                </a:solidFill>
              </a:rPr>
              <a:t>Účel lidské aktivity</a:t>
            </a:r>
            <a:r>
              <a:rPr lang="cs-CZ" altLang="cs-CZ" sz="1400" b="1" dirty="0"/>
              <a:t>   –   artefaktové prameny (předměty vyrobené člověkem)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                                           –   </a:t>
            </a:r>
            <a:r>
              <a:rPr lang="cs-CZ" altLang="cs-CZ" sz="1400" b="1" dirty="0" err="1"/>
              <a:t>ekofaktové</a:t>
            </a:r>
            <a:r>
              <a:rPr lang="cs-CZ" altLang="cs-CZ" sz="1400" b="1" dirty="0"/>
              <a:t> prameny (lidské, zvířecí skelety, bronz, železo, kulturní plodiny)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1400" b="1" dirty="0"/>
              <a:t>                                           –   přírodní prameny (paleobotanické, zoologické, antropologické aj.)</a:t>
            </a:r>
          </a:p>
        </p:txBody>
      </p:sp>
    </p:spTree>
    <p:extLst>
      <p:ext uri="{BB962C8B-B14F-4D97-AF65-F5344CB8AC3E}">
        <p14:creationId xmlns:p14="http://schemas.microsoft.com/office/powerpoint/2010/main" val="3833357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274619" y="0"/>
            <a:ext cx="9642762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Historické prameny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idx="1"/>
          </p:nvPr>
        </p:nvSpPr>
        <p:spPr>
          <a:xfrm>
            <a:off x="623455" y="1258888"/>
            <a:ext cx="11568545" cy="57480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Prameny  </a:t>
            </a:r>
            <a:r>
              <a:rPr lang="cs-CZ" sz="2000" dirty="0"/>
              <a:t>–</a:t>
            </a:r>
            <a:r>
              <a:rPr lang="cs-CZ" sz="2000" b="1" dirty="0">
                <a:solidFill>
                  <a:srgbClr val="FF0000"/>
                </a:solidFill>
              </a:rPr>
              <a:t>  </a:t>
            </a:r>
            <a:r>
              <a:rPr lang="cs-CZ" sz="2000" b="1" dirty="0"/>
              <a:t>1.  nepsané:  hmotné  </a:t>
            </a:r>
            <a:r>
              <a:rPr lang="cs-CZ" sz="2000" dirty="0"/>
              <a:t>(</a:t>
            </a:r>
            <a:r>
              <a:rPr lang="cs-CZ" sz="2000" dirty="0" err="1"/>
              <a:t>archeologizované</a:t>
            </a:r>
            <a:r>
              <a:rPr lang="cs-CZ" sz="2000" dirty="0"/>
              <a:t> pozůstatky)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/>
              <a:t>                                                   a)  archeologické památky – všechny </a:t>
            </a:r>
            <a:r>
              <a:rPr lang="cs-CZ" altLang="cs-CZ" sz="2000" dirty="0"/>
              <a:t>pozůstatky lidské existence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/>
              <a:t>                                                   b)  archeologické prameny – </a:t>
            </a:r>
            <a:r>
              <a:rPr lang="cs-CZ" altLang="cs-CZ" sz="2000" dirty="0"/>
              <a:t>předměty informující o lidské minulosti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2000" dirty="0"/>
              <a:t>                                                   c)  archeologické nálezy – </a:t>
            </a:r>
            <a:r>
              <a:rPr lang="cs-CZ" altLang="cs-CZ" sz="2000" dirty="0"/>
              <a:t>věci dokládající život člověka a jeho činnost v minulosti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</a:t>
            </a:r>
            <a:r>
              <a:rPr lang="cs-CZ" sz="2000" b="1" dirty="0"/>
              <a:t>2.  psané:  historické </a:t>
            </a:r>
            <a:r>
              <a:rPr lang="cs-CZ" sz="2000" dirty="0"/>
              <a:t>(obsahem nehmotné)</a:t>
            </a:r>
            <a:r>
              <a:rPr lang="cs-CZ" sz="2000" b="1" dirty="0"/>
              <a:t>  </a:t>
            </a:r>
          </a:p>
          <a:p>
            <a:pPr marL="0" indent="0">
              <a:buNone/>
              <a:defRPr/>
            </a:pPr>
            <a:r>
              <a:rPr lang="cs-CZ" sz="2000" b="1" dirty="0"/>
              <a:t>                                              </a:t>
            </a:r>
            <a:r>
              <a:rPr lang="cs-CZ" sz="2000" dirty="0"/>
              <a:t>a)</a:t>
            </a:r>
            <a:r>
              <a:rPr lang="cs-CZ" sz="2000" b="1" dirty="0"/>
              <a:t>  </a:t>
            </a:r>
            <a:r>
              <a:rPr lang="cs-CZ" sz="2000" dirty="0"/>
              <a:t>písemné (psané, tištěné)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b)  obrazové (ikonografické)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c)  jazykové (lingvistické)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</a:t>
            </a:r>
            <a:r>
              <a:rPr lang="cs-CZ" sz="2000" b="1" dirty="0"/>
              <a:t>3.</a:t>
            </a:r>
            <a:r>
              <a:rPr lang="cs-CZ" sz="2000" dirty="0"/>
              <a:t>  </a:t>
            </a:r>
            <a:r>
              <a:rPr lang="cs-CZ" sz="2000" b="1" dirty="0"/>
              <a:t>kartografické</a:t>
            </a:r>
            <a:r>
              <a:rPr lang="cs-CZ" sz="2000" dirty="0"/>
              <a:t>   –   historické mapy, plány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dirty="0"/>
              <a:t>                           4.  jazykové</a:t>
            </a:r>
            <a:r>
              <a:rPr lang="cs-CZ" sz="2000" dirty="0"/>
              <a:t>  –   lingvistické</a:t>
            </a:r>
          </a:p>
          <a:p>
            <a:pPr marL="0" indent="0">
              <a:spcBef>
                <a:spcPts val="0"/>
              </a:spcBef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51834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D78A37D5-180C-4170-8A57-0A360FEDAE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Archeologická památková péče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F1726A18-3933-416F-8787-5D759EF4B7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97285" y="1812944"/>
            <a:ext cx="10150868" cy="4857750"/>
          </a:xfrm>
        </p:spPr>
        <p:txBody>
          <a:bodyPr/>
          <a:lstStyle/>
          <a:p>
            <a:pPr marL="0" indent="0"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sz="2000" dirty="0"/>
              <a:t>Z hlediska archeologie jako vědního oboru je ochrana archeologických pramenů nezbytným procesem k zachování pramenné základny archeologie, která se zabývá záchranou archeologických pramenů a informací jako problémem vědeckým (Sommer 1997, 7).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Soubor speciálních zásad a legitimních postupů směřujících k ochraně památek obecně.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Zahrnuje příslušnou část památkové péče, která se zabývá záchranou archeologických pramenů a informací, jež představují pramennou základnu archeologie jako vědního oboru.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758AB25-FDCE-48CA-9BB4-DC7C838F6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3416" y="0"/>
            <a:ext cx="8885167" cy="1143000"/>
          </a:xfrm>
        </p:spPr>
        <p:txBody>
          <a:bodyPr/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     Mezinárodní právní předpisy k ochraně archeologických  památek 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E3AD270-FCA4-4B6E-8EB5-65E1B7855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9465" y="1268414"/>
            <a:ext cx="11013897" cy="5589586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cs-CZ" altLang="cs-CZ" sz="2200" b="1" u="sng" dirty="0">
                <a:solidFill>
                  <a:srgbClr val="FF0000"/>
                </a:solidFill>
              </a:rPr>
              <a:t> Mezinárodní úmluvy:</a:t>
            </a:r>
            <a:r>
              <a:rPr lang="cs-CZ" altLang="cs-CZ" sz="22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Úmluva o ochraně světového kulturního a přírodního dědictví UNESCO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1972:   </a:t>
            </a:r>
            <a:r>
              <a:rPr lang="cs-CZ" altLang="cs-CZ" sz="1600" dirty="0"/>
              <a:t>ve Stockholmu, v platnost vstoupila v roce 1975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</a:t>
            </a:r>
            <a:endParaRPr lang="cs-CZ" altLang="cs-CZ" sz="1600" b="1" i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i="1" dirty="0"/>
              <a:t>            </a:t>
            </a:r>
            <a:r>
              <a:rPr lang="cs-CZ" altLang="cs-CZ" sz="1600" b="1" dirty="0"/>
              <a:t>Úmluva o ochraně archeologického dědictví Evropy  (tzv. Maltská konvence)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1992</a:t>
            </a:r>
            <a:r>
              <a:rPr lang="cs-CZ" altLang="cs-CZ" sz="1600" dirty="0"/>
              <a:t>:  v La </a:t>
            </a:r>
            <a:r>
              <a:rPr lang="cs-CZ" altLang="cs-CZ" sz="1600" dirty="0" err="1"/>
              <a:t>Valetě</a:t>
            </a:r>
            <a:r>
              <a:rPr lang="cs-CZ" altLang="cs-CZ" sz="1600" dirty="0"/>
              <a:t>, v platnost vstoupila v r. 1995 (u nás 2000)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Úmluva o ochraně architektonického dědictví Evropy (tzv. Granadská konvence: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  1985: </a:t>
            </a:r>
            <a:r>
              <a:rPr lang="cs-CZ" altLang="cs-CZ" sz="1600" dirty="0"/>
              <a:t> v Granadě, vstoupila v platnost v r. 1987 (u nás 2000)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AutoNum type="arabicPeriod" startAt="2"/>
            </a:pPr>
            <a:r>
              <a:rPr lang="cs-CZ" altLang="cs-CZ" sz="2200" b="1" u="sng" dirty="0">
                <a:solidFill>
                  <a:srgbClr val="FF0000"/>
                </a:solidFill>
              </a:rPr>
              <a:t> Mezinárodní charty ICOMOS: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Aténská charta (Atény 1931)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Benátská charta (Benátky 1964)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Florentská charta (Florencie 1982)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Washingtonská charta (Washington 1987)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Charta ICOMOS o Ochraně a zabezpečení archeologického dědictví (</a:t>
            </a:r>
            <a:r>
              <a:rPr lang="cs-CZ" altLang="cs-CZ" sz="1600" b="1" dirty="0" err="1"/>
              <a:t>Lausane</a:t>
            </a:r>
            <a:r>
              <a:rPr lang="cs-CZ" altLang="cs-CZ" sz="1600" b="1" dirty="0"/>
              <a:t> 1990)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 dirty="0"/>
              <a:t>          Charta o ochraně a zabezpečení archeologického dědictví pod vodou (Sofia 1996)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u="sng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400" b="1" i="1" dirty="0"/>
          </a:p>
        </p:txBody>
      </p:sp>
    </p:spTree>
    <p:extLst>
      <p:ext uri="{BB962C8B-B14F-4D97-AF65-F5344CB8AC3E}">
        <p14:creationId xmlns:p14="http://schemas.microsoft.com/office/powerpoint/2010/main" val="2417539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127CC513-E470-4360-91A5-139236E0C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272" y="568860"/>
            <a:ext cx="11544728" cy="6412429"/>
          </a:xfrm>
        </p:spPr>
        <p:txBody>
          <a:bodyPr>
            <a:noAutofit/>
          </a:bodyPr>
          <a:lstStyle/>
          <a:p>
            <a:pPr marL="609600" indent="-609600"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Úmluva o ochraně </a:t>
            </a:r>
            <a:r>
              <a:rPr lang="cs-CZ" altLang="cs-CZ" sz="2400" b="1" u="sng" dirty="0">
                <a:solidFill>
                  <a:srgbClr val="FF0000"/>
                </a:solidFill>
              </a:rPr>
              <a:t>archeologického</a:t>
            </a:r>
            <a:r>
              <a:rPr lang="cs-CZ" altLang="cs-CZ" sz="2400" b="1" dirty="0">
                <a:solidFill>
                  <a:srgbClr val="FF0000"/>
                </a:solidFill>
              </a:rPr>
              <a:t> dědictví Evropy, tzv. Maltská konvence </a:t>
            </a:r>
          </a:p>
          <a:p>
            <a:pPr marL="0" indent="0">
              <a:buNone/>
              <a:defRPr/>
            </a:pPr>
            <a:endParaRPr lang="cs-CZ" altLang="cs-CZ" sz="2000" dirty="0">
              <a:solidFill>
                <a:srgbClr val="FF0000"/>
              </a:solidFill>
            </a:endParaRP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přijata 16. ledna </a:t>
            </a:r>
            <a:r>
              <a:rPr lang="cs-CZ" altLang="cs-CZ" sz="2000" b="1" dirty="0"/>
              <a:t>1992</a:t>
            </a:r>
            <a:r>
              <a:rPr lang="cs-CZ" altLang="cs-CZ" sz="2000" dirty="0"/>
              <a:t> v La Vallettě; za ČR podepsána ve Štrasburku  17. prosince 1998 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v platnost vstoupila 23. září 2000   (je nadřazena památkovému zákonu č. 20/1987 Sb.)</a:t>
            </a:r>
          </a:p>
          <a:p>
            <a:pPr marL="609600" indent="-609600">
              <a:buNone/>
              <a:defRPr/>
            </a:pPr>
            <a:endParaRPr lang="cs-CZ" altLang="cs-CZ" sz="2000" b="1" dirty="0"/>
          </a:p>
          <a:p>
            <a:pPr marL="609600" indent="-609600">
              <a:defRPr/>
            </a:pPr>
            <a:r>
              <a:rPr lang="cs-CZ" altLang="cs-CZ" sz="2000" b="1" dirty="0"/>
              <a:t>Cíl:</a:t>
            </a:r>
            <a:r>
              <a:rPr lang="cs-CZ" altLang="cs-CZ" sz="2000" dirty="0"/>
              <a:t>  Ochrana a zachování archeologického kulturního dědictví pro budoucí generace za účelem jeho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vědeckého studia, které přispívá k poznání historie lidstva a jeho  vztahu k přirozenému prostředí</a:t>
            </a:r>
          </a:p>
          <a:p>
            <a:pPr marL="609600" indent="-609600"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b="1" dirty="0"/>
              <a:t>Zajištění </a:t>
            </a:r>
            <a:r>
              <a:rPr lang="cs-CZ" altLang="cs-CZ" sz="2000" dirty="0"/>
              <a:t> -  právní ochrany movitých i nemovitých archeologických památek 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-  odborné provádění výzkumů s využitím nedestruktivních metod průzkumu (konzervace)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-  fyzické ochrany archeologického dědictví (rezervace, uložení)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-  úhrady nákladů výzkumu a konzervace nálezů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-  šíření vědeckých informací o výsledcích výzkumů (publikace aj.)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-  zabránění nezákonnému obchodu s archeologickým dědictvím 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                             -  kontrolu naplňování Úmluvy Výborem expertů</a:t>
            </a:r>
          </a:p>
        </p:txBody>
      </p:sp>
    </p:spTree>
    <p:extLst>
      <p:ext uri="{BB962C8B-B14F-4D97-AF65-F5344CB8AC3E}">
        <p14:creationId xmlns:p14="http://schemas.microsoft.com/office/powerpoint/2010/main" val="288740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obsah 2">
            <a:extLst>
              <a:ext uri="{FF2B5EF4-FFF2-40B4-BE49-F238E27FC236}">
                <a16:creationId xmlns:a16="http://schemas.microsoft.com/office/drawing/2014/main" id="{000543C3-1B70-4DFE-A338-035E00D97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933" y="765174"/>
            <a:ext cx="11044719" cy="6092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r>
              <a:rPr lang="cs-CZ" altLang="cs-CZ" sz="2000" b="1" dirty="0">
                <a:solidFill>
                  <a:srgbClr val="FF0000"/>
                </a:solidFill>
              </a:rPr>
              <a:t>Článek 1:  </a:t>
            </a:r>
            <a:r>
              <a:rPr lang="cs-CZ" altLang="cs-CZ" sz="2000" b="1" dirty="0"/>
              <a:t>Archeologické dědictví </a:t>
            </a:r>
            <a:r>
              <a:rPr lang="cs-CZ" altLang="cs-CZ" sz="2000" dirty="0"/>
              <a:t>definuje jako veškeré pozůstatky a objekty a jakékoli stopy po lidstvu z minulých období, jejichž uchování a studium umožňuje vysledovat vývoj historie lidstva a jeho vztah k přirozenému prostředí, o nichž jsou hlavními zdroji informací vykopávky nebo objevy a další metody výzkumu lidstva a které jsou situované na jakémkoli místě v jurisdikci smluvních stran. Zahrnuty do něj jsou stavby, konstrukce, skupiny budov, zastavěná území, movité objekty, památky dalšího druhu a také jejich související prostředí nacházející se jak na souši, tak pod vodou. </a:t>
            </a:r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endParaRPr lang="cs-CZ" altLang="cs-CZ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29567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6A48EAD7-AB4C-4709-994F-98F6C6489A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6724" y="765174"/>
            <a:ext cx="11565276" cy="6092825"/>
          </a:xfrm>
        </p:spPr>
        <p:txBody>
          <a:bodyPr>
            <a:normAutofit lnSpcReduction="10000"/>
          </a:bodyPr>
          <a:lstStyle/>
          <a:p>
            <a:pPr marL="609600" indent="-609600"/>
            <a:r>
              <a:rPr lang="cs-CZ" altLang="cs-CZ" sz="2400" b="1" dirty="0">
                <a:solidFill>
                  <a:srgbClr val="FF0000"/>
                </a:solidFill>
              </a:rPr>
              <a:t>Úmluva o ochraně </a:t>
            </a:r>
            <a:r>
              <a:rPr lang="cs-CZ" altLang="cs-CZ" sz="2400" b="1" u="sng" dirty="0">
                <a:solidFill>
                  <a:srgbClr val="FF0000"/>
                </a:solidFill>
              </a:rPr>
              <a:t>architektonického</a:t>
            </a:r>
            <a:r>
              <a:rPr lang="cs-CZ" altLang="cs-CZ" sz="2400" b="1" dirty="0">
                <a:solidFill>
                  <a:srgbClr val="FF0000"/>
                </a:solidFill>
              </a:rPr>
              <a:t> dědictví Evropy, tzv. Granadská konvence 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>
              <a:buNone/>
            </a:pPr>
            <a:r>
              <a:rPr lang="cs-CZ" altLang="cs-CZ" sz="1600" dirty="0"/>
              <a:t>              </a:t>
            </a:r>
            <a:r>
              <a:rPr lang="cs-CZ" altLang="cs-CZ" sz="2000" dirty="0"/>
              <a:t>přijata 3. října </a:t>
            </a:r>
            <a:r>
              <a:rPr lang="cs-CZ" altLang="cs-CZ" sz="2000" b="1" dirty="0"/>
              <a:t>1985</a:t>
            </a:r>
            <a:r>
              <a:rPr lang="cs-CZ" altLang="cs-CZ" sz="2000" dirty="0"/>
              <a:t> v Granadě; 24. června 1998 za ČR podepsána ve Štrasburku</a:t>
            </a:r>
          </a:p>
          <a:p>
            <a:pPr marL="609600" indent="-609600">
              <a:buNone/>
            </a:pPr>
            <a:r>
              <a:rPr lang="cs-CZ" altLang="cs-CZ" sz="2000" dirty="0"/>
              <a:t>           v platnost vstoupila 1. srpna 2000  (v ČR)</a:t>
            </a:r>
          </a:p>
          <a:p>
            <a:pPr marL="609600" indent="-609600"/>
            <a:endParaRPr lang="cs-CZ" altLang="cs-CZ" sz="2000" dirty="0"/>
          </a:p>
          <a:p>
            <a:pPr marL="609600" indent="-609600"/>
            <a:r>
              <a:rPr lang="cs-CZ" altLang="cs-CZ" sz="2000" b="1" dirty="0"/>
              <a:t>Cíl:   </a:t>
            </a:r>
            <a:r>
              <a:rPr lang="cs-CZ" altLang="cs-CZ" sz="2000" dirty="0"/>
              <a:t>ochrana architektonického dědictví, staveb a jejich pozůstatků pro budoucí  generace jako </a:t>
            </a:r>
          </a:p>
          <a:p>
            <a:pPr marL="0" indent="0">
              <a:buNone/>
            </a:pPr>
            <a:r>
              <a:rPr lang="cs-CZ" altLang="cs-CZ" sz="2000" dirty="0"/>
              <a:t>                   součást kulturní identity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/>
            <a:r>
              <a:rPr lang="cs-CZ" altLang="cs-CZ" sz="2000" b="1" dirty="0"/>
              <a:t>Zajištění </a:t>
            </a:r>
            <a:r>
              <a:rPr lang="cs-CZ" altLang="cs-CZ" sz="2000" dirty="0"/>
              <a:t> -  vedení soupisů chráněných památek, architekt. souborů a míst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-  přijetí zákonných opatření na ochranu architektonického dědictví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-  zákaz přemísťování památek mimo nezbytné případy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-  předcházení zničení chráněných statků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-  podpora vědeckého výzkumu z hlediska omezení škodlivých účinků prostředí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-  podpora soukromých aktivit v rámci údržby, konzervace a restaurování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-  poskytování informací veřejnosti k oživení zájmu o ochranu 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-  uplatňování principů Úmluvy Výborem expertů </a:t>
            </a:r>
          </a:p>
        </p:txBody>
      </p:sp>
    </p:spTree>
    <p:extLst>
      <p:ext uri="{BB962C8B-B14F-4D97-AF65-F5344CB8AC3E}">
        <p14:creationId xmlns:p14="http://schemas.microsoft.com/office/powerpoint/2010/main" val="47143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>
            <a:extLst>
              <a:ext uri="{FF2B5EF4-FFF2-40B4-BE49-F238E27FC236}">
                <a16:creationId xmlns:a16="http://schemas.microsoft.com/office/drawing/2014/main" id="{FCF4E19A-85E8-4D37-9DCB-5632BADD2F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6175" y="764213"/>
            <a:ext cx="11585825" cy="6093787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AutoNum type="arabicPeriod" startAt="2"/>
              <a:defRPr/>
            </a:pPr>
            <a:r>
              <a:rPr lang="cs-CZ" altLang="cs-CZ" sz="2400" b="1" u="sng" dirty="0">
                <a:solidFill>
                  <a:srgbClr val="FF0000"/>
                </a:solidFill>
              </a:rPr>
              <a:t>Národní legislativa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(právní předpisy daného státu)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609600" indent="-609600">
              <a:buNone/>
              <a:defRPr/>
            </a:pPr>
            <a:r>
              <a:rPr lang="cs-CZ" altLang="cs-CZ" sz="2000" b="1" dirty="0"/>
              <a:t>a) </a:t>
            </a:r>
            <a:r>
              <a:rPr lang="cs-CZ" altLang="cs-CZ" sz="2000" b="1" i="1" dirty="0"/>
              <a:t> </a:t>
            </a:r>
            <a:r>
              <a:rPr lang="cs-CZ" altLang="cs-CZ" sz="2000" b="1" u="sng" dirty="0"/>
              <a:t>Zákonné akty: </a:t>
            </a:r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dirty="0"/>
              <a:t>Zákon č. 20/1987 Sb., o státní památkové péči (tzv. památkový zákon,  archeologie: § 21 – 24) </a:t>
            </a:r>
          </a:p>
          <a:p>
            <a:pPr marL="609600" indent="-609600">
              <a:defRPr/>
            </a:pPr>
            <a:r>
              <a:rPr lang="cs-CZ" altLang="cs-CZ" sz="2000" dirty="0"/>
              <a:t>Zákon č. 183/2006 Sb., o územním plánování a stavebním řádu (tzv. stavební zákon,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             nepředvídaný nález § 176 )</a:t>
            </a:r>
          </a:p>
          <a:p>
            <a:pPr marL="609600" indent="-609600">
              <a:defRPr/>
            </a:pPr>
            <a:r>
              <a:rPr lang="cs-CZ" altLang="cs-CZ" sz="2000" dirty="0"/>
              <a:t>Zákon č. 122/2000 Sb., o ochraně sbírek muzejní povahy (tzv. zákon o sbírkách)</a:t>
            </a:r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buNone/>
              <a:defRPr/>
            </a:pPr>
            <a:r>
              <a:rPr lang="cs-CZ" altLang="cs-CZ" sz="2000" b="1" dirty="0"/>
              <a:t> b)   </a:t>
            </a:r>
            <a:r>
              <a:rPr lang="cs-CZ" altLang="cs-CZ" sz="2000" b="1" u="sng" dirty="0"/>
              <a:t>Podzákonné akty:</a:t>
            </a:r>
            <a:r>
              <a:rPr lang="cs-CZ" altLang="cs-CZ" sz="2000" u="sng" dirty="0"/>
              <a:t> </a:t>
            </a:r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defRPr/>
            </a:pPr>
            <a:r>
              <a:rPr lang="cs-CZ" altLang="cs-CZ" sz="2000" dirty="0"/>
              <a:t>Dohoda o rozsahu a podmínkách provádění archeologických výzkumů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           </a:t>
            </a:r>
            <a:r>
              <a:rPr lang="cs-CZ" altLang="cs-CZ" sz="2000" dirty="0"/>
              <a:t>Oprávněné organizace  –  mohou provádět záchrannou archeologickou činnost na základě: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1)  Oprávnění k provádění archeologických výzkumů (vydává MK ČR)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                                         2)  Dohody o provádění archeologických výzkumů (uzavřená s AV ČR skrze AÚ AV ČR)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(na základě § 21, odst. 2 zákona 20/1987 Sb., o státní památkové péči)</a:t>
            </a:r>
          </a:p>
          <a:p>
            <a:pPr marL="609600" indent="-609600">
              <a:buNone/>
              <a:defRPr/>
            </a:pPr>
            <a:endParaRPr lang="cs-CZ" altLang="cs-CZ" sz="2000" dirty="0"/>
          </a:p>
          <a:p>
            <a:pPr marL="609600" indent="-609600">
              <a:buNone/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887255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>
            <a:extLst>
              <a:ext uri="{FF2B5EF4-FFF2-40B4-BE49-F238E27FC236}">
                <a16:creationId xmlns:a16="http://schemas.microsoft.com/office/drawing/2014/main" id="{A6DCA859-D26C-4724-8F43-9A943E5B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1" t="9595" r="37271" b="26373"/>
          <a:stretch>
            <a:fillRect/>
          </a:stretch>
        </p:blipFill>
        <p:spPr bwMode="auto">
          <a:xfrm>
            <a:off x="503774" y="0"/>
            <a:ext cx="5076825" cy="71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2">
            <a:extLst>
              <a:ext uri="{FF2B5EF4-FFF2-40B4-BE49-F238E27FC236}">
                <a16:creationId xmlns:a16="http://schemas.microsoft.com/office/drawing/2014/main" id="{FF91B013-8FC9-4332-AAC9-5CF7B4E0C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18730"/>
            <a:ext cx="600695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Archeologický fond </a:t>
            </a:r>
            <a:r>
              <a:rPr lang="cs-CZ" altLang="cs-CZ" sz="1800" dirty="0"/>
              <a:t>definuje jako archeologické nálezy a příslušnou dokumentaci označenou za primární, tzn. dokumenty související s přípravou výzkumu, terénní poznámky, popisy kontextů, kresebnou i fotografickou dokumentaci nálezových situací a nálezů, fotogrammetrii, plány, mapy, databázové soubory, hlášení, laboratorní analýzy atd. a to v analogové i digitální podobě. Výsledným shrnutím primární dokumentace je nálezová zpráva.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PERRIN, K.–BROWN, D. H.–LANGE, G.–BIBBY, D.–CARLSSON, A.– DEGRAEVE, A.–KUNA, M.–LARSSON, Y.–PÁLSDÓTTIR, S. U.–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STOLL-TUCKER, B.–DUNNING,  C.– ROGALLA VON BIEBERSTEIN, A: Standardy a příručka k dobré praxi péče o archeologické fondy v Evropě. </a:t>
            </a:r>
            <a:r>
              <a:rPr lang="cs-CZ" altLang="cs-CZ" sz="1800" dirty="0" err="1"/>
              <a:t>Europae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Archaelogia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Consilium</a:t>
            </a:r>
            <a:r>
              <a:rPr lang="cs-CZ" altLang="cs-CZ" sz="1800" dirty="0"/>
              <a:t> (EAC) se sídlem v belgickém </a:t>
            </a:r>
            <a:r>
              <a:rPr lang="cs-CZ" altLang="cs-CZ" sz="1800" dirty="0" err="1"/>
              <a:t>Namuru</a:t>
            </a:r>
            <a:r>
              <a:rPr lang="cs-CZ" altLang="cs-CZ" sz="1800" dirty="0"/>
              <a:t>-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034444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1">
            <a:extLst>
              <a:ext uri="{FF2B5EF4-FFF2-40B4-BE49-F238E27FC236}">
                <a16:creationId xmlns:a16="http://schemas.microsoft.com/office/drawing/2014/main" id="{C55D86B8-E957-4DE0-B515-4FF8BBF71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2" t="11610" r="24542" b="25391"/>
          <a:stretch>
            <a:fillRect/>
          </a:stretch>
        </p:blipFill>
        <p:spPr bwMode="auto">
          <a:xfrm>
            <a:off x="1062039" y="23812"/>
            <a:ext cx="47879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ovéPole 2">
            <a:extLst>
              <a:ext uri="{FF2B5EF4-FFF2-40B4-BE49-F238E27FC236}">
                <a16:creationId xmlns:a16="http://schemas.microsoft.com/office/drawing/2014/main" id="{DC55EACF-558E-4490-A5AC-189CF0ECF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1351507"/>
            <a:ext cx="551285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Starší právní předpisy: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Nařízení vlády Protektorátu Čechy a Morava č. 274/1941 Sbírky, o archeologických památkách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– opravňoval k výzkumům jen SAÚ (Státní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archeologický ústav), který mohl povolit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výzkumy muzeím, pokud měly odborníky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Zákon č. 22/1958 Sbírky, o kulturních památkách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– v 3. části byly ustanovení o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výzkumech (§ 15-17)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– veškeré movité nálezy byly státním majetkem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   a ukládaly se v muzeích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</a:p>
        </p:txBody>
      </p:sp>
      <p:sp>
        <p:nvSpPr>
          <p:cNvPr id="12292" name="TextovéPole 3">
            <a:extLst>
              <a:ext uri="{FF2B5EF4-FFF2-40B4-BE49-F238E27FC236}">
                <a16:creationId xmlns:a16="http://schemas.microsoft.com/office/drawing/2014/main" id="{A32D5ECE-8B5A-4DFB-89FA-76F355045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6499226"/>
            <a:ext cx="155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>
                <a:solidFill>
                  <a:srgbClr val="FFC000"/>
                </a:solidFill>
              </a:rPr>
              <a:t>Plzeň 2014</a:t>
            </a:r>
          </a:p>
        </p:txBody>
      </p:sp>
    </p:spTree>
    <p:extLst>
      <p:ext uri="{BB962C8B-B14F-4D97-AF65-F5344CB8AC3E}">
        <p14:creationId xmlns:p14="http://schemas.microsoft.com/office/powerpoint/2010/main" val="2958414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5BD36A38-043B-4598-8073-1ED4C97D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81" y="0"/>
            <a:ext cx="10387173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Organizace oprávněné k provádění archeologického výzkumu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EA755CF-E453-478A-B82B-D8FA17A0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7" y="1142999"/>
            <a:ext cx="11832403" cy="5833153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1. skupina   –   Organizace veřejného sektoru zřizované:</a:t>
            </a:r>
            <a:endParaRPr lang="cs-CZ" sz="19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900" dirty="0"/>
              <a:t>                               a) </a:t>
            </a:r>
            <a:r>
              <a:rPr lang="cs-CZ" sz="1900" u="sng" dirty="0"/>
              <a:t>Akademií věd </a:t>
            </a:r>
            <a:r>
              <a:rPr lang="cs-CZ" sz="1900" dirty="0"/>
              <a:t> –  Archeologické ústavy Praze a Brně, </a:t>
            </a:r>
            <a:r>
              <a:rPr lang="cs-CZ" sz="1900" dirty="0" err="1"/>
              <a:t>v.v.i</a:t>
            </a:r>
            <a:r>
              <a:rPr lang="cs-CZ" sz="1900" dirty="0"/>
              <a:t>.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b) </a:t>
            </a:r>
            <a:r>
              <a:rPr lang="cs-CZ" sz="1900" u="sng" dirty="0"/>
              <a:t>Ministerstvem kultury</a:t>
            </a:r>
            <a:r>
              <a:rPr lang="cs-CZ" sz="1900" dirty="0"/>
              <a:t>  –  Národní památkové ústavy (Státní památková péče) – příspěvkové organizace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                                          –  Muzea (NM, MZM, SZM) – příspěvkové organizace</a:t>
            </a:r>
          </a:p>
          <a:p>
            <a:pPr eaLnBrk="1" hangingPunct="1">
              <a:buFontTx/>
              <a:buNone/>
              <a:defRPr/>
            </a:pPr>
            <a:r>
              <a:rPr lang="cs-CZ" sz="1900" dirty="0"/>
              <a:t>                               c) </a:t>
            </a:r>
            <a:r>
              <a:rPr lang="cs-CZ" sz="1900" u="sng" dirty="0"/>
              <a:t>Ministerstvem školství</a:t>
            </a:r>
            <a:r>
              <a:rPr lang="cs-CZ" sz="1900" dirty="0"/>
              <a:t> –  </a:t>
            </a:r>
            <a:r>
              <a:rPr lang="cs-CZ" altLang="cs-CZ" sz="1900" dirty="0"/>
              <a:t>Ústav pro archeologii FF UK v Praze, AÚ FF JU v ČB, KA ZU v Plzni,  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900" dirty="0"/>
              <a:t>                                                                                KA FF UHK, ÚAM MU v Brně, OA FPF SLU v Opavě, Sekce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900" dirty="0"/>
              <a:t>                                                                                archeologie katedry historie FF UP v Olomouci 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>
                <a:solidFill>
                  <a:srgbClr val="FF0000"/>
                </a:solidFill>
              </a:rPr>
              <a:t>2. skupina  –  Organizace veřejného sektoru zřizované: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a) </a:t>
            </a:r>
            <a:r>
              <a:rPr lang="cs-CZ" sz="1900" u="sng" dirty="0"/>
              <a:t>kraji </a:t>
            </a:r>
            <a:r>
              <a:rPr lang="cs-CZ" sz="1900" dirty="0"/>
              <a:t> –  Ústavy archeologické památkové péče: ÚAPPSZČ, ÚAPPSČ, ÚAPPB (Brno), AC Olomouc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–  Muzea: VM v Olomouci, Muzeum v Bruntále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b) </a:t>
            </a:r>
            <a:r>
              <a:rPr lang="cs-CZ" sz="1900" u="sng" dirty="0"/>
              <a:t>obcemi </a:t>
            </a:r>
            <a:r>
              <a:rPr lang="cs-CZ" sz="1900" dirty="0"/>
              <a:t> –  </a:t>
            </a:r>
            <a:r>
              <a:rPr lang="cs-CZ" altLang="cs-CZ" sz="1900" dirty="0"/>
              <a:t>příspěvkové organizace obce nebo organizační složky obce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                            Muzeum hl. města Prahy, Městské muzeum v Čelákovicích, Ostravské muzeum</a:t>
            </a:r>
          </a:p>
          <a:p>
            <a:pPr marL="0" indent="0">
              <a:buNone/>
              <a:defRPr/>
            </a:pPr>
            <a:r>
              <a:rPr lang="cs-CZ" sz="1900" b="1" dirty="0">
                <a:solidFill>
                  <a:srgbClr val="FF0000"/>
                </a:solidFill>
              </a:rPr>
              <a:t>3. skupina  –  Organizace soukromého sektoru: </a:t>
            </a:r>
          </a:p>
          <a:p>
            <a:pPr marL="0" indent="0">
              <a:buFontTx/>
              <a:buNone/>
              <a:defRPr/>
            </a:pPr>
            <a:r>
              <a:rPr lang="cs-CZ" sz="1900" b="1" dirty="0"/>
              <a:t>                         </a:t>
            </a:r>
            <a:r>
              <a:rPr lang="cs-CZ" sz="1900" dirty="0"/>
              <a:t>a) </a:t>
            </a:r>
            <a:r>
              <a:rPr lang="cs-CZ" sz="1900" u="sng" dirty="0"/>
              <a:t>neziskové organizace se statutem obecně prospěšných společností  </a:t>
            </a:r>
            <a:r>
              <a:rPr lang="cs-CZ" sz="1900" dirty="0"/>
              <a:t>–   </a:t>
            </a:r>
            <a:r>
              <a:rPr lang="cs-CZ" sz="1900" dirty="0" err="1"/>
              <a:t>Archaia</a:t>
            </a:r>
            <a:r>
              <a:rPr lang="cs-CZ" sz="1900" dirty="0"/>
              <a:t> Praha, </a:t>
            </a:r>
            <a:r>
              <a:rPr lang="cs-CZ" sz="1900" dirty="0" err="1"/>
              <a:t>Brno,aj</a:t>
            </a:r>
            <a:r>
              <a:rPr lang="cs-CZ" sz="1900" dirty="0"/>
              <a:t>. 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      b) </a:t>
            </a:r>
            <a:r>
              <a:rPr lang="cs-CZ" sz="1900" u="sng" dirty="0"/>
              <a:t>neziskové organizace se statutem spolků</a:t>
            </a:r>
            <a:r>
              <a:rPr lang="cs-CZ" sz="1900" dirty="0"/>
              <a:t> – dříve občanská sdružení (</a:t>
            </a:r>
            <a:r>
              <a:rPr lang="cs-CZ" sz="1900" dirty="0" err="1"/>
              <a:t>o.s</a:t>
            </a:r>
            <a:r>
              <a:rPr lang="cs-CZ" sz="1900" dirty="0"/>
              <a:t>.):  Syrakus, o. s.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29836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804" y="808759"/>
            <a:ext cx="11548153" cy="62293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</a:rPr>
              <a:t>Zákon 20/1987:     § 23a - Vlastnictví movitých archeologických nálezů:        </a:t>
            </a:r>
            <a:r>
              <a:rPr lang="cs-CZ" altLang="cs-CZ" sz="2400" b="1" dirty="0">
                <a:solidFill>
                  <a:srgbClr val="0070C0"/>
                </a:solidFill>
              </a:rPr>
              <a:t>uložení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(1) </a:t>
            </a:r>
            <a:r>
              <a:rPr lang="cs-CZ" altLang="cs-CZ" sz="1800" dirty="0"/>
              <a:t>Movité archeologické nálezy jsou vlastnictvím kraje, nejsou-li vlastnictvím státu nebo obce.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(2)</a:t>
            </a:r>
            <a:r>
              <a:rPr lang="cs-CZ" altLang="cs-CZ" sz="1800" dirty="0"/>
              <a:t> Movité archeologické nálezy jsou vlastnictvím kraje, nejde-li o nálezy příspěvkové organizace nebo organizační složky obce, které jsou jejím vlastnictvím, nebo jde-li o nálezy získané státní organizací nebo organizační složkou státu, které jsou vlastnictvím České republiky.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(3)</a:t>
            </a:r>
            <a:r>
              <a:rPr lang="cs-CZ" altLang="cs-CZ" sz="1800" dirty="0"/>
              <a:t> Movité archeologické nálezy ve vlastnictvím kraje se ukládají v krajském muzeu; nálezy ve vlastnictví obce v obecním muzeu  (případně zřízeném jinou obcí nebo krajem). S movitými archeologickými nálezy ve vlastnictví ČR jsou příslušné hospodařit státní organizace nebo organizační složky státu, které při provádění archeologických výzkumů nález učinily; tyto movité archeologické nálezy se ukládají zpravidla v muzeích zřízených MK nebo v jiných státních organizacích nebo organizačních složkách státu, pokud jsou v nich trvale uchovávány sbírky muzejní povahy.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r>
              <a:rPr lang="cs-CZ" altLang="cs-CZ" sz="1800" b="1" dirty="0"/>
              <a:t>(4)</a:t>
            </a:r>
            <a:r>
              <a:rPr lang="cs-CZ" altLang="cs-CZ" sz="1800" dirty="0"/>
              <a:t> Kraj a obec jsou povinny převést movitý archeologický nález do vlastnictví České republiky za cenu stanovenou v posudku znalcem, pokud je o to MK ě požádá ve lhůtě 3 let ode dne, kdy byl movitý archeologický nález učiněn. MK je  povinno uhradit kraji nebo obci nutné náklady vzniklé v souvislosti s movitým archeologickým nálezem, </a:t>
            </a:r>
            <a:r>
              <a:rPr lang="cs-CZ" altLang="cs-CZ" sz="1800" u="sng" dirty="0"/>
              <a:t>s výjimkou odměny a náhrady poskytnutých nálezci</a:t>
            </a:r>
            <a:r>
              <a:rPr lang="cs-CZ" altLang="cs-CZ" sz="1800" dirty="0"/>
              <a:t>. 4. Znalce určí a náklady spojené s vyhotovením posudku nese MK.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33878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A62A15-2D51-470C-CCD9-B13D3690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Interdisciplinarita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31DF7-8679-A61F-4AEF-A7E4DF4E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69204"/>
            <a:ext cx="11213387" cy="5370541"/>
          </a:xfrm>
        </p:spPr>
        <p:txBody>
          <a:bodyPr>
            <a:normAutofit/>
          </a:bodyPr>
          <a:lstStyle/>
          <a:p>
            <a:pPr algn="l"/>
            <a:r>
              <a:rPr lang="cs-CZ" sz="2000" b="1" i="0" u="none" strike="noStrike" baseline="0" dirty="0"/>
              <a:t>50. léta  </a:t>
            </a:r>
            <a:r>
              <a:rPr lang="cs-CZ" sz="2000" b="0" i="0" u="none" strike="noStrike" baseline="0" dirty="0"/>
              <a:t>–  rozvoj tzv. historické archeologie:    využívání poznatků  humanitních věd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historie, kulturní antropologie, etnografie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</a:t>
            </a:r>
          </a:p>
          <a:p>
            <a:pPr marL="0" indent="0" algn="l">
              <a:buNone/>
            </a:pPr>
            <a:r>
              <a:rPr lang="cs-CZ" sz="2000" b="0" i="0" u="none" strike="noStrike" baseline="0" dirty="0"/>
              <a:t>                                                                             </a:t>
            </a:r>
          </a:p>
          <a:p>
            <a:pPr algn="l"/>
            <a:r>
              <a:rPr lang="cs-CZ" sz="2000" b="1" i="0" u="none" strike="noStrike" baseline="0" dirty="0"/>
              <a:t>60. až 70. léta  </a:t>
            </a:r>
            <a:r>
              <a:rPr lang="cs-CZ" sz="2000" b="0" i="0" u="none" strike="noStrike" baseline="0" dirty="0"/>
              <a:t>–  využívání poznatků přírodních věd:  antropologie (fyzická)</a:t>
            </a:r>
          </a:p>
          <a:p>
            <a:pPr algn="l"/>
            <a:endParaRPr lang="cs-CZ" sz="2000" dirty="0"/>
          </a:p>
          <a:p>
            <a:pPr algn="l"/>
            <a:r>
              <a:rPr lang="cs-CZ" sz="2000" b="1" i="0" u="none" strike="noStrike" baseline="0" dirty="0"/>
              <a:t>80. až 90. léta  </a:t>
            </a:r>
            <a:r>
              <a:rPr lang="cs-CZ" sz="2000" b="0" i="0" u="none" strike="noStrike" baseline="0" dirty="0"/>
              <a:t>–   enviromentální výzkum, </a:t>
            </a:r>
            <a:r>
              <a:rPr lang="cs-CZ" sz="2000" dirty="0"/>
              <a:t>petrografie</a:t>
            </a:r>
          </a:p>
          <a:p>
            <a:pPr algn="l"/>
            <a:endParaRPr lang="cs-CZ" sz="2000" b="0" i="0" u="none" strike="noStrike" baseline="0" dirty="0"/>
          </a:p>
          <a:p>
            <a:pPr algn="l"/>
            <a:r>
              <a:rPr lang="cs-CZ" sz="2000" b="1" dirty="0"/>
              <a:t>Od 90. let  </a:t>
            </a:r>
            <a:r>
              <a:rPr lang="cs-CZ" sz="2000" dirty="0"/>
              <a:t>–  metody nedestruktivního průzkumu:  letecké snímkování, GIS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geofyzikální:   </a:t>
            </a:r>
            <a:r>
              <a:rPr lang="cs-CZ" sz="2000" dirty="0" err="1"/>
              <a:t>geoelektické</a:t>
            </a:r>
            <a:endParaRPr lang="cs-CZ" sz="2000" dirty="0"/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                         geotermické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                         geochemické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                                                                                   seismické</a:t>
            </a:r>
          </a:p>
        </p:txBody>
      </p:sp>
    </p:spTree>
    <p:extLst>
      <p:ext uri="{BB962C8B-B14F-4D97-AF65-F5344CB8AC3E}">
        <p14:creationId xmlns:p14="http://schemas.microsoft.com/office/powerpoint/2010/main" val="891527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9709" y="673822"/>
            <a:ext cx="10668000" cy="6553200"/>
          </a:xfrm>
        </p:spPr>
        <p:txBody>
          <a:bodyPr/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§ 23 -  Archeologický nález:</a:t>
            </a:r>
          </a:p>
          <a:p>
            <a:pPr>
              <a:buFontTx/>
              <a:buNone/>
              <a:defRPr/>
            </a:pPr>
            <a:endParaRPr lang="cs-CZ" altLang="cs-CZ" sz="2400" b="1" dirty="0"/>
          </a:p>
          <a:p>
            <a:pPr>
              <a:defRPr/>
            </a:pPr>
            <a:r>
              <a:rPr lang="cs-CZ" altLang="cs-CZ" sz="2000" b="1" dirty="0"/>
              <a:t>(1)</a:t>
            </a:r>
            <a:r>
              <a:rPr lang="cs-CZ" altLang="cs-CZ" sz="2000" dirty="0"/>
              <a:t> Archeologickým nálezem je věc (soubor věcí), která je dokladem nebo pozůstatkem života člověka a jeho činnosti od počátku jeho vývoje do novověku a zachovala se zpravidla pod zemí. 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(2)</a:t>
            </a:r>
            <a:r>
              <a:rPr lang="cs-CZ" altLang="cs-CZ" sz="2000" dirty="0"/>
              <a:t> Archeologický nález, který nebyl učiněn při provádění výzkumů, musí být oznámen </a:t>
            </a:r>
            <a:r>
              <a:rPr lang="cs-CZ" altLang="cs-CZ" sz="2000" u="sng" dirty="0"/>
              <a:t>AÚ nebo nejbližšímu muzeu</a:t>
            </a:r>
            <a:r>
              <a:rPr lang="cs-CZ" altLang="cs-CZ" sz="2000" dirty="0"/>
              <a:t> přímo nebo prostřednictvím obce, v jejímž obvodu k nálezu došlo. Oznámení je povinen učinit nálezce nebo osoba odpovědná za provádění prací nejpozději druhého dne nebo potom, kdy se o něm dověděl.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(3)</a:t>
            </a:r>
            <a:r>
              <a:rPr lang="cs-CZ" altLang="cs-CZ" sz="2000" dirty="0"/>
              <a:t> Archeologický nález i naleziště musí být ponechány beze změny do prohlídky ARÚ nejméně po dobu pěti pracovních dnů, než se učiní  opatření nezbytná pro okamžitou záchranu.</a:t>
            </a:r>
          </a:p>
          <a:p>
            <a:pPr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dirty="0"/>
              <a:t>(4)  Právo na odměnu do výše 10% ceny drahého kovu nebo kulturně historické hodnoty určené na základě odborného posudku (poskytne krajský úřad). Nálezce má právo na náhradu nutných nákladů. </a:t>
            </a:r>
          </a:p>
          <a:p>
            <a:pPr>
              <a:defRPr/>
            </a:pPr>
            <a:endParaRPr lang="cs-CZ" altLang="cs-CZ" sz="2000" dirty="0"/>
          </a:p>
          <a:p>
            <a:pPr>
              <a:buFontTx/>
              <a:buNone/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636663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1898073" y="185304"/>
            <a:ext cx="8229600" cy="1143000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FF0000"/>
                </a:solidFill>
              </a:rPr>
              <a:t>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Nálezné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054" y="1522268"/>
            <a:ext cx="11720946" cy="55070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Podmínky stanoví § 23a památkového zákona:</a:t>
            </a:r>
          </a:p>
          <a:p>
            <a:pPr marL="0" indent="0">
              <a:buNone/>
              <a:defRPr/>
            </a:pPr>
            <a:r>
              <a:rPr lang="cs-CZ" sz="2000" dirty="0"/>
              <a:t>     –  nález nesmí být učiněn při provádění řádného arch. výzkumu </a:t>
            </a:r>
          </a:p>
          <a:p>
            <a:pPr marL="0" indent="0">
              <a:buNone/>
              <a:defRPr/>
            </a:pPr>
            <a:r>
              <a:rPr lang="cs-CZ" sz="2000" dirty="0"/>
              <a:t>     –  nález musí být řádně oznámen </a:t>
            </a:r>
          </a:p>
          <a:p>
            <a:pPr marL="0" indent="0">
              <a:buNone/>
              <a:defRPr/>
            </a:pPr>
            <a:r>
              <a:rPr lang="cs-CZ" sz="2000" dirty="0"/>
              <a:t>     –  nález musí být odborně vyzvednut a zdokumentován </a:t>
            </a:r>
          </a:p>
          <a:p>
            <a:pPr marL="0" indent="0">
              <a:buNone/>
              <a:defRPr/>
            </a:pPr>
            <a:r>
              <a:rPr lang="cs-CZ" sz="2000" dirty="0"/>
              <a:t>     –  nálezné nelze vyplatit za nález získaný nelegální činností (např. při užití detektoru kovů)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Nálezné vyplácí Krajský úřad na základě:</a:t>
            </a:r>
          </a:p>
          <a:p>
            <a:pPr marL="0" indent="0">
              <a:buNone/>
              <a:defRPr/>
            </a:pPr>
            <a:r>
              <a:rPr lang="cs-CZ" sz="2000" dirty="0"/>
              <a:t>     –  odborného posudku, který buď stanoví hodnotu vzácného kovu, či u </a:t>
            </a:r>
          </a:p>
          <a:p>
            <a:pPr marL="0" indent="0">
              <a:buNone/>
              <a:defRPr/>
            </a:pPr>
            <a:r>
              <a:rPr lang="cs-CZ" sz="2000" dirty="0"/>
              <a:t>         předmětů, které nejsou z drahých kovů či jiných cenných materiálů, stanoví kulturně historickou hodnotu </a:t>
            </a:r>
          </a:p>
          <a:p>
            <a:pPr marL="0" indent="0">
              <a:buNone/>
              <a:defRPr/>
            </a:pPr>
            <a:r>
              <a:rPr lang="cs-CZ" sz="2000" dirty="0"/>
              <a:t>     –  u předmětů z drahých kovů má povinnost vyplatit nálezci nálezné ve výši ceny kovu a u ostatních </a:t>
            </a:r>
          </a:p>
          <a:p>
            <a:pPr marL="0" indent="0">
              <a:buNone/>
              <a:defRPr/>
            </a:pPr>
            <a:r>
              <a:rPr lang="cs-CZ" sz="2000" dirty="0"/>
              <a:t>         předmětů až do výše 10% kulturně historické hodnoty.</a:t>
            </a:r>
          </a:p>
        </p:txBody>
      </p:sp>
    </p:spTree>
    <p:extLst>
      <p:ext uri="{BB962C8B-B14F-4D97-AF65-F5344CB8AC3E}">
        <p14:creationId xmlns:p14="http://schemas.microsoft.com/office/powerpoint/2010/main" val="489155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4691063" cy="1143000"/>
          </a:xfrm>
        </p:spPr>
        <p:txBody>
          <a:bodyPr/>
          <a:lstStyle/>
          <a:p>
            <a:r>
              <a:rPr lang="cs-CZ" altLang="cs-CZ" sz="3200" b="1">
                <a:solidFill>
                  <a:srgbClr val="FF0000"/>
                </a:solidFill>
              </a:rPr>
              <a:t>Nálezné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9492" y="2029691"/>
            <a:ext cx="11319162" cy="4997450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2009</a:t>
            </a:r>
            <a:r>
              <a:rPr lang="cs-CZ" sz="2000" dirty="0"/>
              <a:t>:   </a:t>
            </a:r>
            <a:r>
              <a:rPr lang="cs-CZ" sz="2000" b="1" dirty="0" err="1"/>
              <a:t>Lešnice</a:t>
            </a:r>
            <a:r>
              <a:rPr lang="cs-CZ" sz="2000" b="1" dirty="0"/>
              <a:t> u Dubé </a:t>
            </a:r>
            <a:r>
              <a:rPr lang="cs-CZ" sz="2000" dirty="0"/>
              <a:t>(okr. Č. Lípa)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nález </a:t>
            </a:r>
            <a:r>
              <a:rPr lang="cs-CZ" sz="2000" dirty="0" err="1"/>
              <a:t>terinovité</a:t>
            </a:r>
            <a:r>
              <a:rPr lang="cs-CZ" sz="2000" dirty="0"/>
              <a:t> amfory z pozdní doby bronzové (R HB3) </a:t>
            </a:r>
          </a:p>
          <a:p>
            <a:pPr marL="0" indent="0">
              <a:buNone/>
              <a:defRPr/>
            </a:pPr>
            <a:r>
              <a:rPr lang="cs-CZ" sz="2000" dirty="0"/>
              <a:t>    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Kulturně historická hodnota byla stanovena posudkem Archeologického ústavu AV ČR v Praze, v. v. i. na 7500 Kč, tj. nálezné 750 Kč, což se krajskému úřadu zdálo nepřiměřeně nízké.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Nad rámec zákona bylo rozhodnuto o nálezném ve výši 3000 Kč, což mělo být vyjádřením ocenění za odevzdání vzácného nálezu. 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Nález je uložen ve sbírkách Vlastivědného muzea a galerie v České Lípě.</a:t>
            </a:r>
          </a:p>
        </p:txBody>
      </p:sp>
      <p:pic>
        <p:nvPicPr>
          <p:cNvPr id="2970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28345" r="52214" b="35234"/>
          <a:stretch>
            <a:fillRect/>
          </a:stretch>
        </p:blipFill>
        <p:spPr bwMode="auto">
          <a:xfrm>
            <a:off x="7825942" y="274638"/>
            <a:ext cx="39227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643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1774826" y="0"/>
            <a:ext cx="3756025" cy="1143000"/>
          </a:xfrm>
        </p:spPr>
        <p:txBody>
          <a:bodyPr/>
          <a:lstStyle/>
          <a:p>
            <a:r>
              <a:rPr lang="cs-CZ" altLang="cs-CZ" b="1">
                <a:solidFill>
                  <a:srgbClr val="FF0000"/>
                </a:solidFill>
              </a:rPr>
              <a:t>Nálezné</a:t>
            </a:r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8035" y="1143000"/>
            <a:ext cx="11097491" cy="55260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000" b="1" dirty="0"/>
              <a:t>2015</a:t>
            </a:r>
            <a:r>
              <a:rPr lang="cs-CZ" sz="2000" dirty="0"/>
              <a:t>:    </a:t>
            </a:r>
            <a:r>
              <a:rPr lang="cs-CZ" sz="2000" b="1" dirty="0"/>
              <a:t>Chýšť na Pardubicku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nález 400 kusů denárů Boleslava II.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2. pol. z 10. stol.  (+ 300 dalších)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Na základě znaleckého posudku z Národního muzea </a:t>
            </a:r>
          </a:p>
          <a:p>
            <a:pPr marL="0" indent="0">
              <a:buNone/>
              <a:defRPr/>
            </a:pPr>
            <a:r>
              <a:rPr lang="cs-CZ" sz="2000" dirty="0"/>
              <a:t>    v Praze byla hodnota stanovena na 23,5 mil. Kč.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Protože by odměna odvozená z ceny drahého kovu</a:t>
            </a:r>
          </a:p>
          <a:p>
            <a:pPr marL="0" indent="0">
              <a:buNone/>
              <a:defRPr/>
            </a:pPr>
            <a:r>
              <a:rPr lang="cs-CZ" sz="2000" dirty="0"/>
              <a:t>    činila 11 tis. Kč., což by bylo demotivující, konečná </a:t>
            </a:r>
          </a:p>
          <a:p>
            <a:pPr marL="0" indent="0">
              <a:buNone/>
              <a:defRPr/>
            </a:pPr>
            <a:r>
              <a:rPr lang="cs-CZ" sz="2000" dirty="0"/>
              <a:t>     cena byla stanovena a 2 mil. Kč.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Depot byl uložen v keramické nádobě, k jejímuž </a:t>
            </a:r>
          </a:p>
          <a:p>
            <a:pPr marL="0" indent="0">
              <a:buNone/>
              <a:defRPr/>
            </a:pPr>
            <a:r>
              <a:rPr lang="cs-CZ" sz="2000" dirty="0"/>
              <a:t>     narušení došlo před pěti lety, když  zemědělci koupili </a:t>
            </a:r>
          </a:p>
          <a:p>
            <a:pPr marL="0" indent="0">
              <a:buNone/>
              <a:defRPr/>
            </a:pPr>
            <a:r>
              <a:rPr lang="cs-CZ" sz="2000" dirty="0"/>
              <a:t>     nové stroje. Roztroušené mince zajistili archeologové </a:t>
            </a:r>
          </a:p>
          <a:p>
            <a:pPr marL="0" indent="0">
              <a:buNone/>
              <a:defRPr/>
            </a:pPr>
            <a:r>
              <a:rPr lang="cs-CZ" sz="2000" dirty="0"/>
              <a:t>    (celkem téměř jednou tolik).</a:t>
            </a:r>
          </a:p>
        </p:txBody>
      </p:sp>
      <p:pic>
        <p:nvPicPr>
          <p:cNvPr id="30724" name="Obráze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6" t="46065" r="56641" b="8656"/>
          <a:stretch/>
        </p:blipFill>
        <p:spPr bwMode="auto">
          <a:xfrm>
            <a:off x="7135574" y="323576"/>
            <a:ext cx="4294426" cy="312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0" r="5183"/>
          <a:stretch/>
        </p:blipFill>
        <p:spPr bwMode="auto">
          <a:xfrm>
            <a:off x="7038109" y="3642833"/>
            <a:ext cx="4391891" cy="302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017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515" y="431515"/>
            <a:ext cx="11760485" cy="642648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      Odevzdání náhodného nálezu:</a:t>
            </a:r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marL="0" indent="0" eaLnBrk="1" hangingPunct="1">
              <a:buNone/>
              <a:defRPr/>
            </a:pPr>
            <a:endParaRPr lang="cs-CZ" altLang="cs-CZ" sz="1800" b="1" dirty="0"/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náhodné nálezy:    </a:t>
            </a:r>
            <a:r>
              <a:rPr lang="cs-CZ" altLang="cs-CZ" sz="1800" dirty="0"/>
              <a:t>jsou majetkem kraje a ukládají se v krajském muzeu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–  nálezné:   vypočítává se z ceny stanovené posudkem (odborný posudek viz Důvodová zpráva k zák. č. 20/1987)  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–   neodevzdání:   Trestní zákoník č. 40/2009 Sb. kvalifikuje jako:  – § 205:  krádež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– § 207:  neoprávněné užívání cizí věci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– § 209:  podvod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– § 219:  zatajení věci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– § 220:  porušení povinnosti při správě cizího majetku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– § 228:  poškození cizí věci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                        – § 229:   zneužívání vlastnictví</a:t>
            </a:r>
          </a:p>
        </p:txBody>
      </p:sp>
    </p:spTree>
    <p:extLst>
      <p:ext uri="{BB962C8B-B14F-4D97-AF65-F5344CB8AC3E}">
        <p14:creationId xmlns:p14="http://schemas.microsoft.com/office/powerpoint/2010/main" val="41506133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>
            <a:extLst>
              <a:ext uri="{FF2B5EF4-FFF2-40B4-BE49-F238E27FC236}">
                <a16:creationId xmlns:a16="http://schemas.microsoft.com/office/drawing/2014/main" id="{E6B160DA-BF48-11DB-EADB-08D8E8FD1F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7545" y="339046"/>
            <a:ext cx="11534455" cy="651895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cs-CZ" altLang="cs-CZ" b="1" i="1" dirty="0"/>
              <a:t>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Vymezení z hlediska způsobu nalezení</a:t>
            </a:r>
            <a:endParaRPr lang="cs-CZ" altLang="cs-CZ" sz="32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b="1" dirty="0"/>
              <a:t>   </a:t>
            </a:r>
            <a:r>
              <a:rPr lang="cs-CZ" altLang="cs-CZ" sz="2000" b="1" dirty="0"/>
              <a:t>a)</a:t>
            </a:r>
            <a:r>
              <a:rPr lang="cs-CZ" altLang="cs-CZ" b="1" dirty="0"/>
              <a:t> </a:t>
            </a:r>
            <a:r>
              <a:rPr lang="cs-CZ" altLang="cs-CZ" sz="2000" b="1" u="sng" dirty="0"/>
              <a:t>během archeologického výzkumu:</a:t>
            </a:r>
            <a:r>
              <a:rPr lang="cs-CZ" altLang="cs-CZ" sz="2000" b="1" dirty="0"/>
              <a:t> 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</a:t>
            </a:r>
            <a:r>
              <a:rPr lang="cs-CZ" altLang="cs-CZ" sz="1800" dirty="0"/>
              <a:t>–  stavebník je povinen ohlásit stavební záměr na území  s archeologickými nálezy AÚ AV ČR, který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provede výzkum (nebo oprávněná organizace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postup na základě vyhodnocení stavební dokumentace a terénních  poznatků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neohlásí-li stavebník svůj záměr, může stavební úřad zastavit stavbu  nebo může být zahájeno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správní řízení a tento čin může být kvalifikován jako přestupek s pokutou až do výše 0,5 </a:t>
            </a:r>
            <a:r>
              <a:rPr lang="cs-CZ" altLang="cs-CZ" sz="1800" dirty="0" err="1"/>
              <a:t>mil.Kč</a:t>
            </a:r>
            <a:r>
              <a:rPr lang="cs-CZ" altLang="cs-CZ" sz="1800" dirty="0"/>
              <a:t>,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případně může být na stavebníka podáno trestní oznámení pro podezření z poškozování cizí věci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(§ 257 trestního řádu ČR) či krádeže (§ 247 trestního řádu ČR).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 </a:t>
            </a:r>
            <a:r>
              <a:rPr lang="cs-CZ" altLang="cs-CZ" sz="2000" b="1" dirty="0"/>
              <a:t>b)   </a:t>
            </a:r>
            <a:r>
              <a:rPr lang="cs-CZ" altLang="cs-CZ" sz="2000" b="1" u="sng" dirty="0"/>
              <a:t>v rámci vědecké odborné činnosti:</a:t>
            </a:r>
            <a:r>
              <a:rPr lang="cs-CZ" altLang="cs-CZ" sz="2000" b="1" dirty="0"/>
              <a:t>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</a:t>
            </a:r>
            <a:r>
              <a:rPr lang="cs-CZ" altLang="cs-CZ" sz="1800" dirty="0"/>
              <a:t>–   jde o ojedinělé nálezy (povrchové sběry) získané při terénní prospekci a regulérní výzkumy vyvolané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odborným zájmem (badatelské).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>
            <a:extLst>
              <a:ext uri="{FF2B5EF4-FFF2-40B4-BE49-F238E27FC236}">
                <a16:creationId xmlns:a16="http://schemas.microsoft.com/office/drawing/2014/main" id="{FDC22759-393D-CE3B-EC27-8C25D998A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935" y="764981"/>
            <a:ext cx="12007065" cy="601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c)   </a:t>
            </a:r>
            <a:r>
              <a:rPr lang="cs-CZ" altLang="cs-CZ" sz="2000" b="1" u="sng" dirty="0"/>
              <a:t>náhodné či ojedinělé nálezy:</a:t>
            </a:r>
            <a:r>
              <a:rPr lang="cs-CZ" altLang="cs-CZ" sz="2000" b="1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–   podle § 23, odstavec 2, 3 zákona č. 20/1987 Sb. musí nálezce nebo osoba  odpovědná za provádění prací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nález ohlásit Archeologickému ústavu, nejbližšímu muzeu nebo oprávněné organizaci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–   místo nálezu musí být po dobu pěti dnů ponecháno beze změny až do příchodu archeologa, který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zajistí nález před poškozením, zničením nebo odcizením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–   jde-li o cenný nález, pak má nálezce právo na odměnu (§23 odst. 4), kterou poskytuje krajský úřad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na základě písemné žádosti ve lhůtě do jednoho roku od nálezu (§ 19 prováděcí vyhlášky 66/1988 k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zákonu č. 20/1987 Sb.)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–    u cenného materiálu (jantar, drahé kovy) se hodnota určí na základě odborného posudku AÚ AV ČR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nebo Národního muzea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–   neoznámení (porušení oznamovací povinnosti) je sankcionováno pokutou do výše 4 mil. Kč. a lhůta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běží ode dne, kdy se krajský úřad o porušení povinnosti dověděl; pokuta je splatná do třiceti dnů od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nabytí právní moci rozhodnutí a příjmem je kraj.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C92CA59E-A946-41E8-AB40-934665441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5888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Sankce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7899DBA-ECB8-40F8-96B9-A5C2148EA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674" y="1258888"/>
            <a:ext cx="9743326" cy="5410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000" b="1" dirty="0"/>
              <a:t>Zákon 20/1987, o státní památkové péči ukládá: </a:t>
            </a:r>
          </a:p>
          <a:p>
            <a:pPr marL="0" indent="0">
              <a:buNone/>
              <a:defRPr/>
            </a:pPr>
            <a:r>
              <a:rPr lang="cs-CZ" sz="2000" dirty="0"/>
              <a:t>      – </a:t>
            </a:r>
            <a:r>
              <a:rPr lang="cs-CZ" sz="2000" b="1" dirty="0"/>
              <a:t>stavebníkovi:</a:t>
            </a:r>
            <a:r>
              <a:rPr lang="cs-CZ" sz="2000" dirty="0"/>
              <a:t>    oznámit záměr stavět na území s archeologickými nálezy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ARÚ a umožnit jemu, nebo </a:t>
            </a:r>
            <a:r>
              <a:rPr lang="cs-CZ" sz="2000" dirty="0" err="1"/>
              <a:t>opr</a:t>
            </a:r>
            <a:r>
              <a:rPr lang="cs-CZ" sz="2000" dirty="0"/>
              <a:t>. organizaci provést záchranný výzkum </a:t>
            </a:r>
          </a:p>
          <a:p>
            <a:pPr marL="0" indent="0">
              <a:buNone/>
              <a:defRPr/>
            </a:pPr>
            <a:r>
              <a:rPr lang="cs-CZ" sz="2000" dirty="0"/>
              <a:t>     –  </a:t>
            </a:r>
            <a:r>
              <a:rPr lang="cs-CZ" sz="2000" b="1" dirty="0"/>
              <a:t>oprávněné organizaci:  </a:t>
            </a:r>
            <a:r>
              <a:rPr lang="cs-CZ" sz="2000" dirty="0"/>
              <a:t>povinnost oznámit ARÚ zahájení výzkumů a podat mu o jejich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výsledcích zprávu.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r>
              <a:rPr lang="cs-CZ" sz="2000" b="1" dirty="0"/>
              <a:t>Právnické a fyzické osoby:   neohlášení AÚ</a:t>
            </a:r>
            <a:r>
              <a:rPr lang="cs-CZ" sz="2000" dirty="0"/>
              <a:t>:   pokuta do </a:t>
            </a:r>
            <a:r>
              <a:rPr lang="cs-CZ" sz="2000" b="1" dirty="0">
                <a:solidFill>
                  <a:srgbClr val="FF0000"/>
                </a:solidFill>
              </a:rPr>
              <a:t>4 mil. </a:t>
            </a:r>
            <a:r>
              <a:rPr lang="cs-CZ" sz="2000" dirty="0"/>
              <a:t>(uloží KÚ)</a:t>
            </a:r>
          </a:p>
          <a:p>
            <a:pPr marL="0" indent="0">
              <a:buNone/>
              <a:defRPr/>
            </a:pPr>
            <a:r>
              <a:rPr lang="cs-CZ" sz="2000" dirty="0"/>
              <a:t>     –   zahájení výzkumu oprávněnou organizací (§ 21 odst. 4)</a:t>
            </a:r>
          </a:p>
          <a:p>
            <a:pPr marL="0" indent="0">
              <a:buNone/>
              <a:defRPr/>
            </a:pPr>
            <a:r>
              <a:rPr lang="cs-CZ" sz="2000" dirty="0"/>
              <a:t>     –   oznámení stavebních prací stavebníkem  (§ 22 odst. 2)</a:t>
            </a:r>
          </a:p>
          <a:p>
            <a:pPr marL="0" indent="0">
              <a:buNone/>
              <a:defRPr/>
            </a:pPr>
            <a:r>
              <a:rPr lang="cs-CZ" sz="2000" dirty="0"/>
              <a:t>     –   provádění arch. výzkumu bez povolení (</a:t>
            </a:r>
            <a:r>
              <a:rPr lang="pl-PL" sz="2000" dirty="0"/>
              <a:t>§ 35 odst. 2 a § 39, odst. 2) </a:t>
            </a:r>
          </a:p>
          <a:p>
            <a:pPr marL="0" indent="0">
              <a:buNone/>
              <a:defRPr/>
            </a:pPr>
            <a:r>
              <a:rPr lang="pl-PL" sz="2000" dirty="0"/>
              <a:t>     –   hlášení nálezu mimo arch. výzkum (§ 23 odst. 2):  i muzeu nebo obci</a:t>
            </a:r>
            <a:endParaRPr lang="cs-CZ" sz="20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Fyzické osoby</a:t>
            </a:r>
            <a:r>
              <a:rPr lang="cs-CZ" sz="2000" dirty="0"/>
              <a:t>:     pokuta do </a:t>
            </a:r>
            <a:r>
              <a:rPr lang="cs-CZ" sz="2000" b="1" dirty="0">
                <a:solidFill>
                  <a:srgbClr val="FF0000"/>
                </a:solidFill>
              </a:rPr>
              <a:t>2 mil.  </a:t>
            </a:r>
            <a:r>
              <a:rPr lang="cs-CZ" sz="2000" dirty="0"/>
              <a:t>(uloží OÚ s rozšířenou působností)</a:t>
            </a:r>
          </a:p>
          <a:p>
            <a:pPr marL="0" indent="0">
              <a:buNone/>
              <a:defRPr/>
            </a:pPr>
            <a:r>
              <a:rPr lang="cs-CZ" sz="2000" dirty="0"/>
              <a:t>     – neoprávněné výkopy na území s arch. nálezy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>
            <a:extLst>
              <a:ext uri="{FF2B5EF4-FFF2-40B4-BE49-F238E27FC236}">
                <a16:creationId xmlns:a16="http://schemas.microsoft.com/office/drawing/2014/main" id="{1948821B-B27A-4CFD-869F-41D65BC2C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464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    Muzeum</a:t>
            </a:r>
          </a:p>
        </p:txBody>
      </p:sp>
      <p:sp>
        <p:nvSpPr>
          <p:cNvPr id="44035" name="Rectangle 5">
            <a:extLst>
              <a:ext uri="{FF2B5EF4-FFF2-40B4-BE49-F238E27FC236}">
                <a16:creationId xmlns:a16="http://schemas.microsoft.com/office/drawing/2014/main" id="{A972A167-C776-4B96-B791-71F5262EB8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6998" y="1516027"/>
            <a:ext cx="11301573" cy="534197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 dirty="0"/>
              <a:t>Definice podle zákona 122/2000 </a:t>
            </a:r>
            <a:r>
              <a:rPr lang="cs-CZ" altLang="cs-CZ" sz="2000" b="1" dirty="0" err="1"/>
              <a:t>Sb</a:t>
            </a:r>
            <a:r>
              <a:rPr lang="cs-CZ" altLang="cs-CZ" sz="2000" b="1" dirty="0"/>
              <a:t> o ochraně sbírek muzejní povahy (§ 2, odst. 3):</a:t>
            </a:r>
          </a:p>
          <a:p>
            <a:pPr eaLnBrk="1" hangingPunct="1">
              <a:buFontTx/>
              <a:buNone/>
            </a:pPr>
            <a:endParaRPr lang="cs-CZ" altLang="cs-CZ" sz="1600" b="1" dirty="0"/>
          </a:p>
          <a:p>
            <a:pPr eaLnBrk="1" hangingPunct="1">
              <a:buFontTx/>
              <a:buNone/>
            </a:pPr>
            <a:r>
              <a:rPr lang="cs-CZ" altLang="cs-CZ" dirty="0"/>
              <a:t>   </a:t>
            </a:r>
            <a:r>
              <a:rPr lang="cs-CZ" altLang="cs-CZ" sz="2000" b="1" dirty="0"/>
              <a:t>Muzeum</a:t>
            </a:r>
            <a:r>
              <a:rPr lang="cs-CZ" altLang="cs-CZ" sz="2000" dirty="0"/>
              <a:t> je instituce, která získává a shromažďuje přírodniny a lidské výtvory pro vědecké studijní   účely, zkoumá prostředí, z něhož jsou přírodniny a lidské výtvory získávány, z vybraných přírodnin a lidských výtvorů vytváří sbírky, které trvale uchovává, eviduje a odborně zpracovává, umožňuje způsobem zaručujícím rovným způsobem bez rozdílu jejich využívání a zpřístupňování poskytováním vybraných veřejných služeb, přičemž účelem těchto činností není zpravidla dosažení zisku. Galerií je muzeum specializované na sbírky výtvarného umění.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Sbírka muzejní povahy </a:t>
            </a:r>
            <a:r>
              <a:rPr lang="cs-CZ" altLang="cs-CZ" sz="2000" dirty="0"/>
              <a:t>je sbírka, která je ve své celistvosti významná pro prehistorii, historii, umění, literaturu, techniku, přírodní nebo společenské vědy; tvoří ji soubor sbírkových předmětů shromážděných lidskou činností.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>
              <a:buNone/>
            </a:pPr>
            <a:r>
              <a:rPr lang="cs-CZ" altLang="cs-CZ" sz="2000" dirty="0"/>
              <a:t>    </a:t>
            </a:r>
            <a:r>
              <a:rPr lang="cs-CZ" altLang="cs-CZ" sz="2000" b="1" dirty="0"/>
              <a:t>Sbírkovým předmětem </a:t>
            </a:r>
            <a:r>
              <a:rPr lang="cs-CZ" altLang="cs-CZ" sz="2000" dirty="0"/>
              <a:t>je zpravidla jedna věc movitá nebo nemovitá, s výjimkou případů souborů věcí, mezi nimiž je vzájemný vztah, které se zpracovávají v </a:t>
            </a:r>
            <a:r>
              <a:rPr lang="cs-CZ" altLang="cs-CZ" sz="2000" b="1" dirty="0"/>
              <a:t>hromadné evidenci.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157307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Způsoby nabývání sbírek</a:t>
            </a:r>
          </a:p>
        </p:txBody>
      </p:sp>
      <p:sp>
        <p:nvSpPr>
          <p:cNvPr id="24579" name="Rectangle 5"/>
          <p:cNvSpPr>
            <a:spLocks noGrp="1" noChangeArrowheads="1"/>
          </p:cNvSpPr>
          <p:nvPr>
            <p:ph idx="1"/>
          </p:nvPr>
        </p:nvSpPr>
        <p:spPr>
          <a:xfrm>
            <a:off x="1330037" y="1678422"/>
            <a:ext cx="10238508" cy="4916342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buFontTx/>
              <a:buAutoNum type="alphaLcParenR"/>
            </a:pPr>
            <a:r>
              <a:rPr lang="cs-CZ" altLang="cs-CZ" sz="2000" b="1" dirty="0"/>
              <a:t>úplatné nabytí  </a:t>
            </a:r>
            <a:r>
              <a:rPr lang="cs-CZ" altLang="cs-CZ" sz="2000" dirty="0"/>
              <a:t>–  koupě: spíše výjimečné, např. koupě, pozůstalosti aj.</a:t>
            </a:r>
          </a:p>
          <a:p>
            <a:pPr marL="609600" indent="-609600">
              <a:buNone/>
            </a:pPr>
            <a:endParaRPr lang="cs-CZ" altLang="cs-CZ" sz="2000" b="1" dirty="0"/>
          </a:p>
          <a:p>
            <a:pPr marL="609600" indent="-609600">
              <a:buNone/>
            </a:pPr>
            <a:r>
              <a:rPr lang="cs-CZ" altLang="cs-CZ" sz="2000" b="1" dirty="0"/>
              <a:t>b)       bezúplatné   </a:t>
            </a:r>
            <a:r>
              <a:rPr lang="cs-CZ" altLang="cs-CZ" sz="2000" dirty="0"/>
              <a:t>–    vlastním výzkumem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–    dědictvím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–    darem    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–     převodem od právnických osob	</a:t>
            </a:r>
          </a:p>
          <a:p>
            <a:pPr marL="609600" indent="-609600">
              <a:buNone/>
            </a:pPr>
            <a:r>
              <a:rPr lang="cs-CZ" altLang="cs-CZ" sz="2000" dirty="0"/>
              <a:t>                                  –     záměrným vytvářením dokladů (modely, repliky)</a:t>
            </a:r>
          </a:p>
          <a:p>
            <a:pPr marL="609600" indent="-609600">
              <a:buNone/>
            </a:pPr>
            <a:endParaRPr lang="cs-CZ" altLang="cs-CZ" sz="2000" b="1" dirty="0"/>
          </a:p>
          <a:p>
            <a:pPr marL="609600" indent="-609600">
              <a:buFontTx/>
              <a:buAutoNum type="alphaLcParenR" startAt="3"/>
            </a:pPr>
            <a:r>
              <a:rPr lang="cs-CZ" altLang="cs-CZ" sz="2000" b="1" dirty="0"/>
              <a:t>převodem   </a:t>
            </a:r>
            <a:r>
              <a:rPr lang="cs-CZ" altLang="cs-CZ" sz="2000" dirty="0"/>
              <a:t>–   převedení z jiné instituce</a:t>
            </a:r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endParaRPr lang="cs-CZ" altLang="cs-CZ" sz="2000" dirty="0"/>
          </a:p>
          <a:p>
            <a:pPr marL="0" indent="0">
              <a:buNone/>
            </a:pPr>
            <a:r>
              <a:rPr lang="cs-CZ" altLang="cs-CZ" sz="2000" b="1" dirty="0"/>
              <a:t>Evidence muzejních sbírek   </a:t>
            </a:r>
            <a:r>
              <a:rPr lang="cs-CZ" altLang="cs-CZ" sz="2000" dirty="0"/>
              <a:t>–   odborná činnost, během níž se z </a:t>
            </a:r>
            <a:r>
              <a:rPr lang="cs-CZ" altLang="cs-CZ" sz="2000" b="1" dirty="0"/>
              <a:t>archeologických nálezů</a:t>
            </a:r>
          </a:p>
          <a:p>
            <a:pPr marL="0" indent="0">
              <a:buNone/>
            </a:pPr>
            <a:r>
              <a:rPr lang="cs-CZ" altLang="cs-CZ" sz="2000" b="1" dirty="0"/>
              <a:t>                                                         </a:t>
            </a:r>
            <a:r>
              <a:rPr lang="cs-CZ" altLang="cs-CZ" sz="2000" dirty="0"/>
              <a:t>stávají muzejní </a:t>
            </a:r>
            <a:r>
              <a:rPr lang="cs-CZ" altLang="cs-CZ" sz="2000" b="1" dirty="0"/>
              <a:t>sbírkové předměty</a:t>
            </a:r>
          </a:p>
          <a:p>
            <a:pPr marL="0" indent="0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41430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E37691BB-4988-DE9A-61A2-C0F97382C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152400"/>
            <a:ext cx="8153400" cy="10668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Vztah archeologie a historie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208575-EC8D-9A6B-1329-AF97303B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835" y="1417638"/>
            <a:ext cx="11013897" cy="5287962"/>
          </a:xfrm>
        </p:spPr>
        <p:txBody>
          <a:bodyPr/>
          <a:lstStyle/>
          <a:p>
            <a:pPr eaLnBrk="1" hangingPunct="1">
              <a:defRPr/>
            </a:pPr>
            <a:r>
              <a:rPr lang="cs-CZ" sz="2000" b="1" dirty="0">
                <a:solidFill>
                  <a:srgbClr val="FF0000"/>
                </a:solidFill>
              </a:rPr>
              <a:t>Archeologie  </a:t>
            </a:r>
            <a:r>
              <a:rPr lang="cs-CZ" sz="2000" b="1" dirty="0"/>
              <a:t>–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 je samostatný obor, který využívá postupy a poznatky dalších vědních oborů,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což rozšiřuje jeho vypovídací schopnosti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–  mezioborový přístup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eaLnBrk="1" hangingPunct="1">
              <a:defRPr/>
            </a:pPr>
            <a:r>
              <a:rPr lang="cs-CZ" sz="2000" b="1" dirty="0"/>
              <a:t>Jiří Macháček: </a:t>
            </a:r>
            <a:r>
              <a:rPr lang="cs-CZ" sz="2000" dirty="0"/>
              <a:t>…„Zároveň integrovala postupy a poznatky z mnoha dalších vědních oborů, které přímo revolučním způsobem rozšířily její gnozeologický potenciál v oblastech, jako je absolutní datování (např. dendrochronologie), historická krajina (např. geografické informační systémy) či urbanismus sídlišť (např. geofyzikální prospekce)…Jinými slovy, archeologie je dnes mnohem lépe připravena na řešení složitých otázek souvisejících s vývojem lidské kultury a může konkurovat vlastními interpretačními modely i v oblastech, kde dosud dominovala historiografie se svými písemnými prameny.“ (ČČH 106, 2008 598–626).</a:t>
            </a:r>
          </a:p>
          <a:p>
            <a:pPr eaLnBrk="1" hangingPunct="1"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Jan Klápště:  </a:t>
            </a:r>
            <a:r>
              <a:rPr lang="cs-CZ" sz="2000" dirty="0"/>
              <a:t>„Archeologii středověku od bádání o středověkých starožitnostech odlišuje schopnost kvalifikovaně získávat primární data a schopnost formulovat a řešit projekty, které se mohou stát součástí obecně chápané </a:t>
            </a:r>
            <a:r>
              <a:rPr lang="cs-CZ" sz="2000" dirty="0" err="1"/>
              <a:t>medievistiky</a:t>
            </a:r>
            <a:r>
              <a:rPr lang="cs-CZ" sz="2000" dirty="0"/>
              <a:t> a uplatnit je i v širším společenském diskurzu.“</a:t>
            </a:r>
          </a:p>
          <a:p>
            <a:pPr eaLnBrk="1" hangingPunct="1"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594475" y="41273"/>
            <a:ext cx="4835525" cy="1143001"/>
          </a:xfrm>
        </p:spPr>
        <p:txBody>
          <a:bodyPr/>
          <a:lstStyle/>
          <a:p>
            <a:r>
              <a:rPr lang="cs-CZ" altLang="cs-CZ" sz="3200" dirty="0">
                <a:solidFill>
                  <a:srgbClr val="FF0000"/>
                </a:solidFill>
              </a:rPr>
              <a:t>         </a:t>
            </a:r>
            <a:r>
              <a:rPr lang="cs-CZ" altLang="cs-CZ" sz="3200" b="1" dirty="0">
                <a:solidFill>
                  <a:srgbClr val="FF0000"/>
                </a:solidFill>
              </a:rPr>
              <a:t>Evidence sbírek</a:t>
            </a:r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292" y="-12700"/>
            <a:ext cx="5003801" cy="687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" b="8829"/>
          <a:stretch>
            <a:fillRect/>
          </a:stretch>
        </p:blipFill>
        <p:spPr bwMode="auto">
          <a:xfrm>
            <a:off x="6998494" y="2754312"/>
            <a:ext cx="31686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289820" y="1184274"/>
            <a:ext cx="514018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Zlomek tzv. hunského kotle z 1. poloviny 5. stol., nalezený roku 1907 při úpatí kopce „Hradisko“ u obce Razová mezi Horním Benešovem a Bruntálem.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Souvisí s hunskou expanzí do Horního Poodří v době stěhování národů. </a:t>
            </a:r>
          </a:p>
        </p:txBody>
      </p:sp>
    </p:spTree>
    <p:extLst>
      <p:ext uri="{BB962C8B-B14F-4D97-AF65-F5344CB8AC3E}">
        <p14:creationId xmlns:p14="http://schemas.microsoft.com/office/powerpoint/2010/main" val="105782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>
            <a:extLst>
              <a:ext uri="{FF2B5EF4-FFF2-40B4-BE49-F238E27FC236}">
                <a16:creationId xmlns:a16="http://schemas.microsoft.com/office/drawing/2014/main" id="{579BB2DB-07EE-4491-9E99-0CC8B0B32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1" y="1"/>
            <a:ext cx="5821363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2">
            <a:extLst>
              <a:ext uri="{FF2B5EF4-FFF2-40B4-BE49-F238E27FC236}">
                <a16:creationId xmlns:a16="http://schemas.microsoft.com/office/drawing/2014/main" id="{9C0CC5AB-5DC4-454E-8D0E-EBC84F98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4600576"/>
            <a:ext cx="2414588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1" descr="ucho">
            <a:extLst>
              <a:ext uri="{FF2B5EF4-FFF2-40B4-BE49-F238E27FC236}">
                <a16:creationId xmlns:a16="http://schemas.microsoft.com/office/drawing/2014/main" id="{C902B707-903A-4BB6-87E3-D28F5822A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0"/>
            <a:ext cx="167798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4">
            <a:extLst>
              <a:ext uri="{FF2B5EF4-FFF2-40B4-BE49-F238E27FC236}">
                <a16:creationId xmlns:a16="http://schemas.microsoft.com/office/drawing/2014/main" id="{0F0A1446-0B71-4D81-B2AD-056032DB4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2705101"/>
            <a:ext cx="118903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Obdélník 1">
            <a:extLst>
              <a:ext uri="{FF2B5EF4-FFF2-40B4-BE49-F238E27FC236}">
                <a16:creationId xmlns:a16="http://schemas.microsoft.com/office/drawing/2014/main" id="{02FC2504-D75F-46A5-9D77-BA993D94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588" y="2335214"/>
            <a:ext cx="3155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1907</a:t>
            </a:r>
            <a:r>
              <a:rPr lang="cs-CZ" altLang="cs-CZ" sz="1800"/>
              <a:t> </a:t>
            </a:r>
            <a:r>
              <a:rPr lang="cs-CZ" altLang="cs-CZ" sz="1800" b="1"/>
              <a:t>–  Razová „Hradisko“ </a:t>
            </a:r>
          </a:p>
        </p:txBody>
      </p:sp>
      <p:sp>
        <p:nvSpPr>
          <p:cNvPr id="32775" name="TextovéPole 3">
            <a:extLst>
              <a:ext uri="{FF2B5EF4-FFF2-40B4-BE49-F238E27FC236}">
                <a16:creationId xmlns:a16="http://schemas.microsoft.com/office/drawing/2014/main" id="{D843ED3E-9928-4197-8832-88339BDAB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188" y="4289425"/>
            <a:ext cx="1903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</a:t>
            </a:r>
            <a:r>
              <a:rPr lang="cs-CZ" altLang="cs-CZ" sz="1800" b="1"/>
              <a:t>2009</a:t>
            </a:r>
            <a:r>
              <a:rPr lang="cs-CZ" altLang="cs-CZ" sz="1800"/>
              <a:t> </a:t>
            </a:r>
            <a:r>
              <a:rPr lang="cs-CZ" altLang="cs-CZ" sz="1800" b="1"/>
              <a:t>– Lichnov</a:t>
            </a:r>
          </a:p>
        </p:txBody>
      </p:sp>
      <p:sp>
        <p:nvSpPr>
          <p:cNvPr id="32776" name="TextovéPole 4">
            <a:extLst>
              <a:ext uri="{FF2B5EF4-FFF2-40B4-BE49-F238E27FC236}">
                <a16:creationId xmlns:a16="http://schemas.microsoft.com/office/drawing/2014/main" id="{86C67C40-0ECC-4A5B-8304-DEF74134E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151" y="6488114"/>
            <a:ext cx="321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/>
              <a:t>2013</a:t>
            </a:r>
            <a:r>
              <a:rPr lang="cs-CZ" altLang="cs-CZ" sz="1800"/>
              <a:t> </a:t>
            </a:r>
            <a:r>
              <a:rPr lang="cs-CZ" altLang="cs-CZ" sz="1800" b="1"/>
              <a:t>– Milotice nad Opavou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1094508" y="526474"/>
            <a:ext cx="10861965" cy="6742113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                                                    Obsah evidenčního záznamu:</a:t>
            </a:r>
          </a:p>
          <a:p>
            <a:pPr marL="609600" indent="-609600">
              <a:buNone/>
            </a:pPr>
            <a:endParaRPr lang="cs-CZ" altLang="cs-CZ" sz="2400" b="1" u="sng" dirty="0"/>
          </a:p>
          <a:p>
            <a:pPr>
              <a:buFontTx/>
              <a:buNone/>
            </a:pPr>
            <a:r>
              <a:rPr lang="cs-CZ" altLang="cs-CZ" sz="2000" b="1" dirty="0"/>
              <a:t>§ 9, odst. 1, písmena d zákona 122/2000 Sb. o ochraně sbírek muzejní povahy  (tzv. zákon o sbírkách)</a:t>
            </a:r>
          </a:p>
          <a:p>
            <a:pPr marL="609600" indent="-609600">
              <a:buNone/>
            </a:pPr>
            <a:endParaRPr lang="cs-CZ" altLang="cs-CZ" sz="2000" dirty="0"/>
          </a:p>
          <a:p>
            <a:pPr marL="609600" indent="-609600">
              <a:buNone/>
            </a:pPr>
            <a:r>
              <a:rPr lang="cs-CZ" altLang="cs-CZ" sz="1600" dirty="0"/>
              <a:t>       </a:t>
            </a:r>
            <a:r>
              <a:rPr lang="cs-CZ" altLang="cs-CZ" sz="1600" b="1" dirty="0"/>
              <a:t>a)   </a:t>
            </a:r>
            <a:r>
              <a:rPr lang="cs-CZ" altLang="cs-CZ" sz="1600" b="1" u="sng" dirty="0"/>
              <a:t>Název předmětu</a:t>
            </a:r>
            <a:r>
              <a:rPr lang="cs-CZ" altLang="cs-CZ" sz="1600" b="1" dirty="0"/>
              <a:t>   –  </a:t>
            </a:r>
            <a:r>
              <a:rPr lang="cs-CZ" altLang="cs-CZ" sz="1600" dirty="0"/>
              <a:t>jde-li o více věcí movitých, tj. o soubor, pak se tyto údaje vztahují na celý soubor </a:t>
            </a:r>
          </a:p>
          <a:p>
            <a:pPr marL="609600" indent="-609600">
              <a:buNone/>
            </a:pPr>
            <a:r>
              <a:rPr lang="cs-CZ" altLang="cs-CZ" sz="1600" b="1" dirty="0"/>
              <a:t>       b)   </a:t>
            </a:r>
            <a:r>
              <a:rPr lang="cs-CZ" altLang="cs-CZ" sz="1600" b="1" u="sng" dirty="0"/>
              <a:t>Území nálezu</a:t>
            </a:r>
            <a:r>
              <a:rPr lang="cs-CZ" altLang="cs-CZ" sz="1600" b="1" dirty="0"/>
              <a:t>    –   </a:t>
            </a:r>
            <a:r>
              <a:rPr lang="cs-CZ" altLang="cs-CZ" sz="1600" dirty="0"/>
              <a:t>katastrální území obce, lokalita může být vymezena tratí,  parcelním číslem, číslem popisným aj.</a:t>
            </a:r>
          </a:p>
          <a:p>
            <a:pPr marL="609600" indent="-609600">
              <a:buNone/>
            </a:pPr>
            <a:r>
              <a:rPr lang="cs-CZ" altLang="cs-CZ" sz="1600" b="1" dirty="0"/>
              <a:t>                                         –    </a:t>
            </a:r>
            <a:r>
              <a:rPr lang="cs-CZ" altLang="cs-CZ" sz="1600" dirty="0"/>
              <a:t>kartografické (mapový list) nebo geodetické (souřadnice)</a:t>
            </a:r>
            <a:r>
              <a:rPr lang="cs-CZ" altLang="cs-CZ" sz="1600" b="1" dirty="0"/>
              <a:t>                                           </a:t>
            </a:r>
          </a:p>
          <a:p>
            <a:pPr marL="609600" indent="-609600">
              <a:buNone/>
            </a:pPr>
            <a:r>
              <a:rPr lang="cs-CZ" altLang="cs-CZ" sz="1600" b="1" dirty="0"/>
              <a:t>       c)  </a:t>
            </a:r>
            <a:r>
              <a:rPr lang="cs-CZ" altLang="cs-CZ" sz="1600" b="1" u="sng" dirty="0"/>
              <a:t>Způsob a okolnosti nabytí</a:t>
            </a:r>
            <a:r>
              <a:rPr lang="cs-CZ" altLang="cs-CZ" sz="1600" b="1" dirty="0"/>
              <a:t>   –  </a:t>
            </a:r>
            <a:r>
              <a:rPr lang="cs-CZ" altLang="cs-CZ" sz="1600" dirty="0"/>
              <a:t>datum získání</a:t>
            </a:r>
          </a:p>
          <a:p>
            <a:pPr marL="609600" indent="-609600">
              <a:buNone/>
            </a:pPr>
            <a:r>
              <a:rPr lang="cs-CZ" altLang="cs-CZ" sz="1600" b="1" dirty="0"/>
              <a:t>                                                             –   </a:t>
            </a:r>
            <a:r>
              <a:rPr lang="cs-CZ" altLang="cs-CZ" sz="1600" dirty="0"/>
              <a:t>informace o nabytí  (sběr, výzkum – odkaz na doklad) </a:t>
            </a:r>
          </a:p>
          <a:p>
            <a:pPr marL="609600" indent="-609600">
              <a:buNone/>
            </a:pPr>
            <a:r>
              <a:rPr lang="cs-CZ" altLang="cs-CZ" sz="1600" b="1" dirty="0"/>
              <a:t>                                                             –   </a:t>
            </a:r>
            <a:r>
              <a:rPr lang="cs-CZ" altLang="cs-CZ" sz="1600" dirty="0"/>
              <a:t>zvláštní okolnosti, které nález provázely </a:t>
            </a:r>
          </a:p>
          <a:p>
            <a:pPr marL="609600" indent="-609600">
              <a:buNone/>
            </a:pPr>
            <a:r>
              <a:rPr lang="cs-CZ" altLang="cs-CZ" sz="1600" b="1" dirty="0"/>
              <a:t>      d)   </a:t>
            </a:r>
            <a:r>
              <a:rPr lang="cs-CZ" altLang="cs-CZ" sz="1600" b="1" u="sng" dirty="0"/>
              <a:t>Stav předmětu</a:t>
            </a:r>
            <a:r>
              <a:rPr lang="cs-CZ" altLang="cs-CZ" sz="1600" b="1" dirty="0"/>
              <a:t>    </a:t>
            </a:r>
            <a:r>
              <a:rPr lang="cs-CZ" altLang="cs-CZ" sz="1600" dirty="0"/>
              <a:t>–   může být uveden v popisu (poškození, fragmentace)      </a:t>
            </a:r>
            <a:r>
              <a:rPr lang="cs-CZ" altLang="cs-CZ" sz="1600" b="1" dirty="0"/>
              <a:t>               </a:t>
            </a:r>
          </a:p>
          <a:p>
            <a:pPr marL="609600" indent="-609600">
              <a:buNone/>
            </a:pPr>
            <a:r>
              <a:rPr lang="cs-CZ" altLang="cs-CZ" sz="1600" b="1" dirty="0"/>
              <a:t>      e)   </a:t>
            </a:r>
            <a:r>
              <a:rPr lang="cs-CZ" altLang="cs-CZ" sz="1600" b="1" u="sng" dirty="0"/>
              <a:t>Evidenční číslo</a:t>
            </a:r>
            <a:r>
              <a:rPr lang="cs-CZ" altLang="cs-CZ" sz="1600" b="1" dirty="0"/>
              <a:t>    –   </a:t>
            </a:r>
            <a:r>
              <a:rPr lang="cs-CZ" altLang="cs-CZ" sz="1600" dirty="0"/>
              <a:t>přírůstkové:  zařazení do chronologické evidence</a:t>
            </a:r>
          </a:p>
          <a:p>
            <a:pPr marL="609600" indent="-609600">
              <a:buNone/>
            </a:pPr>
            <a:r>
              <a:rPr lang="cs-CZ" altLang="cs-CZ" sz="1600" b="1" dirty="0"/>
              <a:t>                                          –    </a:t>
            </a:r>
            <a:r>
              <a:rPr lang="cs-CZ" altLang="cs-CZ" sz="1600" dirty="0"/>
              <a:t>inventární:  přírůstkové číslo se ponechává</a:t>
            </a:r>
          </a:p>
          <a:p>
            <a:pPr marL="609600" indent="-609600">
              <a:buNone/>
            </a:pPr>
            <a:r>
              <a:rPr lang="cs-CZ" altLang="cs-CZ" sz="1600" b="1" dirty="0"/>
              <a:t>                                          –    </a:t>
            </a:r>
            <a:r>
              <a:rPr lang="cs-CZ" altLang="cs-CZ" sz="1600" dirty="0"/>
              <a:t>označení evidenčním číslem (odstranitelné , nesmí znehodnotit předmět)</a:t>
            </a:r>
            <a:endParaRPr lang="cs-CZ" altLang="cs-CZ" sz="1600" u="sng" dirty="0"/>
          </a:p>
          <a:p>
            <a:pPr marL="609600" indent="-609600">
              <a:buNone/>
            </a:pPr>
            <a:r>
              <a:rPr lang="cs-CZ" altLang="cs-CZ" sz="1600" b="1" dirty="0"/>
              <a:t>      f)   </a:t>
            </a:r>
            <a:r>
              <a:rPr lang="cs-CZ" altLang="cs-CZ" sz="1600" b="1" u="sng" dirty="0"/>
              <a:t>Označení archiválií</a:t>
            </a:r>
            <a:r>
              <a:rPr lang="cs-CZ" altLang="cs-CZ" sz="1600" b="1" dirty="0"/>
              <a:t>   –  </a:t>
            </a:r>
            <a:r>
              <a:rPr lang="cs-CZ" altLang="cs-CZ" sz="1600" dirty="0"/>
              <a:t>archiválie nemohou být  sbírkovými předměty, ale v případě archeologických předmětů mohou </a:t>
            </a:r>
          </a:p>
          <a:p>
            <a:pPr marL="609600" indent="-609600">
              <a:buNone/>
            </a:pPr>
            <a:r>
              <a:rPr lang="cs-CZ" altLang="cs-CZ" sz="1600" dirty="0"/>
              <a:t>                                                     tvořit doprovodnou dokumentaci (např. pozůstalost)</a:t>
            </a:r>
          </a:p>
        </p:txBody>
      </p:sp>
    </p:spTree>
    <p:extLst>
      <p:ext uri="{BB962C8B-B14F-4D97-AF65-F5344CB8AC3E}">
        <p14:creationId xmlns:p14="http://schemas.microsoft.com/office/powerpoint/2010/main" val="318579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Obrázek karty">
            <a:extLst>
              <a:ext uri="{FF2B5EF4-FFF2-40B4-BE49-F238E27FC236}">
                <a16:creationId xmlns:a16="http://schemas.microsoft.com/office/drawing/2014/main" id="{BC860922-B4B6-45E2-85CA-CEB4300E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36" y="516938"/>
            <a:ext cx="8329612" cy="602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2C19F5F1-B607-4EFC-A9F6-1E3083859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36614"/>
            <a:ext cx="7588250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8E4EFE43-C418-4765-A440-71B87E3CA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6" y="836614"/>
            <a:ext cx="12922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426EF48B-86FE-F272-0F9F-3A9019383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07" y="3789362"/>
            <a:ext cx="5117031" cy="286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depo (4)">
            <a:extLst>
              <a:ext uri="{FF2B5EF4-FFF2-40B4-BE49-F238E27FC236}">
                <a16:creationId xmlns:a16="http://schemas.microsoft.com/office/drawing/2014/main" id="{C87706F7-E6EB-EC14-5A4A-86FB1F1B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650" y="200347"/>
            <a:ext cx="4864350" cy="343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depo (2)">
            <a:extLst>
              <a:ext uri="{FF2B5EF4-FFF2-40B4-BE49-F238E27FC236}">
                <a16:creationId xmlns:a16="http://schemas.microsoft.com/office/drawing/2014/main" id="{5F57DA5B-8D77-C2EA-A64C-2DB99F39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69865"/>
            <a:ext cx="4587732" cy="305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epozitář 010">
            <a:extLst>
              <a:ext uri="{FF2B5EF4-FFF2-40B4-BE49-F238E27FC236}">
                <a16:creationId xmlns:a16="http://schemas.microsoft.com/office/drawing/2014/main" id="{F38B140C-5F1E-CDC6-52A4-127D3D27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59" y="3429000"/>
            <a:ext cx="4258959" cy="313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>
            <a:extLst>
              <a:ext uri="{FF2B5EF4-FFF2-40B4-BE49-F238E27FC236}">
                <a16:creationId xmlns:a16="http://schemas.microsoft.com/office/drawing/2014/main" id="{4CD200AF-64E2-49CE-AF2C-A888C38E5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0595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Společenské využití sbírek</a:t>
            </a:r>
          </a:p>
        </p:txBody>
      </p:sp>
      <p:sp>
        <p:nvSpPr>
          <p:cNvPr id="61443" name="Rectangle 5">
            <a:extLst>
              <a:ext uri="{FF2B5EF4-FFF2-40B4-BE49-F238E27FC236}">
                <a16:creationId xmlns:a16="http://schemas.microsoft.com/office/drawing/2014/main" id="{5F45CDE0-4D17-48E7-9D66-F42771E3FA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5627" y="1404349"/>
            <a:ext cx="11229653" cy="5540981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Sbírkový fond v muzeích (celkem 65 mil. sbírkových předmětů, z toho přes 12 mil. archeologických) slouží k účelům:</a:t>
            </a:r>
          </a:p>
          <a:p>
            <a:pPr eaLnBrk="1" hangingPunct="1"/>
            <a:r>
              <a:rPr lang="cs-CZ" altLang="cs-CZ" sz="1800" dirty="0"/>
              <a:t>1.  </a:t>
            </a:r>
            <a:r>
              <a:rPr lang="cs-CZ" altLang="cs-CZ" sz="1800" b="1" u="sng" dirty="0"/>
              <a:t>Badatelským</a:t>
            </a:r>
            <a:r>
              <a:rPr lang="cs-CZ" altLang="cs-CZ" sz="1800" dirty="0"/>
              <a:t> (studijním a vědeckým):     a)  v muzeích   –  zpracování sbírek, grantové projekty aj.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b)   jiných institucí  –  vysoké školy (zpracování studentských prací)      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–   archeologické ústavy (vědecké práce)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                                       –   ostatní archeologické instituce (ÚAPP, NPÚ)</a:t>
            </a:r>
          </a:p>
          <a:p>
            <a:pPr eaLnBrk="1" hangingPunct="1"/>
            <a:r>
              <a:rPr lang="cs-CZ" altLang="cs-CZ" sz="1800" b="1" dirty="0"/>
              <a:t>2.  </a:t>
            </a:r>
            <a:r>
              <a:rPr lang="cs-CZ" altLang="cs-CZ" sz="1800" b="1" u="sng" dirty="0"/>
              <a:t>Vzdělávacím</a:t>
            </a:r>
            <a:r>
              <a:rPr lang="cs-CZ" altLang="cs-CZ" sz="1800" dirty="0"/>
              <a:t> (didaktickým):   přednášky, doprovodné muzejní programy (odborné i populárně naučné)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muzejní spolky (archeologické kroužky)</a:t>
            </a:r>
          </a:p>
          <a:p>
            <a:pPr eaLnBrk="1" hangingPunct="1"/>
            <a:r>
              <a:rPr lang="cs-CZ" altLang="cs-CZ" sz="1800" b="1" dirty="0"/>
              <a:t>3.  </a:t>
            </a:r>
            <a:r>
              <a:rPr lang="cs-CZ" altLang="cs-CZ" sz="1800" b="1" u="sng" dirty="0"/>
              <a:t>Presentačním</a:t>
            </a:r>
            <a:r>
              <a:rPr lang="cs-CZ" altLang="cs-CZ" sz="1800" dirty="0"/>
              <a:t>:  a)  výstavním    –   výstavy, expozice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–   elektronické prezentace sbírek (internet, e-Sbírky)               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–   presentace v terénu (</a:t>
            </a:r>
            <a:r>
              <a:rPr lang="cs-CZ" altLang="cs-CZ" sz="1800" dirty="0" err="1"/>
              <a:t>archeoskanzeny</a:t>
            </a:r>
            <a:r>
              <a:rPr lang="cs-CZ" altLang="cs-CZ" sz="1800" dirty="0"/>
              <a:t> a naučné stezky)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b) publikačním  –   periodické publikace (muzejní časopisy)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–   neperiodické publikace (brožury, letáky aj.)      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–   populárně naučené (katalogy sbírek)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–   odborné (odborné časopisy, monografie, nálezové zprávy)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>
                <a:solidFill>
                  <a:srgbClr val="FF0000"/>
                </a:solidFill>
              </a:rPr>
              <a:t>                        Archeologické prameny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434" y="1268414"/>
            <a:ext cx="11563875" cy="558958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b="1" dirty="0"/>
              <a:t>Laická definice    </a:t>
            </a:r>
            <a:r>
              <a:rPr lang="cs-CZ" altLang="cs-CZ" sz="2200" dirty="0"/>
              <a:t>–</a:t>
            </a:r>
            <a:r>
              <a:rPr lang="cs-CZ" altLang="cs-CZ" sz="2200" b="1" dirty="0"/>
              <a:t>   </a:t>
            </a:r>
            <a:r>
              <a:rPr lang="cs-CZ" altLang="cs-CZ" sz="2200" dirty="0"/>
              <a:t>archeologické prameny jsou vše, co se nachází pod zemí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200" dirty="0"/>
              <a:t>                                   –   zavádějící, protože vynechává artefakty, které pod zemí nikdy nebyly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200" b="1" i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200" b="1" dirty="0"/>
              <a:t>Odborná definice   </a:t>
            </a:r>
            <a:r>
              <a:rPr lang="cs-CZ" altLang="cs-CZ" sz="2200" dirty="0"/>
              <a:t>–   všechna fakta vnějšího světa, které nesou nějakou informaci o minulém lidském světě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200" dirty="0"/>
              <a:t>                                       –   jde o  prameny hmotné (artefakty), z nichž jsou vyděleny prameny historické (psané). </a:t>
            </a:r>
            <a:endParaRPr lang="cs-CZ" altLang="cs-CZ" sz="2200" u="sng" dirty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200" u="sng" dirty="0"/>
          </a:p>
          <a:p>
            <a:r>
              <a:rPr lang="cs-CZ" altLang="cs-CZ" sz="2200" b="1" dirty="0">
                <a:solidFill>
                  <a:srgbClr val="FF0000"/>
                </a:solidFill>
              </a:rPr>
              <a:t>Třídění:</a:t>
            </a:r>
          </a:p>
          <a:p>
            <a:endParaRPr lang="cs-CZ" altLang="cs-CZ" sz="2200" dirty="0"/>
          </a:p>
          <a:p>
            <a:pPr marL="0" indent="0">
              <a:buNone/>
            </a:pPr>
            <a:endParaRPr lang="cs-CZ" altLang="cs-CZ" sz="2200" dirty="0"/>
          </a:p>
          <a:p>
            <a:r>
              <a:rPr lang="cs-CZ" altLang="cs-CZ" sz="2200" dirty="0"/>
              <a:t>1.   </a:t>
            </a:r>
            <a:r>
              <a:rPr lang="cs-CZ" altLang="cs-CZ" sz="2200" b="1" dirty="0"/>
              <a:t>nemovité</a:t>
            </a:r>
            <a:r>
              <a:rPr lang="cs-CZ" altLang="cs-CZ" sz="2200" dirty="0"/>
              <a:t>  –  archeologické objekty, které mohou být vymezeny funkčně či chronologicky </a:t>
            </a:r>
          </a:p>
          <a:p>
            <a:pPr marL="0" indent="0">
              <a:buNone/>
            </a:pPr>
            <a:r>
              <a:rPr lang="cs-CZ" altLang="cs-CZ" sz="2200" dirty="0"/>
              <a:t>                                  terénní útvary určité funkce:  opevnění, sídliště, pohřebiště aj.)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200" dirty="0"/>
          </a:p>
          <a:p>
            <a:r>
              <a:rPr lang="cs-CZ" altLang="cs-CZ" sz="2200" dirty="0"/>
              <a:t>2.   </a:t>
            </a:r>
            <a:r>
              <a:rPr lang="cs-CZ" altLang="cs-CZ" sz="2200" b="1" dirty="0"/>
              <a:t>movité</a:t>
            </a:r>
            <a:r>
              <a:rPr lang="cs-CZ" altLang="cs-CZ" sz="2200" i="1" dirty="0"/>
              <a:t> </a:t>
            </a:r>
            <a:r>
              <a:rPr lang="cs-CZ" altLang="cs-CZ" sz="2200" dirty="0"/>
              <a:t> –  záměrně vyrobené artefakty nebo jejich součásti </a:t>
            </a:r>
          </a:p>
          <a:p>
            <a:pPr marL="0" indent="0">
              <a:buNone/>
            </a:pPr>
            <a:r>
              <a:rPr lang="cs-CZ" altLang="cs-CZ" sz="2200" dirty="0"/>
              <a:t>                              předměty (artefakty):  výrobky z hlíny, kovů, organických materiálů aj.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022270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1B0C84E-4F4C-5D57-5C06-B9B7CAC3C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Nemovité archeologické nálezy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BF463C5-6991-0E0C-28E6-A8C9FA67D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325563"/>
            <a:ext cx="11059274" cy="553243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Definuje důvodová zpráva k zákonu č. 20/1987 Sb. o státní památkové péči jako: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zbytky opevněných i neopevněných sídlišť, které se zachovaly na povrchu nebo pod povrchem země, jako např. hradiště, tvrziště, kultovní místa, valy, příkopy, brány, jakož i pozůstatky chat, ohnišť, studní, zásobních i odpadových jam, výrobních a hospodářských objektů, cest, polí (</a:t>
            </a:r>
            <a:r>
              <a:rPr lang="cs-CZ" altLang="cs-CZ" sz="2000" dirty="0" err="1"/>
              <a:t>plužin</a:t>
            </a:r>
            <a:r>
              <a:rPr lang="cs-CZ" altLang="cs-CZ" sz="2000" dirty="0"/>
              <a:t>), komunikací apod.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hroby a pohřebiště (žárové nebo kostrové), uchované na povrchu země (mohyly) nebo pod zemí (hroby) apod.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pozůstatky získávání a zpracování surovin, např. stará horní díla jako doly, lomy, </a:t>
            </a:r>
            <a:r>
              <a:rPr lang="cs-CZ" altLang="cs-CZ" sz="2000" dirty="0" err="1"/>
              <a:t>sejpy</a:t>
            </a:r>
            <a:r>
              <a:rPr lang="cs-CZ" altLang="cs-CZ" sz="2000" dirty="0"/>
              <a:t>, haldy apod. (tj. zbytky materiálů po rýžování zlata)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jeskyně jako sídliště člověka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staré kresby a nápisy provedené na skalách nebo kamenech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BE6286B-3C85-D361-C3B7-FB3459750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3900" y="-3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Nemovité archeologické památky</a:t>
            </a:r>
          </a:p>
        </p:txBody>
      </p:sp>
      <p:pic>
        <p:nvPicPr>
          <p:cNvPr id="9219" name="Picture 5" descr="zricenina-hradu-hukvaldy">
            <a:extLst>
              <a:ext uri="{FF2B5EF4-FFF2-40B4-BE49-F238E27FC236}">
                <a16:creationId xmlns:a16="http://schemas.microsoft.com/office/drawing/2014/main" id="{E6DBC2E6-2B17-7655-44A3-CE84BC34C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4" y="3979668"/>
            <a:ext cx="3819525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3" descr="doubravcice-hradiste">
            <a:extLst>
              <a:ext uri="{FF2B5EF4-FFF2-40B4-BE49-F238E27FC236}">
                <a16:creationId xmlns:a16="http://schemas.microsoft.com/office/drawing/2014/main" id="{F45B99CE-512D-A3BE-9AC2-7896BDFD8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195" y="928993"/>
            <a:ext cx="4157868" cy="277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15">
            <a:extLst>
              <a:ext uri="{FF2B5EF4-FFF2-40B4-BE49-F238E27FC236}">
                <a16:creationId xmlns:a16="http://schemas.microsoft.com/office/drawing/2014/main" id="{6FA232D9-2015-5213-5825-C242B7B3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157" y="4024334"/>
            <a:ext cx="37163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</a:rPr>
              <a:t>Hukvaldy, pravěké hradisko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</a:rPr>
              <a:t>a středověký hrad</a:t>
            </a:r>
            <a:r>
              <a:rPr lang="cs-CZ" altLang="cs-CZ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22" name="Text Box 16">
            <a:extLst>
              <a:ext uri="{FF2B5EF4-FFF2-40B4-BE49-F238E27FC236}">
                <a16:creationId xmlns:a16="http://schemas.microsoft.com/office/drawing/2014/main" id="{F17D0CDA-1348-95A6-F817-6F6C7D302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3275012"/>
            <a:ext cx="35020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chemeClr val="bg1"/>
                </a:solidFill>
              </a:rPr>
              <a:t>Doubravčice, </a:t>
            </a:r>
            <a:r>
              <a:rPr lang="cs-CZ" altLang="cs-CZ" sz="1400" b="1" dirty="0" err="1">
                <a:solidFill>
                  <a:schemeClr val="bg1"/>
                </a:solidFill>
              </a:rPr>
              <a:t>raněstředověké</a:t>
            </a:r>
            <a:r>
              <a:rPr lang="cs-CZ" altLang="cs-CZ" sz="1400" b="1" dirty="0">
                <a:solidFill>
                  <a:schemeClr val="bg1"/>
                </a:solidFill>
              </a:rPr>
              <a:t> hradiště</a:t>
            </a:r>
          </a:p>
        </p:txBody>
      </p:sp>
      <p:pic>
        <p:nvPicPr>
          <p:cNvPr id="9223" name="Picture 17" descr="195125">
            <a:extLst>
              <a:ext uri="{FF2B5EF4-FFF2-40B4-BE49-F238E27FC236}">
                <a16:creationId xmlns:a16="http://schemas.microsoft.com/office/drawing/2014/main" id="{BF650DF2-B668-079B-ED39-BF2F14C7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54" y="3979668"/>
            <a:ext cx="3471716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il_fi" descr="030">
            <a:extLst>
              <a:ext uri="{FF2B5EF4-FFF2-40B4-BE49-F238E27FC236}">
                <a16:creationId xmlns:a16="http://schemas.microsoft.com/office/drawing/2014/main" id="{BBC76667-E8C4-9369-76EC-054AC605A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8" y="925483"/>
            <a:ext cx="3715833" cy="28027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5" name="Text Box 19">
            <a:extLst>
              <a:ext uri="{FF2B5EF4-FFF2-40B4-BE49-F238E27FC236}">
                <a16:creationId xmlns:a16="http://schemas.microsoft.com/office/drawing/2014/main" id="{1D84CFD0-5297-9D3A-2BB0-D1A3AB322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8" y="5727700"/>
            <a:ext cx="199368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 dirty="0"/>
              <a:t>  </a:t>
            </a:r>
            <a:r>
              <a:rPr lang="cs-CZ" altLang="cs-CZ" sz="1400" b="1" dirty="0"/>
              <a:t>Výzkum Zlaté uličky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  na Pražském hradě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/>
              <a:t>   v r. 2010.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Druhy nemovitých památek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692151"/>
            <a:ext cx="9721064" cy="6049963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buFontTx/>
              <a:buNone/>
              <a:defRPr/>
            </a:pPr>
            <a:r>
              <a:rPr lang="cs-CZ" altLang="cs-CZ" sz="2000" b="1" dirty="0"/>
              <a:t>Památkový zákon č. 20/1987 Sb. rozlišuje: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Kulturní památky  (celkem 43625 tis.)</a:t>
            </a:r>
          </a:p>
          <a:p>
            <a:pPr eaLnBrk="1" hangingPunct="1">
              <a:defRPr/>
            </a:pPr>
            <a:r>
              <a:rPr lang="cs-CZ" altLang="cs-CZ" sz="2000" dirty="0"/>
              <a:t>Národní kulturní památky  (celkem 319)</a:t>
            </a:r>
          </a:p>
          <a:p>
            <a:pPr eaLnBrk="1" hangingPunct="1">
              <a:defRPr/>
            </a:pPr>
            <a:r>
              <a:rPr lang="cs-CZ" altLang="cs-CZ" sz="2000" dirty="0"/>
              <a:t>Památková rezervace (celkem 612)</a:t>
            </a:r>
          </a:p>
          <a:p>
            <a:pPr eaLnBrk="1" hangingPunct="1">
              <a:defRPr/>
            </a:pPr>
            <a:r>
              <a:rPr lang="cs-CZ" altLang="cs-CZ" sz="2000" dirty="0"/>
              <a:t>Památková zóny (celkem 452 – ochranná pásma)</a:t>
            </a:r>
          </a:p>
          <a:p>
            <a:pPr eaLnBrk="1" hangingPunct="1"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Nový:   Památka místního významu     (ještě nevstoupil v platnost)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                  Archeologický nález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                  Památka s mezinárodním statusem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</a:rPr>
              <a:t>                  Historická kulturní krajina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Ústřední seznam kulturních památek ČR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Památkový katalog:  on-line</a:t>
            </a:r>
          </a:p>
          <a:p>
            <a:pPr eaLnBrk="1" hangingPunct="1">
              <a:defRPr/>
            </a:pPr>
            <a:r>
              <a:rPr lang="cs-CZ" altLang="cs-CZ" sz="2000" dirty="0"/>
              <a:t>Mapy archeologicky chráněných ploch na území Pražské </a:t>
            </a:r>
            <a:r>
              <a:rPr lang="cs-CZ" altLang="cs-CZ" sz="2000" dirty="0" err="1"/>
              <a:t>pam</a:t>
            </a:r>
            <a:r>
              <a:rPr lang="cs-CZ" altLang="cs-CZ" sz="2000" dirty="0"/>
              <a:t>. rezervace</a:t>
            </a:r>
          </a:p>
          <a:p>
            <a:pPr eaLnBrk="1" hangingPunct="1">
              <a:defRPr/>
            </a:pPr>
            <a:r>
              <a:rPr lang="cs-CZ" altLang="cs-CZ" sz="2000" dirty="0"/>
              <a:t>Státní archeologický seznam</a:t>
            </a:r>
          </a:p>
          <a:p>
            <a:pPr eaLnBrk="1" hangingPunct="1">
              <a:defRPr/>
            </a:pPr>
            <a:r>
              <a:rPr lang="cs-CZ" altLang="cs-CZ" sz="2000" dirty="0"/>
              <a:t>Archeologická mapa ČR (evidence arch. výzkumů a nálezů ARÚ)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258472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1055" y="371186"/>
            <a:ext cx="11720945" cy="6597650"/>
          </a:xfrm>
        </p:spPr>
        <p:txBody>
          <a:bodyPr>
            <a:normAutofit fontScale="85000" lnSpcReduction="20000"/>
          </a:bodyPr>
          <a:lstStyle/>
          <a:p>
            <a:pPr marL="609600" indent="-609600">
              <a:lnSpc>
                <a:spcPct val="80000"/>
              </a:lnSpc>
              <a:buNone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Kulturní památky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movité či nemovité objekty nebo jejich soubory, které jsou významným dokladem  historického vývoje,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životního způsobu a prostředí společnosti od nejstarších dob do současnosti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–  prohlašování provádí MK ČR na základě vyjádření krajského nebo obecního úřadu, eviduje: Ústřední seznam kult. </a:t>
            </a:r>
            <a:r>
              <a:rPr lang="cs-CZ" altLang="cs-CZ" sz="1800" dirty="0" err="1"/>
              <a:t>pam</a:t>
            </a:r>
            <a:r>
              <a:rPr lang="cs-CZ" altLang="cs-CZ" sz="1800" dirty="0"/>
              <a:t> ČR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–  v případě archeologického nálezu na základě návrhu Akademie věd ČR (archeologického ústavu) </a:t>
            </a:r>
          </a:p>
          <a:p>
            <a:pPr marL="0" indent="0"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Národní kulturní památka  </a:t>
            </a:r>
            <a:r>
              <a:rPr lang="cs-CZ" altLang="cs-CZ" sz="1800" b="1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nejvýznamnější součást</a:t>
            </a:r>
            <a:r>
              <a:rPr lang="cs-CZ" altLang="cs-CZ" sz="1800" b="1" dirty="0"/>
              <a:t> </a:t>
            </a:r>
            <a:r>
              <a:rPr lang="cs-CZ" altLang="cs-CZ" sz="1800" dirty="0"/>
              <a:t>kulturního bohatství  národa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–  o  vyhlášení rozhoduje vláda ČR, která stanoví podmínky památkové péče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0070C0"/>
                </a:solidFill>
              </a:rPr>
              <a:t>Nově: </a:t>
            </a:r>
            <a:r>
              <a:rPr lang="cs-CZ" altLang="cs-CZ" sz="1800" dirty="0">
                <a:solidFill>
                  <a:srgbClr val="0070C0"/>
                </a:solidFill>
              </a:rPr>
              <a:t>Je celek s mimořádným soustředěním vzájemně prostorově provázaných kulturních památek nebo kombinovaných děl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70C0"/>
                </a:solidFill>
              </a:rPr>
              <a:t>     člověka a přírody, spjaté se zásadním historickým, archeologickým, typologickým, uměleckým, architektonickým, urbanistickým, vědeckým,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solidFill>
                  <a:srgbClr val="0070C0"/>
                </a:solidFill>
              </a:rPr>
              <a:t>      společenským nebo technickým významem. Památkovou rezervací může být i území, které má výhradně charakter archeologického dědictví. </a:t>
            </a: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Památková rezervace </a:t>
            </a:r>
            <a:r>
              <a:rPr lang="cs-CZ" altLang="cs-CZ" sz="1800" dirty="0"/>
              <a:t> –  území, na němž se vyskytují nemovité kulturní památky nebo archeologické nálezy, které vláda prohlašuje jako celek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–  podmínky památkové péče se vztahují jak na kulturní památky, tak na ostatní nemovitosti v městských (MPR) nebo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vesnických (VPR) památkových rezervacích</a:t>
            </a:r>
          </a:p>
          <a:p>
            <a:pPr marL="0" indent="0"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Památková zóna  </a:t>
            </a:r>
            <a:r>
              <a:rPr lang="cs-CZ" altLang="cs-CZ" sz="1800" b="1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území s menším podílem kulturních památek nebo může jít o historické prostředí nebo část krajinného celku s vyšším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podílem výrazných kulturních hodnot. Památkovou zónu vyhlašuje ministerstvo kultury, které určuje podmínky ochrany.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b="1" dirty="0">
                <a:solidFill>
                  <a:srgbClr val="9933FF"/>
                </a:solidFill>
              </a:rPr>
              <a:t>     </a:t>
            </a:r>
            <a:r>
              <a:rPr lang="cs-CZ" altLang="cs-CZ" sz="1800" b="1" dirty="0">
                <a:solidFill>
                  <a:srgbClr val="0070C0"/>
                </a:solidFill>
              </a:rPr>
              <a:t>Nově:</a:t>
            </a:r>
            <a:r>
              <a:rPr lang="cs-CZ" altLang="cs-CZ" sz="1800" dirty="0">
                <a:solidFill>
                  <a:srgbClr val="0070C0"/>
                </a:solidFill>
              </a:rPr>
              <a:t> je území jako celek tvořené vzájemně prostorově spojitou skupinou městských nebo venkovských staveb nebo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     kombinovanými díly člověka a přírody, představující dostatečně charakteristické a sourodé oblasti s historickým, archeologickým,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      uměleckým, architektonickým, urbanistickým, krajinným, typologickým, vědeckým, společenským nebo technickým významem</a:t>
            </a:r>
            <a:r>
              <a:rPr lang="cs-CZ" altLang="cs-CZ" sz="1600" dirty="0">
                <a:solidFill>
                  <a:srgbClr val="0070C0"/>
                </a:solidFill>
              </a:rPr>
              <a:t>. </a:t>
            </a:r>
          </a:p>
          <a:p>
            <a:pPr marL="609600" indent="-609600">
              <a:lnSpc>
                <a:spcPct val="80000"/>
              </a:lnSpc>
              <a:buNone/>
            </a:pPr>
            <a:r>
              <a:rPr lang="cs-CZ" altLang="cs-CZ" sz="1800" dirty="0">
                <a:solidFill>
                  <a:srgbClr val="0070C0"/>
                </a:solidFill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1462372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5329</Words>
  <Application>Microsoft Office PowerPoint</Application>
  <PresentationFormat>Širokoúhlá obrazovka</PresentationFormat>
  <Paragraphs>545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Motiv Office</vt:lpstr>
      <vt:lpstr>Metodologie archeologie středověku a novověku   </vt:lpstr>
      <vt:lpstr>                                  Historické prameny</vt:lpstr>
      <vt:lpstr>                            Interdisciplinarita</vt:lpstr>
      <vt:lpstr>                   Vztah archeologie a historie</vt:lpstr>
      <vt:lpstr>                        Archeologické prameny</vt:lpstr>
      <vt:lpstr>                            Nemovité archeologické nálezy</vt:lpstr>
      <vt:lpstr>                 Nemovité archeologické památky</vt:lpstr>
      <vt:lpstr>                   Druhy nemovitých památek</vt:lpstr>
      <vt:lpstr>Prezentace aplikace PowerPoint</vt:lpstr>
      <vt:lpstr>Prezentace aplikace PowerPoint</vt:lpstr>
      <vt:lpstr>Prezentace aplikace PowerPoint</vt:lpstr>
      <vt:lpstr>                   Movité archeologické nálezy</vt:lpstr>
      <vt:lpstr>                                 Archeologické transformace </vt:lpstr>
      <vt:lpstr>                    Formační zánikové procesy</vt:lpstr>
      <vt:lpstr>Prezentace aplikace PowerPoint</vt:lpstr>
      <vt:lpstr>                      Postdepoziční změny</vt:lpstr>
      <vt:lpstr>                      Teorie odpadových areálů </vt:lpstr>
      <vt:lpstr>                     Třídění movitých pramenů</vt:lpstr>
      <vt:lpstr>                        Archeologické prameny:</vt:lpstr>
      <vt:lpstr>                               Archeologická památková péče</vt:lpstr>
      <vt:lpstr>     Mezinárodní právní předpisy k ochraně archeologických  památek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Organizace oprávněné k provádění archeologického výzkumu</vt:lpstr>
      <vt:lpstr>Prezentace aplikace PowerPoint</vt:lpstr>
      <vt:lpstr>Prezentace aplikace PowerPoint</vt:lpstr>
      <vt:lpstr>                                           Nálezné </vt:lpstr>
      <vt:lpstr>Nálezné</vt:lpstr>
      <vt:lpstr>Nálezné</vt:lpstr>
      <vt:lpstr>Prezentace aplikace PowerPoint</vt:lpstr>
      <vt:lpstr>Prezentace aplikace PowerPoint</vt:lpstr>
      <vt:lpstr>Prezentace aplikace PowerPoint</vt:lpstr>
      <vt:lpstr>                                       Sankce</vt:lpstr>
      <vt:lpstr>                                                    Muzeum</vt:lpstr>
      <vt:lpstr>                                Způsoby nabývání sbírek</vt:lpstr>
      <vt:lpstr>         Evidence sbírek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Společenské využití sbírek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  </dc:title>
  <dc:creator>Markéta Tymonová</dc:creator>
  <cp:lastModifiedBy>tym0001</cp:lastModifiedBy>
  <cp:revision>25</cp:revision>
  <dcterms:created xsi:type="dcterms:W3CDTF">2022-10-04T13:46:54Z</dcterms:created>
  <dcterms:modified xsi:type="dcterms:W3CDTF">2024-10-14T06:02:11Z</dcterms:modified>
</cp:coreProperties>
</file>