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68" r:id="rId6"/>
    <p:sldId id="326" r:id="rId7"/>
    <p:sldId id="339" r:id="rId8"/>
    <p:sldId id="338" r:id="rId9"/>
    <p:sldId id="283" r:id="rId10"/>
    <p:sldId id="347" r:id="rId11"/>
    <p:sldId id="284" r:id="rId12"/>
    <p:sldId id="270" r:id="rId13"/>
    <p:sldId id="271" r:id="rId14"/>
    <p:sldId id="274" r:id="rId15"/>
    <p:sldId id="276" r:id="rId16"/>
    <p:sldId id="272" r:id="rId17"/>
    <p:sldId id="345" r:id="rId18"/>
    <p:sldId id="307" r:id="rId19"/>
    <p:sldId id="346" r:id="rId20"/>
    <p:sldId id="309" r:id="rId21"/>
    <p:sldId id="277" r:id="rId22"/>
    <p:sldId id="278" r:id="rId23"/>
    <p:sldId id="334" r:id="rId24"/>
    <p:sldId id="336" r:id="rId25"/>
    <p:sldId id="335" r:id="rId26"/>
    <p:sldId id="280" r:id="rId27"/>
    <p:sldId id="279" r:id="rId28"/>
    <p:sldId id="294" r:id="rId29"/>
    <p:sldId id="295" r:id="rId30"/>
    <p:sldId id="348" r:id="rId31"/>
    <p:sldId id="273" r:id="rId32"/>
    <p:sldId id="349" r:id="rId33"/>
    <p:sldId id="281" r:id="rId34"/>
    <p:sldId id="340" r:id="rId35"/>
    <p:sldId id="308" r:id="rId36"/>
    <p:sldId id="341" r:id="rId37"/>
    <p:sldId id="344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C764A-5E75-590E-460A-19EBC842C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D4A74B-4F13-3DF8-109F-FB0BD2D2E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A22592-7342-89F0-AECF-483B64DC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256DB-395E-1174-A80F-518A00D8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1DCDF8-5599-8136-E789-31C4B6A9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05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0AAEE-E879-FF16-F802-401165E6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79D260-E239-B0A0-B45C-50741843D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30A7FA-333E-7554-2B4D-45EC59AE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B9A7A0-6BBC-0DF8-0CD8-ADF465AF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204F7E-15D1-C17E-C874-85C9E6BA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77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97D25C3-7B33-8A7C-86D8-08EB1A339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126FD7-8EB1-00F1-6EF2-253C9C924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9159F9-7BD1-753E-BABD-19EBF3C6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3D63F6-F2D4-479F-98B7-F21C35FE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20340B-E4F3-478C-6454-CF42F249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8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B8A16-DDB7-99E0-3F9D-4E29EF78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A98D8D-CF37-FD43-FFC1-84E91A0F2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54F863-8A97-2D4E-E1B4-5983C653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10301B-C3E8-CC0C-F7FF-03AAA496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C33091-BBBB-0570-D6CD-630D6CC5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39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3F72A0-11B2-8835-AAD0-6FBD313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5482CA-592C-5F19-42E3-61DE9B61D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07E16D-84E2-4AD8-DBA9-F3D2D404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540A51-CFEC-0287-0A62-3419E2FB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A613E9-1BF3-3C15-48A5-45B57743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57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9B556-39E8-A444-05EE-AE50F18C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55FE6-4DA5-C80C-047A-1BAF008EA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45B773-E889-8FF3-065C-E375E5A7E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AB7183-AC38-B8F8-40D5-DB6E8244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F81EBC-F2A5-17D0-5A1E-F2C7702A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0C296B-5478-C58E-E922-2D7C1099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67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CF42D-49DD-53D2-FF11-F48C6E70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A65AD7-2E55-6CDD-77D3-E50EDBFFD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29CA72-4FF8-21B4-FE13-C9F445994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20B935-CC0D-B0F1-E2BE-F7FD4FFCD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7AB79CF-CE3A-42D6-0D50-F9C63EEB7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66C649F-3406-C2F1-7293-DE9BBE54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89EF1F-014A-E3B8-83E5-A71A006F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6E7E539-F353-B03D-9CB3-4D317221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39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B14C8-CA3B-F154-D0AE-9A9E8B9B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09E0A3-68BF-AF8E-AEF2-69C02220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27E22C-F639-76CE-FE35-E4BADF3A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70703E-96F3-480A-9173-269B2787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02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1B20D7-3DD5-B327-36F2-812C81D8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D2CCD1-D81C-EBCE-F625-1C3B56B0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A51617-7126-FF60-C4DF-69928AC9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75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107B5-775E-BFF2-9C3F-D118BDB7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EE553E-790D-919C-0E53-0D94A4B35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CDB6DE-3143-BD8F-0ECD-5D7FB50C6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50E530-3DBC-CFE4-B692-6323AE21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76C190-E6F8-96EC-BD9A-6DF2BB71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C66D5C-A173-23FD-F6A9-8DB21814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33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9C874-3D3C-21A6-6D7C-CA6F204D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1005D85-4FB4-B7AE-47D4-B349179FE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102A64-5984-AFFA-D483-A5A72A2F8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6F38F1-D0CA-CC11-3674-9812B3F8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C187-B03F-438F-8B92-0818ACE7883B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0F07ED-7FE6-6DC0-38FB-0CDD42A3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9BBD63-3F6E-5922-944C-B5588ED4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48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FBDD49E-CB06-894A-00F6-47108F35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B519DD-292F-D7F2-2014-A5DBB5F5F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3F1A50-FA95-44A5-DBEE-D6E319F92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C187-B03F-438F-8B92-0818ACE7883B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04B0CF-3101-E949-89B6-51FF2696D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90AE31-D9AE-2E39-6A96-48B388758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D147-CD61-4701-9AC7-D8116AB57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99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FF404-801F-EF46-4D9D-828036F6FC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6000">
                <a:effectLst/>
                <a:latin typeface="Times New Roman" panose="02020603050405020304" pitchFamily="18" charset="0"/>
                <a:ea typeface="TimesNewRomanPSMT"/>
              </a:rPr>
              <a:t>Metodologie archeologie středověku a novověku</a:t>
            </a:r>
            <a:br>
              <a:rPr lang="cs-CZ" sz="6000">
                <a:effectLst/>
                <a:latin typeface="Times New Roman" panose="02020603050405020304" pitchFamily="18" charset="0"/>
                <a:ea typeface="TimesNewRomanPSMT"/>
              </a:rPr>
            </a:b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B9A3F7-ECDE-265E-6071-C37F1FD68D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sz="3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NewRomanPSMT"/>
              </a:rPr>
              <a:t>Středověká modernizace, slovanská a středověká kolonizace. Etnické a sociální aspekty historické archeolo</a:t>
            </a:r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18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B2104D-DE38-4273-953F-FA49C2BED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59" y="515179"/>
            <a:ext cx="6994080" cy="6342821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800" b="1" dirty="0">
                <a:solidFill>
                  <a:srgbClr val="FF0000"/>
                </a:solidFill>
              </a:rPr>
              <a:t>Kultura </a:t>
            </a:r>
            <a:r>
              <a:rPr lang="cs-CZ" altLang="cs-CZ" sz="2800" b="1" dirty="0"/>
              <a:t> </a:t>
            </a:r>
          </a:p>
          <a:p>
            <a:endParaRPr lang="cs-CZ" altLang="cs-CZ" sz="2800" b="1" dirty="0"/>
          </a:p>
          <a:p>
            <a:r>
              <a:rPr lang="cs-CZ" altLang="cs-CZ" sz="2000" b="1" dirty="0"/>
              <a:t>světská:</a:t>
            </a:r>
            <a:r>
              <a:rPr lang="cs-CZ" altLang="cs-CZ" sz="2000" dirty="0"/>
              <a:t>  navázala na antiku</a:t>
            </a:r>
          </a:p>
          <a:p>
            <a:pPr marL="0" indent="0">
              <a:buNone/>
            </a:pPr>
            <a:r>
              <a:rPr lang="cs-CZ" altLang="cs-CZ" sz="2000" dirty="0"/>
              <a:t>                    latina, knižní kodexy </a:t>
            </a:r>
          </a:p>
          <a:p>
            <a:pPr marL="0" indent="0">
              <a:buNone/>
            </a:pPr>
            <a:r>
              <a:rPr lang="cs-CZ" altLang="cs-CZ" sz="2000" dirty="0"/>
              <a:t>                    městské školy, univerzity </a:t>
            </a:r>
          </a:p>
          <a:p>
            <a:pPr marL="0" indent="0">
              <a:buNone/>
            </a:pPr>
            <a:r>
              <a:rPr lang="cs-CZ" sz="2000" dirty="0"/>
              <a:t>                     6. stol.:  </a:t>
            </a:r>
            <a:r>
              <a:rPr lang="cs-CZ" sz="2000" dirty="0" err="1"/>
              <a:t>Cassiodorus</a:t>
            </a:r>
            <a:r>
              <a:rPr lang="cs-CZ" sz="2000" dirty="0"/>
              <a:t>  –  základ vzdělání:         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</a:t>
            </a:r>
            <a:r>
              <a:rPr lang="cs-CZ" sz="2000" b="1" dirty="0"/>
              <a:t>Sedmero svobodných umění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  (S</a:t>
            </a:r>
            <a:r>
              <a:rPr lang="cs-CZ" sz="2000" dirty="0"/>
              <a:t>eptem </a:t>
            </a:r>
            <a:r>
              <a:rPr lang="cs-CZ" sz="2000" dirty="0" err="1"/>
              <a:t>artes</a:t>
            </a:r>
            <a:r>
              <a:rPr lang="cs-CZ" sz="2000" dirty="0"/>
              <a:t> </a:t>
            </a:r>
            <a:r>
              <a:rPr lang="cs-CZ" sz="2000" dirty="0" err="1"/>
              <a:t>liberales</a:t>
            </a:r>
            <a:r>
              <a:rPr lang="cs-CZ" sz="2000" dirty="0"/>
              <a:t>)</a:t>
            </a:r>
            <a:endParaRPr lang="cs-CZ" altLang="cs-CZ" sz="2000" dirty="0"/>
          </a:p>
          <a:p>
            <a:pPr marL="0" indent="0">
              <a:buNone/>
            </a:pPr>
            <a:r>
              <a:rPr lang="cs-CZ" sz="2000" dirty="0"/>
              <a:t>                                    </a:t>
            </a:r>
            <a:r>
              <a:rPr lang="cs-CZ" sz="2000" dirty="0" err="1"/>
              <a:t>Boethius</a:t>
            </a:r>
            <a:r>
              <a:rPr lang="cs-CZ" sz="2000" dirty="0"/>
              <a:t> –  křesťanský teolog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–  2 stupně:  trivium  –  gramatika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–  rétorika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–  dialektika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</a:t>
            </a:r>
            <a:r>
              <a:rPr lang="cs-CZ" sz="2000" dirty="0" err="1"/>
              <a:t>quadrivium</a:t>
            </a:r>
            <a:r>
              <a:rPr lang="cs-CZ" sz="2000" dirty="0"/>
              <a:t>  –  aritmetika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–  geometrie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–  astronomie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–  hudba</a:t>
            </a:r>
            <a:endParaRPr lang="cs-CZ" altLang="cs-CZ" sz="2000" b="1" dirty="0"/>
          </a:p>
          <a:p>
            <a:r>
              <a:rPr lang="cs-CZ" altLang="cs-CZ" sz="2000" b="1" dirty="0"/>
              <a:t>církevní:   </a:t>
            </a:r>
            <a:r>
              <a:rPr lang="cs-CZ" altLang="cs-CZ" sz="2000" dirty="0"/>
              <a:t>řádová skriptoria (Břevnov)</a:t>
            </a:r>
          </a:p>
          <a:p>
            <a:pPr marL="0" indent="0">
              <a:buNone/>
            </a:pPr>
            <a:r>
              <a:rPr lang="cs-CZ" altLang="cs-CZ" sz="2000" dirty="0"/>
              <a:t>                      školy:  </a:t>
            </a:r>
            <a:r>
              <a:rPr lang="cs-CZ" sz="2000" dirty="0"/>
              <a:t>katedrální, klášterní</a:t>
            </a:r>
            <a:endParaRPr lang="cs-CZ" altLang="cs-CZ" sz="2000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C99150C-5087-40CC-ADAB-55F0E7C7E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110996"/>
            <a:ext cx="4568575" cy="599171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5DC0345-9E1C-4A01-B238-C01839999AF2}"/>
              </a:ext>
            </a:extLst>
          </p:cNvPr>
          <p:cNvSpPr txBox="1"/>
          <p:nvPr/>
        </p:nvSpPr>
        <p:spPr>
          <a:xfrm>
            <a:off x="7315199" y="6227453"/>
            <a:ext cx="788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Sedm svobodných umění:  </a:t>
            </a:r>
            <a:r>
              <a:rPr lang="cs-CZ" b="1" dirty="0" err="1"/>
              <a:t>Hortus</a:t>
            </a:r>
            <a:r>
              <a:rPr lang="cs-CZ" b="1" dirty="0"/>
              <a:t> </a:t>
            </a:r>
            <a:r>
              <a:rPr lang="cs-CZ" b="1" dirty="0" err="1"/>
              <a:t>deliciarum</a:t>
            </a:r>
            <a:r>
              <a:rPr lang="cs-CZ" b="1" dirty="0"/>
              <a:t>  </a:t>
            </a:r>
          </a:p>
          <a:p>
            <a:r>
              <a:rPr lang="cs-CZ" dirty="0"/>
              <a:t>           </a:t>
            </a:r>
            <a:r>
              <a:rPr lang="cs-CZ" dirty="0" err="1"/>
              <a:t>Herrada</a:t>
            </a:r>
            <a:r>
              <a:rPr lang="cs-CZ" dirty="0"/>
              <a:t> von </a:t>
            </a:r>
            <a:r>
              <a:rPr lang="cs-CZ" dirty="0" err="1"/>
              <a:t>Landsberg</a:t>
            </a:r>
            <a:r>
              <a:rPr lang="cs-CZ" dirty="0"/>
              <a:t>, 12. stol.</a:t>
            </a:r>
          </a:p>
        </p:txBody>
      </p:sp>
    </p:spTree>
    <p:extLst>
      <p:ext uri="{BB962C8B-B14F-4D97-AF65-F5344CB8AC3E}">
        <p14:creationId xmlns:p14="http://schemas.microsoft.com/office/powerpoint/2010/main" val="240853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2500" y="235253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6600"/>
                </a:solidFill>
              </a:rPr>
              <a:t>                                      </a:t>
            </a:r>
            <a:r>
              <a:rPr lang="cs-CZ" altLang="cs-CZ" sz="3600" b="1" dirty="0">
                <a:solidFill>
                  <a:srgbClr val="FF0000"/>
                </a:solidFill>
              </a:rPr>
              <a:t>Kolonizace</a:t>
            </a:r>
            <a:br>
              <a:rPr lang="cs-CZ" altLang="cs-CZ" sz="3600" b="1" dirty="0">
                <a:solidFill>
                  <a:srgbClr val="FF0000"/>
                </a:solidFill>
              </a:rPr>
            </a:br>
            <a:br>
              <a:rPr lang="cs-CZ" altLang="cs-CZ" sz="2000" dirty="0"/>
            </a:br>
            <a:endParaRPr lang="cs-CZ" altLang="cs-CZ" sz="20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31515" y="1099335"/>
            <a:ext cx="12123505" cy="5953874"/>
          </a:xfrm>
        </p:spPr>
        <p:txBody>
          <a:bodyPr>
            <a:norm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</a:rPr>
              <a:t>Domácí obyvatelstvo  </a:t>
            </a:r>
            <a:r>
              <a:rPr lang="cs-CZ" altLang="cs-CZ" sz="2000" dirty="0"/>
              <a:t>–  v osídlovacím procesu hrálo důležitou roli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–  aktivní recepce nových metod a poznatků </a:t>
            </a:r>
          </a:p>
          <a:p>
            <a:endParaRPr lang="cs-CZ" altLang="cs-CZ" sz="2000" dirty="0"/>
          </a:p>
          <a:p>
            <a:r>
              <a:rPr lang="cs-CZ" altLang="cs-CZ" sz="2000" dirty="0"/>
              <a:t> </a:t>
            </a:r>
            <a:r>
              <a:rPr lang="cs-CZ" altLang="cs-CZ" sz="2000" b="1" dirty="0">
                <a:solidFill>
                  <a:srgbClr val="FF0000"/>
                </a:solidFill>
              </a:rPr>
              <a:t>Cizinci</a:t>
            </a:r>
            <a:r>
              <a:rPr lang="cs-CZ" altLang="cs-CZ" sz="2000" dirty="0"/>
              <a:t>  –   o úspěchu či neúspěchu nové lokace nerozhodoval počet nově příchozích, ale schopnosti</a:t>
            </a:r>
          </a:p>
          <a:p>
            <a:pPr marL="0" indent="0">
              <a:buNone/>
            </a:pPr>
            <a:r>
              <a:rPr lang="cs-CZ" altLang="cs-CZ" sz="2000" dirty="0"/>
              <a:t>                       (specializace, znalosti, organizace) </a:t>
            </a:r>
          </a:p>
          <a:p>
            <a:pPr marL="0" indent="0"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Charakter pronikání  </a:t>
            </a:r>
            <a:r>
              <a:rPr lang="cs-CZ" altLang="cs-CZ" sz="2000" dirty="0"/>
              <a:t>–  nešlo o masové pronikání, ale o rychlé  přejímání: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a)  právních norem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b)  způsobu hospodaření a vyspělejších technologií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c)  životního stylu  a nového hodnotového systému</a:t>
            </a:r>
          </a:p>
          <a:p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Demografický transfer  </a:t>
            </a:r>
            <a:r>
              <a:rPr lang="cs-CZ" altLang="cs-CZ" sz="2000" dirty="0"/>
              <a:t>–  nejsou doloženy doklady masivního přesídlování  (postupná změna etnické struktury)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–  během jednoho století přesun nejvýše </a:t>
            </a:r>
            <a:r>
              <a:rPr lang="cs-CZ" altLang="cs-CZ" sz="2000" b="1" dirty="0"/>
              <a:t>200 000 obyvatel</a:t>
            </a: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(v prostoru od Baltského moře po jižní hranice uherského království) </a:t>
            </a:r>
          </a:p>
          <a:p>
            <a:endParaRPr lang="cs-CZ" altLang="cs-CZ" sz="2000" dirty="0"/>
          </a:p>
          <a:p>
            <a:pPr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905333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383" y="606175"/>
            <a:ext cx="12349830" cy="634429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Kolonizace  </a:t>
            </a:r>
            <a:r>
              <a:rPr lang="cs-CZ" sz="2000" b="1" dirty="0"/>
              <a:t>–   n</a:t>
            </a:r>
            <a:r>
              <a:rPr lang="cs-CZ" altLang="cs-CZ" sz="2000" b="1" dirty="0"/>
              <a:t>a německé straně:   </a:t>
            </a:r>
            <a:r>
              <a:rPr lang="cs-CZ" altLang="cs-CZ" sz="2000" dirty="0"/>
              <a:t>kulturní dílo německého národa, který slovanský prostor civilizoval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–   n</a:t>
            </a:r>
            <a:r>
              <a:rPr lang="cs-CZ" altLang="cs-CZ" sz="2000" b="1" dirty="0"/>
              <a:t>a české straně:  </a:t>
            </a:r>
            <a:r>
              <a:rPr lang="cs-CZ" altLang="cs-CZ" sz="2000" dirty="0"/>
              <a:t>(i Polsku) opačný pohled:  ohrožení státní, národní a kulturní svébytnosti</a:t>
            </a: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>
                <a:solidFill>
                  <a:srgbClr val="FF0000"/>
                </a:solidFill>
              </a:rPr>
              <a:t>Johan Gottfried Herder   </a:t>
            </a:r>
            <a:r>
              <a:rPr lang="cs-CZ" sz="2000" dirty="0"/>
              <a:t>–   romantický výklad o rozdílech mezi bojovnými Germány a „mírumilovnými“ Slovany </a:t>
            </a:r>
          </a:p>
          <a:p>
            <a:pPr marL="0" indent="0">
              <a:buNone/>
            </a:pPr>
            <a:r>
              <a:rPr lang="cs-CZ" sz="2000" dirty="0"/>
              <a:t>            (1744–1803)               –   19. stol.:   představa o velkém kulturním činu německého národa na územích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s dřívějším slovanským osídlením (aktivní sedláci)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–  kolonizace ve </a:t>
            </a:r>
            <a:r>
              <a:rPr lang="cs-CZ" sz="2000" dirty="0" err="1"/>
              <a:t>vých</a:t>
            </a:r>
            <a:r>
              <a:rPr lang="cs-CZ" sz="2000" dirty="0"/>
              <a:t>. zemích střední Evropy spojena s pohybem německého etnika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>
                <a:solidFill>
                  <a:srgbClr val="FF0000"/>
                </a:solidFill>
              </a:rPr>
              <a:t>František Palacký   </a:t>
            </a:r>
            <a:r>
              <a:rPr lang="cs-CZ" sz="2000" dirty="0">
                <a:solidFill>
                  <a:srgbClr val="FF0000"/>
                </a:solidFill>
              </a:rPr>
              <a:t>   </a:t>
            </a:r>
            <a:r>
              <a:rPr lang="cs-CZ" sz="2000" dirty="0"/>
              <a:t>–  Dějiny národa českého v Čechách a v Moravě </a:t>
            </a:r>
          </a:p>
          <a:p>
            <a:pPr marL="0" indent="0">
              <a:buNone/>
            </a:pPr>
            <a:r>
              <a:rPr lang="cs-CZ" sz="2000" dirty="0"/>
              <a:t>        (1798–1876)           –  </a:t>
            </a:r>
            <a:r>
              <a:rPr lang="cs-CZ" altLang="cs-CZ" sz="2000" dirty="0"/>
              <a:t>smysl českých dějin viděl v neustálém stýkání a potýkání slovanského a germánského živlu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–   příchod německého etnika chápal jako inovační proměnu: </a:t>
            </a:r>
            <a:r>
              <a:rPr lang="cs-CZ" sz="2000" dirty="0"/>
              <a:t>šíření německého práva </a:t>
            </a: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                                          –  etnickou změnu přivodila kolonizace spojená se zakládáním měst a městského stavu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–  kladl důraz na změny ve 13. stol.: za vlády Přemysla O. II. (1253−1278) se Němci usazovali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   na Loketsku, Trutnovsku a Kladsku a v prostoru Jeseníků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   povznesení řemesel a obchodu</a:t>
            </a:r>
          </a:p>
        </p:txBody>
      </p:sp>
    </p:spTree>
    <p:extLst>
      <p:ext uri="{BB962C8B-B14F-4D97-AF65-F5344CB8AC3E}">
        <p14:creationId xmlns:p14="http://schemas.microsoft.com/office/powerpoint/2010/main" val="44322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40080"/>
            <a:ext cx="11353800" cy="6126480"/>
          </a:xfrm>
        </p:spPr>
        <p:txBody>
          <a:bodyPr>
            <a:normAutofit fontScale="92500" lnSpcReduction="10000"/>
          </a:bodyPr>
          <a:lstStyle/>
          <a:p>
            <a:r>
              <a:rPr lang="cs-CZ" sz="2100" b="1" dirty="0" err="1">
                <a:solidFill>
                  <a:srgbClr val="FF0000"/>
                </a:solidFill>
              </a:rPr>
              <a:t>Hermenegild</a:t>
            </a:r>
            <a:r>
              <a:rPr lang="cs-CZ" sz="2100" b="1" dirty="0">
                <a:solidFill>
                  <a:srgbClr val="FF0000"/>
                </a:solidFill>
              </a:rPr>
              <a:t> </a:t>
            </a:r>
            <a:r>
              <a:rPr lang="cs-CZ" sz="2100" b="1" dirty="0" err="1">
                <a:solidFill>
                  <a:srgbClr val="FF0000"/>
                </a:solidFill>
              </a:rPr>
              <a:t>Jireček</a:t>
            </a:r>
            <a:r>
              <a:rPr lang="cs-CZ" sz="2100" b="1" dirty="0">
                <a:solidFill>
                  <a:srgbClr val="FF0000"/>
                </a:solidFill>
              </a:rPr>
              <a:t>    </a:t>
            </a:r>
            <a:r>
              <a:rPr lang="cs-CZ" sz="2100" dirty="0"/>
              <a:t>–  1857:  do konce 12. stol. kolonizaci provádělo domácí slovanské obyvatelstvo </a:t>
            </a:r>
          </a:p>
          <a:p>
            <a:pPr marL="0" indent="0">
              <a:buNone/>
            </a:pPr>
            <a:r>
              <a:rPr lang="cs-CZ" sz="2100" dirty="0"/>
              <a:t>            (1827–1909)  </a:t>
            </a:r>
            <a:r>
              <a:rPr lang="cs-CZ" sz="2100" dirty="0">
                <a:solidFill>
                  <a:srgbClr val="FF0000"/>
                </a:solidFill>
              </a:rPr>
              <a:t>                         </a:t>
            </a:r>
            <a:r>
              <a:rPr lang="cs-CZ" sz="2100" dirty="0"/>
              <a:t>od poč. 13. stol.:  připojili se němečtí  osadníci </a:t>
            </a:r>
          </a:p>
          <a:p>
            <a:pPr marL="0" indent="0">
              <a:buNone/>
            </a:pPr>
            <a:endParaRPr lang="cs-CZ" sz="2100" b="1" dirty="0"/>
          </a:p>
          <a:p>
            <a:r>
              <a:rPr lang="cs-CZ" sz="2100" b="1" dirty="0">
                <a:solidFill>
                  <a:srgbClr val="FF0000"/>
                </a:solidFill>
              </a:rPr>
              <a:t>Josef Šusta    </a:t>
            </a:r>
            <a:r>
              <a:rPr lang="cs-CZ" sz="2100" dirty="0"/>
              <a:t>–   recepce (přijetí) progresivních prvků z evropského západu </a:t>
            </a:r>
          </a:p>
          <a:p>
            <a:pPr marL="0" indent="0">
              <a:buNone/>
            </a:pPr>
            <a:r>
              <a:rPr lang="cs-CZ" sz="2100" dirty="0"/>
              <a:t>   (1874−1945)   –  rozšiřování tržně peněžního hospodářství (těžba stříbra, mince) </a:t>
            </a:r>
          </a:p>
          <a:p>
            <a:pPr marL="0" indent="0">
              <a:buNone/>
            </a:pPr>
            <a:r>
              <a:rPr lang="cs-CZ" sz="2100" dirty="0"/>
              <a:t>                             –  podnikatelská zdatnost německého městského patriciátu byla hybatelem</a:t>
            </a:r>
          </a:p>
          <a:p>
            <a:pPr marL="0" indent="0">
              <a:buNone/>
            </a:pPr>
            <a:r>
              <a:rPr lang="cs-CZ" sz="2100" dirty="0"/>
              <a:t>                                 transformačního procesu (vrchol za posledních Přemyslovců)</a:t>
            </a:r>
          </a:p>
          <a:p>
            <a:pPr marL="0" indent="0">
              <a:buNone/>
            </a:pPr>
            <a:endParaRPr lang="cs-CZ" sz="2100" dirty="0"/>
          </a:p>
          <a:p>
            <a:r>
              <a:rPr lang="cs-CZ" sz="2100" b="1" dirty="0">
                <a:solidFill>
                  <a:srgbClr val="FF0000"/>
                </a:solidFill>
              </a:rPr>
              <a:t>Josef Vítězslav Šimák </a:t>
            </a:r>
            <a:r>
              <a:rPr lang="cs-CZ" sz="2100" dirty="0"/>
              <a:t>(1870–1941)  –  rozlišoval kolonizaci v jednotlivých oblastech z etnického hlediska</a:t>
            </a:r>
          </a:p>
          <a:p>
            <a:endParaRPr lang="cs-CZ" sz="2100" dirty="0"/>
          </a:p>
          <a:p>
            <a:r>
              <a:rPr lang="cs-CZ" sz="2100" b="1" dirty="0">
                <a:solidFill>
                  <a:srgbClr val="FF0000"/>
                </a:solidFill>
              </a:rPr>
              <a:t>František </a:t>
            </a:r>
            <a:r>
              <a:rPr lang="cs-CZ" sz="2100" b="1" dirty="0" err="1">
                <a:solidFill>
                  <a:srgbClr val="FF0000"/>
                </a:solidFill>
              </a:rPr>
              <a:t>Graus</a:t>
            </a:r>
            <a:r>
              <a:rPr lang="cs-CZ" sz="2100" b="1" dirty="0">
                <a:solidFill>
                  <a:srgbClr val="FF0000"/>
                </a:solidFill>
              </a:rPr>
              <a:t> </a:t>
            </a:r>
            <a:r>
              <a:rPr lang="cs-CZ" sz="2100" dirty="0"/>
              <a:t>(1921 – 1989) –  1957:  za kolonizaci považoval  „jakékoli zúrodňování půdy, osazování půdy </a:t>
            </a:r>
          </a:p>
          <a:p>
            <a:pPr marL="0" indent="0">
              <a:buNone/>
            </a:pPr>
            <a:r>
              <a:rPr lang="cs-CZ" sz="2100" dirty="0"/>
              <a:t>                                                                             zpustlé, nebo osazené novým obyvatelstvem“ </a:t>
            </a:r>
          </a:p>
          <a:p>
            <a:pPr marL="0" indent="0">
              <a:buNone/>
            </a:pPr>
            <a:r>
              <a:rPr lang="cs-CZ" sz="2100" dirty="0"/>
              <a:t>                                                            –   šlo o jev společný v řadě evropských zemí </a:t>
            </a:r>
          </a:p>
          <a:p>
            <a:pPr marL="0" indent="0">
              <a:buNone/>
            </a:pPr>
            <a:endParaRPr lang="cs-CZ" sz="2100" dirty="0"/>
          </a:p>
          <a:p>
            <a:r>
              <a:rPr lang="cs-CZ" sz="2100" b="1" dirty="0">
                <a:solidFill>
                  <a:srgbClr val="FF0000"/>
                </a:solidFill>
              </a:rPr>
              <a:t>Walter </a:t>
            </a:r>
            <a:r>
              <a:rPr lang="cs-CZ" sz="2100" b="1" dirty="0" err="1">
                <a:solidFill>
                  <a:srgbClr val="FF0000"/>
                </a:solidFill>
              </a:rPr>
              <a:t>Schlesinger</a:t>
            </a:r>
            <a:r>
              <a:rPr lang="cs-CZ" sz="2100" b="1" dirty="0">
                <a:solidFill>
                  <a:srgbClr val="FF0000"/>
                </a:solidFill>
              </a:rPr>
              <a:t>   </a:t>
            </a:r>
            <a:r>
              <a:rPr lang="cs-CZ" sz="2100" dirty="0"/>
              <a:t>– 1957:  odmítal dobyvačný charakter německé kolonizace německých feudálů</a:t>
            </a:r>
          </a:p>
          <a:p>
            <a:pPr marL="0" indent="0">
              <a:buNone/>
            </a:pPr>
            <a:r>
              <a:rPr lang="cs-CZ" sz="2100" dirty="0"/>
              <a:t>        (1908 – 1984)         –  upozornil na evropský kontext vrcholně středověkých inovací 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2720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6600"/>
                </a:solidFill>
              </a:rPr>
              <a:t>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Středověká kolonizace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595901" y="893852"/>
            <a:ext cx="10572842" cy="5964148"/>
          </a:xfrm>
        </p:spPr>
        <p:txBody>
          <a:bodyPr/>
          <a:lstStyle/>
          <a:p>
            <a:endParaRPr lang="cs-CZ" altLang="cs-CZ" sz="1800" b="1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Příčiny </a:t>
            </a:r>
            <a:r>
              <a:rPr lang="cs-CZ" altLang="cs-CZ" sz="2000" dirty="0"/>
              <a:t> –  přelidnění osídlených ploch (zahuštění starého sídelního areálu)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–  potřeba nové půdy pro zemědělství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–  zlepšení klimatu a životních podmínek v méně příznivých oblastech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–  změny v agrární výrobě   </a:t>
            </a:r>
          </a:p>
          <a:p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Rozšiřování sídelních areálů 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/>
              <a:t>–  postup do podhorských a vyšších poloh: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                        a)  vnitrozemské pahorkatiny a vrchoviny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                        b)  pohraniční hornaté oblasti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Odlesňování  </a:t>
            </a:r>
            <a:r>
              <a:rPr lang="cs-CZ" altLang="cs-CZ" sz="2000" dirty="0"/>
              <a:t>–  a)</a:t>
            </a:r>
            <a:r>
              <a:rPr lang="cs-CZ" altLang="cs-CZ" sz="2000" b="1" dirty="0"/>
              <a:t>  </a:t>
            </a:r>
            <a:r>
              <a:rPr lang="cs-CZ" altLang="cs-CZ" sz="2000" dirty="0"/>
              <a:t>získání sídelního</a:t>
            </a:r>
            <a:r>
              <a:rPr lang="cs-CZ" altLang="cs-CZ" sz="2000" b="1" dirty="0"/>
              <a:t> </a:t>
            </a:r>
            <a:r>
              <a:rPr lang="cs-CZ" altLang="cs-CZ" sz="2000" dirty="0"/>
              <a:t>prostoru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b)  stavební materiál (dřevo)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c)  volné plochy pro obdělávání zemědělských plodin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d)  těžba kovů a hornictví (Jihlava, Kutná Hora – stříbro)</a:t>
            </a:r>
          </a:p>
          <a:p>
            <a:pPr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84382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775" y="821933"/>
            <a:ext cx="11440225" cy="6210728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</a:rPr>
              <a:t>Středověká krajina</a:t>
            </a:r>
            <a:r>
              <a:rPr lang="cs-CZ" altLang="cs-CZ" sz="2000" dirty="0"/>
              <a:t>  –  les, pastviny a pole</a:t>
            </a:r>
            <a:endParaRPr lang="cs-CZ" altLang="cs-CZ" sz="2000" b="1" dirty="0"/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>
              <a:lnSpc>
                <a:spcPct val="8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Kolonizace  –  </a:t>
            </a:r>
            <a:r>
              <a:rPr lang="cs-CZ" altLang="cs-CZ" sz="2000" b="1" dirty="0"/>
              <a:t>vnitřní</a:t>
            </a:r>
            <a:r>
              <a:rPr lang="cs-CZ" altLang="cs-CZ" sz="2000" dirty="0"/>
              <a:t> (domácí):  </a:t>
            </a:r>
            <a:r>
              <a:rPr lang="cs-CZ" altLang="cs-CZ" sz="2000" b="1" dirty="0"/>
              <a:t>10/11. a 12. stol.:  </a:t>
            </a:r>
            <a:r>
              <a:rPr lang="cs-CZ" altLang="cs-CZ" sz="2000" dirty="0"/>
              <a:t>osídlování vyšších poloh ze starého sídelního území</a:t>
            </a:r>
          </a:p>
          <a:p>
            <a:pPr>
              <a:lnSpc>
                <a:spcPct val="80000"/>
              </a:lnSpc>
            </a:pPr>
            <a:endParaRPr lang="cs-CZ" altLang="cs-CZ" sz="20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                         </a:t>
            </a:r>
            <a:r>
              <a:rPr lang="cs-CZ" altLang="cs-CZ" sz="2000" dirty="0"/>
              <a:t>–  </a:t>
            </a:r>
            <a:r>
              <a:rPr lang="cs-CZ" altLang="cs-CZ" sz="2000" b="1" dirty="0"/>
              <a:t>vnější  –  13: stol: </a:t>
            </a:r>
            <a:r>
              <a:rPr lang="cs-CZ" altLang="cs-CZ" sz="2000" dirty="0"/>
              <a:t>  řízené osídlování neobsazených poloh kolonisty z německy mluvících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                                                               zemí (Rakousko, Porýní)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Organizátor </a:t>
            </a:r>
            <a:r>
              <a:rPr lang="cs-CZ" altLang="cs-CZ" sz="2000" dirty="0"/>
              <a:t> –  panovník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–   církev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–   šlechta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–   bohatí měšťané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Kolonizační proces 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/>
              <a:t>–  do kolonizovaných oblastí přivádí nové (cizí) obyvatelstvo s novými právními a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                                            sociálními zvyklostmi</a:t>
            </a:r>
          </a:p>
        </p:txBody>
      </p:sp>
    </p:spTree>
    <p:extLst>
      <p:ext uri="{BB962C8B-B14F-4D97-AF65-F5344CB8AC3E}">
        <p14:creationId xmlns:p14="http://schemas.microsoft.com/office/powerpoint/2010/main" val="316494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403" y="888274"/>
            <a:ext cx="11914598" cy="5969726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Prameny </a:t>
            </a:r>
            <a:r>
              <a:rPr lang="cs-CZ" sz="2000" dirty="0"/>
              <a:t> –  </a:t>
            </a:r>
            <a:r>
              <a:rPr lang="cs-CZ" sz="2000" b="1" dirty="0"/>
              <a:t>písemné (nepřímé)</a:t>
            </a:r>
            <a:r>
              <a:rPr lang="cs-CZ" sz="2000" dirty="0"/>
              <a:t>:     2 etapy:      a)   10/1</a:t>
            </a:r>
            <a:r>
              <a:rPr lang="pt-BR" sz="2000" dirty="0"/>
              <a:t>1.</a:t>
            </a:r>
            <a:r>
              <a:rPr lang="cs-CZ" sz="2000" dirty="0"/>
              <a:t> </a:t>
            </a:r>
            <a:r>
              <a:rPr lang="pt-BR" sz="2000" dirty="0"/>
              <a:t>–</a:t>
            </a:r>
            <a:r>
              <a:rPr lang="cs-CZ" sz="2000" dirty="0"/>
              <a:t> </a:t>
            </a:r>
            <a:r>
              <a:rPr lang="pt-BR" sz="2000" dirty="0"/>
              <a:t>12.</a:t>
            </a:r>
            <a:r>
              <a:rPr lang="cs-CZ" sz="2000" dirty="0"/>
              <a:t> stol.   předěl:  kolem roku 1000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b)   </a:t>
            </a:r>
            <a:r>
              <a:rPr lang="pt-BR" sz="2000" dirty="0"/>
              <a:t>13. stol.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–  </a:t>
            </a:r>
            <a:r>
              <a:rPr lang="cs-CZ" sz="2000" b="1" dirty="0"/>
              <a:t>jazykové (lingvistické):   </a:t>
            </a:r>
            <a:r>
              <a:rPr lang="cs-CZ" sz="2000" dirty="0"/>
              <a:t>pojmenování nově založených osad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–  </a:t>
            </a:r>
            <a:r>
              <a:rPr lang="cs-CZ" sz="2000" b="1" dirty="0"/>
              <a:t>ikonografické</a:t>
            </a:r>
            <a:r>
              <a:rPr lang="cs-CZ" sz="2000" dirty="0"/>
              <a:t>:  Saské zrcadlo, </a:t>
            </a:r>
            <a:r>
              <a:rPr lang="cs-CZ" sz="2000" dirty="0" err="1"/>
              <a:t>Mandevilův</a:t>
            </a:r>
            <a:r>
              <a:rPr lang="cs-CZ" sz="2000" dirty="0"/>
              <a:t> cestopis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–  </a:t>
            </a:r>
            <a:r>
              <a:rPr lang="cs-CZ" sz="2000" b="1" dirty="0"/>
              <a:t>archeologické (přímé)</a:t>
            </a:r>
            <a:r>
              <a:rPr lang="cs-CZ" sz="2000" dirty="0"/>
              <a:t>:  a)  </a:t>
            </a:r>
            <a:r>
              <a:rPr lang="cs-CZ" sz="2000" b="1" dirty="0"/>
              <a:t>6. – 10/11. stol.:  slovanské osídlení:  </a:t>
            </a:r>
            <a:r>
              <a:rPr lang="cs-CZ" sz="2000" dirty="0"/>
              <a:t>rozšiřování sídelní plochy: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 – 2 směry:   a)  dovnitř osídlené plochy (zahušťování)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                        b)  ven (posun hranic)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b)  </a:t>
            </a:r>
            <a:r>
              <a:rPr lang="cs-CZ" sz="2000" b="1" dirty="0"/>
              <a:t>1. pol. 13. stol.</a:t>
            </a:r>
            <a:r>
              <a:rPr lang="cs-CZ" sz="2000" dirty="0"/>
              <a:t>:  strukturální změny vesnického prostředí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–   vznikají vrcholně středověké vesnice (stabilizované)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–   vesnice mají nové uspořádání (nová stavební podoba)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         –   kolem vsí souvislé plochy obdělávané půdy (polnosti)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 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5367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FC13BFCE-74C6-185B-A337-55B2D0E6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97"/>
            <a:ext cx="105156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cs-CZ" altLang="cs-CZ" sz="3200" b="1" dirty="0"/>
            </a:br>
            <a:r>
              <a:rPr lang="cs-CZ" altLang="cs-CZ" sz="3200" b="1" dirty="0"/>
              <a:t>         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Jazykové prameny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Onomastika – nauka o jménech</a:t>
            </a:r>
            <a:br>
              <a:rPr lang="cs-CZ" alt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alt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D85678D8-6B3F-359B-0A93-0496B3BB6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64" y="1664414"/>
            <a:ext cx="12133779" cy="53014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1.  </a:t>
            </a:r>
            <a:r>
              <a:rPr lang="cs-CZ" sz="2400" b="1" dirty="0" err="1">
                <a:solidFill>
                  <a:srgbClr val="FF0000"/>
                </a:solidFill>
              </a:rPr>
              <a:t>Antroponomastika</a:t>
            </a:r>
            <a:r>
              <a:rPr lang="cs-CZ" sz="2400" b="1" dirty="0">
                <a:solidFill>
                  <a:srgbClr val="FF0000"/>
                </a:solidFill>
              </a:rPr>
              <a:t>  </a:t>
            </a:r>
            <a:r>
              <a:rPr lang="cs-CZ" sz="2000" dirty="0"/>
              <a:t>–  zabývá se osobními jmény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b="1" dirty="0"/>
              <a:t>                  </a:t>
            </a:r>
            <a:r>
              <a:rPr lang="cs-CZ" sz="2000" dirty="0"/>
              <a:t>–  </a:t>
            </a:r>
            <a:r>
              <a:rPr lang="cs-CZ" sz="2000" b="1" dirty="0"/>
              <a:t>Marobud</a:t>
            </a:r>
            <a:r>
              <a:rPr lang="cs-CZ" sz="2000" dirty="0"/>
              <a:t>:  první doložené jméno u nás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–  </a:t>
            </a:r>
            <a:r>
              <a:rPr lang="cs-CZ" sz="2000" b="1" dirty="0"/>
              <a:t>Sámo</a:t>
            </a:r>
            <a:r>
              <a:rPr lang="cs-CZ" sz="2000" dirty="0"/>
              <a:t>:  </a:t>
            </a:r>
            <a:r>
              <a:rPr lang="cs-CZ" sz="2000" dirty="0" err="1"/>
              <a:t>Fredegarova</a:t>
            </a:r>
            <a:r>
              <a:rPr lang="cs-CZ" sz="2000" dirty="0"/>
              <a:t> kronika, kupec ze země Franků, ze </a:t>
            </a:r>
            <a:r>
              <a:rPr lang="cs-CZ" sz="2000" dirty="0" err="1"/>
              <a:t>Senonie</a:t>
            </a:r>
            <a:r>
              <a:rPr lang="cs-CZ" sz="2000" dirty="0"/>
              <a:t> (</a:t>
            </a:r>
            <a:r>
              <a:rPr lang="cs-CZ" sz="2000" dirty="0" err="1"/>
              <a:t>Sens</a:t>
            </a:r>
            <a:r>
              <a:rPr lang="cs-CZ" sz="2000" dirty="0"/>
              <a:t>, Burgundsko? - 623/624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„...homo nomen Samo </a:t>
            </a:r>
            <a:r>
              <a:rPr lang="cs-CZ" sz="2000" dirty="0" err="1"/>
              <a:t>natione</a:t>
            </a:r>
            <a:r>
              <a:rPr lang="cs-CZ" sz="2000" dirty="0"/>
              <a:t> </a:t>
            </a:r>
            <a:r>
              <a:rPr lang="cs-CZ" sz="2000" dirty="0" err="1"/>
              <a:t>Francos</a:t>
            </a:r>
            <a:r>
              <a:rPr lang="cs-CZ" sz="2000" dirty="0"/>
              <a:t> de </a:t>
            </a:r>
            <a:r>
              <a:rPr lang="cs-CZ" sz="2000" dirty="0" err="1"/>
              <a:t>pago</a:t>
            </a:r>
            <a:r>
              <a:rPr lang="cs-CZ" sz="2000" dirty="0"/>
              <a:t> </a:t>
            </a:r>
            <a:r>
              <a:rPr lang="cs-CZ" sz="2000" dirty="0" err="1"/>
              <a:t>Senonago</a:t>
            </a:r>
            <a:r>
              <a:rPr lang="cs-CZ" sz="2000" dirty="0"/>
              <a:t>…“)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–  nejstarší doložená slovanská jména:   velkomoravská knížata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</a:t>
            </a:r>
            <a:r>
              <a:rPr lang="cs-CZ" sz="2000" b="1" dirty="0"/>
              <a:t>Mojmír </a:t>
            </a:r>
            <a:r>
              <a:rPr lang="cs-CZ" sz="2000" dirty="0"/>
              <a:t> –  ten, jemuž patří svět, mír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</a:t>
            </a:r>
            <a:r>
              <a:rPr lang="cs-CZ" sz="2000" b="1" dirty="0"/>
              <a:t>Rastislav</a:t>
            </a:r>
            <a:r>
              <a:rPr lang="cs-CZ" sz="2000" dirty="0"/>
              <a:t>  –  ten, jehož sláva roste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</a:t>
            </a:r>
            <a:r>
              <a:rPr lang="cs-CZ" sz="2000" b="1" dirty="0"/>
              <a:t>Svatopluk</a:t>
            </a:r>
            <a:r>
              <a:rPr lang="cs-CZ" sz="2000" dirty="0"/>
              <a:t>  –  ten, jenž vede „svatý“ zástup či vojsko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– </a:t>
            </a:r>
            <a:r>
              <a:rPr lang="cs-CZ" sz="2000" b="1" dirty="0"/>
              <a:t>mýtičtí Přemyslovci</a:t>
            </a:r>
            <a:r>
              <a:rPr lang="cs-CZ" sz="2000" dirty="0"/>
              <a:t>:  Kosmova Česká kronika, 1119–1125): Krok, Kazi, Teta a Libuše, Přemysl  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– </a:t>
            </a:r>
            <a:r>
              <a:rPr lang="cs-CZ" sz="2000" b="1" dirty="0"/>
              <a:t>patrocinia:</a:t>
            </a:r>
            <a:r>
              <a:rPr lang="cs-CZ" sz="2000" dirty="0"/>
              <a:t>  zasvěcení kostelů podle světců (sv. Mikuláš)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– </a:t>
            </a:r>
            <a:r>
              <a:rPr lang="cs-CZ" sz="2000" b="1" dirty="0"/>
              <a:t>predikáty:</a:t>
            </a:r>
            <a:r>
              <a:rPr lang="cs-CZ" sz="2000" dirty="0"/>
              <a:t>  přídomky: 1140-48 poprvé doložen Markvart z Doubravy  (příjmení až v 18. stol.)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8A0F76-2813-419F-A05A-AF9BD21E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68" y="873303"/>
            <a:ext cx="11503631" cy="5984697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 </a:t>
            </a:r>
            <a:r>
              <a:rPr lang="cs-CZ" sz="2000" b="1" dirty="0"/>
              <a:t>Pojmenování vesnic  </a:t>
            </a:r>
            <a:r>
              <a:rPr lang="cs-CZ" sz="2000" dirty="0"/>
              <a:t>–  podle jmen hradských správců a šlechtických předáků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Všebořice, Kojetice  –  po </a:t>
            </a:r>
            <a:r>
              <a:rPr lang="cs-CZ" sz="2000" dirty="0" err="1"/>
              <a:t>Hrabišicích</a:t>
            </a:r>
            <a:r>
              <a:rPr lang="cs-CZ" sz="2000" dirty="0"/>
              <a:t>:  hradští správci v </a:t>
            </a:r>
            <a:r>
              <a:rPr lang="cs-CZ" sz="2000" dirty="0" err="1"/>
              <a:t>Bílinsku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–  jména tohoto typu vznikala relativně dlouho a souvisí s vnitřní kolonizací </a:t>
            </a:r>
          </a:p>
          <a:p>
            <a:pPr marL="0" indent="0">
              <a:buNone/>
              <a:defRPr/>
            </a:pPr>
            <a:r>
              <a:rPr lang="cs-CZ" sz="2000" dirty="0"/>
              <a:t>    </a:t>
            </a:r>
          </a:p>
          <a:p>
            <a:pPr>
              <a:defRPr/>
            </a:pPr>
            <a:r>
              <a:rPr lang="cs-CZ" sz="2000" b="1" dirty="0"/>
              <a:t>Služebná sídliště  </a:t>
            </a:r>
            <a:r>
              <a:rPr lang="cs-CZ" sz="2000" dirty="0"/>
              <a:t>–  </a:t>
            </a:r>
            <a:r>
              <a:rPr lang="cs-CZ" sz="2000" dirty="0" err="1"/>
              <a:t>Kováry</a:t>
            </a:r>
            <a:r>
              <a:rPr lang="cs-CZ" sz="2000" dirty="0"/>
              <a:t>, Štítary, Ovčáry, </a:t>
            </a:r>
            <a:r>
              <a:rPr lang="cs-CZ" sz="2000" dirty="0" err="1"/>
              <a:t>Kobylníky</a:t>
            </a:r>
            <a:r>
              <a:rPr lang="cs-CZ" sz="2000" dirty="0"/>
              <a:t>, Hrnčíře apod.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–  vazba na hradská centra:  obyvatelé těchto sídlišť byli vedle obvyklých povinností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zavázáni specifickými povinnostmi a službami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–  dnes odmítáno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Barbara </a:t>
            </a:r>
            <a:r>
              <a:rPr lang="cs-CZ" sz="2000" b="1" dirty="0" err="1"/>
              <a:t>Krzemieńska</a:t>
            </a:r>
            <a:r>
              <a:rPr lang="cs-CZ" sz="2000" b="1" dirty="0"/>
              <a:t> – Dušan Třeštík</a:t>
            </a:r>
            <a:r>
              <a:rPr lang="cs-CZ" sz="2000" dirty="0"/>
              <a:t>: </a:t>
            </a:r>
          </a:p>
          <a:p>
            <a:pPr marL="0" indent="0">
              <a:buNone/>
              <a:defRPr/>
            </a:pPr>
            <a:r>
              <a:rPr lang="cs-CZ" sz="2000" b="1" i="1" dirty="0"/>
              <a:t>     </a:t>
            </a:r>
            <a:r>
              <a:rPr lang="cs-CZ" sz="2000" dirty="0"/>
              <a:t>Služebná organizace v raně středověkých Čechách, </a:t>
            </a:r>
            <a:r>
              <a:rPr lang="cs-CZ" sz="2000" dirty="0" err="1"/>
              <a:t>ČsČH</a:t>
            </a:r>
            <a:r>
              <a:rPr lang="cs-CZ" sz="2000" dirty="0"/>
              <a:t> 12, 1964, 637-667. </a:t>
            </a:r>
          </a:p>
          <a:p>
            <a:pPr marL="0" indent="0">
              <a:buNone/>
              <a:defRPr/>
            </a:pPr>
            <a:r>
              <a:rPr lang="cs-CZ" sz="2000" dirty="0"/>
              <a:t>     Přemyslovská hradiště a služebná organizace přemyslovského státu, AR 17, 1965, 624-655.</a:t>
            </a:r>
          </a:p>
          <a:p>
            <a:pPr marL="0" indent="0">
              <a:buNone/>
              <a:defRPr/>
            </a:pPr>
            <a:r>
              <a:rPr lang="cs-CZ" sz="2000" dirty="0"/>
              <a:t>     Hospodářské základy raně středověkého státu ve střední Evropě (Čechy, Polsko, Uhry v 10. a 11. století), </a:t>
            </a:r>
          </a:p>
          <a:p>
            <a:pPr marL="0" indent="0">
              <a:buNone/>
              <a:defRPr/>
            </a:pPr>
            <a:r>
              <a:rPr lang="cs-CZ" sz="2000" dirty="0"/>
              <a:t>     Historická demografie 1, 1978, s. 149-230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2ED22EE2-E080-315F-9F9E-5B564AE8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Jazykové prameny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85C1FE-3866-4DBD-340A-00165E588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9" y="1520575"/>
            <a:ext cx="11219379" cy="58151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200" b="1" dirty="0"/>
              <a:t>Přesídlenecká sídliště: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2000" b="1" dirty="0"/>
              <a:t>      </a:t>
            </a:r>
            <a:r>
              <a:rPr lang="cs-CZ" sz="2000" dirty="0"/>
              <a:t>– </a:t>
            </a:r>
            <a:r>
              <a:rPr lang="cs-CZ" sz="2000" b="1" dirty="0"/>
              <a:t>Hedčany</a:t>
            </a:r>
            <a:r>
              <a:rPr lang="cs-CZ" sz="2000" dirty="0"/>
              <a:t>:   panovník využil k zakládání nových sídlišť zajatce: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Kosmova kronika  –  obyvatelé hradiště </a:t>
            </a:r>
            <a:r>
              <a:rPr lang="cs-CZ" sz="2000" dirty="0" err="1"/>
              <a:t>Hedeč</a:t>
            </a:r>
            <a:r>
              <a:rPr lang="cs-CZ" sz="2000" dirty="0"/>
              <a:t>/</a:t>
            </a:r>
            <a:r>
              <a:rPr lang="cs-CZ" sz="2000" dirty="0" err="1"/>
              <a:t>Giecz</a:t>
            </a:r>
            <a:r>
              <a:rPr lang="cs-CZ" sz="2000" dirty="0"/>
              <a:t> přesídlení Břetislavem I.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–  </a:t>
            </a:r>
            <a:r>
              <a:rPr lang="cs-CZ" sz="2000" b="1" dirty="0"/>
              <a:t>Dušníky</a:t>
            </a:r>
            <a:r>
              <a:rPr lang="cs-CZ" sz="2000" dirty="0"/>
              <a:t> u kláštera Doksany:  ves, jejíž obyvatelé byli  darováni pro spásu duše církevní instituci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–  </a:t>
            </a:r>
            <a:r>
              <a:rPr lang="cs-CZ" sz="2000" b="1" dirty="0"/>
              <a:t>Újezd </a:t>
            </a:r>
            <a:r>
              <a:rPr lang="cs-CZ" sz="2000" dirty="0"/>
              <a:t>(lat. </a:t>
            </a:r>
            <a:r>
              <a:rPr lang="cs-CZ" sz="2000" dirty="0" err="1"/>
              <a:t>Circuitus</a:t>
            </a:r>
            <a:r>
              <a:rPr lang="cs-CZ" sz="2000" dirty="0"/>
              <a:t>):  původně lesní území, které patřilo panovníkovi, jenž jej daroval církvi,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družinným předákům či bojovníkům (od konce 11. stol.– pol. 12. stol.)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Posesivní jména</a:t>
            </a:r>
            <a:r>
              <a:rPr lang="cs-CZ" sz="2000" dirty="0"/>
              <a:t>:  mladší jména s příponami –ov, </a:t>
            </a:r>
            <a:r>
              <a:rPr lang="cs-CZ" sz="2000" dirty="0" err="1"/>
              <a:t>ovice</a:t>
            </a:r>
            <a:r>
              <a:rPr lang="cs-CZ" sz="2000" dirty="0"/>
              <a:t>, </a:t>
            </a:r>
            <a:r>
              <a:rPr lang="cs-CZ" sz="2000" dirty="0" err="1"/>
              <a:t>ovany</a:t>
            </a:r>
            <a:r>
              <a:rPr lang="cs-CZ" sz="2000" dirty="0"/>
              <a:t>, -</a:t>
            </a:r>
            <a:r>
              <a:rPr lang="cs-CZ" sz="2000" dirty="0" err="1"/>
              <a:t>anov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          </a:t>
            </a:r>
            <a:r>
              <a:rPr lang="cs-CZ" sz="2000" dirty="0" err="1"/>
              <a:t>Mstišov</a:t>
            </a:r>
            <a:r>
              <a:rPr lang="cs-CZ" sz="2000" dirty="0"/>
              <a:t>, Svádov  –  měly vzniknout z přivlastňovacího tvaru osobního jména   (–</a:t>
            </a:r>
            <a:r>
              <a:rPr lang="cs-CZ" sz="2000" dirty="0" err="1"/>
              <a:t>ův</a:t>
            </a:r>
            <a:r>
              <a:rPr lang="cs-CZ" sz="2000" dirty="0"/>
              <a:t>)</a:t>
            </a:r>
          </a:p>
          <a:p>
            <a:pPr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7378" y="188457"/>
            <a:ext cx="8229600" cy="1143000"/>
          </a:xfrm>
        </p:spPr>
        <p:txBody>
          <a:bodyPr/>
          <a:lstStyle/>
          <a:p>
            <a:r>
              <a:rPr lang="cs-CZ" altLang="cs-CZ" sz="3200" b="1" dirty="0"/>
              <a:t>                      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Středověká modernizace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393" y="1240972"/>
            <a:ext cx="11486607" cy="56170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r>
              <a:rPr lang="cs-CZ" altLang="cs-CZ" sz="2000" b="1" dirty="0">
                <a:solidFill>
                  <a:srgbClr val="FF0000"/>
                </a:solidFill>
              </a:rPr>
              <a:t>Modernizace</a:t>
            </a:r>
            <a:r>
              <a:rPr lang="cs-CZ" altLang="cs-CZ" sz="2000" dirty="0"/>
              <a:t> –  postupná systemizace a technizace každodenního života </a:t>
            </a:r>
          </a:p>
          <a:p>
            <a:pPr>
              <a:buNone/>
            </a:pPr>
            <a:r>
              <a:rPr lang="cs-CZ" altLang="cs-CZ" sz="2000" dirty="0"/>
              <a:t>                            –  změny a technické novinky, které určovaly kulturně-civilizační úroveň evropského okruhu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–  ve Francii od konce 11. stol.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Středovýchodní Evropa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komplex zemí, jehož konsolidaci urychlila christianizace (9. – 11. stol.)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000" dirty="0"/>
              <a:t>                                                –  inovační vzory přicházely přes: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/>
              <a:t>                                                    a)  Podunají – od jihozápadu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/>
              <a:t>                                                    b)  Sasko – od severozápadu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Příčiny </a:t>
            </a:r>
            <a:r>
              <a:rPr lang="cs-CZ" altLang="cs-CZ" sz="2000" dirty="0"/>
              <a:t> –  populační vzrůst v 11. – 13. stol. </a:t>
            </a:r>
          </a:p>
          <a:p>
            <a:pPr marL="0" indent="0">
              <a:buNone/>
            </a:pPr>
            <a:r>
              <a:rPr lang="cs-CZ" altLang="cs-CZ" sz="2000" dirty="0"/>
              <a:t>                   –  kolonizace spojená se sídelně-ekonomickou činností</a:t>
            </a:r>
          </a:p>
          <a:p>
            <a:pPr marL="0" indent="0">
              <a:buNone/>
            </a:pPr>
            <a:r>
              <a:rPr lang="cs-CZ" altLang="cs-CZ" sz="2000" dirty="0"/>
              <a:t>                       (zakladatelské akce:   „klučení rolí“)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54543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823AD4-0F9D-C2FC-7400-7D8749332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53" y="791111"/>
            <a:ext cx="11616647" cy="62312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Vrcholná kolonizace 13. stol.:    </a:t>
            </a:r>
            <a:r>
              <a:rPr lang="cs-CZ" sz="2000" dirty="0"/>
              <a:t>původ kolonistů podle jmen příchozích: </a:t>
            </a:r>
            <a:endParaRPr lang="cs-CZ" sz="2000" b="1" dirty="0"/>
          </a:p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dirty="0"/>
              <a:t>     –  německá jména ze starších českých jmen (Ústí/</a:t>
            </a:r>
            <a:r>
              <a:rPr lang="cs-CZ" sz="2000" dirty="0" err="1"/>
              <a:t>Aussig</a:t>
            </a:r>
            <a:r>
              <a:rPr lang="cs-CZ" sz="2000" dirty="0"/>
              <a:t>) </a:t>
            </a:r>
          </a:p>
          <a:p>
            <a:pPr marL="0" indent="0">
              <a:buNone/>
              <a:defRPr/>
            </a:pPr>
            <a:r>
              <a:rPr lang="cs-CZ" sz="2000" dirty="0"/>
              <a:t>         </a:t>
            </a:r>
            <a:r>
              <a:rPr lang="cs-CZ" sz="2000" b="1" dirty="0"/>
              <a:t>Český les </a:t>
            </a:r>
            <a:r>
              <a:rPr lang="cs-CZ" sz="2000" dirty="0"/>
              <a:t>(Tachovsko) – </a:t>
            </a:r>
            <a:r>
              <a:rPr lang="cs-CZ" sz="2000" dirty="0" err="1"/>
              <a:t>Peters</a:t>
            </a:r>
            <a:r>
              <a:rPr lang="cs-CZ" sz="2000" dirty="0"/>
              <a:t>, </a:t>
            </a:r>
            <a:r>
              <a:rPr lang="cs-CZ" sz="2000" dirty="0" err="1"/>
              <a:t>Ulrichs</a:t>
            </a:r>
            <a:r>
              <a:rPr lang="cs-CZ" sz="2000" dirty="0"/>
              <a:t>  –  z území Horní Falce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</a:t>
            </a:r>
            <a:r>
              <a:rPr lang="cs-CZ" sz="2000" b="1" dirty="0"/>
              <a:t>Chebsko, Loketsko, Mostecko  </a:t>
            </a:r>
            <a:r>
              <a:rPr lang="cs-CZ" sz="2000" dirty="0"/>
              <a:t>–  přípony:  </a:t>
            </a:r>
            <a:r>
              <a:rPr lang="cs-CZ" sz="2000" dirty="0" err="1"/>
              <a:t>reuth</a:t>
            </a:r>
            <a:r>
              <a:rPr lang="cs-CZ" sz="2000" dirty="0"/>
              <a:t>,  </a:t>
            </a:r>
            <a:r>
              <a:rPr lang="cs-CZ" sz="2000" dirty="0" err="1"/>
              <a:t>riet</a:t>
            </a:r>
            <a:r>
              <a:rPr lang="cs-CZ" sz="2000" dirty="0"/>
              <a:t>/-</a:t>
            </a:r>
            <a:r>
              <a:rPr lang="cs-CZ" sz="2000" dirty="0" err="1"/>
              <a:t>ried</a:t>
            </a:r>
            <a:r>
              <a:rPr lang="cs-CZ" sz="2000" dirty="0"/>
              <a:t>  –  kolonizační proud z Horních Frank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</a:t>
            </a:r>
            <a:r>
              <a:rPr lang="cs-CZ" sz="2000" dirty="0" err="1"/>
              <a:t>roden</a:t>
            </a:r>
            <a:r>
              <a:rPr lang="cs-CZ" sz="2000" dirty="0"/>
              <a:t>, </a:t>
            </a:r>
            <a:r>
              <a:rPr lang="cs-CZ" sz="2000" dirty="0" err="1"/>
              <a:t>reuten</a:t>
            </a:r>
            <a:r>
              <a:rPr lang="cs-CZ" sz="2000" dirty="0"/>
              <a:t>:   klučit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</a:t>
            </a:r>
          </a:p>
          <a:p>
            <a:pPr marL="0" indent="0">
              <a:buNone/>
              <a:defRPr/>
            </a:pPr>
            <a:r>
              <a:rPr lang="cs-CZ" sz="2000" dirty="0"/>
              <a:t>      – </a:t>
            </a:r>
            <a:r>
              <a:rPr lang="cs-CZ" sz="2000" b="1" dirty="0" err="1"/>
              <a:t>Jindřichohradecko</a:t>
            </a:r>
            <a:r>
              <a:rPr lang="cs-CZ" sz="2000" b="1" dirty="0"/>
              <a:t>, již. Morava, Drahanská vrchovina  –   </a:t>
            </a:r>
            <a:r>
              <a:rPr lang="cs-CZ" sz="2000" dirty="0"/>
              <a:t>přípony:  </a:t>
            </a:r>
            <a:r>
              <a:rPr lang="cs-CZ" sz="2000" dirty="0" err="1"/>
              <a:t>schlag</a:t>
            </a:r>
            <a:r>
              <a:rPr lang="cs-CZ" sz="2000" dirty="0"/>
              <a:t>;  kolonisté z rakouského území </a:t>
            </a: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                                                                                                           </a:t>
            </a:r>
            <a:r>
              <a:rPr lang="cs-CZ" sz="2000" dirty="0"/>
              <a:t>                        </a:t>
            </a:r>
            <a:r>
              <a:rPr lang="cs-CZ" sz="2000" dirty="0" err="1"/>
              <a:t>schlagen</a:t>
            </a:r>
            <a:r>
              <a:rPr lang="cs-CZ" sz="2000" dirty="0"/>
              <a:t>:   tlouci, rubat, kácet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                      </a:t>
            </a:r>
          </a:p>
          <a:p>
            <a:pPr marL="0" indent="0">
              <a:buNone/>
              <a:defRPr/>
            </a:pPr>
            <a:r>
              <a:rPr lang="cs-CZ" sz="2000" dirty="0"/>
              <a:t>    –  </a:t>
            </a:r>
            <a:r>
              <a:rPr lang="cs-CZ" sz="2000" b="1" dirty="0"/>
              <a:t>sv. Čechy a </a:t>
            </a:r>
            <a:r>
              <a:rPr lang="cs-CZ" sz="2000" b="1" dirty="0" err="1"/>
              <a:t>sev</a:t>
            </a:r>
            <a:r>
              <a:rPr lang="cs-CZ" sz="2000" b="1" dirty="0"/>
              <a:t>. Morava  </a:t>
            </a:r>
            <a:r>
              <a:rPr lang="cs-CZ" sz="2000" dirty="0"/>
              <a:t>–  přípony:  </a:t>
            </a:r>
            <a:r>
              <a:rPr lang="cs-CZ" sz="2000" dirty="0" err="1"/>
              <a:t>dorf</a:t>
            </a:r>
            <a:r>
              <a:rPr lang="cs-CZ" sz="2000" dirty="0"/>
              <a:t>  –  kolonizační proud přes Slezsko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–  </a:t>
            </a:r>
            <a:r>
              <a:rPr lang="cs-CZ" sz="2000" b="1" dirty="0"/>
              <a:t>módní německá jména:  </a:t>
            </a:r>
            <a:r>
              <a:rPr lang="cs-CZ" sz="2000" dirty="0"/>
              <a:t>hrady   –  </a:t>
            </a:r>
            <a:r>
              <a:rPr lang="cs-CZ" sz="2000" dirty="0" err="1"/>
              <a:t>Cvilín</a:t>
            </a:r>
            <a:r>
              <a:rPr lang="cs-CZ" sz="2000" dirty="0"/>
              <a:t>:  </a:t>
            </a:r>
            <a:r>
              <a:rPr lang="cs-CZ" sz="2000" dirty="0" err="1"/>
              <a:t>Loebenstein</a:t>
            </a:r>
            <a:r>
              <a:rPr lang="cs-CZ" sz="2000" dirty="0"/>
              <a:t>: páni z Úvalna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města  –  </a:t>
            </a:r>
            <a:r>
              <a:rPr lang="cs-CZ" sz="2000" dirty="0" err="1"/>
              <a:t>Landeskrone</a:t>
            </a:r>
            <a:r>
              <a:rPr lang="cs-CZ" sz="2000" dirty="0"/>
              <a:t>/Lanškroun, </a:t>
            </a:r>
            <a:r>
              <a:rPr lang="cs-CZ" sz="2000" dirty="0" err="1"/>
              <a:t>Römerstadt</a:t>
            </a:r>
            <a:r>
              <a:rPr lang="cs-CZ" sz="2000" dirty="0"/>
              <a:t>/Rýmařov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6600"/>
                </a:solidFill>
              </a:rPr>
              <a:t>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Středověká kolonizace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88369" y="1219200"/>
            <a:ext cx="11503631" cy="5638800"/>
          </a:xfrm>
        </p:spPr>
        <p:txBody>
          <a:bodyPr>
            <a:norm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</a:rPr>
              <a:t>Expanze říše na východ od Labe a Sály  </a:t>
            </a:r>
            <a:r>
              <a:rPr lang="cs-CZ" altLang="cs-CZ" sz="2000" dirty="0"/>
              <a:t>–  populační růst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                                      –  christianizace:  boj proti pohanství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1113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</a:t>
            </a:r>
            <a:r>
              <a:rPr lang="cs-CZ" altLang="cs-CZ" sz="2000" dirty="0"/>
              <a:t>nejstarší dohoda o osídlovací akci vznikla v Brémách: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arcibiskup </a:t>
            </a:r>
            <a:r>
              <a:rPr lang="cs-CZ" altLang="cs-CZ" sz="2000" dirty="0" err="1"/>
              <a:t>Friderik</a:t>
            </a:r>
            <a:r>
              <a:rPr lang="cs-CZ" altLang="cs-CZ" sz="2000" dirty="0"/>
              <a:t> povolil knězi Jindřichovi a pěti laikům z „území před Rýnem“ („</a:t>
            </a:r>
            <a:r>
              <a:rPr lang="cs-CZ" altLang="cs-CZ" sz="2000" dirty="0" err="1"/>
              <a:t>Holandi</a:t>
            </a:r>
            <a:r>
              <a:rPr lang="cs-CZ" altLang="cs-CZ" sz="2000" dirty="0"/>
              <a:t>“)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vysoušení mokřin, za to pak zkultivovanou půdu dostali do dědičného nájmu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/>
              <a:t>1143  </a:t>
            </a:r>
            <a:r>
              <a:rPr lang="cs-CZ" altLang="cs-CZ" sz="2000" dirty="0"/>
              <a:t>–  Adolf II. ze </a:t>
            </a:r>
            <a:r>
              <a:rPr lang="cs-CZ" altLang="cs-CZ" sz="2000" dirty="0" err="1"/>
              <a:t>Schauenburku</a:t>
            </a:r>
            <a:r>
              <a:rPr lang="cs-CZ" altLang="cs-CZ" sz="2000" dirty="0"/>
              <a:t> po dobytí </a:t>
            </a:r>
            <a:r>
              <a:rPr lang="cs-CZ" altLang="cs-CZ" sz="2000" dirty="0" err="1"/>
              <a:t>obodritské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Vargie</a:t>
            </a:r>
            <a:r>
              <a:rPr lang="cs-CZ" altLang="cs-CZ" sz="2000" dirty="0"/>
              <a:t> vyslal posly do Flander, Holandska, </a:t>
            </a:r>
          </a:p>
          <a:p>
            <a:pPr marL="0" indent="0">
              <a:buNone/>
            </a:pPr>
            <a:r>
              <a:rPr lang="cs-CZ" altLang="cs-CZ" sz="2000" dirty="0"/>
              <a:t>                  Utrechtu aj. zemí, aby získali kolonisty od Severního moře, protože znali vysoušení a kultivaci </a:t>
            </a:r>
          </a:p>
          <a:p>
            <a:pPr marL="0" indent="0">
              <a:buNone/>
            </a:pPr>
            <a:r>
              <a:rPr lang="cs-CZ" altLang="cs-CZ" sz="2000" dirty="0"/>
              <a:t>                  půdy a právní zvyklosti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dirty="0"/>
              <a:t>Na východ do střední Evropy  –  </a:t>
            </a:r>
            <a:r>
              <a:rPr lang="cs-CZ" altLang="cs-CZ" sz="2000" b="1" dirty="0"/>
              <a:t>2 proudy</a:t>
            </a:r>
            <a:r>
              <a:rPr lang="cs-CZ" altLang="cs-CZ" sz="2000" dirty="0"/>
              <a:t>:     1.  jižní – franský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                                               2.  severní  – saský</a:t>
            </a:r>
          </a:p>
        </p:txBody>
      </p:sp>
    </p:spTree>
    <p:extLst>
      <p:ext uri="{BB962C8B-B14F-4D97-AF65-F5344CB8AC3E}">
        <p14:creationId xmlns:p14="http://schemas.microsoft.com/office/powerpoint/2010/main" val="1587678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6600"/>
                </a:solidFill>
              </a:rPr>
              <a:t>  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Středověká kolonizace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7" y="1202076"/>
            <a:ext cx="11379803" cy="5655924"/>
          </a:xfrm>
        </p:spPr>
        <p:txBody>
          <a:bodyPr>
            <a:norm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</a:rPr>
              <a:t>Magdeburg</a:t>
            </a:r>
            <a:r>
              <a:rPr lang="cs-CZ" altLang="cs-CZ" sz="2000" dirty="0"/>
              <a:t>  –  </a:t>
            </a:r>
            <a:r>
              <a:rPr lang="cs-CZ" altLang="cs-CZ" sz="2000" b="1" dirty="0"/>
              <a:t>968: </a:t>
            </a:r>
            <a:r>
              <a:rPr lang="cs-CZ" altLang="cs-CZ" sz="2000" dirty="0"/>
              <a:t>  založeno arcibiskupství:   výchozí bod kolonizace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1152-1192:    kolonizaci organizoval arcibiskup </a:t>
            </a:r>
            <a:r>
              <a:rPr lang="cs-CZ" altLang="cs-CZ" sz="2000" dirty="0" err="1"/>
              <a:t>Vichman</a:t>
            </a:r>
            <a:r>
              <a:rPr lang="cs-CZ" altLang="cs-CZ" sz="2000" dirty="0"/>
              <a:t>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                   –  počátky systematické kolonizace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                   –  podpora východní politiky Fridricha </a:t>
            </a:r>
            <a:r>
              <a:rPr lang="cs-CZ" altLang="cs-CZ" sz="2000" dirty="0" err="1"/>
              <a:t>Barbarosy</a:t>
            </a:r>
            <a:endParaRPr lang="cs-CZ" altLang="cs-CZ" sz="2000" dirty="0"/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Osídlování</a:t>
            </a:r>
            <a:r>
              <a:rPr lang="cs-CZ" altLang="cs-CZ" sz="2000" dirty="0"/>
              <a:t>  –  fungovalo na principu:   </a:t>
            </a:r>
            <a:r>
              <a:rPr lang="cs-CZ" altLang="cs-CZ" sz="2000" b="1" dirty="0">
                <a:solidFill>
                  <a:srgbClr val="FF0000"/>
                </a:solidFill>
              </a:rPr>
              <a:t>lokace</a:t>
            </a:r>
            <a:r>
              <a:rPr lang="cs-CZ" altLang="cs-CZ" sz="2000" dirty="0"/>
              <a:t> (lat. </a:t>
            </a:r>
            <a:r>
              <a:rPr lang="cs-CZ" altLang="cs-CZ" sz="2000" dirty="0" err="1"/>
              <a:t>lokare</a:t>
            </a:r>
            <a:r>
              <a:rPr lang="cs-CZ" altLang="cs-CZ" sz="2000" dirty="0"/>
              <a:t>:  dát místo, usadit se):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–  založení vesnického nebo městského sídliště podle zásad kolonizačního práva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–  prováděli zkušení lokátoři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–  příchod nového obyvatelstva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r>
              <a:rPr lang="cs-CZ" altLang="cs-CZ" sz="2000" b="1" dirty="0">
                <a:solidFill>
                  <a:srgbClr val="FF0000"/>
                </a:solidFill>
              </a:rPr>
              <a:t>Kolonizace  –   pol. 12. stol.: </a:t>
            </a:r>
            <a:r>
              <a:rPr lang="cs-CZ" altLang="cs-CZ" sz="2000" b="1" dirty="0"/>
              <a:t>  </a:t>
            </a:r>
            <a:r>
              <a:rPr lang="cs-CZ" altLang="cs-CZ" sz="2000" dirty="0"/>
              <a:t>expanze do řídce osídlených lesních oblastí při okraji staré sídelní komory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Demografie</a:t>
            </a:r>
            <a:r>
              <a:rPr lang="cs-CZ" altLang="cs-CZ" sz="2000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  </a:t>
            </a:r>
            <a:r>
              <a:rPr lang="cs-CZ" altLang="cs-CZ" sz="2000" b="1" dirty="0"/>
              <a:t>13. stol.:  </a:t>
            </a:r>
            <a:r>
              <a:rPr lang="cs-CZ" altLang="cs-CZ" sz="2000" dirty="0"/>
              <a:t>oproti předchozímu věku se počet obyvatel v českých zemích více než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zdvojnásobil:   2,5 – 3 miliony lidí. </a:t>
            </a:r>
          </a:p>
          <a:p>
            <a:endParaRPr lang="cs-CZ" altLang="cs-CZ" sz="1800" dirty="0"/>
          </a:p>
          <a:p>
            <a:pPr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36734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342" y="0"/>
            <a:ext cx="10297885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006600"/>
                </a:solidFill>
              </a:rPr>
              <a:t>     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Právní základ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6571" y="1017140"/>
            <a:ext cx="11865429" cy="6709026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altLang="cs-CZ" sz="1900" b="1" dirty="0"/>
              <a:t>Izidor ze </a:t>
            </a:r>
            <a:r>
              <a:rPr lang="cs-CZ" altLang="cs-CZ" sz="1900" b="1" dirty="0" err="1"/>
              <a:t>Sevily</a:t>
            </a:r>
            <a:r>
              <a:rPr lang="cs-CZ" altLang="cs-CZ" sz="1900" dirty="0"/>
              <a:t> (biskup kol. 630):   „Každé právo je otázkou zákona a zvyklostí. Rozdíl mezi nimi je v tom, že zákon je psaný, ale zvyklost</a:t>
            </a:r>
          </a:p>
          <a:p>
            <a:pPr marL="0" indent="0">
              <a:buNone/>
              <a:defRPr/>
            </a:pPr>
            <a:r>
              <a:rPr lang="cs-CZ" altLang="cs-CZ" sz="1900" dirty="0"/>
              <a:t>                                                                   (</a:t>
            </a:r>
            <a:r>
              <a:rPr lang="cs-CZ" altLang="cs-CZ" sz="1900" dirty="0" err="1"/>
              <a:t>mōs</a:t>
            </a:r>
            <a:r>
              <a:rPr lang="cs-CZ" altLang="cs-CZ" sz="1900" dirty="0"/>
              <a:t>, </a:t>
            </a:r>
            <a:r>
              <a:rPr lang="cs-CZ" altLang="cs-CZ" sz="1900" dirty="0" err="1"/>
              <a:t>consuetudo</a:t>
            </a:r>
            <a:r>
              <a:rPr lang="cs-CZ" altLang="cs-CZ" sz="1900" dirty="0"/>
              <a:t>) je obyčej, který se dodržuje od pradávna a uznává se pro svou starobylost.</a:t>
            </a:r>
          </a:p>
          <a:p>
            <a:pPr marL="0" indent="0">
              <a:buNone/>
              <a:defRPr/>
            </a:pPr>
            <a:r>
              <a:rPr lang="cs-CZ" altLang="cs-CZ" sz="1900" dirty="0"/>
              <a:t>                                                                   Zvyklost je tedy nepsaný zákon.“ </a:t>
            </a:r>
          </a:p>
          <a:p>
            <a:pPr>
              <a:buNone/>
              <a:defRPr/>
            </a:pPr>
            <a:endParaRPr lang="cs-CZ" altLang="cs-CZ" sz="1900" dirty="0"/>
          </a:p>
          <a:p>
            <a:pPr>
              <a:defRPr/>
            </a:pPr>
            <a:r>
              <a:rPr lang="cs-CZ" altLang="cs-CZ" sz="1900" b="1" dirty="0"/>
              <a:t>„Litera </a:t>
            </a:r>
            <a:r>
              <a:rPr lang="cs-CZ" altLang="cs-CZ" sz="1900" b="1" dirty="0" err="1"/>
              <a:t>scripta</a:t>
            </a:r>
            <a:r>
              <a:rPr lang="cs-CZ" altLang="cs-CZ" sz="1900" b="1" dirty="0"/>
              <a:t> </a:t>
            </a:r>
            <a:r>
              <a:rPr lang="cs-CZ" altLang="cs-CZ" sz="1900" b="1" dirty="0" err="1"/>
              <a:t>manet</a:t>
            </a:r>
            <a:r>
              <a:rPr lang="cs-CZ" altLang="cs-CZ" sz="1900" b="1" dirty="0"/>
              <a:t>“   </a:t>
            </a:r>
            <a:r>
              <a:rPr lang="cs-CZ" altLang="cs-CZ" sz="1900" dirty="0"/>
              <a:t>–</a:t>
            </a:r>
            <a:r>
              <a:rPr lang="cs-CZ" altLang="cs-CZ" sz="1900" b="1" dirty="0"/>
              <a:t>   </a:t>
            </a:r>
            <a:r>
              <a:rPr lang="cs-CZ" altLang="cs-CZ" sz="1900" dirty="0"/>
              <a:t>co je psané, trvá a stává se zákonem:  podstata římského práva  (</a:t>
            </a:r>
            <a:r>
              <a:rPr lang="cs-CZ" altLang="cs-CZ" sz="1900" dirty="0" err="1"/>
              <a:t>Codex</a:t>
            </a:r>
            <a:r>
              <a:rPr lang="cs-CZ" altLang="cs-CZ" sz="1900" dirty="0"/>
              <a:t> </a:t>
            </a:r>
            <a:r>
              <a:rPr lang="cs-CZ" altLang="cs-CZ" sz="1900" dirty="0" err="1"/>
              <a:t>iuris</a:t>
            </a:r>
            <a:r>
              <a:rPr lang="cs-CZ" altLang="cs-CZ" sz="1900" dirty="0"/>
              <a:t> </a:t>
            </a:r>
            <a:r>
              <a:rPr lang="cs-CZ" altLang="cs-CZ" sz="1900" dirty="0" err="1"/>
              <a:t>civilis</a:t>
            </a:r>
            <a:r>
              <a:rPr lang="cs-CZ" altLang="cs-CZ" sz="1900" dirty="0"/>
              <a:t>) </a:t>
            </a:r>
          </a:p>
          <a:p>
            <a:pPr marL="0" indent="0">
              <a:buNone/>
              <a:defRPr/>
            </a:pPr>
            <a:r>
              <a:rPr lang="cs-CZ" altLang="cs-CZ" sz="1900" dirty="0"/>
              <a:t>                                                –   civilní právo převzala církev od císaře Justiniána v 6. stol. a vtělila ho do </a:t>
            </a:r>
            <a:r>
              <a:rPr lang="cs-CZ" altLang="cs-CZ" sz="1900" b="1" dirty="0"/>
              <a:t>Corpus </a:t>
            </a:r>
            <a:r>
              <a:rPr lang="cs-CZ" altLang="cs-CZ" sz="1900" b="1" dirty="0" err="1"/>
              <a:t>iuris</a:t>
            </a:r>
            <a:r>
              <a:rPr lang="cs-CZ" altLang="cs-CZ" sz="1900" b="1" dirty="0"/>
              <a:t> </a:t>
            </a:r>
            <a:r>
              <a:rPr lang="cs-CZ" altLang="cs-CZ" sz="1900" b="1" dirty="0" err="1"/>
              <a:t>canonici</a:t>
            </a:r>
            <a:r>
              <a:rPr lang="cs-CZ" altLang="cs-CZ" sz="1900" b="1" dirty="0"/>
              <a:t> </a:t>
            </a:r>
          </a:p>
          <a:p>
            <a:pPr marL="0" indent="0">
              <a:buNone/>
              <a:defRPr/>
            </a:pPr>
            <a:r>
              <a:rPr lang="cs-CZ" altLang="cs-CZ" sz="1900" dirty="0"/>
              <a:t>                                                –   platila zásada, že církev neudělá nic bez římského práva</a:t>
            </a:r>
          </a:p>
          <a:p>
            <a:pPr>
              <a:defRPr/>
            </a:pPr>
            <a:endParaRPr lang="cs-CZ" sz="1900" b="1" dirty="0"/>
          </a:p>
          <a:p>
            <a:pPr>
              <a:defRPr/>
            </a:pPr>
            <a:r>
              <a:rPr lang="cs-CZ" sz="1900" b="1" dirty="0"/>
              <a:t>Přirozené právo (ius naturale</a:t>
            </a:r>
            <a:r>
              <a:rPr lang="cs-CZ" sz="1900" dirty="0"/>
              <a:t>)   –  právo nepsané, věčné, univerzální a nezávislé na státu:  podstatou je obecná rovnost všech lidí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–   souhrn právních principů nebo obecných právních norem vycházejících z lidské přirozenosti 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  (</a:t>
            </a:r>
            <a:r>
              <a:rPr lang="cs-CZ" sz="1900" dirty="0" err="1"/>
              <a:t>lius</a:t>
            </a:r>
            <a:r>
              <a:rPr lang="cs-CZ" sz="1900" dirty="0"/>
              <a:t> naturale),  rozumu (ius </a:t>
            </a:r>
            <a:r>
              <a:rPr lang="cs-CZ" sz="1900" dirty="0" err="1"/>
              <a:t>rationale</a:t>
            </a:r>
            <a:r>
              <a:rPr lang="cs-CZ" sz="1900" dirty="0"/>
              <a:t>), božího záměru či vůle (ius </a:t>
            </a:r>
            <a:r>
              <a:rPr lang="cs-CZ" sz="1900" dirty="0" err="1"/>
              <a:t>divinum</a:t>
            </a:r>
            <a:r>
              <a:rPr lang="cs-CZ" sz="1900" dirty="0"/>
              <a:t>, lex </a:t>
            </a:r>
            <a:r>
              <a:rPr lang="cs-CZ" sz="1900" dirty="0" err="1"/>
              <a:t>aeterna</a:t>
            </a:r>
            <a:r>
              <a:rPr lang="cs-CZ" sz="1900" dirty="0"/>
              <a:t>)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–  </a:t>
            </a:r>
            <a:r>
              <a:rPr lang="cs-CZ" sz="1900" b="1" dirty="0"/>
              <a:t>vlastnictví </a:t>
            </a:r>
            <a:r>
              <a:rPr lang="cs-CZ" sz="1900" dirty="0"/>
              <a:t>(dominium, </a:t>
            </a:r>
            <a:r>
              <a:rPr lang="cs-CZ" sz="1900" dirty="0" err="1"/>
              <a:t>proprietas</a:t>
            </a:r>
            <a:r>
              <a:rPr lang="cs-CZ" sz="1900" dirty="0"/>
              <a:t>):   svrchované právní panství osoby (vlastníka) nad věcí: 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a)  právo věc držet (ius </a:t>
            </a:r>
            <a:r>
              <a:rPr lang="cs-CZ" sz="1900" dirty="0" err="1"/>
              <a:t>possidendi</a:t>
            </a:r>
            <a:r>
              <a:rPr lang="cs-CZ" sz="1900" dirty="0"/>
              <a:t>), užívat (ius utendi), přisvojovat si užitky plynoucí z věci (ius </a:t>
            </a:r>
            <a:r>
              <a:rPr lang="cs-CZ" sz="1900" dirty="0" err="1"/>
              <a:t>fruendi</a:t>
            </a:r>
            <a:r>
              <a:rPr lang="cs-CZ" sz="1900" dirty="0"/>
              <a:t>),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b)  právo s věcí nakládat (ius </a:t>
            </a:r>
            <a:r>
              <a:rPr lang="cs-CZ" sz="1900" dirty="0" err="1"/>
              <a:t>disponendi</a:t>
            </a:r>
            <a:r>
              <a:rPr lang="cs-CZ" sz="1900" dirty="0"/>
              <a:t>), věc zničit (ius </a:t>
            </a:r>
            <a:r>
              <a:rPr lang="cs-CZ" sz="1900" dirty="0" err="1"/>
              <a:t>abutendi</a:t>
            </a:r>
            <a:r>
              <a:rPr lang="cs-CZ" sz="1900" dirty="0"/>
              <a:t>), věc opustit (ius </a:t>
            </a:r>
            <a:r>
              <a:rPr lang="cs-CZ" sz="1900" dirty="0" err="1"/>
              <a:t>dereliquendi</a:t>
            </a:r>
            <a:r>
              <a:rPr lang="cs-CZ" sz="1900" dirty="0"/>
              <a:t>)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–  vesnice a města byly založeny na:   a)  starém českém slovanském(zvykovém)  právu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                                                             b)  německém (dědičném) právu:  magdeburské, norimberské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–   „hosté“ usazení na pozemku panovníka (šlechtice, církve) museli s vlastníkem uzavřít nájemní smlouvu </a:t>
            </a:r>
            <a:endParaRPr lang="cs-CZ" altLang="cs-CZ" sz="1900" b="1" dirty="0"/>
          </a:p>
          <a:p>
            <a:pPr eaLnBrk="1" hangingPunct="1">
              <a:defRPr/>
            </a:pPr>
            <a:endParaRPr lang="cs-CZ" altLang="cs-CZ" sz="1900" b="1" dirty="0"/>
          </a:p>
          <a:p>
            <a:pPr eaLnBrk="1" hangingPunct="1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505144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0190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   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Zemské dědické právo 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                                                (</a:t>
            </a:r>
            <a:r>
              <a:rPr lang="cs-CZ" sz="3200" b="1" dirty="0" err="1">
                <a:solidFill>
                  <a:srgbClr val="FF0000"/>
                </a:solidFill>
              </a:rPr>
              <a:t>landrecht</a:t>
            </a:r>
            <a:r>
              <a:rPr lang="cs-CZ" sz="3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64414"/>
            <a:ext cx="11218817" cy="4736386"/>
          </a:xfrm>
        </p:spPr>
        <p:txBody>
          <a:bodyPr>
            <a:normAutofit/>
          </a:bodyPr>
          <a:lstStyle/>
          <a:p>
            <a:r>
              <a:rPr lang="cs-CZ" sz="2400" b="1" dirty="0"/>
              <a:t>Zákoníky:</a:t>
            </a:r>
          </a:p>
          <a:p>
            <a:pPr marL="0" indent="0">
              <a:buNone/>
            </a:pPr>
            <a:endParaRPr lang="cs-CZ" sz="2200" b="1" dirty="0"/>
          </a:p>
          <a:p>
            <a:r>
              <a:rPr lang="cs-CZ" sz="2200" dirty="0"/>
              <a:t>1189  –  Statuta Konráda Oty</a:t>
            </a:r>
          </a:p>
          <a:p>
            <a:r>
              <a:rPr lang="cs-CZ" sz="2200" dirty="0"/>
              <a:t>1310  –  Privilegium Jana Lucemburského </a:t>
            </a:r>
          </a:p>
          <a:p>
            <a:r>
              <a:rPr lang="cs-CZ" sz="2200" dirty="0"/>
              <a:t>1355  –  </a:t>
            </a:r>
            <a:r>
              <a:rPr lang="cs-CZ" sz="2200" dirty="0" err="1"/>
              <a:t>Maiestas</a:t>
            </a:r>
            <a:r>
              <a:rPr lang="cs-CZ" sz="2200" dirty="0"/>
              <a:t> Carolina </a:t>
            </a:r>
          </a:p>
          <a:p>
            <a:r>
              <a:rPr lang="cs-CZ" sz="2200" dirty="0"/>
              <a:t>1499  –  Všehrdovy: O právech, </a:t>
            </a:r>
            <a:r>
              <a:rPr lang="cs-CZ" sz="2200" dirty="0" err="1"/>
              <a:t>súdiech</a:t>
            </a:r>
            <a:r>
              <a:rPr lang="cs-CZ" sz="2200" dirty="0"/>
              <a:t> i o </a:t>
            </a:r>
            <a:r>
              <a:rPr lang="cs-CZ" sz="2200" dirty="0" err="1"/>
              <a:t>dskách</a:t>
            </a:r>
            <a:r>
              <a:rPr lang="cs-CZ" sz="2200" dirty="0"/>
              <a:t> země české knihy devatery </a:t>
            </a:r>
          </a:p>
          <a:p>
            <a:r>
              <a:rPr lang="cs-CZ" sz="2200" dirty="0"/>
              <a:t>1497  –  Privilegium Vladislava II. Jagellonského </a:t>
            </a:r>
          </a:p>
          <a:p>
            <a:r>
              <a:rPr lang="cs-CZ" sz="2200" dirty="0"/>
              <a:t>1500  –  Vladislavské zřízení zemské </a:t>
            </a:r>
          </a:p>
          <a:p>
            <a:r>
              <a:rPr lang="cs-CZ" sz="2200" dirty="0"/>
              <a:t>1627  –  Obnovené zřízení zemské (Ferdinand II.) </a:t>
            </a:r>
          </a:p>
          <a:p>
            <a:r>
              <a:rPr lang="cs-CZ" sz="2200" dirty="0"/>
              <a:t>1650  –  </a:t>
            </a:r>
            <a:r>
              <a:rPr lang="cs-CZ" sz="2200" dirty="0" err="1"/>
              <a:t>Deklaratoria</a:t>
            </a:r>
            <a:r>
              <a:rPr lang="cs-CZ" sz="2200" dirty="0"/>
              <a:t> a Novely</a:t>
            </a:r>
          </a:p>
          <a:p>
            <a:r>
              <a:rPr lang="cs-CZ" sz="2200" dirty="0"/>
              <a:t>1811  –  Všeobecný občanský zákoník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141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2053119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006600"/>
                </a:solidFill>
              </a:rPr>
              <a:t>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Německé právo  </a:t>
            </a:r>
            <a:r>
              <a:rPr lang="cs-CZ" altLang="cs-CZ" sz="2000" b="1" dirty="0">
                <a:solidFill>
                  <a:srgbClr val="FF0000"/>
                </a:solidFill>
              </a:rPr>
              <a:t>(ius </a:t>
            </a:r>
            <a:r>
              <a:rPr lang="cs-CZ" altLang="cs-CZ" sz="2000" b="1" dirty="0" err="1">
                <a:solidFill>
                  <a:srgbClr val="FF0000"/>
                </a:solidFill>
              </a:rPr>
              <a:t>teutonicorum</a:t>
            </a:r>
            <a:r>
              <a:rPr lang="cs-CZ" altLang="cs-CZ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391887" y="1012371"/>
            <a:ext cx="11800113" cy="5845629"/>
          </a:xfrm>
        </p:spPr>
        <p:txBody>
          <a:bodyPr>
            <a:normAutofit fontScale="92500"/>
          </a:bodyPr>
          <a:lstStyle/>
          <a:p>
            <a:pPr marL="609600" indent="-609600"/>
            <a:r>
              <a:rPr lang="cs-CZ" altLang="cs-CZ" sz="2000" dirty="0"/>
              <a:t>Soubor právních zvyklostí převážně německých osídlenců ovlivněný vlámskou (Flandry) kolonizací</a:t>
            </a:r>
          </a:p>
          <a:p>
            <a:pPr marL="609600" indent="-609600"/>
            <a:endParaRPr lang="cs-CZ" altLang="cs-CZ" sz="2000" b="1" dirty="0"/>
          </a:p>
          <a:p>
            <a:pPr marL="609600" indent="-609600"/>
            <a:r>
              <a:rPr lang="cs-CZ" altLang="cs-CZ" sz="2200" b="1" dirty="0" err="1">
                <a:solidFill>
                  <a:srgbClr val="FF0000"/>
                </a:solidFill>
              </a:rPr>
              <a:t>Severonemecké</a:t>
            </a:r>
            <a:r>
              <a:rPr lang="cs-CZ" altLang="cs-CZ" sz="2200" b="1" dirty="0">
                <a:solidFill>
                  <a:srgbClr val="FF0000"/>
                </a:solidFill>
              </a:rPr>
              <a:t>  –  Magdeburské právo:</a:t>
            </a:r>
          </a:p>
          <a:p>
            <a:pPr marL="609600" indent="-609600">
              <a:buNone/>
            </a:pPr>
            <a:r>
              <a:rPr lang="cs-CZ" altLang="cs-CZ" sz="2000" dirty="0"/>
              <a:t>          –  </a:t>
            </a:r>
            <a:r>
              <a:rPr lang="cs-CZ" altLang="cs-CZ" sz="2000" b="1" dirty="0"/>
              <a:t>Saské zrcadlo (</a:t>
            </a:r>
            <a:r>
              <a:rPr lang="cs-CZ" altLang="cs-CZ" sz="2000" b="1" dirty="0" err="1"/>
              <a:t>Sachsensplegel</a:t>
            </a:r>
            <a:r>
              <a:rPr lang="cs-CZ" altLang="cs-CZ" sz="2000" b="1" dirty="0"/>
              <a:t>)</a:t>
            </a:r>
            <a:r>
              <a:rPr lang="cs-CZ" altLang="cs-CZ" sz="2000" dirty="0"/>
              <a:t>:  zákoník vycházel ze starých právních zvyklostí Sasů </a:t>
            </a:r>
          </a:p>
          <a:p>
            <a:pPr marL="609600" indent="-609600">
              <a:buNone/>
            </a:pPr>
            <a:r>
              <a:rPr lang="cs-CZ" altLang="cs-CZ" sz="2000" dirty="0"/>
              <a:t>          – </a:t>
            </a:r>
            <a:r>
              <a:rPr lang="cs-CZ" altLang="cs-CZ" sz="2000" b="1" dirty="0"/>
              <a:t>1163</a:t>
            </a:r>
            <a:r>
              <a:rPr lang="cs-CZ" altLang="cs-CZ" sz="2000" dirty="0"/>
              <a:t>:  první svod zákonů vyhlášen v </a:t>
            </a:r>
            <a:r>
              <a:rPr lang="cs-CZ" altLang="cs-CZ" sz="2000" dirty="0" err="1"/>
              <a:t>Lűbecku</a:t>
            </a:r>
            <a:r>
              <a:rPr lang="cs-CZ" altLang="cs-CZ" sz="2000" dirty="0"/>
              <a:t> </a:t>
            </a:r>
          </a:p>
          <a:p>
            <a:pPr marL="609600" indent="-609600">
              <a:buNone/>
            </a:pPr>
            <a:r>
              <a:rPr lang="cs-CZ" altLang="cs-CZ" sz="2000" dirty="0"/>
              <a:t>          – </a:t>
            </a:r>
            <a:r>
              <a:rPr lang="cs-CZ" altLang="cs-CZ" sz="2000" b="1" dirty="0"/>
              <a:t>1181:</a:t>
            </a:r>
            <a:r>
              <a:rPr lang="cs-CZ" altLang="cs-CZ" sz="2000" dirty="0"/>
              <a:t>  potvrzen v Magdeburgu, odkud se šířil do neněmeckých, českých, polských a uherských zemí </a:t>
            </a:r>
          </a:p>
          <a:p>
            <a:pPr marL="609600" indent="-609600">
              <a:buNone/>
            </a:pPr>
            <a:r>
              <a:rPr lang="cs-CZ" altLang="cs-CZ" sz="2000" dirty="0"/>
              <a:t>          –  </a:t>
            </a:r>
            <a:r>
              <a:rPr lang="cs-CZ" sz="2000" b="1" dirty="0"/>
              <a:t>1225 až 1235</a:t>
            </a:r>
            <a:r>
              <a:rPr lang="cs-CZ" sz="2000" dirty="0"/>
              <a:t>:   </a:t>
            </a:r>
            <a:r>
              <a:rPr lang="cs-CZ" altLang="cs-CZ" sz="2000" b="1" dirty="0"/>
              <a:t>sepsal </a:t>
            </a:r>
            <a:r>
              <a:rPr lang="cs-CZ" altLang="cs-CZ" sz="2000" b="1" dirty="0" err="1"/>
              <a:t>Eike</a:t>
            </a:r>
            <a:r>
              <a:rPr lang="cs-CZ" altLang="cs-CZ" sz="2000" b="1" dirty="0"/>
              <a:t> von </a:t>
            </a:r>
            <a:r>
              <a:rPr lang="cs-CZ" altLang="cs-CZ" sz="2000" b="1" dirty="0" err="1"/>
              <a:t>Repgow</a:t>
            </a:r>
            <a:r>
              <a:rPr lang="cs-CZ" altLang="cs-CZ" sz="2000" dirty="0"/>
              <a:t> (</a:t>
            </a:r>
            <a:r>
              <a:rPr lang="cs-CZ" sz="2000" dirty="0"/>
              <a:t>působil na hraběcích soudech v Anhaltsku)</a:t>
            </a:r>
            <a:endParaRPr lang="cs-CZ" altLang="cs-CZ" sz="2000" dirty="0"/>
          </a:p>
          <a:p>
            <a:pPr marL="609600" indent="-609600">
              <a:buNone/>
            </a:pPr>
            <a:r>
              <a:rPr lang="cs-CZ" sz="2000" dirty="0"/>
              <a:t>                                           </a:t>
            </a:r>
            <a:r>
              <a:rPr lang="cs-CZ" sz="2000" b="1" dirty="0"/>
              <a:t>2  části  </a:t>
            </a:r>
            <a:r>
              <a:rPr lang="cs-CZ" sz="2000" dirty="0"/>
              <a:t>–  zemské právo:  pro svobodné obyvatelstvo (dědictví, manželství, dělení majetku aj.)</a:t>
            </a:r>
          </a:p>
          <a:p>
            <a:pPr marL="609600" indent="-609600">
              <a:buNone/>
            </a:pPr>
            <a:r>
              <a:rPr lang="cs-CZ" sz="2000" dirty="0"/>
              <a:t>                                                         –   lenní právo:   vztahy mezi společenskými skupinami (volba králů, lenními povinnosti)</a:t>
            </a:r>
          </a:p>
          <a:p>
            <a:pPr marL="609600" indent="-609600">
              <a:buNone/>
            </a:pPr>
            <a:r>
              <a:rPr lang="cs-CZ" altLang="cs-CZ" sz="2000" dirty="0"/>
              <a:t>                                            </a:t>
            </a:r>
            <a:r>
              <a:rPr lang="cs-CZ" altLang="cs-CZ" sz="2000" b="1" dirty="0"/>
              <a:t>4 rukopisy:  </a:t>
            </a:r>
            <a:r>
              <a:rPr lang="cs-CZ" sz="2000" dirty="0"/>
              <a:t>Drážďany, Heidelberg, Oldenburg a </a:t>
            </a:r>
            <a:r>
              <a:rPr lang="cs-CZ" sz="2000" dirty="0" err="1"/>
              <a:t>Wolfenbütte</a:t>
            </a:r>
            <a:endParaRPr lang="cs-CZ" altLang="cs-CZ" sz="2000" dirty="0"/>
          </a:p>
          <a:p>
            <a:pPr marL="609600" indent="-609600"/>
            <a:endParaRPr lang="cs-CZ" altLang="cs-CZ" sz="2000" b="1" dirty="0">
              <a:solidFill>
                <a:srgbClr val="FF0000"/>
              </a:solidFill>
            </a:endParaRPr>
          </a:p>
          <a:p>
            <a:pPr marL="609600" indent="-609600"/>
            <a:r>
              <a:rPr lang="cs-CZ" altLang="cs-CZ" sz="2200" b="1" dirty="0" err="1">
                <a:solidFill>
                  <a:srgbClr val="FF0000"/>
                </a:solidFill>
              </a:rPr>
              <a:t>Jihonemecké</a:t>
            </a:r>
            <a:r>
              <a:rPr lang="cs-CZ" altLang="cs-CZ" sz="2200" b="1" dirty="0">
                <a:solidFill>
                  <a:srgbClr val="FF0000"/>
                </a:solidFill>
              </a:rPr>
              <a:t> – Norimberské právo:  </a:t>
            </a:r>
          </a:p>
          <a:p>
            <a:pPr marL="609600" indent="-609600">
              <a:buNone/>
            </a:pPr>
            <a:r>
              <a:rPr lang="cs-CZ" altLang="cs-CZ" sz="2000" b="1" dirty="0"/>
              <a:t>             </a:t>
            </a:r>
            <a:r>
              <a:rPr lang="cs-CZ" altLang="cs-CZ" sz="2000" dirty="0"/>
              <a:t>– </a:t>
            </a:r>
            <a:r>
              <a:rPr lang="cs-CZ" altLang="cs-CZ" sz="2000" b="1" dirty="0"/>
              <a:t>  Švábské zrcadlo (</a:t>
            </a:r>
            <a:r>
              <a:rPr lang="cs-CZ" altLang="cs-CZ" sz="2000" b="1" dirty="0" err="1"/>
              <a:t>Schwabenspeigel</a:t>
            </a:r>
            <a:r>
              <a:rPr lang="cs-CZ" altLang="cs-CZ" sz="2000" b="1" dirty="0"/>
              <a:t>):  </a:t>
            </a:r>
            <a:r>
              <a:rPr lang="cs-CZ" altLang="cs-CZ" sz="2000" dirty="0"/>
              <a:t>mladší skupina práv označená podle zvyklostí Švábů </a:t>
            </a:r>
          </a:p>
          <a:p>
            <a:pPr marL="609600" indent="-609600">
              <a:buNone/>
            </a:pPr>
            <a:r>
              <a:rPr lang="cs-CZ" altLang="cs-CZ" sz="2000" dirty="0"/>
              <a:t>             –   </a:t>
            </a:r>
            <a:r>
              <a:rPr lang="cs-CZ" altLang="cs-CZ" sz="2000" b="1" dirty="0"/>
              <a:t>1275:  </a:t>
            </a:r>
            <a:r>
              <a:rPr lang="cs-CZ" altLang="cs-CZ" sz="2000" dirty="0"/>
              <a:t>verze zpracovaného podle Saského zrcadla</a:t>
            </a:r>
          </a:p>
          <a:p>
            <a:pPr marL="609600" indent="-609600">
              <a:buNone/>
            </a:pPr>
            <a:r>
              <a:rPr lang="cs-CZ" altLang="cs-CZ" sz="2000" dirty="0"/>
              <a:t>             –   prvně se uplatnilo v Norimberku, odkud ho převzala Vídeň – odtud Brno, Uhry (Slovensko, Maďarsko) </a:t>
            </a:r>
          </a:p>
          <a:p>
            <a:pPr marL="609600" indent="-609600"/>
            <a:endParaRPr lang="cs-CZ" altLang="cs-CZ" sz="1800" dirty="0"/>
          </a:p>
          <a:p>
            <a:pPr marL="609600" indent="-609600"/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7409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5490" y="133817"/>
            <a:ext cx="4114800" cy="1143000"/>
          </a:xfrm>
        </p:spPr>
        <p:txBody>
          <a:bodyPr/>
          <a:lstStyle/>
          <a:p>
            <a:r>
              <a:rPr lang="cs-CZ" altLang="cs-CZ" sz="2800" b="1" dirty="0">
                <a:solidFill>
                  <a:srgbClr val="006600"/>
                </a:solidFill>
              </a:rPr>
              <a:t>       Právní zákoníky</a:t>
            </a:r>
          </a:p>
        </p:txBody>
      </p:sp>
      <p:pic>
        <p:nvPicPr>
          <p:cNvPr id="90116" name="Picture 4" descr="SCHER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/>
          <a:stretch>
            <a:fillRect/>
          </a:stretch>
        </p:blipFill>
        <p:spPr bwMode="auto">
          <a:xfrm>
            <a:off x="3175" y="4618038"/>
            <a:ext cx="3429000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 descr="429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9"/>
          <a:stretch>
            <a:fillRect/>
          </a:stretch>
        </p:blipFill>
        <p:spPr bwMode="auto">
          <a:xfrm>
            <a:off x="0" y="-30162"/>
            <a:ext cx="34321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"/>
          <a:stretch/>
        </p:blipFill>
        <p:spPr>
          <a:xfrm>
            <a:off x="3432175" y="1410633"/>
            <a:ext cx="4604089" cy="54473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290" y="0"/>
            <a:ext cx="4301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34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zaklad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162800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524000" y="5942014"/>
            <a:ext cx="9144000" cy="9159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Heidelberský rukopis Saského zrcadla: německá kolonizace na východ, kol. r. 1300.</a:t>
            </a:r>
          </a:p>
          <a:p>
            <a:r>
              <a:rPr lang="cs-CZ" altLang="cs-CZ" dirty="0">
                <a:solidFill>
                  <a:schemeClr val="bg1"/>
                </a:solidFill>
              </a:rPr>
              <a:t>Nahoře:  lokátor (s kloboukem) přebírá zakládací listinu od vlastníka půdy </a:t>
            </a:r>
          </a:p>
          <a:p>
            <a:r>
              <a:rPr lang="cs-CZ" altLang="cs-CZ" dirty="0">
                <a:solidFill>
                  <a:schemeClr val="bg1"/>
                </a:solidFill>
              </a:rPr>
              <a:t>Dole:      lokátor je zachycen jako rychtář v jím založené vesnici.</a:t>
            </a:r>
          </a:p>
        </p:txBody>
      </p:sp>
    </p:spTree>
    <p:extLst>
      <p:ext uri="{BB962C8B-B14F-4D97-AF65-F5344CB8AC3E}">
        <p14:creationId xmlns:p14="http://schemas.microsoft.com/office/powerpoint/2010/main" val="2486925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Výsledek obrázku pro st&amp;rcaron;edov&amp;ecaron;ká ves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35" y="62178"/>
            <a:ext cx="8178229" cy="66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9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9012" y="914400"/>
            <a:ext cx="11392988" cy="5747657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Morava</a:t>
            </a:r>
            <a:r>
              <a:rPr lang="cs-CZ" sz="2000" dirty="0">
                <a:solidFill>
                  <a:srgbClr val="FF0000"/>
                </a:solidFill>
              </a:rPr>
              <a:t>  </a:t>
            </a:r>
            <a:r>
              <a:rPr lang="cs-CZ" sz="2000" dirty="0"/>
              <a:t>–  2 okruhy práv:   a)  jižní  –  jihoněmecká:  Norimberk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b) střední a severní  –  severoněmecká:  Magdeburk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–  sem náleží i tzv. </a:t>
            </a:r>
            <a:r>
              <a:rPr lang="cs-CZ" sz="2000" dirty="0" err="1"/>
              <a:t>hlubčické</a:t>
            </a:r>
            <a:r>
              <a:rPr lang="cs-CZ" sz="2000" dirty="0"/>
              <a:t> právo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(Hlubčice, Uherský Brod)</a:t>
            </a:r>
            <a:endParaRPr lang="cs-CZ" sz="2000" b="1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Základní svobody spjaté s “německým právem“ na venkově: </a:t>
            </a:r>
          </a:p>
          <a:p>
            <a:pPr marL="0" indent="0">
              <a:buNone/>
            </a:pPr>
            <a:r>
              <a:rPr lang="cs-CZ" sz="2000" dirty="0"/>
              <a:t>   –  dědičné užívání půdy (emfyteuze, purkrecht  –  </a:t>
            </a:r>
            <a:r>
              <a:rPr lang="cs-CZ" sz="2000" dirty="0" err="1"/>
              <a:t>zákupné</a:t>
            </a:r>
            <a:r>
              <a:rPr lang="cs-CZ" sz="2000" dirty="0"/>
              <a:t> právo, dědičný pacht)</a:t>
            </a:r>
          </a:p>
          <a:p>
            <a:pPr marL="0" indent="0">
              <a:buNone/>
            </a:pPr>
            <a:r>
              <a:rPr lang="cs-CZ" sz="2000" dirty="0"/>
              <a:t>   –  odvádění pevně sjednaných platů</a:t>
            </a:r>
          </a:p>
          <a:p>
            <a:pPr marL="0" indent="0">
              <a:buNone/>
            </a:pPr>
            <a:r>
              <a:rPr lang="cs-CZ" sz="2000" dirty="0"/>
              <a:t>   –  možnost stěhování (po výkupu) </a:t>
            </a:r>
          </a:p>
          <a:p>
            <a:pPr marL="0" indent="0">
              <a:buNone/>
            </a:pPr>
            <a:r>
              <a:rPr lang="cs-CZ" sz="2000" dirty="0"/>
              <a:t>   –  nižší soudní autonomie</a:t>
            </a:r>
          </a:p>
          <a:p>
            <a:pPr marL="0" indent="0">
              <a:buNone/>
            </a:pPr>
            <a:endParaRPr lang="cs-CZ" sz="2000" b="1" dirty="0"/>
          </a:p>
          <a:p>
            <a:r>
              <a:rPr lang="cs-CZ" sz="2000" b="1" dirty="0">
                <a:solidFill>
                  <a:srgbClr val="FF0000"/>
                </a:solidFill>
              </a:rPr>
              <a:t>1213 </a:t>
            </a:r>
            <a:r>
              <a:rPr lang="cs-CZ" sz="2000" b="1" dirty="0"/>
              <a:t> </a:t>
            </a:r>
            <a:r>
              <a:rPr lang="cs-CZ" sz="2000" dirty="0"/>
              <a:t>–</a:t>
            </a:r>
            <a:r>
              <a:rPr lang="cs-CZ" sz="2000" b="1" dirty="0"/>
              <a:t>  </a:t>
            </a:r>
            <a:r>
              <a:rPr lang="cs-CZ" sz="2000" dirty="0"/>
              <a:t>první doklad: markrabě Jindřich Vladislav povolil užívání německého práva na statcích johanitů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konec 13. stol.  </a:t>
            </a:r>
            <a:r>
              <a:rPr lang="cs-CZ" sz="2000" dirty="0"/>
              <a:t>–  termíny „purkrecht“ a „emfyteuze“ </a:t>
            </a:r>
          </a:p>
          <a:p>
            <a:pPr marL="0" indent="0">
              <a:buNone/>
            </a:pPr>
            <a:r>
              <a:rPr lang="cs-CZ" sz="2000" dirty="0"/>
              <a:t>                                    (nejsou zcela totožné s prvotními formami německého práva)</a:t>
            </a:r>
          </a:p>
          <a:p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20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idx="1"/>
          </p:nvPr>
        </p:nvSpPr>
        <p:spPr>
          <a:xfrm>
            <a:off x="365760" y="678094"/>
            <a:ext cx="11826240" cy="6179906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</a:rPr>
              <a:t>Strukturální inovace </a:t>
            </a:r>
            <a:r>
              <a:rPr lang="cs-CZ" altLang="cs-CZ" sz="2000" dirty="0"/>
              <a:t> –  prosazení ekonomických, sociálních a kulturních hodnot 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–  série specifických modernizačních jevů:   </a:t>
            </a:r>
            <a:r>
              <a:rPr lang="cs-CZ" altLang="cs-CZ" sz="2000" b="1" dirty="0" err="1">
                <a:solidFill>
                  <a:srgbClr val="FF0000"/>
                </a:solidFill>
              </a:rPr>
              <a:t>longue</a:t>
            </a:r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</a:rPr>
              <a:t>dureé</a:t>
            </a:r>
            <a:r>
              <a:rPr lang="cs-CZ" altLang="cs-CZ" sz="2000" dirty="0"/>
              <a:t> (dlouhé trvání) 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                                           –  počátky:  proces proměn centrálních oblastí Evropy v 11. – 12. stol.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–  vrchol:  doba vlády Václava I. (1230-1253) – “prestižní projekt české elity“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relokace Prahy (velká hradba, parcely, Havelské město – kamenné domy)</a:t>
            </a:r>
          </a:p>
          <a:p>
            <a:pPr marL="0" indent="0">
              <a:buNone/>
            </a:pPr>
            <a:r>
              <a:rPr lang="cs-CZ" altLang="cs-CZ" sz="2000" i="1" dirty="0"/>
              <a:t>                                                              </a:t>
            </a:r>
            <a:r>
              <a:rPr lang="cs-CZ" altLang="cs-CZ" sz="2000" dirty="0"/>
              <a:t>výstavba Nového Brna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Charakter změn </a:t>
            </a:r>
            <a:r>
              <a:rPr lang="cs-CZ" altLang="cs-CZ" sz="2000" dirty="0"/>
              <a:t>–  expanzivní a zároveň integrační rysy (expanze Čech za Přemyslovců)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Dříve</a:t>
            </a:r>
            <a:r>
              <a:rPr lang="cs-CZ" altLang="cs-CZ" sz="2000" dirty="0"/>
              <a:t>  –  </a:t>
            </a:r>
            <a:r>
              <a:rPr lang="cs-CZ" altLang="cs-CZ" sz="2000" b="1" dirty="0"/>
              <a:t>60. a 70. léta:  </a:t>
            </a:r>
            <a:r>
              <a:rPr lang="cs-CZ" altLang="cs-CZ" sz="2000" dirty="0"/>
              <a:t>specifika „latinizovaného“ okruhu Čech, Polska a Uher vůči „karolínskému“ Západu 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Dnes  </a:t>
            </a:r>
            <a:r>
              <a:rPr lang="cs-CZ" altLang="cs-CZ" sz="2000" dirty="0"/>
              <a:t>–  </a:t>
            </a:r>
            <a:r>
              <a:rPr lang="cs-CZ" altLang="cs-CZ" sz="2000" b="1" dirty="0"/>
              <a:t>90. léta:  </a:t>
            </a:r>
            <a:r>
              <a:rPr lang="cs-CZ" altLang="cs-CZ" sz="2000" dirty="0"/>
              <a:t>středovýchodní Evropa je chápána jako okrajový prostor, kam opožděně doléhaly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civilizační vlny ze západních center „staré Evropy“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(římsko-německé císařství srovnáváno s EU)</a:t>
            </a:r>
          </a:p>
        </p:txBody>
      </p:sp>
    </p:spTree>
    <p:extLst>
      <p:ext uri="{BB962C8B-B14F-4D97-AF65-F5344CB8AC3E}">
        <p14:creationId xmlns:p14="http://schemas.microsoft.com/office/powerpoint/2010/main" val="3627285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B89165D-DA4E-4B9F-BB38-7A2B40A36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" t="1498" r="4924" b="51611"/>
          <a:stretch/>
        </p:blipFill>
        <p:spPr>
          <a:xfrm>
            <a:off x="1314532" y="-27770"/>
            <a:ext cx="8887707" cy="68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87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6447"/>
          </a:xfrm>
        </p:spPr>
        <p:txBody>
          <a:bodyPr/>
          <a:lstStyle/>
          <a:p>
            <a:r>
              <a:rPr lang="cs-CZ" dirty="0"/>
              <a:t>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Němečtí kolonisté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56165" y="1012006"/>
            <a:ext cx="11635835" cy="5845994"/>
          </a:xfrm>
        </p:spPr>
        <p:txBody>
          <a:bodyPr>
            <a:norm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</a:rPr>
              <a:t>Původ  </a:t>
            </a:r>
            <a:r>
              <a:rPr lang="cs-CZ" altLang="cs-CZ" sz="2000" dirty="0"/>
              <a:t>–  </a:t>
            </a:r>
            <a:r>
              <a:rPr lang="cs-CZ" altLang="cs-CZ" sz="2000" b="1" dirty="0"/>
              <a:t>Německo:  </a:t>
            </a:r>
            <a:r>
              <a:rPr lang="cs-CZ" altLang="cs-CZ" sz="2000" dirty="0"/>
              <a:t>Porýní a </a:t>
            </a:r>
            <a:r>
              <a:rPr lang="cs-CZ" altLang="cs-CZ" sz="2000" dirty="0" err="1"/>
              <a:t>Pomohaní</a:t>
            </a:r>
            <a:r>
              <a:rPr lang="cs-CZ" altLang="cs-CZ" sz="2000" dirty="0"/>
              <a:t>, Bavorsko, Horní Falc, Rakousko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Sasko  –  pohraničí </a:t>
            </a:r>
            <a:r>
              <a:rPr lang="cs-CZ" sz="2000" dirty="0"/>
              <a:t>kolem Krušných Hor ve 13. stol.  (jazykově německé vesnice)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–  zásadní podíl se od 13. stol. projevil v Mostě, Bílině, Chomutově, Kadaně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–  přes Slezsko až na střední a severní Moravu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–  </a:t>
            </a:r>
            <a:r>
              <a:rPr lang="cs-CZ" sz="2000" b="1" dirty="0"/>
              <a:t>Dolní Rakousko</a:t>
            </a:r>
            <a:r>
              <a:rPr lang="cs-CZ" sz="2000" dirty="0"/>
              <a:t>:  na jižní Moravu:  pás osídlení na : </a:t>
            </a:r>
            <a:r>
              <a:rPr lang="cs-CZ" sz="2000" dirty="0" err="1"/>
              <a:t>Slavonicku</a:t>
            </a:r>
            <a:r>
              <a:rPr lang="cs-CZ" sz="2000" dirty="0"/>
              <a:t>, Znojemsku, Mikulovsku, Břeclavsku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enklávy:  kolem Brna, Jihlavy, Vyškova, Uherské Hradiště, Šumpersko,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</a:t>
            </a:r>
            <a:r>
              <a:rPr lang="cs-CZ" sz="2000" dirty="0" err="1"/>
              <a:t>Mohelnicko</a:t>
            </a:r>
            <a:r>
              <a:rPr lang="cs-CZ" sz="2000" dirty="0"/>
              <a:t>, Svitavy,  Moravská Třebová, Olomoucko, Litovel,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Uničov, Šternberk, Potštát, Hranice, Nový Jičín, Studénka,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Bílovec a Opava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(kolem dálkových komunikací)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altLang="cs-CZ" sz="2000" dirty="0"/>
              <a:t>                –  </a:t>
            </a:r>
            <a:r>
              <a:rPr lang="cs-CZ" altLang="cs-CZ" sz="2000" b="1" dirty="0"/>
              <a:t>Nizozemí:</a:t>
            </a:r>
            <a:r>
              <a:rPr lang="cs-CZ" altLang="cs-CZ" sz="2000" dirty="0"/>
              <a:t>  Vlámové se k nám nedostali téměř vůbec</a:t>
            </a:r>
          </a:p>
          <a:p>
            <a:pPr marL="0" indent="0">
              <a:buNone/>
            </a:pPr>
            <a:endParaRPr lang="cs-CZ" altLang="cs-CZ" sz="2000" dirty="0"/>
          </a:p>
          <a:p>
            <a:endParaRPr lang="cs-CZ" alt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80207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E813856-1C76-43B7-A1A3-294684754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02" y="0"/>
            <a:ext cx="8589196" cy="677928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D29DB77-C6C7-46B7-BBB7-D473F53413D1}"/>
              </a:ext>
            </a:extLst>
          </p:cNvPr>
          <p:cNvSpPr txBox="1"/>
          <p:nvPr/>
        </p:nvSpPr>
        <p:spPr>
          <a:xfrm>
            <a:off x="4927651" y="3595956"/>
            <a:ext cx="1024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Přerov</a:t>
            </a:r>
          </a:p>
        </p:txBody>
      </p:sp>
    </p:spTree>
    <p:extLst>
      <p:ext uri="{BB962C8B-B14F-4D97-AF65-F5344CB8AC3E}">
        <p14:creationId xmlns:p14="http://schemas.microsoft.com/office/powerpoint/2010/main" val="2757823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80144" y="595901"/>
            <a:ext cx="12431731" cy="6935057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</a:rPr>
              <a:t>Šlechta</a:t>
            </a:r>
            <a:r>
              <a:rPr lang="cs-CZ" altLang="cs-CZ" sz="2000" b="1" dirty="0"/>
              <a:t> </a:t>
            </a:r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  <a:r>
              <a:rPr lang="cs-CZ" altLang="cs-CZ" sz="2000" b="1" dirty="0"/>
              <a:t>–  nové vesnice: </a:t>
            </a:r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  <a:r>
              <a:rPr lang="cs-CZ" altLang="cs-CZ" sz="2000" b="1" dirty="0"/>
              <a:t>újezd</a:t>
            </a:r>
            <a:r>
              <a:rPr lang="cs-CZ" altLang="cs-CZ" sz="2000" dirty="0"/>
              <a:t> (lat. </a:t>
            </a:r>
            <a:r>
              <a:rPr lang="cs-CZ" altLang="cs-CZ" sz="2000" dirty="0" err="1"/>
              <a:t>circuitum</a:t>
            </a:r>
            <a:r>
              <a:rPr lang="cs-CZ" altLang="cs-CZ" sz="2000" dirty="0"/>
              <a:t>:  výsluha darovaná členu knížecí družiny (objetí na koni)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11. stol.:   lesnatá území kolonizovaná místním obyvatelstvem 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               12/13. stol.:    vzniká pozemková šlechta:   </a:t>
            </a:r>
            <a:r>
              <a:rPr lang="cs-CZ" altLang="cs-CZ" sz="2000" dirty="0" err="1"/>
              <a:t>Hrabišici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Hroznatovci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Benešovici</a:t>
            </a: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                        Čechy:  118  (v 1/6 kostely)       Morava:  34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      </a:t>
            </a:r>
            <a:r>
              <a:rPr lang="cs-CZ" altLang="cs-CZ" sz="2000" b="1" dirty="0"/>
              <a:t>Lhota</a:t>
            </a:r>
            <a:r>
              <a:rPr lang="cs-CZ" altLang="cs-CZ" sz="2000" dirty="0"/>
              <a:t>:  „lhůta“ pro časové osvobození od daní</a:t>
            </a:r>
          </a:p>
          <a:p>
            <a:pPr>
              <a:buNone/>
            </a:pPr>
            <a:r>
              <a:rPr lang="cs-CZ" altLang="cs-CZ" sz="2000" dirty="0"/>
              <a:t>                                                                  1199:  první zmínka    Čechy:   322   Morava: 132 </a:t>
            </a:r>
          </a:p>
          <a:p>
            <a:pPr marL="0" indent="0"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Církevní instituce </a:t>
            </a:r>
            <a:r>
              <a:rPr lang="cs-CZ" altLang="cs-CZ" sz="2000" dirty="0"/>
              <a:t>  –   konec 12. stol.:  z německé strany pohraničního hvozdu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       Chebsko:  klášter ve </a:t>
            </a:r>
            <a:r>
              <a:rPr lang="cs-CZ" altLang="cs-CZ" sz="2000" dirty="0" err="1"/>
              <a:t>Waldsassen</a:t>
            </a:r>
            <a:r>
              <a:rPr lang="cs-CZ" altLang="cs-CZ" sz="2000" dirty="0"/>
              <a:t>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       Sušice a </a:t>
            </a:r>
            <a:r>
              <a:rPr lang="cs-CZ" altLang="cs-CZ" sz="2000" dirty="0" err="1"/>
              <a:t>Vitorazsko</a:t>
            </a:r>
            <a:r>
              <a:rPr lang="cs-CZ" altLang="cs-CZ" sz="2000" dirty="0"/>
              <a:t>:  klášter ve Světlé (</a:t>
            </a:r>
            <a:r>
              <a:rPr lang="cs-CZ" altLang="cs-CZ" sz="2000" dirty="0" err="1"/>
              <a:t>Zwettl</a:t>
            </a:r>
            <a:r>
              <a:rPr lang="cs-CZ" altLang="cs-CZ" sz="2000" dirty="0"/>
              <a:t>) </a:t>
            </a:r>
          </a:p>
          <a:p>
            <a:pPr>
              <a:buFontTx/>
              <a:buNone/>
            </a:pPr>
            <a:r>
              <a:rPr lang="cs-CZ" altLang="cs-CZ" sz="2000" dirty="0"/>
              <a:t>                                     –   13. stol:  z české strany – cisterciácké kláštery Plasy, Nepomuk, </a:t>
            </a:r>
            <a:r>
              <a:rPr lang="cs-CZ" altLang="cs-CZ" sz="2000" dirty="0" err="1"/>
              <a:t>premonstátky</a:t>
            </a:r>
            <a:r>
              <a:rPr lang="cs-CZ" altLang="cs-CZ" sz="2000" dirty="0"/>
              <a:t> z Doksan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000" b="1" dirty="0">
                <a:solidFill>
                  <a:srgbClr val="FF0000"/>
                </a:solidFill>
              </a:rPr>
              <a:t>Měšťanstvo 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konec 13. stol.:  </a:t>
            </a:r>
            <a:r>
              <a:rPr lang="cs-CZ" altLang="cs-CZ" sz="2000" dirty="0"/>
              <a:t>vesnice zakládali nejbohatší měšťané:  např. první bruntálští </a:t>
            </a:r>
            <a:r>
              <a:rPr lang="cs-CZ" altLang="cs-CZ" sz="2000" dirty="0" err="1"/>
              <a:t>fojtové</a:t>
            </a:r>
            <a:r>
              <a:rPr lang="cs-CZ" altLang="cs-CZ" sz="2000" dirty="0"/>
              <a:t> </a:t>
            </a:r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  1267:   fojt Bertold pověřil Jindřicha z </a:t>
            </a:r>
            <a:r>
              <a:rPr lang="cs-CZ" altLang="cs-CZ" sz="2000" dirty="0" err="1"/>
              <a:t>Waldova</a:t>
            </a:r>
            <a:r>
              <a:rPr lang="cs-CZ" altLang="cs-CZ" sz="2000" dirty="0"/>
              <a:t>, aby vyklučil les </a:t>
            </a:r>
            <a:r>
              <a:rPr lang="cs-CZ" altLang="cs-CZ" sz="2000" dirty="0" err="1"/>
              <a:t>Lichtenwerde</a:t>
            </a: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                                                                             (Světlá Hora na zemské stezce mezi Bruntálem a Nisou)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226061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7345" y="152400"/>
            <a:ext cx="8229600" cy="1143000"/>
          </a:xfrm>
        </p:spPr>
        <p:txBody>
          <a:bodyPr/>
          <a:lstStyle/>
          <a:p>
            <a:r>
              <a:rPr lang="cs-CZ" sz="3200" b="1" dirty="0"/>
              <a:t>  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Panská sídla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2207" y="1295400"/>
            <a:ext cx="10924364" cy="5562599"/>
          </a:xfrm>
        </p:spPr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</a:rPr>
              <a:t>Proces </a:t>
            </a:r>
            <a:r>
              <a:rPr lang="cs-CZ" sz="2000" b="1" dirty="0" err="1">
                <a:solidFill>
                  <a:srgbClr val="FF0000"/>
                </a:solidFill>
              </a:rPr>
              <a:t>teritorializace</a:t>
            </a: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dirty="0"/>
              <a:t>–  vzájemně provázaný proces vytváření panství, hradu a země.</a:t>
            </a:r>
          </a:p>
          <a:p>
            <a:endParaRPr lang="cs-CZ" sz="2000" dirty="0"/>
          </a:p>
          <a:p>
            <a:r>
              <a:rPr lang="cs-CZ" sz="2000" b="1" dirty="0"/>
              <a:t>12. stol. </a:t>
            </a:r>
            <a:r>
              <a:rPr lang="cs-CZ" sz="2000" dirty="0"/>
              <a:t> –  zformovala se česká šlechtická </a:t>
            </a:r>
            <a:r>
              <a:rPr lang="cs-CZ" sz="2000" dirty="0" err="1"/>
              <a:t>communitas</a:t>
            </a:r>
            <a:r>
              <a:rPr lang="cs-CZ" sz="2000" dirty="0"/>
              <a:t> jako urozená reprezentace země </a:t>
            </a:r>
          </a:p>
          <a:p>
            <a:pPr marL="0" indent="0">
              <a:buNone/>
            </a:pPr>
            <a:r>
              <a:rPr lang="cs-CZ" sz="2000" dirty="0"/>
              <a:t>                    –  „družina“ panovníka:  doživotní výsluhová léna (bona </a:t>
            </a:r>
            <a:r>
              <a:rPr lang="cs-CZ" sz="2000" dirty="0" err="1"/>
              <a:t>deservita</a:t>
            </a:r>
            <a:r>
              <a:rPr lang="cs-CZ" sz="2000" dirty="0"/>
              <a:t>) </a:t>
            </a:r>
          </a:p>
          <a:p>
            <a:endParaRPr lang="cs-CZ" sz="2000" dirty="0"/>
          </a:p>
          <a:p>
            <a:r>
              <a:rPr lang="cs-CZ" sz="2000" b="1" dirty="0"/>
              <a:t>20. letech 13. stol. </a:t>
            </a:r>
            <a:r>
              <a:rPr lang="cs-CZ" sz="2000" dirty="0"/>
              <a:t>–  zakládání prvních románských šlechtických a panovnických hradů: Křivoklát,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Loket, Brumov, Buchlov, Veveří, Zvíkov, Jindřichův Hradec, Strakonice a Blatná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2. pol. 13. stol. </a:t>
            </a:r>
            <a:r>
              <a:rPr lang="cs-CZ" sz="2000" dirty="0"/>
              <a:t>–  hrady součástí územní a politické struktury v českých zemích </a:t>
            </a:r>
          </a:p>
          <a:p>
            <a:pPr marL="0" indent="0">
              <a:buNone/>
            </a:pPr>
            <a:r>
              <a:rPr lang="cs-CZ" sz="2000" dirty="0"/>
              <a:t>                                –  panovník držel hradní regál </a:t>
            </a:r>
          </a:p>
          <a:p>
            <a:pPr marL="0" indent="0">
              <a:buNone/>
            </a:pPr>
            <a:r>
              <a:rPr lang="cs-CZ" sz="2000" dirty="0"/>
              <a:t>                                –   šlechta se podílela na „výstavbě země“ (dvorce, kostely, trhy)</a:t>
            </a:r>
          </a:p>
          <a:p>
            <a:pPr marL="0" indent="0">
              <a:buNone/>
            </a:pPr>
            <a:r>
              <a:rPr lang="cs-CZ" sz="2000" dirty="0"/>
              <a:t>                                –   vznikají tvrze jako sídla nižší šlechty (rytíři, vladykové)</a:t>
            </a:r>
          </a:p>
        </p:txBody>
      </p:sp>
    </p:spTree>
    <p:extLst>
      <p:ext uri="{BB962C8B-B14F-4D97-AF65-F5344CB8AC3E}">
        <p14:creationId xmlns:p14="http://schemas.microsoft.com/office/powerpoint/2010/main" val="1502512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cs-CZ" b="1" dirty="0"/>
              <a:t>                      </a:t>
            </a:r>
            <a:r>
              <a:rPr lang="cs-CZ" sz="3200" b="1" dirty="0">
                <a:solidFill>
                  <a:srgbClr val="FF0000"/>
                </a:solidFill>
              </a:rPr>
              <a:t>Panská sídla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6653" y="1791788"/>
            <a:ext cx="10659290" cy="5562600"/>
          </a:xfrm>
        </p:spPr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</a:rPr>
              <a:t>Zeměpanská</a:t>
            </a:r>
            <a:r>
              <a:rPr lang="cs-CZ" dirty="0"/>
              <a:t> </a:t>
            </a:r>
            <a:r>
              <a:rPr lang="cs-CZ" sz="2000" dirty="0"/>
              <a:t>–</a:t>
            </a:r>
            <a:r>
              <a:rPr lang="cs-CZ" dirty="0"/>
              <a:t> </a:t>
            </a:r>
            <a:r>
              <a:rPr lang="cs-CZ" sz="2000" dirty="0"/>
              <a:t>více obytných ploch a palácových křídel, protože vládce doprovázel dvůr </a:t>
            </a:r>
          </a:p>
          <a:p>
            <a:pPr marL="0" indent="0">
              <a:buNone/>
            </a:pPr>
            <a:r>
              <a:rPr lang="cs-CZ" sz="2000" dirty="0"/>
              <a:t>                            –  trvale zde sídlil purkrabí a zpočátku také soudce </a:t>
            </a:r>
          </a:p>
          <a:p>
            <a:pPr marL="0" indent="0">
              <a:buNone/>
            </a:pPr>
            <a:r>
              <a:rPr lang="cs-CZ" sz="2000" dirty="0"/>
              <a:t>                            –  některé hrady „přechodného typu“ vznikaly s použitím starší domácí </a:t>
            </a:r>
          </a:p>
          <a:p>
            <a:pPr marL="0" indent="0">
              <a:buNone/>
            </a:pPr>
            <a:r>
              <a:rPr lang="cs-CZ" sz="2000" dirty="0"/>
              <a:t>                                fortifikační techniky v kombinaci s kamennou stavbou</a:t>
            </a:r>
          </a:p>
          <a:p>
            <a:endParaRPr lang="cs-CZ" sz="2000" dirty="0"/>
          </a:p>
          <a:p>
            <a:r>
              <a:rPr lang="cs-CZ" sz="2000" b="1" dirty="0">
                <a:solidFill>
                  <a:srgbClr val="FF0000"/>
                </a:solidFill>
              </a:rPr>
              <a:t>Šlechtická</a:t>
            </a:r>
            <a:r>
              <a:rPr lang="cs-CZ" sz="2000" dirty="0"/>
              <a:t> – ve 30. – 40. l. 13. stol. výstavba  hradů probíhala na vlastních majetcích za </a:t>
            </a:r>
          </a:p>
          <a:p>
            <a:pPr marL="0" indent="0">
              <a:buNone/>
            </a:pPr>
            <a:r>
              <a:rPr lang="cs-CZ" sz="2000" dirty="0"/>
              <a:t>                           využití modernizačních podnětů („německá“ kolonizace hvozdu).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b="1" dirty="0">
                <a:solidFill>
                  <a:srgbClr val="FF0000"/>
                </a:solidFill>
              </a:rPr>
              <a:t>Církevní</a:t>
            </a:r>
            <a:r>
              <a:rPr lang="cs-CZ" sz="2000" dirty="0"/>
              <a:t> – fundace iniciovaly církevní instituce (</a:t>
            </a:r>
            <a:r>
              <a:rPr lang="cs-CZ" sz="2000" dirty="0" err="1"/>
              <a:t>benediktíni</a:t>
            </a:r>
            <a:r>
              <a:rPr lang="cs-CZ" sz="2000" dirty="0"/>
              <a:t>, aj.) </a:t>
            </a:r>
          </a:p>
          <a:p>
            <a:pPr marL="0" indent="0">
              <a:buNone/>
            </a:pPr>
            <a:r>
              <a:rPr lang="cs-CZ" sz="2000" dirty="0"/>
              <a:t>                   –  románské kostely v hradských centrech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23316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1345474" y="117566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Nejstarší města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idx="1"/>
          </p:nvPr>
        </p:nvSpPr>
        <p:spPr>
          <a:xfrm>
            <a:off x="692331" y="1143001"/>
            <a:ext cx="11390812" cy="561049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dirty="0"/>
              <a:t>Přechod od předměstských forem neprobíhal vždy plynule a měl různé formy.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dirty="0"/>
              <a:t>Města vznikala v sousedství:   a)  centrálních hradů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b)  klášterů – předklášteří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c)   biskupských sídel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Město</a:t>
            </a:r>
            <a:r>
              <a:rPr lang="cs-CZ" altLang="cs-CZ" sz="1800" dirty="0"/>
              <a:t> – společenství kupců, podnikatelů, nižších úředníků a řemeslníků, kteří  měli zájem získat výsadní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postavení při tržních místech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Sídelní aglomerace </a:t>
            </a:r>
            <a:r>
              <a:rPr lang="cs-CZ" altLang="cs-CZ" sz="1800" dirty="0"/>
              <a:t> –  řada sídlišť měla výrazné městské rysy (tržiště, sídla kupců, čtvrti řemeslníků), ale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  neobdržela od panovníka právo k městské organizaci </a:t>
            </a:r>
          </a:p>
          <a:p>
            <a:pPr eaLnBrk="1" hangingPunct="1"/>
            <a:r>
              <a:rPr lang="cs-CZ" altLang="cs-CZ" sz="1800" b="1" dirty="0"/>
              <a:t>Prvotní město</a:t>
            </a:r>
            <a:r>
              <a:rPr lang="cs-CZ" altLang="cs-CZ" sz="1800" dirty="0"/>
              <a:t> –  u nás není vazba na pozdně antická města (vlastní vývoj)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–  raně feudální předměstské aglomerace 11. a 12. stol., které přerůstají ve vrcholně středověká města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–  zárodečná města s různě vyvinutými funkcemi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–  F. Hofmann je nazývá lokační města nebo </a:t>
            </a:r>
            <a:r>
              <a:rPr lang="cs-CZ" altLang="cs-CZ" sz="1800" dirty="0" err="1"/>
              <a:t>protoměsta</a:t>
            </a: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97782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/>
          </p:nvPr>
        </p:nvSpPr>
        <p:spPr>
          <a:xfrm>
            <a:off x="1954213" y="762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Církevní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" y="1219200"/>
            <a:ext cx="11826240" cy="5638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sz="2600" b="1" dirty="0">
                <a:solidFill>
                  <a:srgbClr val="FF0000"/>
                </a:solidFill>
              </a:rPr>
              <a:t> 10. – poč. 13. stol.:  </a:t>
            </a:r>
          </a:p>
          <a:p>
            <a:pPr marL="0" indent="0">
              <a:buNone/>
              <a:defRPr/>
            </a:pPr>
            <a:endParaRPr lang="cs-CZ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2200" b="1" dirty="0"/>
              <a:t>973    </a:t>
            </a:r>
            <a:r>
              <a:rPr lang="cs-CZ" sz="2200" dirty="0"/>
              <a:t> –   </a:t>
            </a:r>
            <a:r>
              <a:rPr lang="cs-CZ" sz="2200" b="1" dirty="0"/>
              <a:t>pražské biskupství:  </a:t>
            </a:r>
            <a:r>
              <a:rPr lang="cs-CZ" sz="2200" dirty="0"/>
              <a:t>spadalo pod biskupství v Mohuči:   základ </a:t>
            </a:r>
            <a:r>
              <a:rPr lang="cs-CZ" sz="2200" dirty="0" err="1"/>
              <a:t>velkofarní</a:t>
            </a:r>
            <a:r>
              <a:rPr lang="cs-CZ" sz="2200" dirty="0"/>
              <a:t> organizace</a:t>
            </a:r>
            <a:endParaRPr lang="cs-CZ" sz="2200" b="1" dirty="0"/>
          </a:p>
          <a:p>
            <a:pPr>
              <a:defRPr/>
            </a:pPr>
            <a:r>
              <a:rPr lang="cs-CZ" sz="2200" b="1" dirty="0"/>
              <a:t>1063   </a:t>
            </a:r>
            <a:r>
              <a:rPr lang="cs-CZ" sz="2200" dirty="0"/>
              <a:t>–   </a:t>
            </a:r>
            <a:r>
              <a:rPr lang="cs-CZ" sz="2200" b="1" dirty="0"/>
              <a:t>biskupství  v Olomouci:    </a:t>
            </a:r>
            <a:r>
              <a:rPr lang="cs-CZ" sz="2200" dirty="0"/>
              <a:t>církevní reforma za </a:t>
            </a:r>
            <a:r>
              <a:rPr lang="cs-CZ" sz="2400" dirty="0"/>
              <a:t>Jindřicha Zdíka ve 12. stol.:   nezávislost na světské moci</a:t>
            </a:r>
          </a:p>
          <a:p>
            <a:pPr>
              <a:defRPr/>
            </a:pPr>
            <a:endParaRPr lang="cs-CZ" sz="2200" b="1" dirty="0"/>
          </a:p>
          <a:p>
            <a:pPr>
              <a:defRPr/>
            </a:pPr>
            <a:r>
              <a:rPr lang="cs-CZ" sz="2200" b="1" dirty="0"/>
              <a:t>do 13. stol.  </a:t>
            </a:r>
            <a:r>
              <a:rPr lang="cs-CZ" sz="2200" dirty="0"/>
              <a:t>–   církevní instituce závislé na tzv. zakladatelských právech:   </a:t>
            </a:r>
          </a:p>
          <a:p>
            <a:pPr marL="0" indent="0">
              <a:buNone/>
              <a:defRPr/>
            </a:pPr>
            <a:r>
              <a:rPr lang="cs-CZ" sz="2200" b="1" dirty="0"/>
              <a:t>                                 a) panovníka  </a:t>
            </a:r>
            <a:r>
              <a:rPr lang="cs-CZ" sz="2200" dirty="0"/>
              <a:t>–   vlastník </a:t>
            </a:r>
            <a:r>
              <a:rPr lang="cs-CZ" sz="2200" dirty="0" err="1"/>
              <a:t>pozemskových</a:t>
            </a:r>
            <a:r>
              <a:rPr lang="cs-CZ" sz="2200" dirty="0"/>
              <a:t> majetků s fiskálními (daně) zájmy: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 –   do 10. stol.:  hradské kostely   –   v centrech provincií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                                                            –   tzv. farní </a:t>
            </a:r>
            <a:r>
              <a:rPr lang="cs-CZ" sz="2200" dirty="0" err="1"/>
              <a:t>přímus</a:t>
            </a:r>
            <a:r>
              <a:rPr lang="cs-CZ" sz="2200" dirty="0"/>
              <a:t>:   právo udílet svátosti    (křest aj.)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                             první kláštery  –  panovnické fundace  (993: Břevnov), </a:t>
            </a:r>
            <a:r>
              <a:rPr lang="cs-CZ" sz="2200" dirty="0" err="1"/>
              <a:t>benediktíni</a:t>
            </a:r>
            <a:endParaRPr lang="cs-CZ" sz="2200" dirty="0"/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</a:t>
            </a:r>
          </a:p>
          <a:p>
            <a:pPr marL="0" indent="0">
              <a:buFontTx/>
              <a:buNone/>
              <a:defRPr/>
            </a:pPr>
            <a:r>
              <a:rPr lang="cs-CZ" sz="2200" dirty="0"/>
              <a:t>                                  </a:t>
            </a:r>
            <a:r>
              <a:rPr lang="cs-CZ" sz="2200" b="1" dirty="0"/>
              <a:t>b) šlechty  </a:t>
            </a:r>
            <a:r>
              <a:rPr lang="cs-CZ" sz="2200" dirty="0"/>
              <a:t>–   2. pol. 11. stol:   tzv. vlastnické kostely s tribunami   –  v centrech panství (dvorcích) </a:t>
            </a:r>
          </a:p>
          <a:p>
            <a:pPr marL="0" indent="0">
              <a:buFontTx/>
              <a:buNone/>
              <a:defRPr/>
            </a:pPr>
            <a:r>
              <a:rPr lang="cs-CZ" sz="2200" dirty="0"/>
              <a:t>                                                                                                                                                      –   pro velmože a jeho rodinu</a:t>
            </a:r>
          </a:p>
          <a:p>
            <a:pPr marL="0" indent="0">
              <a:buNone/>
              <a:defRPr/>
            </a:pPr>
            <a:endParaRPr lang="cs-CZ" sz="2200" dirty="0"/>
          </a:p>
          <a:p>
            <a:pPr marL="0" indent="0">
              <a:buFontTx/>
              <a:buNone/>
              <a:defRPr/>
            </a:pPr>
            <a:r>
              <a:rPr lang="cs-CZ" sz="2200" b="1" dirty="0"/>
              <a:t>Od. 13. stol.  </a:t>
            </a:r>
            <a:r>
              <a:rPr lang="cs-CZ" sz="2400" dirty="0"/>
              <a:t>–  dominantní postavení církve ve společnosti a jejího vlivu v duchovní oblasti </a:t>
            </a:r>
          </a:p>
          <a:p>
            <a:pPr marL="0" indent="0">
              <a:buFontTx/>
              <a:buNone/>
              <a:defRPr/>
            </a:pPr>
            <a:r>
              <a:rPr lang="cs-CZ" sz="2400" dirty="0"/>
              <a:t>                     –   </a:t>
            </a:r>
            <a:r>
              <a:rPr lang="cs-CZ" sz="2400" b="1" dirty="0"/>
              <a:t>liturgie:  </a:t>
            </a:r>
            <a:r>
              <a:rPr lang="cs-CZ" sz="2400" dirty="0"/>
              <a:t>pravidelné bohoslužby, kázání, církevní, slavnosti, poutě, svátky </a:t>
            </a:r>
          </a:p>
          <a:p>
            <a:pPr marL="0" indent="0">
              <a:buFontTx/>
              <a:buNone/>
              <a:defRPr/>
            </a:pPr>
            <a:r>
              <a:rPr lang="cs-CZ" sz="2400" dirty="0"/>
              <a:t>                     –   </a:t>
            </a:r>
            <a:r>
              <a:rPr lang="cs-CZ" sz="2400" b="1" dirty="0"/>
              <a:t>desátky: </a:t>
            </a:r>
            <a:r>
              <a:rPr lang="cs-CZ" sz="2400" dirty="0"/>
              <a:t>poplatky za náboženské úkony a obřady (fiskální politika papežské kurie) </a:t>
            </a:r>
          </a:p>
          <a:p>
            <a:pPr marL="0" indent="0">
              <a:buNone/>
              <a:defRPr/>
            </a:pPr>
            <a:r>
              <a:rPr lang="cs-CZ" sz="2200" b="1" dirty="0"/>
              <a:t>                       </a:t>
            </a:r>
            <a:r>
              <a:rPr lang="cs-CZ" sz="2200" dirty="0"/>
              <a:t>–   rozšiřování </a:t>
            </a:r>
            <a:r>
              <a:rPr lang="cs-CZ" sz="2200" dirty="0" err="1"/>
              <a:t>velkofarní</a:t>
            </a:r>
            <a:r>
              <a:rPr lang="cs-CZ" sz="2200" dirty="0"/>
              <a:t> organizace</a:t>
            </a:r>
          </a:p>
          <a:p>
            <a:pPr marL="0" indent="0">
              <a:buNone/>
              <a:defRPr/>
            </a:pPr>
            <a:endParaRPr lang="cs-CZ" sz="2200" dirty="0"/>
          </a:p>
          <a:p>
            <a:pPr marL="0" indent="0">
              <a:buNone/>
              <a:defRPr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1144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851262" y="0"/>
            <a:ext cx="10515600" cy="1149531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Vrcholně středověká transformace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261258" y="962981"/>
            <a:ext cx="11930742" cy="60902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altLang="cs-CZ" sz="1800" dirty="0"/>
              <a:t>     </a:t>
            </a:r>
            <a:r>
              <a:rPr lang="cs-CZ" altLang="cs-CZ" sz="1800" dirty="0">
                <a:solidFill>
                  <a:srgbClr val="FF0000"/>
                </a:solidFill>
              </a:rPr>
              <a:t>a) </a:t>
            </a:r>
            <a:r>
              <a:rPr lang="cs-CZ" altLang="cs-CZ" sz="1800" b="1" dirty="0">
                <a:solidFill>
                  <a:srgbClr val="FF0000"/>
                </a:solidFill>
              </a:rPr>
              <a:t>Rozvoj osídlení  </a:t>
            </a:r>
            <a:r>
              <a:rPr lang="cs-CZ" altLang="cs-CZ" sz="1800" dirty="0"/>
              <a:t>–  </a:t>
            </a:r>
            <a:r>
              <a:rPr lang="cs-CZ" altLang="cs-CZ" sz="1800" b="1" dirty="0"/>
              <a:t>kolonizace</a:t>
            </a:r>
            <a:r>
              <a:rPr lang="cs-CZ" altLang="cs-CZ" sz="1800" dirty="0"/>
              <a:t> </a:t>
            </a:r>
            <a:r>
              <a:rPr lang="cs-CZ" altLang="cs-CZ" sz="1800" b="1" dirty="0"/>
              <a:t>nově využitelných ploch</a:t>
            </a:r>
            <a:r>
              <a:rPr lang="cs-CZ" altLang="cs-CZ" sz="1800" dirty="0"/>
              <a:t>:  hlavním úkolem bylo přilákat nové lidi a odborníky </a:t>
            </a:r>
          </a:p>
          <a:p>
            <a:pPr>
              <a:buNone/>
            </a:pPr>
            <a:r>
              <a:rPr lang="cs-CZ" altLang="cs-CZ" sz="1800" dirty="0"/>
              <a:t>                                         a)  zemědělská (vesnická)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b)  městská  (panovník, šlechta, církev)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c)  hornická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>
              <a:buNone/>
            </a:pPr>
            <a:r>
              <a:rPr lang="cs-CZ" altLang="cs-CZ" sz="1800" dirty="0"/>
              <a:t>     </a:t>
            </a:r>
            <a:r>
              <a:rPr lang="cs-CZ" altLang="cs-CZ" sz="1800" dirty="0">
                <a:solidFill>
                  <a:srgbClr val="FF0000"/>
                </a:solidFill>
              </a:rPr>
              <a:t>b) </a:t>
            </a:r>
            <a:r>
              <a:rPr lang="cs-CZ" altLang="cs-CZ" sz="1800" b="1" dirty="0">
                <a:solidFill>
                  <a:srgbClr val="FF0000"/>
                </a:solidFill>
              </a:rPr>
              <a:t>Transformace dominií a stavba sídel  </a:t>
            </a:r>
            <a:r>
              <a:rPr lang="cs-CZ" altLang="cs-CZ" sz="1800" dirty="0"/>
              <a:t>–</a:t>
            </a:r>
            <a:r>
              <a:rPr lang="cs-CZ" altLang="cs-CZ" sz="1800" b="1" dirty="0">
                <a:solidFill>
                  <a:srgbClr val="FF0000"/>
                </a:solidFill>
              </a:rPr>
              <a:t>  </a:t>
            </a:r>
            <a:r>
              <a:rPr lang="cs-CZ" altLang="cs-CZ" sz="1800" dirty="0"/>
              <a:t>a) zeměpanské (hrady – staví panovník)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                             b) šlechtické (vyšší - hrady, nižší  - dvorce s kostely, od 13. stol. tvrze)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                             c) církevní (biskupské: Melice)</a:t>
            </a:r>
          </a:p>
          <a:p>
            <a:pPr>
              <a:buNone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altLang="cs-CZ" sz="1800" dirty="0"/>
              <a:t>     </a:t>
            </a:r>
            <a:r>
              <a:rPr lang="cs-CZ" altLang="cs-CZ" sz="1800" dirty="0">
                <a:solidFill>
                  <a:srgbClr val="FF0000"/>
                </a:solidFill>
              </a:rPr>
              <a:t>c) </a:t>
            </a:r>
            <a:r>
              <a:rPr lang="cs-CZ" altLang="cs-CZ" sz="1800" b="1" dirty="0">
                <a:solidFill>
                  <a:srgbClr val="FF0000"/>
                </a:solidFill>
              </a:rPr>
              <a:t>Technologické inovace  </a:t>
            </a:r>
            <a:r>
              <a:rPr lang="cs-CZ" altLang="cs-CZ" sz="1800" dirty="0"/>
              <a:t>–  využívání poznatků z antiky (vodní a větrná energie)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–  přebírání vynálezů (arabský svět)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–  </a:t>
            </a:r>
            <a:r>
              <a:rPr lang="cs-CZ" altLang="cs-CZ" sz="1800" b="1" dirty="0"/>
              <a:t>vodní mlýn </a:t>
            </a:r>
            <a:r>
              <a:rPr lang="cs-CZ" altLang="cs-CZ" sz="1800" dirty="0"/>
              <a:t>(Bavorsko: 8. stol., u nás. 13. stol.) 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–  </a:t>
            </a:r>
            <a:r>
              <a:rPr lang="cs-CZ" altLang="cs-CZ" sz="1800" b="1" dirty="0"/>
              <a:t>zdokonalení nástrojů </a:t>
            </a:r>
            <a:r>
              <a:rPr lang="cs-CZ" altLang="cs-CZ" sz="1800" dirty="0"/>
              <a:t>(pluh, brány), využití zvířat k tahu (jařmo, chomout) 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–  </a:t>
            </a:r>
            <a:r>
              <a:rPr lang="cs-CZ" altLang="cs-CZ" sz="1800" b="1" dirty="0"/>
              <a:t>větrný mlý</a:t>
            </a:r>
            <a:r>
              <a:rPr lang="cs-CZ" altLang="cs-CZ" sz="1800" dirty="0"/>
              <a:t>n (10/11. stol. Staré Město; 1277: </a:t>
            </a:r>
            <a:r>
              <a:rPr lang="pl-PL" sz="1800" dirty="0"/>
              <a:t>Praha-Strahov, kronikář Neplach) </a:t>
            </a:r>
          </a:p>
          <a:p>
            <a:pPr>
              <a:buNone/>
            </a:pPr>
            <a:r>
              <a:rPr lang="pl-PL" sz="1800" dirty="0"/>
              <a:t>                                                   –  </a:t>
            </a:r>
            <a:r>
              <a:rPr lang="cs-CZ" altLang="cs-CZ" sz="1800" b="1" dirty="0"/>
              <a:t>nepřímé vytápění </a:t>
            </a:r>
            <a:r>
              <a:rPr lang="cs-CZ" altLang="cs-CZ" sz="1800" dirty="0"/>
              <a:t>(13. stol.) - ztráty tepelné energie:  krby:  80 - 85 %      </a:t>
            </a:r>
          </a:p>
          <a:p>
            <a:pPr>
              <a:buNone/>
            </a:pPr>
            <a:r>
              <a:rPr lang="cs-CZ" altLang="cs-CZ" sz="1800" dirty="0"/>
              <a:t>                                                                                                                                                      kamna: 30 - 40 %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334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19202" y="523981"/>
            <a:ext cx="45124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Mstěnice u Hrotovic:  </a:t>
            </a:r>
            <a:r>
              <a:rPr lang="pl-PL" sz="2000" b="1" dirty="0"/>
              <a:t>komplex budov u vodního mlýna na horní vodu ze 14. stol.</a:t>
            </a:r>
          </a:p>
          <a:p>
            <a:endParaRPr lang="pl-PL" sz="2000" b="1" dirty="0"/>
          </a:p>
          <a:p>
            <a:r>
              <a:rPr lang="pl-PL" sz="2000" dirty="0"/>
              <a:t>mlýn:  5 × 5,2 m  </a:t>
            </a:r>
          </a:p>
          <a:p>
            <a:r>
              <a:rPr lang="pl-PL" sz="2000" dirty="0"/>
              <a:t>obytný dům:  11× 6 m </a:t>
            </a:r>
          </a:p>
          <a:p>
            <a:r>
              <a:rPr lang="pl-PL" sz="2000" dirty="0"/>
              <a:t>Sýpka:  3,7 × 3,1 m  </a:t>
            </a:r>
          </a:p>
          <a:p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>
                <a:effectLst/>
              </a:rPr>
              <a:t>1999 – výzkum R. Nekuda)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0355" t="28304" r="31394" b="6239"/>
          <a:stretch/>
        </p:blipFill>
        <p:spPr>
          <a:xfrm>
            <a:off x="8583067" y="0"/>
            <a:ext cx="3608933" cy="3472112"/>
          </a:xfrm>
          <a:prstGeom prst="rect">
            <a:avLst/>
          </a:prstGeom>
        </p:spPr>
      </p:pic>
      <p:pic>
        <p:nvPicPr>
          <p:cNvPr id="4" name="Picture 7" descr="mlynsach">
            <a:extLst>
              <a:ext uri="{FF2B5EF4-FFF2-40B4-BE49-F238E27FC236}">
                <a16:creationId xmlns:a16="http://schemas.microsoft.com/office/drawing/2014/main" id="{8029E91E-5A06-4710-B06A-FD2C965A0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7133" r="6505" b="19759"/>
          <a:stretch/>
        </p:blipFill>
        <p:spPr>
          <a:xfrm>
            <a:off x="0" y="0"/>
            <a:ext cx="3608932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 descr="mlyn">
            <a:extLst>
              <a:ext uri="{FF2B5EF4-FFF2-40B4-BE49-F238E27FC236}">
                <a16:creationId xmlns:a16="http://schemas.microsoft.com/office/drawing/2014/main" id="{5D12DE3B-9FE9-4165-8C6F-66006D7CD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3608932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E3F0D40-8E6E-4F07-952D-5C74CA83A0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42" t="22054" r="26172" b="6518"/>
          <a:stretch/>
        </p:blipFill>
        <p:spPr>
          <a:xfrm>
            <a:off x="4094913" y="3370256"/>
            <a:ext cx="4002173" cy="34133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ED4FEB-8CEC-4ABD-BB4A-97ADF3EC16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41" t="17054" r="27980" b="5625"/>
          <a:stretch/>
        </p:blipFill>
        <p:spPr>
          <a:xfrm>
            <a:off x="8993623" y="4005937"/>
            <a:ext cx="2787820" cy="267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ar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554302"/>
            <a:ext cx="6444205" cy="5373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6" descr="galerie_ofendarst_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2" y="194685"/>
            <a:ext cx="5669278" cy="605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2 Budín rep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3528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3" descr="bibliothek_techn_keramik_kranzac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33" r="5702"/>
          <a:stretch>
            <a:fillRect/>
          </a:stretch>
        </p:blipFill>
        <p:spPr bwMode="auto">
          <a:xfrm>
            <a:off x="2451644" y="16114"/>
            <a:ext cx="6387556" cy="683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bibl_tk_montbeli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8274"/>
            <a:ext cx="2790324" cy="521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ovéPole 5"/>
          <p:cNvSpPr txBox="1">
            <a:spLocks noChangeArrowheads="1"/>
          </p:cNvSpPr>
          <p:nvPr/>
        </p:nvSpPr>
        <p:spPr bwMode="auto">
          <a:xfrm>
            <a:off x="10515600" y="-35651"/>
            <a:ext cx="1738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bg1"/>
                </a:solidFill>
              </a:rPr>
              <a:t>Buda, rytířská kamna z pol. 15. stol.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852237" y="6305469"/>
            <a:ext cx="632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schemeClr val="bg1"/>
                </a:solidFill>
              </a:rPr>
              <a:t>Niederadelsburg</a:t>
            </a:r>
            <a:r>
              <a:rPr lang="cs-CZ" altLang="cs-CZ" sz="1800" b="1" dirty="0">
                <a:solidFill>
                  <a:schemeClr val="bg1"/>
                </a:solidFill>
              </a:rPr>
              <a:t> von </a:t>
            </a:r>
            <a:r>
              <a:rPr lang="cs-CZ" altLang="cs-CZ" sz="1800" b="1" dirty="0" err="1">
                <a:solidFill>
                  <a:schemeClr val="bg1"/>
                </a:solidFill>
              </a:rPr>
              <a:t>Kranzach</a:t>
            </a:r>
            <a:r>
              <a:rPr lang="cs-CZ" altLang="cs-CZ" sz="1800" b="1" dirty="0">
                <a:solidFill>
                  <a:schemeClr val="bg1"/>
                </a:solidFill>
              </a:rPr>
              <a:t> (</a:t>
            </a:r>
            <a:r>
              <a:rPr lang="cs-CZ" altLang="cs-CZ" sz="1800" b="1" dirty="0" err="1">
                <a:solidFill>
                  <a:schemeClr val="bg1"/>
                </a:solidFill>
              </a:rPr>
              <a:t>Schweiz</a:t>
            </a:r>
            <a:r>
              <a:rPr lang="cs-CZ" altLang="cs-CZ" sz="1800" b="1" dirty="0">
                <a:solidFill>
                  <a:schemeClr val="bg1"/>
                </a:solidFill>
              </a:rPr>
              <a:t>), 12. stol. </a:t>
            </a: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53858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          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Čínské vynálezy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231880" cy="4784181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/>
              <a:t>Dynastie Chan</a:t>
            </a:r>
            <a:r>
              <a:rPr lang="cs-CZ" b="1" dirty="0"/>
              <a:t> (</a:t>
            </a:r>
            <a:r>
              <a:rPr lang="es-ES" b="1" dirty="0"/>
              <a:t>206 př.n.l. – </a:t>
            </a:r>
            <a:r>
              <a:rPr lang="cs-CZ" b="1" dirty="0"/>
              <a:t>2</a:t>
            </a:r>
            <a:r>
              <a:rPr lang="es-ES" b="1" dirty="0"/>
              <a:t>25 n.</a:t>
            </a:r>
            <a:r>
              <a:rPr lang="cs-CZ" b="1" dirty="0"/>
              <a:t> </a:t>
            </a:r>
            <a:r>
              <a:rPr lang="es-ES" b="1" dirty="0"/>
              <a:t>l.)</a:t>
            </a:r>
            <a:r>
              <a:rPr lang="cs-CZ" b="1" dirty="0"/>
              <a:t>: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dirty="0"/>
              <a:t>    –</a:t>
            </a:r>
            <a:r>
              <a:rPr lang="es-ES" dirty="0"/>
              <a:t> </a:t>
            </a:r>
            <a:r>
              <a:rPr lang="cs-CZ" dirty="0"/>
              <a:t>  kolo </a:t>
            </a:r>
          </a:p>
          <a:p>
            <a:pPr marL="0" indent="0">
              <a:buNone/>
            </a:pPr>
            <a:r>
              <a:rPr lang="cs-CZ" dirty="0"/>
              <a:t>    –   papír</a:t>
            </a:r>
          </a:p>
          <a:p>
            <a:pPr marL="0" indent="0">
              <a:buNone/>
            </a:pPr>
            <a:r>
              <a:rPr lang="cs-CZ" dirty="0"/>
              <a:t>    –   zdokonalení koňských potahů (chomout: kůň utáhl až 5x těžší náklad) </a:t>
            </a:r>
          </a:p>
          <a:p>
            <a:pPr marL="0" indent="0">
              <a:buNone/>
            </a:pPr>
            <a:r>
              <a:rPr lang="cs-CZ" dirty="0"/>
              <a:t>    –   hvězdný glóbus (astronomie)</a:t>
            </a:r>
          </a:p>
          <a:p>
            <a:pPr marL="0" indent="0">
              <a:buNone/>
            </a:pPr>
            <a:r>
              <a:rPr lang="cs-CZ" dirty="0"/>
              <a:t>    –   seismograf (zemětřesení)</a:t>
            </a:r>
          </a:p>
          <a:p>
            <a:pPr marL="0" indent="0">
              <a:buNone/>
            </a:pPr>
            <a:r>
              <a:rPr lang="cs-CZ" dirty="0"/>
              <a:t>    –   zdymadla průplavů (vodní doprava)</a:t>
            </a:r>
          </a:p>
          <a:p>
            <a:pPr marL="0" indent="0">
              <a:buNone/>
            </a:pPr>
            <a:r>
              <a:rPr lang="cs-CZ" dirty="0"/>
              <a:t>    –   řetězový most (67 n. l.) </a:t>
            </a:r>
          </a:p>
          <a:p>
            <a:pPr marL="0" indent="0">
              <a:buNone/>
            </a:pPr>
            <a:r>
              <a:rPr lang="cs-CZ" dirty="0"/>
              <a:t>    –   zdokonalení tkalcovského stavu </a:t>
            </a:r>
          </a:p>
          <a:p>
            <a:pPr marL="0" indent="0">
              <a:buNone/>
            </a:pPr>
            <a:r>
              <a:rPr lang="cs-CZ" dirty="0"/>
              <a:t>    –   kanál mezi řekami </a:t>
            </a:r>
            <a:r>
              <a:rPr lang="cs-CZ" dirty="0" err="1"/>
              <a:t>Ťing</a:t>
            </a:r>
            <a:r>
              <a:rPr lang="cs-CZ" dirty="0"/>
              <a:t>-che a </a:t>
            </a:r>
            <a:r>
              <a:rPr lang="cs-CZ" dirty="0" err="1"/>
              <a:t>Lao</a:t>
            </a:r>
            <a:r>
              <a:rPr lang="cs-CZ" dirty="0"/>
              <a:t>-che (dlouhý 120 km) </a:t>
            </a:r>
          </a:p>
          <a:p>
            <a:pPr marL="0" indent="0">
              <a:buNone/>
            </a:pPr>
            <a:r>
              <a:rPr lang="cs-CZ" dirty="0"/>
              <a:t>    –   větrné mlýny k mletí obilí </a:t>
            </a:r>
          </a:p>
        </p:txBody>
      </p:sp>
    </p:spTree>
    <p:extLst>
      <p:ext uri="{BB962C8B-B14F-4D97-AF65-F5344CB8AC3E}">
        <p14:creationId xmlns:p14="http://schemas.microsoft.com/office/powerpoint/2010/main" val="415816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92468"/>
            <a:ext cx="10515600" cy="1325563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008000"/>
                </a:solidFill>
              </a:rPr>
              <a:t>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Středověká modernizace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318499" y="1078787"/>
            <a:ext cx="11873501" cy="5779213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200" b="1" dirty="0">
                <a:solidFill>
                  <a:srgbClr val="FF0000"/>
                </a:solidFill>
              </a:rPr>
              <a:t>Stěhování obyvatelstva  </a:t>
            </a:r>
            <a:r>
              <a:rPr lang="cs-CZ" altLang="cs-CZ" sz="2200" dirty="0"/>
              <a:t>–  modernizační proměny byly chápány jako výsledek „</a:t>
            </a:r>
            <a:r>
              <a:rPr lang="cs-CZ" altLang="cs-CZ" sz="2200" b="1" dirty="0"/>
              <a:t>německé kolonizace</a:t>
            </a:r>
            <a:r>
              <a:rPr lang="cs-CZ" altLang="cs-CZ" sz="2200" dirty="0"/>
              <a:t>“</a:t>
            </a:r>
          </a:p>
          <a:p>
            <a:pPr marL="0" indent="0">
              <a:buNone/>
            </a:pPr>
            <a:r>
              <a:rPr lang="cs-CZ" altLang="cs-CZ" sz="2200" dirty="0"/>
              <a:t>                                                     (v tradičním nacionálním konceptu:  Der </a:t>
            </a:r>
            <a:r>
              <a:rPr lang="cs-CZ" altLang="cs-CZ" sz="2200" dirty="0" err="1"/>
              <a:t>Treck</a:t>
            </a:r>
            <a:r>
              <a:rPr lang="cs-CZ" altLang="cs-CZ" sz="2200" dirty="0"/>
              <a:t> nach Osten )</a:t>
            </a:r>
            <a:endParaRPr lang="cs-CZ" altLang="cs-CZ" sz="2200" i="1" dirty="0"/>
          </a:p>
          <a:p>
            <a:pPr>
              <a:buFontTx/>
              <a:buNone/>
            </a:pPr>
            <a:endParaRPr lang="cs-CZ" altLang="cs-CZ" sz="2200" i="1" dirty="0"/>
          </a:p>
          <a:p>
            <a:r>
              <a:rPr lang="cs-CZ" altLang="cs-CZ" sz="2200" b="1" dirty="0">
                <a:solidFill>
                  <a:srgbClr val="FF0000"/>
                </a:solidFill>
              </a:rPr>
              <a:t>Transformace krajiny   </a:t>
            </a:r>
            <a:r>
              <a:rPr lang="cs-CZ" altLang="cs-CZ" sz="2200" dirty="0"/>
              <a:t>–  </a:t>
            </a:r>
            <a:r>
              <a:rPr lang="cs-CZ" altLang="cs-CZ" sz="2200" b="1" dirty="0"/>
              <a:t>sídelní aktivity: </a:t>
            </a:r>
            <a:r>
              <a:rPr lang="cs-CZ" altLang="cs-CZ" sz="2200" dirty="0"/>
              <a:t> „vyklučování míst pustých… a „</a:t>
            </a:r>
            <a:r>
              <a:rPr lang="cs-CZ" altLang="cs-CZ" sz="2200" dirty="0" err="1"/>
              <a:t>štěpenie</a:t>
            </a:r>
            <a:r>
              <a:rPr lang="cs-CZ" altLang="cs-CZ" sz="2200" dirty="0"/>
              <a:t> dědin a rolí“ </a:t>
            </a:r>
          </a:p>
          <a:p>
            <a:pPr marL="0" indent="0">
              <a:buNone/>
            </a:pPr>
            <a:r>
              <a:rPr lang="cs-CZ" altLang="cs-CZ" sz="2200" dirty="0"/>
              <a:t>                                              –   rozvoj ekonomiky (zemědělství, řemesla, obchod a směna)</a:t>
            </a:r>
          </a:p>
          <a:p>
            <a:endParaRPr lang="cs-CZ" altLang="cs-CZ" sz="2200" dirty="0"/>
          </a:p>
          <a:p>
            <a:r>
              <a:rPr lang="cs-CZ" altLang="cs-CZ" sz="2200" b="1" dirty="0">
                <a:solidFill>
                  <a:srgbClr val="FF0000"/>
                </a:solidFill>
              </a:rPr>
              <a:t>Kultura </a:t>
            </a:r>
            <a:r>
              <a:rPr lang="cs-CZ" altLang="cs-CZ" sz="2200" b="1" dirty="0"/>
              <a:t> </a:t>
            </a:r>
            <a:r>
              <a:rPr lang="cs-CZ" altLang="cs-CZ" sz="2200" dirty="0"/>
              <a:t>–   </a:t>
            </a:r>
            <a:r>
              <a:rPr lang="cs-CZ" altLang="cs-CZ" sz="2200" b="1" dirty="0"/>
              <a:t>světská:</a:t>
            </a:r>
            <a:r>
              <a:rPr lang="cs-CZ" altLang="cs-CZ" sz="2200" dirty="0"/>
              <a:t>  navázala na antiku:  latina, knižní kodexy (univerzity, kodexy </a:t>
            </a:r>
          </a:p>
          <a:p>
            <a:pPr marL="0" indent="0">
              <a:buNone/>
            </a:pPr>
            <a:r>
              <a:rPr lang="cs-CZ" sz="2200" b="1" dirty="0"/>
              <a:t>                                                                                </a:t>
            </a:r>
            <a:r>
              <a:rPr lang="cs-CZ" sz="2200" dirty="0"/>
              <a:t>6. stol.:  </a:t>
            </a:r>
            <a:r>
              <a:rPr lang="cs-CZ" sz="2200" dirty="0" err="1"/>
              <a:t>Cassiodorus</a:t>
            </a:r>
            <a:r>
              <a:rPr lang="cs-CZ" sz="2200" dirty="0"/>
              <a:t>  –  základ vzdělání:  Sedmero svobodných umění</a:t>
            </a:r>
          </a:p>
          <a:p>
            <a:pPr marL="0" indent="0">
              <a:buNone/>
            </a:pPr>
            <a:r>
              <a:rPr lang="cs-CZ" altLang="cs-CZ" sz="2200" dirty="0"/>
              <a:t>                                                                                                </a:t>
            </a:r>
            <a:r>
              <a:rPr lang="cs-CZ" sz="2200" dirty="0" err="1"/>
              <a:t>Boethius</a:t>
            </a:r>
            <a:r>
              <a:rPr lang="cs-CZ" sz="2200" dirty="0"/>
              <a:t> – dva stupně:  trivium a </a:t>
            </a:r>
            <a:r>
              <a:rPr lang="cs-CZ" sz="2200" dirty="0" err="1"/>
              <a:t>quadrivium</a:t>
            </a:r>
            <a:r>
              <a:rPr lang="cs-CZ" sz="2200" dirty="0"/>
              <a:t> </a:t>
            </a:r>
            <a:endParaRPr lang="cs-CZ" altLang="cs-CZ" sz="2200" dirty="0"/>
          </a:p>
          <a:p>
            <a:pPr marL="0" indent="0">
              <a:buNone/>
            </a:pPr>
            <a:r>
              <a:rPr lang="cs-CZ" altLang="cs-CZ" sz="2200" dirty="0"/>
              <a:t>                   –   </a:t>
            </a:r>
            <a:r>
              <a:rPr lang="cs-CZ" altLang="cs-CZ" sz="2200" b="1" dirty="0"/>
              <a:t>církevní:   </a:t>
            </a:r>
            <a:r>
              <a:rPr lang="cs-CZ" altLang="cs-CZ" sz="2200" dirty="0"/>
              <a:t>řádová skriptoria (Břevnov), školy: </a:t>
            </a:r>
            <a:r>
              <a:rPr lang="cs-CZ" sz="2200" dirty="0"/>
              <a:t>katedrální, klášterní</a:t>
            </a:r>
            <a:endParaRPr lang="cs-CZ" altLang="cs-CZ" sz="2200" dirty="0"/>
          </a:p>
          <a:p>
            <a:pPr>
              <a:buFontTx/>
              <a:buNone/>
            </a:pPr>
            <a:endParaRPr lang="cs-CZ" altLang="cs-CZ" sz="2200" dirty="0"/>
          </a:p>
          <a:p>
            <a:r>
              <a:rPr lang="cs-CZ" altLang="cs-CZ" sz="2200" b="1" dirty="0">
                <a:solidFill>
                  <a:srgbClr val="FF0000"/>
                </a:solidFill>
              </a:rPr>
              <a:t>Úkol</a:t>
            </a:r>
            <a:r>
              <a:rPr lang="cs-CZ" altLang="cs-CZ" sz="2200" dirty="0"/>
              <a:t>  –  získání nových lidí a odborníků na různém kvalifikačním stupni</a:t>
            </a:r>
          </a:p>
          <a:p>
            <a:pPr marL="0" indent="0">
              <a:buNone/>
            </a:pPr>
            <a:endParaRPr lang="cs-CZ" altLang="cs-CZ" sz="2200" dirty="0"/>
          </a:p>
          <a:p>
            <a:r>
              <a:rPr lang="cs-CZ" altLang="cs-CZ" sz="2200" b="1" dirty="0">
                <a:solidFill>
                  <a:srgbClr val="FF0000"/>
                </a:solidFill>
              </a:rPr>
              <a:t>Lokátoři</a:t>
            </a:r>
            <a:r>
              <a:rPr lang="cs-CZ" altLang="cs-CZ" sz="2200" b="1" dirty="0"/>
              <a:t>   </a:t>
            </a:r>
            <a:r>
              <a:rPr lang="cs-CZ" altLang="cs-CZ" sz="2200" dirty="0"/>
              <a:t>–  zakladatelé sídlišť, dobří organizátoři a znalci právních norem </a:t>
            </a:r>
          </a:p>
          <a:p>
            <a:pPr marL="0" indent="0">
              <a:buNone/>
            </a:pPr>
            <a:r>
              <a:rPr lang="cs-CZ" altLang="cs-CZ" sz="2200" dirty="0"/>
              <a:t>                      –   dokázali zajistit podmínky nutné k zakládání venkovských i městských sídlišť. </a:t>
            </a:r>
          </a:p>
          <a:p>
            <a:pPr>
              <a:buFontTx/>
              <a:buNone/>
            </a:pPr>
            <a:endParaRPr lang="cs-CZ" altLang="cs-CZ" sz="2200" dirty="0"/>
          </a:p>
          <a:p>
            <a:r>
              <a:rPr lang="cs-CZ" altLang="cs-CZ" sz="2200" b="1" dirty="0">
                <a:solidFill>
                  <a:srgbClr val="FF0000"/>
                </a:solidFill>
              </a:rPr>
              <a:t>Obchodníci, horníci a řemeslníci</a:t>
            </a:r>
            <a:r>
              <a:rPr lang="cs-CZ" altLang="cs-CZ" sz="2200" dirty="0">
                <a:solidFill>
                  <a:srgbClr val="FF0000"/>
                </a:solidFill>
              </a:rPr>
              <a:t> </a:t>
            </a:r>
            <a:r>
              <a:rPr lang="cs-CZ" altLang="cs-CZ" sz="2200" dirty="0"/>
              <a:t>– přinášeli ekonomické a právní zvyklosti včetně vyspělejších  technologií </a:t>
            </a:r>
          </a:p>
          <a:p>
            <a:endParaRPr lang="cs-CZ" altLang="cs-CZ" sz="2200" dirty="0"/>
          </a:p>
          <a:p>
            <a:pPr>
              <a:buFontTx/>
              <a:buNone/>
            </a:pPr>
            <a:endParaRPr lang="cs-CZ" altLang="cs-CZ" sz="1800" i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C11544-C4A9-4C4D-B077-2582E765A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35" y="4370797"/>
            <a:ext cx="1522739" cy="15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003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4083</Words>
  <Application>Microsoft Office PowerPoint</Application>
  <PresentationFormat>Širokoúhlá obrazovka</PresentationFormat>
  <Paragraphs>442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Motiv Office</vt:lpstr>
      <vt:lpstr>Metodologie archeologie středověku a novověku </vt:lpstr>
      <vt:lpstr>                      Středověká modernizace</vt:lpstr>
      <vt:lpstr>Prezentace aplikace PowerPoint</vt:lpstr>
      <vt:lpstr>                         Vrcholně středověká transformace </vt:lpstr>
      <vt:lpstr>Prezentace aplikace PowerPoint</vt:lpstr>
      <vt:lpstr>Prezentace aplikace PowerPoint</vt:lpstr>
      <vt:lpstr>Prezentace aplikace PowerPoint</vt:lpstr>
      <vt:lpstr>                                           Čínské vynálezy</vt:lpstr>
      <vt:lpstr>                                   Středověká modernizace</vt:lpstr>
      <vt:lpstr>Prezentace aplikace PowerPoint</vt:lpstr>
      <vt:lpstr>                                      Kolonizace  </vt:lpstr>
      <vt:lpstr>Prezentace aplikace PowerPoint</vt:lpstr>
      <vt:lpstr>Prezentace aplikace PowerPoint</vt:lpstr>
      <vt:lpstr>                        Středověká kolonizace</vt:lpstr>
      <vt:lpstr>Prezentace aplikace PowerPoint</vt:lpstr>
      <vt:lpstr>Prezentace aplikace PowerPoint</vt:lpstr>
      <vt:lpstr>                                              Jazykové prameny                                             Onomastika – nauka o jménech </vt:lpstr>
      <vt:lpstr>Prezentace aplikace PowerPoint</vt:lpstr>
      <vt:lpstr>                           Jazykové prameny </vt:lpstr>
      <vt:lpstr>Prezentace aplikace PowerPoint</vt:lpstr>
      <vt:lpstr>                         Středověká kolonizace</vt:lpstr>
      <vt:lpstr>                                      Středověká kolonizace</vt:lpstr>
      <vt:lpstr>                                         Právní základ</vt:lpstr>
      <vt:lpstr>                                    Zemské dědické právo                                                  (landrecht)</vt:lpstr>
      <vt:lpstr>                     Německé právo  (ius teutonicorum)</vt:lpstr>
      <vt:lpstr>       Právní zákoníky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    Němečtí kolonisté</vt:lpstr>
      <vt:lpstr>Prezentace aplikace PowerPoint</vt:lpstr>
      <vt:lpstr>Prezentace aplikace PowerPoint</vt:lpstr>
      <vt:lpstr>                                   Panská sídla</vt:lpstr>
      <vt:lpstr>                      Panská sídla</vt:lpstr>
      <vt:lpstr>                               Nejstarší města</vt:lpstr>
      <vt:lpstr>                        Církevní organizace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archeologie středověku a novověku </dc:title>
  <dc:creator>Markéta Tymonová</dc:creator>
  <cp:lastModifiedBy>tym0001</cp:lastModifiedBy>
  <cp:revision>25</cp:revision>
  <dcterms:created xsi:type="dcterms:W3CDTF">2022-10-04T13:49:29Z</dcterms:created>
  <dcterms:modified xsi:type="dcterms:W3CDTF">2024-10-20T15:19:02Z</dcterms:modified>
</cp:coreProperties>
</file>