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57" r:id="rId3"/>
    <p:sldId id="373" r:id="rId4"/>
    <p:sldId id="457" r:id="rId5"/>
    <p:sldId id="458" r:id="rId6"/>
    <p:sldId id="358" r:id="rId7"/>
    <p:sldId id="361" r:id="rId8"/>
    <p:sldId id="371" r:id="rId9"/>
    <p:sldId id="568" r:id="rId10"/>
    <p:sldId id="567" r:id="rId11"/>
    <p:sldId id="378" r:id="rId12"/>
    <p:sldId id="364" r:id="rId13"/>
    <p:sldId id="366" r:id="rId14"/>
    <p:sldId id="367" r:id="rId15"/>
    <p:sldId id="368" r:id="rId16"/>
    <p:sldId id="369" r:id="rId17"/>
    <p:sldId id="561" r:id="rId18"/>
    <p:sldId id="563" r:id="rId19"/>
    <p:sldId id="564" r:id="rId20"/>
    <p:sldId id="569" r:id="rId21"/>
    <p:sldId id="565" r:id="rId22"/>
    <p:sldId id="384" r:id="rId23"/>
    <p:sldId id="346" r:id="rId24"/>
    <p:sldId id="347" r:id="rId25"/>
    <p:sldId id="349" r:id="rId26"/>
    <p:sldId id="463" r:id="rId27"/>
    <p:sldId id="397" r:id="rId28"/>
    <p:sldId id="570" r:id="rId29"/>
    <p:sldId id="566" r:id="rId30"/>
    <p:sldId id="258" r:id="rId31"/>
    <p:sldId id="261" r:id="rId32"/>
    <p:sldId id="262" r:id="rId33"/>
    <p:sldId id="306" r:id="rId34"/>
    <p:sldId id="489" r:id="rId35"/>
    <p:sldId id="490" r:id="rId36"/>
    <p:sldId id="379" r:id="rId37"/>
    <p:sldId id="389" r:id="rId38"/>
    <p:sldId id="426" r:id="rId39"/>
    <p:sldId id="263" r:id="rId40"/>
    <p:sldId id="313" r:id="rId41"/>
    <p:sldId id="281" r:id="rId42"/>
    <p:sldId id="560" r:id="rId43"/>
    <p:sldId id="558" r:id="rId44"/>
    <p:sldId id="402" r:id="rId45"/>
    <p:sldId id="534" r:id="rId46"/>
    <p:sldId id="533" r:id="rId47"/>
    <p:sldId id="386" r:id="rId48"/>
    <p:sldId id="469" r:id="rId49"/>
    <p:sldId id="559" r:id="rId50"/>
    <p:sldId id="460" r:id="rId51"/>
    <p:sldId id="372" r:id="rId52"/>
    <p:sldId id="385" r:id="rId53"/>
    <p:sldId id="468" r:id="rId54"/>
    <p:sldId id="470" r:id="rId55"/>
    <p:sldId id="388" r:id="rId56"/>
    <p:sldId id="410" r:id="rId57"/>
    <p:sldId id="399" r:id="rId58"/>
    <p:sldId id="374" r:id="rId59"/>
    <p:sldId id="375" r:id="rId60"/>
    <p:sldId id="365" r:id="rId61"/>
    <p:sldId id="376" r:id="rId62"/>
    <p:sldId id="282" r:id="rId63"/>
    <p:sldId id="283" r:id="rId64"/>
    <p:sldId id="305" r:id="rId65"/>
    <p:sldId id="304" r:id="rId66"/>
    <p:sldId id="290" r:id="rId67"/>
    <p:sldId id="531" r:id="rId68"/>
    <p:sldId id="395" r:id="rId69"/>
    <p:sldId id="396" r:id="rId70"/>
    <p:sldId id="530" r:id="rId71"/>
    <p:sldId id="529" r:id="rId7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44047-4025-45F7-9959-14C6BA4B5CF5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E0E8C-02E3-4A4A-AC5F-6B18F17CBF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67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0F3D2051-9690-DD1C-0013-3502664E50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FD46E174-7631-D314-1A91-E9A110A1CA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C4AD5DE4-6BBC-46E1-089B-201DF972D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C7DD1B-7F47-40BF-B88D-72E36D362E2B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E5C5-6873-402C-9650-E8DAD15F905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49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E5C5-6873-402C-9650-E8DAD15F905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62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B1E55669-3E33-4EAD-AC4F-87C7F64FFA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90BC51FD-E0C8-40AA-8A58-4F4E91ADF7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9E60D7A6-B248-4D81-9C38-D98EC8648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FE91AF-9746-44A8-88D4-FCCE590F7A27}" type="slidenum">
              <a:rPr lang="cs-CZ" altLang="cs-CZ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021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60F66-79AC-0F5D-F618-78F14FB44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5DECD8-E0BA-EB68-F7D0-F3F3BE44B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CD8316-31C6-75B0-667C-B99230CD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750A8E-6DAD-6AD2-246D-46686308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FEC48E-70BF-19AC-6438-E444E677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02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72A5-B76F-DC1B-5B1C-2543F7AB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E42CA4-D2C4-4ED5-5828-2B0AA01B7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1605C6-A7B7-CD4F-FA6E-8E92D71E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F027D-8CC1-DDF0-3747-CD16BF9F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1C52E3-7B2F-C872-F9A0-56610640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98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D0922C-02A7-0DF8-796F-BE78544DA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474A11-DFCB-DD4B-2D72-6E7FC148D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81D27-6A1F-9A17-D9B6-FCFFD134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CDD026-42F1-5881-DEA1-33D325E9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3F3B8A-9277-D211-3B70-C76B4760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81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787B3-BF4E-DFAA-2DCE-64AB011B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78C234-5E30-A6F4-6935-D27310BD3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2CA0D0-AC0E-FBF7-7896-05B03C03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B1FFF5-2C64-2AE7-B606-A7C4CBE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5D6A72-0525-5889-7865-CE15D5B0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21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60343-5D83-8F2E-E817-A01582E5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AE8B57-01EF-F5C9-45B2-403CAAC68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15BBFD-52FE-ABD3-54B1-D4F9687D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9D7D42-1BE6-957A-757E-743D6258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EA0B3F-994E-4ECC-43A1-74D637AD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88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B928E-C1FA-E405-F9CA-E9339C2D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DD6132-F156-D361-5B67-F2C1B2CCA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54A68A-DCAF-ABEF-C86D-7267B2CDA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982064-479F-E38E-22C1-3F8F324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BAAB14-07E0-7635-E129-8B5C3F44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B811CE-86F8-C0E1-C933-516849B1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16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F4682-4890-2616-8487-FDC0BCE0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434C13-598F-17CA-B5AC-EC669983E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D3148B-4E78-E60E-AAD6-12FAB0E1A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8EECCEE-F34F-AD4C-6206-A554B519D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64999A-66AB-1038-DA3F-7B505D06A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22B8837-978D-90A4-096D-3CE76246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ACC0F4-0134-8607-8907-D31B835A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69AC65-9843-B2A1-EF26-65DE5671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67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AF6B5-E441-5EE0-9C89-2EE28206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030B7D-D051-9E0E-8A12-69204377A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FC67B1-33BF-0539-95BF-CDEE1E3B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B9F046-3422-18D0-34A1-62754565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85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E44F03C-7D04-0405-CD5A-5AA9400D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C6374B-3687-E696-3D6C-6D173A0E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2700F1-656C-8D74-9954-CC5B9411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12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C0BAB-5DBA-A51E-FF7E-D4BE5349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48B2F-163E-256B-A245-E34D9D37C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0A3C65-5F9A-49DA-532B-605834844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053618-0357-415B-8030-E08827FE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9AA184-E1EB-98C1-7C19-2107F243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7B1E69-B2C8-B485-4506-D7D015B8B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1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5CDA3-5E80-E3F1-42D3-015D0652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ECD1C61-175E-8AF4-3CDB-8EE36A182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6E61D7-ACC9-4040-D699-8F064C2D2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0BA344-0B09-DA5F-D7BC-263FD2C9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FD8C8D-9B7F-BFD2-F15D-12F75B140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AC2847-2E85-79E5-D819-535EA347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19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87D00FC-12E1-6D40-E9F9-704ED8CCA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188514-C93B-503E-18CE-C8E120D7D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5815B6-F747-6D0A-B88F-38B5CE558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D254-CB44-4B2E-AB02-09599C6FE9F2}" type="datetimeFigureOut">
              <a:rPr lang="cs-CZ" smtClean="0"/>
              <a:t>18.11.2024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DA03F5-A857-67EC-2847-CB13A7C67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9F9196-4661-2A0E-0BA2-DBA649982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8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jp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12" Type="http://schemas.openxmlformats.org/officeDocument/2006/relationships/image" Target="../media/image49.jpeg"/><Relationship Id="rId2" Type="http://schemas.openxmlformats.org/officeDocument/2006/relationships/image" Target="../media/image40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wmf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emf"/><Relationship Id="rId1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emf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emf"/><Relationship Id="rId9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wmf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emf"/><Relationship Id="rId4" Type="http://schemas.openxmlformats.org/officeDocument/2006/relationships/image" Target="../media/image133.png"/><Relationship Id="rId9" Type="http://schemas.openxmlformats.org/officeDocument/2006/relationships/image" Target="../media/image13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71F01-8FB2-66E2-DAD8-7580CBF5D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341215-128E-26CA-6E24-528CAEF55D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Archeologie hmotné kult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ury a role artefaktů ve středověké každodennosti.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88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21C801-19D7-4523-98F9-2952027AF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31" y="2724768"/>
            <a:ext cx="2697501" cy="38520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7815CC-869A-4FE7-98E5-2E163B6A6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54" y="2724768"/>
            <a:ext cx="2652914" cy="38520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A32F1B-99B1-4F93-8A09-E774D0534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2" y="1276722"/>
            <a:ext cx="2623999" cy="38520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A13853-9902-46BA-8B2B-6A674A534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790" y="1143157"/>
            <a:ext cx="2535098" cy="38520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BBED80D-4365-45ED-9BCD-F4049DF3F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81" y="144168"/>
            <a:ext cx="2172738" cy="24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60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>
            <a:extLst>
              <a:ext uri="{FF2B5EF4-FFF2-40B4-BE49-F238E27FC236}">
                <a16:creationId xmlns:a16="http://schemas.microsoft.com/office/drawing/2014/main" id="{7B41329D-ACB9-48CA-EF31-92C540B7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12" y="246535"/>
            <a:ext cx="2032827" cy="291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2">
            <a:extLst>
              <a:ext uri="{FF2B5EF4-FFF2-40B4-BE49-F238E27FC236}">
                <a16:creationId xmlns:a16="http://schemas.microsoft.com/office/drawing/2014/main" id="{2B824146-1DAD-A0F2-87EB-3563F6C23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38" y="240431"/>
            <a:ext cx="2032827" cy="296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3">
            <a:extLst>
              <a:ext uri="{FF2B5EF4-FFF2-40B4-BE49-F238E27FC236}">
                <a16:creationId xmlns:a16="http://schemas.microsoft.com/office/drawing/2014/main" id="{DE924406-00AA-CCB7-D314-AA21CB749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69" y="216060"/>
            <a:ext cx="2051546" cy="2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4">
            <a:extLst>
              <a:ext uri="{FF2B5EF4-FFF2-40B4-BE49-F238E27FC236}">
                <a16:creationId xmlns:a16="http://schemas.microsoft.com/office/drawing/2014/main" id="{36C63103-8B83-D226-24E8-31983A1D4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13" y="3321815"/>
            <a:ext cx="2047639" cy="296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5">
            <a:extLst>
              <a:ext uri="{FF2B5EF4-FFF2-40B4-BE49-F238E27FC236}">
                <a16:creationId xmlns:a16="http://schemas.microsoft.com/office/drawing/2014/main" id="{CDDF99ED-9FCE-947C-82D4-C2A124F4E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69" y="3321815"/>
            <a:ext cx="20383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ázek 2">
            <a:extLst>
              <a:ext uri="{FF2B5EF4-FFF2-40B4-BE49-F238E27FC236}">
                <a16:creationId xmlns:a16="http://schemas.microsoft.com/office/drawing/2014/main" id="{0FE88B1A-9BD0-540C-7BB9-B7A28A09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28" y="3336897"/>
            <a:ext cx="2038351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Obrázek 1">
            <a:extLst>
              <a:ext uri="{FF2B5EF4-FFF2-40B4-BE49-F238E27FC236}">
                <a16:creationId xmlns:a16="http://schemas.microsoft.com/office/drawing/2014/main" id="{D89BBC8D-DD67-15A4-3BA4-851172D3B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69" y="3367060"/>
            <a:ext cx="20923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Obrázek 1">
            <a:extLst>
              <a:ext uri="{FF2B5EF4-FFF2-40B4-BE49-F238E27FC236}">
                <a16:creationId xmlns:a16="http://schemas.microsoft.com/office/drawing/2014/main" id="{BBA76202-F4FF-602A-3EC1-AE0CC12B77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39" y="235547"/>
            <a:ext cx="2215130" cy="29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1AB294-5957-44F8-B3DB-5E044BD71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4" y="904922"/>
            <a:ext cx="3058234" cy="4924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A325F7-3E89-604F-2F2C-2377A4A0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842481"/>
            <a:ext cx="11750211" cy="6143946"/>
          </a:xfrm>
        </p:spPr>
        <p:txBody>
          <a:bodyPr/>
          <a:lstStyle/>
          <a:p>
            <a:pPr>
              <a:defRPr/>
            </a:pPr>
            <a:r>
              <a:rPr lang="cs-CZ" sz="2000" b="1" dirty="0" err="1">
                <a:solidFill>
                  <a:srgbClr val="FF0000"/>
                </a:solidFill>
              </a:rPr>
              <a:t>Mikrohistorie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1800" b="1" dirty="0"/>
              <a:t>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 zaměřena na podrobné zpracování úzce vymezených  fenoménů v konkrétním sociálním prostředí: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venkovská společnost  –  rodina  –   konkrétní jednotlivci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–  </a:t>
            </a:r>
            <a:r>
              <a:rPr lang="cs-CZ" sz="1800" b="1" dirty="0"/>
              <a:t>Itálie</a:t>
            </a:r>
            <a:r>
              <a:rPr lang="cs-CZ" sz="1800" dirty="0"/>
              <a:t>:  skupina italských historiků̊ sdružených kolem časopisu:   </a:t>
            </a:r>
            <a:r>
              <a:rPr lang="cs-CZ" sz="1800" dirty="0" err="1"/>
              <a:t>Quaderni</a:t>
            </a:r>
            <a:r>
              <a:rPr lang="cs-CZ" sz="1800" dirty="0"/>
              <a:t> </a:t>
            </a:r>
            <a:r>
              <a:rPr lang="cs-CZ" sz="1800" dirty="0" err="1"/>
              <a:t>storici</a:t>
            </a:r>
            <a:r>
              <a:rPr lang="cs-CZ" sz="1800" dirty="0"/>
              <a:t>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</a:t>
            </a:r>
            <a:r>
              <a:rPr lang="cs-CZ" sz="1800" b="1" dirty="0"/>
              <a:t>Carlo </a:t>
            </a:r>
            <a:r>
              <a:rPr lang="cs-CZ" sz="1800" b="1" dirty="0" err="1"/>
              <a:t>Ginzburg</a:t>
            </a:r>
            <a:r>
              <a:rPr lang="cs-CZ" sz="1800" b="1" dirty="0"/>
              <a:t> </a:t>
            </a:r>
            <a:r>
              <a:rPr lang="cs-CZ" sz="1800" dirty="0"/>
              <a:t>(*1939)  –  Sýr a červi:  historická mikroanalýza o vzdělaném </a:t>
            </a:r>
            <a:r>
              <a:rPr lang="cs-CZ" sz="1800" dirty="0" err="1"/>
              <a:t>furlanském</a:t>
            </a:r>
            <a:r>
              <a:rPr lang="cs-CZ" sz="1800" dirty="0"/>
              <a:t> mlynáři, který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měl atypické názory na stvoření světa, náboženství a církev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proto byl konfrontován italskou inkvizicí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(zpracováno na základě protokolů z výslechů)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Německo</a:t>
            </a:r>
            <a:r>
              <a:rPr lang="cs-CZ" sz="1800" dirty="0"/>
              <a:t>:  tzv. göttingenská škola Jürgen </a:t>
            </a:r>
            <a:r>
              <a:rPr lang="cs-CZ" sz="1800" dirty="0" err="1"/>
              <a:t>Schlumbohm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u nás</a:t>
            </a:r>
            <a:r>
              <a:rPr lang="cs-CZ" sz="1800" dirty="0"/>
              <a:t>:  Zděněk Smetánka  –  Legenda o </a:t>
            </a:r>
            <a:r>
              <a:rPr lang="cs-CZ" sz="1800" dirty="0" err="1"/>
              <a:t>Ostojovi</a:t>
            </a:r>
            <a:r>
              <a:rPr lang="cs-CZ" sz="1800" dirty="0"/>
              <a:t>:  sedlákovi z 2/4 12.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z Levého Hradce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Josef Grulich  –  dějiny migrací, venkovská a městská společnost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00099D-2285-4DEF-BCA0-09A646C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461" y="4150760"/>
            <a:ext cx="1805975" cy="251391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F04B5B4-D9F8-418E-8C5B-D9626AFD7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Literatura                  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EB9ABA-9712-F250-DEAD-110F06813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254" y="1571946"/>
            <a:ext cx="10715946" cy="52860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 err="1"/>
              <a:t>Ariès</a:t>
            </a:r>
            <a:r>
              <a:rPr lang="cs-CZ" sz="1800" dirty="0"/>
              <a:t>, P., 2000: Dějiny smrti, 1. Doba ležících; 2. Zdivočelá smrt, Praha 2000.</a:t>
            </a:r>
          </a:p>
          <a:p>
            <a:pPr>
              <a:defRPr/>
            </a:pPr>
            <a:r>
              <a:rPr lang="de-DE" sz="1800" dirty="0"/>
              <a:t>Behringer, W</a:t>
            </a:r>
            <a:r>
              <a:rPr lang="cs-CZ" sz="1800" dirty="0"/>
              <a:t>., 2002: </a:t>
            </a:r>
            <a:r>
              <a:rPr lang="de-DE" sz="1800" dirty="0"/>
              <a:t>Hexen. Glaube, Verfolgung, Vermarktung, München</a:t>
            </a:r>
            <a:r>
              <a:rPr lang="cs-CZ" sz="1800" dirty="0"/>
              <a:t>. </a:t>
            </a:r>
          </a:p>
          <a:p>
            <a:pPr marL="0" indent="0">
              <a:buNone/>
              <a:defRPr/>
            </a:pPr>
            <a:r>
              <a:rPr lang="cs-CZ" sz="1800" dirty="0"/>
              <a:t>     – 2004:</a:t>
            </a:r>
            <a:r>
              <a:rPr lang="de-DE" sz="1800" dirty="0"/>
              <a:t> Geschichte der Hexenforschung, in: Sönke LORENZ (</a:t>
            </a:r>
            <a:r>
              <a:rPr lang="de-DE" sz="1800" dirty="0" err="1"/>
              <a:t>Hg</a:t>
            </a:r>
            <a:r>
              <a:rPr lang="de-DE" sz="1800" dirty="0"/>
              <a:t>.), Wider alle Hexerei und</a:t>
            </a:r>
            <a:r>
              <a:rPr lang="cs-CZ" sz="1800" dirty="0"/>
              <a:t> </a:t>
            </a:r>
            <a:r>
              <a:rPr lang="de-DE" sz="1800" dirty="0"/>
              <a:t>Teufelswerk. Die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</a:t>
            </a:r>
            <a:r>
              <a:rPr lang="de-DE" sz="1800" dirty="0"/>
              <a:t> Europäische Hexenverfolgung und ihre</a:t>
            </a:r>
            <a:r>
              <a:rPr lang="cs-CZ" sz="1800" dirty="0"/>
              <a:t> </a:t>
            </a:r>
            <a:r>
              <a:rPr lang="de-DE" sz="1800" dirty="0"/>
              <a:t>Auswirkungen auf Südwestdeutschland,</a:t>
            </a:r>
            <a:r>
              <a:rPr lang="cs-CZ" sz="1800" dirty="0"/>
              <a:t> 485–668, </a:t>
            </a:r>
            <a:r>
              <a:rPr lang="cs-CZ" sz="1800" dirty="0" err="1"/>
              <a:t>Ostfildern</a:t>
            </a:r>
            <a:r>
              <a:rPr lang="cs-CZ" sz="1800" dirty="0"/>
              <a:t>.</a:t>
            </a:r>
          </a:p>
          <a:p>
            <a:pPr>
              <a:defRPr/>
            </a:pPr>
            <a:r>
              <a:rPr lang="de-DE" sz="1800" dirty="0" err="1"/>
              <a:t>Borscheid</a:t>
            </a:r>
            <a:r>
              <a:rPr lang="de-DE" sz="1800" dirty="0"/>
              <a:t>, P</a:t>
            </a:r>
            <a:r>
              <a:rPr lang="cs-CZ" sz="1800" dirty="0"/>
              <a:t>., 1987: </a:t>
            </a:r>
            <a:r>
              <a:rPr lang="de-DE" sz="1800" dirty="0"/>
              <a:t>Geschichte des Alters 1. 16. – 18. Jahrhundert, Münster</a:t>
            </a:r>
            <a:r>
              <a:rPr lang="cs-CZ" sz="1800" dirty="0"/>
              <a:t>. </a:t>
            </a:r>
          </a:p>
          <a:p>
            <a:pPr>
              <a:defRPr/>
            </a:pPr>
            <a:r>
              <a:rPr lang="cs-CZ" sz="1800" dirty="0"/>
              <a:t>B</a:t>
            </a:r>
            <a:r>
              <a:rPr lang="fr-FR" sz="1800" dirty="0"/>
              <a:t>ourdieu, P</a:t>
            </a:r>
            <a:r>
              <a:rPr lang="cs-CZ" sz="1800" dirty="0"/>
              <a:t>., 2000:</a:t>
            </a:r>
            <a:r>
              <a:rPr lang="fr-FR" sz="1800" dirty="0"/>
              <a:t> Nadvláda mužů, Praha.</a:t>
            </a:r>
            <a:endParaRPr lang="cs-CZ" sz="1800" dirty="0"/>
          </a:p>
          <a:p>
            <a:pPr>
              <a:defRPr/>
            </a:pPr>
            <a:r>
              <a:rPr lang="fr-FR" sz="1800" dirty="0"/>
              <a:t>Braudel, F</a:t>
            </a:r>
            <a:r>
              <a:rPr lang="cs-CZ" sz="1800" dirty="0"/>
              <a:t>., 1973: </a:t>
            </a:r>
            <a:r>
              <a:rPr lang="en-US" sz="1800" dirty="0"/>
              <a:t>The Mediterranean and the Mediterranean World in the Age of Philip II, 1-2, London</a:t>
            </a:r>
            <a:r>
              <a:rPr lang="cs-CZ" sz="1800" dirty="0"/>
              <a:t>. </a:t>
            </a:r>
          </a:p>
          <a:p>
            <a:pPr marL="0" indent="0">
              <a:buNone/>
              <a:defRPr/>
            </a:pPr>
            <a:r>
              <a:rPr lang="cs-CZ" sz="1800" dirty="0"/>
              <a:t>      – 1979: </a:t>
            </a:r>
            <a:r>
              <a:rPr lang="cs-CZ" sz="1800" dirty="0" err="1"/>
              <a:t>Civilisation</a:t>
            </a:r>
            <a:r>
              <a:rPr lang="cs-CZ" sz="1800" dirty="0"/>
              <a:t> </a:t>
            </a:r>
            <a:r>
              <a:rPr lang="cs-CZ" sz="1800" dirty="0" err="1"/>
              <a:t>matérielle</a:t>
            </a:r>
            <a:r>
              <a:rPr lang="fr-FR" sz="1800" dirty="0"/>
              <a:t> et capitalisme (XVe – XVIIIe siècle). Bd. 1: Les structures du</a:t>
            </a:r>
            <a:r>
              <a:rPr lang="cs-CZ" sz="1800" dirty="0"/>
              <a:t> </a:t>
            </a:r>
            <a:r>
              <a:rPr lang="fr-FR" sz="1800" dirty="0"/>
              <a:t>quotidien, Paris.</a:t>
            </a:r>
          </a:p>
          <a:p>
            <a:pPr marL="0" indent="0">
              <a:buNone/>
              <a:defRPr/>
            </a:pPr>
            <a:r>
              <a:rPr lang="cs-CZ" sz="1800" dirty="0"/>
              <a:t>      – 1995: Dlouhé trvání, in: Václav HUBINGER – Laurent BAZAC-BILLAUD (</a:t>
            </a:r>
            <a:r>
              <a:rPr lang="cs-CZ" sz="1800" dirty="0" err="1"/>
              <a:t>edd</a:t>
            </a:r>
            <a:r>
              <a:rPr lang="cs-CZ" sz="1800" dirty="0"/>
              <a:t>.), Antologie francouzských</a:t>
            </a:r>
          </a:p>
          <a:p>
            <a:pPr marL="0" indent="0">
              <a:buNone/>
              <a:defRPr/>
            </a:pPr>
            <a:r>
              <a:rPr lang="cs-CZ" sz="1800" dirty="0"/>
              <a:t>      společenských věd. Antropologie. Sociologie. Historie, 145–188 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1999: Dynamika kapitalismu, Praha.</a:t>
            </a:r>
          </a:p>
          <a:p>
            <a:pPr>
              <a:defRPr/>
            </a:pPr>
            <a:r>
              <a:rPr lang="cs-CZ" sz="1800" dirty="0" err="1"/>
              <a:t>Burke</a:t>
            </a:r>
            <a:r>
              <a:rPr lang="cs-CZ" sz="1800" dirty="0"/>
              <a:t>, P., 2005: Lidová kultura v raně novověké Evropě, Praha.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B01053-EE84-9FA1-F05E-032700E95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1119882"/>
            <a:ext cx="11784458" cy="5661917"/>
          </a:xfrm>
        </p:spPr>
        <p:txBody>
          <a:bodyPr/>
          <a:lstStyle/>
          <a:p>
            <a:pPr>
              <a:defRPr/>
            </a:pPr>
            <a:r>
              <a:rPr lang="cs-CZ" sz="1800" dirty="0" err="1"/>
              <a:t>Delumeau</a:t>
            </a:r>
            <a:r>
              <a:rPr lang="cs-CZ" sz="1800" dirty="0"/>
              <a:t>, J., 1998–1999: Strach na západě ve 14.-18. století. Obležená obec, 1-2, Praha.</a:t>
            </a:r>
          </a:p>
          <a:p>
            <a:pPr marL="0" indent="0">
              <a:buNone/>
              <a:defRPr/>
            </a:pPr>
            <a:r>
              <a:rPr lang="cs-CZ" sz="1800" dirty="0"/>
              <a:t>     – 1998: Hřích a strach. Pocit viny na evropském Západě ve 13.-18. století, Praha. </a:t>
            </a:r>
          </a:p>
          <a:p>
            <a:pPr marL="0" indent="0">
              <a:buNone/>
              <a:defRPr/>
            </a:pPr>
            <a:r>
              <a:rPr lang="cs-CZ" sz="1800" dirty="0"/>
              <a:t>     – 2003: Dějiny ráje. Zahrada rozkoše, Praha.</a:t>
            </a:r>
          </a:p>
          <a:p>
            <a:pPr>
              <a:defRPr/>
            </a:pPr>
            <a:r>
              <a:rPr lang="cs-CZ" sz="1800" dirty="0"/>
              <a:t>Duby, Georges, Rytíř, žena a kněz. Manželství ve Francii v době feudalismu, Praha 2003.</a:t>
            </a:r>
          </a:p>
          <a:p>
            <a:pPr>
              <a:defRPr/>
            </a:pPr>
            <a:r>
              <a:rPr lang="cs-CZ" sz="1800" dirty="0"/>
              <a:t>Duby, G., 2002: Umění a společnost ve středověku,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2002: Věk katedrál, Umění a společnost 980-1420,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1997–1999: Vznešené paní 12. století, 1-3, Praha .</a:t>
            </a:r>
          </a:p>
          <a:p>
            <a:pPr>
              <a:defRPr/>
            </a:pPr>
            <a:r>
              <a:rPr lang="cs-CZ" sz="1800" dirty="0"/>
              <a:t>van </a:t>
            </a:r>
            <a:r>
              <a:rPr lang="cs-CZ" sz="1800" dirty="0" err="1"/>
              <a:t>Dülmen</a:t>
            </a:r>
            <a:r>
              <a:rPr lang="cs-CZ" sz="1800" dirty="0"/>
              <a:t>, R., – 1990–1994: </a:t>
            </a:r>
            <a:r>
              <a:rPr lang="de-DE" sz="1800" dirty="0"/>
              <a:t>Kultur und Alltag in der frühen Neuzeit, 1-3, München.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– 1991: </a:t>
            </a:r>
            <a:r>
              <a:rPr lang="de-DE" sz="1800" dirty="0"/>
              <a:t>Frauen vor Gericht. Kindsmord in der frühen Neuzeit, Frankfurt am Main</a:t>
            </a:r>
            <a:r>
              <a:rPr lang="cs-CZ" sz="1800" dirty="0"/>
              <a:t>.</a:t>
            </a:r>
          </a:p>
          <a:p>
            <a:pPr marL="0" indent="0">
              <a:buNone/>
              <a:defRPr/>
            </a:pPr>
            <a:r>
              <a:rPr lang="cs-CZ" sz="1800" dirty="0"/>
              <a:t>      – 1999: Kultura a každodenní život v raném novověku (16.-18. století), 1. Dům a jeho lidé, Praha.</a:t>
            </a:r>
          </a:p>
          <a:p>
            <a:pPr marL="0" indent="0">
              <a:buNone/>
              <a:defRPr/>
            </a:pPr>
            <a:r>
              <a:rPr lang="cs-CZ" sz="1800" dirty="0"/>
              <a:t>     – 2001: Divadlo hrůzy. Soudní praxe a trestní rituály v raném novověku, Praha.</a:t>
            </a:r>
          </a:p>
          <a:p>
            <a:pPr marL="0" indent="0">
              <a:buNone/>
              <a:defRPr/>
            </a:pPr>
            <a:r>
              <a:rPr lang="cs-CZ" sz="1800" dirty="0"/>
              <a:t>     – 2002: Historická antropologie, Praha. </a:t>
            </a:r>
          </a:p>
          <a:p>
            <a:pPr marL="0" indent="0">
              <a:buNone/>
              <a:defRPr/>
            </a:pPr>
            <a:r>
              <a:rPr lang="cs-CZ" sz="1800" dirty="0"/>
              <a:t>     – 2003: Hazard, Bezectní lidé. O katech, děvkách a mlynářích. Nepočestnost a sociální izolace v raném novověku, Praha.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42E15B-6A10-8F46-8693-CC69741B3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512" y="811658"/>
            <a:ext cx="10828962" cy="604634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/>
              <a:t>Elias, N</a:t>
            </a:r>
            <a:r>
              <a:rPr lang="cs-CZ" sz="1800" dirty="0"/>
              <a:t>., 1983: </a:t>
            </a:r>
            <a:r>
              <a:rPr lang="en-US" sz="1800" dirty="0"/>
              <a:t>Society, Oxford.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– 2006: O procesu civilizace I. </a:t>
            </a:r>
            <a:r>
              <a:rPr lang="cs-CZ" sz="1800" dirty="0" err="1"/>
              <a:t>Sociogenetické</a:t>
            </a:r>
            <a:r>
              <a:rPr lang="cs-CZ" sz="1800" dirty="0"/>
              <a:t> a psychogenetické studie. Proměny chování světských horních</a:t>
            </a:r>
          </a:p>
          <a:p>
            <a:pPr marL="0" indent="0">
              <a:buNone/>
              <a:defRPr/>
            </a:pPr>
            <a:r>
              <a:rPr lang="cs-CZ" sz="1800" dirty="0"/>
              <a:t>       vrstev na Západě, Praha. </a:t>
            </a:r>
          </a:p>
          <a:p>
            <a:pPr marL="0" indent="0">
              <a:buNone/>
              <a:defRPr/>
            </a:pPr>
            <a:r>
              <a:rPr lang="cs-CZ" sz="1800" dirty="0"/>
              <a:t>     – 2007: O procesu civilizace II. Proměny společnosti. Nástin teorie civilizace, Praha.</a:t>
            </a:r>
          </a:p>
          <a:p>
            <a:pPr>
              <a:defRPr/>
            </a:pPr>
            <a:r>
              <a:rPr lang="cs-CZ" sz="1800" dirty="0" err="1"/>
              <a:t>Ginzburg</a:t>
            </a:r>
            <a:r>
              <a:rPr lang="cs-CZ" sz="1800" dirty="0"/>
              <a:t>, C., 2000: Sýr a červi. Svět jednoho mlynáře kolem roku 1600, Praha.</a:t>
            </a:r>
          </a:p>
          <a:p>
            <a:pPr>
              <a:defRPr/>
            </a:pPr>
            <a:r>
              <a:rPr lang="cs-CZ" sz="1800" dirty="0"/>
              <a:t>Grulich, J., 2001: Zkoumání “maličkostí” (Okolnosti vzniku a významu </a:t>
            </a:r>
            <a:r>
              <a:rPr lang="cs-CZ" sz="1800" dirty="0" err="1"/>
              <a:t>mikrohistorie</a:t>
            </a:r>
            <a:r>
              <a:rPr lang="cs-CZ" sz="1800" dirty="0"/>
              <a:t>), ČČH 99, 519–547.</a:t>
            </a:r>
          </a:p>
          <a:p>
            <a:pPr>
              <a:defRPr/>
            </a:pPr>
            <a:r>
              <a:rPr lang="cs-CZ" sz="1800" dirty="0" err="1"/>
              <a:t>Gurevič</a:t>
            </a:r>
            <a:r>
              <a:rPr lang="cs-CZ" sz="1800" dirty="0"/>
              <a:t>, A., 1979: Kategorie středověké kultury,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1996: Nebe peklo svět. Cesty k lidové kultuře středověku, Jinočany.</a:t>
            </a:r>
          </a:p>
          <a:p>
            <a:pPr>
              <a:defRPr/>
            </a:pPr>
            <a:r>
              <a:rPr lang="cs-CZ" sz="1800" dirty="0" err="1"/>
              <a:t>Holzbachová</a:t>
            </a:r>
            <a:r>
              <a:rPr lang="cs-CZ" sz="1800" dirty="0"/>
              <a:t>, I., 1995: Škola </a:t>
            </a:r>
            <a:r>
              <a:rPr lang="cs-CZ" sz="1800" dirty="0" err="1"/>
              <a:t>Annales</a:t>
            </a:r>
            <a:r>
              <a:rPr lang="cs-CZ" sz="1800" dirty="0"/>
              <a:t> a současné pojetí dějin (Antologie textů), Brno.</a:t>
            </a:r>
          </a:p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cs-CZ" sz="1800" dirty="0"/>
              <a:t>, Jacques, Hledání středověku. Rozhovor s Jeanem Mauricem de </a:t>
            </a:r>
            <a:r>
              <a:rPr lang="cs-CZ" sz="1800" dirty="0" err="1"/>
              <a:t>Montremy</a:t>
            </a:r>
            <a:r>
              <a:rPr lang="cs-CZ" sz="1800" dirty="0"/>
              <a:t>, Praha 2005.</a:t>
            </a:r>
          </a:p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cs-CZ" sz="1800" dirty="0"/>
              <a:t>, J., 1991: Kultura středověké Evropy,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1999: Intelektuálové ve středověku,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1998: </a:t>
            </a:r>
            <a:r>
              <a:rPr lang="fr-FR" sz="1800" dirty="0"/>
              <a:t>Středověká imaginace, Praha.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– 2003: Zrození očistce, Praha.</a:t>
            </a:r>
          </a:p>
          <a:p>
            <a:pPr marL="0" indent="0">
              <a:buNone/>
              <a:defRPr/>
            </a:pPr>
            <a:r>
              <a:rPr lang="cs-CZ" sz="1800" dirty="0"/>
              <a:t>      – 2005: Za jiný středověk. Čas, práce a kultura na středověkém Západě. 18. esejů. Praha. </a:t>
            </a:r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A98506-627E-7D21-ADA8-C83E20285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238" y="685800"/>
            <a:ext cx="10592656" cy="5943600"/>
          </a:xfrm>
        </p:spPr>
        <p:txBody>
          <a:bodyPr/>
          <a:lstStyle/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cs-CZ" sz="1800" dirty="0"/>
              <a:t>, J. – </a:t>
            </a:r>
            <a:r>
              <a:rPr lang="cs-CZ" sz="1800" dirty="0" err="1"/>
              <a:t>Schmitt</a:t>
            </a:r>
            <a:r>
              <a:rPr lang="cs-CZ" sz="1800" dirty="0"/>
              <a:t>, J. C. 2002: Encyklopedie středověku, Praha.</a:t>
            </a:r>
          </a:p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roy </a:t>
            </a:r>
            <a:r>
              <a:rPr lang="cs-CZ" sz="1800" dirty="0" err="1"/>
              <a:t>ladurie</a:t>
            </a:r>
            <a:r>
              <a:rPr lang="cs-CZ" sz="1800" dirty="0"/>
              <a:t>, E., 2001: Masopust v </a:t>
            </a:r>
            <a:r>
              <a:rPr lang="cs-CZ" sz="1800" dirty="0" err="1"/>
              <a:t>Romansu</a:t>
            </a:r>
            <a:r>
              <a:rPr lang="cs-CZ" sz="1800" dirty="0"/>
              <a:t>. Od Hromnic po Popeleční středu 1579-1580,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2005: </a:t>
            </a:r>
            <a:r>
              <a:rPr lang="cs-CZ" sz="1800" dirty="0" err="1"/>
              <a:t>Le</a:t>
            </a:r>
            <a:r>
              <a:rPr lang="cs-CZ" sz="1800" dirty="0"/>
              <a:t> roy </a:t>
            </a:r>
            <a:r>
              <a:rPr lang="cs-CZ" sz="1800" dirty="0" err="1"/>
              <a:t>ladurie</a:t>
            </a:r>
            <a:r>
              <a:rPr lang="cs-CZ" sz="1800" dirty="0"/>
              <a:t>, Emmanuel, </a:t>
            </a:r>
            <a:r>
              <a:rPr lang="cs-CZ" sz="1800" dirty="0" err="1"/>
              <a:t>Montaillou</a:t>
            </a:r>
            <a:r>
              <a:rPr lang="cs-CZ" sz="1800" dirty="0"/>
              <a:t>, okcitánská vesnice v letech </a:t>
            </a:r>
          </a:p>
          <a:p>
            <a:pPr marL="0" indent="0">
              <a:buNone/>
              <a:defRPr/>
            </a:pPr>
            <a:r>
              <a:rPr lang="cs-CZ" sz="1800" dirty="0"/>
              <a:t>     1294-1324, Praha.</a:t>
            </a:r>
          </a:p>
          <a:p>
            <a:pPr>
              <a:defRPr/>
            </a:pPr>
            <a:r>
              <a:rPr lang="cs-CZ" sz="1800" dirty="0" err="1"/>
              <a:t>Nodl</a:t>
            </a:r>
            <a:r>
              <a:rPr lang="cs-CZ" sz="1800" dirty="0"/>
              <a:t>, M., 2004: </a:t>
            </a:r>
            <a:r>
              <a:rPr lang="cs-CZ" sz="1800" dirty="0" err="1"/>
              <a:t>Mikrohistorie</a:t>
            </a:r>
            <a:r>
              <a:rPr lang="cs-CZ" sz="1800" dirty="0"/>
              <a:t> a historická antropologie, Dějiny – teorie – kritika 1, 237–252.</a:t>
            </a:r>
          </a:p>
          <a:p>
            <a:pPr>
              <a:defRPr/>
            </a:pPr>
            <a:r>
              <a:rPr lang="cs-CZ" sz="1800" dirty="0" err="1"/>
              <a:t>Ohler</a:t>
            </a:r>
            <a:r>
              <a:rPr lang="cs-CZ" sz="1800" dirty="0"/>
              <a:t>, N., 2001: Umírání a smrt ve středověku. Jinočany.</a:t>
            </a:r>
          </a:p>
          <a:p>
            <a:pPr>
              <a:defRPr/>
            </a:pPr>
            <a:r>
              <a:rPr lang="cs-CZ" sz="1800" dirty="0"/>
              <a:t>Smetánka, Z., 2004: Legenda o </a:t>
            </a:r>
            <a:r>
              <a:rPr lang="cs-CZ" sz="1800" dirty="0" err="1"/>
              <a:t>Ostojovi</a:t>
            </a:r>
            <a:r>
              <a:rPr lang="cs-CZ" sz="1800" dirty="0"/>
              <a:t>, Praha.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0FC9D-D5E2-F939-87FA-F59080C2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Artefakty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57A4AF-449A-ACD0-EA45-14D06E4CC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" y="1448656"/>
            <a:ext cx="12120082" cy="5409344"/>
          </a:xfrm>
        </p:spPr>
        <p:txBody>
          <a:bodyPr>
            <a:normAutofit fontScale="92500" lnSpcReduction="1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Archeologický artefakt</a:t>
            </a:r>
            <a:r>
              <a:rPr lang="cs-CZ" sz="2400" b="1" dirty="0"/>
              <a:t>  </a:t>
            </a:r>
            <a:r>
              <a:rPr lang="cs-CZ" sz="1900" dirty="0"/>
              <a:t>–</a:t>
            </a:r>
            <a:r>
              <a:rPr lang="cs-CZ" sz="1900" b="1" dirty="0"/>
              <a:t>   </a:t>
            </a:r>
            <a:r>
              <a:rPr lang="cs-CZ" sz="1900" b="1" dirty="0">
                <a:effectLst/>
              </a:rPr>
              <a:t>Dwight </a:t>
            </a:r>
            <a:r>
              <a:rPr lang="cs-CZ" sz="1900" b="1" dirty="0" err="1">
                <a:effectLst/>
              </a:rPr>
              <a:t>Winwood</a:t>
            </a:r>
            <a:r>
              <a:rPr lang="cs-CZ" sz="1900" b="1" dirty="0">
                <a:effectLst/>
              </a:rPr>
              <a:t> </a:t>
            </a:r>
            <a:r>
              <a:rPr lang="cs-CZ" sz="1900" b="1" dirty="0" err="1">
                <a:effectLst/>
              </a:rPr>
              <a:t>Read</a:t>
            </a:r>
            <a:r>
              <a:rPr lang="cs-CZ" sz="1900" dirty="0">
                <a:effectLst/>
              </a:rPr>
              <a:t>:  profesor matematické antropologie na kalifornské univerzitě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biologický a antropologický přístup</a:t>
            </a:r>
            <a:endParaRPr lang="cs-CZ" sz="1900" dirty="0">
              <a:effectLst/>
            </a:endParaRPr>
          </a:p>
          <a:p>
            <a:endParaRPr lang="cs-CZ" sz="1900" dirty="0">
              <a:effectLst/>
            </a:endParaRP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–  předmět transformovaný z přírodního stavu do kulturního systému, a proto je hlavním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</a:t>
            </a:r>
            <a:r>
              <a:rPr lang="cs-CZ" sz="1900" dirty="0">
                <a:effectLst/>
              </a:rPr>
              <a:t>znakem příslušnost k určité kultuře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</a:t>
            </a:r>
            <a:r>
              <a:rPr lang="cs-CZ" sz="1900" dirty="0">
                <a:effectLst/>
              </a:rPr>
              <a:t>–  </a:t>
            </a:r>
            <a:r>
              <a:rPr lang="cs-CZ" sz="1900" dirty="0"/>
              <a:t>c</a:t>
            </a:r>
            <a:r>
              <a:rPr lang="cs-CZ" sz="1900" dirty="0">
                <a:effectLst/>
              </a:rPr>
              <a:t>harakteristickým znakem je vztah mezi přírodou a člověkem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2007:  </a:t>
            </a:r>
            <a:r>
              <a:rPr lang="en-US" sz="1900" dirty="0">
                <a:effectLst/>
              </a:rPr>
              <a:t>Artifact Classification: A Conceptual and methodological</a:t>
            </a:r>
            <a:r>
              <a:rPr lang="cs-CZ" sz="1900" dirty="0">
                <a:effectLst/>
              </a:rPr>
              <a:t> </a:t>
            </a:r>
            <a:r>
              <a:rPr lang="en-US" sz="1900" dirty="0">
                <a:effectLst/>
              </a:rPr>
              <a:t>Approach</a:t>
            </a:r>
            <a:r>
              <a:rPr lang="cs-CZ" sz="1900" dirty="0"/>
              <a:t>.</a:t>
            </a:r>
          </a:p>
          <a:p>
            <a:endParaRPr lang="cs-CZ" sz="1900" b="1" dirty="0"/>
          </a:p>
          <a:p>
            <a:pPr marL="0" indent="0">
              <a:buNone/>
            </a:pPr>
            <a:r>
              <a:rPr lang="cs-CZ" sz="1900" dirty="0"/>
              <a:t>                                                     – </a:t>
            </a:r>
            <a:r>
              <a:rPr lang="cs-CZ" sz="1900" b="1" dirty="0"/>
              <a:t>  Tim </a:t>
            </a:r>
            <a:r>
              <a:rPr lang="cs-CZ" sz="1900" b="1" dirty="0" err="1"/>
              <a:t>Ingold</a:t>
            </a:r>
            <a:r>
              <a:rPr lang="cs-CZ" sz="1900" b="1" dirty="0"/>
              <a:t>:    </a:t>
            </a:r>
            <a:r>
              <a:rPr lang="cs-CZ" sz="1900" dirty="0">
                <a:effectLst/>
              </a:rPr>
              <a:t>vystudoval Universitu v Cambridgi a zabýval se vztahem mezi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dirty="0">
                <a:effectLst/>
              </a:rPr>
              <a:t> antropologií a příbuznými obory (archeologie aj.)</a:t>
            </a:r>
          </a:p>
          <a:p>
            <a:pPr marL="0" indent="0">
              <a:buNone/>
            </a:pPr>
            <a:endParaRPr lang="cs-CZ" sz="1900" dirty="0">
              <a:effectLst/>
            </a:endParaRPr>
          </a:p>
          <a:p>
            <a:pPr marL="0" indent="0">
              <a:buNone/>
            </a:pPr>
            <a:r>
              <a:rPr lang="cs-CZ" sz="1900" dirty="0"/>
              <a:t>                                                    –  </a:t>
            </a:r>
            <a:r>
              <a:rPr lang="cs-CZ" sz="1900" dirty="0">
                <a:effectLst/>
              </a:rPr>
              <a:t>předmět, který je tvarován do předem promyšleného obrazu,  jenž motivoval jeho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</a:t>
            </a:r>
            <a:r>
              <a:rPr lang="cs-CZ" sz="1900" dirty="0">
                <a:effectLst/>
              </a:rPr>
              <a:t>konstrukci a dokončení v momentě, kdy souhlasí s tímto obrazem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                     </a:t>
            </a:r>
            <a:r>
              <a:rPr lang="en-US" sz="1900" dirty="0"/>
              <a:t>2013</a:t>
            </a:r>
            <a:r>
              <a:rPr lang="cs-CZ" sz="1900" dirty="0"/>
              <a:t>:  </a:t>
            </a:r>
            <a:r>
              <a:rPr lang="en-US" sz="1900" dirty="0"/>
              <a:t> Making: Anthropology, Archaeology, Art and Architecture. Routledge, London, UK.</a:t>
            </a:r>
            <a:endParaRPr lang="cs-CZ" sz="1900" b="1" dirty="0">
              <a:effectLst/>
            </a:endParaRP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                                           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731121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45396-2C69-F6CB-BB32-27C262E3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Artefakty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6C0EF1-2E0E-1DF2-353F-29BBE95DC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212351"/>
            <a:ext cx="11616647" cy="5645649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>
                <a:effectLst/>
              </a:rPr>
              <a:t>Jsou výsledkem intelektuálních řešení, jež výsledný předmět vyčleňují z přírody</a:t>
            </a:r>
            <a:r>
              <a:rPr lang="cs-CZ" sz="2600" dirty="0"/>
              <a:t> tak, aby se s</a:t>
            </a:r>
            <a:r>
              <a:rPr lang="cs-CZ" sz="2600" dirty="0">
                <a:effectLst/>
              </a:rPr>
              <a:t>tal součástí kultury, kterou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antropologové i archeologové označují jako </a:t>
            </a:r>
            <a:r>
              <a:rPr lang="cs-CZ" sz="2600" b="1" dirty="0">
                <a:effectLst/>
              </a:rPr>
              <a:t>materiální kultura</a:t>
            </a:r>
            <a:r>
              <a:rPr lang="cs-CZ" sz="2600" dirty="0">
                <a:effectLst/>
              </a:rPr>
              <a:t>.</a:t>
            </a:r>
          </a:p>
          <a:p>
            <a:pPr marL="0" indent="0">
              <a:buNone/>
            </a:pPr>
            <a:endParaRPr lang="cs-CZ" sz="2600" dirty="0">
              <a:effectLst/>
            </a:endParaRPr>
          </a:p>
          <a:p>
            <a:r>
              <a:rPr lang="cs-CZ" sz="2600" b="1" dirty="0"/>
              <a:t>Antropologický přístup   </a:t>
            </a:r>
            <a:r>
              <a:rPr lang="cs-CZ" sz="2600" dirty="0"/>
              <a:t>–   v anglosaské archeologii „pomocná věda“ (v Evropě se řadí k historii) </a:t>
            </a:r>
          </a:p>
          <a:p>
            <a:pPr marL="0" indent="0">
              <a:buNone/>
            </a:pPr>
            <a:r>
              <a:rPr lang="cs-CZ" sz="2600" b="1" dirty="0"/>
              <a:t>                                                </a:t>
            </a:r>
            <a:r>
              <a:rPr lang="cs-CZ" sz="2600" dirty="0"/>
              <a:t>–   1.   otázka hranice mezi </a:t>
            </a:r>
            <a:r>
              <a:rPr lang="cs-CZ" sz="2600" dirty="0">
                <a:effectLst/>
              </a:rPr>
              <a:t>technologickou stránkou a uměleckým projevem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(umělecké dílo překračuje technologickou úroveň, která vypovídá o míře adaptace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na dané prostředí) 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–  2.   otázka, </a:t>
            </a:r>
            <a:r>
              <a:rPr lang="cs-CZ" sz="2600" dirty="0">
                <a:effectLst/>
              </a:rPr>
              <a:t>kdy lidé začali vyrábět artefakty:  proto dějiny techniky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dělí na </a:t>
            </a:r>
            <a:r>
              <a:rPr lang="cs-CZ" sz="2600" dirty="0">
                <a:effectLst/>
              </a:rPr>
              <a:t>vývoj evoluční a historický (důraz klade na biologický vývoj)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</a:t>
            </a:r>
            <a:r>
              <a:rPr lang="cs-CZ" sz="2600" dirty="0">
                <a:effectLst/>
              </a:rPr>
              <a:t>antropogeneze:  změny schopností člověka vyvolané evolucí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nejstarší nástroje vyráběl Homo sapiens v paleolitu 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</a:t>
            </a:r>
          </a:p>
          <a:p>
            <a:r>
              <a:rPr lang="cs-CZ" sz="2600" b="1" dirty="0"/>
              <a:t>Archeologický přístup   </a:t>
            </a:r>
            <a:r>
              <a:rPr lang="cs-CZ" sz="2600" dirty="0"/>
              <a:t>–    </a:t>
            </a:r>
            <a:r>
              <a:rPr lang="cs-CZ" sz="2600" dirty="0">
                <a:effectLst/>
              </a:rPr>
              <a:t>předpokládá souvislý vývoj technologií nástrojů po dobu téměř 2 mil. let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(archeologickou koncepci vytvořil Jan Fridrich pro dobu před 2,5 – 0,75 mil. let) 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–    artefakty chápe jako základní pramen poznání kultury (tím se liší od antropologie) 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–    </a:t>
            </a:r>
            <a:r>
              <a:rPr lang="cs-CZ" sz="2600" dirty="0"/>
              <a:t>c</a:t>
            </a:r>
            <a:r>
              <a:rPr lang="cs-CZ" sz="2600" dirty="0">
                <a:effectLst/>
              </a:rPr>
              <a:t>harakter archeologických artefaktů má širokou výpovědní hodnotu, a proto neumožňuje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jednostranný výklad, protože se opírá o výpověď jiných oborů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4907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60B9E-C215-8588-2216-A4E97C8F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997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</a:t>
            </a:r>
            <a:r>
              <a:rPr lang="cs-CZ" sz="3200" b="1" dirty="0">
                <a:solidFill>
                  <a:srgbClr val="FF0000"/>
                </a:solidFill>
              </a:rPr>
              <a:t>Artefakty a analýza artefaktů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FAA466-554F-C2F3-4AA2-C71C983DD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25" y="1343818"/>
            <a:ext cx="11522467" cy="5514182"/>
          </a:xfrm>
        </p:spPr>
        <p:txBody>
          <a:bodyPr>
            <a:noAutofit/>
          </a:bodyPr>
          <a:lstStyle/>
          <a:p>
            <a:r>
              <a:rPr lang="cs-CZ" sz="2000" dirty="0">
                <a:effectLst/>
              </a:rPr>
              <a:t>Artefakty představují základní archeologické prameny, patří mezi </a:t>
            </a:r>
            <a:r>
              <a:rPr lang="cs-CZ" sz="2000" dirty="0"/>
              <a:t>ně</a:t>
            </a:r>
            <a:r>
              <a:rPr lang="cs-CZ" sz="2000" dirty="0">
                <a:effectLst/>
              </a:rPr>
              <a:t> všechny lidské výrobky. Lidé vyrábějí, používají a obklopují se artefakty. Společnost nelze zkoumat, aniž bychom nezkoumali artefakty. Význam artefaktů v archeologii a ostatních vědách především společenských se zásadně liší. Všechny vědy kromě archeologie mají přímý přístup ke vztahům artefakt – člověk, artefakt – společnost a člověk – společnost. Tyto vědy mohou bezprostředně studovat, jak artefakt vzniká, jak je používán, jakou roli a hodnotu ve společnosti nabývá. Archeologie všechny tyto vztahy musí zkoumat nepřímo a zprostředkovaně. Hlavním prostředkem tohoto procesu je analýza artefaktů, která se zabývá popisem, klasifikací a uspořádáním artefaktů v různých souborech znaků. Toto zkoumání se může odehrávat staticky bez ohledu na prostor nebo ve zvoleném a to nejen geografickém prostoru.</a:t>
            </a:r>
          </a:p>
          <a:p>
            <a:endParaRPr lang="cs-CZ" sz="2400" dirty="0"/>
          </a:p>
          <a:p>
            <a:r>
              <a:rPr lang="cs-CZ" sz="2000" dirty="0"/>
              <a:t>Ivan Pavlů: 2011: Analýza artefaktů, Hradec Králové, s. 25.</a:t>
            </a:r>
          </a:p>
        </p:txBody>
      </p:sp>
    </p:spTree>
    <p:extLst>
      <p:ext uri="{BB962C8B-B14F-4D97-AF65-F5344CB8AC3E}">
        <p14:creationId xmlns:p14="http://schemas.microsoft.com/office/powerpoint/2010/main" val="20835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869C711C-B4B9-6888-1AA6-B0BF066F9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3629" y="297951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Každodennost</a:t>
            </a:r>
            <a:br>
              <a:rPr lang="cs-CZ" altLang="cs-CZ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      </a:t>
            </a:r>
            <a:r>
              <a:rPr lang="cs-CZ" altLang="cs-CZ" sz="2000" dirty="0">
                <a:solidFill>
                  <a:srgbClr val="FF0000"/>
                </a:solidFill>
              </a:rPr>
              <a:t>(něm. </a:t>
            </a:r>
            <a:r>
              <a:rPr lang="cs-CZ" altLang="cs-CZ" sz="2000" dirty="0" err="1">
                <a:solidFill>
                  <a:srgbClr val="FF0000"/>
                </a:solidFill>
              </a:rPr>
              <a:t>Alltag</a:t>
            </a:r>
            <a:r>
              <a:rPr lang="cs-CZ" altLang="cs-CZ" sz="2000" dirty="0">
                <a:solidFill>
                  <a:srgbClr val="FF0000"/>
                </a:solidFill>
              </a:rPr>
              <a:t>, angl. </a:t>
            </a:r>
            <a:r>
              <a:rPr lang="fr-FR" altLang="cs-CZ" sz="2000" dirty="0">
                <a:solidFill>
                  <a:srgbClr val="FF0000"/>
                </a:solidFill>
              </a:rPr>
              <a:t>Everyday life, franc. la vie quotidienne)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3717B6-D5BF-42A6-D3FA-7D755CE52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690" y="1982912"/>
            <a:ext cx="10726220" cy="4875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Dějiny každodennosti:</a:t>
            </a:r>
          </a:p>
          <a:p>
            <a:pPr marL="0" indent="0">
              <a:buNone/>
              <a:defRPr/>
            </a:pPr>
            <a:r>
              <a:rPr lang="cs-CZ" sz="1600" b="1" dirty="0"/>
              <a:t>      </a:t>
            </a:r>
            <a:r>
              <a:rPr lang="cs-CZ" sz="1600" dirty="0"/>
              <a:t>–  prosazovala </a:t>
            </a:r>
            <a:r>
              <a:rPr lang="cs-CZ" sz="1600" b="1" dirty="0"/>
              <a:t>francouzská škola </a:t>
            </a:r>
            <a:r>
              <a:rPr lang="cs-CZ" sz="1600" b="1" dirty="0" err="1"/>
              <a:t>Annales</a:t>
            </a:r>
            <a:r>
              <a:rPr lang="cs-CZ" sz="1600" dirty="0"/>
              <a:t>, v jejímž čele stáli </a:t>
            </a:r>
            <a:r>
              <a:rPr lang="cs-CZ" sz="1600" b="1" dirty="0"/>
              <a:t>Lucien  </a:t>
            </a:r>
            <a:r>
              <a:rPr lang="cs-CZ" sz="1600" b="1" dirty="0" err="1"/>
              <a:t>Febvr</a:t>
            </a:r>
            <a:r>
              <a:rPr lang="cs-CZ" sz="1600" b="1" dirty="0"/>
              <a:t> a Marc </a:t>
            </a:r>
            <a:r>
              <a:rPr lang="cs-CZ" sz="1600" b="1" dirty="0" err="1"/>
              <a:t>Bloch</a:t>
            </a:r>
            <a:r>
              <a:rPr lang="cs-CZ" sz="1600" b="1" dirty="0"/>
              <a:t> </a:t>
            </a:r>
            <a:r>
              <a:rPr lang="cs-CZ" sz="1600" dirty="0"/>
              <a:t>(tzv. první generace), kteří iniciovali</a:t>
            </a:r>
          </a:p>
          <a:p>
            <a:pPr marL="0" indent="0">
              <a:buNone/>
              <a:defRPr/>
            </a:pPr>
            <a:r>
              <a:rPr lang="cs-CZ" sz="1600" dirty="0"/>
              <a:t>           nový přístup k pojímání minulosti tím, že odmítli klást důraz pouze na „událostní“ (politické) dějiny a pozornost věnovali </a:t>
            </a:r>
          </a:p>
          <a:p>
            <a:pPr marL="0" indent="0">
              <a:buNone/>
              <a:defRPr/>
            </a:pPr>
            <a:r>
              <a:rPr lang="cs-CZ" sz="1600" dirty="0"/>
              <a:t>           na do té doby opomíjeným hospodářským a sociálním dějinám, dějinám struktur, mentalit a procesům dlouhého trvání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–  bádání se zaměřilo na netradiční historická témata jako byly agrární dějiny, dějiny rituálů, reprezentace nebo hmotnou</a:t>
            </a:r>
          </a:p>
          <a:p>
            <a:pPr marL="0" indent="0">
              <a:buNone/>
              <a:defRPr/>
            </a:pPr>
            <a:r>
              <a:rPr lang="cs-CZ" sz="1600" dirty="0"/>
              <a:t>     kulturu, kterých si „velká“ historie nevšímala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–  </a:t>
            </a:r>
            <a:r>
              <a:rPr lang="cs-CZ" sz="1600" b="1" dirty="0"/>
              <a:t>cíl</a:t>
            </a:r>
            <a:r>
              <a:rPr lang="cs-CZ" sz="1600" dirty="0"/>
              <a:t>:   postižení tzv. všedního dne  v určitém sociálním prostředí z hlediska fyzického a duchovního života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–  snaha zkoumat historické jevy do hloubky a v souvislostech (komplexita), což vyžadovalo interdisciplinární přístup více</a:t>
            </a:r>
          </a:p>
          <a:p>
            <a:pPr marL="0" indent="0">
              <a:buNone/>
              <a:defRPr/>
            </a:pPr>
            <a:r>
              <a:rPr lang="cs-CZ" sz="1600" dirty="0"/>
              <a:t>      vědních oborů  (kulturních dějin, dějin umění, psychologie, filosofie,  jazykovědy aj.)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C31692-422E-45EA-A655-5C58CE8C1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0" y="534256"/>
            <a:ext cx="11719390" cy="6482994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Evžen Neústupný  </a:t>
            </a:r>
            <a:r>
              <a:rPr lang="cs-CZ" sz="2000" dirty="0"/>
              <a:t>–  „Artefakty jsou jednak struktury (pravidelnosti), jednak události: neopakovatelné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jednotliviny. Ty se mohou stát východiskem pro posouzení životní úlohy jednotlivců.“</a:t>
            </a:r>
          </a:p>
          <a:p>
            <a:pPr marL="0" indent="0" algn="l">
              <a:buNone/>
            </a:pP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                –  „Tvorba artefaktů má praktickou funkci, společenský význam a symbolický smysl;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nic z toho nelze vypustit.“</a:t>
            </a:r>
          </a:p>
          <a:p>
            <a:pPr marL="0" indent="0" algn="l">
              <a:buNone/>
            </a:pP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10AC3F-7164-444C-96AD-0A1C9D7AE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28" y="3147999"/>
            <a:ext cx="2195142" cy="32996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BDB8A1-AF11-4E73-9B18-78B8ED54D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r="14020"/>
          <a:stretch/>
        </p:blipFill>
        <p:spPr>
          <a:xfrm>
            <a:off x="5435676" y="3147999"/>
            <a:ext cx="2271876" cy="32606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24C61A3-2ECE-4B85-8A5A-E2B6AA167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299" y="3153394"/>
            <a:ext cx="2271876" cy="329422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11E8AB-8B2D-4BB6-A852-1D17FD8E126B}"/>
              </a:ext>
            </a:extLst>
          </p:cNvPr>
          <p:cNvSpPr txBox="1"/>
          <p:nvPr/>
        </p:nvSpPr>
        <p:spPr>
          <a:xfrm>
            <a:off x="2543769" y="6078283"/>
            <a:ext cx="120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Plzeň 2007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AC0E3E-EEE2-4EA8-92EB-B3B9649FC1FD}"/>
              </a:ext>
            </a:extLst>
          </p:cNvPr>
          <p:cNvSpPr txBox="1"/>
          <p:nvPr/>
        </p:nvSpPr>
        <p:spPr>
          <a:xfrm>
            <a:off x="5732012" y="6039307"/>
            <a:ext cx="120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Plzeň 2010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FA167C9-174D-452C-BABF-348D82437B16}"/>
              </a:ext>
            </a:extLst>
          </p:cNvPr>
          <p:cNvSpPr txBox="1"/>
          <p:nvPr/>
        </p:nvSpPr>
        <p:spPr>
          <a:xfrm>
            <a:off x="9392292" y="6078237"/>
            <a:ext cx="140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Plzeň 2%%3</a:t>
            </a:r>
          </a:p>
        </p:txBody>
      </p:sp>
    </p:spTree>
    <p:extLst>
      <p:ext uri="{BB962C8B-B14F-4D97-AF65-F5344CB8AC3E}">
        <p14:creationId xmlns:p14="http://schemas.microsoft.com/office/powerpoint/2010/main" val="971864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5CC3F-CCEF-9FC7-C891-98F99914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64" y="169917"/>
            <a:ext cx="10515600" cy="1114354"/>
          </a:xfrm>
        </p:spPr>
        <p:txBody>
          <a:bodyPr/>
          <a:lstStyle/>
          <a:p>
            <a:r>
              <a:rPr lang="cs-CZ" dirty="0"/>
              <a:t>                  </a:t>
            </a:r>
            <a:r>
              <a:rPr lang="cs-CZ" sz="3200" b="1" dirty="0">
                <a:solidFill>
                  <a:srgbClr val="FF0000"/>
                </a:solidFill>
              </a:rPr>
              <a:t>Behaviorální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01F870-55C0-5C46-F944-03105858B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1284270"/>
            <a:ext cx="11637196" cy="5573729"/>
          </a:xfrm>
        </p:spPr>
        <p:txBody>
          <a:bodyPr>
            <a:normAutofit fontScale="92500" lnSpcReduction="20000"/>
          </a:bodyPr>
          <a:lstStyle/>
          <a:p>
            <a:r>
              <a:rPr lang="cs-CZ" sz="1900" b="1" dirty="0"/>
              <a:t>Předmět  </a:t>
            </a:r>
            <a:r>
              <a:rPr lang="cs-CZ" sz="1900" dirty="0"/>
              <a:t>–  studuje lidské chování ve společnosti</a:t>
            </a:r>
          </a:p>
          <a:p>
            <a:endParaRPr lang="cs-CZ" sz="1900" b="1" dirty="0">
              <a:effectLst/>
            </a:endParaRPr>
          </a:p>
          <a:p>
            <a:r>
              <a:rPr lang="cs-CZ" sz="1900" b="1" dirty="0">
                <a:effectLst/>
              </a:rPr>
              <a:t>Michael B. </a:t>
            </a:r>
            <a:r>
              <a:rPr lang="cs-CZ" sz="1900" b="1" dirty="0" err="1">
                <a:effectLst/>
              </a:rPr>
              <a:t>Schiffer</a:t>
            </a:r>
            <a:r>
              <a:rPr lang="cs-CZ" sz="1900" b="1" dirty="0">
                <a:effectLst/>
              </a:rPr>
              <a:t>  </a:t>
            </a:r>
            <a:r>
              <a:rPr lang="cs-CZ" sz="1900" dirty="0">
                <a:effectLst/>
              </a:rPr>
              <a:t>–  přednášel archeologii </a:t>
            </a:r>
            <a:r>
              <a:rPr lang="pt-BR" sz="1900" dirty="0">
                <a:effectLst/>
              </a:rPr>
              <a:t>na Universit</a:t>
            </a:r>
            <a:r>
              <a:rPr lang="cs-CZ" sz="1900" dirty="0">
                <a:effectLst/>
              </a:rPr>
              <a:t>ě</a:t>
            </a:r>
            <a:r>
              <a:rPr lang="pt-BR" sz="1900" dirty="0">
                <a:effectLst/>
              </a:rPr>
              <a:t> v Tucsonu Arizon</a:t>
            </a:r>
            <a:r>
              <a:rPr lang="cs-CZ" sz="1900" dirty="0">
                <a:effectLst/>
              </a:rPr>
              <a:t>ě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</a:t>
            </a:r>
            <a:r>
              <a:rPr lang="cs-CZ" sz="1900" dirty="0">
                <a:effectLst/>
              </a:rPr>
              <a:t>–  </a:t>
            </a:r>
            <a:r>
              <a:rPr lang="cs-CZ" sz="1900" b="1" dirty="0">
                <a:effectLst/>
              </a:rPr>
              <a:t>teorie formativních procesů </a:t>
            </a:r>
            <a:r>
              <a:rPr lang="cs-CZ" sz="1900" dirty="0">
                <a:effectLst/>
              </a:rPr>
              <a:t>(</a:t>
            </a:r>
            <a:r>
              <a:rPr lang="cs-CZ" sz="1900" dirty="0" err="1">
                <a:effectLst/>
              </a:rPr>
              <a:t>archeologizace</a:t>
            </a:r>
            <a:r>
              <a:rPr lang="cs-CZ" sz="1900" dirty="0">
                <a:effectLst/>
              </a:rPr>
              <a:t> artefaktů)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</a:t>
            </a:r>
            <a:r>
              <a:rPr lang="cs-CZ" sz="1900" dirty="0">
                <a:effectLst/>
              </a:rPr>
              <a:t>–  rozlišil přírodní a kulturní příčiny změn </a:t>
            </a:r>
          </a:p>
          <a:p>
            <a:pPr marL="0" indent="0">
              <a:buNone/>
            </a:pPr>
            <a:r>
              <a:rPr lang="cs-CZ" sz="1900" dirty="0"/>
              <a:t>                                       </a:t>
            </a:r>
            <a:r>
              <a:rPr lang="cs-CZ" sz="1900" dirty="0">
                <a:effectLst/>
              </a:rPr>
              <a:t>–   kladl důraz na souvislost činností lidí s vnějším prostředím</a:t>
            </a:r>
          </a:p>
          <a:p>
            <a:pPr marL="0" indent="0">
              <a:buNone/>
            </a:pPr>
            <a:endParaRPr lang="cs-CZ" sz="1900" dirty="0">
              <a:effectLst/>
            </a:endParaRPr>
          </a:p>
          <a:p>
            <a:r>
              <a:rPr lang="cs-CZ" sz="1900" b="1" dirty="0"/>
              <a:t>Behaviorální prvky   </a:t>
            </a:r>
            <a:r>
              <a:rPr lang="cs-CZ" sz="1900" dirty="0"/>
              <a:t>–   lidé, místa a artefakty na sebe vzájemně působí </a:t>
            </a:r>
          </a:p>
          <a:p>
            <a:endParaRPr lang="cs-CZ" sz="1900" dirty="0"/>
          </a:p>
          <a:p>
            <a:r>
              <a:rPr lang="cs-CZ" sz="1900" b="1" dirty="0"/>
              <a:t>Operační řetězec</a:t>
            </a:r>
            <a:r>
              <a:rPr lang="cs-CZ" sz="1900" dirty="0"/>
              <a:t>    –  umožňuje modelově sledovat vývoj artefaktu od jeho vzniku do doby zániku </a:t>
            </a:r>
          </a:p>
          <a:p>
            <a:pPr marL="0" indent="0">
              <a:buNone/>
            </a:pPr>
            <a:r>
              <a:rPr lang="cs-CZ" sz="1900" dirty="0"/>
              <a:t>                                       –   postupový model zachycuje historii artefaktů v jednotlivých fázích, zachycených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</a:t>
            </a:r>
            <a:r>
              <a:rPr lang="cs-CZ" sz="1900" b="1" dirty="0"/>
              <a:t>vývojovými cykly</a:t>
            </a:r>
            <a:r>
              <a:rPr lang="cs-CZ" sz="1900" dirty="0"/>
              <a:t>:   např. výroba používání a vyhození rozbitého keramického hrnce</a:t>
            </a:r>
          </a:p>
          <a:p>
            <a:pPr marL="0" indent="0">
              <a:buNone/>
            </a:pPr>
            <a:r>
              <a:rPr lang="cs-CZ" sz="1900" dirty="0"/>
              <a:t>  </a:t>
            </a:r>
          </a:p>
          <a:p>
            <a:r>
              <a:rPr lang="cs-CZ" sz="1900" b="1" dirty="0"/>
              <a:t>1920</a:t>
            </a:r>
            <a:r>
              <a:rPr lang="cs-CZ" sz="1900" dirty="0"/>
              <a:t>   –  založen:  B</a:t>
            </a:r>
            <a:r>
              <a:rPr lang="it-IT" sz="1900" dirty="0">
                <a:effectLst/>
              </a:rPr>
              <a:t>io-archeologický</a:t>
            </a:r>
            <a:r>
              <a:rPr lang="cs-CZ" sz="1900" dirty="0">
                <a:effectLst/>
              </a:rPr>
              <a:t> </a:t>
            </a:r>
            <a:r>
              <a:rPr lang="it-IT" sz="1900" dirty="0">
                <a:effectLst/>
              </a:rPr>
              <a:t>ústav p</a:t>
            </a:r>
            <a:r>
              <a:rPr lang="cs-CZ" sz="1900" dirty="0">
                <a:effectLst/>
              </a:rPr>
              <a:t>ř</a:t>
            </a:r>
            <a:r>
              <a:rPr lang="it-IT" sz="1900" dirty="0">
                <a:effectLst/>
              </a:rPr>
              <a:t>i universit</a:t>
            </a:r>
            <a:r>
              <a:rPr lang="cs-CZ" sz="1900" dirty="0">
                <a:effectLst/>
              </a:rPr>
              <a:t>ě v </a:t>
            </a:r>
            <a:r>
              <a:rPr lang="it-IT" sz="1900" dirty="0">
                <a:effectLst/>
              </a:rPr>
              <a:t>Groningen</a:t>
            </a:r>
            <a:r>
              <a:rPr lang="cs-CZ" sz="1900" dirty="0">
                <a:effectLst/>
              </a:rPr>
              <a:t>:  </a:t>
            </a:r>
            <a:r>
              <a:rPr lang="cs-CZ" sz="1900" dirty="0" err="1">
                <a:effectLst/>
              </a:rPr>
              <a:t>archeobotanické</a:t>
            </a:r>
            <a:r>
              <a:rPr lang="cs-CZ" sz="1900" dirty="0">
                <a:effectLst/>
              </a:rPr>
              <a:t> analýzy (i artefaktů)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–  založil:  A. E. van </a:t>
            </a:r>
            <a:r>
              <a:rPr lang="cs-CZ" sz="1900" dirty="0" err="1">
                <a:effectLst/>
              </a:rPr>
              <a:t>Giffen</a:t>
            </a:r>
            <a:r>
              <a:rPr lang="cs-CZ" sz="1900" dirty="0">
                <a:effectLst/>
              </a:rPr>
              <a:t> (později profesor archeologie na universitě v Amsterodamu)</a:t>
            </a:r>
            <a:br>
              <a:rPr lang="cs-CZ" sz="1900" dirty="0"/>
            </a:br>
            <a:endParaRPr lang="cs-CZ" sz="1900" dirty="0"/>
          </a:p>
          <a:p>
            <a:r>
              <a:rPr lang="cs-CZ" sz="1900" b="1" dirty="0"/>
              <a:t>Přírodovědné metody </a:t>
            </a:r>
            <a:r>
              <a:rPr lang="cs-CZ" sz="1900" dirty="0"/>
              <a:t>  –   </a:t>
            </a:r>
            <a:r>
              <a:rPr lang="cs-CZ" sz="1900" dirty="0">
                <a:effectLst/>
              </a:rPr>
              <a:t>slouží k identifikaci přírodních materiálů:  petrografické k zjištění hornin</a:t>
            </a:r>
            <a:endParaRPr lang="cs-CZ" sz="1900" dirty="0"/>
          </a:p>
          <a:p>
            <a:pPr marL="0" indent="0">
              <a:buNone/>
            </a:pPr>
            <a:endParaRPr lang="cs-CZ" sz="2200" dirty="0">
              <a:effectLst/>
            </a:endParaRPr>
          </a:p>
          <a:p>
            <a:pPr marL="0" indent="0">
              <a:buNone/>
            </a:pPr>
            <a:endParaRPr lang="cs-CZ" sz="20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ABAD5C-92D5-4400-97D3-7B4D0885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00" y="412734"/>
            <a:ext cx="2147992" cy="32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9BD83D8A-03AD-4669-8839-A4189CBC3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Teorie formativních procesů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2AA2A2E3-9086-4BA6-8E98-485D7F0A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947" y="990599"/>
            <a:ext cx="11116639" cy="5840413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/>
              <a:t>Michael Brian </a:t>
            </a:r>
            <a:r>
              <a:rPr lang="cs-CZ" altLang="cs-CZ" sz="1800" b="1" dirty="0" err="1"/>
              <a:t>Schiffer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formativní procesy definoval jako proces přechodu ze „živé“ kultury do „mrtvé“ kultury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–  </a:t>
            </a:r>
            <a:r>
              <a:rPr lang="cs-CZ" altLang="cs-CZ" sz="1800" b="1" dirty="0" err="1"/>
              <a:t>archeologizace</a:t>
            </a:r>
            <a:r>
              <a:rPr lang="cs-CZ" altLang="cs-CZ" sz="1800" b="1" dirty="0"/>
              <a:t>:  </a:t>
            </a:r>
            <a:r>
              <a:rPr lang="cs-CZ" altLang="cs-CZ" sz="1800" dirty="0"/>
              <a:t>ovlivňuje kvalitativní i kvantitativní charakter archeologických pramenů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C-transformace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culture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transformations</a:t>
            </a:r>
            <a:r>
              <a:rPr lang="cs-CZ" altLang="cs-CZ" sz="1800" dirty="0"/>
              <a:t>)  –   změny způsobené činností lidí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–  zacházení s předměty (s odpadem)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N-transformace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nature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transformations</a:t>
            </a:r>
            <a:r>
              <a:rPr lang="cs-CZ" altLang="cs-CZ" sz="1800" dirty="0"/>
              <a:t>)  –  změny způsobené přírodními procesy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(eroze, sedimentace, klima)</a:t>
            </a:r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E9BA503C-DDDB-4AFF-999D-09AB4A157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8563"/>
            <a:ext cx="8077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FE526A-D26A-447D-B65A-645544BBD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034" y="3640478"/>
            <a:ext cx="8739883" cy="5114925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en-US" sz="2000" b="1" dirty="0"/>
              <a:t>Schiffer, M. B.</a:t>
            </a:r>
            <a:r>
              <a:rPr lang="cs-CZ" sz="2000" b="1" dirty="0"/>
              <a:t>:</a:t>
            </a:r>
          </a:p>
          <a:p>
            <a:pPr marL="0" indent="0">
              <a:buNone/>
              <a:defRPr/>
            </a:pPr>
            <a:r>
              <a:rPr lang="cs-CZ" sz="2000" b="1" dirty="0"/>
              <a:t>     – </a:t>
            </a:r>
            <a:r>
              <a:rPr lang="en-US" sz="2000" dirty="0"/>
              <a:t> </a:t>
            </a:r>
            <a:r>
              <a:rPr lang="en-US" sz="2000" b="1" dirty="0"/>
              <a:t>1976</a:t>
            </a:r>
            <a:r>
              <a:rPr lang="en-US" sz="2000" dirty="0"/>
              <a:t>: Behavioral Archaeology. New York.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–</a:t>
            </a:r>
            <a:r>
              <a:rPr lang="en-US" sz="2000" dirty="0"/>
              <a:t> </a:t>
            </a:r>
            <a:r>
              <a:rPr lang="cs-CZ" sz="2000" dirty="0"/>
              <a:t> </a:t>
            </a:r>
            <a:r>
              <a:rPr lang="en-US" sz="2000" b="1" dirty="0"/>
              <a:t>1983</a:t>
            </a:r>
            <a:r>
              <a:rPr lang="en-US" sz="2000" dirty="0"/>
              <a:t>: Toward the identification of formation processes. 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</a:t>
            </a:r>
            <a:r>
              <a:rPr lang="en-US" sz="2000" dirty="0"/>
              <a:t>American </a:t>
            </a:r>
            <a:r>
              <a:rPr lang="cs-CZ" sz="2000" dirty="0"/>
              <a:t> </a:t>
            </a:r>
            <a:r>
              <a:rPr lang="en-US" sz="2000" dirty="0"/>
              <a:t>Antiquity 48, 675-706.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–  </a:t>
            </a:r>
            <a:r>
              <a:rPr lang="en-US" sz="2000" b="1" dirty="0"/>
              <a:t>1987</a:t>
            </a:r>
            <a:r>
              <a:rPr lang="en-US" sz="2000" dirty="0"/>
              <a:t>: </a:t>
            </a:r>
            <a:r>
              <a:rPr lang="cs-CZ" sz="2000" dirty="0"/>
              <a:t> </a:t>
            </a:r>
            <a:r>
              <a:rPr lang="en-US" sz="2000" dirty="0"/>
              <a:t>Formation Processes of the archaeological Record. 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</a:t>
            </a:r>
            <a:r>
              <a:rPr lang="en-US" sz="2000" dirty="0"/>
              <a:t>Albuquerque.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720BA8FF-6692-4B09-A017-8DC2DA46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23959" r="40630" b="58504"/>
          <a:stretch>
            <a:fillRect/>
          </a:stretch>
        </p:blipFill>
        <p:spPr bwMode="auto">
          <a:xfrm>
            <a:off x="1589087" y="280610"/>
            <a:ext cx="9435083" cy="240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5">
            <a:extLst>
              <a:ext uri="{FF2B5EF4-FFF2-40B4-BE49-F238E27FC236}">
                <a16:creationId xmlns:a16="http://schemas.microsoft.com/office/drawing/2014/main" id="{01CC2111-3DA6-47E4-8B49-E8680A30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117" y="2505670"/>
            <a:ext cx="76738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Čapek, L. 2010, </a:t>
            </a:r>
            <a:r>
              <a:rPr lang="cs-CZ" sz="1800" dirty="0"/>
              <a:t>Depoziční a </a:t>
            </a:r>
            <a:r>
              <a:rPr lang="cs-CZ" sz="1800" dirty="0" err="1"/>
              <a:t>postdepoziční</a:t>
            </a:r>
            <a:r>
              <a:rPr lang="cs-CZ" sz="1800" dirty="0"/>
              <a:t> procesy středověké keramiky</a:t>
            </a:r>
            <a:br>
              <a:rPr lang="cs-CZ" sz="1800" dirty="0"/>
            </a:br>
            <a:r>
              <a:rPr lang="cs-CZ" sz="1800" dirty="0"/>
              <a:t>                        na parcelách Českých Budějovic. Plzeň, </a:t>
            </a:r>
            <a:r>
              <a:rPr lang="cs-CZ" altLang="cs-CZ" sz="1800" dirty="0"/>
              <a:t>22, tab. 1.</a:t>
            </a:r>
          </a:p>
        </p:txBody>
      </p:sp>
      <p:pic>
        <p:nvPicPr>
          <p:cNvPr id="15365" name="Obrázek 6">
            <a:extLst>
              <a:ext uri="{FF2B5EF4-FFF2-40B4-BE49-F238E27FC236}">
                <a16:creationId xmlns:a16="http://schemas.microsoft.com/office/drawing/2014/main" id="{0BAA1668-0816-4E94-89A3-60725F439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91" y="2967335"/>
            <a:ext cx="2638140" cy="36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9227503E-7963-4A8B-B53C-4C82E9E43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Archeologické transformace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5CF5E3-89F3-4880-A800-3E85E4BBB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431" y="1417638"/>
            <a:ext cx="9527569" cy="4754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1)  Formační zánikové procesy (kvalitativní):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–  </a:t>
            </a:r>
            <a:r>
              <a:rPr lang="cs-CZ" altLang="cs-CZ" sz="1800" b="1" dirty="0" err="1"/>
              <a:t>archeologizace</a:t>
            </a:r>
            <a:r>
              <a:rPr lang="cs-CZ" altLang="cs-CZ" sz="1800" b="1" dirty="0"/>
              <a:t>:  </a:t>
            </a:r>
            <a:r>
              <a:rPr lang="cs-CZ" altLang="cs-CZ" sz="1800" dirty="0"/>
              <a:t>přeměna živého světa v archeologické prameny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–  vyřazení ze živé kultury vlivem poškození, opotřebení nebo zničení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2)  </a:t>
            </a:r>
            <a:r>
              <a:rPr lang="cs-CZ" altLang="cs-CZ" sz="18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1800" b="1" dirty="0">
                <a:solidFill>
                  <a:srgbClr val="FF0000"/>
                </a:solidFill>
              </a:rPr>
              <a:t> změny (kvantitativní):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fragmentace (redukce)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změna polohy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rozpad materiálu:  fyzikální, chemické a biologické činitele 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E6C9E7AC-B9DE-425B-8907-816CD20C6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3" y="3333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3200" b="1" dirty="0">
                <a:solidFill>
                  <a:srgbClr val="FF0000"/>
                </a:solidFill>
              </a:rPr>
              <a:t> procesy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4242DC-2A88-489C-8D4E-5FEF74DF7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4" y="1066800"/>
            <a:ext cx="11585825" cy="5943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 err="1"/>
              <a:t>Predepoziční</a:t>
            </a:r>
            <a:r>
              <a:rPr lang="cs-CZ" sz="1800" b="1" dirty="0"/>
              <a:t> transformace:   </a:t>
            </a:r>
            <a:r>
              <a:rPr lang="cs-CZ" sz="1800" dirty="0"/>
              <a:t>změny účelu a funkce</a:t>
            </a:r>
          </a:p>
          <a:p>
            <a:pPr marL="0" indent="0">
              <a:buNone/>
              <a:defRPr/>
            </a:pPr>
            <a:r>
              <a:rPr lang="cs-CZ" sz="1800" dirty="0"/>
              <a:t>     –  sekundární využití nádob:  obaly na potraviny, k ukládání předmětů (schránky na mince, cennosti),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obaly rituálních obětin (stavebních)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</a:p>
          <a:p>
            <a:pPr>
              <a:defRPr/>
            </a:pPr>
            <a:r>
              <a:rPr lang="cs-CZ" sz="1800" b="1" dirty="0"/>
              <a:t>Zániková transformace:</a:t>
            </a:r>
            <a:r>
              <a:rPr lang="cs-CZ" sz="1800" dirty="0"/>
              <a:t>   ztráta účelu </a:t>
            </a:r>
          </a:p>
          <a:p>
            <a:pPr marL="0" indent="0">
              <a:buNone/>
              <a:defRPr/>
            </a:pPr>
            <a:r>
              <a:rPr lang="cs-CZ" sz="1800" dirty="0"/>
              <a:t>      –  životnost nádob:  poškození, vyřazení, vyhození, opuštění vlivem událostí (požár, válka), znepřístupnění (obětina),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zapomenutí (depot) </a:t>
            </a:r>
          </a:p>
          <a:p>
            <a:pPr marL="0" indent="0">
              <a:buNone/>
              <a:defRPr/>
            </a:pPr>
            <a:r>
              <a:rPr lang="cs-CZ" sz="1800" dirty="0"/>
              <a:t>     –  kulturní (terciální) zbytek:  střepy: využity jako přesleny, zpevnění cest, tyglíky, klenby pecí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</a:t>
            </a:r>
          </a:p>
          <a:p>
            <a:pPr>
              <a:defRPr/>
            </a:pPr>
            <a:r>
              <a:rPr lang="cs-CZ" sz="1800" b="1" dirty="0" err="1"/>
              <a:t>Postdepoziční</a:t>
            </a:r>
            <a:r>
              <a:rPr lang="cs-CZ" sz="1800" b="1" dirty="0"/>
              <a:t> transformace:  </a:t>
            </a:r>
            <a:r>
              <a:rPr lang="cs-CZ" sz="1800" dirty="0"/>
              <a:t>působení na „mrtvé“ předměty </a:t>
            </a:r>
          </a:p>
          <a:p>
            <a:pPr marL="0" indent="0">
              <a:buNone/>
              <a:defRPr/>
            </a:pPr>
            <a:r>
              <a:rPr lang="cs-CZ" sz="1800" dirty="0"/>
              <a:t>         a) antropogenní:  čištění jímek, redepozice (planýrky, navážky), překování</a:t>
            </a:r>
          </a:p>
          <a:p>
            <a:pPr marL="0" indent="0">
              <a:buNone/>
              <a:defRPr/>
            </a:pPr>
            <a:r>
              <a:rPr lang="cs-CZ" sz="1800" dirty="0"/>
              <a:t>         b) přírodní:  </a:t>
            </a:r>
            <a:r>
              <a:rPr lang="cs-CZ" sz="1800" dirty="0" err="1"/>
              <a:t>geoturbace</a:t>
            </a:r>
            <a:r>
              <a:rPr lang="cs-CZ" sz="1800" dirty="0"/>
              <a:t>  –  eroze fluviálních (říčních) svahových sedimentů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–   akumulace povodňových (aluviálních – náplavových) sedimentů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</a:t>
            </a:r>
            <a:r>
              <a:rPr lang="cs-CZ" sz="1800" dirty="0" err="1"/>
              <a:t>bioturbace</a:t>
            </a:r>
            <a:r>
              <a:rPr lang="cs-CZ" sz="1800" dirty="0"/>
              <a:t>  –  porušení: </a:t>
            </a:r>
            <a:r>
              <a:rPr lang="cs-CZ" sz="1800" dirty="0" err="1"/>
              <a:t>faunaturbace</a:t>
            </a:r>
            <a:r>
              <a:rPr lang="cs-CZ" sz="1800" dirty="0"/>
              <a:t>, </a:t>
            </a:r>
            <a:r>
              <a:rPr lang="cs-CZ" sz="1800" dirty="0" err="1"/>
              <a:t>floraturbace</a:t>
            </a:r>
            <a:r>
              <a:rPr lang="cs-CZ" sz="1800" dirty="0"/>
              <a:t>, </a:t>
            </a:r>
            <a:r>
              <a:rPr lang="cs-CZ" sz="1800" dirty="0" err="1"/>
              <a:t>pedoturbace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Sensu</a:t>
            </a:r>
            <a:r>
              <a:rPr lang="cs-CZ" sz="1800" b="1" dirty="0"/>
              <a:t> </a:t>
            </a:r>
            <a:r>
              <a:rPr lang="cs-CZ" sz="1800" b="1" dirty="0" err="1"/>
              <a:t>stricto</a:t>
            </a:r>
            <a:r>
              <a:rPr lang="cs-CZ" sz="1800" b="1" dirty="0"/>
              <a:t> </a:t>
            </a:r>
            <a:r>
              <a:rPr lang="cs-CZ" sz="1800" dirty="0"/>
              <a:t>(v uším slova smyslu):  hrubá exkavace, smíchání nálezů (redukce)</a:t>
            </a:r>
          </a:p>
          <a:p>
            <a:pPr>
              <a:defRPr/>
            </a:pPr>
            <a:r>
              <a:rPr lang="cs-CZ" sz="1800" b="1" dirty="0"/>
              <a:t>Kvartérní transformace:  </a:t>
            </a:r>
            <a:r>
              <a:rPr lang="cs-CZ" sz="1800" dirty="0"/>
              <a:t>výběr nebo redukce archeologických pramenů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FB424-0F3F-4259-9FB5-5791641C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88" y="-226032"/>
            <a:ext cx="10515600" cy="1325563"/>
          </a:xfrm>
        </p:spPr>
        <p:txBody>
          <a:bodyPr/>
          <a:lstStyle/>
          <a:p>
            <a:r>
              <a:rPr lang="cs-CZ" dirty="0"/>
              <a:t>                    </a:t>
            </a:r>
            <a:r>
              <a:rPr lang="cs-CZ" sz="3200" b="1" dirty="0">
                <a:solidFill>
                  <a:srgbClr val="FF0000"/>
                </a:solidFill>
              </a:rPr>
              <a:t>Odpadové areály ve středověku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6B13A-806B-49B1-9644-2D9009BD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02" y="1232899"/>
            <a:ext cx="11914597" cy="5625101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Odpad</a:t>
            </a:r>
            <a:r>
              <a:rPr lang="cs-CZ" sz="2000" dirty="0"/>
              <a:t>   –   předměty, které ztratily funkci a byly záměrně zničeny, vyhozeny a pohřbeny </a:t>
            </a:r>
          </a:p>
          <a:p>
            <a:pPr marL="0" indent="0">
              <a:buNone/>
            </a:pPr>
            <a:r>
              <a:rPr lang="cs-CZ" sz="2000" dirty="0"/>
              <a:t>                   –   struktura odpadu může identifikovat typ sídelního areálu a jeho ekonomický či sociální status </a:t>
            </a:r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behaviorální archeologie</a:t>
            </a:r>
            <a:r>
              <a:rPr lang="cs-CZ" sz="2000" dirty="0"/>
              <a:t>:  zabývá se studiem lidského chování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</a:t>
            </a:r>
            <a:r>
              <a:rPr lang="cs-CZ" sz="2000" b="1" dirty="0"/>
              <a:t>E. </a:t>
            </a:r>
            <a:r>
              <a:rPr lang="cs-CZ" sz="2000" b="1" dirty="0" err="1"/>
              <a:t>Neustupný</a:t>
            </a:r>
            <a:r>
              <a:rPr lang="cs-CZ" sz="2000" dirty="0"/>
              <a:t>:   předměty „překážející“ pohybu a provozu – intencionální (záměrný) produkt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2 rozměry:</a:t>
            </a:r>
            <a:r>
              <a:rPr lang="cs-CZ" sz="2000" dirty="0"/>
              <a:t>   a)  prostorový  (kde)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b) časový  (jak dlouho)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M. B. </a:t>
            </a:r>
            <a:r>
              <a:rPr lang="cs-CZ" sz="2000" b="1" dirty="0" err="1"/>
              <a:t>Schiffer</a:t>
            </a:r>
            <a:r>
              <a:rPr lang="cs-CZ" sz="2000" b="1" dirty="0"/>
              <a:t>:  1983, 1987:  </a:t>
            </a:r>
            <a:r>
              <a:rPr lang="cs-CZ" sz="2000" dirty="0"/>
              <a:t>3 kategorie:   z hlediska prostoru a způsob zániku artefaktů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1)  primární odpad  –   zůstává ležet v místě zániku (in </a:t>
            </a:r>
            <a:r>
              <a:rPr lang="cs-CZ" sz="2000" dirty="0" err="1"/>
              <a:t>situ</a:t>
            </a:r>
            <a:r>
              <a:rPr lang="cs-CZ" sz="2000" dirty="0"/>
              <a:t>, kuchyň)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2)  sekundární odpad  –  odklizen jinam:  dvůr, veřejná prostranství, jímky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3)  odpad de facto  –  zůstává na místě  (opuštění nebo pohřbení)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–  </a:t>
            </a:r>
            <a:r>
              <a:rPr lang="cs-CZ" sz="2000" b="1" dirty="0"/>
              <a:t>M. Kuna a E. </a:t>
            </a:r>
            <a:r>
              <a:rPr lang="cs-CZ" sz="2000" b="1" dirty="0" err="1"/>
              <a:t>Neustupný</a:t>
            </a:r>
            <a:r>
              <a:rPr lang="cs-CZ" sz="2000" b="1" dirty="0"/>
              <a:t>:</a:t>
            </a:r>
            <a:r>
              <a:rPr lang="cs-CZ" sz="2000" dirty="0"/>
              <a:t>  </a:t>
            </a:r>
            <a:r>
              <a:rPr lang="cs-CZ" sz="2000" b="1" dirty="0"/>
              <a:t>2007:    </a:t>
            </a:r>
            <a:r>
              <a:rPr lang="cs-CZ" sz="2000" dirty="0"/>
              <a:t>4)  terciální odpad  (odpad vyššího řádu):  redepozice ze sekundárního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uložení, čištění jímek, planýrky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52055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0325BDAA-398E-4971-BCB8-97C3D323D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37231" r="34406" b="19733"/>
          <a:stretch>
            <a:fillRect/>
          </a:stretch>
        </p:blipFill>
        <p:spPr bwMode="auto">
          <a:xfrm>
            <a:off x="-23400" y="385613"/>
            <a:ext cx="12105809" cy="606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178171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Událostní paradigma v současné archeologii</a:t>
            </a:r>
            <a:br>
              <a:rPr lang="cs-CZ" altLang="cs-CZ" sz="2000" b="1" i="1" dirty="0"/>
            </a:br>
            <a:endParaRPr lang="cs-CZ" altLang="cs-CZ" sz="2000" dirty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665018" y="1143000"/>
            <a:ext cx="11526982" cy="61283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Návrat k archeologickým událostem: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800" dirty="0"/>
              <a:t>–  skrze artefakty (adaptační i komunikační funkce), které jsou studovány v kontextu s nimi spojených událostí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Událostní paradigma vychází z následujících tezí:</a:t>
            </a:r>
          </a:p>
          <a:p>
            <a:pPr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1.  </a:t>
            </a:r>
            <a:r>
              <a:rPr lang="cs-CZ" altLang="cs-CZ" sz="1800" b="1" dirty="0"/>
              <a:t>Lidský svět (kultura):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a)  má 3 strukturálně propojené </a:t>
            </a:r>
            <a:r>
              <a:rPr lang="cs-CZ" altLang="cs-CZ" sz="1800" dirty="0" err="1"/>
              <a:t>podsvěty</a:t>
            </a:r>
            <a:r>
              <a:rPr lang="cs-CZ" altLang="cs-CZ" sz="1800" dirty="0"/>
              <a:t>:       artefaktový  –  </a:t>
            </a:r>
            <a:r>
              <a:rPr lang="cs-CZ" altLang="cs-CZ" sz="1800" dirty="0" err="1"/>
              <a:t>institutový</a:t>
            </a:r>
            <a:r>
              <a:rPr lang="cs-CZ" altLang="cs-CZ" sz="1800" dirty="0"/>
              <a:t> (sociální)  –  ideový (duchovní)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artefaktový  –  je nejstarší a zbývající generuje (komplexita artefaktů)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sociální  –  </a:t>
            </a:r>
            <a:r>
              <a:rPr lang="cs-CZ" altLang="cs-CZ" sz="1800" dirty="0" err="1"/>
              <a:t>vytváříí</a:t>
            </a:r>
            <a:r>
              <a:rPr lang="cs-CZ" altLang="cs-CZ" sz="1800" dirty="0"/>
              <a:t> vztahy při utváření artefaktového </a:t>
            </a:r>
            <a:r>
              <a:rPr lang="cs-CZ" altLang="cs-CZ" sz="1800" dirty="0" err="1"/>
              <a:t>podsvěta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b)  je adaptivní i komunikativní –  studuje jak minulé, tak současné adaptace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c)  odmítá pouhý popis minulých událostí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d)  minulost má aspekt událostní i strukturální:   událostní hledisko  –  stvoření nebo zánik artefaktu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                         </a:t>
            </a:r>
            <a:r>
              <a:rPr lang="cs-CZ" sz="1800" dirty="0"/>
              <a:t>strukturální hledisko  –  soubor pravidel při zhotovení artefaktu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(artefaktový algoritmus)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509713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>
            <a:extLst>
              <a:ext uri="{FF2B5EF4-FFF2-40B4-BE49-F238E27FC236}">
                <a16:creationId xmlns:a16="http://schemas.microsoft.com/office/drawing/2014/main" id="{F7EC6246-1918-C465-B9CD-63456EA0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" y="102741"/>
            <a:ext cx="5132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5">
            <a:extLst>
              <a:ext uri="{FF2B5EF4-FFF2-40B4-BE49-F238E27FC236}">
                <a16:creationId xmlns:a16="http://schemas.microsoft.com/office/drawing/2014/main" id="{E458F52C-74F3-68EE-4CA6-C8B9146E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39" y="609600"/>
            <a:ext cx="43254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L. </a:t>
            </a:r>
            <a:r>
              <a:rPr lang="cs-CZ" altLang="cs-CZ" sz="2000" b="1" dirty="0" err="1"/>
              <a:t>Varadzin</a:t>
            </a:r>
            <a:r>
              <a:rPr lang="cs-CZ" altLang="cs-CZ" sz="2000" b="1" dirty="0"/>
              <a:t>: Operační řetězec výrobního procesu (keramika)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AR 2010, roč. 62, č. 1, s. 17–71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7EBE7F-946F-EDEC-F13F-39C39F08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62" y="609600"/>
            <a:ext cx="11421437" cy="63460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 err="1"/>
              <a:t>Fernand</a:t>
            </a:r>
            <a:r>
              <a:rPr lang="cs-CZ" sz="1800" b="1" dirty="0"/>
              <a:t> </a:t>
            </a:r>
            <a:r>
              <a:rPr lang="cs-CZ" sz="1800" b="1" dirty="0" err="1"/>
              <a:t>Braudel</a:t>
            </a:r>
            <a:r>
              <a:rPr lang="cs-CZ" sz="1800" b="1" dirty="0"/>
              <a:t> </a:t>
            </a:r>
            <a:r>
              <a:rPr lang="cs-CZ" sz="1800" dirty="0"/>
              <a:t>(† 1985)  –  [</a:t>
            </a:r>
            <a:r>
              <a:rPr lang="cs-CZ" sz="1800" dirty="0" err="1"/>
              <a:t>Bródel</a:t>
            </a:r>
            <a:r>
              <a:rPr lang="cs-CZ" sz="1800" dirty="0"/>
              <a:t>] nejvýznamnější představitel tzv. 2. generace  francouzské školy </a:t>
            </a:r>
            <a:r>
              <a:rPr lang="cs-CZ" sz="1800" dirty="0" err="1"/>
              <a:t>Annales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pl-PL" sz="1800" dirty="0"/>
              <a:t>     „Materiální život to jsou lidé a věci, věci a lidé. Hmotné věci – jako jídlo, bydlení, výzbroj, luxusní zboží, </a:t>
            </a:r>
          </a:p>
          <a:p>
            <a:pPr marL="0" indent="0">
              <a:buNone/>
              <a:defRPr/>
            </a:pPr>
            <a:r>
              <a:rPr lang="pl-PL" sz="1800" dirty="0"/>
              <a:t>       nástroje, platební prostředky, vesnice a města – čili to, co člověk používá.”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 err="1"/>
              <a:t>Braudelovi</a:t>
            </a:r>
            <a:r>
              <a:rPr lang="cs-CZ" sz="1800" b="1" dirty="0"/>
              <a:t> žáci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tzv. třetí generace:  </a:t>
            </a:r>
            <a:r>
              <a:rPr lang="cs-CZ" sz="1800" b="1" dirty="0"/>
              <a:t>Jacques </a:t>
            </a:r>
            <a:r>
              <a:rPr lang="cs-CZ" sz="1800" b="1" dirty="0" err="1"/>
              <a:t>Le</a:t>
            </a:r>
            <a:r>
              <a:rPr lang="cs-CZ" sz="1800" b="1" dirty="0"/>
              <a:t> </a:t>
            </a:r>
            <a:r>
              <a:rPr lang="cs-CZ" sz="1800" b="1" dirty="0" err="1"/>
              <a:t>Goff</a:t>
            </a:r>
            <a:r>
              <a:rPr lang="cs-CZ" sz="1800" b="1" dirty="0"/>
              <a:t> </a:t>
            </a:r>
            <a:r>
              <a:rPr lang="cs-CZ" sz="1800" dirty="0"/>
              <a:t>(† 2014), </a:t>
            </a:r>
            <a:r>
              <a:rPr lang="cs-CZ" sz="1800" b="1" dirty="0"/>
              <a:t>Pierre Nora </a:t>
            </a:r>
            <a:r>
              <a:rPr lang="cs-CZ" sz="1800" dirty="0"/>
              <a:t>(*1931)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 prosazovali </a:t>
            </a:r>
            <a:r>
              <a:rPr lang="cs-CZ" sz="1800" b="1" dirty="0"/>
              <a:t>tzv. novou historii </a:t>
            </a:r>
            <a:r>
              <a:rPr lang="cs-CZ" sz="1800" dirty="0"/>
              <a:t>(la </a:t>
            </a:r>
            <a:r>
              <a:rPr lang="cs-CZ" sz="1800" dirty="0" err="1"/>
              <a:t>nouvelle</a:t>
            </a:r>
            <a:r>
              <a:rPr lang="cs-CZ" sz="1800" dirty="0"/>
              <a:t> </a:t>
            </a:r>
            <a:r>
              <a:rPr lang="cs-CZ" sz="1800" dirty="0" err="1"/>
              <a:t>histoire</a:t>
            </a:r>
            <a:r>
              <a:rPr lang="cs-CZ" sz="1800" dirty="0"/>
              <a:t>) či </a:t>
            </a:r>
            <a:r>
              <a:rPr lang="cs-CZ" sz="1800" b="1" dirty="0"/>
              <a:t>historii celostní </a:t>
            </a:r>
            <a:r>
              <a:rPr lang="cs-CZ" sz="1800" dirty="0"/>
              <a:t>(</a:t>
            </a:r>
            <a:r>
              <a:rPr lang="cs-CZ" sz="1800" dirty="0" err="1"/>
              <a:t>histoie</a:t>
            </a:r>
            <a:r>
              <a:rPr lang="cs-CZ" sz="1800" dirty="0"/>
              <a:t> </a:t>
            </a:r>
            <a:r>
              <a:rPr lang="cs-CZ" sz="1800" dirty="0" err="1"/>
              <a:t>totale</a:t>
            </a:r>
            <a:r>
              <a:rPr lang="cs-CZ" sz="1800" dirty="0"/>
              <a:t>),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která se na přelomu 60/70 let rozdělila do několika směrů: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1.  </a:t>
            </a:r>
            <a:r>
              <a:rPr lang="cs-CZ" sz="1800" b="1" dirty="0"/>
              <a:t>dějiny mentalit</a:t>
            </a:r>
            <a:r>
              <a:rPr lang="cs-CZ" sz="1800" dirty="0"/>
              <a:t>:  Philippe </a:t>
            </a:r>
            <a:r>
              <a:rPr lang="cs-CZ" sz="1800" dirty="0" err="1"/>
              <a:t>Ariès</a:t>
            </a:r>
            <a:r>
              <a:rPr lang="cs-CZ" sz="1800" dirty="0"/>
              <a:t> († 1984), Jean </a:t>
            </a:r>
            <a:r>
              <a:rPr lang="cs-CZ" sz="1800" dirty="0" err="1"/>
              <a:t>Delumeau</a:t>
            </a:r>
            <a:r>
              <a:rPr lang="cs-CZ" sz="1800" dirty="0"/>
              <a:t> (*1923)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2.  </a:t>
            </a:r>
            <a:r>
              <a:rPr lang="cs-CZ" sz="1800" b="1" dirty="0"/>
              <a:t>kulturní dějiny</a:t>
            </a:r>
            <a:r>
              <a:rPr lang="cs-CZ" sz="1800" dirty="0"/>
              <a:t>: Michelle </a:t>
            </a:r>
            <a:r>
              <a:rPr lang="cs-CZ" sz="1800" dirty="0" err="1"/>
              <a:t>Vovelle</a:t>
            </a:r>
            <a:r>
              <a:rPr lang="cs-CZ" sz="1800" dirty="0"/>
              <a:t>, dějiny náboženství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3.  </a:t>
            </a:r>
            <a:r>
              <a:rPr lang="cs-CZ" sz="1800" b="1" dirty="0"/>
              <a:t>politické dějiny </a:t>
            </a:r>
            <a:r>
              <a:rPr lang="cs-CZ" sz="1800" dirty="0"/>
              <a:t>(návrat): </a:t>
            </a:r>
            <a:r>
              <a:rPr lang="fr-FR" sz="1800" dirty="0"/>
              <a:t>Emanuel Le Roy Ladurie</a:t>
            </a:r>
            <a:r>
              <a:rPr lang="cs-CZ" sz="1800" dirty="0"/>
              <a:t>, </a:t>
            </a: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fr-FR" sz="1800" dirty="0"/>
              <a:t> 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9B671517-8BBE-3852-40D7-5D4C2477E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Keramika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593D7BA7-BCFD-2E65-7649-2F2D2B9DD6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3577" y="1066799"/>
            <a:ext cx="11308423" cy="644360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Předmět studia  </a:t>
            </a:r>
            <a:r>
              <a:rPr lang="cs-CZ" altLang="cs-CZ" sz="1800" dirty="0"/>
              <a:t>–  artefakty z pálené hlíny náleží k nejstarším řemeslným dovednostem člověka. 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Název </a:t>
            </a:r>
            <a:r>
              <a:rPr lang="cs-CZ" altLang="cs-CZ" sz="1800" dirty="0"/>
              <a:t> –  podle sídliště hrnčířů na předměstí Athén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z </a:t>
            </a:r>
            <a:r>
              <a:rPr lang="cs-CZ" altLang="cs-CZ" sz="1800" dirty="0" err="1"/>
              <a:t>řec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keramos</a:t>
            </a:r>
            <a:r>
              <a:rPr lang="cs-CZ" altLang="cs-CZ" sz="1800" dirty="0"/>
              <a:t>:  označení hlíny a hrnčířských výrobků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Výroba keramiky  </a:t>
            </a:r>
            <a:r>
              <a:rPr lang="cs-CZ" altLang="cs-CZ" sz="1800" dirty="0"/>
              <a:t>–  nesouvisí bezprostředně se vznikem zemědělství (omítky)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od konce </a:t>
            </a:r>
            <a:r>
              <a:rPr lang="cs-CZ" altLang="cs-CZ" sz="1800" dirty="0" err="1"/>
              <a:t>postpaleolitu</a:t>
            </a:r>
            <a:r>
              <a:rPr lang="cs-CZ" altLang="cs-CZ" sz="1800" dirty="0"/>
              <a:t> vývoje sběračských a loveckých společnostech v pobřežních oblastech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po aplikaci v zemědělství se šířila do vnitrozemí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Nejstarší keramika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Morava, Dolní Věstonice: </a:t>
            </a:r>
            <a:r>
              <a:rPr lang="cs-CZ" altLang="cs-CZ" sz="1800" dirty="0" err="1"/>
              <a:t>venuše</a:t>
            </a:r>
            <a:r>
              <a:rPr lang="cs-CZ" altLang="cs-CZ" sz="1800" dirty="0"/>
              <a:t> 29-25 tis. př. n. l. 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 </a:t>
            </a:r>
            <a:r>
              <a:rPr lang="cs-CZ" altLang="cs-CZ" sz="1800" dirty="0" err="1"/>
              <a:t>jz</a:t>
            </a:r>
            <a:r>
              <a:rPr lang="cs-CZ" altLang="cs-CZ" sz="1800" dirty="0"/>
              <a:t>. Japonsko, </a:t>
            </a:r>
            <a:r>
              <a:rPr lang="cs-CZ" altLang="cs-CZ" sz="1800" dirty="0" err="1"/>
              <a:t>jomonská</a:t>
            </a:r>
            <a:r>
              <a:rPr lang="cs-CZ" altLang="cs-CZ" sz="1800" dirty="0"/>
              <a:t> kultura:  12.500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východní Středomoří: 10. tis. př. n .l.: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Přední Východ, sídliště </a:t>
            </a:r>
            <a:r>
              <a:rPr lang="cs-CZ" altLang="cs-CZ" sz="1800" dirty="0" err="1"/>
              <a:t>Ain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Ghazal</a:t>
            </a:r>
            <a:r>
              <a:rPr lang="cs-CZ" altLang="cs-CZ" sz="1800" dirty="0"/>
              <a:t>:  osídlení 10 tis.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subsaharská Afrika:  9.500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 Pavlov: kuličky, figurky</a:t>
            </a:r>
          </a:p>
          <a:p>
            <a:pPr eaLnBrk="1" hangingPunct="1"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2CFCAEF2-68A3-1206-720E-98606DCE8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Inovace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43C8B505-8346-B96F-D03C-E35DCB490C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0431" y="1143000"/>
            <a:ext cx="10890607" cy="571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Vynález keramiky  </a:t>
            </a:r>
            <a:r>
              <a:rPr lang="cs-CZ" altLang="cs-CZ" sz="1800" dirty="0"/>
              <a:t>–  využití nové suroviny k výrobě artefaktů </a:t>
            </a:r>
          </a:p>
          <a:p>
            <a:pPr eaLnBrk="1" hangingPunct="1">
              <a:defRPr/>
            </a:pPr>
            <a:r>
              <a:rPr lang="cs-CZ" altLang="cs-CZ" sz="1800" b="1" dirty="0"/>
              <a:t>Zpracování hlíny</a:t>
            </a:r>
            <a:r>
              <a:rPr lang="cs-CZ" altLang="cs-CZ" sz="1800" dirty="0"/>
              <a:t>  –  jedna z nejstarších technologií, která nebyla závislá na omezeně dostupných surovinách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Technologický</a:t>
            </a:r>
            <a:r>
              <a:rPr lang="cs-CZ" altLang="cs-CZ" sz="1800" dirty="0"/>
              <a:t> </a:t>
            </a:r>
            <a:r>
              <a:rPr lang="cs-CZ" altLang="cs-CZ" sz="1800" b="1" dirty="0"/>
              <a:t>pokrok  </a:t>
            </a:r>
            <a:r>
              <a:rPr lang="cs-CZ" altLang="cs-CZ" sz="1800" dirty="0"/>
              <a:t>–  souhrn nástrojů, chování a znalostí přenášené mezi generacemi za účelem tvorby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a efektivního používání výrobků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Vlastnosti keramiky  </a:t>
            </a:r>
            <a:r>
              <a:rPr lang="cs-CZ" altLang="cs-CZ" sz="1800" dirty="0"/>
              <a:t>–  3 mechanické účinky: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a)  schopnost ukládat tekuté nebo sypké materiály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b)  umožňuje manipulaci s obsahem  –  uchovávání, skladování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přenášení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vaření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 chlazení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c)  odolávání poškození při manipulaci (reparace)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Jiné nosiče  </a:t>
            </a:r>
            <a:r>
              <a:rPr lang="cs-CZ" altLang="cs-CZ" sz="1800" dirty="0"/>
              <a:t>–  košíky, dřevěné a kamenné nádoby, kožené vaky, tykve, mušle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E93FAEBA-1335-603A-889C-A64701ED7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Výpovědní hodnota keramiky                     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94FD832E-FABD-1A8B-3AEA-B078FB68AE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175" y="1387009"/>
            <a:ext cx="11585825" cy="58870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Archeologický pramen  </a:t>
            </a:r>
            <a:r>
              <a:rPr lang="cs-CZ" altLang="cs-CZ" sz="1800" dirty="0"/>
              <a:t>–  nejběžnější a nejčetnější ve všech  typech středověkých sociálních kontextů: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sídlištní (hradiska, agrární nebo hornické osady)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funerální (pohřebiště – popelnice nebo milodary v hrobech)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urbánní (domy, odpadní jímky, hrnčířské dílny, střepiště)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hradní (šlechtická sídla vyšší a nižší šlechty)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církevní objekty (kláštery)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těžební areály (hornické osady)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Civilizační prvek  </a:t>
            </a:r>
            <a:r>
              <a:rPr lang="cs-CZ" altLang="cs-CZ" sz="1800" dirty="0"/>
              <a:t>–  díky vlastnostem není pouhým funkčním artefaktem, ale také důležitým ukazatelem, který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umožňuje studium širokého  spektra problémů: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a)  chronologických  –  datování technologicko-morfologických změn)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b)  socioekonomických  –  odráží nejrůznější aspekty každodenního života:   způsob obživy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                                                     příprava potravy,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technologie výroby, obchodní a sociální vztahy aj.)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Zástupný symbol pro obsah 4">
            <a:extLst>
              <a:ext uri="{FF2B5EF4-FFF2-40B4-BE49-F238E27FC236}">
                <a16:creationId xmlns:a16="http://schemas.microsoft.com/office/drawing/2014/main" id="{F2EB27E7-025B-7B44-EF36-D9048CDAD7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2755" y="685801"/>
            <a:ext cx="10890607" cy="6172199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b="1" dirty="0"/>
              <a:t>Každodennost </a:t>
            </a:r>
            <a:r>
              <a:rPr lang="cs-CZ" altLang="cs-CZ" sz="1800" dirty="0"/>
              <a:t> –   keramika odráží jen ty aspekty soudobého života, do kterých jako stolní, kamnářské,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stavební či výtvarné náčiní vstupovala v podobě řemeslného produktu realizovaného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skrze tržní distribuci v blízkém či vzdálenějším okolí.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Ukazatel</a:t>
            </a:r>
            <a:r>
              <a:rPr lang="cs-CZ" altLang="cs-CZ" sz="1800" dirty="0"/>
              <a:t>  –  sociálního statutu  –  šlechta (prostředí panských sídel)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–  měšťanstvo (urbánní prostředí)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–  rolnictvo  (agrární prostředí)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abstraktního myšlení (výtvarné provedení)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kulturní změny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civilizační úrovně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ekonomické aktivity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změn ve výrobní, distribuční a spotřební sféře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regionalizace (výrobní okruhy)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morfologické a typologické klasifikace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</a:t>
            </a:r>
            <a:r>
              <a:rPr lang="cs-CZ" altLang="cs-CZ" sz="1800" dirty="0" err="1"/>
              <a:t>archeologizace</a:t>
            </a:r>
            <a:r>
              <a:rPr lang="cs-CZ" altLang="cs-CZ" sz="1800" dirty="0"/>
              <a:t> (zánikové procesy)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3FF7B1D-6B67-47AB-8961-A80AE73EA07C}"/>
              </a:ext>
            </a:extLst>
          </p:cNvPr>
          <p:cNvSpPr txBox="1">
            <a:spLocks/>
          </p:cNvSpPr>
          <p:nvPr/>
        </p:nvSpPr>
        <p:spPr>
          <a:xfrm>
            <a:off x="-22761" y="1017302"/>
            <a:ext cx="7705725" cy="3464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Raný středověk: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b="1" dirty="0"/>
              <a:t>    </a:t>
            </a:r>
            <a:r>
              <a:rPr lang="cs-CZ" altLang="cs-CZ" sz="2000" dirty="0"/>
              <a:t>Lutovský, M., 2009: Raně středověká archeologie v Čechách.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1.  </a:t>
            </a:r>
            <a:r>
              <a:rPr lang="cs-CZ" altLang="cs-CZ" sz="2000" dirty="0" err="1"/>
              <a:t>Časněslovanské</a:t>
            </a:r>
            <a:r>
              <a:rPr lang="cs-CZ" altLang="cs-CZ" sz="2000" dirty="0"/>
              <a:t> období:   530/560 - 650/700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2.  Starší doba hradištní:        650/700 - 800/850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3.  Střední doba hradištní:      800/850 – 950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4.  Mladší doba hradištní:        950 - 1150/1200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5.  Pozdní doba hradištní:      1200 - 1250</a:t>
            </a:r>
          </a:p>
          <a:p>
            <a:endParaRPr lang="cs-CZ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68FB712-E879-47FD-AD97-A571C6BB2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/>
          <a:stretch/>
        </p:blipFill>
        <p:spPr bwMode="auto">
          <a:xfrm>
            <a:off x="8840686" y="-277284"/>
            <a:ext cx="3351314" cy="223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ff.ujep.cz/velimsky/cs_1_1/01CS/as111a.jpg">
            <a:extLst>
              <a:ext uri="{FF2B5EF4-FFF2-40B4-BE49-F238E27FC236}">
                <a16:creationId xmlns:a16="http://schemas.microsoft.com/office/drawing/2014/main" id="{8BE04EEA-C5FD-4C16-9557-77C8F0617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/>
          <a:stretch/>
        </p:blipFill>
        <p:spPr bwMode="auto">
          <a:xfrm>
            <a:off x="6550393" y="-19350"/>
            <a:ext cx="2265142" cy="15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f.ujep.cz/velimsky/cs_1_1/01CS/as116t.jpg">
            <a:extLst>
              <a:ext uri="{FF2B5EF4-FFF2-40B4-BE49-F238E27FC236}">
                <a16:creationId xmlns:a16="http://schemas.microsoft.com/office/drawing/2014/main" id="{10EBAEC3-697C-453D-9684-3771FD2C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58" y="1567514"/>
            <a:ext cx="1755148" cy="181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E4B5068-EAFB-4A95-958E-AE28C66C5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17622" r="13516" b="7567"/>
          <a:stretch/>
        </p:blipFill>
        <p:spPr bwMode="auto">
          <a:xfrm>
            <a:off x="8409405" y="1815301"/>
            <a:ext cx="2510533" cy="1841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6">
            <a:extLst>
              <a:ext uri="{FF2B5EF4-FFF2-40B4-BE49-F238E27FC236}">
                <a16:creationId xmlns:a16="http://schemas.microsoft.com/office/drawing/2014/main" id="{60FA657C-30E0-4DA6-9BDD-C806748ACE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5" y="1977878"/>
            <a:ext cx="967389" cy="133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>
            <a:extLst>
              <a:ext uri="{FF2B5EF4-FFF2-40B4-BE49-F238E27FC236}">
                <a16:creationId xmlns:a16="http://schemas.microsoft.com/office/drawing/2014/main" id="{1C9EAB93-DE82-4D84-B73D-DD659BAF8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557" y="2038551"/>
            <a:ext cx="1272300" cy="12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2">
            <a:extLst>
              <a:ext uri="{FF2B5EF4-FFF2-40B4-BE49-F238E27FC236}">
                <a16:creationId xmlns:a16="http://schemas.microsoft.com/office/drawing/2014/main" id="{1801E906-FA54-4CDB-BDB8-8AC29174A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32169" r="41899" b="8823"/>
          <a:stretch>
            <a:fillRect/>
          </a:stretch>
        </p:blipFill>
        <p:spPr bwMode="auto">
          <a:xfrm>
            <a:off x="9831317" y="5425018"/>
            <a:ext cx="880315" cy="134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BF7B01D-0D0D-464F-AE01-7F098D6BA5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97" t="40238" r="43794" b="14962"/>
          <a:stretch/>
        </p:blipFill>
        <p:spPr>
          <a:xfrm>
            <a:off x="8467078" y="4121890"/>
            <a:ext cx="2364426" cy="1205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ACFD5D9-861A-405F-8A5B-FFA843E389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557" y="4121890"/>
            <a:ext cx="1130375" cy="2534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Obrázek 3">
            <a:extLst>
              <a:ext uri="{FF2B5EF4-FFF2-40B4-BE49-F238E27FC236}">
                <a16:creationId xmlns:a16="http://schemas.microsoft.com/office/drawing/2014/main" id="{F33A6287-BDA9-4697-BC3A-9226E3072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 t="27946" r="15430" b="18349"/>
          <a:stretch>
            <a:fillRect/>
          </a:stretch>
        </p:blipFill>
        <p:spPr bwMode="auto">
          <a:xfrm>
            <a:off x="5719208" y="4493601"/>
            <a:ext cx="2690197" cy="2162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5BC8DEB-C4BE-41B9-9F72-69079FBBBA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6260"/>
          <a:stretch/>
        </p:blipFill>
        <p:spPr>
          <a:xfrm>
            <a:off x="33336" y="4467013"/>
            <a:ext cx="3819526" cy="21893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Obrázek 1">
            <a:extLst>
              <a:ext uri="{FF2B5EF4-FFF2-40B4-BE49-F238E27FC236}">
                <a16:creationId xmlns:a16="http://schemas.microsoft.com/office/drawing/2014/main" id="{3DC9D09B-EB16-4CA1-8A29-1921040E1F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69" y="4442507"/>
            <a:ext cx="1287071" cy="218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2">
            <a:extLst>
              <a:ext uri="{FF2B5EF4-FFF2-40B4-BE49-F238E27FC236}">
                <a16:creationId xmlns:a16="http://schemas.microsoft.com/office/drawing/2014/main" id="{84E8834B-68A2-42F4-BFCB-2D8D74065D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26041" r="59006" b="47917"/>
          <a:stretch>
            <a:fillRect/>
          </a:stretch>
        </p:blipFill>
        <p:spPr bwMode="auto">
          <a:xfrm>
            <a:off x="8485369" y="5374037"/>
            <a:ext cx="1345948" cy="134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64D95FB-A09A-4C26-A56C-7EA381E659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4009" t="18662" r="21964" b="18004"/>
          <a:stretch/>
        </p:blipFill>
        <p:spPr>
          <a:xfrm>
            <a:off x="5208239" y="4437227"/>
            <a:ext cx="1477265" cy="2189351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2EB1317B-5E2E-4FCA-A3C9-B963D018E2E2}"/>
              </a:ext>
            </a:extLst>
          </p:cNvPr>
          <p:cNvSpPr txBox="1">
            <a:spLocks/>
          </p:cNvSpPr>
          <p:nvPr/>
        </p:nvSpPr>
        <p:spPr>
          <a:xfrm>
            <a:off x="1259128" y="-19350"/>
            <a:ext cx="446008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FF0000"/>
                </a:solidFill>
              </a:rPr>
              <a:t>              Periodizace     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       (chronologická klasifikace) </a:t>
            </a:r>
          </a:p>
          <a:p>
            <a:endParaRPr lang="cs-CZ" altLang="cs-CZ" sz="2400" b="1" dirty="0">
              <a:solidFill>
                <a:srgbClr val="FF0000"/>
              </a:solidFill>
            </a:endParaRPr>
          </a:p>
          <a:p>
            <a:endParaRPr lang="cs-CZ" altLang="cs-CZ" sz="3200" b="1" dirty="0">
              <a:solidFill>
                <a:srgbClr val="FF0000"/>
              </a:solidFill>
            </a:endParaRPr>
          </a:p>
          <a:p>
            <a:endParaRPr lang="cs-CZ" alt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41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62BD4B-B1CE-0FA6-FAD5-AA2EA9DD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6" y="519391"/>
            <a:ext cx="11430000" cy="64389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100" b="1" dirty="0">
                <a:solidFill>
                  <a:srgbClr val="FF0000"/>
                </a:solidFill>
              </a:rPr>
              <a:t>L. Krušinová</a:t>
            </a:r>
            <a:r>
              <a:rPr lang="cs-CZ" altLang="cs-CZ" sz="2100" b="1" dirty="0"/>
              <a:t>:  Státní archeologický seznam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1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1:  </a:t>
            </a:r>
            <a:r>
              <a:rPr lang="cs-CZ" altLang="cs-CZ" sz="2000" dirty="0"/>
              <a:t>raný středověk        5. stol.  –   600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2:  </a:t>
            </a:r>
            <a:r>
              <a:rPr lang="cs-CZ" altLang="cs-CZ" sz="2000" dirty="0"/>
              <a:t>raný středověk          600     –   800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3:  </a:t>
            </a:r>
            <a:r>
              <a:rPr lang="cs-CZ" altLang="cs-CZ" sz="2000" dirty="0"/>
              <a:t>raný středověk          800   –  1000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4:  </a:t>
            </a:r>
            <a:r>
              <a:rPr lang="cs-CZ" altLang="cs-CZ" sz="2000" dirty="0"/>
              <a:t>raný středověk        1000   –  1200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vs. 1:  vrcholný středověk   1200   –  1300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>
                <a:solidFill>
                  <a:srgbClr val="FF0000"/>
                </a:solidFill>
              </a:rPr>
              <a:t>vs. 2:  pozdní středověk    1300   –  1500   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no. 1  -  novověk 1   1500  –  1650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no. 2  -  novověk 2   1650  –  současnost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R</a:t>
            </a:r>
            <a:r>
              <a:rPr lang="en-US" sz="2000" b="1" dirty="0"/>
              <a:t>a</a:t>
            </a:r>
            <a:r>
              <a:rPr lang="cs-CZ" sz="2000" b="1" dirty="0"/>
              <a:t>n</a:t>
            </a:r>
            <a:r>
              <a:rPr lang="en-US" sz="2000" b="1" dirty="0"/>
              <a:t>ý </a:t>
            </a:r>
            <a:r>
              <a:rPr lang="en-US" sz="2000" b="1" dirty="0" err="1"/>
              <a:t>novověk</a:t>
            </a:r>
            <a:r>
              <a:rPr lang="en-US" sz="2000" b="1" dirty="0"/>
              <a:t> 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en-US" sz="2000" dirty="0"/>
              <a:t>Early</a:t>
            </a:r>
            <a:r>
              <a:rPr lang="cs-CZ" sz="2000" dirty="0"/>
              <a:t> m</a:t>
            </a:r>
            <a:r>
              <a:rPr lang="en-US" sz="2000" dirty="0" err="1"/>
              <a:t>odern</a:t>
            </a:r>
            <a:r>
              <a:rPr lang="en-US" sz="2000" dirty="0"/>
              <a:t> Age</a:t>
            </a:r>
            <a:r>
              <a:rPr lang="cs-CZ" sz="2000" dirty="0"/>
              <a:t>):    </a:t>
            </a:r>
            <a:r>
              <a:rPr lang="en-US" sz="2000" dirty="0"/>
              <a:t> 1400/1500</a:t>
            </a:r>
            <a:r>
              <a:rPr lang="cs-CZ" sz="2000" dirty="0"/>
              <a:t> </a:t>
            </a:r>
            <a:r>
              <a:rPr lang="en-US" sz="2000" dirty="0"/>
              <a:t>–</a:t>
            </a:r>
            <a:r>
              <a:rPr lang="cs-CZ" sz="2000" dirty="0"/>
              <a:t> </a:t>
            </a:r>
            <a:r>
              <a:rPr lang="en-US" sz="2000" dirty="0"/>
              <a:t>1650</a:t>
            </a: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Novověk</a:t>
            </a:r>
            <a:r>
              <a:rPr lang="cs-CZ" sz="2000" dirty="0"/>
              <a:t>  (</a:t>
            </a:r>
            <a:r>
              <a:rPr lang="cs-CZ" sz="2000" dirty="0" err="1"/>
              <a:t>Pre-modern</a:t>
            </a:r>
            <a:r>
              <a:rPr lang="cs-CZ" sz="2000" dirty="0"/>
              <a:t> Age):                 1650 – 1790/1800</a:t>
            </a:r>
          </a:p>
          <a:p>
            <a:pPr eaLnBrk="1" hangingPunct="1">
              <a:defRPr/>
            </a:pPr>
            <a:r>
              <a:rPr lang="cs-CZ" sz="2000" b="1" dirty="0"/>
              <a:t>Industriální období   </a:t>
            </a:r>
            <a:r>
              <a:rPr lang="cs-CZ" sz="2000" dirty="0"/>
              <a:t>(</a:t>
            </a:r>
            <a:r>
              <a:rPr lang="cs-CZ" sz="2000" dirty="0" err="1"/>
              <a:t>Industrial</a:t>
            </a:r>
            <a:r>
              <a:rPr lang="cs-CZ" sz="2000" dirty="0"/>
              <a:t> Age):   1800 – 1900</a:t>
            </a:r>
          </a:p>
          <a:p>
            <a:pPr marL="0" indent="0" eaLnBrk="1" hangingPunct="1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P. Vařeka – G. Blažková – J. </a:t>
            </a:r>
            <a:r>
              <a:rPr lang="cs-CZ" sz="2000" b="1" dirty="0" err="1"/>
              <a:t>Žegklitz</a:t>
            </a:r>
            <a:r>
              <a:rPr lang="cs-CZ" sz="2000" b="1" dirty="0"/>
              <a:t>:   </a:t>
            </a:r>
          </a:p>
          <a:p>
            <a:pPr marL="0" indent="0">
              <a:buNone/>
              <a:defRPr/>
            </a:pPr>
            <a:r>
              <a:rPr lang="cs-CZ" sz="2000" b="1" dirty="0"/>
              <a:t>    </a:t>
            </a:r>
            <a:r>
              <a:rPr lang="cs-CZ" sz="2000" dirty="0"/>
              <a:t>15./16.stol.:  nástup raně novověkých tvarů  (keramika)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                                                </a:t>
            </a:r>
          </a:p>
          <a:p>
            <a:pPr>
              <a:defRPr/>
            </a:pPr>
            <a:endParaRPr lang="cs-CZ" sz="2100" b="1" dirty="0"/>
          </a:p>
          <a:p>
            <a:pPr marL="0" indent="0">
              <a:buNone/>
              <a:defRPr/>
            </a:pPr>
            <a:endParaRPr lang="cs-CZ" sz="2100" dirty="0"/>
          </a:p>
          <a:p>
            <a:pPr eaLnBrk="1" hangingPunct="1">
              <a:defRPr/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6644BE-D9FE-48C3-A281-7FDCB55A7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1" t="22210" r="50920" b="12299"/>
          <a:stretch/>
        </p:blipFill>
        <p:spPr>
          <a:xfrm>
            <a:off x="10281865" y="173831"/>
            <a:ext cx="1809749" cy="2718040"/>
          </a:xfrm>
          <a:prstGeom prst="rect">
            <a:avLst/>
          </a:prstGeom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B4F8C3C3-0843-48A4-BE64-E0084B00B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30894" r="29816" b="7504"/>
          <a:stretch>
            <a:fillRect/>
          </a:stretch>
        </p:blipFill>
        <p:spPr bwMode="auto">
          <a:xfrm>
            <a:off x="5150469" y="1855380"/>
            <a:ext cx="105061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6A0FE7B0-10CC-4E03-8181-275E9682C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2888"/>
          <a:stretch>
            <a:fillRect/>
          </a:stretch>
        </p:blipFill>
        <p:spPr bwMode="auto">
          <a:xfrm>
            <a:off x="7524240" y="192066"/>
            <a:ext cx="2511159" cy="1582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6868326-8504-4008-ADC0-85D10578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09" y="1888806"/>
            <a:ext cx="1408923" cy="197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8704215-C24A-4B3C-99FA-DC2280A6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7000" r="56876" b="13000"/>
          <a:stretch>
            <a:fillRect/>
          </a:stretch>
        </p:blipFill>
        <p:spPr bwMode="auto">
          <a:xfrm>
            <a:off x="7369755" y="1873679"/>
            <a:ext cx="1347668" cy="19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2026">
            <a:extLst>
              <a:ext uri="{FF2B5EF4-FFF2-40B4-BE49-F238E27FC236}">
                <a16:creationId xmlns:a16="http://schemas.microsoft.com/office/drawing/2014/main" id="{A006C992-67C0-4AEF-A0DC-FA781469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4" b="33209"/>
          <a:stretch>
            <a:fillRect/>
          </a:stretch>
        </p:blipFill>
        <p:spPr bwMode="auto">
          <a:xfrm>
            <a:off x="10144980" y="2891871"/>
            <a:ext cx="1048707" cy="127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5">
            <a:extLst>
              <a:ext uri="{FF2B5EF4-FFF2-40B4-BE49-F238E27FC236}">
                <a16:creationId xmlns:a16="http://schemas.microsoft.com/office/drawing/2014/main" id="{325488B6-F9E0-4855-9D8A-6729DD43A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4" t="1727" r="7079" b="64569"/>
          <a:stretch/>
        </p:blipFill>
        <p:spPr bwMode="auto">
          <a:xfrm>
            <a:off x="11250153" y="2927786"/>
            <a:ext cx="831098" cy="9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Výsledek obrázku pro morfologie st&amp;rcaron;edov&amp;ecaron;ké keramiky">
            <a:extLst>
              <a:ext uri="{FF2B5EF4-FFF2-40B4-BE49-F238E27FC236}">
                <a16:creationId xmlns:a16="http://schemas.microsoft.com/office/drawing/2014/main" id="{DA47BE7D-3689-412C-AAD7-455FF244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 r="27924"/>
          <a:stretch>
            <a:fillRect/>
          </a:stretch>
        </p:blipFill>
        <p:spPr bwMode="auto">
          <a:xfrm>
            <a:off x="10229283" y="4144680"/>
            <a:ext cx="844525" cy="11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">
            <a:extLst>
              <a:ext uri="{FF2B5EF4-FFF2-40B4-BE49-F238E27FC236}">
                <a16:creationId xmlns:a16="http://schemas.microsoft.com/office/drawing/2014/main" id="{A9737231-508A-436F-9E9E-20C5D8FD35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21875" r="30673" b="21875"/>
          <a:stretch>
            <a:fillRect/>
          </a:stretch>
        </p:blipFill>
        <p:spPr bwMode="auto">
          <a:xfrm>
            <a:off x="11186739" y="4022359"/>
            <a:ext cx="1041148" cy="127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Související obrázek">
            <a:extLst>
              <a:ext uri="{FF2B5EF4-FFF2-40B4-BE49-F238E27FC236}">
                <a16:creationId xmlns:a16="http://schemas.microsoft.com/office/drawing/2014/main" id="{7A7FA462-F1D3-409E-AD33-1D4E83B1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16365" r="12727" b="4131"/>
          <a:stretch>
            <a:fillRect/>
          </a:stretch>
        </p:blipFill>
        <p:spPr bwMode="auto">
          <a:xfrm>
            <a:off x="8449173" y="3943593"/>
            <a:ext cx="1616996" cy="11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Výsledek obrázku pro berounská keramika">
            <a:extLst>
              <a:ext uri="{FF2B5EF4-FFF2-40B4-BE49-F238E27FC236}">
                <a16:creationId xmlns:a16="http://schemas.microsoft.com/office/drawing/2014/main" id="{FFFB1E36-9E13-4C0B-B02D-A3B64C0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36" y="5330515"/>
            <a:ext cx="1972334" cy="14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Výsledek obrázku pro &amp;ccaron;erven&amp;ecaron; malovaná keramika    Malá strana   pec">
            <a:extLst>
              <a:ext uri="{FF2B5EF4-FFF2-40B4-BE49-F238E27FC236}">
                <a16:creationId xmlns:a16="http://schemas.microsoft.com/office/drawing/2014/main" id="{D842AD01-655B-440B-A465-4C73CB51D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32482" r="6322" b="24474"/>
          <a:stretch/>
        </p:blipFill>
        <p:spPr bwMode="auto">
          <a:xfrm>
            <a:off x="5316990" y="192066"/>
            <a:ext cx="2035535" cy="157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">
            <a:extLst>
              <a:ext uri="{FF2B5EF4-FFF2-40B4-BE49-F238E27FC236}">
                <a16:creationId xmlns:a16="http://schemas.microsoft.com/office/drawing/2014/main" id="{8AD84CF3-A983-4902-8A8E-AC11341A3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0" t="44792" r="32542" b="30208"/>
          <a:stretch>
            <a:fillRect/>
          </a:stretch>
        </p:blipFill>
        <p:spPr bwMode="auto">
          <a:xfrm>
            <a:off x="6246090" y="1883057"/>
            <a:ext cx="103168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Zástupný obsah 4">
            <a:extLst>
              <a:ext uri="{FF2B5EF4-FFF2-40B4-BE49-F238E27FC236}">
                <a16:creationId xmlns:a16="http://schemas.microsoft.com/office/drawing/2014/main" id="{C53198BE-88DC-4B6E-879F-32C905207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 b="25400"/>
          <a:stretch/>
        </p:blipFill>
        <p:spPr>
          <a:xfrm>
            <a:off x="7070641" y="3943593"/>
            <a:ext cx="1182077" cy="186979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C860676E-66D2-030E-5A1B-55FF8B55E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4289"/>
            <a:ext cx="7886700" cy="993775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Vrcholný a pozdní středověk  (13. – 15. stol.)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5770CD-71B5-2B9D-98D4-8CB2BFAD4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16" y="1191802"/>
            <a:ext cx="11969392" cy="5666199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cs-CZ" sz="3200" b="1" dirty="0"/>
              <a:t>Hierarchie sociální  </a:t>
            </a:r>
            <a:r>
              <a:rPr lang="cs-CZ" sz="3200" dirty="0"/>
              <a:t>–  rozdíly v postavení a životním stylu:  stravování, oblékání, trávení volného času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porušení pravidel se pokládalo za hřích </a:t>
            </a:r>
          </a:p>
          <a:p>
            <a:pPr>
              <a:defRPr/>
            </a:pPr>
            <a:endParaRPr lang="cs-CZ" sz="3200" dirty="0"/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–   </a:t>
            </a:r>
            <a:r>
              <a:rPr lang="pl-PL" sz="3200" b="1" dirty="0"/>
              <a:t>Adalberon z Laonu (1030):  </a:t>
            </a:r>
            <a:r>
              <a:rPr lang="cs-CZ" sz="3200" b="1" dirty="0"/>
              <a:t>Učení o trojím lidu:  </a:t>
            </a:r>
            <a:r>
              <a:rPr lang="cs-CZ" sz="3200" dirty="0"/>
              <a:t>a)   </a:t>
            </a:r>
            <a:r>
              <a:rPr lang="pt-BR" sz="3200" b="1" dirty="0"/>
              <a:t>oratores</a:t>
            </a:r>
            <a:r>
              <a:rPr lang="pt-BR" sz="3200" i="1" dirty="0"/>
              <a:t> </a:t>
            </a:r>
            <a:r>
              <a:rPr lang="pt-BR" sz="3200" dirty="0"/>
              <a:t>(ti, kdo se modl</a:t>
            </a:r>
            <a:r>
              <a:rPr lang="cs-CZ" sz="3200" dirty="0"/>
              <a:t>í):  duchovenstvo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                     b)   </a:t>
            </a:r>
            <a:r>
              <a:rPr lang="pt-BR" sz="3200" b="1" dirty="0"/>
              <a:t>bellatores</a:t>
            </a:r>
            <a:r>
              <a:rPr lang="pt-BR" sz="3200" i="1" dirty="0"/>
              <a:t> </a:t>
            </a:r>
            <a:r>
              <a:rPr lang="pt-BR" sz="3200" dirty="0"/>
              <a:t>(ti, kdo bojuj</a:t>
            </a:r>
            <a:r>
              <a:rPr lang="cs-CZ" sz="3200" dirty="0"/>
              <a:t>í</a:t>
            </a:r>
            <a:r>
              <a:rPr lang="pt-BR" sz="3200" dirty="0"/>
              <a:t>)</a:t>
            </a:r>
            <a:r>
              <a:rPr lang="cs-CZ" sz="3200" dirty="0"/>
              <a:t>:  šlechtici, bojovníci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                      c)   </a:t>
            </a:r>
            <a:r>
              <a:rPr lang="pt-BR" sz="3200" b="1" dirty="0"/>
              <a:t>laboratores</a:t>
            </a:r>
            <a:r>
              <a:rPr lang="pt-BR" sz="3200" i="1" dirty="0"/>
              <a:t> </a:t>
            </a:r>
            <a:r>
              <a:rPr lang="pt-BR" sz="3200" dirty="0"/>
              <a:t>(ti, kdo pracuj</a:t>
            </a:r>
            <a:r>
              <a:rPr lang="cs-CZ" sz="3200" dirty="0"/>
              <a:t>í</a:t>
            </a:r>
            <a:r>
              <a:rPr lang="pt-BR" sz="3200" dirty="0"/>
              <a:t>)</a:t>
            </a:r>
            <a:r>
              <a:rPr lang="cs-CZ" sz="3200" dirty="0"/>
              <a:t>:  poddaní, rolníci </a:t>
            </a:r>
          </a:p>
          <a:p>
            <a:pPr marL="0" indent="0">
              <a:buNone/>
              <a:defRPr/>
            </a:pPr>
            <a:endParaRPr lang="cs-CZ" sz="3200" dirty="0"/>
          </a:p>
          <a:p>
            <a:pPr>
              <a:defRPr/>
            </a:pPr>
            <a:r>
              <a:rPr lang="cs-CZ" sz="3200" b="1" dirty="0"/>
              <a:t>Struktura  společnosti  </a:t>
            </a:r>
            <a:r>
              <a:rPr lang="cs-CZ" sz="3200" dirty="0"/>
              <a:t>  –      1.  </a:t>
            </a:r>
            <a:r>
              <a:rPr lang="cs-CZ" sz="3200" b="1" dirty="0"/>
              <a:t>horní vrstvy</a:t>
            </a:r>
            <a:r>
              <a:rPr lang="cs-CZ" sz="3200" dirty="0"/>
              <a:t>:  elita  –  panovník, církev, vyšší šlechta (aristokracie)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2.  </a:t>
            </a:r>
            <a:r>
              <a:rPr lang="cs-CZ" sz="3200" b="1" dirty="0"/>
              <a:t>střední vrstvy</a:t>
            </a:r>
            <a:r>
              <a:rPr lang="cs-CZ" sz="3200" dirty="0"/>
              <a:t>:  nižší šlechta, měšťané, bohatí kupci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3.  </a:t>
            </a:r>
            <a:r>
              <a:rPr lang="cs-CZ" sz="3200" b="1" dirty="0"/>
              <a:t>nižší vrstvy</a:t>
            </a:r>
            <a:r>
              <a:rPr lang="cs-CZ" sz="3200" dirty="0"/>
              <a:t>:  sedláci, poddaní a chudina</a:t>
            </a:r>
          </a:p>
          <a:p>
            <a:pPr marL="0" indent="0">
              <a:buNone/>
              <a:defRPr/>
            </a:pPr>
            <a:endParaRPr lang="cs-CZ" sz="3200" dirty="0"/>
          </a:p>
          <a:p>
            <a:pPr>
              <a:defRPr/>
            </a:pPr>
            <a:r>
              <a:rPr lang="cs-CZ" sz="3200" dirty="0"/>
              <a:t> </a:t>
            </a:r>
            <a:r>
              <a:rPr lang="cs-CZ" sz="3200" b="1" dirty="0"/>
              <a:t>Hierarchizace</a:t>
            </a:r>
            <a:r>
              <a:rPr lang="cs-CZ" sz="3200" dirty="0"/>
              <a:t>   –   na základě urozenosti a rodové starobylosti: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–   </a:t>
            </a:r>
            <a:r>
              <a:rPr lang="cs-CZ" sz="3200" b="1" dirty="0"/>
              <a:t>rod</a:t>
            </a:r>
            <a:r>
              <a:rPr lang="cs-CZ" sz="3200" dirty="0"/>
              <a:t> (</a:t>
            </a:r>
            <a:r>
              <a:rPr lang="cs-CZ" sz="3200" dirty="0" err="1"/>
              <a:t>genere</a:t>
            </a:r>
            <a:r>
              <a:rPr lang="cs-CZ" sz="3200" dirty="0"/>
              <a:t>, </a:t>
            </a:r>
            <a:r>
              <a:rPr lang="cs-CZ" sz="3200" dirty="0" err="1"/>
              <a:t>nobilis</a:t>
            </a:r>
            <a:r>
              <a:rPr lang="cs-CZ" sz="3200" dirty="0"/>
              <a:t>): pokrevně spříznění jedinci s výjimečným spol. statusem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–   </a:t>
            </a:r>
            <a:r>
              <a:rPr lang="cs-CZ" sz="3200" b="1" dirty="0"/>
              <a:t>šlechta</a:t>
            </a:r>
            <a:r>
              <a:rPr lang="cs-CZ" sz="3200" dirty="0"/>
              <a:t>:   privilegovaná vrstva pozemkových vlastníků (majetek: půda a lidé)</a:t>
            </a:r>
          </a:p>
          <a:p>
            <a:pPr marL="0" indent="0">
              <a:buNone/>
              <a:defRPr/>
            </a:pPr>
            <a:r>
              <a:rPr lang="cs-CZ" altLang="cs-CZ" sz="3200" b="1" dirty="0"/>
              <a:t>                                                       </a:t>
            </a:r>
            <a:r>
              <a:rPr lang="cs-CZ" altLang="cs-CZ" sz="3200" dirty="0"/>
              <a:t>právo nosit erb, pečetit červeným voskem, účast na správě státu</a:t>
            </a:r>
            <a:endParaRPr lang="cs-CZ" sz="3200" b="1" i="1" dirty="0"/>
          </a:p>
          <a:p>
            <a:pPr marL="0" indent="0">
              <a:buNone/>
              <a:defRPr/>
            </a:pPr>
            <a:r>
              <a:rPr lang="cs-CZ" sz="3200" b="1" i="1" dirty="0"/>
              <a:t>                                                       </a:t>
            </a:r>
            <a:r>
              <a:rPr lang="sk-SK" sz="3200" b="1" dirty="0"/>
              <a:t>feudum (léno):  </a:t>
            </a:r>
            <a:r>
              <a:rPr lang="sk-SK" sz="3200" dirty="0" err="1"/>
              <a:t>dědičná</a:t>
            </a:r>
            <a:r>
              <a:rPr lang="sk-SK" sz="3200" dirty="0"/>
              <a:t> držba;    </a:t>
            </a:r>
            <a:r>
              <a:rPr lang="sk-SK" sz="3200" b="1" dirty="0" err="1"/>
              <a:t>beneficium</a:t>
            </a:r>
            <a:r>
              <a:rPr lang="sk-SK" sz="3200" b="1" dirty="0"/>
              <a:t>:  </a:t>
            </a:r>
            <a:r>
              <a:rPr lang="sk-SK" sz="3200" dirty="0" err="1"/>
              <a:t>podmíněná</a:t>
            </a:r>
            <a:r>
              <a:rPr lang="sk-SK" sz="3200" dirty="0"/>
              <a:t> držba   </a:t>
            </a:r>
          </a:p>
          <a:p>
            <a:pPr marL="0" indent="0">
              <a:buNone/>
              <a:defRPr/>
            </a:pPr>
            <a:r>
              <a:rPr lang="sk-SK" sz="3200" dirty="0"/>
              <a:t>                                                       </a:t>
            </a:r>
            <a:r>
              <a:rPr lang="cs-CZ" sz="3200" b="1" dirty="0"/>
              <a:t>nobilitace: </a:t>
            </a:r>
            <a:r>
              <a:rPr lang="cs-CZ" sz="3200" dirty="0"/>
              <a:t> povýšení (služba a rytířské chování), </a:t>
            </a:r>
            <a:r>
              <a:rPr lang="sk-SK" sz="3200" dirty="0"/>
              <a:t>udelení  titulu, erbu a predikátu (</a:t>
            </a:r>
            <a:r>
              <a:rPr lang="sk-SK" sz="3200" dirty="0" err="1"/>
              <a:t>přídomek</a:t>
            </a:r>
            <a:r>
              <a:rPr lang="sk-SK" sz="3200" dirty="0"/>
              <a:t>)  </a:t>
            </a:r>
          </a:p>
          <a:p>
            <a:pPr>
              <a:defRPr/>
            </a:pPr>
            <a:endParaRPr lang="cs-CZ" sz="3200" dirty="0"/>
          </a:p>
          <a:p>
            <a:pPr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53C729-05AD-0CFC-338E-4C8E5DC89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1146176"/>
            <a:ext cx="11507056" cy="61792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Vesnice</a:t>
            </a:r>
            <a:r>
              <a:rPr lang="cs-CZ" sz="1800" dirty="0"/>
              <a:t>  –  základ středověké ekonomiky:   produkce potravin převážně z místních surovin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komunita spjata s konkrétním územím:  rytmus života rolníků určoval sled polních prací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denní režim:  určovaly „zvony“  (události a svátky)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Město</a:t>
            </a:r>
            <a:r>
              <a:rPr lang="cs-CZ" sz="1800" dirty="0"/>
              <a:t>  –  anonymní prostředí, nová společenská a ekonomická pravidla (svoboda, městská identita)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 řemeslná výroba (cechy) a obchod (směna):  výroba z importovaných (dovezených) surovin a distribuce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 vzdělání dostupné pro laiky (městské školy, univerzity)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Panská sídla  </a:t>
            </a:r>
            <a:r>
              <a:rPr lang="cs-CZ" sz="1800" dirty="0"/>
              <a:t> –  elitní prostředí urozené aristokracie, vojenské a reprezentační funkce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přísun luxusního zboží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rytířská a dvorská kultura:  trávení „volného času“:  turnaje, hostiny, lov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Církev  </a:t>
            </a:r>
            <a:r>
              <a:rPr lang="cs-CZ" sz="1800" dirty="0"/>
              <a:t>–  služba Bohu:   kláštery:  kontemplace (rozjímání), vzdělání (skriptoria)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biskupství, arcibiskupství:  intelektuální prostředí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kostely:  liturgie (bohoslužby)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sp>
        <p:nvSpPr>
          <p:cNvPr id="16387" name="Nadpis 1">
            <a:extLst>
              <a:ext uri="{FF2B5EF4-FFF2-40B4-BE49-F238E27FC236}">
                <a16:creationId xmlns:a16="http://schemas.microsoft.com/office/drawing/2014/main" id="{AAF736B8-AD63-6241-FFE9-74CEA7839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7886700" cy="993775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Sociální prostředí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(13. – 15. stol.)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ABEFAF01-68BE-5E39-5464-B107380E4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919" y="-220360"/>
            <a:ext cx="7211618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Třídění středověké keramiky podle funkce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000" b="1" dirty="0"/>
              <a:t>Nekuda, V. – </a:t>
            </a:r>
            <a:r>
              <a:rPr lang="cs-CZ" altLang="cs-CZ" sz="2000" b="1" dirty="0" err="1"/>
              <a:t>Reichertová</a:t>
            </a:r>
            <a:r>
              <a:rPr lang="cs-CZ" altLang="cs-CZ" sz="2000" b="1" dirty="0"/>
              <a:t>, K., 1968:  Středověká keramika. Brno, s. 52.</a:t>
            </a:r>
            <a:br>
              <a:rPr lang="cs-CZ" altLang="cs-CZ" sz="2000" b="1" dirty="0"/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BA9CE1D1-5B58-7F15-87D1-90715421EA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8931" y="974726"/>
            <a:ext cx="10623478" cy="588327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dirty="0"/>
              <a:t>1.  </a:t>
            </a:r>
            <a:r>
              <a:rPr lang="cs-CZ" altLang="cs-CZ" sz="2000" b="1" dirty="0"/>
              <a:t>Kuchyňská, stolní, zásobní: </a:t>
            </a:r>
            <a:r>
              <a:rPr lang="cs-CZ" altLang="cs-CZ" sz="2000" dirty="0"/>
              <a:t>       hrnce, džbány, zásobnice aj.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</a:t>
            </a:r>
          </a:p>
          <a:p>
            <a:pPr eaLnBrk="1" hangingPunct="1">
              <a:defRPr/>
            </a:pPr>
            <a:r>
              <a:rPr lang="cs-CZ" altLang="cs-CZ" sz="2000" dirty="0"/>
              <a:t>2.  </a:t>
            </a:r>
            <a:r>
              <a:rPr lang="cs-CZ" altLang="cs-CZ" sz="2000" b="1" dirty="0"/>
              <a:t>Stavební:   </a:t>
            </a:r>
            <a:r>
              <a:rPr lang="cs-CZ" altLang="cs-CZ" sz="2000" dirty="0"/>
              <a:t>cihly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dlaždice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střešní krytina (prejzy)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3.  </a:t>
            </a:r>
            <a:r>
              <a:rPr lang="cs-CZ" altLang="cs-CZ" sz="2000" b="1" dirty="0"/>
              <a:t>Kamnářská</a:t>
            </a:r>
            <a:r>
              <a:rPr lang="cs-CZ" altLang="cs-CZ" sz="2000" dirty="0"/>
              <a:t>   kachle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součásti kamen</a:t>
            </a: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000" dirty="0"/>
              <a:t>4.  </a:t>
            </a:r>
            <a:r>
              <a:rPr lang="cs-CZ" altLang="cs-CZ" sz="2000" b="1" dirty="0"/>
              <a:t>Technická:  </a:t>
            </a:r>
            <a:r>
              <a:rPr lang="cs-CZ" altLang="cs-CZ" sz="2000" dirty="0"/>
              <a:t>tyglíky, kahánky, destilační přístroje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5.  </a:t>
            </a:r>
            <a:r>
              <a:rPr lang="cs-CZ" altLang="cs-CZ" sz="2000" b="1" dirty="0"/>
              <a:t>Výtvarná:  </a:t>
            </a:r>
            <a:r>
              <a:rPr lang="cs-CZ" altLang="cs-CZ" sz="2000" dirty="0" err="1"/>
              <a:t>auamanile</a:t>
            </a:r>
            <a:r>
              <a:rPr lang="cs-CZ" altLang="cs-CZ" sz="2000" b="1" dirty="0"/>
              <a:t>, </a:t>
            </a:r>
            <a:r>
              <a:rPr lang="cs-CZ" altLang="cs-CZ" sz="2000" dirty="0"/>
              <a:t>figurky (hračky)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  <p:pic>
        <p:nvPicPr>
          <p:cNvPr id="5124" name="Picture 4" descr="http://www.muzeumusti.cz/CMSUpload/Clanek_1132/_DSC1170.jpg">
            <a:extLst>
              <a:ext uri="{FF2B5EF4-FFF2-40B4-BE49-F238E27FC236}">
                <a16:creationId xmlns:a16="http://schemas.microsoft.com/office/drawing/2014/main" id="{0FF4DDE4-0F28-A216-65B8-AE6AD188A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95" y="26343"/>
            <a:ext cx="2438561" cy="163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1F1F56E7-81D2-A4AE-0EFD-BC907B8FE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51" y="1712353"/>
            <a:ext cx="1113545" cy="111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ázek 5">
            <a:extLst>
              <a:ext uri="{FF2B5EF4-FFF2-40B4-BE49-F238E27FC236}">
                <a16:creationId xmlns:a16="http://schemas.microsoft.com/office/drawing/2014/main" id="{4211FC24-CDA8-A8F9-406B-712C4A2F1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21" y="1734250"/>
            <a:ext cx="1414149" cy="10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rázek 1">
            <a:extLst>
              <a:ext uri="{FF2B5EF4-FFF2-40B4-BE49-F238E27FC236}">
                <a16:creationId xmlns:a16="http://schemas.microsoft.com/office/drawing/2014/main" id="{BB49A9F0-C81B-EAC6-3756-E610DBB24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 t="38541" r="22475" b="16667"/>
          <a:stretch>
            <a:fillRect/>
          </a:stretch>
        </p:blipFill>
        <p:spPr bwMode="auto">
          <a:xfrm>
            <a:off x="8553563" y="5393578"/>
            <a:ext cx="1137557" cy="143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ázek 6">
            <a:extLst>
              <a:ext uri="{FF2B5EF4-FFF2-40B4-BE49-F238E27FC236}">
                <a16:creationId xmlns:a16="http://schemas.microsoft.com/office/drawing/2014/main" id="{3D5CED9F-0153-8F6B-603C-ED2634F4A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1583"/>
          <a:stretch>
            <a:fillRect/>
          </a:stretch>
        </p:blipFill>
        <p:spPr bwMode="auto">
          <a:xfrm>
            <a:off x="5386149" y="3113324"/>
            <a:ext cx="2294182" cy="1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ázek 9">
            <a:extLst>
              <a:ext uri="{FF2B5EF4-FFF2-40B4-BE49-F238E27FC236}">
                <a16:creationId xmlns:a16="http://schemas.microsoft.com/office/drawing/2014/main" id="{06802EB4-8566-09F5-4BD7-BEAC76B68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411" y="3401659"/>
            <a:ext cx="1195317" cy="20226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Zástupný symbol pro obsah 3">
            <a:extLst>
              <a:ext uri="{FF2B5EF4-FFF2-40B4-BE49-F238E27FC236}">
                <a16:creationId xmlns:a16="http://schemas.microsoft.com/office/drawing/2014/main" id="{4FB08C76-B03C-9D14-38B5-F56B8204B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2" t="31831" r="44492" b="38245"/>
          <a:stretch>
            <a:fillRect/>
          </a:stretch>
        </p:blipFill>
        <p:spPr bwMode="auto">
          <a:xfrm>
            <a:off x="9910163" y="5703597"/>
            <a:ext cx="1358272" cy="100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AD9B6EB-3A13-66B5-8038-4B78C37333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12562" r="9060" b="5763"/>
          <a:stretch/>
        </p:blipFill>
        <p:spPr>
          <a:xfrm>
            <a:off x="7996791" y="3094787"/>
            <a:ext cx="1113544" cy="1107491"/>
          </a:xfrm>
          <a:prstGeom prst="rect">
            <a:avLst/>
          </a:prstGeom>
        </p:spPr>
      </p:pic>
      <p:pic>
        <p:nvPicPr>
          <p:cNvPr id="3" name="Obrázek 3" descr="Obsah obrázku text, kovové nádobí, řetěz&#10;&#10;Popis byl vytvořen automaticky">
            <a:extLst>
              <a:ext uri="{FF2B5EF4-FFF2-40B4-BE49-F238E27FC236}">
                <a16:creationId xmlns:a16="http://schemas.microsoft.com/office/drawing/2014/main" id="{9856AAB4-D898-7858-9B4C-57D44F643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34869"/>
          <a:stretch/>
        </p:blipFill>
        <p:spPr bwMode="auto">
          <a:xfrm>
            <a:off x="8221241" y="4412994"/>
            <a:ext cx="1581954" cy="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DCCFDB84-DD80-19E1-F2E2-65D6704A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6" r="4388"/>
          <a:stretch>
            <a:fillRect/>
          </a:stretch>
        </p:blipFill>
        <p:spPr bwMode="auto">
          <a:xfrm>
            <a:off x="6347619" y="5994480"/>
            <a:ext cx="1986902" cy="68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79727665-B29B-0BA6-70E4-15038BD485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t="39549" r="53514" b="19826"/>
          <a:stretch>
            <a:fillRect/>
          </a:stretch>
        </p:blipFill>
        <p:spPr bwMode="auto">
          <a:xfrm rot="5400000">
            <a:off x="9069691" y="1536596"/>
            <a:ext cx="1175034" cy="151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Obrázky-refoš">
            <a:extLst>
              <a:ext uri="{FF2B5EF4-FFF2-40B4-BE49-F238E27FC236}">
                <a16:creationId xmlns:a16="http://schemas.microsoft.com/office/drawing/2014/main" id="{68317C10-B6FA-B005-536D-FC703E69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"/>
          <a:stretch>
            <a:fillRect/>
          </a:stretch>
        </p:blipFill>
        <p:spPr bwMode="auto">
          <a:xfrm>
            <a:off x="7111553" y="4471167"/>
            <a:ext cx="1137556" cy="130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C5BFDD1-F50B-5934-B4D4-362F9515A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Metodika výzkumu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1BCCDFB5-8AD6-3788-E2BB-BC16D65F7D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7965" y="1246188"/>
            <a:ext cx="10654300" cy="561181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dirty="0"/>
              <a:t>Výzkum zpočátku zaměřen pravěkou nebo raně středověkou keramiku.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Středověká a novověká keramika:   </a:t>
            </a:r>
            <a:r>
              <a:rPr lang="cs-CZ" altLang="cs-CZ" sz="1800" dirty="0"/>
              <a:t>větší zájem od 50. a 60. let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– využívá:   a)  některé metody a postupy používané pro zpracovaní keramických souborů z období pravěku: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morfologie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typologie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klasifikace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komparace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b)  historické prameny  –  písemné  (kroniky, urbáře, aj.)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–   ikonografické  (Saské zrcadlo)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heraldické (erbovní znamení)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genealogické (testamenty)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výtvarné (architektura, slohy)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etnografické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FF6F8-5051-48C8-A841-A85EADA0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811658"/>
            <a:ext cx="11606373" cy="61644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900" b="1" dirty="0" err="1">
                <a:solidFill>
                  <a:srgbClr val="FF0000"/>
                </a:solidFill>
              </a:rPr>
              <a:t>Claud</a:t>
            </a:r>
            <a:r>
              <a:rPr lang="cs-CZ" sz="2900" b="1" dirty="0">
                <a:solidFill>
                  <a:srgbClr val="FF0000"/>
                </a:solidFill>
              </a:rPr>
              <a:t> </a:t>
            </a:r>
            <a:r>
              <a:rPr lang="cs-CZ" sz="2900" b="1" dirty="0" err="1">
                <a:solidFill>
                  <a:srgbClr val="FF0000"/>
                </a:solidFill>
              </a:rPr>
              <a:t>Lévi-Straus</a:t>
            </a:r>
            <a:r>
              <a:rPr lang="cs-CZ" sz="2900" b="1" dirty="0">
                <a:solidFill>
                  <a:srgbClr val="FF0000"/>
                </a:solidFill>
              </a:rPr>
              <a:t>   </a:t>
            </a:r>
            <a:r>
              <a:rPr lang="cs-CZ" sz="2900" dirty="0"/>
              <a:t>–   </a:t>
            </a:r>
            <a:r>
              <a:rPr lang="pl-PL" sz="2900" dirty="0"/>
              <a:t>představitel francouzského </a:t>
            </a:r>
            <a:r>
              <a:rPr lang="pl-PL" sz="2900" b="1" dirty="0"/>
              <a:t>strukturalismu:</a:t>
            </a:r>
            <a:r>
              <a:rPr lang="pl-PL" sz="2900" dirty="0"/>
              <a:t>  uspořádání </a:t>
            </a:r>
            <a:r>
              <a:rPr lang="cs-CZ" sz="2900" dirty="0"/>
              <a:t>kulturních systémů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–   studoval na pařížské Sorboně práva a filosofii, které vyučoval na středních školách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–  1935:  profesor na univerzitě v São Paulu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900" dirty="0"/>
              <a:t>                                      –  </a:t>
            </a:r>
            <a:r>
              <a:rPr lang="pl-PL" sz="2900" dirty="0"/>
              <a:t>1959-1982:  profesor sociální antropologie na Collège de France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–  kultura:   </a:t>
            </a:r>
            <a:r>
              <a:rPr lang="cs-CZ" sz="2900" dirty="0"/>
              <a:t>nástroj adaptace člověka na přírodní prostředí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                     zahrnuje všechy sféry lidské činnosti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                      projevy jsou odrazem univerzálních struktur lidského myšlení  (studium mýtů)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900" dirty="0"/>
              <a:t>                                                            (</a:t>
            </a:r>
            <a:r>
              <a:rPr lang="pl-PL" sz="2900" dirty="0"/>
              <a:t>„kultury jsou si rovné, ale odlišné“; hlavní funkce:  udržování komunity</a:t>
            </a:r>
            <a:r>
              <a:rPr lang="cs-CZ" sz="2900" dirty="0"/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900" dirty="0"/>
              <a:t>                                             –  hledal univerzální pravidla lidského myšlení bez ohledu na civilizační vyspělost</a:t>
            </a:r>
            <a:endParaRPr lang="pl-PL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           (</a:t>
            </a:r>
            <a:r>
              <a:rPr lang="cs-CZ" sz="2900" dirty="0"/>
              <a:t>žádný prvek nemá smysl sám o sobě, ale </a:t>
            </a:r>
            <a:r>
              <a:rPr lang="pl-PL" sz="2900" dirty="0"/>
              <a:t>je součástí společenských vztahů)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900" dirty="0"/>
          </a:p>
          <a:p>
            <a:pPr algn="l"/>
            <a:r>
              <a:rPr lang="cs-CZ" sz="2900" b="1" dirty="0"/>
              <a:t>Kulturní antropologie</a:t>
            </a:r>
            <a:r>
              <a:rPr lang="cs-CZ" sz="2900" dirty="0"/>
              <a:t>  –   </a:t>
            </a:r>
            <a:r>
              <a:rPr lang="cs-CZ" sz="2900" b="1" dirty="0">
                <a:solidFill>
                  <a:srgbClr val="FF0000"/>
                </a:solidFill>
              </a:rPr>
              <a:t>k</a:t>
            </a:r>
            <a:r>
              <a:rPr lang="cs-CZ" sz="2900" b="1" i="0" u="none" strike="noStrike" baseline="0" dirty="0">
                <a:solidFill>
                  <a:srgbClr val="FF0000"/>
                </a:solidFill>
              </a:rPr>
              <a:t>ultura:  </a:t>
            </a:r>
            <a:r>
              <a:rPr lang="cs-CZ" sz="2900" i="0" u="none" strike="noStrike" baseline="0" dirty="0">
                <a:solidFill>
                  <a:srgbClr val="0C0C0C"/>
                </a:solidFill>
              </a:rPr>
              <a:t> je systém idejí, sociokulturních pravidel a artefaktů, které sdílí a předává</a:t>
            </a:r>
          </a:p>
          <a:p>
            <a:pPr marL="0" indent="0" algn="l">
              <a:buNone/>
            </a:pPr>
            <a:r>
              <a:rPr lang="cs-CZ" sz="2900" i="0" u="none" strike="noStrike" baseline="0" dirty="0">
                <a:solidFill>
                  <a:srgbClr val="0C0C0C"/>
                </a:solidFill>
              </a:rPr>
              <a:t>                                                                   určitá společnost    </a:t>
            </a:r>
          </a:p>
          <a:p>
            <a:pPr marL="0" indent="0" algn="l">
              <a:buNone/>
            </a:pPr>
            <a:r>
              <a:rPr lang="cs-CZ" sz="2900" i="0" u="none" strike="noStrike" baseline="0" dirty="0">
                <a:solidFill>
                  <a:srgbClr val="0C0C0C"/>
                </a:solidFill>
              </a:rPr>
              <a:t>                                                                   skládá se z kulturních prvků:  </a:t>
            </a:r>
            <a:r>
              <a:rPr lang="cs-CZ" sz="2900" b="0" i="0" u="none" strike="noStrike" baseline="0" dirty="0">
                <a:solidFill>
                  <a:srgbClr val="0C0C0C"/>
                </a:solidFill>
              </a:rPr>
              <a:t>ideová, normativní a technologická složka</a:t>
            </a:r>
          </a:p>
          <a:p>
            <a:pPr marL="0" indent="0" algn="l">
              <a:buNone/>
            </a:pPr>
            <a:endParaRPr lang="cs-CZ" sz="2900" i="0" u="none" strike="noStrike" baseline="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900" i="0" u="none" strike="noStrike" baseline="0" dirty="0">
                <a:solidFill>
                  <a:srgbClr val="0C0C0C"/>
                </a:solidFill>
              </a:rPr>
              <a:t>                                             –   </a:t>
            </a:r>
            <a:r>
              <a:rPr lang="it-IT" sz="2900" b="1" i="0" u="none" strike="noStrike" baseline="0" dirty="0">
                <a:solidFill>
                  <a:srgbClr val="0C0C0C"/>
                </a:solidFill>
              </a:rPr>
              <a:t>americk</a:t>
            </a:r>
            <a:r>
              <a:rPr lang="cs-CZ" sz="2900" b="1" i="0" u="none" strike="noStrike" baseline="0" dirty="0">
                <a:solidFill>
                  <a:srgbClr val="0C0C0C"/>
                </a:solidFill>
              </a:rPr>
              <a:t>á:   </a:t>
            </a:r>
            <a:r>
              <a:rPr lang="pl-PL" sz="2900" b="0" i="0" u="none" strike="noStrike" baseline="0" dirty="0">
                <a:solidFill>
                  <a:srgbClr val="0C0C0C"/>
                </a:solidFill>
              </a:rPr>
              <a:t>zaměřena na studium </a:t>
            </a:r>
            <a:r>
              <a:rPr lang="pl-PL" sz="2900" i="0" u="none" strike="noStrike" baseline="0" dirty="0">
                <a:solidFill>
                  <a:srgbClr val="0C0C0C"/>
                </a:solidFill>
              </a:rPr>
              <a:t>kultury </a:t>
            </a:r>
          </a:p>
          <a:p>
            <a:pPr marL="0" indent="0" algn="l">
              <a:buNone/>
            </a:pPr>
            <a:r>
              <a:rPr lang="pl-PL" sz="2900" b="1" i="0" u="none" strike="noStrike" baseline="0" dirty="0">
                <a:solidFill>
                  <a:srgbClr val="0C0C0C"/>
                </a:solidFill>
              </a:rPr>
              <a:t>                                             –   britská:</a:t>
            </a:r>
            <a:r>
              <a:rPr lang="pl-PL" sz="2900" b="0" i="0" u="none" strike="noStrike" baseline="0" dirty="0">
                <a:solidFill>
                  <a:srgbClr val="0C0C0C"/>
                </a:solidFill>
              </a:rPr>
              <a:t>   studium </a:t>
            </a:r>
            <a:r>
              <a:rPr lang="cs-CZ" sz="2900" i="0" u="none" strike="noStrike" baseline="0" dirty="0">
                <a:solidFill>
                  <a:srgbClr val="0C0C0C"/>
                </a:solidFill>
              </a:rPr>
              <a:t>společnosti</a:t>
            </a:r>
            <a:r>
              <a:rPr lang="cs-CZ" sz="2900" b="1" i="0" u="none" strike="noStrike" baseline="0" dirty="0">
                <a:solidFill>
                  <a:srgbClr val="0C0C0C"/>
                </a:solidFill>
              </a:rPr>
              <a:t> </a:t>
            </a:r>
            <a:r>
              <a:rPr lang="cs-CZ" sz="2900" i="0" u="none" strike="noStrike" baseline="0" dirty="0">
                <a:solidFill>
                  <a:srgbClr val="0C0C0C"/>
                </a:solidFill>
              </a:rPr>
              <a:t>a její </a:t>
            </a:r>
            <a:r>
              <a:rPr lang="cs-CZ" sz="2900" b="0" i="0" u="none" strike="noStrike" baseline="0" dirty="0">
                <a:solidFill>
                  <a:srgbClr val="0C0C0C"/>
                </a:solidFill>
              </a:rPr>
              <a:t>sociální struktury</a:t>
            </a:r>
            <a:endParaRPr lang="cs-CZ" sz="2900" dirty="0"/>
          </a:p>
          <a:p>
            <a:pPr marL="0" indent="0">
              <a:buNone/>
            </a:pPr>
            <a:r>
              <a:rPr lang="cs-CZ" sz="2900" dirty="0"/>
              <a:t>                               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44AAB7-A0A1-4451-B138-6D8BDF8A5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r="11153"/>
          <a:stretch/>
        </p:blipFill>
        <p:spPr>
          <a:xfrm>
            <a:off x="410966" y="1748252"/>
            <a:ext cx="2034282" cy="21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56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0B11BED-322D-1AF9-A680-BB3AF5BBE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Tematické okruhy výzkumu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475F6F-ACF8-DBBE-81B5-EF893D7E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948" y="1592494"/>
            <a:ext cx="10849510" cy="511310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1. </a:t>
            </a:r>
            <a:r>
              <a:rPr lang="cs-CZ" sz="1800" b="1" dirty="0"/>
              <a:t>Typologicko-chronologické studium: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sledování vývojových typologicko-morfologických prvků středověké keramiky formalizovaným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deskriptivním způsobem (tvarová morfologie, profilace okrajů, výzdoba)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2.  Studium </a:t>
            </a:r>
            <a:r>
              <a:rPr lang="cs-CZ" sz="1800" b="1" dirty="0" err="1"/>
              <a:t>archeologizace</a:t>
            </a:r>
            <a:r>
              <a:rPr lang="cs-CZ" sz="1800" b="1" dirty="0"/>
              <a:t> keramických souborů: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</a:t>
            </a:r>
            <a:r>
              <a:rPr lang="cs-CZ" sz="1800" dirty="0"/>
              <a:t> –  způsoby vzniku (</a:t>
            </a:r>
            <a:r>
              <a:rPr lang="cs-CZ" sz="1800" dirty="0" err="1"/>
              <a:t>archeologizací</a:t>
            </a:r>
            <a:r>
              <a:rPr lang="cs-CZ" sz="1800" dirty="0"/>
              <a:t>) keramických souborů z různých kontextů s rozdílnou socioekonomickou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a funkční interpretací na základě rekonstrukce formačních a </a:t>
            </a:r>
            <a:r>
              <a:rPr lang="cs-CZ" sz="1800" dirty="0" err="1"/>
              <a:t>postdepozičních</a:t>
            </a:r>
            <a:r>
              <a:rPr lang="cs-CZ" sz="1800" dirty="0"/>
              <a:t> procesů prostřednictvím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kvantitativních a kvalitativních prvků.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3.  </a:t>
            </a:r>
            <a:r>
              <a:rPr lang="cs-CZ" sz="1800" b="1" dirty="0" err="1"/>
              <a:t>Keramologicko-archeometrické</a:t>
            </a:r>
            <a:r>
              <a:rPr lang="cs-CZ" sz="1800" b="1" dirty="0"/>
              <a:t> studium: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 studium  technologického procesu keramiky od výběru keramické suroviny přes hrnčířskou výrobu, lokální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produkci a distribuci keramiky s využitím přírodovědných analýz (operační proces).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1018902" y="20639"/>
            <a:ext cx="10106297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Kovářská výroba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8903" y="1163639"/>
            <a:ext cx="10567851" cy="54331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1985 </a:t>
            </a:r>
            <a:r>
              <a:rPr lang="cs-CZ" sz="1800" dirty="0"/>
              <a:t> –  R. Krajíc: výzkum středověké kovárny v Sezimově Ústí–Novém Městě (14./15. stol. (zánik 1420)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/>
              <a:t>Kovárna</a:t>
            </a:r>
            <a:r>
              <a:rPr lang="cs-CZ" sz="1800" dirty="0"/>
              <a:t> –  největší místnost v domě s výhní v rohu a topeništěm na podlaze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ústí pece (140x140 cm) vyzděno z cihel, dno vyloženo kmeny a vymazáno vypálenou hlínou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před pecí kruhová jáma se špalkem a kovadlinkou (kolem štět)</a:t>
            </a:r>
          </a:p>
          <a:p>
            <a:pPr marL="0" indent="0">
              <a:buNone/>
              <a:defRPr/>
            </a:pPr>
            <a:r>
              <a:rPr lang="cs-CZ" sz="1800" dirty="0"/>
              <a:t> </a:t>
            </a:r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/>
              <a:t>Inventář</a:t>
            </a:r>
            <a:r>
              <a:rPr lang="cs-CZ" sz="1800" dirty="0"/>
              <a:t> – keramika (poháry, trojnožky, džbány, mísy, kahany)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depot pražských stříbrných grošů Václava II. (pod podlahou)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soubor železných předmětů: interiérové vybavení (hřebíky, panty, zámky, petlice, klíče, závory)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vybavení domácnosti (nože, žel. nádoby, dýka)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pracovní nástroje (2 kladiva, průbojník), doklady kovářské činnosti: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zbytky železa,  dyzny, struska, slitky želez, tyčovina a </a:t>
            </a:r>
            <a:r>
              <a:rPr lang="cs-CZ" sz="1800" dirty="0" err="1"/>
              <a:t>pásovina</a:t>
            </a:r>
            <a:r>
              <a:rPr lang="cs-CZ" sz="1800" dirty="0"/>
              <a:t> (600 kg odpadu)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Kovář</a:t>
            </a:r>
            <a:r>
              <a:rPr lang="cs-CZ" sz="1800" dirty="0"/>
              <a:t> – provozoval práce kovářské, podkovářské, zámečnické</a:t>
            </a:r>
          </a:p>
        </p:txBody>
      </p:sp>
    </p:spTree>
    <p:extLst>
      <p:ext uri="{BB962C8B-B14F-4D97-AF65-F5344CB8AC3E}">
        <p14:creationId xmlns:p14="http://schemas.microsoft.com/office/powerpoint/2010/main" val="2357954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6F1A96F-BB06-792E-82C4-EB7AEE34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3796" r="49923" b="61551"/>
          <a:stretch/>
        </p:blipFill>
        <p:spPr bwMode="auto">
          <a:xfrm>
            <a:off x="210495" y="1631118"/>
            <a:ext cx="3490980" cy="401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DCC02AC-E21F-1FF8-ED09-0DF7F8B13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0" t="32841" r="77" b="61551"/>
          <a:stretch/>
        </p:blipFill>
        <p:spPr bwMode="auto">
          <a:xfrm>
            <a:off x="1273995" y="5769234"/>
            <a:ext cx="5352835" cy="94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B915A4-60F2-4F76-8BCB-21DC843C0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21" y="873437"/>
            <a:ext cx="3782872" cy="48389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76DFB0-AADF-458E-9B8C-16CAC1F307ED}"/>
              </a:ext>
            </a:extLst>
          </p:cNvPr>
          <p:cNvSpPr txBox="1"/>
          <p:nvPr/>
        </p:nvSpPr>
        <p:spPr>
          <a:xfrm>
            <a:off x="8917968" y="6149378"/>
            <a:ext cx="215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Kovářská dílna, 1568.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989AB6-827A-478B-8720-D5EE3397E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12" y="2141626"/>
            <a:ext cx="3782872" cy="33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48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4041B359-2EAB-22BF-EB34-B672817B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                                  </a:t>
            </a:r>
            <a:r>
              <a:rPr lang="cs-CZ" altLang="cs-CZ" dirty="0">
                <a:solidFill>
                  <a:srgbClr val="FF0000"/>
                </a:solidFill>
              </a:rPr>
              <a:t>Militaria</a:t>
            </a:r>
            <a:br>
              <a:rPr lang="cs-CZ" altLang="cs-CZ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zbraně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981DD5-5CA0-2192-E8A3-E649EC987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834" y="1600200"/>
            <a:ext cx="8792966" cy="50688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/>
              <a:t>Poboční zbraně  </a:t>
            </a:r>
            <a:r>
              <a:rPr lang="cs-CZ" sz="2000" dirty="0"/>
              <a:t>– meč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dýka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tesák</a:t>
            </a:r>
          </a:p>
          <a:p>
            <a:pPr>
              <a:defRPr/>
            </a:pPr>
            <a:r>
              <a:rPr lang="cs-CZ" sz="2000" b="1" dirty="0"/>
              <a:t>Úderné zbraně  </a:t>
            </a:r>
            <a:r>
              <a:rPr lang="cs-CZ" sz="2000" dirty="0"/>
              <a:t>–  palcát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sekera</a:t>
            </a:r>
          </a:p>
          <a:p>
            <a:pPr>
              <a:defRPr/>
            </a:pPr>
            <a:r>
              <a:rPr lang="cs-CZ" sz="2000" b="1" dirty="0"/>
              <a:t>Tyčové zbraně  </a:t>
            </a:r>
            <a:r>
              <a:rPr lang="cs-CZ" sz="2000" dirty="0"/>
              <a:t>–  kopí</a:t>
            </a:r>
          </a:p>
          <a:p>
            <a:pPr>
              <a:defRPr/>
            </a:pPr>
            <a:r>
              <a:rPr lang="cs-CZ" sz="2000" b="1" dirty="0"/>
              <a:t>Střelné zbraně  </a:t>
            </a:r>
            <a:r>
              <a:rPr lang="cs-CZ" sz="2000" dirty="0"/>
              <a:t>–  kamenné projektily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–  šipky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–  napínací háky</a:t>
            </a:r>
          </a:p>
          <a:p>
            <a:pPr>
              <a:defRPr/>
            </a:pPr>
            <a:r>
              <a:rPr lang="cs-CZ" sz="2000" b="1" dirty="0"/>
              <a:t>Palné zbraně  </a:t>
            </a:r>
            <a:r>
              <a:rPr lang="cs-CZ" sz="2000" dirty="0"/>
              <a:t>–  hákovnice, projektily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Výstroj koně a jezdce  </a:t>
            </a:r>
            <a:r>
              <a:rPr lang="cs-CZ" sz="2000" dirty="0"/>
              <a:t>–  udidlo, třmen, ostruhy</a:t>
            </a:r>
          </a:p>
          <a:p>
            <a:pPr>
              <a:defRPr/>
            </a:pPr>
            <a:r>
              <a:rPr lang="cs-CZ" sz="2000" b="1" dirty="0"/>
              <a:t>Ochranná zbroj  </a:t>
            </a:r>
            <a:r>
              <a:rPr lang="cs-CZ" sz="2000" dirty="0"/>
              <a:t>–  pancéř, drátěná košile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5726CFDB-528A-103A-91DA-9F285A37C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4763"/>
            <a:ext cx="4038600" cy="1143001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Turnaje</a:t>
            </a:r>
          </a:p>
        </p:txBody>
      </p:sp>
      <p:pic>
        <p:nvPicPr>
          <p:cNvPr id="56323" name="Picture 10" descr="464px-Codex_Manesse_Heinrich_von_Breslau">
            <a:extLst>
              <a:ext uri="{FF2B5EF4-FFF2-40B4-BE49-F238E27FC236}">
                <a16:creationId xmlns:a16="http://schemas.microsoft.com/office/drawing/2014/main" id="{A6AA6410-D080-5BDB-E17C-CCAE7B12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6" y="202800"/>
            <a:ext cx="3092451" cy="437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3" descr="IMG_2170">
            <a:extLst>
              <a:ext uri="{FF2B5EF4-FFF2-40B4-BE49-F238E27FC236}">
                <a16:creationId xmlns:a16="http://schemas.microsoft.com/office/drawing/2014/main" id="{A6AAD6E3-0E0D-9111-15F5-61A9D26B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86" y="4766299"/>
            <a:ext cx="1300930" cy="130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8" descr="IMG_2176">
            <a:extLst>
              <a:ext uri="{FF2B5EF4-FFF2-40B4-BE49-F238E27FC236}">
                <a16:creationId xmlns:a16="http://schemas.microsoft.com/office/drawing/2014/main" id="{73665978-1BEF-CC19-D5F6-00412DF9E6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2919" y="4787276"/>
            <a:ext cx="1300930" cy="11870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9" descr="IMG_2168">
            <a:extLst>
              <a:ext uri="{FF2B5EF4-FFF2-40B4-BE49-F238E27FC236}">
                <a16:creationId xmlns:a16="http://schemas.microsoft.com/office/drawing/2014/main" id="{8A1C4980-335D-DCBD-C64E-801E5C089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252" y="4787276"/>
            <a:ext cx="1340037" cy="114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ovéPole 7">
            <a:extLst>
              <a:ext uri="{FF2B5EF4-FFF2-40B4-BE49-F238E27FC236}">
                <a16:creationId xmlns:a16="http://schemas.microsoft.com/office/drawing/2014/main" id="{64721C63-2E3D-4C68-3580-C16A4AD10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550" y="6167822"/>
            <a:ext cx="307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Kování rytířského opasku</a:t>
            </a:r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509D997D-EF22-E25B-711E-840F4FCD0A21}"/>
              </a:ext>
            </a:extLst>
          </p:cNvPr>
          <p:cNvSpPr txBox="1">
            <a:spLocks/>
          </p:cNvSpPr>
          <p:nvPr/>
        </p:nvSpPr>
        <p:spPr bwMode="auto">
          <a:xfrm>
            <a:off x="770562" y="1203326"/>
            <a:ext cx="6804988" cy="55673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b="1" dirty="0"/>
              <a:t>Jean </a:t>
            </a:r>
            <a:r>
              <a:rPr lang="cs-CZ" sz="1600" b="1" dirty="0" err="1"/>
              <a:t>Flori</a:t>
            </a:r>
            <a:r>
              <a:rPr lang="cs-CZ" sz="1600" b="1" dirty="0"/>
              <a:t>   </a:t>
            </a:r>
            <a:r>
              <a:rPr lang="cs-CZ" sz="1600" dirty="0"/>
              <a:t>–   příprava na boj (přísná pravidla)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–  sportovní zápolení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–  charakter slavnosti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Antika</a:t>
            </a:r>
            <a:r>
              <a:rPr lang="cs-CZ" sz="1600" dirty="0"/>
              <a:t>  –  „</a:t>
            </a:r>
            <a:r>
              <a:rPr lang="cs-CZ" sz="1600" dirty="0" err="1"/>
              <a:t>hippika</a:t>
            </a:r>
            <a:r>
              <a:rPr lang="cs-CZ" sz="1600" dirty="0"/>
              <a:t> gymnasia“(koňská cvičení)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„</a:t>
            </a:r>
            <a:r>
              <a:rPr lang="cs-CZ" sz="1600" dirty="0" err="1"/>
              <a:t>militari</a:t>
            </a:r>
            <a:r>
              <a:rPr lang="cs-CZ" sz="1600" dirty="0"/>
              <a:t> </a:t>
            </a:r>
            <a:r>
              <a:rPr lang="cs-CZ" sz="1600" dirty="0" err="1"/>
              <a:t>ludi</a:t>
            </a:r>
            <a:r>
              <a:rPr lang="cs-CZ" sz="1600" dirty="0"/>
              <a:t>“(vojenské hry)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Středověk</a:t>
            </a:r>
            <a:r>
              <a:rPr lang="cs-CZ" sz="1600" dirty="0"/>
              <a:t>  –  1095:  první zpráva ve Flandrech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–  1127:  Německo: zpráva Otty z </a:t>
            </a:r>
            <a:r>
              <a:rPr lang="cs-CZ" sz="1600" dirty="0" err="1"/>
              <a:t>Freisingu</a:t>
            </a:r>
            <a:r>
              <a:rPr lang="cs-CZ" sz="1600" dirty="0"/>
              <a:t> 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České země  </a:t>
            </a:r>
            <a:r>
              <a:rPr lang="cs-CZ" sz="1600" dirty="0"/>
              <a:t>–  podle Dalimila přinesl </a:t>
            </a:r>
            <a:r>
              <a:rPr lang="cs-CZ" sz="1600" dirty="0" err="1"/>
              <a:t>Ojíř</a:t>
            </a:r>
            <a:r>
              <a:rPr lang="cs-CZ" sz="1600" dirty="0"/>
              <a:t> </a:t>
            </a:r>
            <a:r>
              <a:rPr lang="cs-CZ" sz="1600" dirty="0" err="1"/>
              <a:t>zFriedberga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(na dvoře Václava I. (1230-1253)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Kolby</a:t>
            </a:r>
            <a:r>
              <a:rPr lang="cs-CZ" sz="1600" dirty="0"/>
              <a:t>  –   provázely slavnosti zápasy jízdních a pěších,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soupeřících o ceny a přízeň dam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  od 15./16. stol. se do pořádání zapojili měšťané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A1FB1025-8FD6-647B-5A89-D48F82E8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Dvorská kultura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0A5AF8-F6D8-B034-C42F-8647460CF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431" y="990600"/>
            <a:ext cx="10808413" cy="58674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altLang="cs-CZ" sz="1600" dirty="0"/>
              <a:t>Součást dvorského životního stylu (panovník šlechta) z Francie a Německa.</a:t>
            </a:r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/>
              <a:t>Pasování rytíře</a:t>
            </a:r>
            <a:r>
              <a:rPr lang="cs-CZ" altLang="cs-CZ" sz="1600" dirty="0"/>
              <a:t>  –  iniciace do mužské společnosti předáním zbraně a pásu (</a:t>
            </a:r>
            <a:r>
              <a:rPr lang="pt-BR" sz="1600" dirty="0"/>
              <a:t>cingulum militiae</a:t>
            </a:r>
            <a:r>
              <a:rPr lang="cs-CZ" sz="1600" dirty="0"/>
              <a:t>)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–  akt byl obvykle spojen s královskou korunovací, udělením léna, svatbou, církevním svátkem nebo tažením do bitvy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–  </a:t>
            </a:r>
            <a:r>
              <a:rPr lang="cs-CZ" altLang="cs-CZ" sz="1600" dirty="0" err="1"/>
              <a:t>klerikalizace</a:t>
            </a:r>
            <a:r>
              <a:rPr lang="cs-CZ" altLang="cs-CZ" sz="1600" dirty="0"/>
              <a:t> rituálu:  poskytnutí spirituální ochrany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–  součást rytířské kultury spojená s dvorským (kurtoazním) chováním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–  1128:  nejstarší popis od </a:t>
            </a:r>
            <a:r>
              <a:rPr lang="pt-BR" sz="1600" dirty="0"/>
              <a:t>Jean</a:t>
            </a:r>
            <a:r>
              <a:rPr lang="cs-CZ" sz="1600" dirty="0"/>
              <a:t>a</a:t>
            </a:r>
            <a:r>
              <a:rPr lang="pt-BR" sz="1600" dirty="0"/>
              <a:t> de Marmoutier</a:t>
            </a:r>
            <a:r>
              <a:rPr lang="cs-CZ" sz="1600" dirty="0"/>
              <a:t>a (</a:t>
            </a:r>
            <a:r>
              <a:rPr lang="pt-BR" sz="1600" dirty="0"/>
              <a:t>Historia Gaufreudi </a:t>
            </a:r>
            <a:r>
              <a:rPr lang="cs-CZ" sz="1600" dirty="0" err="1"/>
              <a:t>ducis</a:t>
            </a:r>
            <a:r>
              <a:rPr lang="cs-CZ" sz="1600" dirty="0"/>
              <a:t>),  </a:t>
            </a:r>
            <a:r>
              <a:rPr lang="pt-BR" sz="1600" dirty="0"/>
              <a:t>kdy </a:t>
            </a:r>
            <a:r>
              <a:rPr lang="cs-CZ" sz="1600" dirty="0"/>
              <a:t>byl v Rouenu pasován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</a:t>
            </a:r>
            <a:r>
              <a:rPr lang="cs-CZ" sz="1600" dirty="0" err="1"/>
              <a:t>Geofroy</a:t>
            </a:r>
            <a:r>
              <a:rPr lang="cs-CZ" sz="1600" dirty="0"/>
              <a:t> </a:t>
            </a:r>
            <a:r>
              <a:rPr lang="cs-CZ" sz="1600" dirty="0" err="1"/>
              <a:t>Plantagenet</a:t>
            </a:r>
            <a:r>
              <a:rPr lang="cs-CZ" sz="1600" dirty="0"/>
              <a:t> (po očistné lázni) </a:t>
            </a:r>
            <a:endParaRPr lang="cs-CZ" altLang="cs-CZ" sz="1600" dirty="0"/>
          </a:p>
          <a:p>
            <a:pPr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altLang="cs-CZ" sz="1600" b="1" dirty="0"/>
              <a:t>Panovnický dvůr  </a:t>
            </a:r>
            <a:r>
              <a:rPr lang="cs-CZ" altLang="cs-CZ" sz="1600" dirty="0"/>
              <a:t>–  korunovace: podobná pasování, budoucí král byl po rituální lázni opásán opaskem s mečem (znamení kříže),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a pak mu byla vložena koruna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–  svatby, pohřby, slavnosti, ceremonie a rituály  </a:t>
            </a:r>
            <a:r>
              <a:rPr lang="cs-CZ" altLang="cs-CZ" sz="1600" dirty="0" err="1"/>
              <a:t>Adventus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regis</a:t>
            </a:r>
            <a:r>
              <a:rPr lang="cs-CZ" altLang="cs-CZ" sz="1600" dirty="0"/>
              <a:t>:  vjezd krále byl jedním z nejdůležitějších rituálů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sz="1600" b="1" dirty="0" err="1"/>
              <a:t>Festivity</a:t>
            </a:r>
            <a:r>
              <a:rPr lang="cs-CZ" sz="1600" dirty="0"/>
              <a:t>  –  oslavy svátků a slavnosti jako specifický projev každodennosti (mimo všední den)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a)  soukromé: křty, svatby, pohřby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b)  veřejné  –  dvorské: šlechtické turnaje, korunovace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–  církevní: svátky, poutě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1056751A-65D0-E74A-C2B7-FAA89C143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Lov</a:t>
            </a:r>
          </a:p>
        </p:txBody>
      </p:sp>
      <p:sp>
        <p:nvSpPr>
          <p:cNvPr id="71683" name="Rectangle 5">
            <a:extLst>
              <a:ext uri="{FF2B5EF4-FFF2-40B4-BE49-F238E27FC236}">
                <a16:creationId xmlns:a16="http://schemas.microsoft.com/office/drawing/2014/main" id="{0669649C-65CC-04FB-68A9-22A324A40B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2249" y="1066800"/>
            <a:ext cx="11131661" cy="57912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altLang="cs-CZ" sz="8000" b="1" dirty="0"/>
              <a:t>Lovení divoké zvěře </a:t>
            </a:r>
            <a:r>
              <a:rPr lang="cs-CZ" altLang="cs-CZ" sz="8000" dirty="0"/>
              <a:t>  –  součást životního stylu a aristokratické kultury</a:t>
            </a:r>
            <a:r>
              <a:rPr lang="cs-CZ" altLang="cs-CZ" sz="16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8000" dirty="0"/>
              <a:t>                                           –  vyhrazeno pro nejvýše urozené: demonstrace postavení</a:t>
            </a:r>
          </a:p>
          <a:p>
            <a:pPr marL="0" indent="0">
              <a:buNone/>
              <a:defRPr/>
            </a:pPr>
            <a:r>
              <a:rPr lang="cs-CZ" altLang="cs-CZ" sz="8000" dirty="0"/>
              <a:t>                                              (panovník, vysoká aristokracie) </a:t>
            </a:r>
          </a:p>
          <a:p>
            <a:pPr marL="0" indent="0">
              <a:buNone/>
              <a:defRPr/>
            </a:pPr>
            <a:r>
              <a:rPr lang="cs-CZ" altLang="cs-CZ" sz="8000" dirty="0"/>
              <a:t>                                          –  součást rytířské kultury</a:t>
            </a:r>
          </a:p>
          <a:p>
            <a:pPr>
              <a:buFontTx/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/>
              <a:t>Účast na honu  </a:t>
            </a:r>
            <a:r>
              <a:rPr lang="cs-CZ" altLang="cs-CZ" sz="1600" dirty="0"/>
              <a:t>–  zábava (lovecká vášeň) a zároveň reprezentace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lov nesloužil výlučně k zásobování kuchyně masem divokých zvířat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–  nebyl považován za sport nebo náhradu vojenského tažení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8000" b="1" dirty="0"/>
              <a:t>Fridrich II. </a:t>
            </a:r>
            <a:r>
              <a:rPr lang="cs-CZ" altLang="cs-CZ" sz="8000" dirty="0"/>
              <a:t>–  De </a:t>
            </a:r>
            <a:r>
              <a:rPr lang="cs-CZ" altLang="cs-CZ" sz="8000" dirty="0" err="1"/>
              <a:t>arte</a:t>
            </a:r>
            <a:r>
              <a:rPr lang="cs-CZ" altLang="cs-CZ" sz="8000" dirty="0"/>
              <a:t> </a:t>
            </a:r>
            <a:r>
              <a:rPr lang="cs-CZ" altLang="cs-CZ" sz="8000" dirty="0" err="1"/>
              <a:t>venandi</a:t>
            </a:r>
            <a:r>
              <a:rPr lang="cs-CZ" altLang="cs-CZ" sz="8000" dirty="0"/>
              <a:t> </a:t>
            </a:r>
            <a:r>
              <a:rPr lang="cs-CZ" altLang="cs-CZ" sz="8000" dirty="0" err="1"/>
              <a:t>cum</a:t>
            </a:r>
            <a:r>
              <a:rPr lang="cs-CZ" altLang="cs-CZ" sz="8000" dirty="0"/>
              <a:t> </a:t>
            </a:r>
            <a:r>
              <a:rPr lang="cs-CZ" altLang="cs-CZ" sz="8000" dirty="0" err="1"/>
              <a:t>avibus</a:t>
            </a:r>
            <a:r>
              <a:rPr lang="cs-CZ" altLang="cs-CZ" sz="8000" dirty="0"/>
              <a:t>                                     </a:t>
            </a:r>
            <a:r>
              <a:rPr lang="cs-CZ" altLang="cs-CZ" sz="8000" b="1" dirty="0"/>
              <a:t>Gaston </a:t>
            </a:r>
            <a:r>
              <a:rPr lang="cs-CZ" altLang="cs-CZ" sz="8000" b="1" dirty="0" err="1"/>
              <a:t>Fébus</a:t>
            </a:r>
            <a:r>
              <a:rPr lang="cs-CZ" altLang="cs-CZ" sz="8000" b="1" dirty="0"/>
              <a:t>  </a:t>
            </a:r>
            <a:r>
              <a:rPr lang="cs-CZ" altLang="cs-CZ" sz="8000" dirty="0"/>
              <a:t>–  Livre de la </a:t>
            </a:r>
            <a:r>
              <a:rPr lang="cs-CZ" altLang="cs-CZ" sz="8000" dirty="0" err="1"/>
              <a:t>chasse</a:t>
            </a:r>
            <a:r>
              <a:rPr lang="cs-CZ" altLang="cs-CZ" sz="8000" dirty="0"/>
              <a:t>  </a:t>
            </a:r>
          </a:p>
          <a:p>
            <a:pPr marL="0" indent="0">
              <a:buNone/>
              <a:defRPr/>
            </a:pPr>
            <a:r>
              <a:rPr lang="cs-CZ" altLang="cs-CZ" sz="8000" dirty="0"/>
              <a:t>                                (O umění lovit s ptáky )</a:t>
            </a:r>
            <a:r>
              <a:rPr lang="cs-CZ" altLang="cs-CZ" sz="8000" b="1" dirty="0"/>
              <a:t>                                                                           </a:t>
            </a:r>
            <a:r>
              <a:rPr lang="cs-CZ" altLang="cs-CZ" sz="8000" dirty="0"/>
              <a:t>(Kniha o lovu) </a:t>
            </a:r>
          </a:p>
          <a:p>
            <a:pPr>
              <a:defRPr/>
            </a:pPr>
            <a:endParaRPr lang="cs-CZ" altLang="cs-CZ" sz="1600" dirty="0"/>
          </a:p>
          <a:p>
            <a:pPr>
              <a:buFontTx/>
              <a:buNone/>
              <a:defRPr/>
            </a:pPr>
            <a:endParaRPr lang="cs-CZ" altLang="cs-CZ" sz="1600" dirty="0"/>
          </a:p>
          <a:p>
            <a:pPr>
              <a:buFontTx/>
              <a:buNone/>
              <a:defRPr/>
            </a:pPr>
            <a:endParaRPr lang="cs-CZ" altLang="cs-CZ" sz="1600" dirty="0"/>
          </a:p>
          <a:p>
            <a:pPr>
              <a:buFontTx/>
              <a:buNone/>
              <a:defRPr/>
            </a:pPr>
            <a:r>
              <a:rPr lang="cs-CZ" altLang="cs-CZ" sz="1600" dirty="0"/>
              <a:t>     </a:t>
            </a:r>
          </a:p>
        </p:txBody>
      </p:sp>
      <p:pic>
        <p:nvPicPr>
          <p:cNvPr id="50180" name="Picture 9" descr="Výsledek obrázku pro Fridrich II. –  spis: De arte venandi cum avibus (o sokolnictví)">
            <a:extLst>
              <a:ext uri="{FF2B5EF4-FFF2-40B4-BE49-F238E27FC236}">
                <a16:creationId xmlns:a16="http://schemas.microsoft.com/office/drawing/2014/main" id="{C09A0FBA-7D4F-09C8-1507-EB408CED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90" y="2209800"/>
            <a:ext cx="2496763" cy="344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Výsledek obrázku pro Gaston Fébus – Livre de la chasse   o lovu">
            <a:extLst>
              <a:ext uri="{FF2B5EF4-FFF2-40B4-BE49-F238E27FC236}">
                <a16:creationId xmlns:a16="http://schemas.microsoft.com/office/drawing/2014/main" id="{FC2E66F5-C75E-1574-3CA3-7747C078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80" y="2209800"/>
            <a:ext cx="4296363" cy="379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Výsledek obrázku pro Fridrich II. –  spis: De arte venandi cum avibus (o sokolnictví)">
            <a:extLst>
              <a:ext uri="{FF2B5EF4-FFF2-40B4-BE49-F238E27FC236}">
                <a16:creationId xmlns:a16="http://schemas.microsoft.com/office/drawing/2014/main" id="{934119AF-7F3F-0DD7-9454-229923CBE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7" y="2744534"/>
            <a:ext cx="2648908" cy="272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M 708">
            <a:extLst>
              <a:ext uri="{FF2B5EF4-FFF2-40B4-BE49-F238E27FC236}">
                <a16:creationId xmlns:a16="http://schemas.microsoft.com/office/drawing/2014/main" id="{C4705681-86BF-E4B9-9F50-FBAB7F81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r="10977"/>
          <a:stretch>
            <a:fillRect/>
          </a:stretch>
        </p:blipFill>
        <p:spPr bwMode="auto">
          <a:xfrm>
            <a:off x="6956981" y="205483"/>
            <a:ext cx="1862832" cy="542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8" descr="Cvilín-meč2">
            <a:extLst>
              <a:ext uri="{FF2B5EF4-FFF2-40B4-BE49-F238E27FC236}">
                <a16:creationId xmlns:a16="http://schemas.microsoft.com/office/drawing/2014/main" id="{00C36C77-7F5F-76D3-8567-B47A889D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2" y="205483"/>
            <a:ext cx="2256382" cy="504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0">
            <a:extLst>
              <a:ext uri="{FF2B5EF4-FFF2-40B4-BE49-F238E27FC236}">
                <a16:creationId xmlns:a16="http://schemas.microsoft.com/office/drawing/2014/main" id="{B25E6B18-75C8-2400-3B70-D8992806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17604" r="28542" b="17932"/>
          <a:stretch>
            <a:fillRect/>
          </a:stretch>
        </p:blipFill>
        <p:spPr bwMode="auto">
          <a:xfrm>
            <a:off x="3185205" y="1664964"/>
            <a:ext cx="34575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9" name="Text Box 11">
            <a:extLst>
              <a:ext uri="{FF2B5EF4-FFF2-40B4-BE49-F238E27FC236}">
                <a16:creationId xmlns:a16="http://schemas.microsoft.com/office/drawing/2014/main" id="{9456CC34-2BC2-E71B-078B-B669A2683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5495926"/>
            <a:ext cx="2017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r>
              <a:rPr lang="cs-CZ" altLang="cs-CZ" sz="1800" b="1" dirty="0"/>
              <a:t>, d. 58 cm</a:t>
            </a:r>
          </a:p>
        </p:txBody>
      </p:sp>
      <p:sp>
        <p:nvSpPr>
          <p:cNvPr id="57350" name="Text Box 12">
            <a:extLst>
              <a:ext uri="{FF2B5EF4-FFF2-40B4-BE49-F238E27FC236}">
                <a16:creationId xmlns:a16="http://schemas.microsoft.com/office/drawing/2014/main" id="{9C738412-69F0-08F9-001C-E356434A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818" y="5628904"/>
            <a:ext cx="172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Stěbořice</a:t>
            </a:r>
          </a:p>
        </p:txBody>
      </p:sp>
      <p:sp>
        <p:nvSpPr>
          <p:cNvPr id="57351" name="Text Box 13">
            <a:extLst>
              <a:ext uri="{FF2B5EF4-FFF2-40B4-BE49-F238E27FC236}">
                <a16:creationId xmlns:a16="http://schemas.microsoft.com/office/drawing/2014/main" id="{FCE65DB8-9C96-8BFA-9FE7-E62E229E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265" y="4779131"/>
            <a:ext cx="29572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Vartnov</a:t>
            </a:r>
            <a:r>
              <a:rPr lang="cs-CZ" altLang="cs-CZ" sz="1800" b="1" dirty="0"/>
              <a:t>, d. 15,8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Zánikový horizont: 1478</a:t>
            </a:r>
          </a:p>
        </p:txBody>
      </p:sp>
      <p:sp>
        <p:nvSpPr>
          <p:cNvPr id="57352" name="Text Box 14">
            <a:extLst>
              <a:ext uri="{FF2B5EF4-FFF2-40B4-BE49-F238E27FC236}">
                <a16:creationId xmlns:a16="http://schemas.microsoft.com/office/drawing/2014/main" id="{FE9ACA68-F128-D88C-8908-02D322E15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34" y="6283185"/>
            <a:ext cx="117810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Analogie:  </a:t>
            </a:r>
            <a:r>
              <a:rPr lang="cs-CZ" altLang="cs-CZ" sz="1800" b="1" dirty="0" err="1"/>
              <a:t>Oakeshott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XIIIa</a:t>
            </a:r>
            <a:r>
              <a:rPr lang="cs-CZ" altLang="cs-CZ" sz="1800" b="1" dirty="0"/>
              <a:t> (14. – 15. stol.):  </a:t>
            </a:r>
            <a:r>
              <a:rPr lang="cs-CZ" altLang="cs-CZ" sz="1800" b="1" dirty="0" err="1"/>
              <a:t>Cvilín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Landek</a:t>
            </a:r>
            <a:r>
              <a:rPr lang="cs-CZ" altLang="cs-CZ" sz="1800" b="1" dirty="0"/>
              <a:t>, Hrádek ve Slezsku, </a:t>
            </a:r>
            <a:r>
              <a:rPr lang="cs-CZ" altLang="cs-CZ" sz="1800" b="1" dirty="0" err="1"/>
              <a:t>Heřmanovicíe</a:t>
            </a:r>
            <a:r>
              <a:rPr lang="cs-CZ" altLang="cs-CZ" sz="1800" b="1" dirty="0"/>
              <a:t> na Bruntálsku</a:t>
            </a:r>
          </a:p>
        </p:txBody>
      </p:sp>
      <p:sp>
        <p:nvSpPr>
          <p:cNvPr id="57353" name="TextovéPole 1">
            <a:extLst>
              <a:ext uri="{FF2B5EF4-FFF2-40B4-BE49-F238E27FC236}">
                <a16:creationId xmlns:a16="http://schemas.microsoft.com/office/drawing/2014/main" id="{CEDF7C31-C2A2-2C06-A925-F8674E3AE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855" y="588639"/>
            <a:ext cx="30765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Chladné zbraně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  </a:t>
            </a:r>
            <a:r>
              <a:rPr lang="cs-CZ" altLang="cs-CZ" sz="2800" dirty="0">
                <a:solidFill>
                  <a:srgbClr val="FF0000"/>
                </a:solidFill>
              </a:rPr>
              <a:t>dlouhé meče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599EDFC-ED11-FD80-9393-7E2CF5B1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8501" r="22044" b="13417"/>
          <a:stretch>
            <a:fillRect/>
          </a:stretch>
        </p:blipFill>
        <p:spPr bwMode="auto">
          <a:xfrm>
            <a:off x="9134015" y="588639"/>
            <a:ext cx="2883734" cy="51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91BBEF73-537B-CA5E-54E7-7EAC168C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4" t="28354" r="45181" b="23811"/>
          <a:stretch>
            <a:fillRect/>
          </a:stretch>
        </p:blipFill>
        <p:spPr bwMode="auto">
          <a:xfrm>
            <a:off x="406120" y="0"/>
            <a:ext cx="4513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5" descr="2025">
            <a:extLst>
              <a:ext uri="{FF2B5EF4-FFF2-40B4-BE49-F238E27FC236}">
                <a16:creationId xmlns:a16="http://schemas.microsoft.com/office/drawing/2014/main" id="{8EEBC544-2AE3-8BB1-6423-37BBCE09E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5" t="77799" r="5671" b="13960"/>
          <a:stretch/>
        </p:blipFill>
        <p:spPr bwMode="auto">
          <a:xfrm>
            <a:off x="8019845" y="667980"/>
            <a:ext cx="3726094" cy="103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025">
            <a:extLst>
              <a:ext uri="{FF2B5EF4-FFF2-40B4-BE49-F238E27FC236}">
                <a16:creationId xmlns:a16="http://schemas.microsoft.com/office/drawing/2014/main" id="{61601B25-E351-248A-C2E4-5BA14DF3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1"/>
          <a:stretch>
            <a:fillRect/>
          </a:stretch>
        </p:blipFill>
        <p:spPr bwMode="auto">
          <a:xfrm>
            <a:off x="5167042" y="-51371"/>
            <a:ext cx="2852803" cy="328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3O bronzová hlavice palcátu (ě">
            <a:extLst>
              <a:ext uri="{FF2B5EF4-FFF2-40B4-BE49-F238E27FC236}">
                <a16:creationId xmlns:a16="http://schemas.microsoft.com/office/drawing/2014/main" id="{EBF20810-0CD2-4B93-3F44-7B92B89E8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40" y="2887038"/>
            <a:ext cx="5369960" cy="357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D4372CD-97D0-529E-5FDE-72690336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334" y="5820688"/>
            <a:ext cx="1172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Přerovec</a:t>
            </a:r>
            <a:endParaRPr lang="cs-CZ" altLang="cs-CZ" sz="1800" b="1" dirty="0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ECB6A3D1-9A2F-79AF-2EF6-37DB55B43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5101" y="3737902"/>
            <a:ext cx="1031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Vartnov</a:t>
            </a:r>
            <a:endParaRPr lang="cs-CZ" altLang="cs-CZ" sz="18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59EF6F14-9717-E0AF-AFA6-ED283A42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647" y="585127"/>
            <a:ext cx="3467100" cy="11430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        Tesák</a:t>
            </a:r>
            <a:br>
              <a:rPr lang="cs-CZ" altLang="cs-CZ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  </a:t>
            </a:r>
            <a:r>
              <a:rPr lang="cs-CZ" altLang="cs-CZ" sz="2400" b="1" dirty="0">
                <a:solidFill>
                  <a:srgbClr val="FF0000"/>
                </a:solidFill>
              </a:rPr>
              <a:t>15. – 16. stol.</a:t>
            </a:r>
          </a:p>
        </p:txBody>
      </p:sp>
      <p:pic>
        <p:nvPicPr>
          <p:cNvPr id="58371" name="Zástupný symbol pro obsah 3">
            <a:extLst>
              <a:ext uri="{FF2B5EF4-FFF2-40B4-BE49-F238E27FC236}">
                <a16:creationId xmlns:a16="http://schemas.microsoft.com/office/drawing/2014/main" id="{D3424CE1-D8DD-F8CA-F4E0-5F62B069A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1088" y="257175"/>
            <a:ext cx="1162103" cy="3997479"/>
          </a:xfrm>
        </p:spPr>
      </p:pic>
      <p:sp>
        <p:nvSpPr>
          <p:cNvPr id="58372" name="TextovéPole 4">
            <a:extLst>
              <a:ext uri="{FF2B5EF4-FFF2-40B4-BE49-F238E27FC236}">
                <a16:creationId xmlns:a16="http://schemas.microsoft.com/office/drawing/2014/main" id="{519AC0DF-AB1F-BD39-64A4-96AEA216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45" y="3762381"/>
            <a:ext cx="738715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cs-CZ" sz="2000" dirty="0"/>
              <a:t>Žákovský, P., 2014: Tesáky a problematika jednosečných zbraní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stredověku</a:t>
            </a:r>
            <a:r>
              <a:rPr lang="cs-CZ" altLang="cs-CZ" sz="2000" dirty="0"/>
              <a:t> a raného novověku. Rkp. disertační práce na ÚAM FF MU v Brně. Brno.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2011.: Středověká a raně novověká militaria ze sbírek lovecko-lesnického muzea v Úsově na Moravě, Acta Militaria </a:t>
            </a:r>
            <a:r>
              <a:rPr lang="cs-CZ" altLang="cs-CZ" sz="2000" dirty="0" err="1"/>
              <a:t>Mediaevalia</a:t>
            </a:r>
            <a:r>
              <a:rPr lang="cs-CZ" altLang="cs-CZ" sz="2000" dirty="0"/>
              <a:t> VII, 105–159.</a:t>
            </a:r>
          </a:p>
        </p:txBody>
      </p:sp>
      <p:sp>
        <p:nvSpPr>
          <p:cNvPr id="58373" name="Obdélník 5">
            <a:extLst>
              <a:ext uri="{FF2B5EF4-FFF2-40B4-BE49-F238E27FC236}">
                <a16:creationId xmlns:a16="http://schemas.microsoft.com/office/drawing/2014/main" id="{7A7D1373-FCAD-A982-80B7-1CD49612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088" y="4528275"/>
            <a:ext cx="3087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cs-CZ" sz="1800" b="1" dirty="0">
                <a:latin typeface="TimesNewRomanPSMT"/>
              </a:rPr>
              <a:t>Cvilín</a:t>
            </a:r>
            <a:r>
              <a:rPr lang="cs-CZ" altLang="cs-CZ" sz="1800" b="1" dirty="0">
                <a:latin typeface="TimesNewRomanPSMT"/>
              </a:rPr>
              <a:t>:</a:t>
            </a:r>
            <a:r>
              <a:rPr lang="cs-CZ" altLang="cs-CZ" sz="1800" dirty="0">
                <a:latin typeface="TimesNewRomanPSMT"/>
              </a:rPr>
              <a:t>  </a:t>
            </a:r>
            <a:r>
              <a:rPr lang="es-ES" altLang="cs-CZ" sz="1800" dirty="0">
                <a:latin typeface="TimesNewRomanPSMT"/>
              </a:rPr>
              <a:t>inv. č. HU 131, 610/73</a:t>
            </a:r>
            <a:endParaRPr lang="cs-CZ" altLang="cs-CZ" sz="1800" dirty="0">
              <a:latin typeface="TimesNewRomanPSM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NewRomanPSMT"/>
              </a:rPr>
              <a:t>            d. 470 mm</a:t>
            </a:r>
            <a:endParaRPr lang="cs-CZ" altLang="cs-CZ" sz="1800" dirty="0"/>
          </a:p>
        </p:txBody>
      </p:sp>
      <p:pic>
        <p:nvPicPr>
          <p:cNvPr id="58374" name="Obrázek 7">
            <a:extLst>
              <a:ext uri="{FF2B5EF4-FFF2-40B4-BE49-F238E27FC236}">
                <a16:creationId xmlns:a16="http://schemas.microsoft.com/office/drawing/2014/main" id="{C38CBC9A-C499-E4F5-CEAA-A8733823DE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58" y="257175"/>
            <a:ext cx="1984516" cy="394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Obdélník 8">
            <a:extLst>
              <a:ext uri="{FF2B5EF4-FFF2-40B4-BE49-F238E27FC236}">
                <a16:creationId xmlns:a16="http://schemas.microsoft.com/office/drawing/2014/main" id="{3D31360C-F978-4AEC-0386-172F8BB09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9634" y="5567362"/>
            <a:ext cx="360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NewRomanPSMT"/>
              </a:rPr>
              <a:t>Tvar je ojedinělý a nemá bližší analogii – nález z Orlíka má jiný tvar čepele.  </a:t>
            </a:r>
            <a:endParaRPr lang="cs-CZ" altLang="cs-CZ" sz="2000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0B32E7B2-6915-0A6E-74F9-C58C14CE9BDD}"/>
              </a:ext>
            </a:extLst>
          </p:cNvPr>
          <p:cNvSpPr txBox="1">
            <a:spLocks/>
          </p:cNvSpPr>
          <p:nvPr/>
        </p:nvSpPr>
        <p:spPr bwMode="auto">
          <a:xfrm>
            <a:off x="996593" y="2079627"/>
            <a:ext cx="5901095" cy="22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2000" dirty="0"/>
              <a:t>Univerzální zbraň, která se ve objevila koncem 13. stol. a rozšířila se v průběhu 14. a 15. věku.</a:t>
            </a:r>
          </a:p>
          <a:p>
            <a:pPr>
              <a:defRPr/>
            </a:pPr>
            <a:endParaRPr lang="cs-CZ" kern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A15EF-5715-4D49-9346-379AD558E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1" y="883578"/>
            <a:ext cx="11698840" cy="597442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Ideje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principy, myšlenky, představy, které předchází zkušenosti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hodnoty: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 např. křesťanské (</a:t>
            </a:r>
            <a:r>
              <a:rPr lang="cs-CZ" sz="2000" dirty="0">
                <a:solidFill>
                  <a:srgbClr val="0C0C0C"/>
                </a:solidFill>
              </a:rPr>
              <a:t>morálka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symboly: 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objekt, událost, čin, vlastnost nebo vztah, které mají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abstraktní význam (měšec/bohatství)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C0C0C"/>
                </a:solidFill>
              </a:rPr>
              <a:t>            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 –  znaky: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v ikonografii:  kříž/křesťanství; kalich/přívrženci podobojí</a:t>
            </a:r>
          </a:p>
          <a:p>
            <a:pPr marL="0" indent="0" algn="l">
              <a:buNone/>
            </a:pPr>
            <a:r>
              <a:rPr lang="cs-CZ" sz="2000" i="0" u="none" strike="noStrike" baseline="0" dirty="0">
                <a:solidFill>
                  <a:srgbClr val="0C0C0C"/>
                </a:solidFill>
              </a:rPr>
              <a:t>                                   významy symbolů a znaků se zabývá </a:t>
            </a:r>
            <a:r>
              <a:rPr lang="cs-CZ" sz="2000" b="1" i="0" u="none" strike="noStrike" baseline="0" dirty="0" err="1">
                <a:solidFill>
                  <a:srgbClr val="0C0C0C"/>
                </a:solidFill>
              </a:rPr>
              <a:t>semiotika</a:t>
            </a:r>
            <a:endParaRPr lang="cs-CZ" sz="2000" b="0" i="0" u="none" strike="noStrike" baseline="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  </a:t>
            </a:r>
            <a:endParaRPr lang="cs-CZ" sz="2000" b="0" i="0" u="none" strike="noStrike" baseline="0" dirty="0">
              <a:solidFill>
                <a:srgbClr val="0C0C0C"/>
              </a:solidFill>
            </a:endParaRPr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S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ociokulturní regulativy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obyčeje: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</a:t>
            </a:r>
            <a:r>
              <a:rPr lang="cs-CZ" sz="2000" dirty="0">
                <a:solidFill>
                  <a:srgbClr val="0C0C0C"/>
                </a:solidFill>
              </a:rPr>
              <a:t>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stolování, odívání, společenské vystupování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                                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mravy: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 křesťanské se řídí desaterem Božích přikázání  (hřích/pokání)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                                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zákony</a:t>
            </a:r>
            <a:r>
              <a:rPr lang="cs-CZ" sz="2000" b="1" dirty="0">
                <a:solidFill>
                  <a:srgbClr val="0C0C0C"/>
                </a:solidFill>
              </a:rPr>
              <a:t>:  </a:t>
            </a:r>
            <a:r>
              <a:rPr lang="cs-CZ" sz="2000" dirty="0">
                <a:solidFill>
                  <a:srgbClr val="0C0C0C"/>
                </a:solidFill>
              </a:rPr>
              <a:t>porušení je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sankcionováno (soudy) </a:t>
            </a:r>
          </a:p>
          <a:p>
            <a:pPr marL="0" indent="0" algn="l">
              <a:buNone/>
            </a:pPr>
            <a:r>
              <a:rPr lang="cs-CZ" sz="2000" i="0" u="none" strike="noStrike" baseline="0" dirty="0">
                <a:solidFill>
                  <a:srgbClr val="0C0C0C"/>
                </a:solidFill>
              </a:rPr>
              <a:t>                                                 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tabu: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incest</a:t>
            </a:r>
          </a:p>
          <a:p>
            <a:pPr marL="0" indent="0" algn="l">
              <a:buNone/>
            </a:pPr>
            <a:endParaRPr lang="cs-CZ" sz="2000" i="0" u="none" strike="noStrike" baseline="0" dirty="0">
              <a:solidFill>
                <a:srgbClr val="0C0C0C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Artefakty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 –  lidmi vyrobené a používané objekty</a:t>
            </a:r>
            <a:endParaRPr lang="cs-CZ" sz="200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000" i="0" u="none" strike="noStrike" baseline="0" dirty="0">
                <a:solidFill>
                  <a:srgbClr val="0C0C0C"/>
                </a:solidFill>
              </a:rPr>
              <a:t>                            </a:t>
            </a:r>
            <a:r>
              <a:rPr lang="cs-CZ" sz="2000" i="0" u="none" strike="noStrike" baseline="0" dirty="0" err="1">
                <a:solidFill>
                  <a:srgbClr val="0C0C0C"/>
                </a:solidFill>
              </a:rPr>
              <a:t>ekofakty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a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environmentální pozůstatky (organické, anorganické) 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0C0C0C"/>
                </a:solidFill>
              </a:rPr>
              <a:t>                      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archeologie: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analýza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a interpretace </a:t>
            </a:r>
            <a:r>
              <a:rPr lang="pl-PL" sz="2000" b="0" i="0" u="none" strike="noStrike" baseline="0" dirty="0">
                <a:solidFill>
                  <a:srgbClr val="0C0C0C"/>
                </a:solidFill>
              </a:rPr>
              <a:t>hmotných pramenů slouží k rekonstrukci minulosti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0C0C0C"/>
                </a:solidFill>
              </a:rPr>
              <a:t>                      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kognitivní archeologie: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 holistický (celkový) přístup ke studiu zaniklých sociokulturních systémů</a:t>
            </a:r>
            <a:endParaRPr lang="cs-CZ" sz="2000" i="0" u="none" strike="noStrike" baseline="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200" dirty="0">
                <a:solidFill>
                  <a:srgbClr val="0C0C0C"/>
                </a:solidFill>
              </a:rPr>
              <a:t>                                                  </a:t>
            </a:r>
            <a:endParaRPr lang="cs-CZ" sz="2000" dirty="0">
              <a:solidFill>
                <a:srgbClr val="0C0C0C"/>
              </a:solidFill>
            </a:endParaRPr>
          </a:p>
          <a:p>
            <a:pPr algn="l"/>
            <a:endParaRPr lang="cs-CZ" sz="2000" dirty="0">
              <a:solidFill>
                <a:srgbClr val="0C0C0C"/>
              </a:solidFill>
            </a:endParaRPr>
          </a:p>
          <a:p>
            <a:pPr algn="l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50151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AF09CA74-DACC-CAF4-4F37-D82CFC6AA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5435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Záštitné trny tesáku</a:t>
            </a:r>
            <a:br>
              <a:rPr lang="cs-CZ" altLang="cs-CZ" sz="2000" dirty="0"/>
            </a:br>
            <a:r>
              <a:rPr lang="cs-CZ" altLang="cs-CZ" sz="2000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konec 14. – 15. stol.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pic>
        <p:nvPicPr>
          <p:cNvPr id="35843" name="Picture 5">
            <a:extLst>
              <a:ext uri="{FF2B5EF4-FFF2-40B4-BE49-F238E27FC236}">
                <a16:creationId xmlns:a16="http://schemas.microsoft.com/office/drawing/2014/main" id="{319B0066-5256-3959-35B1-D40482983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7" t="19713" r="18500" b="23009"/>
          <a:stretch>
            <a:fillRect/>
          </a:stretch>
        </p:blipFill>
        <p:spPr>
          <a:xfrm>
            <a:off x="1847850" y="3789364"/>
            <a:ext cx="4897438" cy="2320925"/>
          </a:xfrm>
        </p:spPr>
      </p:pic>
      <p:pic>
        <p:nvPicPr>
          <p:cNvPr id="35844" name="Picture 6">
            <a:extLst>
              <a:ext uri="{FF2B5EF4-FFF2-40B4-BE49-F238E27FC236}">
                <a16:creationId xmlns:a16="http://schemas.microsoft.com/office/drawing/2014/main" id="{D60DA894-ECF6-20E8-491C-043D364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20792" r="25287" b="29124"/>
          <a:stretch>
            <a:fillRect/>
          </a:stretch>
        </p:blipFill>
        <p:spPr bwMode="auto">
          <a:xfrm>
            <a:off x="2208214" y="1196975"/>
            <a:ext cx="3995737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7">
            <a:extLst>
              <a:ext uri="{FF2B5EF4-FFF2-40B4-BE49-F238E27FC236}">
                <a16:creationId xmlns:a16="http://schemas.microsoft.com/office/drawing/2014/main" id="{C4DADFF9-3A99-A6B7-1406-EF969B00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0"/>
            <a:ext cx="3141663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8">
            <a:extLst>
              <a:ext uri="{FF2B5EF4-FFF2-40B4-BE49-F238E27FC236}">
                <a16:creationId xmlns:a16="http://schemas.microsoft.com/office/drawing/2014/main" id="{10171596-65AD-4706-E78A-9CBCFDEB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3860800"/>
            <a:ext cx="20605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7" name="Text Box 9">
            <a:extLst>
              <a:ext uri="{FF2B5EF4-FFF2-40B4-BE49-F238E27FC236}">
                <a16:creationId xmlns:a16="http://schemas.microsoft.com/office/drawing/2014/main" id="{FF3A870A-7518-AE1D-E982-D14C11F7D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3429001"/>
            <a:ext cx="3454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1961: Opava – Masarykova ul.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Nalezen ve výkopu potrubí</a:t>
            </a:r>
          </a:p>
        </p:txBody>
      </p:sp>
      <p:sp>
        <p:nvSpPr>
          <p:cNvPr id="35848" name="Text Box 10">
            <a:extLst>
              <a:ext uri="{FF2B5EF4-FFF2-40B4-BE49-F238E27FC236}">
                <a16:creationId xmlns:a16="http://schemas.microsoft.com/office/drawing/2014/main" id="{45994BD9-DD4B-1098-C886-E9528F04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370" y="3082183"/>
            <a:ext cx="63914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Analogie:  </a:t>
            </a:r>
            <a:r>
              <a:rPr lang="cs-CZ" altLang="cs-CZ" sz="1800" b="1" dirty="0" err="1"/>
              <a:t>Svídna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Mstěnice</a:t>
            </a:r>
            <a:r>
              <a:rPr lang="cs-CZ" altLang="cs-CZ" sz="1800" b="1" dirty="0"/>
              <a:t>, Sezimovo Ústí, hrad Lopata</a:t>
            </a:r>
          </a:p>
        </p:txBody>
      </p:sp>
      <p:sp>
        <p:nvSpPr>
          <p:cNvPr id="35849" name="Text Box 11">
            <a:extLst>
              <a:ext uri="{FF2B5EF4-FFF2-40B4-BE49-F238E27FC236}">
                <a16:creationId xmlns:a16="http://schemas.microsoft.com/office/drawing/2014/main" id="{5E3DAA23-EA8C-B53F-EF45-446772E8A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6" y="6257926"/>
            <a:ext cx="4195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Moravský Krumlov, Zvíkov, Drahovce na Slovensku</a:t>
            </a:r>
          </a:p>
        </p:txBody>
      </p:sp>
      <p:pic>
        <p:nvPicPr>
          <p:cNvPr id="35850" name="Picture 12" descr="M 653">
            <a:extLst>
              <a:ext uri="{FF2B5EF4-FFF2-40B4-BE49-F238E27FC236}">
                <a16:creationId xmlns:a16="http://schemas.microsoft.com/office/drawing/2014/main" id="{CFD8F376-6355-6EF7-64D4-3FC262F3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4" t="29773" r="42805" b="26529"/>
          <a:stretch>
            <a:fillRect/>
          </a:stretch>
        </p:blipFill>
        <p:spPr bwMode="auto">
          <a:xfrm>
            <a:off x="7104064" y="4076700"/>
            <a:ext cx="11398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M 644">
            <a:extLst>
              <a:ext uri="{FF2B5EF4-FFF2-40B4-BE49-F238E27FC236}">
                <a16:creationId xmlns:a16="http://schemas.microsoft.com/office/drawing/2014/main" id="{8F55F7E2-87BD-2CC6-6757-DCFDC00F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80" y="2455104"/>
            <a:ext cx="1128262" cy="245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6" descr="img262">
            <a:extLst>
              <a:ext uri="{FF2B5EF4-FFF2-40B4-BE49-F238E27FC236}">
                <a16:creationId xmlns:a16="http://schemas.microsoft.com/office/drawing/2014/main" id="{92F6485E-2F38-4B2E-EFDB-163EF7FA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>
            <a:fillRect/>
          </a:stretch>
        </p:blipFill>
        <p:spPr bwMode="auto">
          <a:xfrm>
            <a:off x="813568" y="171035"/>
            <a:ext cx="2446338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>
            <a:extLst>
              <a:ext uri="{FF2B5EF4-FFF2-40B4-BE49-F238E27FC236}">
                <a16:creationId xmlns:a16="http://schemas.microsoft.com/office/drawing/2014/main" id="{DB1969F9-5215-696E-7F63-ECA979C68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t="11354" r="33644" b="60292"/>
          <a:stretch>
            <a:fillRect/>
          </a:stretch>
        </p:blipFill>
        <p:spPr bwMode="auto">
          <a:xfrm>
            <a:off x="175807" y="4501022"/>
            <a:ext cx="3373047" cy="170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Rectangle 10">
            <a:extLst>
              <a:ext uri="{FF2B5EF4-FFF2-40B4-BE49-F238E27FC236}">
                <a16:creationId xmlns:a16="http://schemas.microsoft.com/office/drawing/2014/main" id="{12E0E8B1-84B3-880B-A11B-00A0F4BAB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4036" y="199607"/>
            <a:ext cx="2811151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Kuš - samostříl</a:t>
            </a:r>
            <a:br>
              <a:rPr lang="cs-CZ" altLang="cs-CZ" sz="3200" b="1" dirty="0"/>
            </a:br>
            <a:r>
              <a:rPr lang="cs-CZ" altLang="cs-CZ" sz="3200" b="1" dirty="0"/>
              <a:t>       </a:t>
            </a:r>
            <a:r>
              <a:rPr lang="cs-CZ" altLang="cs-CZ" sz="2700" b="1" dirty="0" err="1">
                <a:solidFill>
                  <a:srgbClr val="FF0000"/>
                </a:solidFill>
              </a:rPr>
              <a:t>Arma</a:t>
            </a:r>
            <a:r>
              <a:rPr lang="cs-CZ" altLang="cs-CZ" sz="2700" b="1" dirty="0">
                <a:solidFill>
                  <a:srgbClr val="FF0000"/>
                </a:solidFill>
              </a:rPr>
              <a:t> </a:t>
            </a:r>
            <a:r>
              <a:rPr lang="cs-CZ" altLang="cs-CZ" sz="2700" b="1" dirty="0" err="1">
                <a:solidFill>
                  <a:srgbClr val="FF0000"/>
                </a:solidFill>
              </a:rPr>
              <a:t>diaboli</a:t>
            </a:r>
            <a:br>
              <a:rPr lang="cs-CZ" altLang="cs-CZ" sz="2700" b="1" dirty="0">
                <a:solidFill>
                  <a:srgbClr val="FF0000"/>
                </a:solidFill>
              </a:rPr>
            </a:br>
            <a:r>
              <a:rPr lang="cs-CZ" altLang="cs-CZ" sz="2700" b="1" dirty="0">
                <a:solidFill>
                  <a:srgbClr val="FF0000"/>
                </a:solidFill>
              </a:rPr>
              <a:t>     (ďábelská zbraň)</a:t>
            </a:r>
          </a:p>
        </p:txBody>
      </p:sp>
      <p:sp>
        <p:nvSpPr>
          <p:cNvPr id="64518" name="Text Box 12">
            <a:extLst>
              <a:ext uri="{FF2B5EF4-FFF2-40B4-BE49-F238E27FC236}">
                <a16:creationId xmlns:a16="http://schemas.microsoft.com/office/drawing/2014/main" id="{C62247BD-5884-E636-8C68-AB99F9FE6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8" y="6275708"/>
            <a:ext cx="4296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2012: Opava – Křížkovského sady</a:t>
            </a:r>
          </a:p>
        </p:txBody>
      </p:sp>
      <p:sp>
        <p:nvSpPr>
          <p:cNvPr id="64519" name="Text Box 14">
            <a:extLst>
              <a:ext uri="{FF2B5EF4-FFF2-40B4-BE49-F238E27FC236}">
                <a16:creationId xmlns:a16="http://schemas.microsoft.com/office/drawing/2014/main" id="{CF2A86CB-1723-99FA-271B-E37491D58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894" y="6332247"/>
            <a:ext cx="7441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Cvilín</a:t>
            </a:r>
            <a:endParaRPr lang="cs-CZ" altLang="cs-CZ" sz="1600" b="1" dirty="0"/>
          </a:p>
        </p:txBody>
      </p:sp>
      <p:pic>
        <p:nvPicPr>
          <p:cNvPr id="64520" name="Picture 15">
            <a:extLst>
              <a:ext uri="{FF2B5EF4-FFF2-40B4-BE49-F238E27FC236}">
                <a16:creationId xmlns:a16="http://schemas.microsoft.com/office/drawing/2014/main" id="{877A5D2F-6A39-2D48-F12D-F390A2FB8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46286"/>
          <a:stretch>
            <a:fillRect/>
          </a:stretch>
        </p:blipFill>
        <p:spPr bwMode="auto">
          <a:xfrm rot="5400000">
            <a:off x="6328239" y="2872509"/>
            <a:ext cx="3923793" cy="150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17" descr="M 645">
            <a:extLst>
              <a:ext uri="{FF2B5EF4-FFF2-40B4-BE49-F238E27FC236}">
                <a16:creationId xmlns:a16="http://schemas.microsoft.com/office/drawing/2014/main" id="{01B18249-549E-F37C-5149-FF1CACAD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39" y="4437281"/>
            <a:ext cx="1669644" cy="175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18">
            <a:extLst>
              <a:ext uri="{FF2B5EF4-FFF2-40B4-BE49-F238E27FC236}">
                <a16:creationId xmlns:a16="http://schemas.microsoft.com/office/drawing/2014/main" id="{6E5932A7-5253-5FBE-447C-5C5606843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343" y="5780782"/>
            <a:ext cx="30936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Opava-Horní </a:t>
            </a:r>
            <a:r>
              <a:rPr lang="cs-CZ" altLang="cs-CZ" sz="1600" b="1" dirty="0" err="1"/>
              <a:t>náměsti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Fragment luku/kuše),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2.p. 1313/14. stol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1973:  </a:t>
            </a:r>
            <a:r>
              <a:rPr lang="cs-CZ" altLang="cs-CZ" sz="1600" b="1" dirty="0" err="1"/>
              <a:t>Brzeg</a:t>
            </a:r>
            <a:r>
              <a:rPr lang="cs-CZ" altLang="cs-CZ" sz="1600" b="1" dirty="0"/>
              <a:t> (celý ve studni)</a:t>
            </a:r>
          </a:p>
        </p:txBody>
      </p:sp>
      <p:sp>
        <p:nvSpPr>
          <p:cNvPr id="64523" name="Obdélník 2">
            <a:extLst>
              <a:ext uri="{FF2B5EF4-FFF2-40B4-BE49-F238E27FC236}">
                <a16:creationId xmlns:a16="http://schemas.microsoft.com/office/drawing/2014/main" id="{49CCFF48-ABD5-A0C1-BF91-5D353E65E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68" y="4128378"/>
            <a:ext cx="41857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/>
              <a:t>Kostěný ořech – spouštěcí mechanismus</a:t>
            </a:r>
            <a:endParaRPr lang="cs-CZ" altLang="cs-CZ" sz="2400" dirty="0"/>
          </a:p>
        </p:txBody>
      </p:sp>
      <p:sp>
        <p:nvSpPr>
          <p:cNvPr id="64524" name="Obdélník 3">
            <a:extLst>
              <a:ext uri="{FF2B5EF4-FFF2-40B4-BE49-F238E27FC236}">
                <a16:creationId xmlns:a16="http://schemas.microsoft.com/office/drawing/2014/main" id="{D615D3D1-F9BE-F880-9345-D2EC19D12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329" y="5003433"/>
            <a:ext cx="2535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 baseline="0" dirty="0">
                <a:latin typeface="MinionPro-Bold"/>
              </a:rPr>
              <a:t>    Obložení sochy kuše</a:t>
            </a:r>
          </a:p>
          <a:p>
            <a:r>
              <a:rPr lang="cs-CZ" altLang="cs-CZ" sz="1600" b="1" baseline="0" dirty="0">
                <a:latin typeface="MinionPro-Bold"/>
              </a:rPr>
              <a:t> s vodícím žlábkem pro šíp</a:t>
            </a:r>
            <a:endParaRPr lang="cs-CZ" altLang="cs-CZ" sz="1600" dirty="0"/>
          </a:p>
        </p:txBody>
      </p:sp>
      <p:pic>
        <p:nvPicPr>
          <p:cNvPr id="64525" name="Picture 8">
            <a:extLst>
              <a:ext uri="{FF2B5EF4-FFF2-40B4-BE49-F238E27FC236}">
                <a16:creationId xmlns:a16="http://schemas.microsoft.com/office/drawing/2014/main" id="{273D07CE-5417-19BF-6B4E-51288912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3" t="38750" r="30899" b="25026"/>
          <a:stretch>
            <a:fillRect/>
          </a:stretch>
        </p:blipFill>
        <p:spPr bwMode="auto">
          <a:xfrm>
            <a:off x="2584741" y="1322290"/>
            <a:ext cx="2414588" cy="27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002">
            <a:extLst>
              <a:ext uri="{FF2B5EF4-FFF2-40B4-BE49-F238E27FC236}">
                <a16:creationId xmlns:a16="http://schemas.microsoft.com/office/drawing/2014/main" id="{3D59A426-A08C-6529-A9F9-354A86FB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" r="5865" b="4358"/>
          <a:stretch>
            <a:fillRect/>
          </a:stretch>
        </p:blipFill>
        <p:spPr bwMode="auto">
          <a:xfrm>
            <a:off x="9255884" y="1031874"/>
            <a:ext cx="2840018" cy="373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9A11256-063C-B32C-04D0-49079AF35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72" y="459573"/>
            <a:ext cx="4114800" cy="1143000"/>
          </a:xfrm>
        </p:spPr>
        <p:txBody>
          <a:bodyPr/>
          <a:lstStyle/>
          <a:p>
            <a:r>
              <a:rPr lang="cs-CZ" altLang="cs-CZ" dirty="0"/>
              <a:t>Hákovnice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D1362E6-4339-A6AD-D1AF-B53F1C54F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7748" y="1836407"/>
            <a:ext cx="4186237" cy="3434236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První písemná zmínka o použití hákovnic na českém území pochází z roku 1469 z dobývání tvrze </a:t>
            </a:r>
            <a:r>
              <a:rPr lang="cs-CZ" altLang="cs-CZ" sz="2000" dirty="0" err="1"/>
              <a:t>Čákov</a:t>
            </a:r>
            <a:r>
              <a:rPr lang="cs-CZ" altLang="cs-CZ" sz="2000" dirty="0"/>
              <a:t>.</a:t>
            </a:r>
          </a:p>
          <a:p>
            <a:pPr marL="0" indent="0">
              <a:buNone/>
            </a:pPr>
            <a:r>
              <a:rPr lang="cs-CZ" altLang="cs-CZ" sz="2000" dirty="0"/>
              <a:t> </a:t>
            </a:r>
          </a:p>
          <a:p>
            <a:r>
              <a:rPr lang="cs-CZ" altLang="cs-CZ" sz="2000" dirty="0"/>
              <a:t>Do Čech dostaly někdy koncem 14. století.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Palné zbraně s využitím střelného prachu jako první používali Číňané dynastie </a:t>
            </a:r>
            <a:r>
              <a:rPr lang="cs-CZ" altLang="cs-CZ" sz="2000" dirty="0" err="1"/>
              <a:t>Sung</a:t>
            </a:r>
            <a:r>
              <a:rPr lang="cs-CZ" altLang="cs-CZ" sz="2000" dirty="0"/>
              <a:t> po roce 1200. </a:t>
            </a:r>
          </a:p>
        </p:txBody>
      </p:sp>
      <p:pic>
        <p:nvPicPr>
          <p:cNvPr id="67588" name="Picture 6" descr="27 hlaveň hákovnice, 15">
            <a:extLst>
              <a:ext uri="{FF2B5EF4-FFF2-40B4-BE49-F238E27FC236}">
                <a16:creationId xmlns:a16="http://schemas.microsoft.com/office/drawing/2014/main" id="{4D7209B5-F106-C336-1429-56EAE6C5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30" y="467180"/>
            <a:ext cx="4053666" cy="300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26" descr="IMG_1819">
            <a:extLst>
              <a:ext uri="{FF2B5EF4-FFF2-40B4-BE49-F238E27FC236}">
                <a16:creationId xmlns:a16="http://schemas.microsoft.com/office/drawing/2014/main" id="{94B6E9AD-D52F-C9B7-13F6-4BE89D50B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6"/>
          <a:stretch>
            <a:fillRect/>
          </a:stretch>
        </p:blipFill>
        <p:spPr bwMode="auto">
          <a:xfrm>
            <a:off x="4797830" y="4076411"/>
            <a:ext cx="3625502" cy="199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4F015392-B1C1-E897-325A-AFDFC2362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059" y="3891745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pic>
        <p:nvPicPr>
          <p:cNvPr id="3" name="Picture 4" descr="045">
            <a:extLst>
              <a:ext uri="{FF2B5EF4-FFF2-40B4-BE49-F238E27FC236}">
                <a16:creationId xmlns:a16="http://schemas.microsoft.com/office/drawing/2014/main" id="{BA6A5DBE-C8B5-C923-0DF2-F9FE0F04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286" y="170177"/>
            <a:ext cx="2459966" cy="659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M 709-710">
            <a:extLst>
              <a:ext uri="{FF2B5EF4-FFF2-40B4-BE49-F238E27FC236}">
                <a16:creationId xmlns:a16="http://schemas.microsoft.com/office/drawing/2014/main" id="{44DEAB9C-257B-0BC1-7B71-4D401832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r="9177"/>
          <a:stretch>
            <a:fillRect/>
          </a:stretch>
        </p:blipFill>
        <p:spPr bwMode="auto">
          <a:xfrm>
            <a:off x="4235577" y="2637498"/>
            <a:ext cx="458787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Obrázek 1">
            <a:extLst>
              <a:ext uri="{FF2B5EF4-FFF2-40B4-BE49-F238E27FC236}">
                <a16:creationId xmlns:a16="http://schemas.microsoft.com/office/drawing/2014/main" id="{C4CC811E-EC12-F7AE-757A-D06D0DD9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4" y="92469"/>
            <a:ext cx="4598609" cy="319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Obdélník 2">
            <a:extLst>
              <a:ext uri="{FF2B5EF4-FFF2-40B4-BE49-F238E27FC236}">
                <a16:creationId xmlns:a16="http://schemas.microsoft.com/office/drawing/2014/main" id="{AFFE428A-7BBE-56C1-AC38-304BCC73A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8" y="4128803"/>
            <a:ext cx="322621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Železný hrot a obruč kování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beranana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lezené na konci asi 9 m dlouhé spálené kulatiny u hradní studně.</a:t>
            </a:r>
          </a:p>
          <a:p>
            <a:endParaRPr lang="cs-CZ" altLang="cs-CZ" sz="2400" b="1" dirty="0">
              <a:latin typeface="Times New Roman" panose="02020603050405020304" pitchFamily="18" charset="0"/>
            </a:endParaRPr>
          </a:p>
          <a:p>
            <a:r>
              <a:rPr lang="cs-CZ" altLang="cs-CZ" sz="2400" b="1" dirty="0">
                <a:latin typeface="Times New Roman" panose="02020603050405020304" pitchFamily="18" charset="0"/>
              </a:rPr>
              <a:t>Nález je spojován s dobýváním hradu roku 1478, kdy byl hrad poškozen vojsky Matyáše Korvína.</a:t>
            </a:r>
            <a:endParaRPr lang="cs-CZ" altLang="cs-CZ" sz="2400" b="1" dirty="0"/>
          </a:p>
        </p:txBody>
      </p:sp>
      <p:pic>
        <p:nvPicPr>
          <p:cNvPr id="58373" name="Obrázek 4">
            <a:extLst>
              <a:ext uri="{FF2B5EF4-FFF2-40B4-BE49-F238E27FC236}">
                <a16:creationId xmlns:a16="http://schemas.microsoft.com/office/drawing/2014/main" id="{ABCB3822-C678-22E8-F76B-E1616D644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6" y="2833689"/>
            <a:ext cx="236537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Obrázek 5">
            <a:extLst>
              <a:ext uri="{FF2B5EF4-FFF2-40B4-BE49-F238E27FC236}">
                <a16:creationId xmlns:a16="http://schemas.microsoft.com/office/drawing/2014/main" id="{D9F01297-7FA8-EC55-9F4D-1E1584D77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04" y="-149045"/>
            <a:ext cx="4210676" cy="299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Obdélník 7">
            <a:extLst>
              <a:ext uri="{FF2B5EF4-FFF2-40B4-BE49-F238E27FC236}">
                <a16:creationId xmlns:a16="http://schemas.microsoft.com/office/drawing/2014/main" id="{3C80A66F-BF75-FCB1-F99E-599F2777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62" y="3446980"/>
            <a:ext cx="413637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Roberto </a:t>
            </a:r>
            <a:r>
              <a:rPr lang="cs-CZ" altLang="cs-CZ" sz="2000" dirty="0" err="1"/>
              <a:t>Valturio</a:t>
            </a:r>
            <a:r>
              <a:rPr lang="cs-CZ" altLang="cs-CZ" sz="2000" dirty="0"/>
              <a:t>: De re </a:t>
            </a:r>
            <a:r>
              <a:rPr lang="cs-CZ" altLang="cs-CZ" sz="2000" dirty="0" err="1"/>
              <a:t>militari</a:t>
            </a:r>
            <a:r>
              <a:rPr lang="cs-CZ" altLang="cs-CZ" sz="2000" dirty="0"/>
              <a:t>. Verona: 1483.</a:t>
            </a: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D4B01EA0-54DB-5CE5-A99E-3F2A65435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925" y="2663523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6C935D3D-A488-DC5B-FBFD-878AF01F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672" y="951839"/>
            <a:ext cx="18235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Beranidlo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7F73527A-57B7-EB56-A432-C86450ED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10297" r="13969" b="53641"/>
          <a:stretch>
            <a:fillRect/>
          </a:stretch>
        </p:blipFill>
        <p:spPr bwMode="auto">
          <a:xfrm>
            <a:off x="5395062" y="241283"/>
            <a:ext cx="6462560" cy="468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Rectangle 8">
            <a:extLst>
              <a:ext uri="{FF2B5EF4-FFF2-40B4-BE49-F238E27FC236}">
                <a16:creationId xmlns:a16="http://schemas.microsoft.com/office/drawing/2014/main" id="{B6D65C45-E88F-EA5A-009E-A8CADABA4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6355" y="600720"/>
            <a:ext cx="34671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Nášlapný „ježek“</a:t>
            </a:r>
          </a:p>
        </p:txBody>
      </p:sp>
      <p:sp>
        <p:nvSpPr>
          <p:cNvPr id="62468" name="Rectangle 10">
            <a:extLst>
              <a:ext uri="{FF2B5EF4-FFF2-40B4-BE49-F238E27FC236}">
                <a16:creationId xmlns:a16="http://schemas.microsoft.com/office/drawing/2014/main" id="{DFC6F646-CBEF-DA75-03EC-8052FDCCA5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9299" y="2046967"/>
            <a:ext cx="5201213" cy="3971121"/>
          </a:xfrm>
        </p:spPr>
        <p:txBody>
          <a:bodyPr/>
          <a:lstStyle/>
          <a:p>
            <a:r>
              <a:rPr lang="cs-CZ" altLang="cs-CZ" sz="2000" dirty="0"/>
              <a:t>Nejstarší ze 13. stol. z polského </a:t>
            </a:r>
            <a:r>
              <a:rPr lang="cs-CZ" altLang="cs-CZ" sz="2000" dirty="0" err="1"/>
              <a:t>Miedzyrz</a:t>
            </a:r>
            <a:r>
              <a:rPr lang="en-US" altLang="cs-CZ" sz="2000" dirty="0">
                <a:cs typeface="Arial" panose="020B0604020202020204" pitchFamily="34" charset="0"/>
              </a:rPr>
              <a:t>ę</a:t>
            </a:r>
            <a:r>
              <a:rPr lang="cs-CZ" altLang="cs-CZ" sz="2000" dirty="0" err="1"/>
              <a:t>cz</a:t>
            </a: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Používal se proti jízdě od počátku 14. stol.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Hrady: </a:t>
            </a:r>
            <a:r>
              <a:rPr lang="cs-CZ" altLang="cs-CZ" sz="2000" dirty="0" err="1"/>
              <a:t>Kobrštejn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Vartnov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Cvilín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Rokštejn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Hazmburg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Widoraz</a:t>
            </a: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Na lokalitách spojených s husitským hnutím (Dolany, Obřany, hrad Sión, Sudoměř)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62469" name="Picture 11" descr="M 728">
            <a:extLst>
              <a:ext uri="{FF2B5EF4-FFF2-40B4-BE49-F238E27FC236}">
                <a16:creationId xmlns:a16="http://schemas.microsoft.com/office/drawing/2014/main" id="{9E8CAA0E-A185-DA88-0187-0A6A65B14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t="25082" r="38295" b="24028"/>
          <a:stretch>
            <a:fillRect/>
          </a:stretch>
        </p:blipFill>
        <p:spPr bwMode="auto">
          <a:xfrm>
            <a:off x="9077652" y="5080367"/>
            <a:ext cx="1213609" cy="159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2" descr="M 729">
            <a:extLst>
              <a:ext uri="{FF2B5EF4-FFF2-40B4-BE49-F238E27FC236}">
                <a16:creationId xmlns:a16="http://schemas.microsoft.com/office/drawing/2014/main" id="{7466863D-4C3F-C863-C14C-AF15C708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9" t="33545" r="36618" b="20972"/>
          <a:stretch>
            <a:fillRect/>
          </a:stretch>
        </p:blipFill>
        <p:spPr bwMode="auto">
          <a:xfrm>
            <a:off x="7181636" y="5080367"/>
            <a:ext cx="1213609" cy="15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M 559">
            <a:extLst>
              <a:ext uri="{FF2B5EF4-FFF2-40B4-BE49-F238E27FC236}">
                <a16:creationId xmlns:a16="http://schemas.microsoft.com/office/drawing/2014/main" id="{B5F807B5-9C97-ACA5-C70A-9D4ACD33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8954" r="29433" b="8920"/>
          <a:stretch>
            <a:fillRect/>
          </a:stretch>
        </p:blipFill>
        <p:spPr bwMode="auto">
          <a:xfrm>
            <a:off x="750996" y="968048"/>
            <a:ext cx="2182115" cy="30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8" descr="29 železné hřeblo, 14">
            <a:extLst>
              <a:ext uri="{FF2B5EF4-FFF2-40B4-BE49-F238E27FC236}">
                <a16:creationId xmlns:a16="http://schemas.microsoft.com/office/drawing/2014/main" id="{BC16FCBA-A730-34FD-C7C0-5F2DCBDF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35" y="3918620"/>
            <a:ext cx="2182114" cy="172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12">
            <a:extLst>
              <a:ext uri="{FF2B5EF4-FFF2-40B4-BE49-F238E27FC236}">
                <a16:creationId xmlns:a16="http://schemas.microsoft.com/office/drawing/2014/main" id="{2D450DCA-9F66-DD9B-B652-EE4C95726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5070" y="32665"/>
            <a:ext cx="4686727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Výstroj koně a jezdce</a:t>
            </a:r>
          </a:p>
        </p:txBody>
      </p:sp>
      <p:sp>
        <p:nvSpPr>
          <p:cNvPr id="121863" name="Obdélník 1">
            <a:extLst>
              <a:ext uri="{FF2B5EF4-FFF2-40B4-BE49-F238E27FC236}">
                <a16:creationId xmlns:a16="http://schemas.microsoft.com/office/drawing/2014/main" id="{173FE3A2-8A87-0BF7-0E31-62C006A9C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86" y="5988585"/>
            <a:ext cx="28221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Třmen, </a:t>
            </a:r>
            <a:r>
              <a:rPr lang="nn-NO" altLang="cs-CZ" sz="1800" dirty="0"/>
              <a:t>železné hřeblo,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nn-NO" altLang="cs-CZ" sz="1800" dirty="0"/>
              <a:t>14.-15. stol., hrad Vartnov</a:t>
            </a:r>
            <a:endParaRPr lang="cs-CZ" altLang="cs-CZ" sz="1800" dirty="0"/>
          </a:p>
        </p:txBody>
      </p:sp>
      <p:pic>
        <p:nvPicPr>
          <p:cNvPr id="121865" name="Obrázek 3">
            <a:extLst>
              <a:ext uri="{FF2B5EF4-FFF2-40B4-BE49-F238E27FC236}">
                <a16:creationId xmlns:a16="http://schemas.microsoft.com/office/drawing/2014/main" id="{A52C9382-8054-2825-E54D-D522F8846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67" y="3767073"/>
            <a:ext cx="1630412" cy="192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6" name="Obdélník 4">
            <a:extLst>
              <a:ext uri="{FF2B5EF4-FFF2-40B4-BE49-F238E27FC236}">
                <a16:creationId xmlns:a16="http://schemas.microsoft.com/office/drawing/2014/main" id="{F2A5BB18-EB22-61A9-C24C-222CB1F8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205" y="5798725"/>
            <a:ext cx="18133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Kostěné hřeblo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11.-13. stol.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Brno-Vojtova ul.</a:t>
            </a:r>
          </a:p>
        </p:txBody>
      </p:sp>
      <p:pic>
        <p:nvPicPr>
          <p:cNvPr id="2" name="Picture 4" descr="M 171">
            <a:extLst>
              <a:ext uri="{FF2B5EF4-FFF2-40B4-BE49-F238E27FC236}">
                <a16:creationId xmlns:a16="http://schemas.microsoft.com/office/drawing/2014/main" id="{04917E0D-C858-C69C-DF7B-C53FC478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66" y="1484359"/>
            <a:ext cx="2276996" cy="170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4">
            <a:extLst>
              <a:ext uri="{FF2B5EF4-FFF2-40B4-BE49-F238E27FC236}">
                <a16:creationId xmlns:a16="http://schemas.microsoft.com/office/drawing/2014/main" id="{F758EFE6-35FB-7963-D96A-1675361F7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6706" y="3301303"/>
            <a:ext cx="902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Udidlo.</a:t>
            </a:r>
          </a:p>
        </p:txBody>
      </p:sp>
      <p:pic>
        <p:nvPicPr>
          <p:cNvPr id="4" name="Picture 5" descr="001">
            <a:extLst>
              <a:ext uri="{FF2B5EF4-FFF2-40B4-BE49-F238E27FC236}">
                <a16:creationId xmlns:a16="http://schemas.microsoft.com/office/drawing/2014/main" id="{D92068C6-2DFA-9349-53BD-3BCE5CCFF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" b="1262"/>
          <a:stretch>
            <a:fillRect/>
          </a:stretch>
        </p:blipFill>
        <p:spPr bwMode="auto">
          <a:xfrm>
            <a:off x="7916562" y="512259"/>
            <a:ext cx="3946599" cy="519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1">
            <a:extLst>
              <a:ext uri="{FF2B5EF4-FFF2-40B4-BE49-F238E27FC236}">
                <a16:creationId xmlns:a16="http://schemas.microsoft.com/office/drawing/2014/main" id="{89825E8A-793B-8DD5-26E4-526A41541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5910" y="5937224"/>
            <a:ext cx="3347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Ostruhy, destičky pancíře</a:t>
            </a:r>
            <a:r>
              <a:rPr lang="nn-NO" altLang="cs-CZ" sz="1800" dirty="0"/>
              <a:t>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</a:t>
            </a:r>
            <a:r>
              <a:rPr lang="nn-NO" altLang="cs-CZ" sz="1800" dirty="0"/>
              <a:t>14.-15. stol., hrad </a:t>
            </a:r>
            <a:r>
              <a:rPr lang="cs-CZ" altLang="cs-CZ" sz="1800" dirty="0" err="1"/>
              <a:t>Cvilín</a:t>
            </a:r>
            <a:endParaRPr lang="cs-CZ" altLang="cs-CZ" sz="1800" dirty="0"/>
          </a:p>
        </p:txBody>
      </p:sp>
      <p:pic>
        <p:nvPicPr>
          <p:cNvPr id="8" name="Picture 9" descr="019">
            <a:extLst>
              <a:ext uri="{FF2B5EF4-FFF2-40B4-BE49-F238E27FC236}">
                <a16:creationId xmlns:a16="http://schemas.microsoft.com/office/drawing/2014/main" id="{64A07578-9F99-AFD5-D2ED-9C6C92370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50000" r="38110"/>
          <a:stretch/>
        </p:blipFill>
        <p:spPr bwMode="auto">
          <a:xfrm>
            <a:off x="3171933" y="1217487"/>
            <a:ext cx="2060587" cy="24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BC3E0723-CFD0-C3C8-2DFD-A50D3A3FF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3493" y="121115"/>
            <a:ext cx="4038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Poutě</a:t>
            </a:r>
          </a:p>
        </p:txBody>
      </p:sp>
      <p:sp>
        <p:nvSpPr>
          <p:cNvPr id="76803" name="Zástupný symbol pro obsah 2">
            <a:extLst>
              <a:ext uri="{FF2B5EF4-FFF2-40B4-BE49-F238E27FC236}">
                <a16:creationId xmlns:a16="http://schemas.microsoft.com/office/drawing/2014/main" id="{75F564C9-4088-C281-F35F-7FDDC428C2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9559" y="1081676"/>
            <a:ext cx="5426468" cy="3456398"/>
          </a:xfrm>
        </p:spPr>
        <p:txBody>
          <a:bodyPr/>
          <a:lstStyle/>
          <a:p>
            <a:r>
              <a:rPr lang="cs-CZ" altLang="cs-CZ" sz="1600" dirty="0"/>
              <a:t>Náboženské poutě do svatých míst byly ve středověku běžnou součástí života. </a:t>
            </a:r>
          </a:p>
          <a:p>
            <a:r>
              <a:rPr lang="cs-CZ" altLang="cs-CZ" sz="1600" dirty="0"/>
              <a:t>Návštěvu vzdáleného Jeruzaléma, Říma a Santiaga de </a:t>
            </a:r>
            <a:r>
              <a:rPr lang="cs-CZ" altLang="cs-CZ" sz="1600" dirty="0" err="1"/>
              <a:t>Compostella</a:t>
            </a:r>
            <a:r>
              <a:rPr lang="cs-CZ" altLang="cs-CZ" sz="1600" dirty="0"/>
              <a:t> nebo bližších Cách, Kolína nad Rýnem či Krakova vykonávali poutníci většinou z důvodu zbožnosti nebo pokání. Na památku si přinášeli poutní odznaky, jimž byla přisuzována ochranná moc proti nemocem a jiným nebezpečenstvím. Po návratu domů se vkládaly pod práh, házely do studny nebo zakopávaly na poli.</a:t>
            </a:r>
          </a:p>
          <a:p>
            <a:r>
              <a:rPr lang="cs-CZ" altLang="cs-CZ" sz="1600" dirty="0"/>
              <a:t> Tyto drobné devocionálie, odlévané po tisících až statisících z cínu, olova a vzácně ze zlata. Byly zdobeny vyobrazením biblických postav (Panna Marie), světců (sv.  Barbora, Prokop, Stanislav), jejich symbolů (mušle sv. Jakuba) a výjimečně i výjevy světského charakteru. </a:t>
            </a:r>
          </a:p>
          <a:p>
            <a:endParaRPr lang="cs-CZ" altLang="cs-CZ" dirty="0"/>
          </a:p>
        </p:txBody>
      </p:sp>
      <p:pic>
        <p:nvPicPr>
          <p:cNvPr id="76804" name="Obrázek 3">
            <a:extLst>
              <a:ext uri="{FF2B5EF4-FFF2-40B4-BE49-F238E27FC236}">
                <a16:creationId xmlns:a16="http://schemas.microsoft.com/office/drawing/2014/main" id="{36E8F43B-DD06-C198-8182-1A9E178B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35" y="146407"/>
            <a:ext cx="4654194" cy="627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kovové nádobí, řetěz&#10;&#10;Popis byl vytvořen automaticky">
            <a:extLst>
              <a:ext uri="{FF2B5EF4-FFF2-40B4-BE49-F238E27FC236}">
                <a16:creationId xmlns:a16="http://schemas.microsoft.com/office/drawing/2014/main" id="{ACA7C023-95DB-878E-4C59-2F970DE5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3" r="26017"/>
          <a:stretch/>
        </p:blipFill>
        <p:spPr>
          <a:xfrm>
            <a:off x="1553492" y="4460588"/>
            <a:ext cx="1708941" cy="2276297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760207DF-66CF-2DDF-0FA8-FA8C9688B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316" y="5903033"/>
            <a:ext cx="19175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        </a:t>
            </a:r>
            <a:r>
              <a:rPr lang="cs-CZ" altLang="cs-CZ" sz="1600" b="1" dirty="0"/>
              <a:t>P. Marie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Opava – Slezanka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5FE695C1-E131-254E-6B88-AAFEBE4AB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28601"/>
            <a:ext cx="4114800" cy="993775"/>
          </a:xfrm>
        </p:spPr>
        <p:txBody>
          <a:bodyPr/>
          <a:lstStyle/>
          <a:p>
            <a:r>
              <a:rPr lang="cs-CZ" altLang="cs-CZ" sz="3200" b="1">
                <a:solidFill>
                  <a:srgbClr val="FF0000"/>
                </a:solidFill>
              </a:rPr>
              <a:t>Menasova ampule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E2C397-D05B-4F3D-B0A0-A39441839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371600"/>
            <a:ext cx="6236413" cy="5334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500" dirty="0"/>
              <a:t>Uloženo mezi nálezy z hradu </a:t>
            </a:r>
            <a:r>
              <a:rPr lang="cs-CZ" sz="1500" dirty="0" err="1"/>
              <a:t>Rychleby</a:t>
            </a:r>
            <a:endParaRPr lang="cs-CZ" sz="1500" dirty="0"/>
          </a:p>
          <a:p>
            <a:pPr>
              <a:defRPr/>
            </a:pPr>
            <a:endParaRPr lang="cs-CZ" sz="1500" dirty="0"/>
          </a:p>
          <a:p>
            <a:pPr>
              <a:defRPr/>
            </a:pPr>
            <a:r>
              <a:rPr lang="cs-CZ" sz="1500" dirty="0"/>
              <a:t>Nádobka na vodu z hrobu s. </a:t>
            </a:r>
            <a:r>
              <a:rPr lang="cs-CZ" sz="1500" dirty="0" err="1"/>
              <a:t>Menase</a:t>
            </a:r>
            <a:r>
              <a:rPr lang="cs-CZ" sz="1500" dirty="0"/>
              <a:t> uctívaného koptskou církví v Egyptě, Etiopii, Núbii a </a:t>
            </a:r>
            <a:r>
              <a:rPr lang="cs-CZ" sz="1500" dirty="0" err="1"/>
              <a:t>Sudánu</a:t>
            </a:r>
            <a:r>
              <a:rPr lang="cs-CZ" sz="1500" dirty="0"/>
              <a:t>.</a:t>
            </a:r>
          </a:p>
          <a:p>
            <a:pPr marL="0" indent="0">
              <a:buNone/>
              <a:defRPr/>
            </a:pPr>
            <a:r>
              <a:rPr lang="cs-CZ" sz="1500" dirty="0"/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cs-CZ" sz="1500" dirty="0"/>
              <a:t>Světec byl původně římský voják, který se veřejně přihlásil ke křesťanství, a proto byl roku 296 sťat. Mrtvé tělo na velbloudu odvezli do Egypta a pohřbili ho na místě, kde se zastavil.</a:t>
            </a:r>
          </a:p>
          <a:p>
            <a:pPr>
              <a:spcBef>
                <a:spcPts val="0"/>
              </a:spcBef>
              <a:defRPr/>
            </a:pPr>
            <a:endParaRPr lang="cs-CZ" sz="1500" dirty="0"/>
          </a:p>
          <a:p>
            <a:pPr>
              <a:spcBef>
                <a:spcPts val="0"/>
              </a:spcBef>
              <a:defRPr/>
            </a:pPr>
            <a:r>
              <a:rPr lang="cs-CZ" sz="1500" dirty="0"/>
              <a:t>4. – 6. stol.:  Karm </a:t>
            </a:r>
            <a:r>
              <a:rPr lang="cs-CZ" sz="1500" dirty="0" err="1"/>
              <a:t>Abu</a:t>
            </a:r>
            <a:r>
              <a:rPr lang="cs-CZ" sz="1500" dirty="0"/>
              <a:t> Mina u Alexandrie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                     (kultovní komplex)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poč. 4. stol.:  první chrám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412:  trojlodní bazilika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849:  opuštěn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14. stol.:  ostatky přeneseny do Káhiry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15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1500" dirty="0"/>
              <a:t>1905 – 1907:  výzkumy C. F. Kaufmanna z Frankfurtu n. M.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1500" dirty="0"/>
              <a:t>       1961 – 1981:  polská expedice Z. </a:t>
            </a:r>
            <a:r>
              <a:rPr lang="cs-CZ" sz="1500" dirty="0" err="1"/>
              <a:t>Kissa</a:t>
            </a:r>
            <a:r>
              <a:rPr lang="cs-CZ" sz="1500" dirty="0"/>
              <a:t> (stratigrafie)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                         3 periody:     1.   480 – 560 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                                                2.   </a:t>
            </a:r>
            <a:r>
              <a:rPr lang="cs-CZ" sz="1500" b="1" dirty="0"/>
              <a:t>560 – 610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                                                3.   610 – 650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1500" dirty="0"/>
          </a:p>
          <a:p>
            <a:pPr>
              <a:spcBef>
                <a:spcPts val="0"/>
              </a:spcBef>
              <a:defRPr/>
            </a:pPr>
            <a:r>
              <a:rPr lang="cs-CZ" sz="1500" dirty="0"/>
              <a:t>Rozšíření:  Francie, Německo, Švýcarsko, Rakousko,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                  Polsko, Maďarsko, Rumunsko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1500" dirty="0"/>
          </a:p>
          <a:p>
            <a:pPr>
              <a:spcBef>
                <a:spcPts val="0"/>
              </a:spcBef>
              <a:defRPr/>
            </a:pPr>
            <a:r>
              <a:rPr lang="cs-CZ" sz="1500" dirty="0"/>
              <a:t>Kontexty:  ve sbírkách muzeí bez průkazných nálezových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1500" dirty="0"/>
              <a:t>                         okolností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cs-CZ" sz="1500" dirty="0"/>
          </a:p>
        </p:txBody>
      </p:sp>
      <p:pic>
        <p:nvPicPr>
          <p:cNvPr id="77828" name="Picture 4" descr="P 1092">
            <a:extLst>
              <a:ext uri="{FF2B5EF4-FFF2-40B4-BE49-F238E27FC236}">
                <a16:creationId xmlns:a16="http://schemas.microsoft.com/office/drawing/2014/main" id="{BE5DF3F9-1656-E020-86BB-05577A558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t="10809" r="7414" b="11417"/>
          <a:stretch>
            <a:fillRect/>
          </a:stretch>
        </p:blipFill>
        <p:spPr bwMode="auto">
          <a:xfrm>
            <a:off x="6934200" y="755651"/>
            <a:ext cx="3494088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Obrázek 4">
            <a:extLst>
              <a:ext uri="{FF2B5EF4-FFF2-40B4-BE49-F238E27FC236}">
                <a16:creationId xmlns:a16="http://schemas.microsoft.com/office/drawing/2014/main" id="{A391C41C-F239-9A66-A1CC-08F6B5F98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t="36806" r="30727" b="36607"/>
          <a:stretch>
            <a:fillRect/>
          </a:stretch>
        </p:blipFill>
        <p:spPr bwMode="auto">
          <a:xfrm>
            <a:off x="6811964" y="4800601"/>
            <a:ext cx="385603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71303" y="103460"/>
            <a:ext cx="9144000" cy="1790655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Zemědělské nářadí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33382"/>
          <a:stretch/>
        </p:blipFill>
        <p:spPr>
          <a:xfrm>
            <a:off x="507879" y="1448655"/>
            <a:ext cx="11176241" cy="44766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93826" y="6090328"/>
            <a:ext cx="733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Těžký záhonový pluh v miniatuře kodexu Jana z </a:t>
            </a:r>
            <a:r>
              <a:rPr lang="cs-CZ" b="1" dirty="0" err="1"/>
              <a:t>Jenštejna</a:t>
            </a:r>
            <a:r>
              <a:rPr lang="cs-CZ" b="1" dirty="0"/>
              <a:t> z let 1396 –1397. </a:t>
            </a:r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                                  Prameny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08443"/>
            <a:ext cx="11353800" cy="534955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/>
              <a:t>1.  Písemné  </a:t>
            </a:r>
            <a:r>
              <a:rPr lang="cs-CZ" sz="1800" dirty="0"/>
              <a:t>–  v 6. – 9. stol. zcela chybí, nárůst od 2. pol. 12. stol.</a:t>
            </a:r>
          </a:p>
          <a:p>
            <a:pPr marL="0" indent="0">
              <a:spcBef>
                <a:spcPts val="600"/>
              </a:spcBef>
              <a:buNone/>
            </a:pPr>
            <a:endParaRPr lang="cs-CZ" sz="1800" dirty="0"/>
          </a:p>
          <a:p>
            <a:pPr>
              <a:spcBef>
                <a:spcPts val="600"/>
              </a:spcBef>
            </a:pPr>
            <a:r>
              <a:rPr lang="cs-CZ" sz="1800" b="1" dirty="0"/>
              <a:t>2.  Ikonografické</a:t>
            </a:r>
            <a:r>
              <a:rPr lang="cs-CZ" sz="1800" dirty="0"/>
              <a:t>  –  iluminované kalendáře zobrazující zemědělské práce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pol. 9. stol.: </a:t>
            </a:r>
            <a:r>
              <a:rPr lang="cs-CZ" sz="1800" dirty="0" err="1"/>
              <a:t>Chronologische</a:t>
            </a:r>
            <a:r>
              <a:rPr lang="cs-CZ" sz="1800" dirty="0"/>
              <a:t> </a:t>
            </a:r>
            <a:r>
              <a:rPr lang="cs-CZ" sz="1800" dirty="0" err="1"/>
              <a:t>und</a:t>
            </a:r>
            <a:r>
              <a:rPr lang="cs-CZ" sz="1800" dirty="0"/>
              <a:t> </a:t>
            </a:r>
            <a:r>
              <a:rPr lang="cs-CZ" sz="1800" dirty="0" err="1"/>
              <a:t>astronomische</a:t>
            </a:r>
            <a:r>
              <a:rPr lang="cs-CZ" sz="1800" dirty="0"/>
              <a:t> </a:t>
            </a:r>
            <a:r>
              <a:rPr lang="cs-CZ" sz="1800" dirty="0" err="1"/>
              <a:t>Sammelhandschrift</a:t>
            </a:r>
            <a:r>
              <a:rPr lang="cs-CZ" sz="1800" dirty="0"/>
              <a:t>  ze Salzburgu (2 kopie)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–   11. a 12. stol.:  kalendářní cykly ve výzdobě chrámových staveb </a:t>
            </a:r>
          </a:p>
          <a:p>
            <a:pPr marL="0" indent="0">
              <a:buNone/>
            </a:pPr>
            <a:r>
              <a:rPr lang="cs-CZ" sz="1800" dirty="0"/>
              <a:t>                                       –   12. a 13. stol.:  zemědělská tématika v církevní literatuře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</a:t>
            </a:r>
            <a:r>
              <a:rPr lang="cs-CZ" sz="1800" dirty="0" err="1"/>
              <a:t>obilnářstvíví</a:t>
            </a:r>
            <a:r>
              <a:rPr lang="cs-CZ" sz="1800" dirty="0"/>
              <a:t> (orba, setba, vláčení, sklizeň, mlácení)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vinařství (rytí, prořezávání, vinobraní, zpracování hroznů)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chov domácích zvířat (senoseč, zabijačka), sekání dřeva)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–  14. stol.:  </a:t>
            </a:r>
            <a:r>
              <a:rPr lang="cs-CZ" sz="1800" dirty="0" err="1"/>
              <a:t>Pietro</a:t>
            </a:r>
            <a:r>
              <a:rPr lang="cs-CZ" sz="1800" dirty="0"/>
              <a:t> di </a:t>
            </a:r>
            <a:r>
              <a:rPr lang="cs-CZ" sz="1800" dirty="0" err="1"/>
              <a:t>Crestenzi</a:t>
            </a:r>
            <a:r>
              <a:rPr lang="cs-CZ" sz="1800" dirty="0"/>
              <a:t>:  Opus </a:t>
            </a:r>
            <a:r>
              <a:rPr lang="cs-CZ" sz="1800" dirty="0" err="1"/>
              <a:t>Ruralium</a:t>
            </a:r>
            <a:r>
              <a:rPr lang="cs-CZ" sz="1800" dirty="0"/>
              <a:t> </a:t>
            </a:r>
            <a:r>
              <a:rPr lang="cs-CZ" sz="1800" dirty="0" err="1"/>
              <a:t>Commodorum</a:t>
            </a:r>
            <a:r>
              <a:rPr lang="cs-CZ" sz="1800" i="1" dirty="0"/>
              <a:t>   </a:t>
            </a:r>
            <a:r>
              <a:rPr lang="cs-CZ" sz="1800" dirty="0"/>
              <a:t>(spis o zemědělství, kopie v Praze)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3.  Etnografické</a:t>
            </a:r>
            <a:r>
              <a:rPr lang="cs-CZ" sz="1800" dirty="0"/>
              <a:t>  –  novověké inovace </a:t>
            </a:r>
          </a:p>
          <a:p>
            <a:pPr marL="0" indent="0">
              <a:buNone/>
            </a:pPr>
            <a:r>
              <a:rPr lang="cs-CZ" sz="1800" dirty="0"/>
              <a:t>                                  –  analogie napomáhají k poznání dřevěných součástí zemědělských nástrojů</a:t>
            </a:r>
          </a:p>
          <a:p>
            <a:pPr marL="0" indent="0">
              <a:buNone/>
            </a:pPr>
            <a:r>
              <a:rPr lang="cs-CZ" sz="1800" dirty="0"/>
              <a:t>                                 –  autentický pouze pro dobu, kdy vznikl a používal se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5254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0E07AB-BA39-366C-755F-89369D4DF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64" y="152400"/>
            <a:ext cx="12359810" cy="6705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Mentalita</a:t>
            </a:r>
            <a:r>
              <a:rPr lang="cs-CZ" sz="2000" dirty="0"/>
              <a:t>  (</a:t>
            </a:r>
            <a:r>
              <a:rPr lang="cs-CZ" sz="2000" dirty="0" err="1"/>
              <a:t>Mentalité</a:t>
            </a:r>
            <a:r>
              <a:rPr lang="cs-CZ" sz="2000" dirty="0"/>
              <a:t>)  </a:t>
            </a:r>
            <a:r>
              <a:rPr lang="cs-CZ" sz="1800" dirty="0"/>
              <a:t> –  </a:t>
            </a:r>
            <a:r>
              <a:rPr lang="cs-CZ" sz="1800" b="1" dirty="0"/>
              <a:t>Marc </a:t>
            </a:r>
            <a:r>
              <a:rPr lang="cs-CZ" sz="1800" b="1" dirty="0" err="1"/>
              <a:t>Bloch</a:t>
            </a:r>
            <a:r>
              <a:rPr lang="cs-CZ" sz="1800" b="1" dirty="0"/>
              <a:t>:   </a:t>
            </a:r>
            <a:r>
              <a:rPr lang="cs-CZ" sz="1800" dirty="0"/>
              <a:t>globálně chápané sociální dějiny vnějšího i vnitřního světa (ne ideologie)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–  </a:t>
            </a:r>
            <a:r>
              <a:rPr lang="cs-CZ" sz="1800" b="1" dirty="0"/>
              <a:t>metoda:</a:t>
            </a:r>
            <a:r>
              <a:rPr lang="cs-CZ" sz="1800" dirty="0"/>
              <a:t>   komparace (srovnání) pramenů písemných a hmotných včetně myšlenkových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trendů směřujících k novému (racionálnímu) myšlení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(z hlediska náboženství, filosofie, nejrůznější formy spol. nazírání)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 studium </a:t>
            </a:r>
            <a:r>
              <a:rPr lang="cs-CZ" sz="1800" b="1" dirty="0"/>
              <a:t>tzv. každodennosti:  </a:t>
            </a:r>
            <a:r>
              <a:rPr lang="cs-CZ" sz="1800" dirty="0"/>
              <a:t> a)  písemné prameny:  soukromé povahy :  deníky, testamenty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b)  hmotné prameny  –  archeologické nálezy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</a:t>
            </a:r>
            <a:r>
              <a:rPr lang="cs-CZ" sz="1800" b="1" dirty="0"/>
              <a:t>cíl:</a:t>
            </a:r>
            <a:r>
              <a:rPr lang="cs-CZ" sz="1800" dirty="0"/>
              <a:t>  poznání civilizačního procesu ovlivněného teritoriálními, národními, kulturními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a etnickými odlišnostmi (specifika)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monografie:   významné osobnosti středověku (např. </a:t>
            </a:r>
            <a:r>
              <a:rPr lang="cs-CZ" sz="1800" dirty="0" err="1"/>
              <a:t>Lutherův</a:t>
            </a:r>
            <a:r>
              <a:rPr lang="cs-CZ" sz="1800" dirty="0"/>
              <a:t> životopis L. </a:t>
            </a:r>
            <a:r>
              <a:rPr lang="cs-CZ" sz="1800" dirty="0" err="1"/>
              <a:t>Febvreho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každodennost různých společenských vrstev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(např. deklasované vrstvy, životní styl a cykly jako  dětství nebo smrt,  různé činnosti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a zaměření jako cestování, poutnictví aj.)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</a:t>
            </a:r>
            <a:r>
              <a:rPr lang="cs-CZ" sz="1800" b="1" dirty="0"/>
              <a:t>Spěváček, J., </a:t>
            </a:r>
            <a:r>
              <a:rPr lang="cs-CZ" sz="1800" dirty="0"/>
              <a:t>1996:  Mentality a dějiny mentalit v proměnách evropského myšlení,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Sborník Společnosti přátel starožitností 4, 59–70.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01" y="332311"/>
            <a:ext cx="4660170" cy="59949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81725" y="6361384"/>
            <a:ext cx="32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Salzburské kalendárium, kol 818.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3197" t="18199" r="41354" b="17279"/>
          <a:stretch/>
        </p:blipFill>
        <p:spPr>
          <a:xfrm>
            <a:off x="5882324" y="332311"/>
            <a:ext cx="5768138" cy="590267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66330" y="6211669"/>
            <a:ext cx="497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r>
              <a:rPr lang="pt-BR" dirty="0"/>
              <a:t>revíř kláštera sv. Jiří na Pražském</a:t>
            </a:r>
            <a:r>
              <a:rPr lang="cs-CZ" dirty="0"/>
              <a:t> Hradě. kol. 1400.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68035" y="2868142"/>
            <a:ext cx="518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duben                                                  červen</a:t>
            </a:r>
          </a:p>
          <a:p>
            <a:r>
              <a:rPr lang="cs-CZ" dirty="0"/>
              <a:t>      červenec                                              srpen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4250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011" y="684929"/>
            <a:ext cx="11773989" cy="628064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   </a:t>
            </a:r>
            <a:r>
              <a:rPr lang="cs-CZ" sz="2400" dirty="0"/>
              <a:t>4.</a:t>
            </a:r>
            <a:r>
              <a:rPr lang="cs-CZ" dirty="0"/>
              <a:t> </a:t>
            </a:r>
            <a:r>
              <a:rPr lang="cs-CZ" sz="1900" b="1" dirty="0"/>
              <a:t>Archeologické</a:t>
            </a:r>
            <a:r>
              <a:rPr lang="cs-CZ" sz="1900" dirty="0"/>
              <a:t>  –   zemědělské nástroje:    ve 13. stol. dosáhly funkční dokonalosti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a)  </a:t>
            </a:r>
            <a:r>
              <a:rPr lang="cs-CZ" sz="1900" b="1" dirty="0"/>
              <a:t>depoty železných předmětů</a:t>
            </a:r>
            <a:r>
              <a:rPr lang="cs-CZ" sz="1900" dirty="0"/>
              <a:t>:   A. Bartošková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velkomoravské období  –   depoty, i nálezy z hrobů:  Mikulčice, </a:t>
            </a:r>
            <a:r>
              <a:rPr lang="cs-CZ" sz="1900" dirty="0" err="1"/>
              <a:t>Pohansko</a:t>
            </a:r>
            <a:r>
              <a:rPr lang="cs-CZ" sz="1900" dirty="0"/>
              <a:t>,  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                                   </a:t>
            </a:r>
            <a:r>
              <a:rPr lang="cs-CZ" sz="1900" dirty="0"/>
              <a:t>Žabokreky u </a:t>
            </a:r>
            <a:r>
              <a:rPr lang="cs-CZ" sz="1900" dirty="0" err="1"/>
              <a:t>Topoľčian</a:t>
            </a:r>
            <a:r>
              <a:rPr lang="cs-CZ" sz="1900" dirty="0"/>
              <a:t>  –  2 depoty z 9. – 10. stol.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 D I:  radlice, krojidlo, srp, kosa (4 předměty)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 D II:  radlice, kosy, krojidla, srpy, motyka (9 předmětů)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Tvarožná Lhota u Hodonína – depot bez nálezových okolností, </a:t>
            </a:r>
          </a:p>
          <a:p>
            <a:pPr marL="0" indent="0">
              <a:buNone/>
            </a:pPr>
            <a:r>
              <a:rPr lang="cs-CZ" sz="1900" dirty="0"/>
              <a:t>    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</a:t>
            </a:r>
            <a:r>
              <a:rPr lang="cs-CZ" sz="1900" dirty="0" err="1"/>
              <a:t>Semonice</a:t>
            </a:r>
            <a:r>
              <a:rPr lang="cs-CZ" sz="1900" dirty="0"/>
              <a:t> u </a:t>
            </a:r>
            <a:r>
              <a:rPr lang="cs-CZ" sz="1900" dirty="0" err="1"/>
              <a:t>Náchoda</a:t>
            </a:r>
            <a:r>
              <a:rPr lang="cs-CZ" sz="1900" dirty="0"/>
              <a:t>  –  zaniklá tvrz, soubor objeven na konci 19. stol. (NM)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–  2. pol. 13. až poč. 14. stol.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–  42 zemědělských nástrojů:   2 asymetrické radlice, 2 krojidla, 24 zubů bran,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                   8 srpů, 2 motyky, 1 okutí rýče a 2 vidle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           b)  </a:t>
            </a:r>
            <a:r>
              <a:rPr lang="cs-CZ" sz="1900" b="1" dirty="0"/>
              <a:t>nálezy ze sídlišť:</a:t>
            </a:r>
            <a:r>
              <a:rPr lang="cs-CZ" sz="1900" dirty="0"/>
              <a:t>     Bystřec, </a:t>
            </a:r>
            <a:r>
              <a:rPr lang="cs-CZ" sz="1900" dirty="0" err="1"/>
              <a:t>Konůvky</a:t>
            </a:r>
            <a:r>
              <a:rPr lang="cs-CZ" sz="1900" dirty="0"/>
              <a:t>,  </a:t>
            </a:r>
            <a:r>
              <a:rPr lang="cs-CZ" sz="1900" dirty="0" err="1"/>
              <a:t>Pfaffenschlag</a:t>
            </a:r>
            <a:r>
              <a:rPr lang="cs-CZ" sz="1900" dirty="0"/>
              <a:t>  –  59 zemědělských nástrojů: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–  5 symetrických radlic + 1 asymetrická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  1 zub bran, 8 srpů, 2 kosy, 2 kování cepu,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  1 okutí rýče a 2 hroty vidlí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c)  </a:t>
            </a:r>
            <a:r>
              <a:rPr lang="cs-CZ" sz="1900" b="1" dirty="0"/>
              <a:t>v hrobech  </a:t>
            </a:r>
            <a:r>
              <a:rPr lang="cs-CZ" sz="1900" dirty="0"/>
              <a:t>–  ojediněle:  </a:t>
            </a:r>
            <a:r>
              <a:rPr lang="cs-CZ" sz="1900" dirty="0" err="1"/>
              <a:t>Čakajovce</a:t>
            </a:r>
            <a:r>
              <a:rPr lang="cs-CZ" sz="1900" dirty="0"/>
              <a:t> – hrob se srpem a radlicí, v Norsku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</a:t>
            </a:r>
            <a:r>
              <a:rPr lang="cs-CZ" sz="1900" dirty="0" err="1"/>
              <a:t>Zemné</a:t>
            </a:r>
            <a:r>
              <a:rPr lang="cs-CZ" sz="1900" dirty="0"/>
              <a:t> u Nových Zámků – srp  v mužském hrobě z 2. pol. 10. stol.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9318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1179670" y="0"/>
            <a:ext cx="10016308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Textilní výroba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466" y="1143000"/>
            <a:ext cx="11383766" cy="571500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Raný středověk  </a:t>
            </a:r>
            <a:r>
              <a:rPr lang="cs-CZ" sz="1800" dirty="0"/>
              <a:t>–  převažuje podomácká individuální výroba, která byla doménou žen  (samozásobení)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(měly za povinnost se starat, aby každý člen rodiny měl řádný oděv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–  „textilní práce“:   výroba tkanin probíhala po celý rok </a:t>
            </a:r>
            <a:r>
              <a:rPr lang="cs-CZ" sz="1800" b="0" i="0" u="none" strike="noStrike" baseline="0" dirty="0">
                <a:latin typeface="MinionPro-Regular"/>
              </a:rPr>
              <a:t>v návaznosti na zemědělství a chovatelství </a:t>
            </a:r>
          </a:p>
          <a:p>
            <a:pPr marL="0" indent="0" algn="l">
              <a:buNone/>
            </a:pPr>
            <a:r>
              <a:rPr lang="cs-CZ" sz="1800" dirty="0">
                <a:latin typeface="MinionPro-Regular"/>
              </a:rPr>
              <a:t>                                   </a:t>
            </a:r>
            <a:r>
              <a:rPr lang="cs-CZ" sz="1800" b="0" i="0" u="none" strike="noStrike" baseline="0" dirty="0">
                <a:latin typeface="MinionPro-Regular"/>
              </a:rPr>
              <a:t>–  hedvábí:  dovoz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–  1057:  pro potřeby litoměřické kapituly vyrábělo textilie 30 dívek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–  doklady:   2 vochle z Břeclavi – </a:t>
            </a:r>
            <a:r>
              <a:rPr lang="cs-CZ" sz="1800" b="0" i="0" u="none" strike="noStrike" baseline="0" dirty="0" err="1">
                <a:latin typeface="MinionPro-Regular"/>
              </a:rPr>
              <a:t>Pohanska</a:t>
            </a:r>
            <a:r>
              <a:rPr lang="cs-CZ" sz="1800" b="0" i="0" u="none" strike="noStrike" baseline="0" dirty="0">
                <a:latin typeface="MinionPro-Regular"/>
              </a:rPr>
              <a:t>, 2 dříky ručních vřeten z Brna–Líšně a Mikulčic,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                       3 tkací destičky ze Starého Města u Uherského Hradiště a 5 síťovacích jehel z Mikulčic 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13. stol</a:t>
            </a:r>
            <a:r>
              <a:rPr lang="cs-CZ" sz="1800" dirty="0"/>
              <a:t>.  –   výroba se postupně přesouvala do měst:  dělba práce, specializace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</a:t>
            </a:r>
            <a:r>
              <a:rPr lang="pl-PL" sz="1800" b="0" i="0" u="none" strike="noStrike" baseline="0" dirty="0">
                <a:latin typeface="MinionPro-Regular"/>
              </a:rPr>
              <a:t>do 14. stol.:   na pomezí </a:t>
            </a:r>
            <a:r>
              <a:rPr lang="cs-CZ" sz="1800" b="0" i="0" u="none" strike="noStrike" baseline="0" dirty="0">
                <a:latin typeface="MinionPro-Regular"/>
              </a:rPr>
              <a:t>mezi  domáckou výrobou a specializovaným řemeslem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–  soukenictví:  </a:t>
            </a:r>
            <a:r>
              <a:rPr lang="cs-CZ" sz="1800" b="0" i="0" u="none" strike="noStrike" baseline="0" dirty="0">
                <a:latin typeface="MinionPro-Regular"/>
              </a:rPr>
              <a:t>výroba vlněných tkanin (suken)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</a:t>
            </a:r>
            <a:r>
              <a:rPr lang="cs-CZ" sz="1800" b="0" i="0" u="none" strike="noStrike" baseline="0" dirty="0">
                <a:latin typeface="MinionPro-Regular"/>
              </a:rPr>
              <a:t>nové výrobní zařízení:   spřádací kolo a podnožkový tkalcovský stav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Kristýna Urbanová, oddělení prehistorie a protohistorie Národního muzea v Praze </a:t>
            </a:r>
          </a:p>
          <a:p>
            <a:pPr>
              <a:defRPr/>
            </a:pPr>
            <a:r>
              <a:rPr lang="cs-CZ" sz="1800" dirty="0"/>
              <a:t>Helena Březinová, vedoucí restaurátorských laboratoří pražského Archeologického ústavu AV ČR </a:t>
            </a:r>
          </a:p>
          <a:p>
            <a:pPr>
              <a:defRPr/>
            </a:pPr>
            <a:r>
              <a:rPr lang="cs-CZ" sz="1800" dirty="0"/>
              <a:t>Milena </a:t>
            </a:r>
            <a:r>
              <a:rPr lang="cs-CZ" sz="1800" dirty="0" err="1"/>
              <a:t>Bravermanová</a:t>
            </a:r>
            <a:r>
              <a:rPr lang="cs-CZ" sz="1800" dirty="0"/>
              <a:t>, Správa Pražského hradu </a:t>
            </a:r>
            <a:endParaRPr lang="cs-CZ" sz="1800" u="sng" dirty="0"/>
          </a:p>
        </p:txBody>
      </p:sp>
    </p:spTree>
    <p:extLst>
      <p:ext uri="{BB962C8B-B14F-4D97-AF65-F5344CB8AC3E}">
        <p14:creationId xmlns:p14="http://schemas.microsoft.com/office/powerpoint/2010/main" val="3651844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70709" y="457200"/>
            <a:ext cx="11038114" cy="6172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Archeologické prameny </a:t>
            </a:r>
            <a:r>
              <a:rPr lang="cs-CZ" sz="1800" dirty="0"/>
              <a:t>– 2 skupiny nálezů: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800100" lvl="1" indent="-342900">
              <a:buFontTx/>
              <a:buAutoNum type="alphaLcParenR"/>
              <a:defRPr/>
            </a:pPr>
            <a:r>
              <a:rPr lang="cs-CZ" sz="1800" dirty="0"/>
              <a:t>zbytky textilií (otisky na kovech, keramice; vlákna se dobře uchovávají v zásaditém prostředí, kyseliny je  </a:t>
            </a:r>
          </a:p>
          <a:p>
            <a:pPr marL="457200" lvl="1" indent="0">
              <a:buNone/>
              <a:defRPr/>
            </a:pPr>
            <a:r>
              <a:rPr lang="cs-CZ" sz="1800" dirty="0"/>
              <a:t>                                rozpouštějí, kysličníky kovů konzervují)</a:t>
            </a:r>
          </a:p>
          <a:p>
            <a:pPr marL="800100" lvl="1" indent="-342900">
              <a:buFontTx/>
              <a:buAutoNum type="alphaLcParenR"/>
              <a:defRPr/>
            </a:pPr>
            <a:r>
              <a:rPr lang="cs-CZ" sz="1800" dirty="0"/>
              <a:t>živočišná vlákna – odolné proti kyselinám (vlna a hedvábí)</a:t>
            </a:r>
          </a:p>
          <a:p>
            <a:pPr marL="0" indent="0">
              <a:buNone/>
              <a:defRPr/>
            </a:pPr>
            <a:r>
              <a:rPr lang="cs-CZ" sz="1800" dirty="0"/>
              <a:t>         c)  předměty a nástroje používané při výrobě (vzácné:  dřevo)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Textilní materiály:</a:t>
            </a: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1</a:t>
            </a:r>
            <a:r>
              <a:rPr lang="cs-CZ" sz="1800" b="1" dirty="0"/>
              <a:t>.  Rostlinné povahy </a:t>
            </a:r>
            <a:r>
              <a:rPr lang="cs-CZ" sz="1800" dirty="0"/>
              <a:t>–  konopí seté, vlákno má šedou barvu (Březno u Loun)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kopřiva dvoudomá, bílá vlákna, která se dobře barví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len setý, světle plavá barva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2.  Živočišné povahy  </a:t>
            </a:r>
            <a:r>
              <a:rPr lang="cs-CZ" sz="1800" dirty="0"/>
              <a:t>–  hedvábí (od 9. stol. Import: výměšek housenky bource morušového (surové bílé a žluté)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mohér (nálezy ze Starého Města)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vlna (sbírána rukama, vyčesávána, stříhána - rouno)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žíně  (k výrobě tkanic – nález z Plzně, 15. stol.)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080821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       Předení</a:t>
            </a:r>
            <a:br>
              <a:rPr lang="cs-CZ" altLang="cs-CZ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047" y="1017142"/>
            <a:ext cx="11852953" cy="515982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b="1" dirty="0"/>
              <a:t> </a:t>
            </a:r>
            <a:r>
              <a:rPr lang="cs-CZ" sz="2000" dirty="0"/>
              <a:t> –   kroucení vláken a navíjení na vřeteno zatížené přeslenem   </a:t>
            </a:r>
          </a:p>
          <a:p>
            <a:pPr marL="0" indent="0">
              <a:buNone/>
              <a:defRPr/>
            </a:pPr>
            <a:r>
              <a:rPr lang="cs-CZ" sz="2000" dirty="0"/>
              <a:t>  –   14. stol.:   začal se používat kolovrat </a:t>
            </a:r>
          </a:p>
          <a:p>
            <a:pPr marL="0" indent="0">
              <a:buNone/>
              <a:defRPr/>
            </a:pPr>
            <a:r>
              <a:rPr lang="cs-CZ" sz="2000" dirty="0"/>
              <a:t>  –   jedna přadlena utkala za 1 hod. 60 – 100 m nitě 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0335" t="18661" r="21964" b="9827"/>
          <a:stretch/>
        </p:blipFill>
        <p:spPr>
          <a:xfrm>
            <a:off x="7627620" y="365125"/>
            <a:ext cx="4297680" cy="6237845"/>
          </a:xfrm>
          <a:prstGeom prst="rect">
            <a:avLst/>
          </a:prstGeom>
        </p:spPr>
      </p:pic>
      <p:pic>
        <p:nvPicPr>
          <p:cNvPr id="5" name="Picture 4" descr="Výsledek obrázku pro p&amp;rcaron;adlena Velislavova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60" y="3484047"/>
            <a:ext cx="3223325" cy="242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2485" t="14375" r="62717" b="29821"/>
          <a:stretch/>
        </p:blipFill>
        <p:spPr>
          <a:xfrm>
            <a:off x="688840" y="2748656"/>
            <a:ext cx="2959429" cy="37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4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95443" y="560270"/>
            <a:ext cx="4132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Dřevozpracující řemesla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6760" y="1685108"/>
            <a:ext cx="11445240" cy="5095835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1. </a:t>
            </a:r>
            <a:r>
              <a:rPr lang="cs-CZ" sz="2000" b="1" dirty="0"/>
              <a:t>Vybavení domácnosti  </a:t>
            </a:r>
            <a:r>
              <a:rPr lang="cs-CZ" sz="2000" dirty="0"/>
              <a:t>– kuchyňské a stolní nádobí: dýhové misky (12 stol.: </a:t>
            </a:r>
            <a:r>
              <a:rPr lang="cs-CZ" sz="2000" dirty="0" err="1"/>
              <a:t>záp</a:t>
            </a:r>
            <a:r>
              <a:rPr lang="cs-CZ" sz="2000" dirty="0"/>
              <a:t>. E + P, 13. stol.:  u nás)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džbány, poháry, pokličky, lžíce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(soustruh – od 9. stol.)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– provozní vybavení domácnosti (dílny): vědro, koště, lopatka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– nábytek:  kolébka (Čáslav), židle, stoličky, truhly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2. </a:t>
            </a:r>
            <a:r>
              <a:rPr lang="cs-CZ" sz="2000" b="1" dirty="0"/>
              <a:t>Hry a volný čas </a:t>
            </a:r>
            <a:r>
              <a:rPr lang="cs-CZ" sz="2000" dirty="0"/>
              <a:t>– dřevěný mečík (Čáslav: 2. pol. 13. stol., Brno: 14.- poč. 15. stol.), koule (Brno)  </a:t>
            </a:r>
          </a:p>
          <a:p>
            <a:r>
              <a:rPr lang="cs-CZ" sz="2000" dirty="0"/>
              <a:t>3. </a:t>
            </a:r>
            <a:r>
              <a:rPr lang="cs-CZ" sz="2000" b="1" dirty="0"/>
              <a:t>Řemeslná a podomácká výroba </a:t>
            </a:r>
            <a:r>
              <a:rPr lang="cs-CZ" sz="2000" dirty="0"/>
              <a:t>(nástroje a nářadí): ševcovské kopyto, cívky, násady</a:t>
            </a:r>
          </a:p>
          <a:p>
            <a:r>
              <a:rPr lang="cs-CZ" sz="2000" dirty="0"/>
              <a:t>4. </a:t>
            </a:r>
            <a:r>
              <a:rPr lang="cs-CZ" sz="2000" b="1" dirty="0"/>
              <a:t>Zbraně</a:t>
            </a:r>
            <a:r>
              <a:rPr lang="cs-CZ" sz="2000" dirty="0"/>
              <a:t>: dřevěné rukojeti dýk</a:t>
            </a:r>
          </a:p>
          <a:p>
            <a:r>
              <a:rPr lang="cs-CZ" sz="2000" dirty="0"/>
              <a:t>5. </a:t>
            </a:r>
            <a:r>
              <a:rPr lang="cs-CZ" sz="2000" b="1" dirty="0"/>
              <a:t>Stavební součásti</a:t>
            </a:r>
            <a:r>
              <a:rPr lang="cs-CZ" sz="2000" dirty="0"/>
              <a:t>: střešní krytina (šindel), vodovodní potrubí (Jihlava: 14. stol.)</a:t>
            </a:r>
          </a:p>
          <a:p>
            <a:r>
              <a:rPr lang="cs-CZ" sz="2000" dirty="0"/>
              <a:t>6. </a:t>
            </a:r>
            <a:r>
              <a:rPr lang="cs-CZ" sz="2000" b="1" dirty="0"/>
              <a:t>Ostatní</a:t>
            </a:r>
            <a:r>
              <a:rPr lang="cs-CZ" sz="2000" dirty="0"/>
              <a:t>: kolíky, tyčinky, vřetena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8421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 err="1">
                <a:solidFill>
                  <a:srgbClr val="FF0000"/>
                </a:solidFill>
              </a:rPr>
              <a:t>Kosťařství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/>
              <a:t>– píšťalky, hrací kameny a kostky </a:t>
            </a:r>
          </a:p>
        </p:txBody>
      </p:sp>
      <p:pic>
        <p:nvPicPr>
          <p:cNvPr id="61443" name="Picture 6" descr="25 píšťalky (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32" y="4327939"/>
            <a:ext cx="3802159" cy="25300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35" y="819114"/>
            <a:ext cx="4017010" cy="21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42" y="3527648"/>
            <a:ext cx="2833075" cy="129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224" y="5346251"/>
            <a:ext cx="2627312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27675" r="51755" b="34128"/>
          <a:stretch>
            <a:fillRect/>
          </a:stretch>
        </p:blipFill>
        <p:spPr bwMode="auto">
          <a:xfrm>
            <a:off x="4224338" y="4276011"/>
            <a:ext cx="4088707" cy="251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14457" y="1690688"/>
            <a:ext cx="68197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– v</a:t>
            </a:r>
            <a:r>
              <a:rPr lang="cs-CZ" dirty="0"/>
              <a:t>ětšina kostěných předmětů se zhotovovala z dlouhých kostí zvířat</a:t>
            </a:r>
          </a:p>
          <a:p>
            <a:r>
              <a:rPr lang="cs-CZ" dirty="0"/>
              <a:t>    (ovce, koza, prase, jelen, srnec) </a:t>
            </a:r>
          </a:p>
          <a:p>
            <a:endParaRPr lang="cs-CZ" dirty="0"/>
          </a:p>
          <a:p>
            <a:r>
              <a:rPr lang="cs-CZ" dirty="0"/>
              <a:t>– kosti byly změkčeny (uloženy v jílu), pak rozřezány a soustruženy</a:t>
            </a:r>
          </a:p>
          <a:p>
            <a:endParaRPr lang="cs-CZ" dirty="0"/>
          </a:p>
          <a:p>
            <a:r>
              <a:rPr lang="cs-CZ" dirty="0"/>
              <a:t>– dílny:  Staré Město: 100 kg </a:t>
            </a:r>
            <a:r>
              <a:rPr lang="cs-CZ" dirty="0" err="1"/>
              <a:t>parohoviny</a:t>
            </a:r>
            <a:r>
              <a:rPr lang="cs-CZ" dirty="0"/>
              <a:t> se stopami opracování (9. st.)</a:t>
            </a:r>
          </a:p>
          <a:p>
            <a:r>
              <a:rPr lang="cs-CZ" dirty="0"/>
              <a:t>               </a:t>
            </a:r>
            <a:r>
              <a:rPr lang="cs-CZ" dirty="0" err="1"/>
              <a:t>Sekanka</a:t>
            </a:r>
            <a:r>
              <a:rPr lang="cs-CZ" dirty="0"/>
              <a:t> u Davle, Levý Hradec, Pražský hrad (10.-13. stol.) </a:t>
            </a:r>
          </a:p>
          <a:p>
            <a:endParaRPr lang="cs-CZ" dirty="0"/>
          </a:p>
          <a:p>
            <a:r>
              <a:rPr lang="cs-CZ" dirty="0"/>
              <a:t>– kostky:  Znojmo-hrad</a:t>
            </a:r>
          </a:p>
        </p:txBody>
      </p:sp>
    </p:spTree>
    <p:extLst>
      <p:ext uri="{BB962C8B-B14F-4D97-AF65-F5344CB8AC3E}">
        <p14:creationId xmlns:p14="http://schemas.microsoft.com/office/powerpoint/2010/main" val="787002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902709CF-EB5D-52B8-8F26-ED576025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Hry a zábava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182C17-7C4B-AA8E-0711-B78F6BD4B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948" y="1371600"/>
            <a:ext cx="10839236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Volný čas  </a:t>
            </a:r>
            <a:r>
              <a:rPr lang="cs-CZ" sz="1800" dirty="0"/>
              <a:t>–  doba, kdy člověk nepracoval a mohl se věnovat zálibám nebo činnostem podle vlastní volby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staročesky prázdniti:  označení pro zahálku i odpočinek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kratochvíle (krátit chvíli)  =  zabavit se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privilegované vrstvy byly zvýhodněny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(lov, rybolov, sokolnictví, cvičení, turnaje, kostky, šachy, deskové nebo karetní hry)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Křesťanský přístup</a:t>
            </a:r>
            <a:r>
              <a:rPr lang="cs-CZ" sz="1800" dirty="0"/>
              <a:t>   –  církev považovala hazardní hry za hřích (výplod ďábla)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kontemplace, modlitba, studium náboženské literatury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Jean </a:t>
            </a:r>
            <a:r>
              <a:rPr lang="cs-CZ" sz="1800" b="1" dirty="0" err="1"/>
              <a:t>Verdon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emeritní profesor středověkých dějin na univerzitě v Limoges</a:t>
            </a:r>
            <a:r>
              <a:rPr lang="cs-CZ" sz="1800" b="1" dirty="0"/>
              <a:t>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</a:t>
            </a:r>
            <a:r>
              <a:rPr lang="cs-CZ" sz="1800" dirty="0"/>
              <a:t>–  rozdíl kulturou lidovou a kulturou elit neexistoval, spíše šlo o jedinou kulturu s mnoha nuancemi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lidová kultura se o několik desetiletí či staletí se opožďovala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>
            <a:extLst>
              <a:ext uri="{FF2B5EF4-FFF2-40B4-BE49-F238E27FC236}">
                <a16:creationId xmlns:a16="http://schemas.microsoft.com/office/drawing/2014/main" id="{7FA67394-9EBE-C7AF-2615-EC092E073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17" y="762000"/>
            <a:ext cx="5482333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Vrhcáby (</a:t>
            </a:r>
            <a:r>
              <a:rPr lang="cs-CZ" altLang="cs-CZ" sz="1800" b="1" dirty="0" err="1"/>
              <a:t>tric-trac</a:t>
            </a:r>
            <a:r>
              <a:rPr lang="cs-CZ" altLang="cs-CZ" sz="1800" b="1" dirty="0"/>
              <a:t>) s typickou hrací deskou se 24 špicemi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–  původ v antickém světě (</a:t>
            </a:r>
            <a:r>
              <a:rPr lang="cs-CZ" altLang="cs-CZ" sz="1600" dirty="0" err="1"/>
              <a:t>tabulae</a:t>
            </a:r>
            <a:r>
              <a:rPr lang="cs-CZ" altLang="cs-CZ" sz="1600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–   České země:  zmínka v Liber </a:t>
            </a:r>
            <a:r>
              <a:rPr lang="cs-CZ" altLang="cs-CZ" sz="1600" dirty="0" err="1"/>
              <a:t>Depictus</a:t>
            </a:r>
            <a:r>
              <a:rPr lang="cs-CZ" altLang="cs-CZ" sz="1600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(krumlovský obrazový kodex z pol. 14. stol.)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obliba hlavně v 15. a 16. stol.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Codex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Manesse</a:t>
            </a:r>
            <a:r>
              <a:rPr lang="cs-CZ" altLang="cs-CZ" sz="1800" dirty="0"/>
              <a:t> – vyrobený v Curychu mezi lety 1305 a 1340 (obsahuje básně od 140 autorů a 137 iluminací. Originál uložen v  </a:t>
            </a:r>
            <a:r>
              <a:rPr lang="cs-CZ" altLang="cs-CZ" sz="1800" dirty="0" err="1"/>
              <a:t>Universitätsbibliothek</a:t>
            </a:r>
            <a:r>
              <a:rPr lang="cs-CZ" altLang="cs-CZ" sz="1800" dirty="0"/>
              <a:t> Heidelberg </a:t>
            </a:r>
          </a:p>
        </p:txBody>
      </p:sp>
      <p:pic>
        <p:nvPicPr>
          <p:cNvPr id="64515" name="Obrázek 1">
            <a:extLst>
              <a:ext uri="{FF2B5EF4-FFF2-40B4-BE49-F238E27FC236}">
                <a16:creationId xmlns:a16="http://schemas.microsoft.com/office/drawing/2014/main" id="{49161195-0B69-E5DA-E38E-6C403F76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3291"/>
          <a:stretch>
            <a:fillRect/>
          </a:stretch>
        </p:blipFill>
        <p:spPr bwMode="auto">
          <a:xfrm>
            <a:off x="6324600" y="1"/>
            <a:ext cx="4343400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Obrázek 1">
            <a:extLst>
              <a:ext uri="{FF2B5EF4-FFF2-40B4-BE49-F238E27FC236}">
                <a16:creationId xmlns:a16="http://schemas.microsoft.com/office/drawing/2014/main" id="{ADCFFB70-8AEA-DB79-B022-2AAA45841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7" y="4519028"/>
            <a:ext cx="1657252" cy="160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Obrázek 6">
            <a:extLst>
              <a:ext uri="{FF2B5EF4-FFF2-40B4-BE49-F238E27FC236}">
                <a16:creationId xmlns:a16="http://schemas.microsoft.com/office/drawing/2014/main" id="{52D9569D-2C45-478D-086F-2D9B12D8B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16750" r="30481" b="11610"/>
          <a:stretch>
            <a:fillRect/>
          </a:stretch>
        </p:blipFill>
        <p:spPr bwMode="auto">
          <a:xfrm>
            <a:off x="4562030" y="4671688"/>
            <a:ext cx="1307578" cy="133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ovéPole 2">
            <a:extLst>
              <a:ext uri="{FF2B5EF4-FFF2-40B4-BE49-F238E27FC236}">
                <a16:creationId xmlns:a16="http://schemas.microsoft.com/office/drawing/2014/main" id="{FFEF5246-6C18-F2BC-33EC-DF6CAC8D812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62807" y="6381831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Hrací kameny</a:t>
            </a:r>
            <a:r>
              <a:rPr lang="cs-CZ" altLang="cs-CZ" sz="1800" dirty="0"/>
              <a:t>:  Libice     </a:t>
            </a:r>
            <a:r>
              <a:rPr lang="cs-CZ" altLang="cs-CZ" sz="1800" dirty="0" err="1"/>
              <a:t>Cvilín</a:t>
            </a:r>
            <a:r>
              <a:rPr lang="cs-CZ" altLang="cs-CZ" sz="1800" dirty="0"/>
              <a:t>     Opava</a:t>
            </a:r>
          </a:p>
        </p:txBody>
      </p:sp>
      <p:pic>
        <p:nvPicPr>
          <p:cNvPr id="64519" name="Obrázek 3">
            <a:extLst>
              <a:ext uri="{FF2B5EF4-FFF2-40B4-BE49-F238E27FC236}">
                <a16:creationId xmlns:a16="http://schemas.microsoft.com/office/drawing/2014/main" id="{84407589-4B38-2397-F7FC-B12C222CD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4" y="4460940"/>
            <a:ext cx="1478006" cy="155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1" descr="Rýmařov-Hrádek">
            <a:extLst>
              <a:ext uri="{FF2B5EF4-FFF2-40B4-BE49-F238E27FC236}">
                <a16:creationId xmlns:a16="http://schemas.microsoft.com/office/drawing/2014/main" id="{791024A1-DA59-CAA6-5A8F-F54DF50F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7330"/>
          <a:stretch>
            <a:fillRect/>
          </a:stretch>
        </p:blipFill>
        <p:spPr bwMode="auto">
          <a:xfrm>
            <a:off x="320442" y="3562984"/>
            <a:ext cx="3212458" cy="276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12">
            <a:extLst>
              <a:ext uri="{FF2B5EF4-FFF2-40B4-BE49-F238E27FC236}">
                <a16:creationId xmlns:a16="http://schemas.microsoft.com/office/drawing/2014/main" id="{B0E7C23E-7B8E-3679-4729-D71697EA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4" y="55387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2468" name="Text Box 14">
            <a:extLst>
              <a:ext uri="{FF2B5EF4-FFF2-40B4-BE49-F238E27FC236}">
                <a16:creationId xmlns:a16="http://schemas.microsoft.com/office/drawing/2014/main" id="{FFE62D1A-15FF-AB02-C374-0EAD8057C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903" y="6144910"/>
            <a:ext cx="2032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Rýmařov-Hrádek</a:t>
            </a:r>
          </a:p>
        </p:txBody>
      </p:sp>
      <p:pic>
        <p:nvPicPr>
          <p:cNvPr id="62469" name="Picture 15" descr="Brno-Panenská ul">
            <a:extLst>
              <a:ext uri="{FF2B5EF4-FFF2-40B4-BE49-F238E27FC236}">
                <a16:creationId xmlns:a16="http://schemas.microsoft.com/office/drawing/2014/main" id="{DD43F66F-FE17-B4ED-3746-5C07AB44C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0" t="15350" r="434" b="7142"/>
          <a:stretch/>
        </p:blipFill>
        <p:spPr bwMode="auto">
          <a:xfrm rot="16200000">
            <a:off x="5143516" y="4217296"/>
            <a:ext cx="2385106" cy="156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16">
            <a:extLst>
              <a:ext uri="{FF2B5EF4-FFF2-40B4-BE49-F238E27FC236}">
                <a16:creationId xmlns:a16="http://schemas.microsoft.com/office/drawing/2014/main" id="{2AF2EB88-7AC9-95D8-605E-7B7A7C9A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699" y="6164593"/>
            <a:ext cx="22113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Brno-Panenská ul.</a:t>
            </a:r>
          </a:p>
        </p:txBody>
      </p:sp>
      <p:pic>
        <p:nvPicPr>
          <p:cNvPr id="62471" name="Picture 21" descr="untitled">
            <a:extLst>
              <a:ext uri="{FF2B5EF4-FFF2-40B4-BE49-F238E27FC236}">
                <a16:creationId xmlns:a16="http://schemas.microsoft.com/office/drawing/2014/main" id="{3071E4C2-D6CE-95C3-2EDA-C5DF7C0CA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4487863"/>
            <a:ext cx="30956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Rectangle 4">
            <a:extLst>
              <a:ext uri="{FF2B5EF4-FFF2-40B4-BE49-F238E27FC236}">
                <a16:creationId xmlns:a16="http://schemas.microsoft.com/office/drawing/2014/main" id="{A82587E2-FD00-BF19-11A7-5F417BC20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614" y="1332541"/>
            <a:ext cx="24535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Šachy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70D3D0D-E5B2-915E-EDDD-1E5344DAE464}"/>
              </a:ext>
            </a:extLst>
          </p:cNvPr>
          <p:cNvSpPr txBox="1">
            <a:spLocks/>
          </p:cNvSpPr>
          <p:nvPr/>
        </p:nvSpPr>
        <p:spPr>
          <a:xfrm>
            <a:off x="245060" y="2439126"/>
            <a:ext cx="5840266" cy="218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b="1" dirty="0"/>
              <a:t>Původ</a:t>
            </a:r>
            <a:r>
              <a:rPr lang="cs-CZ" sz="1600" dirty="0"/>
              <a:t>  –   6. stol.: Indie</a:t>
            </a:r>
          </a:p>
          <a:p>
            <a:pPr>
              <a:defRPr/>
            </a:pPr>
            <a:r>
              <a:rPr lang="cs-CZ" sz="1600" b="1" dirty="0"/>
              <a:t>Evropa</a:t>
            </a:r>
            <a:r>
              <a:rPr lang="cs-CZ" sz="1600" dirty="0"/>
              <a:t> – 9. stol.: dar </a:t>
            </a:r>
            <a:r>
              <a:rPr lang="cs-CZ" sz="1600" dirty="0" err="1"/>
              <a:t>chálifa</a:t>
            </a:r>
            <a:r>
              <a:rPr lang="cs-CZ" sz="1600" dirty="0"/>
              <a:t> </a:t>
            </a:r>
            <a:r>
              <a:rPr lang="cs-CZ" sz="1600" dirty="0" err="1"/>
              <a:t>Hárúna</a:t>
            </a:r>
            <a:r>
              <a:rPr lang="cs-CZ" sz="1600" dirty="0"/>
              <a:t> al </a:t>
            </a:r>
            <a:r>
              <a:rPr lang="cs-CZ" sz="1600" dirty="0" err="1"/>
              <a:t>Rašída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Karlu Velikému</a:t>
            </a:r>
          </a:p>
          <a:p>
            <a:pPr>
              <a:defRPr/>
            </a:pPr>
            <a:r>
              <a:rPr lang="cs-CZ" sz="1600" b="1" dirty="0"/>
              <a:t>České země </a:t>
            </a:r>
            <a:r>
              <a:rPr lang="cs-CZ" sz="1600" dirty="0"/>
              <a:t>– 11. stol.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– 14. stol.: pojednání od T. Štítného</a:t>
            </a:r>
          </a:p>
        </p:txBody>
      </p:sp>
      <p:pic>
        <p:nvPicPr>
          <p:cNvPr id="62474" name="Obrázek 1">
            <a:extLst>
              <a:ext uri="{FF2B5EF4-FFF2-40B4-BE49-F238E27FC236}">
                <a16:creationId xmlns:a16="http://schemas.microsoft.com/office/drawing/2014/main" id="{E4E1C9C0-6D75-E754-C626-35714932F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6" y="1"/>
            <a:ext cx="3133725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6" descr="M 643">
            <a:extLst>
              <a:ext uri="{FF2B5EF4-FFF2-40B4-BE49-F238E27FC236}">
                <a16:creationId xmlns:a16="http://schemas.microsoft.com/office/drawing/2014/main" id="{A827DEF5-3845-BA63-FB6F-28B4E55C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1259"/>
          <a:stretch>
            <a:fillRect/>
          </a:stretch>
        </p:blipFill>
        <p:spPr bwMode="auto">
          <a:xfrm>
            <a:off x="3599575" y="3987837"/>
            <a:ext cx="1643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6" name="Text Box 14">
            <a:extLst>
              <a:ext uri="{FF2B5EF4-FFF2-40B4-BE49-F238E27FC236}">
                <a16:creationId xmlns:a16="http://schemas.microsoft.com/office/drawing/2014/main" id="{85E73F40-D52E-B2F8-7211-800758D9D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497" y="6172199"/>
            <a:ext cx="812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pic>
        <p:nvPicPr>
          <p:cNvPr id="2" name="Picture 10" descr="Brno-Komárov 2">
            <a:extLst>
              <a:ext uri="{FF2B5EF4-FFF2-40B4-BE49-F238E27FC236}">
                <a16:creationId xmlns:a16="http://schemas.microsoft.com/office/drawing/2014/main" id="{6839C1A5-455D-B922-427C-CC12E75A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b="12991"/>
          <a:stretch>
            <a:fillRect/>
          </a:stretch>
        </p:blipFill>
        <p:spPr bwMode="auto">
          <a:xfrm>
            <a:off x="4396976" y="0"/>
            <a:ext cx="31527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Brno-Komárov 1">
            <a:extLst>
              <a:ext uri="{FF2B5EF4-FFF2-40B4-BE49-F238E27FC236}">
                <a16:creationId xmlns:a16="http://schemas.microsoft.com/office/drawing/2014/main" id="{0904C546-009E-18B6-0333-D8908993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14070"/>
          <a:stretch>
            <a:fillRect/>
          </a:stretch>
        </p:blipFill>
        <p:spPr bwMode="auto">
          <a:xfrm>
            <a:off x="4363400" y="1768804"/>
            <a:ext cx="31797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ABBAF5D7-C0F7-8478-4A94-961AFCD0C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637" y="3330406"/>
            <a:ext cx="16193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Brno-Komárov</a:t>
            </a:r>
          </a:p>
        </p:txBody>
      </p:sp>
      <p:pic>
        <p:nvPicPr>
          <p:cNvPr id="6" name="Picture 7" descr="247979523201861681_1zix4vvU_b">
            <a:extLst>
              <a:ext uri="{FF2B5EF4-FFF2-40B4-BE49-F238E27FC236}">
                <a16:creationId xmlns:a16="http://schemas.microsoft.com/office/drawing/2014/main" id="{81C39BCB-96C8-21BB-4456-EA9E2635D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9702"/>
          <a:stretch/>
        </p:blipFill>
        <p:spPr bwMode="auto">
          <a:xfrm>
            <a:off x="-4981" y="-1"/>
            <a:ext cx="2142005" cy="231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1">
            <a:extLst>
              <a:ext uri="{FF2B5EF4-FFF2-40B4-BE49-F238E27FC236}">
                <a16:creationId xmlns:a16="http://schemas.microsoft.com/office/drawing/2014/main" id="{648409A1-B986-ADB3-05FD-71B34046A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614" y="-7253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cs-CZ" sz="1800" b="1" dirty="0"/>
              <a:t>Šachové figurky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800" b="1" dirty="0"/>
              <a:t>z ostrova Lewis</a:t>
            </a:r>
            <a:endParaRPr lang="cs-CZ" altLang="cs-CZ" sz="18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487F4B-9F9D-F3BA-BCA3-E3014DD4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01" y="762000"/>
            <a:ext cx="11596099" cy="6629400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Německo</a:t>
            </a:r>
            <a:r>
              <a:rPr lang="cs-CZ" sz="1600" dirty="0"/>
              <a:t>  </a:t>
            </a:r>
            <a:r>
              <a:rPr lang="cs-CZ" sz="1800" dirty="0"/>
              <a:t>–   tradiční historismus zpočátku nepřevzal francouzské postupy (pozitivistický přístup)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rozvoj  </a:t>
            </a:r>
            <a:r>
              <a:rPr lang="pt-BR" sz="1800" dirty="0"/>
              <a:t>historick</a:t>
            </a:r>
            <a:r>
              <a:rPr lang="cs-CZ" sz="1800" dirty="0"/>
              <a:t>é</a:t>
            </a:r>
            <a:r>
              <a:rPr lang="pt-BR" sz="1800" dirty="0"/>
              <a:t> antropologie</a:t>
            </a:r>
            <a:r>
              <a:rPr lang="cs-CZ" sz="1800" dirty="0"/>
              <a:t> skrze:   a)  historickou demografii (Arthur </a:t>
            </a:r>
            <a:r>
              <a:rPr lang="cs-CZ" sz="1800" dirty="0" err="1"/>
              <a:t>Imhof</a:t>
            </a:r>
            <a:r>
              <a:rPr lang="cs-CZ" sz="1800" dirty="0"/>
              <a:t>, Michael </a:t>
            </a:r>
            <a:r>
              <a:rPr lang="cs-CZ" sz="1800" dirty="0" err="1"/>
              <a:t>Mitterauer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b)  dějiny každodennosti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–  studium zaměřeno na:   a)  materiální kulturu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b)  myšlenkovou sféru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–  </a:t>
            </a:r>
            <a:r>
              <a:rPr lang="cs-CZ" sz="1800" b="1" dirty="0"/>
              <a:t>Kultura:</a:t>
            </a:r>
            <a:r>
              <a:rPr lang="cs-CZ" sz="1800" dirty="0"/>
              <a:t>   součást materiálních, ekonomických a sociálních zájmů zahrnující    a)  životní způsob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b)  vzorce myšlení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c)  formy komunikace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–  studium opakujících se jevů v lidském konání a myšlení:  v kultuře bydlení, odívání a stravování aj.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např.  Dějiny stáří od Petera </a:t>
            </a:r>
            <a:r>
              <a:rPr lang="cs-CZ" sz="1800" dirty="0" err="1"/>
              <a:t>Borscheida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studie o magii a čarodějnictví (</a:t>
            </a:r>
            <a:r>
              <a:rPr lang="cs-CZ" sz="1800" dirty="0" err="1"/>
              <a:t>Hexenforschung</a:t>
            </a:r>
            <a:r>
              <a:rPr lang="cs-CZ" sz="1800" dirty="0"/>
              <a:t>) od Wolfganga </a:t>
            </a:r>
            <a:r>
              <a:rPr lang="cs-CZ" sz="1800" dirty="0" err="1"/>
              <a:t>Behringera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studie o stáří, násilí, hazardu aj. od Richarda van </a:t>
            </a:r>
            <a:r>
              <a:rPr lang="cs-CZ" sz="1800" dirty="0" err="1"/>
              <a:t>Dülmena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1" descr="IMG_1361">
            <a:extLst>
              <a:ext uri="{FF2B5EF4-FFF2-40B4-BE49-F238E27FC236}">
                <a16:creationId xmlns:a16="http://schemas.microsoft.com/office/drawing/2014/main" id="{E087E92D-731E-AB65-4B81-8C22BBE8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81" y="269269"/>
            <a:ext cx="5098534" cy="523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Rectangle 14">
            <a:extLst>
              <a:ext uri="{FF2B5EF4-FFF2-40B4-BE49-F238E27FC236}">
                <a16:creationId xmlns:a16="http://schemas.microsoft.com/office/drawing/2014/main" id="{4CA705D1-E5F7-96B8-34F5-05C2B9709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3" y="5620614"/>
            <a:ext cx="3511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Brno - “Zelný trh“, 2 pol. Kachel, 15. stol.</a:t>
            </a:r>
          </a:p>
        </p:txBody>
      </p:sp>
      <p:sp>
        <p:nvSpPr>
          <p:cNvPr id="72708" name="Obdélník 3">
            <a:extLst>
              <a:ext uri="{FF2B5EF4-FFF2-40B4-BE49-F238E27FC236}">
                <a16:creationId xmlns:a16="http://schemas.microsoft.com/office/drawing/2014/main" id="{FA216183-B512-CD4E-3677-F9E127E1B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104" y="1166842"/>
            <a:ext cx="509853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/>
              <a:t>Šlechta –</a:t>
            </a:r>
            <a:r>
              <a:rPr lang="cs-CZ" altLang="cs-CZ" sz="2400" b="1" baseline="0" dirty="0"/>
              <a:t> </a:t>
            </a:r>
            <a:r>
              <a:rPr lang="cs-CZ" altLang="cs-CZ" sz="2400" b="1" dirty="0"/>
              <a:t>šachy, vrhcáby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Měšťanstvo – vrhcáby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Prostý</a:t>
            </a:r>
            <a:r>
              <a:rPr lang="cs-CZ" altLang="cs-CZ" sz="2400" b="1" baseline="0" dirty="0"/>
              <a:t> </a:t>
            </a:r>
            <a:r>
              <a:rPr lang="cs-CZ" altLang="cs-CZ" sz="2400" b="1" dirty="0"/>
              <a:t>lid – mlýn</a:t>
            </a:r>
          </a:p>
          <a:p>
            <a:endParaRPr lang="pl-PL" altLang="cs-CZ" sz="2400" b="1" dirty="0"/>
          </a:p>
          <a:p>
            <a:endParaRPr lang="pl-PL" altLang="cs-CZ" sz="2400" b="1" dirty="0"/>
          </a:p>
          <a:p>
            <a:endParaRPr lang="pl-PL" altLang="cs-CZ" sz="2400" b="1" dirty="0"/>
          </a:p>
          <a:p>
            <a:r>
              <a:rPr lang="pl-PL" altLang="cs-CZ" sz="2400" b="1" dirty="0"/>
              <a:t>Zákazy  –  u nás od 14. století </a:t>
            </a:r>
          </a:p>
          <a:p>
            <a:r>
              <a:rPr lang="cs-CZ" altLang="cs-CZ" sz="2400" b="1" dirty="0"/>
              <a:t>                        </a:t>
            </a:r>
          </a:p>
          <a:p>
            <a:r>
              <a:rPr lang="cs-CZ" altLang="cs-CZ" sz="2400" b="1" dirty="0"/>
              <a:t>1449:  usnesení tří pražských měst:</a:t>
            </a:r>
          </a:p>
          <a:p>
            <a:r>
              <a:rPr lang="cs-CZ" altLang="cs-CZ" sz="2400" b="1" dirty="0"/>
              <a:t>                        </a:t>
            </a:r>
          </a:p>
          <a:p>
            <a:r>
              <a:rPr lang="cs-CZ" altLang="cs-CZ" sz="2400" b="1" dirty="0"/>
              <a:t>„…neměl žádný hospodář v domě svém dopouštěti her kostečných, </a:t>
            </a:r>
            <a:r>
              <a:rPr lang="cs-CZ" altLang="cs-CZ" sz="2400" b="1" dirty="0" err="1"/>
              <a:t>vrchcábních</a:t>
            </a:r>
            <a:r>
              <a:rPr lang="cs-CZ" altLang="cs-CZ" sz="2400" b="1" dirty="0"/>
              <a:t>, karetných nebo jakýchkoli jiných,  jakož</a:t>
            </a:r>
          </a:p>
          <a:p>
            <a:r>
              <a:rPr lang="cs-CZ" altLang="cs-CZ" sz="2400" b="1" dirty="0"/>
              <a:t>že i kostky a karty nemají nikde býti prodávány“   </a:t>
            </a:r>
          </a:p>
          <a:p>
            <a:endParaRPr lang="cs-CZ" altLang="cs-CZ" sz="2400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ázek 1">
            <a:extLst>
              <a:ext uri="{FF2B5EF4-FFF2-40B4-BE49-F238E27FC236}">
                <a16:creationId xmlns:a16="http://schemas.microsoft.com/office/drawing/2014/main" id="{8972FEA8-BDE9-FF23-BB8D-E072C03D9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6" y="276224"/>
            <a:ext cx="5763549" cy="323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Obdélník 2">
            <a:extLst>
              <a:ext uri="{FF2B5EF4-FFF2-40B4-BE49-F238E27FC236}">
                <a16:creationId xmlns:a16="http://schemas.microsoft.com/office/drawing/2014/main" id="{6C374017-660C-FB0D-36F8-5C86B211A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280" y="646435"/>
            <a:ext cx="36165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/>
              <a:t>              Hráči vrhcábů</a:t>
            </a:r>
            <a:r>
              <a:rPr lang="cs-CZ" altLang="cs-CZ" sz="2400" b="1" baseline="0" dirty="0"/>
              <a:t> </a:t>
            </a:r>
          </a:p>
          <a:p>
            <a:r>
              <a:rPr lang="cs-CZ" altLang="cs-CZ" sz="2400" b="1" dirty="0"/>
              <a:t>v rukopise z roku 1479, Kostnice.</a:t>
            </a:r>
          </a:p>
          <a:p>
            <a:endParaRPr lang="cs-CZ" altLang="cs-CZ" sz="2400" dirty="0"/>
          </a:p>
        </p:txBody>
      </p:sp>
      <p:sp>
        <p:nvSpPr>
          <p:cNvPr id="71684" name="TextovéPole 4">
            <a:extLst>
              <a:ext uri="{FF2B5EF4-FFF2-40B4-BE49-F238E27FC236}">
                <a16:creationId xmlns:a16="http://schemas.microsoft.com/office/drawing/2014/main" id="{71BFC6A2-2241-0AD9-DC76-1E2003DA1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334" y="3852928"/>
            <a:ext cx="1059265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Vrhcáby:</a:t>
            </a:r>
            <a:r>
              <a:rPr lang="cs-CZ" altLang="cs-CZ" sz="2400" dirty="0"/>
              <a:t>    pomůcky:   hrací deska(dvojdílná), 15 kamenů pro každého hráče, 2 kostky</a:t>
            </a:r>
          </a:p>
          <a:p>
            <a:endParaRPr lang="cs-CZ" altLang="cs-CZ" sz="2400" dirty="0"/>
          </a:p>
          <a:p>
            <a:r>
              <a:rPr lang="cs-CZ" altLang="cs-CZ" sz="2400" dirty="0"/>
              <a:t>Pravidla  –  hrací kameny se rozestaví na desku podle daného schématu </a:t>
            </a:r>
          </a:p>
          <a:p>
            <a:r>
              <a:rPr lang="cs-CZ" altLang="cs-CZ" sz="2400" dirty="0"/>
              <a:t>               –  každý hráč hází kostkami,</a:t>
            </a:r>
            <a:r>
              <a:rPr lang="cs-CZ" altLang="cs-CZ" sz="2400" baseline="0" dirty="0"/>
              <a:t> </a:t>
            </a:r>
            <a:r>
              <a:rPr lang="cs-CZ" altLang="cs-CZ" sz="2400" dirty="0"/>
              <a:t>přičemž pohybuje s kameny po jednotlivých polích</a:t>
            </a:r>
            <a:r>
              <a:rPr lang="cs-CZ" altLang="cs-CZ" sz="2400" baseline="0" dirty="0"/>
              <a:t> </a:t>
            </a:r>
          </a:p>
          <a:p>
            <a:r>
              <a:rPr lang="cs-CZ" altLang="cs-CZ" sz="2400" baseline="0" dirty="0"/>
              <a:t>          </a:t>
            </a:r>
            <a:r>
              <a:rPr lang="cs-CZ" altLang="cs-CZ" sz="2400" dirty="0"/>
              <a:t>–  cílem hry je dovést všechny své kameny na svá vnitřní pole a odtud je vyvést</a:t>
            </a:r>
          </a:p>
          <a:p>
            <a:r>
              <a:rPr lang="cs-CZ" altLang="cs-CZ" sz="2400" dirty="0"/>
              <a:t>                   z desky ven dřív, než se to podaří soupeřovi</a:t>
            </a:r>
          </a:p>
          <a:p>
            <a:r>
              <a:rPr lang="cs-CZ" altLang="cs-CZ" sz="2400" dirty="0" err="1"/>
              <a:t>Freiburg</a:t>
            </a:r>
            <a:r>
              <a:rPr lang="cs-CZ" altLang="cs-CZ" sz="2400" dirty="0"/>
              <a:t>  –  3.stol:</a:t>
            </a:r>
            <a:r>
              <a:rPr lang="cs-CZ" altLang="cs-CZ" sz="2400" baseline="0" dirty="0"/>
              <a:t>  </a:t>
            </a:r>
            <a:r>
              <a:rPr lang="cs-CZ" altLang="cs-CZ" sz="2400" dirty="0"/>
              <a:t>hrací deska s kameny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296FB7-7579-382C-02B7-B1D9656C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609600"/>
            <a:ext cx="11753636" cy="6248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2. pol. 20. stol. :  </a:t>
            </a:r>
            <a:r>
              <a:rPr lang="cs-CZ" sz="1800" dirty="0"/>
              <a:t>utváření „věd o člověku“ (</a:t>
            </a:r>
            <a:r>
              <a:rPr lang="cs-CZ" sz="1800" dirty="0" err="1"/>
              <a:t>sciences</a:t>
            </a:r>
            <a:r>
              <a:rPr lang="cs-CZ" sz="1800" dirty="0"/>
              <a:t> </a:t>
            </a:r>
            <a:r>
              <a:rPr lang="cs-CZ" sz="1800" dirty="0" err="1"/>
              <a:t>humaites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–  </a:t>
            </a:r>
            <a:r>
              <a:rPr lang="cs-CZ" sz="1800" b="1" dirty="0"/>
              <a:t>2 okruhy studia:    </a:t>
            </a:r>
            <a:r>
              <a:rPr lang="cs-CZ" sz="1800" dirty="0"/>
              <a:t>a)  materiální svět  –  hmotná kultura a její transformace v čase:   výživa, bydlení, odívání, doprava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b)  nemateriální svět  –  duchovní kultura člověka v určitém historickém kontextu: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tematické okruhy :   vnímání času a prostoru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„Viditelný svět je nejen pouhou stopou světa neviditelného, ale neviditelný svět neustále  zasahuje                         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do jeho každodenního života.“ (</a:t>
            </a:r>
            <a:r>
              <a:rPr lang="cs-CZ" sz="1800" b="1" dirty="0" err="1"/>
              <a:t>Le</a:t>
            </a:r>
            <a:r>
              <a:rPr lang="cs-CZ" sz="1800" b="1" dirty="0"/>
              <a:t> </a:t>
            </a:r>
            <a:r>
              <a:rPr lang="cs-CZ" sz="1800" b="1" dirty="0" err="1"/>
              <a:t>Goff</a:t>
            </a:r>
            <a:r>
              <a:rPr lang="cs-CZ" sz="1800" b="1" dirty="0"/>
              <a:t> 2003: 31).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Identita</a:t>
            </a:r>
            <a:r>
              <a:rPr lang="cs-CZ" sz="1800" dirty="0"/>
              <a:t>   –   vychází ze sociální charakteristiky a hodnot, které tvoří zvyky, tradice, konfese (vyznání) a kulturní vzorce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formována každodenní realitou</a:t>
            </a:r>
          </a:p>
          <a:p>
            <a:pPr>
              <a:defRPr/>
            </a:pPr>
            <a:endParaRPr lang="pl-PL" sz="1800" b="1" dirty="0"/>
          </a:p>
          <a:p>
            <a:pPr>
              <a:defRPr/>
            </a:pPr>
            <a:r>
              <a:rPr lang="pl-PL" sz="1800" b="1" dirty="0">
                <a:solidFill>
                  <a:srgbClr val="FF0000"/>
                </a:solidFill>
              </a:rPr>
              <a:t>Dějiny lidové kultury   </a:t>
            </a:r>
            <a:r>
              <a:rPr lang="pl-PL" sz="1800" dirty="0"/>
              <a:t>–   </a:t>
            </a:r>
            <a:r>
              <a:rPr lang="cs-CZ" sz="1800" b="1" dirty="0" err="1"/>
              <a:t>popular</a:t>
            </a:r>
            <a:r>
              <a:rPr lang="cs-CZ" sz="1800" b="1" dirty="0"/>
              <a:t> </a:t>
            </a:r>
            <a:r>
              <a:rPr lang="cs-CZ" sz="1800" b="1" dirty="0" err="1"/>
              <a:t>culture</a:t>
            </a:r>
            <a:r>
              <a:rPr lang="cs-CZ" sz="1800" b="1" dirty="0"/>
              <a:t>:</a:t>
            </a:r>
            <a:r>
              <a:rPr lang="cs-CZ" sz="1800" dirty="0"/>
              <a:t>   proti </a:t>
            </a:r>
            <a:r>
              <a:rPr lang="cs-CZ" sz="1800" dirty="0" err="1"/>
              <a:t>elitarismu</a:t>
            </a:r>
            <a:r>
              <a:rPr lang="cs-CZ" sz="1800" dirty="0"/>
              <a:t> měšťanské  kultury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 každá sociální vrstva měla vlastní kulturu (pluralita)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</a:t>
            </a:r>
            <a:r>
              <a:rPr lang="it-IT" sz="1800" dirty="0"/>
              <a:t>Aron Gurevič</a:t>
            </a:r>
            <a:r>
              <a:rPr lang="cs-CZ" sz="1800" dirty="0"/>
              <a:t>, </a:t>
            </a:r>
            <a:r>
              <a:rPr lang="it-IT" sz="1800" dirty="0"/>
              <a:t>Peter Burke</a:t>
            </a:r>
            <a:r>
              <a:rPr lang="cs-CZ" sz="1800" dirty="0"/>
              <a:t>, </a:t>
            </a:r>
            <a:r>
              <a:rPr lang="it-IT" sz="1800" dirty="0"/>
              <a:t>Carlo Ginzburg</a:t>
            </a:r>
            <a:r>
              <a:rPr lang="cs-CZ" sz="1800" dirty="0"/>
              <a:t>, </a:t>
            </a:r>
            <a:r>
              <a:rPr lang="it-IT" sz="1800" dirty="0"/>
              <a:t>Natalie Zemon Davisová</a:t>
            </a:r>
            <a:r>
              <a:rPr lang="cs-CZ" sz="1800" dirty="0"/>
              <a:t>, Richard van </a:t>
            </a:r>
            <a:r>
              <a:rPr lang="cs-CZ" sz="1800" dirty="0" err="1"/>
              <a:t>Dülmen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Orální historie  </a:t>
            </a:r>
            <a:r>
              <a:rPr lang="cs-CZ" sz="1800" dirty="0"/>
              <a:t>–  využívána hlavně novověkou historiografií</a:t>
            </a: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Historická antropologie 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usiluje o zjištění motivací lidského jednání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–  nová témata:   gender </a:t>
            </a:r>
            <a:r>
              <a:rPr lang="cs-CZ" sz="1800" dirty="0" err="1"/>
              <a:t>history</a:t>
            </a:r>
            <a:r>
              <a:rPr lang="cs-CZ" sz="1800" dirty="0"/>
              <a:t> (vztahy mezi pohlavími)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BB9E0F-5FBD-482F-B259-B087D19B4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4" y="667821"/>
            <a:ext cx="12107916" cy="61901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u="none" strike="noStrike" baseline="0" dirty="0">
                <a:solidFill>
                  <a:srgbClr val="FF0000"/>
                </a:solidFill>
              </a:rPr>
              <a:t>Karel Kosík  </a:t>
            </a:r>
            <a:r>
              <a:rPr lang="cs-CZ" sz="2000" b="0" u="none" strike="noStrike" baseline="0" dirty="0"/>
              <a:t>–  „Každodennost je především rozvržení individuálního života lidí do každého dne: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</a:t>
            </a:r>
            <a:r>
              <a:rPr lang="cs-CZ" sz="2000" b="0" u="none" strike="noStrike" baseline="0" dirty="0"/>
              <a:t>opakovatelnost </a:t>
            </a:r>
            <a:r>
              <a:rPr lang="cs-CZ" sz="2000" dirty="0"/>
              <a:t>jejich</a:t>
            </a:r>
            <a:r>
              <a:rPr lang="cs-CZ" sz="2000" b="0" u="none" strike="noStrike" baseline="0" dirty="0"/>
              <a:t> životních úkonů je fixována v opakovatelnosti každého </a:t>
            </a:r>
            <a:r>
              <a:rPr lang="pl-PL" sz="2000" b="0" u="none" strike="noStrike" baseline="0" dirty="0"/>
              <a:t>dne, </a:t>
            </a:r>
            <a:r>
              <a:rPr lang="pl-PL" sz="2000" dirty="0"/>
              <a:t> </a:t>
            </a:r>
          </a:p>
          <a:p>
            <a:pPr marL="0" indent="0">
              <a:buNone/>
              <a:defRPr/>
            </a:pPr>
            <a:r>
              <a:rPr lang="pl-PL" sz="2000" b="0" u="none" strike="noStrike" baseline="0" dirty="0"/>
              <a:t>                                v rozvržení času na každý den“.</a:t>
            </a:r>
          </a:p>
          <a:p>
            <a:pPr marL="0" indent="0">
              <a:buNone/>
              <a:defRPr/>
            </a:pPr>
            <a:endParaRPr lang="pl-PL" sz="2000" b="0" u="none" strike="noStrike" baseline="0" dirty="0"/>
          </a:p>
          <a:p>
            <a:pPr marL="0" indent="0">
              <a:buNone/>
              <a:defRPr/>
            </a:pPr>
            <a:r>
              <a:rPr lang="pl-PL" sz="2000" b="0" u="none" strike="noStrike" baseline="0" dirty="0"/>
              <a:t>                          –  </a:t>
            </a:r>
            <a:r>
              <a:rPr lang="pl-PL" sz="2000" dirty="0"/>
              <a:t>,,...</a:t>
            </a:r>
            <a:r>
              <a:rPr lang="cs-CZ" sz="2000" b="0" u="none" strike="noStrike" baseline="0" dirty="0"/>
              <a:t>je tvořena rutinními aktivitami, jako je jídlo, pití, oblékání, spánek, hygiena, obstarávání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</a:t>
            </a:r>
            <a:r>
              <a:rPr lang="cs-CZ" sz="2000" b="0" u="none" strike="noStrike" baseline="0" dirty="0"/>
              <a:t> věcí, cestování, setkávání s přáteli, péče o děti…“</a:t>
            </a:r>
          </a:p>
          <a:p>
            <a:pPr marL="0" indent="0" algn="l">
              <a:buNone/>
            </a:pPr>
            <a:endParaRPr lang="cs-CZ" sz="2000" dirty="0"/>
          </a:p>
          <a:p>
            <a:pPr algn="l"/>
            <a:r>
              <a:rPr lang="cs-CZ" sz="2000" b="1" u="none" strike="noStrike" baseline="0" dirty="0">
                <a:solidFill>
                  <a:srgbClr val="FF0000"/>
                </a:solidFill>
              </a:rPr>
              <a:t>Josef Petráň   </a:t>
            </a:r>
            <a:r>
              <a:rPr lang="cs-CZ" sz="2000" b="0" u="none" strike="noStrike" baseline="0" dirty="0"/>
              <a:t>–  </a:t>
            </a:r>
            <a:r>
              <a:rPr lang="cs-CZ" sz="2000" b="1" u="none" strike="noStrike" baseline="0" dirty="0"/>
              <a:t>Dějiny hmotné kultury I., II., Praha 1985</a:t>
            </a:r>
            <a:r>
              <a:rPr lang="cs-CZ" sz="2000" b="1" dirty="0"/>
              <a:t>, 1997.</a:t>
            </a:r>
            <a:r>
              <a:rPr lang="cs-CZ" sz="2000" b="1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2000" b="1" dirty="0"/>
              <a:t>                             </a:t>
            </a:r>
            <a:r>
              <a:rPr lang="cs-CZ" sz="2000" b="0" u="none" strike="noStrike" baseline="0" dirty="0"/>
              <a:t>–  předměty spojené s </a:t>
            </a:r>
            <a:r>
              <a:rPr lang="cs-CZ" sz="2000" b="0" i="0" u="none" strike="noStrike" baseline="0" dirty="0"/>
              <a:t>dějinami jednotlivých úkonů, rituálů, činností</a:t>
            </a:r>
          </a:p>
          <a:p>
            <a:pPr marL="0" indent="0" algn="l">
              <a:buNone/>
            </a:pPr>
            <a:endParaRPr lang="cs-CZ" sz="1800" b="0" u="none" strike="noStrike" baseline="0" dirty="0"/>
          </a:p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Richard van </a:t>
            </a:r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Dülmen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   </a:t>
            </a:r>
            <a:r>
              <a:rPr lang="cs-CZ" sz="2000" b="0" i="0" u="none" strike="noStrike" baseline="0" dirty="0"/>
              <a:t>–  </a:t>
            </a:r>
            <a:r>
              <a:rPr lang="cs-CZ" sz="2000" b="1" dirty="0"/>
              <a:t>Kultura a každodenní život v raném novověku (16. – 18. století). Praha 1999.  </a:t>
            </a:r>
            <a:r>
              <a:rPr lang="cs-CZ" sz="2000" dirty="0"/>
              <a:t> 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(dějiny chápané v širším smyslu)</a:t>
            </a:r>
          </a:p>
          <a:p>
            <a:pPr algn="l"/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300491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8019</Words>
  <Application>Microsoft Office PowerPoint</Application>
  <PresentationFormat>Širokoúhlá obrazovka</PresentationFormat>
  <Paragraphs>893</Paragraphs>
  <Slides>71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9" baseType="lpstr">
      <vt:lpstr>Arial</vt:lpstr>
      <vt:lpstr>Calibri</vt:lpstr>
      <vt:lpstr>Calibri Light</vt:lpstr>
      <vt:lpstr>MinionPro-Bold</vt:lpstr>
      <vt:lpstr>MinionPro-Regular</vt:lpstr>
      <vt:lpstr>Times New Roman</vt:lpstr>
      <vt:lpstr>TimesNewRomanPSMT</vt:lpstr>
      <vt:lpstr>Motiv Office</vt:lpstr>
      <vt:lpstr>Metodologie archeologie středověku a novověku </vt:lpstr>
      <vt:lpstr>                              Každodennost            (něm. Alltag, angl. Everyday life, franc. la vie quotidienne)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Literatura                          </vt:lpstr>
      <vt:lpstr>Prezentace aplikace PowerPoint</vt:lpstr>
      <vt:lpstr>Prezentace aplikace PowerPoint</vt:lpstr>
      <vt:lpstr>Prezentace aplikace PowerPoint</vt:lpstr>
      <vt:lpstr>                                Artefakty</vt:lpstr>
      <vt:lpstr>                                  Artefakty</vt:lpstr>
      <vt:lpstr>                    Artefakty a analýza artefaktů</vt:lpstr>
      <vt:lpstr>Prezentace aplikace PowerPoint</vt:lpstr>
      <vt:lpstr>                  Behaviorální archeologie</vt:lpstr>
      <vt:lpstr>                   Teorie formativních procesů</vt:lpstr>
      <vt:lpstr>Prezentace aplikace PowerPoint</vt:lpstr>
      <vt:lpstr>                                 Archeologické transformace </vt:lpstr>
      <vt:lpstr>                      Postdepoziční procesy</vt:lpstr>
      <vt:lpstr>                    Odpadové areály ve středověku</vt:lpstr>
      <vt:lpstr>Prezentace aplikace PowerPoint</vt:lpstr>
      <vt:lpstr>             Událostní paradigma v současné archeologii </vt:lpstr>
      <vt:lpstr>Prezentace aplikace PowerPoint</vt:lpstr>
      <vt:lpstr>                                    Keramika</vt:lpstr>
      <vt:lpstr>                                   Inovace</vt:lpstr>
      <vt:lpstr>                Výpovědní hodnota keramiky                     </vt:lpstr>
      <vt:lpstr>Prezentace aplikace PowerPoint</vt:lpstr>
      <vt:lpstr>Prezentace aplikace PowerPoint</vt:lpstr>
      <vt:lpstr>Prezentace aplikace PowerPoint</vt:lpstr>
      <vt:lpstr>               Vrcholný a pozdní středověk  (13. – 15. stol.)</vt:lpstr>
      <vt:lpstr>                                     Sociální prostředí                                          (13. – 15. stol.)</vt:lpstr>
      <vt:lpstr> Třídění středověké keramiky podle funkce Nekuda, V. – Reichertová, K., 1968:  Středověká keramika. Brno, s. 52. </vt:lpstr>
      <vt:lpstr>                           Metodika výzkumu</vt:lpstr>
      <vt:lpstr>                     Tematické okruhy výzkumu </vt:lpstr>
      <vt:lpstr>                                               Kovářská výroba </vt:lpstr>
      <vt:lpstr>Prezentace aplikace PowerPoint</vt:lpstr>
      <vt:lpstr>                                   Militaria                                      zbraně</vt:lpstr>
      <vt:lpstr>                Turnaje</vt:lpstr>
      <vt:lpstr>                           Dvorská kultura</vt:lpstr>
      <vt:lpstr>                                           Lov</vt:lpstr>
      <vt:lpstr>Prezentace aplikace PowerPoint</vt:lpstr>
      <vt:lpstr>Prezentace aplikace PowerPoint</vt:lpstr>
      <vt:lpstr>        Tesák        15. – 16. stol.</vt:lpstr>
      <vt:lpstr>Záštitné trny tesáku     konec 14. – 15. stol.</vt:lpstr>
      <vt:lpstr>   Kuš - samostříl        Arma diaboli      (ďábelská zbraň)</vt:lpstr>
      <vt:lpstr>Hákovnice</vt:lpstr>
      <vt:lpstr>Prezentace aplikace PowerPoint</vt:lpstr>
      <vt:lpstr>Nášlapný „ježek“</vt:lpstr>
      <vt:lpstr>Výstroj koně a jezdce</vt:lpstr>
      <vt:lpstr>               Poutě</vt:lpstr>
      <vt:lpstr>Menasova ampule</vt:lpstr>
      <vt:lpstr>Zemědělské nářadí </vt:lpstr>
      <vt:lpstr>                                  Prameny</vt:lpstr>
      <vt:lpstr>Prezentace aplikace PowerPoint</vt:lpstr>
      <vt:lpstr>Prezentace aplikace PowerPoint</vt:lpstr>
      <vt:lpstr>                                              Textilní výroba </vt:lpstr>
      <vt:lpstr>Prezentace aplikace PowerPoint</vt:lpstr>
      <vt:lpstr>       Předení </vt:lpstr>
      <vt:lpstr>Dřevozpracující řemesla </vt:lpstr>
      <vt:lpstr>Kosťařství – píšťalky, hrací kameny a kostky </vt:lpstr>
      <vt:lpstr>                              Hry a zábava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48</cp:revision>
  <dcterms:created xsi:type="dcterms:W3CDTF">2022-10-04T13:50:32Z</dcterms:created>
  <dcterms:modified xsi:type="dcterms:W3CDTF">2024-11-18T07:19:58Z</dcterms:modified>
</cp:coreProperties>
</file>