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8" r:id="rId3"/>
    <p:sldId id="296" r:id="rId4"/>
    <p:sldId id="305" r:id="rId5"/>
    <p:sldId id="286" r:id="rId6"/>
    <p:sldId id="289" r:id="rId7"/>
    <p:sldId id="285" r:id="rId8"/>
    <p:sldId id="299" r:id="rId9"/>
    <p:sldId id="365" r:id="rId10"/>
    <p:sldId id="363" r:id="rId11"/>
    <p:sldId id="310" r:id="rId12"/>
    <p:sldId id="309" r:id="rId13"/>
    <p:sldId id="364" r:id="rId14"/>
    <p:sldId id="272" r:id="rId15"/>
    <p:sldId id="300" r:id="rId16"/>
    <p:sldId id="259" r:id="rId17"/>
    <p:sldId id="298" r:id="rId18"/>
    <p:sldId id="317" r:id="rId19"/>
    <p:sldId id="264" r:id="rId20"/>
    <p:sldId id="263" r:id="rId21"/>
    <p:sldId id="311" r:id="rId22"/>
    <p:sldId id="308" r:id="rId23"/>
    <p:sldId id="362" r:id="rId24"/>
    <p:sldId id="302" r:id="rId25"/>
    <p:sldId id="274" r:id="rId26"/>
    <p:sldId id="366" r:id="rId27"/>
    <p:sldId id="273" r:id="rId28"/>
    <p:sldId id="331" r:id="rId29"/>
    <p:sldId id="367" r:id="rId30"/>
    <p:sldId id="368" r:id="rId31"/>
    <p:sldId id="369" r:id="rId3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22694E-B56F-4132-8CCE-0ACD06C22B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131D0F3-0D1D-49D5-907E-9A0A71D821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2A3B9FC-C7FC-4AB2-82E7-CB99908A1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748B4AC-CA2E-4598-81F8-554BD89D5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D318CB-C6B2-493E-BF49-9F607B77B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550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3F1F49-6FF5-46BD-91A9-D90487B41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9AAA848-ACBD-455A-9618-9F67E70010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D9C63E2-A169-4BEF-9A31-5F284B1A0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1311D72-56B5-44A1-AB85-92B8447D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1D1BDF4-0649-4B9B-BBBC-73DD5B96B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5752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EAABAF2-2D43-4B78-8A28-374F47E5E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6EA3B36-EA3F-42C9-B496-1676BC8E86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9602228-356C-45ED-B6E4-2310ACED4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2C99063-655D-4DDF-A299-527C74A0D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7180B61-F768-4B9D-9524-6249E6B15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3679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78FF61-EE9E-420C-9B48-2ED2ECB67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DDC529-3A85-4ED2-B3F1-21794551B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B890395-C762-476A-BA72-9A713D9CE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C008D7A-E209-46DF-9265-0183B152E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E1689CE-13C0-4B69-A6CC-C25EF8190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6314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C0891D-6B96-4E56-AE54-5ED6AEB11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CD43188-AC23-49D7-A184-23C3B7BF7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BE60E5D-21EB-4BCF-86CC-74E004E0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017BBBB-4115-4B81-A188-9D46AFAA8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8F1D35-7637-4ECD-ABE0-0148AB08C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3745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7A2A0F-664F-4312-9709-4A87B1A0C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D993A5-E3B9-4374-ACFA-61C3C97C04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5514C58-8937-46F8-B7B0-BB88CC1DFF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3A98840-0BA2-4963-B4A7-D9691DD0B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B3D3C0A-C4D4-4B29-81AF-AD45744D3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5C2E19B-7146-4A4E-9B8B-B069A3197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8128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9D73A9-5810-4640-9B96-2C63EDBD5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FB1A254-C578-40DA-9F0B-478452DBE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D36447E-CFC1-43E2-B197-1BC1AE403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E652C55-D625-449D-9D15-DB1911B55A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C61F67B-D193-4BF1-843F-7029630794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E8862A0-F788-4CAF-B988-444CC3D6F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5E8933C-8C60-4FAD-A390-10779220A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C1B70F5-89B8-437A-AEDD-311368637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2214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7C2AF4-216C-4BD4-A326-55DACD4AB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5FE73ED-D985-46B1-BD7C-5D636150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A92BBC5-2828-4DEF-B50D-EF7607510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1A1567E-89DD-4B9E-B726-183737BB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4070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88A2143-F1EA-4EE6-8452-D950F97E7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A876DFB-89E1-4688-9280-A9AAA2FC0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D37163D-4010-4913-9BDB-9DCF6BD6D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190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FBEE07-EF72-416B-BA85-B4DB1B7DE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B8DB0F-2D0E-4DCC-AAEF-CCB253478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BB12A76-C440-4B21-BE8B-1A967E0000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E0A540C-6084-4463-9D08-554D5A127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472FEB2-5014-46D1-8D5C-E04442991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AD98CAC-449B-4DFC-A46A-E6BEDF4E4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6431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B58FF8-96C6-46E8-A159-4E4B5FF7B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7CD6099-042F-461E-8038-944A9AFF77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F0BEEB8-8D36-47AF-A8B4-1F8BA315CD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AD5BE3C-D0B3-4165-8B1B-B2E09E53C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037BAAB-E13C-41AF-A4DB-8D7CF1B5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948D8BD-385E-4055-AB89-4148AC40B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2278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93FF901-FFC1-4FB3-B64C-FE8EA2FBC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5E20CBA-DCC4-4129-89FA-FFECDA7DF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73C7F83-371C-402A-8039-2527BAB2AB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7D817-660B-4C85-A607-E68AF2F623FE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BA54EAA-6CB2-4DF6-8335-94ADF959F7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6903B3A-D11D-4A8C-BD24-16C5D187D2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3500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wmf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10" Type="http://schemas.openxmlformats.org/officeDocument/2006/relationships/image" Target="../media/image20.jpg"/><Relationship Id="rId4" Type="http://schemas.microsoft.com/office/2007/relationships/hdphoto" Target="../media/hdphoto3.wdp"/><Relationship Id="rId9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microsoft.com/office/2007/relationships/hdphoto" Target="../media/hdphoto8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E8A31D-C3E0-4C32-AEB7-E11A185700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4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Archeologie středověkých a novověkých panských sídel a fortifikací</a:t>
            </a:r>
            <a:br>
              <a:rPr lang="cs-CZ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cs-CZ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9A9D6D3-CF07-42A5-8D38-82CF13164C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Počátky opevněných sídel – hradská organizace.</a:t>
            </a:r>
            <a:br>
              <a:rPr lang="cs-CZ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201555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17D12D-6177-01DF-A087-EC2C05803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925" y="518845"/>
            <a:ext cx="11649075" cy="6339155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sz="2200" b="1" dirty="0">
                <a:solidFill>
                  <a:srgbClr val="FF0000"/>
                </a:solidFill>
              </a:rPr>
              <a:t>Knížecí velkostatek  </a:t>
            </a:r>
            <a:r>
              <a:rPr lang="cs-CZ" altLang="cs-CZ" sz="1800" dirty="0"/>
              <a:t>–   sestával z menších či větších usedlostí se svobodnými rolníky a nevolníky, kteří hospodařili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ve vlastní režii  (na svých polích) a za to </a:t>
            </a:r>
            <a:r>
              <a:rPr lang="cs-CZ" sz="1800" b="0" i="0" u="none" strike="noStrike" baseline="0" dirty="0">
                <a:latin typeface="CenturyOldStyleTOT-Regu"/>
              </a:rPr>
              <a:t>poskytovali služby nebo řemeslné výrobky místo naturální </a:t>
            </a:r>
          </a:p>
          <a:p>
            <a:pPr marL="0" indent="0">
              <a:buNone/>
            </a:pPr>
            <a:r>
              <a:rPr lang="cs-CZ" sz="1800" b="0" i="0" u="none" strike="noStrike" baseline="0" dirty="0">
                <a:latin typeface="CenturyOldStyleTOT-Regu"/>
              </a:rPr>
              <a:t>                                                     nebo peněžní renty </a:t>
            </a:r>
          </a:p>
          <a:p>
            <a:pPr marL="0" indent="0">
              <a:buNone/>
            </a:pPr>
            <a:r>
              <a:rPr lang="cs-CZ" sz="1800" dirty="0">
                <a:latin typeface="CenturyOldStyleTOT-Regu"/>
              </a:rPr>
              <a:t>                                                   </a:t>
            </a:r>
            <a:r>
              <a:rPr lang="cs-CZ" sz="1800" b="0" i="0" u="none" strike="noStrike" baseline="0" dirty="0">
                <a:latin typeface="CenturyOldStyleTOT-Regu"/>
              </a:rPr>
              <a:t>–   Roman </a:t>
            </a:r>
            <a:r>
              <a:rPr lang="cs-CZ" sz="1800" b="0" i="0" u="none" strike="noStrike" baseline="0" dirty="0" err="1">
                <a:latin typeface="CenturyOldStyleTOT-Regu"/>
              </a:rPr>
              <a:t>Grodecki</a:t>
            </a:r>
            <a:r>
              <a:rPr lang="cs-CZ" sz="1800" dirty="0">
                <a:latin typeface="CenturyOldStyleTOT-Regu"/>
              </a:rPr>
              <a:t>:   </a:t>
            </a:r>
            <a:r>
              <a:rPr lang="cs-CZ" sz="1800" b="0" i="0" u="none" strike="noStrike" baseline="0" dirty="0">
                <a:latin typeface="CenturyOldStyleTOT-Regu"/>
              </a:rPr>
              <a:t>služebné osady a služebníci pracovali pro potřeby knížete a jeho dvora</a:t>
            </a:r>
          </a:p>
          <a:p>
            <a:pPr marL="0" indent="0">
              <a:buNone/>
            </a:pPr>
            <a:r>
              <a:rPr lang="pl-PL" sz="1800" b="0" i="0" u="none" strike="noStrike" baseline="0" dirty="0">
                <a:latin typeface="CenturyOldStyleTOT-Regu"/>
              </a:rPr>
              <a:t>                                                                                          služebníci byli dědičně připoutáni k půdě (a službě)</a:t>
            </a:r>
          </a:p>
          <a:p>
            <a:endParaRPr lang="cs-CZ" altLang="cs-CZ" sz="1800" dirty="0"/>
          </a:p>
          <a:p>
            <a:r>
              <a:rPr lang="cs-CZ" altLang="cs-CZ" sz="1800" b="1" dirty="0"/>
              <a:t>Svobodné  obyvatelstvo:    </a:t>
            </a:r>
            <a:r>
              <a:rPr lang="cs-CZ" altLang="cs-CZ" sz="1800" dirty="0"/>
              <a:t>a) </a:t>
            </a:r>
            <a:r>
              <a:rPr lang="cs-CZ" altLang="cs-CZ" sz="1800" u="sng" dirty="0"/>
              <a:t>tzv. knížecí sedláci</a:t>
            </a:r>
            <a:r>
              <a:rPr lang="cs-CZ" altLang="cs-CZ" sz="1800" dirty="0"/>
              <a:t>   –  dědici (</a:t>
            </a:r>
            <a:r>
              <a:rPr lang="cs-CZ" altLang="cs-CZ" sz="1800" dirty="0" err="1"/>
              <a:t>rustices</a:t>
            </a:r>
            <a:r>
              <a:rPr lang="cs-CZ" altLang="cs-CZ" sz="1800" dirty="0"/>
              <a:t>):  podléhali jen knížeti, obdělávali půdu v dědičné držbě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                                  –  užívali půdu svobodně, dokud kníže neprojevil své dispoziční právo </a:t>
            </a:r>
          </a:p>
          <a:p>
            <a:pPr>
              <a:buNone/>
            </a:pPr>
            <a:endParaRPr lang="cs-CZ" altLang="cs-CZ" sz="1800" dirty="0"/>
          </a:p>
          <a:p>
            <a:pPr>
              <a:buNone/>
            </a:pPr>
            <a:r>
              <a:rPr lang="cs-CZ" altLang="cs-CZ" sz="1800" dirty="0"/>
              <a:t>                                                      b) </a:t>
            </a:r>
            <a:r>
              <a:rPr lang="cs-CZ" altLang="cs-CZ" sz="1800" u="sng" dirty="0"/>
              <a:t>hosté (</a:t>
            </a:r>
            <a:r>
              <a:rPr lang="cs-CZ" altLang="cs-CZ" sz="1800" u="sng" dirty="0" err="1"/>
              <a:t>hospites</a:t>
            </a:r>
            <a:r>
              <a:rPr lang="cs-CZ" altLang="cs-CZ" sz="1800" u="sng" dirty="0"/>
              <a:t>)</a:t>
            </a:r>
            <a:r>
              <a:rPr lang="cs-CZ" altLang="cs-CZ" sz="1800" dirty="0"/>
              <a:t>  –  sedláci hospodařící na cizí půdě za příslušné dávky a roboty  </a:t>
            </a:r>
          </a:p>
          <a:p>
            <a:pPr>
              <a:buNone/>
            </a:pPr>
            <a:r>
              <a:rPr lang="cs-CZ" altLang="cs-CZ" sz="1800" dirty="0"/>
              <a:t>                                                                                             (cizinci, obchodníci)</a:t>
            </a:r>
          </a:p>
          <a:p>
            <a:pPr marL="0" indent="0">
              <a:buNone/>
            </a:pPr>
            <a:endParaRPr lang="cs-CZ" altLang="cs-CZ" sz="1800" dirty="0"/>
          </a:p>
          <a:p>
            <a:r>
              <a:rPr lang="cs-CZ" altLang="cs-CZ" sz="1800" b="1" dirty="0"/>
              <a:t>od 10. stol.:</a:t>
            </a:r>
            <a:r>
              <a:rPr lang="cs-CZ" altLang="cs-CZ" sz="1800" dirty="0"/>
              <a:t>   osady zásobovaly knížecí dvůr (služebníci - </a:t>
            </a:r>
            <a:r>
              <a:rPr lang="cs-CZ" altLang="cs-CZ" sz="1800" dirty="0" err="1"/>
              <a:t>ministeriales</a:t>
            </a:r>
            <a:r>
              <a:rPr lang="cs-CZ" altLang="cs-CZ" sz="1800" dirty="0"/>
              <a:t>) 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–  poddaní odváděli stanovené dávky (v naturáliích, později peněžní) a  vykonávali předepsané služby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(stavba a údržba opevnění, cest, přeprava)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–   řemeslníci a služebníci usazováni na knížecí půdě v okolí dvorců a hradišť, aby se nemuseli živit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(osady brtníků, dehtářů nebo dřevařů  – toponomastika) </a:t>
            </a:r>
          </a:p>
          <a:p>
            <a:pPr marL="0" indent="0">
              <a:buNone/>
            </a:pPr>
            <a:endParaRPr lang="cs-CZ" altLang="cs-CZ" sz="1800" dirty="0"/>
          </a:p>
          <a:p>
            <a:r>
              <a:rPr lang="cs-CZ" altLang="cs-CZ" sz="1800" b="1" dirty="0"/>
              <a:t>po pol. 12. stol.:   </a:t>
            </a:r>
            <a:r>
              <a:rPr lang="cs-CZ" altLang="cs-CZ" sz="1800" dirty="0"/>
              <a:t>systém se stal neefektivní:  úřednický aparát ohrožoval panovníkovy zájmy</a:t>
            </a:r>
          </a:p>
          <a:p>
            <a:pPr marL="0" indent="0">
              <a:buNone/>
            </a:pPr>
            <a:endParaRPr lang="cs-CZ" sz="1800" dirty="0"/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758573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523983" y="616449"/>
            <a:ext cx="12894066" cy="7027524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cs-CZ" altLang="cs-CZ" sz="2600" b="1" dirty="0">
                <a:solidFill>
                  <a:srgbClr val="FF0000"/>
                </a:solidFill>
              </a:rPr>
              <a:t>Přesídlenecké osady  </a:t>
            </a:r>
            <a:r>
              <a:rPr lang="cs-CZ" altLang="cs-CZ" sz="2300" dirty="0"/>
              <a:t>–   seskupování lidí stejné profese do jednotně organizovaných vsí na základě</a:t>
            </a:r>
          </a:p>
          <a:p>
            <a:pPr marL="0" indent="0" eaLnBrk="1" hangingPunct="1">
              <a:buNone/>
            </a:pPr>
            <a:r>
              <a:rPr lang="cs-CZ" altLang="cs-CZ" sz="2300" dirty="0"/>
              <a:t>                                                     provozované činnosti (vesnice svobodných sedláků)</a:t>
            </a:r>
          </a:p>
          <a:p>
            <a:pPr marL="0" indent="0" eaLnBrk="1" hangingPunct="1">
              <a:buNone/>
            </a:pPr>
            <a:endParaRPr lang="cs-CZ" altLang="cs-CZ" sz="2300" dirty="0"/>
          </a:p>
          <a:p>
            <a:pPr eaLnBrk="1" hangingPunct="1">
              <a:buFontTx/>
              <a:buNone/>
            </a:pPr>
            <a:r>
              <a:rPr lang="cs-CZ" altLang="cs-CZ" sz="2300" dirty="0"/>
              <a:t>                                                    </a:t>
            </a:r>
            <a:r>
              <a:rPr lang="cs-CZ" altLang="cs-CZ" sz="2300" dirty="0" err="1"/>
              <a:t>toponýma</a:t>
            </a:r>
            <a:r>
              <a:rPr lang="cs-CZ" altLang="cs-CZ" sz="2300" dirty="0"/>
              <a:t>:  Mlynáře, Hrnčíře, </a:t>
            </a:r>
            <a:r>
              <a:rPr lang="cs-CZ" altLang="cs-CZ" sz="2300" dirty="0" err="1"/>
              <a:t>Kováry</a:t>
            </a:r>
            <a:r>
              <a:rPr lang="cs-CZ" altLang="cs-CZ" sz="2300" dirty="0"/>
              <a:t>, Rudníky, Vinařice, Psáře, Kladruby (dřevaři), </a:t>
            </a:r>
          </a:p>
          <a:p>
            <a:pPr eaLnBrk="1" hangingPunct="1">
              <a:buFontTx/>
              <a:buNone/>
            </a:pPr>
            <a:r>
              <a:rPr lang="cs-CZ" altLang="cs-CZ" sz="2300" dirty="0"/>
              <a:t>                                                                         Dehtáře, Smolotely, Svinaře (Berounsko) </a:t>
            </a:r>
          </a:p>
          <a:p>
            <a:pPr eaLnBrk="1" hangingPunct="1">
              <a:buFontTx/>
              <a:buNone/>
            </a:pPr>
            <a:endParaRPr lang="cs-CZ" altLang="cs-CZ" sz="2300" dirty="0"/>
          </a:p>
          <a:p>
            <a:pPr eaLnBrk="1" hangingPunct="1">
              <a:buFontTx/>
              <a:buNone/>
            </a:pPr>
            <a:r>
              <a:rPr lang="cs-CZ" altLang="cs-CZ" sz="2300" dirty="0"/>
              <a:t>                                             –  osady seskupené v okolí hradišť </a:t>
            </a:r>
          </a:p>
          <a:p>
            <a:pPr eaLnBrk="1" hangingPunct="1">
              <a:buFontTx/>
              <a:buNone/>
            </a:pPr>
            <a:r>
              <a:rPr lang="cs-CZ" altLang="cs-CZ" sz="2300" dirty="0"/>
              <a:t>                                             –  zakládány za Oldřicha a jeho syna Břetislava I. (Uherce, Hedčany) </a:t>
            </a:r>
          </a:p>
          <a:p>
            <a:pPr eaLnBrk="1" hangingPunct="1">
              <a:buFontTx/>
              <a:buNone/>
            </a:pPr>
            <a:r>
              <a:rPr lang="cs-CZ" altLang="cs-CZ" sz="2300" dirty="0"/>
              <a:t>                                             –   archeologicky nedoloženy </a:t>
            </a:r>
          </a:p>
          <a:p>
            <a:pPr eaLnBrk="1" hangingPunct="1">
              <a:buFontTx/>
              <a:buNone/>
            </a:pPr>
            <a:endParaRPr lang="cs-CZ" altLang="cs-CZ" sz="2300" dirty="0"/>
          </a:p>
          <a:p>
            <a:pPr eaLnBrk="1" hangingPunct="1">
              <a:buFontTx/>
              <a:buNone/>
            </a:pPr>
            <a:r>
              <a:rPr lang="cs-CZ" altLang="cs-CZ" sz="2300" dirty="0"/>
              <a:t>                                             –  přecenění jazykovědy:  neznáme mechanismus pojmenovávání:</a:t>
            </a:r>
          </a:p>
          <a:p>
            <a:pPr eaLnBrk="1" hangingPunct="1">
              <a:buFontTx/>
              <a:buNone/>
            </a:pPr>
            <a:r>
              <a:rPr lang="cs-CZ" altLang="cs-CZ" sz="2300" dirty="0"/>
              <a:t>                                                 </a:t>
            </a:r>
            <a:r>
              <a:rPr lang="cs-CZ" altLang="cs-CZ" sz="2300" b="1" dirty="0"/>
              <a:t> </a:t>
            </a:r>
            <a:r>
              <a:rPr lang="cs-CZ" altLang="cs-CZ" sz="2300" b="1" dirty="0" err="1"/>
              <a:t>ice</a:t>
            </a:r>
            <a:r>
              <a:rPr lang="cs-CZ" altLang="cs-CZ" sz="2300" dirty="0"/>
              <a:t>:   po významném předkovi:  Koch (</a:t>
            </a:r>
            <a:r>
              <a:rPr lang="cs-CZ" altLang="cs-CZ" sz="2300" dirty="0" err="1"/>
              <a:t>ovice</a:t>
            </a:r>
            <a:r>
              <a:rPr lang="cs-CZ" altLang="cs-CZ" sz="2300" dirty="0"/>
              <a:t>), Charvát (</a:t>
            </a:r>
            <a:r>
              <a:rPr lang="cs-CZ" altLang="cs-CZ" sz="2300" dirty="0" err="1"/>
              <a:t>ovice</a:t>
            </a:r>
            <a:r>
              <a:rPr lang="cs-CZ" altLang="cs-CZ" sz="2300" dirty="0"/>
              <a:t>) </a:t>
            </a:r>
          </a:p>
          <a:p>
            <a:pPr eaLnBrk="1" hangingPunct="1">
              <a:buFontTx/>
              <a:buNone/>
            </a:pPr>
            <a:r>
              <a:rPr lang="cs-CZ" altLang="cs-CZ" sz="2300" dirty="0"/>
              <a:t>                                                  </a:t>
            </a:r>
            <a:r>
              <a:rPr lang="cs-CZ" altLang="cs-CZ" sz="2300" b="1" dirty="0"/>
              <a:t>any</a:t>
            </a:r>
            <a:r>
              <a:rPr lang="cs-CZ" altLang="cs-CZ" sz="2300" dirty="0"/>
              <a:t>:   vsi závislého obyvatelstva s hromadným pojmenováním</a:t>
            </a:r>
          </a:p>
          <a:p>
            <a:pPr eaLnBrk="1" hangingPunct="1">
              <a:buFontTx/>
              <a:buNone/>
            </a:pPr>
            <a:endParaRPr lang="cs-CZ" altLang="cs-CZ" sz="2300" dirty="0"/>
          </a:p>
          <a:p>
            <a:pPr>
              <a:buNone/>
            </a:pPr>
            <a:r>
              <a:rPr lang="pl-PL" sz="2300" dirty="0"/>
              <a:t>                                             –  </a:t>
            </a:r>
            <a:r>
              <a:rPr lang="pl-PL" sz="2300" b="1" dirty="0"/>
              <a:t>Josef Žemlička</a:t>
            </a:r>
            <a:r>
              <a:rPr lang="pl-PL" sz="2300" dirty="0"/>
              <a:t>:  koncentrace služebných jmen ve starém sídelním území</a:t>
            </a:r>
          </a:p>
          <a:p>
            <a:pPr>
              <a:buNone/>
            </a:pPr>
            <a:r>
              <a:rPr lang="pl-PL" sz="2300" dirty="0"/>
              <a:t>                                                                              (stará přemyslovská doména) </a:t>
            </a:r>
          </a:p>
          <a:p>
            <a:pPr eaLnBrk="1" hangingPunct="1">
              <a:buFontTx/>
              <a:buNone/>
            </a:pPr>
            <a:endParaRPr lang="cs-CZ" altLang="cs-CZ" sz="2300" dirty="0"/>
          </a:p>
          <a:p>
            <a:pPr>
              <a:buNone/>
            </a:pPr>
            <a:r>
              <a:rPr lang="cs-CZ" sz="2300" dirty="0"/>
              <a:t>                                                 Týnce:   v ČR kolem 20  (Morava:  2) –  přecházely do rukou šlechty</a:t>
            </a:r>
          </a:p>
          <a:p>
            <a:pPr>
              <a:buNone/>
            </a:pPr>
            <a:r>
              <a:rPr lang="pl-PL" sz="2300" dirty="0"/>
              <a:t>                                                 Uherce, Poláky, Hedčany (z pol. Giecz), Srbce  –  osady lidu z Uher nebo Polska (válečné výpravy)</a:t>
            </a:r>
          </a:p>
          <a:p>
            <a:pPr>
              <a:buNone/>
            </a:pPr>
            <a:r>
              <a:rPr lang="pl-PL" sz="2900" dirty="0"/>
              <a:t>                                       </a:t>
            </a:r>
          </a:p>
          <a:p>
            <a:pPr>
              <a:buNone/>
            </a:pPr>
            <a:r>
              <a:rPr lang="pl-PL" sz="2300" dirty="0"/>
              <a:t>                                           </a:t>
            </a:r>
            <a:endParaRPr lang="cs-CZ" altLang="cs-CZ" sz="2300" dirty="0"/>
          </a:p>
          <a:p>
            <a:pPr eaLnBrk="1" hangingPunct="1"/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3242407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ff.ujep.cz/velimsky/cs_1_1/05CS/05cs01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4" t="1407"/>
          <a:stretch>
            <a:fillRect/>
          </a:stretch>
        </p:blipFill>
        <p:spPr bwMode="auto">
          <a:xfrm>
            <a:off x="1690312" y="1"/>
            <a:ext cx="91560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071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E7BC5D-4CEA-4995-BE2F-215CDF14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982" y="667820"/>
            <a:ext cx="11668018" cy="6190180"/>
          </a:xfrm>
        </p:spPr>
        <p:txBody>
          <a:bodyPr>
            <a:normAutofit/>
          </a:bodyPr>
          <a:lstStyle/>
          <a:p>
            <a:r>
              <a:rPr lang="cs-CZ" sz="1800" b="1" dirty="0"/>
              <a:t>Dušan Třeštík a Josef Žemlička   </a:t>
            </a:r>
            <a:r>
              <a:rPr lang="cs-CZ" sz="1800" dirty="0"/>
              <a:t>–   přemyslovský stát převzal pozdně karolinský model státní správy prostřednictvím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Velké Moravy (návaznost na římské tradice)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(rozpad úřednického státu v západní Evropě:  9/10. stol.)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                          O modelech vývoje přemyslovského státu. </a:t>
            </a:r>
            <a:r>
              <a:rPr lang="cs-CZ" sz="1800" b="0" i="0" u="none" strike="noStrike" baseline="0" dirty="0" err="1"/>
              <a:t>Ččh</a:t>
            </a:r>
            <a:r>
              <a:rPr lang="cs-CZ" sz="1800" b="0" i="0" u="none" strike="noStrike" baseline="0" dirty="0"/>
              <a:t> 105, 2007, s. 122–164.</a:t>
            </a:r>
          </a:p>
          <a:p>
            <a:pPr marL="0" indent="0" algn="l">
              <a:buNone/>
            </a:pPr>
            <a:endParaRPr lang="cs-CZ" sz="1800" dirty="0"/>
          </a:p>
          <a:p>
            <a:r>
              <a:rPr lang="cs-CZ" sz="1800" b="1" dirty="0"/>
              <a:t>J. Žemlička  </a:t>
            </a:r>
            <a:r>
              <a:rPr lang="cs-CZ" sz="1800" dirty="0"/>
              <a:t>–  držba půdy byla závislá na momentální mocenské konstelaci:   podle síly či slabosti panovníka </a:t>
            </a:r>
          </a:p>
          <a:p>
            <a:pPr marL="0" indent="0">
              <a:buNone/>
            </a:pPr>
            <a:r>
              <a:rPr lang="cs-CZ" sz="1800" dirty="0"/>
              <a:t>                          –  panovník propůjčoval půdu k užívání za výkon úřadu (služby) </a:t>
            </a:r>
          </a:p>
          <a:p>
            <a:pPr marL="0" indent="0">
              <a:buNone/>
            </a:pPr>
            <a:r>
              <a:rPr lang="cs-CZ" sz="1800" dirty="0"/>
              <a:t>                          –  f</a:t>
            </a:r>
            <a:r>
              <a:rPr lang="cs-CZ" altLang="cs-CZ" sz="1800" dirty="0"/>
              <a:t>ungování hradské soustavy zajišťoval úřednický aparát:</a:t>
            </a:r>
            <a:endParaRPr lang="cs-CZ" sz="1800" dirty="0"/>
          </a:p>
          <a:p>
            <a:pPr marL="0" indent="0">
              <a:buNone/>
            </a:pPr>
            <a:r>
              <a:rPr lang="cs-CZ" altLang="cs-CZ" sz="1800" dirty="0"/>
              <a:t>                          –   90. léta:   teze o „privatizaci přemyslovského státu“</a:t>
            </a:r>
          </a:p>
          <a:p>
            <a:pPr marL="0" indent="0" eaLnBrk="1" hangingPunct="1"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2908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84939218-7289-473A-B6AC-5EA8460895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09900" y="232880"/>
            <a:ext cx="6172200" cy="857250"/>
          </a:xfrm>
        </p:spPr>
        <p:txBody>
          <a:bodyPr/>
          <a:lstStyle/>
          <a:p>
            <a:r>
              <a:rPr lang="cs-CZ" altLang="cs-CZ" sz="2400" b="1" dirty="0"/>
              <a:t>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Pozemkové vlastnictví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6FEB564-BE5A-4641-B153-2513C359E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998" y="1162050"/>
            <a:ext cx="11555002" cy="569595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cs-CZ" sz="15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cs-CZ" sz="1600" b="1" dirty="0">
                <a:solidFill>
                  <a:srgbClr val="FF0000"/>
                </a:solidFill>
              </a:rPr>
              <a:t> </a:t>
            </a:r>
            <a:r>
              <a:rPr lang="cs-CZ" sz="1800" b="1" dirty="0"/>
              <a:t>–  </a:t>
            </a:r>
            <a:r>
              <a:rPr lang="cs-CZ" sz="2000" b="1" dirty="0"/>
              <a:t>dříve:   </a:t>
            </a:r>
            <a:r>
              <a:rPr lang="cs-CZ" sz="2000" dirty="0"/>
              <a:t>Přemyslovci byli majiteli veškeré půdy v zemi (služebná organizace – </a:t>
            </a:r>
            <a:r>
              <a:rPr lang="cs-CZ" sz="2000" dirty="0" err="1"/>
              <a:t>officia</a:t>
            </a:r>
            <a:r>
              <a:rPr lang="cs-CZ" sz="2000" dirty="0"/>
              <a:t>)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–  v čele správy stáli předáci či bojovníci („družina“), jimž kníže přiděloval obvody (beneficium)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–  hradiště s </a:t>
            </a:r>
            <a:r>
              <a:rPr lang="cs-CZ" sz="2000" dirty="0" err="1"/>
              <a:t>dřevohlinitými</a:t>
            </a:r>
            <a:r>
              <a:rPr lang="cs-CZ" sz="2000" dirty="0"/>
              <a:t>  valy se měnila na hrady „přechodného typu“ a pak na kastely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–  panovník držel „hradní regál“ na stavbu veškerá opevnění</a:t>
            </a:r>
            <a:endParaRPr lang="cs-CZ" sz="20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endParaRPr lang="cs-CZ" sz="20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endParaRPr lang="cs-CZ" sz="20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/>
              <a:t>– dnes</a:t>
            </a:r>
            <a:r>
              <a:rPr lang="cs-CZ" sz="2000" dirty="0"/>
              <a:t>:   vlastnictví statků vyplývalo z rodově urozeného původu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– právo „k zemi“ existovalo i bez potvrzení vládcem (1157: zakládací listina litoměřické kapituly)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</a:t>
            </a:r>
            <a:r>
              <a:rPr lang="cs-CZ" sz="2000" dirty="0" err="1"/>
              <a:t>hereditas</a:t>
            </a:r>
            <a:r>
              <a:rPr lang="cs-CZ" sz="2000" dirty="0"/>
              <a:t>  –  dědičné právo, podobně jako germánský </a:t>
            </a:r>
            <a:r>
              <a:rPr lang="cs-CZ" sz="2000" dirty="0" err="1"/>
              <a:t>allod</a:t>
            </a:r>
            <a:r>
              <a:rPr lang="cs-CZ" sz="2000" dirty="0"/>
              <a:t>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–  kníže vládl jako „držitel míru“ ne jako držitel regálu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–  panovník byl personifikací státu a práva, a proto byl pomyslným „majitelem“ všech hradišť, která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chránila veřejný prostor (i kultovních,  soudních a tržních)</a:t>
            </a:r>
          </a:p>
          <a:p>
            <a:pPr marL="0" indent="0">
              <a:buNone/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6390" y="780836"/>
            <a:ext cx="11695610" cy="607716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cs-CZ" sz="2000" dirty="0"/>
          </a:p>
          <a:p>
            <a:r>
              <a:rPr lang="cs-CZ" sz="7200" b="1" dirty="0"/>
              <a:t>Libor Jan  </a:t>
            </a:r>
            <a:r>
              <a:rPr lang="cs-CZ" sz="7200" dirty="0"/>
              <a:t>–  zpochybnil středoevropský model:  měl více prvků:      majetky staré „kmenové“ aristokracie</a:t>
            </a:r>
          </a:p>
          <a:p>
            <a:pPr marL="0" indent="0">
              <a:buNone/>
            </a:pPr>
            <a:r>
              <a:rPr lang="cs-CZ" sz="7200" dirty="0"/>
              <a:t>                                                                                                                          panovnická družina  (zákonodárná role elity)</a:t>
            </a:r>
          </a:p>
          <a:p>
            <a:pPr marL="0" indent="0">
              <a:buNone/>
            </a:pPr>
            <a:r>
              <a:rPr lang="cs-CZ" sz="7200" dirty="0"/>
              <a:t>                                                                                                                          importované feudální prvky (lenní zřízení)</a:t>
            </a:r>
          </a:p>
          <a:p>
            <a:pPr marL="0" indent="0">
              <a:buNone/>
            </a:pPr>
            <a:endParaRPr lang="cs-CZ" sz="7200" dirty="0"/>
          </a:p>
          <a:p>
            <a:pPr marL="0" indent="0">
              <a:buNone/>
            </a:pPr>
            <a:r>
              <a:rPr lang="cs-CZ" sz="7200" dirty="0"/>
              <a:t>                      –  za kardinální považuje otázku soukromého vlastnictví (stará aristokracie)</a:t>
            </a:r>
          </a:p>
          <a:p>
            <a:pPr marL="0" indent="0">
              <a:buNone/>
            </a:pPr>
            <a:r>
              <a:rPr lang="cs-CZ" sz="7200" dirty="0"/>
              <a:t>                      –  uznává existenci hradské soustavy jako volnější sítě podobné feudálním systémům západní Evropy  </a:t>
            </a:r>
          </a:p>
          <a:p>
            <a:pPr marL="0" indent="0">
              <a:buNone/>
            </a:pPr>
            <a:r>
              <a:rPr lang="cs-CZ" sz="7200" dirty="0"/>
              <a:t>                      –  odmítl tzv. služebnou organizaci:  podle karolinských vzorů se beneficia udělovala současně</a:t>
            </a:r>
          </a:p>
          <a:p>
            <a:pPr marL="0" indent="0">
              <a:buNone/>
            </a:pPr>
            <a:r>
              <a:rPr lang="cs-CZ" sz="7200" dirty="0"/>
              <a:t>                                                                                      s půdou jako pozemková držba (Žemlička s Třeštíkem odmítli) </a:t>
            </a:r>
          </a:p>
          <a:p>
            <a:pPr marL="0" indent="0">
              <a:buNone/>
            </a:pPr>
            <a:r>
              <a:rPr lang="cs-CZ" sz="7200" dirty="0"/>
              <a:t>                                                                                      váže ji ke knížecím dvorům ne hradským centrům</a:t>
            </a:r>
          </a:p>
          <a:p>
            <a:pPr marL="0" indent="0">
              <a:buNone/>
            </a:pPr>
            <a:endParaRPr lang="cs-CZ" sz="7200" dirty="0"/>
          </a:p>
          <a:p>
            <a:pPr marL="0" indent="0">
              <a:buNone/>
            </a:pPr>
            <a:r>
              <a:rPr lang="cs-CZ" sz="7200" dirty="0"/>
              <a:t>                          Jan, L.:  Vznik zemského soudu a správa středověké Moravy. Brno 2000.</a:t>
            </a:r>
          </a:p>
          <a:p>
            <a:pPr marL="0" indent="0">
              <a:buNone/>
            </a:pPr>
            <a:r>
              <a:rPr lang="cs-CZ" sz="7200" dirty="0"/>
              <a:t>                                        Václav II. a struktury panovnické moci. Brno 2006.</a:t>
            </a:r>
          </a:p>
          <a:p>
            <a:pPr marL="0" indent="0">
              <a:buNone/>
            </a:pPr>
            <a:endParaRPr lang="cs-CZ" sz="7200" dirty="0"/>
          </a:p>
          <a:p>
            <a:r>
              <a:rPr lang="cs-CZ" sz="7200" b="1" dirty="0"/>
              <a:t>Jan Klápště</a:t>
            </a:r>
            <a:r>
              <a:rPr lang="cs-CZ" sz="7200" dirty="0"/>
              <a:t>  –  potvrdil charakter transformace:  Proměna českých zemí ve středověku. Praha 2005.</a:t>
            </a:r>
          </a:p>
          <a:p>
            <a:pPr marL="0" indent="0">
              <a:buNone/>
            </a:pPr>
            <a:endParaRPr lang="cs-CZ" altLang="cs-CZ" sz="7200" b="1" dirty="0"/>
          </a:p>
          <a:p>
            <a:r>
              <a:rPr lang="cs-CZ" altLang="cs-CZ" sz="7200" b="1" dirty="0"/>
              <a:t>L.  Jan a Martin </a:t>
            </a:r>
            <a:r>
              <a:rPr lang="cs-CZ" altLang="cs-CZ" sz="7200" b="1" dirty="0" err="1"/>
              <a:t>Wihoda</a:t>
            </a:r>
            <a:r>
              <a:rPr lang="cs-CZ" altLang="cs-CZ" sz="7200" dirty="0"/>
              <a:t>  –  svobodná pozemková držba:   od 10. stol.  (počátku přemyslovského státu) </a:t>
            </a:r>
          </a:p>
          <a:p>
            <a:pPr marL="0" indent="0">
              <a:buNone/>
            </a:pPr>
            <a:r>
              <a:rPr lang="cs-CZ" altLang="cs-CZ" sz="7200" dirty="0"/>
              <a:t>                                                 –  pozemková beneficia:   od 11. stol.</a:t>
            </a:r>
            <a:endParaRPr lang="cs-CZ" sz="7200" b="1" dirty="0"/>
          </a:p>
          <a:p>
            <a:pPr marL="0" indent="0">
              <a:buNone/>
            </a:pPr>
            <a:endParaRPr lang="cs-CZ" sz="7200" dirty="0"/>
          </a:p>
          <a:p>
            <a:pPr eaLnBrk="1" hangingPunct="1">
              <a:buFontTx/>
              <a:buNone/>
            </a:pPr>
            <a:r>
              <a:rPr lang="cs-CZ" sz="7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0439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8607C8-5C5A-4CAB-9E2F-99B6B2E1F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047" y="647272"/>
            <a:ext cx="12099533" cy="6210728"/>
          </a:xfrm>
        </p:spPr>
        <p:txBody>
          <a:bodyPr/>
          <a:lstStyle/>
          <a:p>
            <a:pPr algn="l"/>
            <a:r>
              <a:rPr lang="cs-CZ" sz="2000" b="1" dirty="0">
                <a:solidFill>
                  <a:srgbClr val="FF0000"/>
                </a:solidFill>
                <a:latin typeface="CenturyOldStyleTOT-Regu"/>
              </a:rPr>
              <a:t>Panovník</a:t>
            </a:r>
            <a:r>
              <a:rPr lang="cs-CZ" sz="1800" b="1" dirty="0">
                <a:solidFill>
                  <a:srgbClr val="FF0000"/>
                </a:solidFill>
                <a:latin typeface="CenturyOldStyleTOT-Regu"/>
              </a:rPr>
              <a:t>:</a:t>
            </a:r>
          </a:p>
          <a:p>
            <a:pPr algn="l"/>
            <a:endParaRPr lang="cs-CZ" sz="1800" dirty="0">
              <a:latin typeface="CenturyOldStyleTOT-Regu"/>
            </a:endParaRPr>
          </a:p>
          <a:p>
            <a:pPr marL="0" indent="0" algn="l">
              <a:buNone/>
            </a:pPr>
            <a:r>
              <a:rPr lang="cs-CZ" sz="1800" dirty="0">
                <a:latin typeface="CenturyOldStyleTOT-Regu"/>
              </a:rPr>
              <a:t>     </a:t>
            </a:r>
            <a:r>
              <a:rPr lang="cs-CZ" sz="1800" b="1" dirty="0">
                <a:latin typeface="CenturyOldStyleTOT-Regu"/>
              </a:rPr>
              <a:t>–  L. Jan:  </a:t>
            </a:r>
            <a:r>
              <a:rPr lang="cs-CZ" sz="1800" dirty="0">
                <a:latin typeface="CenturyOldStyleTOT-Regu"/>
              </a:rPr>
              <a:t>v 11. a 12. stol. rozlišuje dvě oblasti působení:   </a:t>
            </a:r>
          </a:p>
          <a:p>
            <a:pPr marL="0" indent="0" algn="l">
              <a:buNone/>
            </a:pPr>
            <a:endParaRPr lang="cs-CZ" sz="1800" dirty="0">
              <a:latin typeface="CenturyOldStyleTOT-Regu"/>
            </a:endParaRPr>
          </a:p>
          <a:p>
            <a:pPr marL="0" indent="0" algn="l">
              <a:buNone/>
            </a:pPr>
            <a:r>
              <a:rPr lang="cs-CZ" sz="1800" dirty="0">
                <a:latin typeface="CenturyOldStyleTOT-Regu"/>
              </a:rPr>
              <a:t>         a)  </a:t>
            </a:r>
            <a:r>
              <a:rPr lang="cs-CZ" sz="1800" b="1" dirty="0">
                <a:latin typeface="CenturyOldStyleTOT-Regu"/>
              </a:rPr>
              <a:t>soukromá doména</a:t>
            </a:r>
            <a:r>
              <a:rPr lang="cs-CZ" sz="1800" dirty="0">
                <a:latin typeface="CenturyOldStyleTOT-Regu"/>
              </a:rPr>
              <a:t>:  knížecí velkostatek (dvory)</a:t>
            </a:r>
          </a:p>
          <a:p>
            <a:pPr marL="0" indent="0" algn="l">
              <a:buNone/>
            </a:pPr>
            <a:r>
              <a:rPr lang="cs-CZ" sz="1800" dirty="0">
                <a:latin typeface="CenturyOldStyleTOT-Regu"/>
              </a:rPr>
              <a:t>                                                    služebná organizace</a:t>
            </a:r>
          </a:p>
          <a:p>
            <a:pPr marL="0" indent="0" algn="l">
              <a:buNone/>
            </a:pPr>
            <a:r>
              <a:rPr lang="cs-CZ" sz="1800" b="1" dirty="0">
                <a:latin typeface="CenturyOldStyleTOT-Regu"/>
              </a:rPr>
              <a:t>                                                    </a:t>
            </a:r>
            <a:r>
              <a:rPr lang="cs-CZ" sz="1800" b="1" dirty="0" err="1">
                <a:latin typeface="CenturyOldStyleTOT-Regu"/>
              </a:rPr>
              <a:t>vilikové</a:t>
            </a:r>
            <a:r>
              <a:rPr lang="cs-CZ" sz="1800" b="1" dirty="0">
                <a:latin typeface="CenturyOldStyleTOT-Regu"/>
              </a:rPr>
              <a:t>  </a:t>
            </a:r>
            <a:r>
              <a:rPr lang="cs-CZ" sz="1800" dirty="0">
                <a:latin typeface="CenturyOldStyleTOT-Regu"/>
              </a:rPr>
              <a:t>– nižší soudní pravomoc </a:t>
            </a:r>
          </a:p>
          <a:p>
            <a:pPr marL="0" indent="0" algn="l">
              <a:buNone/>
            </a:pPr>
            <a:r>
              <a:rPr lang="cs-CZ" sz="1800" dirty="0">
                <a:latin typeface="CenturyOldStyleTOT-Regu"/>
              </a:rPr>
              <a:t>                                                                    – od 13. stol. krajští rychtáři</a:t>
            </a:r>
          </a:p>
          <a:p>
            <a:pPr marL="0" indent="0" algn="l">
              <a:buNone/>
            </a:pPr>
            <a:endParaRPr lang="cs-CZ" sz="1800" dirty="0">
              <a:latin typeface="CenturyOldStyleTOT-Regu"/>
            </a:endParaRPr>
          </a:p>
          <a:p>
            <a:pPr marL="0" indent="0" algn="l">
              <a:buNone/>
            </a:pPr>
            <a:r>
              <a:rPr lang="cs-CZ" sz="1800" dirty="0">
                <a:latin typeface="CenturyOldStyleTOT-Regu"/>
              </a:rPr>
              <a:t>         b)  </a:t>
            </a:r>
            <a:r>
              <a:rPr lang="cs-CZ" sz="1800" b="1" dirty="0">
                <a:latin typeface="CenturyOldStyleTOT-Regu"/>
              </a:rPr>
              <a:t>veřejná sféra:  </a:t>
            </a:r>
            <a:r>
              <a:rPr lang="cs-CZ" sz="1800" dirty="0">
                <a:latin typeface="CenturyOldStyleTOT-Regu"/>
              </a:rPr>
              <a:t>hradská soustava </a:t>
            </a:r>
          </a:p>
          <a:p>
            <a:pPr marL="0" indent="0" algn="l">
              <a:buNone/>
            </a:pPr>
            <a:r>
              <a:rPr lang="cs-CZ" sz="1800" dirty="0">
                <a:latin typeface="CenturyOldStyleTOT-Regu"/>
              </a:rPr>
              <a:t>                                         </a:t>
            </a:r>
            <a:r>
              <a:rPr lang="cs-CZ" sz="1800" b="1" dirty="0">
                <a:latin typeface="CenturyOldStyleTOT-Regu"/>
              </a:rPr>
              <a:t>kasteláni </a:t>
            </a:r>
            <a:r>
              <a:rPr lang="cs-CZ" sz="1800" dirty="0">
                <a:latin typeface="CenturyOldStyleTOT-Regu"/>
              </a:rPr>
              <a:t> –  v čele hradských obvodů</a:t>
            </a:r>
          </a:p>
          <a:p>
            <a:pPr marL="0" indent="0" algn="l">
              <a:buNone/>
            </a:pPr>
            <a:endParaRPr lang="cs-CZ" sz="1800" dirty="0">
              <a:latin typeface="CenturyOldStyleTOT-Regu"/>
            </a:endParaRPr>
          </a:p>
          <a:p>
            <a:pPr algn="l"/>
            <a:r>
              <a:rPr lang="cs-CZ" sz="1800" b="1" dirty="0">
                <a:latin typeface="CenturyOldStyleTOT-Regu"/>
              </a:rPr>
              <a:t>Třeštík, Žemlička  </a:t>
            </a:r>
            <a:r>
              <a:rPr lang="cs-CZ" sz="1800" dirty="0">
                <a:latin typeface="CenturyOldStyleTOT-Regu"/>
              </a:rPr>
              <a:t>–  rozdělení odmítají (není v pramenech)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E6A60F2-70E4-4722-BA7B-4D40A6D4AB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01" t="14381" r="33932" b="10563"/>
          <a:stretch/>
        </p:blipFill>
        <p:spPr>
          <a:xfrm>
            <a:off x="6773480" y="333910"/>
            <a:ext cx="5326053" cy="652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37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9484" y="914400"/>
            <a:ext cx="12066816" cy="5871754"/>
          </a:xfrm>
        </p:spPr>
        <p:txBody>
          <a:bodyPr>
            <a:normAutofit fontScale="77500" lnSpcReduction="20000"/>
          </a:bodyPr>
          <a:lstStyle/>
          <a:p>
            <a:r>
              <a:rPr lang="cs-CZ" sz="2300" b="1" dirty="0"/>
              <a:t>Jiří Sláma   </a:t>
            </a:r>
            <a:r>
              <a:rPr lang="cs-CZ" sz="2300" dirty="0"/>
              <a:t>–   80. léta:  model rané fáze středočeského přemyslovského panství  –  </a:t>
            </a:r>
            <a:r>
              <a:rPr lang="cs-CZ" sz="2600" b="1" dirty="0">
                <a:solidFill>
                  <a:srgbClr val="FF0000"/>
                </a:solidFill>
              </a:rPr>
              <a:t>tzv. přemyslovská doména </a:t>
            </a:r>
          </a:p>
          <a:p>
            <a:pPr marL="0" indent="0">
              <a:buNone/>
            </a:pPr>
            <a:r>
              <a:rPr lang="cs-CZ" sz="2300" b="1" dirty="0"/>
              <a:t>                        </a:t>
            </a:r>
            <a:r>
              <a:rPr lang="cs-CZ" sz="2300" dirty="0"/>
              <a:t>–</a:t>
            </a:r>
            <a:r>
              <a:rPr lang="cs-CZ" sz="2300" b="1" dirty="0"/>
              <a:t>   </a:t>
            </a:r>
            <a:r>
              <a:rPr lang="cs-CZ" altLang="cs-CZ" sz="2300" dirty="0"/>
              <a:t>z 20ti hradišť ve středních Čechách vyčlenil skupinu h</a:t>
            </a:r>
            <a:r>
              <a:rPr lang="cs-CZ" sz="2300" dirty="0"/>
              <a:t>radů strážících její obvod </a:t>
            </a:r>
          </a:p>
          <a:p>
            <a:pPr marL="0" indent="0">
              <a:buNone/>
            </a:pPr>
            <a:r>
              <a:rPr lang="cs-CZ" sz="2300" dirty="0"/>
              <a:t>                        –   vznik:  za knížete Spytihněva I. (895–915)</a:t>
            </a:r>
          </a:p>
          <a:p>
            <a:pPr marL="0" indent="0">
              <a:buNone/>
            </a:pPr>
            <a:endParaRPr lang="cs-CZ" sz="2300" b="1" dirty="0"/>
          </a:p>
          <a:p>
            <a:pPr marL="0" indent="0">
              <a:buNone/>
            </a:pPr>
            <a:r>
              <a:rPr lang="cs-CZ" sz="2300" b="1" dirty="0"/>
              <a:t>           1)  Hradiště:</a:t>
            </a:r>
            <a:r>
              <a:rPr lang="cs-CZ" sz="2300" dirty="0"/>
              <a:t> </a:t>
            </a:r>
            <a:r>
              <a:rPr lang="cs-CZ" sz="2300" b="1" dirty="0"/>
              <a:t>tzv. centra 1. řádu  </a:t>
            </a:r>
            <a:r>
              <a:rPr lang="cs-CZ" sz="2300" dirty="0"/>
              <a:t>–</a:t>
            </a:r>
            <a:r>
              <a:rPr lang="cs-CZ" sz="2300" b="1" dirty="0"/>
              <a:t>  </a:t>
            </a:r>
            <a:r>
              <a:rPr lang="cs-CZ" sz="2300" dirty="0"/>
              <a:t>území rozděleno do obvodů spravovaných z nejdůležitějšího hradu v oblasti </a:t>
            </a:r>
          </a:p>
          <a:p>
            <a:pPr marL="0" indent="0">
              <a:buNone/>
            </a:pPr>
            <a:r>
              <a:rPr lang="cs-CZ" sz="2300" dirty="0"/>
              <a:t>                                                                    –  hradský správce:  </a:t>
            </a:r>
            <a:r>
              <a:rPr lang="cs-CZ" sz="2300" dirty="0" err="1"/>
              <a:t>comes</a:t>
            </a:r>
            <a:r>
              <a:rPr lang="cs-CZ" sz="2300" dirty="0"/>
              <a:t> či </a:t>
            </a:r>
            <a:r>
              <a:rPr lang="cs-CZ" sz="2300" dirty="0" err="1"/>
              <a:t>prefectus</a:t>
            </a:r>
            <a:r>
              <a:rPr lang="cs-CZ" sz="2300" dirty="0"/>
              <a:t> </a:t>
            </a:r>
            <a:r>
              <a:rPr lang="cs-CZ" sz="2300" dirty="0" err="1"/>
              <a:t>urbis</a:t>
            </a:r>
            <a:r>
              <a:rPr lang="cs-CZ" sz="2300" dirty="0"/>
              <a:t>, od pol. 12.:  v každém správním hradu:</a:t>
            </a:r>
          </a:p>
          <a:p>
            <a:pPr marL="0" indent="0">
              <a:buNone/>
            </a:pPr>
            <a:r>
              <a:rPr lang="cs-CZ" sz="2300" dirty="0"/>
              <a:t>                                                                         a)  velel hradské posádce</a:t>
            </a:r>
          </a:p>
          <a:p>
            <a:pPr marL="0" indent="0">
              <a:buNone/>
            </a:pPr>
            <a:r>
              <a:rPr lang="cs-CZ" sz="2300" dirty="0"/>
              <a:t>                                                                         b)  prosazoval knížecí nařízení </a:t>
            </a:r>
          </a:p>
          <a:p>
            <a:pPr marL="0" indent="0">
              <a:buNone/>
            </a:pPr>
            <a:r>
              <a:rPr lang="cs-CZ" sz="2300" dirty="0"/>
              <a:t>                                                                         c)  staral se o ekonomické a vojenské záležitosti </a:t>
            </a:r>
          </a:p>
          <a:p>
            <a:pPr marL="0" indent="0">
              <a:buNone/>
            </a:pPr>
            <a:r>
              <a:rPr lang="cs-CZ" sz="2300" dirty="0"/>
              <a:t>                                                                         d) zajišťoval veřejný pořádek a soudnictví </a:t>
            </a:r>
          </a:p>
          <a:p>
            <a:pPr marL="0" indent="0">
              <a:buNone/>
            </a:pPr>
            <a:r>
              <a:rPr lang="cs-CZ" sz="2300" dirty="0"/>
              <a:t>                                                                    –  od 12. stol.:  část úkolů přebírali další knížecí „úředníci“  (</a:t>
            </a:r>
            <a:r>
              <a:rPr lang="cs-CZ" sz="2300" dirty="0" err="1"/>
              <a:t>iudex</a:t>
            </a:r>
            <a:r>
              <a:rPr lang="cs-CZ" sz="2300" dirty="0"/>
              <a:t>, </a:t>
            </a:r>
            <a:r>
              <a:rPr lang="cs-CZ" sz="2300" dirty="0" err="1"/>
              <a:t>camerarius</a:t>
            </a:r>
            <a:r>
              <a:rPr lang="cs-CZ" sz="2300" dirty="0"/>
              <a:t>, </a:t>
            </a:r>
            <a:r>
              <a:rPr lang="cs-CZ" sz="2300" dirty="0" err="1"/>
              <a:t>villicus</a:t>
            </a:r>
            <a:r>
              <a:rPr lang="cs-CZ" sz="2300" dirty="0"/>
              <a:t> aj.) </a:t>
            </a:r>
          </a:p>
          <a:p>
            <a:pPr marL="0" indent="0">
              <a:buNone/>
            </a:pPr>
            <a:r>
              <a:rPr lang="cs-CZ" sz="2300" dirty="0"/>
              <a:t>                                                                    –  </a:t>
            </a:r>
            <a:r>
              <a:rPr lang="cs-CZ" sz="2300" b="1" dirty="0"/>
              <a:t>b</a:t>
            </a:r>
            <a:r>
              <a:rPr lang="cs-CZ" altLang="cs-CZ" sz="2300" b="1" dirty="0"/>
              <a:t>eneficia</a:t>
            </a:r>
            <a:r>
              <a:rPr lang="cs-CZ" altLang="cs-CZ" sz="2300" dirty="0"/>
              <a:t>:  </a:t>
            </a:r>
            <a:r>
              <a:rPr lang="cs-CZ" altLang="cs-CZ" sz="2300" u="sng" dirty="0"/>
              <a:t>dočasné</a:t>
            </a:r>
            <a:r>
              <a:rPr lang="cs-CZ" altLang="cs-CZ" sz="2300" dirty="0"/>
              <a:t> propůjčení knížecího majetku vázané na výkon služby vystřídalo</a:t>
            </a:r>
          </a:p>
          <a:p>
            <a:pPr marL="0" indent="0">
              <a:buNone/>
            </a:pPr>
            <a:r>
              <a:rPr lang="cs-CZ" altLang="cs-CZ" sz="2300" dirty="0"/>
              <a:t>                                                                                           darování do </a:t>
            </a:r>
            <a:r>
              <a:rPr lang="cs-CZ" altLang="cs-CZ" sz="2300" u="sng" dirty="0"/>
              <a:t>trvalé</a:t>
            </a:r>
            <a:r>
              <a:rPr lang="cs-CZ" altLang="cs-CZ" sz="2300" dirty="0"/>
              <a:t> dědičné držby </a:t>
            </a:r>
          </a:p>
          <a:p>
            <a:pPr marL="0" indent="0">
              <a:buNone/>
            </a:pPr>
            <a:endParaRPr lang="cs-CZ" sz="2300" dirty="0"/>
          </a:p>
          <a:p>
            <a:pPr marL="0" indent="0">
              <a:buNone/>
            </a:pPr>
            <a:r>
              <a:rPr lang="cs-CZ" sz="2300" dirty="0"/>
              <a:t>             </a:t>
            </a:r>
            <a:r>
              <a:rPr lang="cs-CZ" sz="2300" b="1" dirty="0"/>
              <a:t>2)  Dvorce: tzv. centra druhého řádu  </a:t>
            </a:r>
            <a:r>
              <a:rPr lang="cs-CZ" sz="2300" dirty="0"/>
              <a:t>–  11. stol.: budovány mimo hradiště nebo v jejich blízkosti (podhradí)</a:t>
            </a:r>
          </a:p>
          <a:p>
            <a:pPr marL="0" indent="0">
              <a:buNone/>
            </a:pPr>
            <a:endParaRPr lang="cs-CZ" sz="2300" dirty="0"/>
          </a:p>
          <a:p>
            <a:r>
              <a:rPr lang="cs-CZ" sz="2300" b="1" dirty="0"/>
              <a:t>Ladislav  </a:t>
            </a:r>
            <a:r>
              <a:rPr lang="cs-CZ" sz="2300" b="1" dirty="0" err="1"/>
              <a:t>Varadzin</a:t>
            </a:r>
            <a:r>
              <a:rPr lang="cs-CZ" sz="2300" dirty="0"/>
              <a:t>  – 2010:  provedl revizi datování hradisek </a:t>
            </a:r>
          </a:p>
          <a:p>
            <a:pPr marL="0" indent="0">
              <a:buNone/>
            </a:pPr>
            <a:endParaRPr lang="cs-CZ" sz="23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149164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>
          <a:xfrm>
            <a:off x="866503" y="-92075"/>
            <a:ext cx="10515600" cy="1325563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Nové datování středočeských hradisek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4948" y="1032416"/>
            <a:ext cx="11787052" cy="582558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Praha  </a:t>
            </a:r>
            <a:r>
              <a:rPr lang="cs-CZ" sz="1800" dirty="0"/>
              <a:t>–   za Spytihněva I. (895–915)</a:t>
            </a:r>
          </a:p>
          <a:p>
            <a:pPr>
              <a:defRPr/>
            </a:pPr>
            <a:r>
              <a:rPr lang="cs-CZ" sz="1800" b="1" dirty="0"/>
              <a:t>Levý Hradec</a:t>
            </a:r>
            <a:r>
              <a:rPr lang="cs-CZ" sz="1800" dirty="0"/>
              <a:t>  –   vznik 1. pol. 9. stol. </a:t>
            </a:r>
          </a:p>
          <a:p>
            <a:pPr>
              <a:defRPr/>
            </a:pPr>
            <a:r>
              <a:rPr lang="cs-CZ" sz="1800" b="1" dirty="0"/>
              <a:t>Budeč</a:t>
            </a:r>
            <a:r>
              <a:rPr lang="cs-CZ" sz="1800" dirty="0"/>
              <a:t>  –  konec 9. stol. až počátek 10. stol. </a:t>
            </a:r>
          </a:p>
          <a:p>
            <a:pPr>
              <a:defRPr/>
            </a:pPr>
            <a:r>
              <a:rPr lang="cs-CZ" sz="1800" b="1" dirty="0"/>
              <a:t>(Stará) Boleslav  </a:t>
            </a:r>
            <a:r>
              <a:rPr lang="cs-CZ" sz="1800" dirty="0"/>
              <a:t>–  </a:t>
            </a:r>
            <a:r>
              <a:rPr lang="pl-PL" sz="1800" dirty="0"/>
              <a:t>přelom 9./10. stol.</a:t>
            </a:r>
          </a:p>
          <a:p>
            <a:pPr>
              <a:defRPr/>
            </a:pPr>
            <a:r>
              <a:rPr lang="cs-CZ" sz="1800" b="1" dirty="0"/>
              <a:t>Mělník </a:t>
            </a:r>
            <a:r>
              <a:rPr lang="cs-CZ" sz="1800" dirty="0"/>
              <a:t> –  9. stol.</a:t>
            </a:r>
            <a:endParaRPr lang="pl-PL" sz="1800" dirty="0"/>
          </a:p>
          <a:p>
            <a:pPr>
              <a:defRPr/>
            </a:pPr>
            <a:r>
              <a:rPr lang="pl-PL" sz="1800" b="1" dirty="0"/>
              <a:t>Tetín</a:t>
            </a:r>
            <a:r>
              <a:rPr lang="pl-PL" sz="1800" dirty="0"/>
              <a:t>  –  2. pol. 9. stol. </a:t>
            </a:r>
            <a:endParaRPr lang="cs-CZ" sz="1800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Libušín</a:t>
            </a:r>
            <a:r>
              <a:rPr lang="cs-CZ" sz="1800" dirty="0">
                <a:solidFill>
                  <a:srgbClr val="FF0000"/>
                </a:solidFill>
              </a:rPr>
              <a:t> – </a:t>
            </a:r>
            <a:r>
              <a:rPr lang="pl-PL" sz="1800" dirty="0">
                <a:solidFill>
                  <a:srgbClr val="FF0000"/>
                </a:solidFill>
              </a:rPr>
              <a:t>nejdříve 2. nebo 3/3 10. stol.</a:t>
            </a:r>
          </a:p>
          <a:p>
            <a:pPr>
              <a:defRPr/>
            </a:pPr>
            <a:r>
              <a:rPr lang="pl-PL" sz="1800" b="1" dirty="0">
                <a:solidFill>
                  <a:srgbClr val="FF0000"/>
                </a:solidFill>
              </a:rPr>
              <a:t>Lštění</a:t>
            </a:r>
            <a:r>
              <a:rPr lang="pl-PL" sz="1800" dirty="0">
                <a:solidFill>
                  <a:srgbClr val="FF0000"/>
                </a:solidFill>
              </a:rPr>
              <a:t> – </a:t>
            </a:r>
            <a:r>
              <a:rPr lang="cs-CZ" sz="1800" dirty="0">
                <a:solidFill>
                  <a:srgbClr val="FF0000"/>
                </a:solidFill>
              </a:rPr>
              <a:t>první dvě třetiny 11. stol.</a:t>
            </a:r>
            <a:endParaRPr lang="pl-PL" sz="1800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endParaRPr lang="pl-PL" sz="20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sz="1800" b="1" dirty="0"/>
              <a:t>1. skupina:   9. stol. až 1/3 10. stol.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Bohnice, Butovice, Šárka, Hostim, Mělník, Levý Hradec</a:t>
            </a:r>
          </a:p>
          <a:p>
            <a:pPr>
              <a:defRPr/>
            </a:pPr>
            <a:r>
              <a:rPr lang="cs-CZ" sz="1800" b="1" dirty="0"/>
              <a:t>2. skupina:    2. pol. 9. až 1/3 10. stol.: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Praha, Budeč, Stará Boleslav, Tetín, Mělník, Levý Hradec  (</a:t>
            </a:r>
            <a:r>
              <a:rPr lang="cs-CZ" sz="1800" b="1" dirty="0"/>
              <a:t>opěrné body přemyslovské rodové domény</a:t>
            </a:r>
            <a:r>
              <a:rPr lang="cs-CZ" sz="1800" dirty="0"/>
              <a:t>)</a:t>
            </a:r>
          </a:p>
          <a:p>
            <a:pPr>
              <a:defRPr/>
            </a:pPr>
            <a:r>
              <a:rPr lang="cs-CZ" sz="1800" b="1" dirty="0"/>
              <a:t>3. skupina:  1. třetina 10. stol.: </a:t>
            </a:r>
            <a:r>
              <a:rPr lang="cs-CZ" sz="1800" dirty="0"/>
              <a:t>  Dolní Břežany, Libušín, Královice, Vinoř, Lochovice?   (expanze Boleslava I.)</a:t>
            </a:r>
          </a:p>
          <a:p>
            <a:pPr marL="0" indent="0">
              <a:buNone/>
              <a:defRPr/>
            </a:pPr>
            <a:endParaRPr lang="cs-CZ" sz="1800" dirty="0"/>
          </a:p>
        </p:txBody>
      </p:sp>
      <p:pic>
        <p:nvPicPr>
          <p:cNvPr id="4" name="Picture 7" descr="Výsledek obrázku pro p&amp;rcaron;emyslovská domé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648" y="797286"/>
            <a:ext cx="4957351" cy="467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378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apa-hrady-9">
            <a:extLst>
              <a:ext uri="{FF2B5EF4-FFF2-40B4-BE49-F238E27FC236}">
                <a16:creationId xmlns:a16="http://schemas.microsoft.com/office/drawing/2014/main" id="{587DF9E5-B385-4E96-BCA8-2E4B5AE73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171" y="262630"/>
            <a:ext cx="8650840" cy="6526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/>
          <p:cNvSpPr>
            <a:spLocks noGrp="1"/>
          </p:cNvSpPr>
          <p:nvPr>
            <p:ph type="title"/>
          </p:nvPr>
        </p:nvSpPr>
        <p:spPr>
          <a:xfrm>
            <a:off x="2157549" y="130629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Nejstarší hrady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2698" y="914400"/>
            <a:ext cx="11839302" cy="6020656"/>
          </a:xfrm>
          <a:noFill/>
        </p:spPr>
        <p:txBody>
          <a:bodyPr>
            <a:normAutofit fontScale="92500" lnSpcReduction="10000"/>
          </a:bodyPr>
          <a:lstStyle/>
          <a:p>
            <a:endParaRPr lang="cs-CZ" sz="1800" dirty="0"/>
          </a:p>
          <a:p>
            <a:r>
              <a:rPr lang="cs-CZ" sz="1800" b="1" dirty="0"/>
              <a:t>Fortifikace    </a:t>
            </a:r>
            <a:r>
              <a:rPr lang="cs-CZ" sz="1800" dirty="0"/>
              <a:t>–  </a:t>
            </a:r>
            <a:r>
              <a:rPr lang="cs-CZ" sz="1800" b="1" dirty="0"/>
              <a:t>před r. 1000:  Alsasko:   </a:t>
            </a:r>
            <a:r>
              <a:rPr lang="cs-CZ" sz="1800" dirty="0"/>
              <a:t>hraběcí rody si staví dvory v centrech nebo na okraji vesnic </a:t>
            </a:r>
          </a:p>
          <a:p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   –  </a:t>
            </a:r>
            <a:r>
              <a:rPr lang="cs-CZ" sz="1800" b="1" dirty="0"/>
              <a:t>10. stol.:   </a:t>
            </a:r>
            <a:r>
              <a:rPr lang="cs-CZ" sz="1800" dirty="0"/>
              <a:t>pohoří Vogézy a údolí Rýna:  600 hradů  (1 hrad na 7až 15 km</a:t>
            </a:r>
            <a:r>
              <a:rPr lang="cs-CZ" sz="1800" baseline="30000" dirty="0"/>
              <a:t>2</a:t>
            </a:r>
            <a:r>
              <a:rPr lang="cs-CZ" sz="1800" dirty="0"/>
              <a:t>)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stavba hradu:  panovnický regál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nejstarší:  </a:t>
            </a:r>
            <a:r>
              <a:rPr lang="cs-CZ" sz="1800" dirty="0" err="1"/>
              <a:t>Ribeaupierre</a:t>
            </a:r>
            <a:r>
              <a:rPr lang="cs-CZ" sz="1800" dirty="0"/>
              <a:t>, </a:t>
            </a:r>
            <a:r>
              <a:rPr lang="cs-CZ" sz="1800" dirty="0" err="1"/>
              <a:t>Frankenbourg</a:t>
            </a:r>
            <a:r>
              <a:rPr lang="cs-CZ" sz="1800" dirty="0"/>
              <a:t>, </a:t>
            </a:r>
            <a:r>
              <a:rPr lang="cs-CZ" sz="1800" dirty="0" err="1"/>
              <a:t>Ratburg</a:t>
            </a:r>
            <a:r>
              <a:rPr lang="cs-CZ" sz="1800" dirty="0"/>
              <a:t> , </a:t>
            </a:r>
            <a:r>
              <a:rPr lang="cs-CZ" sz="1800" dirty="0" err="1"/>
              <a:t>Hohen-bourg-Mont</a:t>
            </a:r>
            <a:r>
              <a:rPr lang="cs-CZ" sz="1800" dirty="0"/>
              <a:t> St. </a:t>
            </a:r>
            <a:r>
              <a:rPr lang="cs-CZ" sz="1800" dirty="0" err="1"/>
              <a:t>Odile</a:t>
            </a:r>
            <a:r>
              <a:rPr lang="cs-CZ" sz="1800" dirty="0"/>
              <a:t>, </a:t>
            </a:r>
            <a:r>
              <a:rPr lang="cs-CZ" sz="1800" dirty="0" err="1"/>
              <a:t>Erstein</a:t>
            </a:r>
            <a:r>
              <a:rPr lang="cs-CZ" sz="1800" dirty="0"/>
              <a:t>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  –   </a:t>
            </a:r>
            <a:r>
              <a:rPr lang="cs-CZ" sz="1800" b="1" dirty="0"/>
              <a:t>11. stol.:   </a:t>
            </a:r>
            <a:r>
              <a:rPr lang="cs-CZ" sz="1800" dirty="0" err="1"/>
              <a:t>dřevohlinité</a:t>
            </a:r>
            <a:r>
              <a:rPr lang="cs-CZ" sz="1800" dirty="0"/>
              <a:t> fortifikace s kamennými plentami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(1000: </a:t>
            </a:r>
            <a:r>
              <a:rPr lang="cs-CZ" sz="1800" dirty="0" err="1"/>
              <a:t>Turquestein</a:t>
            </a:r>
            <a:r>
              <a:rPr lang="cs-CZ" sz="1800" dirty="0"/>
              <a:t>, 1089: </a:t>
            </a:r>
            <a:r>
              <a:rPr lang="cs-CZ" sz="1800" dirty="0" err="1"/>
              <a:t>Thanvillé</a:t>
            </a:r>
            <a:r>
              <a:rPr lang="cs-CZ" sz="1800" dirty="0"/>
              <a:t>)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–   </a:t>
            </a:r>
            <a:r>
              <a:rPr lang="cs-CZ" sz="1800" b="1" dirty="0"/>
              <a:t>konec 11. a 12. stol.:</a:t>
            </a:r>
            <a:r>
              <a:rPr lang="cs-CZ" sz="1800" dirty="0"/>
              <a:t>   hrady staví nehraběcí rody (střední šlechta)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oslabení panovnické moci v době boje o investituru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–     </a:t>
            </a:r>
            <a:r>
              <a:rPr lang="cs-CZ" sz="1800" b="1" dirty="0"/>
              <a:t>2. pol. 12. stol.: </a:t>
            </a:r>
            <a:r>
              <a:rPr lang="cs-CZ" sz="1800" dirty="0"/>
              <a:t>   </a:t>
            </a:r>
            <a:r>
              <a:rPr lang="cs-CZ" sz="1800" b="1" dirty="0"/>
              <a:t>kamenné hrady  </a:t>
            </a:r>
            <a:r>
              <a:rPr lang="cs-CZ" sz="1800" dirty="0"/>
              <a:t>–  </a:t>
            </a:r>
            <a:r>
              <a:rPr lang="cs-CZ" sz="1800" b="1" dirty="0"/>
              <a:t>Francie:</a:t>
            </a:r>
            <a:r>
              <a:rPr lang="cs-CZ" sz="1800" dirty="0"/>
              <a:t>  kolem r. 1100 vznikají stabilizovaná šlechtická sídla </a:t>
            </a:r>
            <a:r>
              <a:rPr lang="cs-CZ" sz="1800" b="1" dirty="0"/>
              <a:t>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</a:t>
            </a:r>
            <a:r>
              <a:rPr lang="cs-CZ" sz="1800" b="1" dirty="0"/>
              <a:t>Německo:</a:t>
            </a:r>
            <a:r>
              <a:rPr lang="cs-CZ" sz="1800" dirty="0"/>
              <a:t>  první kolem pol. 11. stol. s rozvojem ve 12. stol.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</a:t>
            </a:r>
            <a:r>
              <a:rPr lang="cs-CZ" sz="1800" b="1" dirty="0"/>
              <a:t>Čechy:  </a:t>
            </a:r>
            <a:r>
              <a:rPr lang="cs-CZ" sz="1800" dirty="0"/>
              <a:t>domácí 2. třetina 13. stol. – hrad a vzápětí později tvrz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</a:t>
            </a:r>
            <a:r>
              <a:rPr lang="cs-CZ" sz="1800" b="1" dirty="0"/>
              <a:t>Sídla typu </a:t>
            </a:r>
            <a:r>
              <a:rPr lang="cs-CZ" sz="1800" b="1" u="sng" dirty="0" err="1"/>
              <a:t>motte</a:t>
            </a:r>
            <a:r>
              <a:rPr lang="cs-CZ" sz="1800" b="1" dirty="0"/>
              <a:t>:  </a:t>
            </a:r>
            <a:r>
              <a:rPr lang="cs-CZ" sz="1800" dirty="0"/>
              <a:t>Francie – 11. stol.  Německo – 12. stol.</a:t>
            </a:r>
          </a:p>
        </p:txBody>
      </p:sp>
    </p:spTree>
    <p:extLst>
      <p:ext uri="{BB962C8B-B14F-4D97-AF65-F5344CB8AC3E}">
        <p14:creationId xmlns:p14="http://schemas.microsoft.com/office/powerpoint/2010/main" val="1873349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62" y="885825"/>
            <a:ext cx="11691937" cy="6063615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1800" b="1" dirty="0"/>
              <a:t>Systém hradské správy  </a:t>
            </a:r>
            <a:r>
              <a:rPr lang="cs-CZ" sz="1800" dirty="0"/>
              <a:t>–  11. a 12. stol.:   knížecí a veřejnoprávní orgán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vojenský způsob řízení vystřídala územní administrativa spojená s hrady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jako centry hradských obvodů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 err="1"/>
              <a:t>Primates</a:t>
            </a:r>
            <a:r>
              <a:rPr lang="cs-CZ" sz="1800" b="1" dirty="0"/>
              <a:t> </a:t>
            </a:r>
            <a:r>
              <a:rPr lang="cs-CZ" sz="1800" b="1" dirty="0" err="1"/>
              <a:t>terrae</a:t>
            </a:r>
            <a:r>
              <a:rPr lang="cs-CZ" sz="1800" b="1" dirty="0"/>
              <a:t>  </a:t>
            </a:r>
            <a:r>
              <a:rPr lang="cs-CZ" sz="1800" dirty="0"/>
              <a:t>–  označení předních zemských velmožů:  předáků</a:t>
            </a:r>
          </a:p>
          <a:p>
            <a:pPr>
              <a:defRPr/>
            </a:pPr>
            <a:r>
              <a:rPr lang="cs-CZ" sz="1800" b="1" dirty="0" err="1"/>
              <a:t>Ministeriales</a:t>
            </a:r>
            <a:r>
              <a:rPr lang="cs-CZ" sz="1800" dirty="0"/>
              <a:t>  –   družiníci, jimž byla přidělena půda za poskytování vojenské služby  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 err="1"/>
              <a:t>Milites</a:t>
            </a:r>
            <a:r>
              <a:rPr lang="cs-CZ" sz="1800" b="1" dirty="0"/>
              <a:t> </a:t>
            </a:r>
            <a:r>
              <a:rPr lang="cs-CZ" sz="1800" b="1" dirty="0" err="1"/>
              <a:t>primi</a:t>
            </a:r>
            <a:r>
              <a:rPr lang="cs-CZ" sz="1800" b="1" dirty="0"/>
              <a:t> </a:t>
            </a:r>
            <a:r>
              <a:rPr lang="cs-CZ" sz="1800" b="1" dirty="0" err="1"/>
              <a:t>ordini</a:t>
            </a:r>
            <a:r>
              <a:rPr lang="cs-CZ" sz="1800" dirty="0"/>
              <a:t>  –  bojovníci prvního řádu:  užší panovnická družina + rodová elita, prazáklad vyšší šlechty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–  vstup do nejvyšší skupiny podmíněn působením u panovnického dvora (základ panského stavu)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–  nejvyšší rodová elita vznikla v průběhu 11/12. stol.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b="1" dirty="0"/>
              <a:t>     </a:t>
            </a:r>
            <a:r>
              <a:rPr lang="cs-CZ" sz="1800" b="1" dirty="0" err="1"/>
              <a:t>Milites</a:t>
            </a:r>
            <a:r>
              <a:rPr lang="cs-CZ" sz="1800" b="1" dirty="0"/>
              <a:t> </a:t>
            </a:r>
            <a:r>
              <a:rPr lang="cs-CZ" sz="1800" b="1" dirty="0" err="1"/>
              <a:t>secundi</a:t>
            </a:r>
            <a:r>
              <a:rPr lang="cs-CZ" sz="1800" b="1" dirty="0"/>
              <a:t> </a:t>
            </a:r>
            <a:r>
              <a:rPr lang="cs-CZ" sz="1800" b="1" dirty="0" err="1"/>
              <a:t>ordini</a:t>
            </a:r>
            <a:r>
              <a:rPr lang="cs-CZ" sz="1800" b="1" dirty="0"/>
              <a:t>  </a:t>
            </a:r>
            <a:r>
              <a:rPr lang="cs-CZ" sz="1800" dirty="0"/>
              <a:t>–  bojovníci druhého řádu:   prazáklad nižší šlechty, od 12. stol.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–  dokládají donace ve prospěch církevních institucí   (u </a:t>
            </a:r>
            <a:r>
              <a:rPr lang="cs-CZ" sz="1800" dirty="0" err="1"/>
              <a:t>Jarlocha</a:t>
            </a:r>
            <a:r>
              <a:rPr lang="cs-CZ" sz="1800" dirty="0"/>
              <a:t>:  </a:t>
            </a:r>
            <a:r>
              <a:rPr lang="cs-CZ" sz="1800" dirty="0" err="1"/>
              <a:t>pauperes</a:t>
            </a:r>
            <a:r>
              <a:rPr lang="cs-CZ" sz="1800" dirty="0"/>
              <a:t> – chudí – bojovníci)</a:t>
            </a:r>
          </a:p>
          <a:p>
            <a:pPr>
              <a:defRPr/>
            </a:pPr>
            <a:endParaRPr lang="cs-CZ" sz="1800" u="sng" dirty="0"/>
          </a:p>
          <a:p>
            <a:pPr>
              <a:defRPr/>
            </a:pPr>
            <a:r>
              <a:rPr lang="cs-CZ" sz="1800" b="1" dirty="0" err="1"/>
              <a:t>Teritorializace</a:t>
            </a:r>
            <a:r>
              <a:rPr lang="cs-CZ" sz="1800" b="1" dirty="0"/>
              <a:t> šlechty  </a:t>
            </a:r>
            <a:r>
              <a:rPr lang="cs-CZ" sz="1800" dirty="0"/>
              <a:t>–  výstavba dědičných dominií šlechty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–   12. stol.:  šlechta se stěhuje z center a správních hradišť do okolí a zakládá vlastní dvorce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s vlastnickými kostely:   nová lokální střediska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41978325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4327" y="-104503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           První hrady a struktura majetkové držby v Čechách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0263" y="1221060"/>
            <a:ext cx="11721737" cy="5676128"/>
          </a:xfrm>
        </p:spPr>
        <p:txBody>
          <a:bodyPr>
            <a:normAutofit fontScale="77500" lnSpcReduction="20000"/>
          </a:bodyPr>
          <a:lstStyle/>
          <a:p>
            <a:r>
              <a:rPr lang="cs-CZ" sz="2300" b="1" dirty="0"/>
              <a:t>Konec 11. stol.  </a:t>
            </a:r>
            <a:r>
              <a:rPr lang="cs-CZ" sz="2300" dirty="0"/>
              <a:t> –  stabilizace vlastnictví, modernizace (výstavba) země (Vratislav Vaníček)</a:t>
            </a:r>
          </a:p>
          <a:p>
            <a:pPr marL="0" indent="0">
              <a:buNone/>
            </a:pPr>
            <a:endParaRPr lang="cs-CZ" sz="2300" dirty="0"/>
          </a:p>
          <a:p>
            <a:r>
              <a:rPr lang="cs-CZ" sz="2300" b="1" dirty="0"/>
              <a:t>Konec. 12. stol.  </a:t>
            </a:r>
            <a:r>
              <a:rPr lang="cs-CZ" sz="2300" dirty="0"/>
              <a:t>–  výstavba prvních hradů v režii cizích rodů (Přimda)   </a:t>
            </a:r>
          </a:p>
          <a:p>
            <a:pPr marL="0" indent="0">
              <a:buNone/>
            </a:pPr>
            <a:r>
              <a:rPr lang="cs-CZ" sz="2300" dirty="0"/>
              <a:t>                                  –  v raném středověku existovalo menší pozemkové vlastnictví méně významných příslušníků původních</a:t>
            </a:r>
          </a:p>
          <a:p>
            <a:pPr marL="0" indent="0">
              <a:buNone/>
            </a:pPr>
            <a:r>
              <a:rPr lang="cs-CZ" sz="2300" dirty="0"/>
              <a:t>                                       rodových klanů (</a:t>
            </a:r>
            <a:r>
              <a:rPr lang="cs-CZ" sz="2300" dirty="0" err="1"/>
              <a:t>familie</a:t>
            </a:r>
            <a:r>
              <a:rPr lang="cs-CZ" sz="2300" dirty="0"/>
              <a:t>), které nezískaly panovníkovu přízeň a úřad</a:t>
            </a:r>
          </a:p>
          <a:p>
            <a:pPr marL="0" indent="0">
              <a:buNone/>
            </a:pPr>
            <a:r>
              <a:rPr lang="cs-CZ" sz="2300" dirty="0"/>
              <a:t>                                  –  současná historiografie odmítá vlastnictví země centrální mocí  (tzv. služebnou organizaci)</a:t>
            </a:r>
          </a:p>
          <a:p>
            <a:pPr marL="0" indent="0">
              <a:buNone/>
            </a:pPr>
            <a:r>
              <a:rPr lang="cs-CZ" sz="2300" dirty="0"/>
              <a:t> </a:t>
            </a:r>
          </a:p>
          <a:p>
            <a:pPr marL="0" indent="0">
              <a:buNone/>
            </a:pPr>
            <a:r>
              <a:rPr lang="cs-CZ" sz="2300" dirty="0"/>
              <a:t>                                  –  struktura českého státu:    rodová samospráva (kontinuita vlastnictví) </a:t>
            </a:r>
          </a:p>
          <a:p>
            <a:pPr marL="0" indent="0">
              <a:buNone/>
            </a:pPr>
            <a:r>
              <a:rPr lang="cs-CZ" sz="2300" dirty="0"/>
              <a:t>                                                                                      vrstva svobodných (odvádění dávek)</a:t>
            </a:r>
          </a:p>
          <a:p>
            <a:pPr marL="0" indent="0">
              <a:buNone/>
            </a:pPr>
            <a:r>
              <a:rPr lang="cs-CZ" sz="2300" dirty="0"/>
              <a:t>                                                                                      panovnické velkostatky (obhospodařované ze dvorců)</a:t>
            </a:r>
          </a:p>
          <a:p>
            <a:pPr marL="0" indent="0">
              <a:buNone/>
            </a:pPr>
            <a:r>
              <a:rPr lang="cs-CZ" sz="2300" dirty="0"/>
              <a:t>                                                                                      hradská organizace (administrativní správa)</a:t>
            </a:r>
          </a:p>
          <a:p>
            <a:pPr marL="0" indent="0">
              <a:buNone/>
            </a:pPr>
            <a:endParaRPr lang="cs-CZ" sz="2300" dirty="0"/>
          </a:p>
          <a:p>
            <a:r>
              <a:rPr lang="cs-CZ" sz="2300" b="1" dirty="0"/>
              <a:t>Svobodná držba   </a:t>
            </a:r>
            <a:r>
              <a:rPr lang="cs-CZ" sz="2300" dirty="0"/>
              <a:t>–  před 13. stol.:  šlechta se podílela na formování společenských a právních norem </a:t>
            </a:r>
          </a:p>
          <a:p>
            <a:pPr marL="0" indent="0">
              <a:buNone/>
            </a:pPr>
            <a:r>
              <a:rPr lang="cs-CZ" sz="2300" dirty="0"/>
              <a:t>                                    –   částečně vycházela z původní klanové držby nezávislé na panovníkovi </a:t>
            </a:r>
          </a:p>
          <a:p>
            <a:pPr marL="0" indent="0">
              <a:buNone/>
            </a:pPr>
            <a:r>
              <a:rPr lang="cs-CZ" sz="2300" dirty="0"/>
              <a:t>                                    –   vzor:   tzv. barbarské zákoníky:    kodifikovaly lokální zvyková práva</a:t>
            </a:r>
          </a:p>
          <a:p>
            <a:pPr marL="0" indent="0">
              <a:buNone/>
            </a:pPr>
            <a:r>
              <a:rPr lang="cs-CZ" sz="2300" dirty="0"/>
              <a:t>                                                                                                   doplněny o prvky římského práva </a:t>
            </a:r>
          </a:p>
          <a:p>
            <a:pPr marL="0" indent="0">
              <a:buNone/>
            </a:pPr>
            <a:r>
              <a:rPr lang="cs-CZ" sz="2300" dirty="0"/>
              <a:t>                                                                                                   přizpůsobeny potřebám církve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4060516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70263" y="828674"/>
            <a:ext cx="11721738" cy="6029325"/>
          </a:xfrm>
        </p:spPr>
        <p:txBody>
          <a:bodyPr>
            <a:noAutofit/>
          </a:bodyPr>
          <a:lstStyle/>
          <a:p>
            <a:r>
              <a:rPr lang="cs-CZ" altLang="cs-CZ" sz="1800" b="1" dirty="0">
                <a:solidFill>
                  <a:srgbClr val="FF0000"/>
                </a:solidFill>
              </a:rPr>
              <a:t>Dvorce </a:t>
            </a:r>
            <a:r>
              <a:rPr lang="cs-CZ" altLang="cs-CZ" sz="1800" dirty="0"/>
              <a:t>  –   přemyslovské:   doloženy písemně (Boleslav, Tetín)</a:t>
            </a:r>
          </a:p>
          <a:p>
            <a:pPr marL="0" indent="0">
              <a:buNone/>
            </a:pPr>
            <a:r>
              <a:rPr lang="cs-CZ" altLang="cs-CZ" sz="1800" dirty="0"/>
              <a:t>                    –   9. až 10. stol.:   uvnitř hradišť</a:t>
            </a:r>
          </a:p>
          <a:p>
            <a:pPr marL="0" indent="0">
              <a:buNone/>
            </a:pPr>
            <a:r>
              <a:rPr lang="cs-CZ" altLang="cs-CZ" sz="1800" dirty="0"/>
              <a:t>                    –   11. stol.:   mimo (Zbečno, </a:t>
            </a:r>
            <a:r>
              <a:rPr lang="cs-CZ" altLang="cs-CZ" sz="1800" dirty="0" err="1"/>
              <a:t>Živhošť</a:t>
            </a:r>
            <a:r>
              <a:rPr lang="cs-CZ" altLang="cs-CZ" sz="1800" dirty="0"/>
              <a:t>)</a:t>
            </a:r>
          </a:p>
          <a:p>
            <a:pPr marL="0" indent="0">
              <a:buNone/>
            </a:pPr>
            <a:endParaRPr lang="cs-CZ" altLang="cs-CZ" sz="1800" dirty="0"/>
          </a:p>
          <a:p>
            <a:pPr marL="0" indent="0">
              <a:buNone/>
            </a:pPr>
            <a:r>
              <a:rPr lang="cs-CZ" altLang="cs-CZ" sz="1800" dirty="0"/>
              <a:t>                    –   </a:t>
            </a:r>
            <a:r>
              <a:rPr lang="cs-CZ" altLang="cs-CZ" sz="1800" b="1" dirty="0"/>
              <a:t>funkce:</a:t>
            </a:r>
            <a:r>
              <a:rPr lang="cs-CZ" altLang="cs-CZ" sz="1800" dirty="0"/>
              <a:t>  obytná (rezidenční), obranná, hospodářská, kultovní  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1800" dirty="0"/>
              <a:t>                    –   zatíženy dávkami, robotami a platy nebo specializovanou produkcí služeb nebo výrobků 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1800" dirty="0"/>
              <a:t>                    –   v čele:   </a:t>
            </a:r>
            <a:r>
              <a:rPr lang="cs-CZ" altLang="cs-CZ" sz="1800" dirty="0" err="1"/>
              <a:t>villicus</a:t>
            </a:r>
            <a:r>
              <a:rPr lang="cs-CZ" altLang="cs-CZ" sz="1800" dirty="0"/>
              <a:t> (správce) shromažďoval dávky z okolí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při pobytu panovníka poskytování oděvů, potravin a nápojů </a:t>
            </a:r>
          </a:p>
          <a:p>
            <a:pPr>
              <a:lnSpc>
                <a:spcPct val="80000"/>
              </a:lnSpc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 Čechy:      </a:t>
            </a:r>
            <a:r>
              <a:rPr lang="cs-CZ" altLang="cs-CZ" sz="1800" dirty="0" err="1"/>
              <a:t>Hradsko</a:t>
            </a:r>
            <a:r>
              <a:rPr lang="cs-CZ" altLang="cs-CZ" sz="1800" dirty="0"/>
              <a:t> u Mšena – první objev dvorce v Čechách:  1971-3  Miloš Šolle 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 Morava:   </a:t>
            </a:r>
            <a:r>
              <a:rPr lang="cs-CZ" altLang="cs-CZ" sz="1800" dirty="0" err="1"/>
              <a:t>Pohansko</a:t>
            </a:r>
            <a:r>
              <a:rPr lang="cs-CZ" altLang="cs-CZ" sz="1800" dirty="0"/>
              <a:t> u Břeclavi (velkomoravský, první výzkum tohoto typu)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 Slovensko:   Ducové</a:t>
            </a:r>
          </a:p>
          <a:p>
            <a:pPr>
              <a:lnSpc>
                <a:spcPct val="80000"/>
              </a:lnSpc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  <a:buNone/>
            </a:pPr>
            <a:r>
              <a:rPr lang="cs-CZ" altLang="cs-CZ" sz="1800" dirty="0"/>
              <a:t>                     1) </a:t>
            </a:r>
            <a:r>
              <a:rPr lang="cs-CZ" altLang="cs-CZ" sz="1800" b="1" dirty="0"/>
              <a:t>lovecké</a:t>
            </a:r>
            <a:r>
              <a:rPr lang="cs-CZ" altLang="cs-CZ" sz="1800" dirty="0"/>
              <a:t>  –  </a:t>
            </a:r>
            <a:r>
              <a:rPr lang="cs-CZ" altLang="cs-CZ" sz="1800" dirty="0" err="1"/>
              <a:t>záp</a:t>
            </a:r>
            <a:r>
              <a:rPr lang="cs-CZ" altLang="cs-CZ" sz="1800" dirty="0"/>
              <a:t>. a již. okraj středních Čech (Zbečno, Starý Kanin, Kamýk, Živohošť, atd.) a východní Č. 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1800" dirty="0"/>
              <a:t>                     2) </a:t>
            </a:r>
            <a:r>
              <a:rPr lang="cs-CZ" altLang="cs-CZ" sz="1800" b="1" dirty="0"/>
              <a:t>hospodářské</a:t>
            </a:r>
            <a:r>
              <a:rPr lang="cs-CZ" altLang="cs-CZ" sz="1800" dirty="0"/>
              <a:t>  –  úrodné oblasti, obilní produkce (Radotín, St. Lysá, Sadská, Týnec n. Labem, Budyně n. Ohří )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1800" dirty="0"/>
              <a:t>                     3) </a:t>
            </a:r>
            <a:r>
              <a:rPr lang="cs-CZ" altLang="cs-CZ" sz="1800" b="1" dirty="0"/>
              <a:t>hradské  </a:t>
            </a:r>
            <a:r>
              <a:rPr lang="cs-CZ" altLang="cs-CZ" sz="1800" dirty="0"/>
              <a:t>–  vázány na správní hrady, náročnější řemeslná výroba</a:t>
            </a:r>
            <a:endParaRPr lang="cs-CZ" altLang="cs-CZ" sz="1800" b="1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b="1" i="1" dirty="0"/>
              <a:t>          </a:t>
            </a: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21816803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77389" y="545466"/>
            <a:ext cx="11114314" cy="631253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cs-CZ" sz="2400" b="1" dirty="0"/>
          </a:p>
          <a:p>
            <a:r>
              <a:rPr lang="cs-CZ" sz="2900" b="1" dirty="0">
                <a:solidFill>
                  <a:srgbClr val="FF0000"/>
                </a:solidFill>
              </a:rPr>
              <a:t>11. a 12. stol.:</a:t>
            </a:r>
            <a:endParaRPr lang="cs-CZ" sz="2900" b="1" dirty="0"/>
          </a:p>
          <a:p>
            <a:r>
              <a:rPr lang="cs-CZ" sz="2600" b="1" dirty="0"/>
              <a:t>První zmínka  </a:t>
            </a:r>
            <a:r>
              <a:rPr lang="cs-CZ" sz="2600" dirty="0"/>
              <a:t>–  1073:  v legendě o sv. Václavu se uvádí dvůr U </a:t>
            </a:r>
            <a:r>
              <a:rPr lang="cs-CZ" sz="2600" dirty="0" err="1"/>
              <a:t>Sekyřkostela</a:t>
            </a:r>
            <a:r>
              <a:rPr lang="cs-CZ" sz="2600" dirty="0"/>
              <a:t> na Moravě</a:t>
            </a:r>
          </a:p>
          <a:p>
            <a:r>
              <a:rPr lang="cs-CZ" sz="2600" b="1" dirty="0" err="1"/>
              <a:t>Curria</a:t>
            </a:r>
            <a:r>
              <a:rPr lang="cs-CZ" sz="2600" dirty="0"/>
              <a:t>  –  v latinské terminologii, výměra v </a:t>
            </a:r>
            <a:r>
              <a:rPr lang="cs-CZ" sz="2600" dirty="0" err="1"/>
              <a:t>poplužích</a:t>
            </a:r>
            <a:r>
              <a:rPr lang="cs-CZ" sz="2600" dirty="0"/>
              <a:t> (půda obdělaná za 1 den)  </a:t>
            </a:r>
          </a:p>
          <a:p>
            <a:pPr marL="0" indent="0">
              <a:buNone/>
            </a:pPr>
            <a:r>
              <a:rPr lang="cs-CZ" sz="2600" dirty="0"/>
              <a:t>                      2 listiny:     1078:  listina kláštera Hradisko u Olomouce – dvorec v Úsobrně s vesnicemi</a:t>
            </a:r>
          </a:p>
          <a:p>
            <a:pPr marL="0" indent="0">
              <a:buNone/>
            </a:pPr>
            <a:r>
              <a:rPr lang="cs-CZ" sz="2600" dirty="0"/>
              <a:t>                                          1141:   listina Jindřicha Zdíka – dvorce v Jezbořicích a Kroměříži</a:t>
            </a:r>
          </a:p>
          <a:p>
            <a:pPr lvl="0"/>
            <a:r>
              <a:rPr lang="cs-CZ" sz="2600" b="1" dirty="0"/>
              <a:t>Čechy</a:t>
            </a:r>
            <a:r>
              <a:rPr lang="cs-CZ" sz="2600" dirty="0"/>
              <a:t>:  Chvojen u Benešova, Týnec nad Sázavou</a:t>
            </a:r>
          </a:p>
          <a:p>
            <a:pPr lvl="0"/>
            <a:r>
              <a:rPr lang="cs-CZ" sz="2600" b="1" dirty="0"/>
              <a:t>Morava:</a:t>
            </a:r>
            <a:r>
              <a:rPr lang="cs-CZ" sz="2600" dirty="0"/>
              <a:t>  Kralice nad Oslavou</a:t>
            </a:r>
          </a:p>
          <a:p>
            <a:pPr lvl="0"/>
            <a:r>
              <a:rPr lang="cs-CZ" sz="2600" b="1" dirty="0"/>
              <a:t>Dispozice</a:t>
            </a:r>
            <a:r>
              <a:rPr lang="cs-CZ" sz="2600" dirty="0"/>
              <a:t>  –   obytné sídlo většinou s kostelem + hospodářská část       </a:t>
            </a:r>
          </a:p>
          <a:p>
            <a:pPr lvl="0"/>
            <a:r>
              <a:rPr lang="cs-CZ" sz="2600" b="1" dirty="0"/>
              <a:t>Funkce </a:t>
            </a:r>
            <a:r>
              <a:rPr lang="cs-CZ" sz="2600" dirty="0"/>
              <a:t> –  správní středisko  (nelze ztotožňovat s pozdějšími velkostatky)     </a:t>
            </a:r>
          </a:p>
          <a:p>
            <a:pPr lvl="0"/>
            <a:endParaRPr lang="cs-CZ" sz="2600" dirty="0"/>
          </a:p>
          <a:p>
            <a:pPr lvl="0"/>
            <a:r>
              <a:rPr lang="cs-CZ" sz="2900" b="1" dirty="0">
                <a:solidFill>
                  <a:srgbClr val="FF0000"/>
                </a:solidFill>
              </a:rPr>
              <a:t>13. stol.:</a:t>
            </a:r>
            <a:endParaRPr lang="cs-CZ" sz="2900" b="1" dirty="0"/>
          </a:p>
          <a:p>
            <a:pPr lvl="0"/>
            <a:r>
              <a:rPr lang="cs-CZ" sz="2600" dirty="0"/>
              <a:t>písemné zprávy o nich hovoří častěji</a:t>
            </a:r>
          </a:p>
          <a:p>
            <a:pPr lvl="0"/>
            <a:r>
              <a:rPr lang="cs-CZ" sz="2600" dirty="0"/>
              <a:t>zakládány na zboží šlechtickém, církevním a později i měšťanském</a:t>
            </a:r>
          </a:p>
          <a:p>
            <a:pPr marL="0" indent="0">
              <a:buNone/>
            </a:pPr>
            <a:r>
              <a:rPr lang="cs-CZ" sz="2600" dirty="0"/>
              <a:t> </a:t>
            </a:r>
          </a:p>
          <a:p>
            <a:r>
              <a:rPr lang="cs-CZ" b="1" dirty="0">
                <a:solidFill>
                  <a:srgbClr val="FF0000"/>
                </a:solidFill>
              </a:rPr>
              <a:t>Předhusitské období:</a:t>
            </a:r>
            <a:endParaRPr lang="cs-CZ" dirty="0"/>
          </a:p>
          <a:p>
            <a:pPr lvl="0"/>
            <a:r>
              <a:rPr lang="cs-CZ" sz="2600" dirty="0"/>
              <a:t>nejčetnější na pozemkových majetcích nižší šlechty, na Moravě  (okolo 700)</a:t>
            </a:r>
          </a:p>
          <a:p>
            <a:pPr lvl="0"/>
            <a:r>
              <a:rPr lang="cs-CZ" sz="2600" dirty="0"/>
              <a:t>Rozloha:  většinou malé (2 – 4 </a:t>
            </a:r>
            <a:r>
              <a:rPr lang="cs-CZ" sz="2600" dirty="0" err="1"/>
              <a:t>popluží</a:t>
            </a:r>
            <a:r>
              <a:rPr lang="cs-CZ" sz="2600" dirty="0"/>
              <a:t>),  šlechta na nich hospodařila ve vlastní režii s čeledí</a:t>
            </a:r>
          </a:p>
          <a:p>
            <a:pPr lvl="0"/>
            <a:r>
              <a:rPr lang="cs-CZ" sz="2600" dirty="0"/>
              <a:t>budovány v blízkosti tvrze (</a:t>
            </a:r>
            <a:r>
              <a:rPr lang="cs-CZ" sz="2600" dirty="0" err="1"/>
              <a:t>Mstěnice</a:t>
            </a:r>
            <a:r>
              <a:rPr lang="cs-CZ" sz="2600" dirty="0"/>
              <a:t>, </a:t>
            </a:r>
            <a:r>
              <a:rPr lang="cs-CZ" sz="2600" dirty="0" err="1"/>
              <a:t>Koválov</a:t>
            </a:r>
            <a:r>
              <a:rPr lang="cs-CZ" sz="2600" dirty="0"/>
              <a:t>) </a:t>
            </a:r>
          </a:p>
          <a:p>
            <a:pPr lvl="0"/>
            <a:endParaRPr lang="cs-CZ" sz="2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611921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B700959A-1157-4F75-AC93-9DD933250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4213" y="15240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Rezidenční dvory šlechty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endParaRPr lang="cs-CZ" altLang="cs-CZ" sz="32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70885BA-E93B-4145-8D27-310469B40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418" y="1058238"/>
            <a:ext cx="11801582" cy="60283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1600" b="1" dirty="0"/>
              <a:t>Curia (dvorec)  </a:t>
            </a:r>
            <a:r>
              <a:rPr lang="cs-CZ" sz="1600" dirty="0"/>
              <a:t>–  specifický druh šlechtických sídel se správní a obrannou funkcí předcházející kamenné hrady (před r. 1250)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–  rané šlechtické sídlo na venkově nebo v </a:t>
            </a:r>
            <a:r>
              <a:rPr lang="cs-CZ" sz="1600" dirty="0" err="1"/>
              <a:t>suburbiích</a:t>
            </a:r>
            <a:r>
              <a:rPr lang="cs-CZ" sz="1600" dirty="0"/>
              <a:t> hradů s vazbou k vlastnickému kostelu (tribunové románské  kostely)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–   stavby s kamennými podezdívkami a roubenou či hrázděnou konstrukcí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–   opevněny  valem, příkopem a palisádou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–   </a:t>
            </a:r>
            <a:r>
              <a:rPr lang="cs-CZ" sz="1600" b="1" dirty="0"/>
              <a:t>12. stol.:  </a:t>
            </a:r>
            <a:r>
              <a:rPr lang="cs-CZ" sz="1600" dirty="0"/>
              <a:t>staví zeměpán, šlechta (soukromé dvory), církev   (četnější na Moravě, než v Čechách)</a:t>
            </a:r>
          </a:p>
          <a:p>
            <a:pPr eaLnBrk="1" hangingPunct="1">
              <a:defRPr/>
            </a:pPr>
            <a:endParaRPr lang="cs-CZ" sz="1600" dirty="0"/>
          </a:p>
          <a:p>
            <a:pPr eaLnBrk="1" hangingPunct="1">
              <a:defRPr/>
            </a:pPr>
            <a:r>
              <a:rPr lang="cs-CZ" sz="1600" b="1" dirty="0"/>
              <a:t>1.</a:t>
            </a:r>
            <a:r>
              <a:rPr lang="cs-CZ" sz="1600" dirty="0"/>
              <a:t>  </a:t>
            </a:r>
            <a:r>
              <a:rPr lang="cs-CZ" sz="1600" b="1" dirty="0"/>
              <a:t>Opevněné dvory či dvorce vložené do hradišť:</a:t>
            </a:r>
          </a:p>
          <a:p>
            <a:pPr marL="0" indent="0">
              <a:buNone/>
              <a:defRPr/>
            </a:pPr>
            <a:r>
              <a:rPr lang="cs-CZ" sz="1600" dirty="0"/>
              <a:t>           –   sídla v zázemí správních hradů:  služba panovníkovi (beneficium)                                   </a:t>
            </a:r>
          </a:p>
          <a:p>
            <a:pPr marL="0" indent="0">
              <a:buNone/>
              <a:defRPr/>
            </a:pPr>
            <a:r>
              <a:rPr lang="cs-CZ" sz="1600" dirty="0"/>
              <a:t>           –   bez výrazné fortifikace, palisáda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eaLnBrk="1" hangingPunct="1">
              <a:defRPr/>
            </a:pPr>
            <a:r>
              <a:rPr lang="cs-CZ" sz="1600" b="1" dirty="0"/>
              <a:t>2.</a:t>
            </a:r>
            <a:r>
              <a:rPr lang="cs-CZ" sz="1600" dirty="0"/>
              <a:t>  </a:t>
            </a:r>
            <a:r>
              <a:rPr lang="cs-CZ" sz="1600" b="1" dirty="0"/>
              <a:t>Dvory mimo hradní okrsky v hradním zázemí:</a:t>
            </a:r>
          </a:p>
          <a:p>
            <a:pPr marL="0" indent="0">
              <a:buNone/>
              <a:defRPr/>
            </a:pPr>
            <a:r>
              <a:rPr lang="cs-CZ" sz="1600" dirty="0"/>
              <a:t>           –  uvolnění z knížecí závislosti, vlastní pozemková držba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Litoměřice:   dvůr </a:t>
            </a:r>
            <a:r>
              <a:rPr lang="cs-CZ" sz="1600" dirty="0" err="1"/>
              <a:t>Hroznaty</a:t>
            </a:r>
            <a:r>
              <a:rPr lang="cs-CZ" sz="1600" dirty="0"/>
              <a:t>, zakladatel tepelského kláštera, u kostela P. Marie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Čimice:   tvrz 6 km od Starého Města Pražského, 2.p.13. stol.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eaLnBrk="1" hangingPunct="1">
              <a:defRPr/>
            </a:pPr>
            <a:r>
              <a:rPr lang="cs-CZ" sz="1600" b="1" dirty="0"/>
              <a:t>3.</a:t>
            </a:r>
            <a:r>
              <a:rPr lang="cs-CZ" sz="1600" dirty="0"/>
              <a:t>  </a:t>
            </a:r>
            <a:r>
              <a:rPr lang="cs-CZ" sz="1600" b="1" dirty="0"/>
              <a:t>Venkovská sídla šlechty:   </a:t>
            </a:r>
            <a:r>
              <a:rPr lang="cs-CZ" sz="1600" dirty="0"/>
              <a:t>menší sídla mimo centra</a:t>
            </a:r>
          </a:p>
          <a:p>
            <a:pPr eaLnBrk="1" hangingPunct="1">
              <a:defRPr/>
            </a:pPr>
            <a:endParaRPr lang="cs-CZ" sz="1800" dirty="0"/>
          </a:p>
          <a:p>
            <a:pPr eaLnBrk="1" hangingPunct="1"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8126" y="866776"/>
            <a:ext cx="11662138" cy="599122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2400" b="1" dirty="0">
                <a:solidFill>
                  <a:srgbClr val="FF0000"/>
                </a:solidFill>
              </a:rPr>
              <a:t>Bedřichův Světec 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1800" dirty="0"/>
              <a:t>–  </a:t>
            </a:r>
            <a:r>
              <a:rPr lang="cs-CZ" sz="1800" dirty="0" err="1"/>
              <a:t>pís</a:t>
            </a:r>
            <a:r>
              <a:rPr lang="cs-CZ" sz="1800" dirty="0"/>
              <a:t>. prameny:  1238  (30. léta 13. stol.) 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                         –  výzkum:  Jan Klápště</a:t>
            </a:r>
          </a:p>
          <a:p>
            <a:pPr marL="0" indent="0">
              <a:buNone/>
              <a:defRPr/>
            </a:pPr>
            <a:r>
              <a:rPr lang="cs-CZ" sz="1800" dirty="0"/>
              <a:t>     </a:t>
            </a:r>
            <a:r>
              <a:rPr lang="cs-CZ" sz="1800" b="1" u="sng" dirty="0"/>
              <a:t>starší etapa</a:t>
            </a:r>
            <a:r>
              <a:rPr lang="cs-CZ" sz="1800" dirty="0"/>
              <a:t>:</a:t>
            </a:r>
          </a:p>
          <a:p>
            <a:pPr marL="0" indent="0">
              <a:buNone/>
              <a:defRPr/>
            </a:pPr>
            <a:r>
              <a:rPr lang="cs-CZ" sz="1800" dirty="0"/>
              <a:t>     –  jádro:   ohrazené palisádou (č. 1):  1,5 – 2 ary </a:t>
            </a:r>
          </a:p>
          <a:p>
            <a:pPr marL="0" indent="0">
              <a:buNone/>
              <a:defRPr/>
            </a:pPr>
            <a:r>
              <a:rPr lang="cs-CZ" sz="1800" dirty="0"/>
              <a:t>     –  dva zahloubené </a:t>
            </a:r>
            <a:r>
              <a:rPr lang="cs-CZ" sz="1800" dirty="0" err="1"/>
              <a:t>obj</a:t>
            </a:r>
            <a:r>
              <a:rPr lang="cs-CZ" sz="1800" dirty="0"/>
              <a:t>. s šíjemi:  12/13. stol. smrk  </a:t>
            </a:r>
          </a:p>
          <a:p>
            <a:pPr marL="0" indent="0">
              <a:buNone/>
              <a:defRPr/>
            </a:pPr>
            <a:r>
              <a:rPr lang="cs-CZ" sz="1800" dirty="0"/>
              <a:t>         č. 2:   4,5 x 4,5 m </a:t>
            </a:r>
          </a:p>
          <a:p>
            <a:pPr marL="0" indent="0">
              <a:buNone/>
              <a:defRPr/>
            </a:pPr>
            <a:r>
              <a:rPr lang="cs-CZ" sz="1800" dirty="0"/>
              <a:t>         č. 3:   4 x 4 m  (18 kůlů) </a:t>
            </a:r>
          </a:p>
          <a:p>
            <a:pPr marL="0" indent="0">
              <a:buNone/>
              <a:defRPr/>
            </a:pPr>
            <a:r>
              <a:rPr lang="cs-CZ" sz="1800" dirty="0"/>
              <a:t>     –  jižně:  hospodářská stavba kůlové konstrukce:</a:t>
            </a:r>
          </a:p>
          <a:p>
            <a:pPr marL="0" indent="0">
              <a:buNone/>
              <a:defRPr/>
            </a:pPr>
            <a:r>
              <a:rPr lang="cs-CZ" sz="1800" dirty="0"/>
              <a:t>         č. 4:   3,5 x 3,5 m </a:t>
            </a:r>
          </a:p>
          <a:p>
            <a:pPr marL="0" indent="0">
              <a:buNone/>
              <a:defRPr/>
            </a:pPr>
            <a:r>
              <a:rPr lang="cs-CZ" sz="1800" dirty="0"/>
              <a:t>     –  kostel sv. Jakuba:  ohrazen      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</a:t>
            </a:r>
          </a:p>
          <a:p>
            <a:pPr marL="0" indent="0">
              <a:buNone/>
              <a:defRPr/>
            </a:pPr>
            <a:r>
              <a:rPr lang="cs-CZ" sz="1800" dirty="0"/>
              <a:t>     </a:t>
            </a:r>
            <a:r>
              <a:rPr lang="cs-CZ" sz="1800" b="1" u="sng" dirty="0"/>
              <a:t>mladší etapa</a:t>
            </a:r>
            <a:r>
              <a:rPr lang="cs-CZ" sz="1800" b="1" dirty="0"/>
              <a:t>:</a:t>
            </a:r>
            <a:r>
              <a:rPr lang="cs-CZ" sz="1800" dirty="0"/>
              <a:t>  zánik  ¼ 14. stol. </a:t>
            </a:r>
          </a:p>
          <a:p>
            <a:pPr marL="0" indent="0">
              <a:buNone/>
              <a:defRPr/>
            </a:pPr>
            <a:r>
              <a:rPr lang="cs-CZ" sz="1800" dirty="0"/>
              <a:t>      </a:t>
            </a:r>
            <a:r>
              <a:rPr lang="cs-CZ" sz="1800" dirty="0" err="1"/>
              <a:t>obj</a:t>
            </a:r>
            <a:r>
              <a:rPr lang="cs-CZ" sz="1800" dirty="0"/>
              <a:t>. 5:  kruhový příkop  š. 5m, hl. 2,2 m  (oblouk 16 – 19 m)</a:t>
            </a:r>
          </a:p>
          <a:p>
            <a:pPr marL="0" indent="0">
              <a:buNone/>
              <a:defRPr/>
            </a:pPr>
            <a:r>
              <a:rPr lang="cs-CZ" sz="1800" dirty="0"/>
              <a:t>      </a:t>
            </a:r>
            <a:r>
              <a:rPr lang="cs-CZ" sz="1800" dirty="0" err="1"/>
              <a:t>obj</a:t>
            </a:r>
            <a:r>
              <a:rPr lang="cs-CZ" sz="1800" dirty="0"/>
              <a:t>. 6:  zahloubená jáma (80 cm), 4 x 4 m  s plentou </a:t>
            </a:r>
          </a:p>
          <a:p>
            <a:pPr marL="0" indent="0">
              <a:buNone/>
              <a:defRPr/>
            </a:pPr>
            <a:r>
              <a:rPr lang="cs-CZ" sz="1800" dirty="0"/>
              <a:t>      </a:t>
            </a:r>
            <a:r>
              <a:rPr lang="cs-CZ" sz="1800" dirty="0" err="1"/>
              <a:t>obj</a:t>
            </a:r>
            <a:r>
              <a:rPr lang="cs-CZ" sz="1800" dirty="0"/>
              <a:t>. 7:  s plentou (š. 60 – 90 cm)</a:t>
            </a:r>
          </a:p>
          <a:p>
            <a:pPr eaLnBrk="1" hangingPunct="1">
              <a:defRPr/>
            </a:pPr>
            <a:endParaRPr lang="cs-CZ" sz="1800" dirty="0"/>
          </a:p>
          <a:p>
            <a:pPr eaLnBrk="1" hangingPunct="1">
              <a:defRPr/>
            </a:pPr>
            <a:endParaRPr lang="cs-CZ" sz="18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4DC5822-01F3-505B-55CB-D0FC32139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941" y="95971"/>
            <a:ext cx="5675297" cy="666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00923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A8CDCB8-F125-406A-B2BF-07BDD599E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78"/>
          <a:stretch>
            <a:fillRect/>
          </a:stretch>
        </p:blipFill>
        <p:spPr bwMode="auto">
          <a:xfrm>
            <a:off x="337762" y="1619075"/>
            <a:ext cx="6629400" cy="440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890D692B-E42C-4045-8407-543150948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671" y="3429000"/>
            <a:ext cx="4545459" cy="341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66E93F7-8C70-41A9-8034-E023CEAF168D}"/>
              </a:ext>
            </a:extLst>
          </p:cNvPr>
          <p:cNvSpPr txBox="1"/>
          <p:nvPr/>
        </p:nvSpPr>
        <p:spPr>
          <a:xfrm>
            <a:off x="1931542" y="626992"/>
            <a:ext cx="23527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Bedřichův Světec</a:t>
            </a:r>
            <a:r>
              <a:rPr lang="cs-CZ" sz="1800" b="1" dirty="0"/>
              <a:t> </a:t>
            </a:r>
            <a:endParaRPr lang="cs-CZ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A963C27-FFCF-4B02-874D-3F7345079D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" t="56021" r="30840" b="1"/>
          <a:stretch/>
        </p:blipFill>
        <p:spPr bwMode="auto">
          <a:xfrm>
            <a:off x="7470167" y="0"/>
            <a:ext cx="4158466" cy="32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1746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4325" y="685801"/>
            <a:ext cx="11877675" cy="6172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Vroutek u Podbořan  </a:t>
            </a:r>
            <a:r>
              <a:rPr lang="cs-CZ" sz="1800" dirty="0"/>
              <a:t>–  výzkum 1973:   Antonín Hejna  (2003, 2016)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–   dvorec </a:t>
            </a:r>
            <a:r>
              <a:rPr lang="cs-CZ" sz="1800" dirty="0" err="1"/>
              <a:t>Hrabišiců</a:t>
            </a:r>
            <a:r>
              <a:rPr lang="cs-CZ" sz="1800" dirty="0"/>
              <a:t> s románským kostelem sv. Jakuba většího´(1. pol. 13. stol.)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–   zahloubená stavba s kamennou podezdívkou (d. cca 11 m), kolem příkop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–   C datování:   1190 – 1272, 1224 – 1284, 1206 – 1273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–   tvrz žateckých měšťanů: po r. 1420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Týnec nad Sázavou  </a:t>
            </a:r>
            <a:r>
              <a:rPr lang="cs-CZ" sz="1800" b="1" dirty="0"/>
              <a:t>–</a:t>
            </a:r>
            <a:r>
              <a:rPr lang="cs-CZ" sz="1800" dirty="0"/>
              <a:t>  výzkum 1969 – 1973, 1976 – 1977: A. Hejna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–   1. fáze:  rotunda z 11/12. stol. s pohřebištěm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–   2. fáze:  přistavěna věž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–   3. fáze:  trojdílný zděný dům (palác):  9/10 x 19 m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–   T. Durdík:  pozdně románský hrad přechodného typu </a:t>
            </a:r>
          </a:p>
          <a:p>
            <a:pPr marL="0" indent="0">
              <a:buNone/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Radomyšl u Strakonic</a:t>
            </a:r>
            <a:r>
              <a:rPr lang="cs-CZ" sz="1800" dirty="0">
                <a:solidFill>
                  <a:srgbClr val="FF0000"/>
                </a:solidFill>
              </a:rPr>
              <a:t>  </a:t>
            </a:r>
            <a:r>
              <a:rPr lang="cs-CZ" sz="1800" dirty="0"/>
              <a:t>–  výzkum B. Nechvátal; 2. pol. 12 – 14. stol.: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–  1. fáze:  tribunový kostel s pohřebištěm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–  2. fáze:  čtvercový dům </a:t>
            </a:r>
            <a:r>
              <a:rPr lang="cs-CZ" sz="1800" dirty="0">
                <a:effectLst/>
              </a:rPr>
              <a:t>8,90 x 8,60 m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–  3. fáze:  johanitská komenda:  </a:t>
            </a:r>
            <a:r>
              <a:rPr lang="cs-CZ" sz="1800" dirty="0" err="1"/>
              <a:t>sev</a:t>
            </a:r>
            <a:r>
              <a:rPr lang="cs-CZ" sz="1800" dirty="0"/>
              <a:t>. </a:t>
            </a:r>
            <a:r>
              <a:rPr lang="cs-CZ" sz="1800" dirty="0">
                <a:effectLst/>
              </a:rPr>
              <a:t>7,5 – 3,8 m, jižní </a:t>
            </a:r>
            <a:r>
              <a:rPr lang="cs-CZ" sz="1800" dirty="0"/>
              <a:t> </a:t>
            </a:r>
            <a:r>
              <a:rPr lang="cs-CZ" sz="1800" dirty="0">
                <a:effectLst/>
              </a:rPr>
              <a:t>6,85 x 3,8 m</a:t>
            </a: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Chvojen</a:t>
            </a:r>
            <a:r>
              <a:rPr lang="cs-CZ" sz="1800" dirty="0"/>
              <a:t> (Benešov) sídlo s pozdně románským kostelem ze 13. století, výrazné opevnění, stavba na kamenné podezdívce.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3B6BBF8-7048-29FD-6E6E-813A0856A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63" t="27639" r="71562" b="8889"/>
          <a:stretch/>
        </p:blipFill>
        <p:spPr>
          <a:xfrm>
            <a:off x="10001975" y="199176"/>
            <a:ext cx="1330188" cy="2451194"/>
          </a:xfrm>
          <a:prstGeom prst="rect">
            <a:avLst/>
          </a:prstGeom>
        </p:spPr>
      </p:pic>
      <p:pic>
        <p:nvPicPr>
          <p:cNvPr id="8" name="Obrázek 7" descr="Obsah obrázku budova, věž&#10;&#10;Popis byl vytvořen automaticky">
            <a:extLst>
              <a:ext uri="{FF2B5EF4-FFF2-40B4-BE49-F238E27FC236}">
                <a16:creationId xmlns:a16="http://schemas.microsoft.com/office/drawing/2014/main" id="{C692EC06-4693-99D7-C91E-0D2D46460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715" y="2378780"/>
            <a:ext cx="1615933" cy="227427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19F4465-3532-3613-E04F-1B781BD2BD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06" t="31250" r="50000" b="22500"/>
          <a:stretch/>
        </p:blipFill>
        <p:spPr>
          <a:xfrm>
            <a:off x="9815929" y="4745733"/>
            <a:ext cx="1949931" cy="194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26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A6F2EFA8-2058-4D94-878A-301EC08A0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700" y="1479165"/>
            <a:ext cx="4315146" cy="468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4">
            <a:extLst>
              <a:ext uri="{FF2B5EF4-FFF2-40B4-BE49-F238E27FC236}">
                <a16:creationId xmlns:a16="http://schemas.microsoft.com/office/drawing/2014/main" id="{26B642D0-337A-4D4E-A4AA-6E25AE652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53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Rectangle 5">
            <a:extLst>
              <a:ext uri="{FF2B5EF4-FFF2-40B4-BE49-F238E27FC236}">
                <a16:creationId xmlns:a16="http://schemas.microsoft.com/office/drawing/2014/main" id="{79B49E80-7622-4531-97BB-8A9DA8379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9045" y="380906"/>
            <a:ext cx="31067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/>
              <a:t>Vroutek u Podbořan</a:t>
            </a:r>
          </a:p>
        </p:txBody>
      </p:sp>
      <p:pic>
        <p:nvPicPr>
          <p:cNvPr id="17413" name="Picture 3">
            <a:extLst>
              <a:ext uri="{FF2B5EF4-FFF2-40B4-BE49-F238E27FC236}">
                <a16:creationId xmlns:a16="http://schemas.microsoft.com/office/drawing/2014/main" id="{8D71212E-1114-4247-9D14-48A9EA4A7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91" y="904662"/>
            <a:ext cx="2342509" cy="5596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B2D0C3A-9F8F-2551-F13A-5E1FAEDC5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97" t="33750" r="43125" b="14962"/>
          <a:stretch/>
        </p:blipFill>
        <p:spPr>
          <a:xfrm>
            <a:off x="0" y="-13383"/>
            <a:ext cx="6719226" cy="38708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6BC1312-D847-6A6D-8CE3-19C67CD80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227" t="27778" r="44610" b="12917"/>
          <a:stretch/>
        </p:blipFill>
        <p:spPr>
          <a:xfrm>
            <a:off x="6719226" y="-13383"/>
            <a:ext cx="5472774" cy="387085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2408981-1A78-A9F1-3F42-5ED26B79FDDB}"/>
              </a:ext>
            </a:extLst>
          </p:cNvPr>
          <p:cNvSpPr txBox="1"/>
          <p:nvPr/>
        </p:nvSpPr>
        <p:spPr>
          <a:xfrm>
            <a:off x="4424363" y="177284"/>
            <a:ext cx="214788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cs-CZ" sz="1800" b="1" dirty="0"/>
              <a:t>Vroutek u Podbořan 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C61AF4B-7C1A-3935-B654-63A302FE20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5234" t="19583" r="38203" b="19444"/>
          <a:stretch/>
        </p:blipFill>
        <p:spPr>
          <a:xfrm rot="5400000">
            <a:off x="7156068" y="3443713"/>
            <a:ext cx="3000535" cy="387421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F70671B-8229-D00C-DC1B-430FCD2305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5971" t="39306" r="47507" b="31667"/>
          <a:stretch/>
        </p:blipFill>
        <p:spPr>
          <a:xfrm>
            <a:off x="10788347" y="3856550"/>
            <a:ext cx="1189608" cy="2978360"/>
          </a:xfrm>
          <a:prstGeom prst="rect">
            <a:avLst/>
          </a:prstGeom>
        </p:spPr>
      </p:pic>
      <p:pic>
        <p:nvPicPr>
          <p:cNvPr id="19" name="Obrázek 18" descr="Obsah obrázku budova, tráva, venku, obloha&#10;&#10;Popis byl vytvořen automaticky">
            <a:extLst>
              <a:ext uri="{FF2B5EF4-FFF2-40B4-BE49-F238E27FC236}">
                <a16:creationId xmlns:a16="http://schemas.microsoft.com/office/drawing/2014/main" id="{2EFF8A45-27CD-A32F-FDA6-BFE1B15408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742" y="3856550"/>
            <a:ext cx="2215900" cy="2978360"/>
          </a:xfrm>
          <a:prstGeom prst="rect">
            <a:avLst/>
          </a:prstGeom>
        </p:spPr>
      </p:pic>
      <p:pic>
        <p:nvPicPr>
          <p:cNvPr id="21" name="Obrázek 20" descr="Obsah obrázku tráva, budova, dřevěné, dřevo&#10;&#10;Popis byl vytvořen automaticky">
            <a:extLst>
              <a:ext uri="{FF2B5EF4-FFF2-40B4-BE49-F238E27FC236}">
                <a16:creationId xmlns:a16="http://schemas.microsoft.com/office/drawing/2014/main" id="{A1E1A551-1F7C-CAD9-E1F5-B3667A1FCA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467"/>
            <a:ext cx="4006298" cy="3000533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F38989AC-0289-87A6-187A-8BEFC8C5A5BF}"/>
              </a:ext>
            </a:extLst>
          </p:cNvPr>
          <p:cNvSpPr txBox="1"/>
          <p:nvPr/>
        </p:nvSpPr>
        <p:spPr>
          <a:xfrm>
            <a:off x="6908536" y="388055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/>
              <a:t>Týnec nad Sázavou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8959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929640" y="143838"/>
            <a:ext cx="10332719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Hradiště v Čechách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313509" y="1143000"/>
            <a:ext cx="11878491" cy="571500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1. pol. 10. stol.  </a:t>
            </a:r>
            <a:r>
              <a:rPr lang="cs-CZ" altLang="cs-CZ" sz="1800" dirty="0"/>
              <a:t>–  po zániku starších „kmenových“ hradišť zakládány nová přemyslovská správní centra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–  hrady v písemných pramenech označeny jako:  </a:t>
            </a:r>
            <a:r>
              <a:rPr lang="cs-CZ" altLang="cs-CZ" sz="1800" b="1" dirty="0" err="1"/>
              <a:t>civitas</a:t>
            </a:r>
            <a:r>
              <a:rPr lang="cs-CZ" altLang="cs-CZ" sz="1800" b="1" dirty="0"/>
              <a:t> (</a:t>
            </a:r>
            <a:r>
              <a:rPr lang="cs-CZ" altLang="cs-CZ" sz="1800" b="1" dirty="0" err="1"/>
              <a:t>metropolis</a:t>
            </a:r>
            <a:r>
              <a:rPr lang="cs-CZ" altLang="cs-CZ" sz="1800" b="1" dirty="0"/>
              <a:t>), </a:t>
            </a:r>
            <a:r>
              <a:rPr lang="cs-CZ" altLang="cs-CZ" sz="1800" b="1" dirty="0" err="1"/>
              <a:t>urbs</a:t>
            </a:r>
            <a:r>
              <a:rPr lang="cs-CZ" altLang="cs-CZ" sz="1800" b="1" dirty="0"/>
              <a:t>, oppidum, </a:t>
            </a:r>
            <a:r>
              <a:rPr lang="cs-CZ" altLang="cs-CZ" sz="1800" b="1" dirty="0" err="1"/>
              <a:t>castrum</a:t>
            </a:r>
            <a:r>
              <a:rPr lang="cs-CZ" altLang="cs-CZ" sz="1800" i="1" dirty="0"/>
              <a:t>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–  rozsah:  menší (5 – 10 ha)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–  opevnění:  hradby komorové konstrukce s čelní kamennou plentu (přemyslovská hradba)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</a:t>
            </a:r>
          </a:p>
          <a:p>
            <a:pPr eaLnBrk="1" hangingPunct="1"/>
            <a:r>
              <a:rPr lang="cs-CZ" altLang="cs-CZ" sz="1800" b="1" dirty="0"/>
              <a:t>Od 2. třetiny 10. stol.</a:t>
            </a:r>
            <a:r>
              <a:rPr lang="cs-CZ" altLang="cs-CZ" sz="1800" dirty="0"/>
              <a:t>  –  hradiska zapojeny do </a:t>
            </a:r>
            <a:r>
              <a:rPr lang="cs-CZ" altLang="cs-CZ" sz="1800" b="1" dirty="0">
                <a:solidFill>
                  <a:srgbClr val="FF0000"/>
                </a:solidFill>
              </a:rPr>
              <a:t>tzv. hradské organizace (soustavy):</a:t>
            </a:r>
          </a:p>
          <a:p>
            <a:pPr marL="0" indent="0">
              <a:buNone/>
            </a:pPr>
            <a:r>
              <a:rPr lang="cs-CZ" altLang="cs-CZ" sz="1800" b="1" dirty="0"/>
              <a:t>                                                 Čechy:  </a:t>
            </a:r>
            <a:r>
              <a:rPr lang="cs-CZ" altLang="cs-CZ" sz="1800" dirty="0"/>
              <a:t>od 2. pol. 10. stol.</a:t>
            </a:r>
            <a:r>
              <a:rPr lang="cs-CZ" altLang="cs-CZ" sz="1800" b="1" dirty="0"/>
              <a:t> </a:t>
            </a:r>
            <a:r>
              <a:rPr lang="cs-CZ" altLang="cs-CZ" sz="1800" dirty="0"/>
              <a:t>budovali Boleslavové (15 hradů)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</a:t>
            </a:r>
            <a:r>
              <a:rPr lang="cs-CZ" altLang="cs-CZ" sz="1800" b="1" dirty="0"/>
              <a:t>Morava:</a:t>
            </a:r>
            <a:r>
              <a:rPr lang="cs-CZ" altLang="cs-CZ" sz="1800" dirty="0"/>
              <a:t>  od 11. stol. za Oldřicha a Břetislava I. (8 – 10 hradů)</a:t>
            </a:r>
          </a:p>
          <a:p>
            <a:pPr eaLnBrk="1" hangingPunct="1"/>
            <a:endParaRPr lang="cs-CZ" altLang="cs-CZ" sz="1800" dirty="0"/>
          </a:p>
          <a:p>
            <a:r>
              <a:rPr lang="cs-CZ" altLang="cs-CZ" sz="1800" b="1" dirty="0"/>
              <a:t>po roce 1000:   </a:t>
            </a:r>
            <a:r>
              <a:rPr lang="cs-CZ" altLang="cs-CZ" sz="1800" dirty="0"/>
              <a:t>síť přemyslovských fortifikací podléhá </a:t>
            </a:r>
            <a:r>
              <a:rPr lang="cs-CZ" altLang="cs-CZ" sz="1800" dirty="0" err="1"/>
              <a:t>hradsk</a:t>
            </a:r>
            <a:r>
              <a:rPr lang="cs-CZ" altLang="cs-CZ" sz="1800" dirty="0"/>
              <a:t> organizaci, jejímž základem se stávají  správní hrady:  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a)  </a:t>
            </a:r>
            <a:r>
              <a:rPr lang="cs-CZ" altLang="cs-CZ" sz="1800" b="1" dirty="0"/>
              <a:t>hrad</a:t>
            </a:r>
            <a:r>
              <a:rPr lang="cs-CZ" altLang="cs-CZ" sz="1800" dirty="0"/>
              <a:t>  –  </a:t>
            </a:r>
            <a:r>
              <a:rPr lang="cs-CZ" altLang="cs-CZ" sz="1800" dirty="0" err="1"/>
              <a:t>civitas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castrum</a:t>
            </a:r>
            <a:r>
              <a:rPr lang="cs-CZ" altLang="cs-CZ" sz="1800" dirty="0"/>
              <a:t>:   ovládá přilehlý:</a:t>
            </a:r>
          </a:p>
          <a:p>
            <a:pPr>
              <a:buNone/>
            </a:pPr>
            <a:r>
              <a:rPr lang="cs-CZ" altLang="cs-CZ" sz="1800" dirty="0"/>
              <a:t>                                b)  </a:t>
            </a:r>
            <a:r>
              <a:rPr lang="cs-CZ" altLang="cs-CZ" sz="1800" b="1" dirty="0"/>
              <a:t>hradský obvod</a:t>
            </a:r>
            <a:r>
              <a:rPr lang="cs-CZ" altLang="cs-CZ" sz="1800" dirty="0"/>
              <a:t>  –  </a:t>
            </a:r>
            <a:r>
              <a:rPr lang="cs-CZ" altLang="cs-CZ" sz="1800" dirty="0" err="1"/>
              <a:t>civitas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provincia</a:t>
            </a:r>
            <a:r>
              <a:rPr lang="cs-CZ" altLang="cs-CZ" sz="1800" dirty="0"/>
              <a:t>:  spravuje:</a:t>
            </a:r>
          </a:p>
          <a:p>
            <a:pPr>
              <a:buNone/>
            </a:pPr>
            <a:r>
              <a:rPr lang="cs-CZ" altLang="cs-CZ" sz="1800" dirty="0"/>
              <a:t>                                c)  </a:t>
            </a:r>
            <a:r>
              <a:rPr lang="cs-CZ" altLang="cs-CZ" sz="1800" b="1" dirty="0"/>
              <a:t>správce</a:t>
            </a:r>
            <a:r>
              <a:rPr lang="cs-CZ" altLang="cs-CZ" sz="1800" dirty="0"/>
              <a:t>  –  </a:t>
            </a:r>
            <a:r>
              <a:rPr lang="cs-CZ" altLang="cs-CZ" sz="1800" dirty="0" err="1"/>
              <a:t>comes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prefectus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urbis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castellaneus</a:t>
            </a:r>
            <a:r>
              <a:rPr lang="cs-CZ" altLang="cs-CZ" sz="1800" dirty="0"/>
              <a:t>:  výběr daní, služby, zemské roboty </a:t>
            </a:r>
          </a:p>
          <a:p>
            <a:pPr>
              <a:buNone/>
            </a:pPr>
            <a:r>
              <a:rPr lang="cs-CZ" altLang="cs-CZ" sz="1800" dirty="0"/>
              <a:t>                                                   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29150910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F1FDAB10-07A5-AA3C-2FB0-16467BA7D4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8515" t="23056" r="40547" b="7361"/>
          <a:stretch/>
        </p:blipFill>
        <p:spPr>
          <a:xfrm>
            <a:off x="8318474" y="-27022"/>
            <a:ext cx="3873526" cy="490059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FC1E151-0E05-034C-4FCD-83F71530E4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72" t="29444" r="41328" b="6666"/>
          <a:stretch/>
        </p:blipFill>
        <p:spPr>
          <a:xfrm>
            <a:off x="5114925" y="4809932"/>
            <a:ext cx="1570480" cy="205233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9B7D896-3438-9926-54D1-04E74A5292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438" t="40000" r="32187" b="26389"/>
          <a:stretch/>
        </p:blipFill>
        <p:spPr>
          <a:xfrm>
            <a:off x="9648312" y="4865541"/>
            <a:ext cx="2543688" cy="197298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F25D526-76BD-5A5F-3A03-53C1067CFC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0000" t="47918" r="32891" b="10137"/>
          <a:stretch/>
        </p:blipFill>
        <p:spPr>
          <a:xfrm>
            <a:off x="0" y="0"/>
            <a:ext cx="4962461" cy="684321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0A629DCD-3D39-4C4E-0214-5D35B089461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6719" t="52390" r="56870" b="23472"/>
          <a:stretch/>
        </p:blipFill>
        <p:spPr>
          <a:xfrm>
            <a:off x="7011730" y="4816492"/>
            <a:ext cx="2445460" cy="2023267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45308E9B-3FFC-3F8E-1E7D-0AEE989908DB}"/>
              </a:ext>
            </a:extLst>
          </p:cNvPr>
          <p:cNvSpPr txBox="1"/>
          <p:nvPr/>
        </p:nvSpPr>
        <p:spPr>
          <a:xfrm>
            <a:off x="5572568" y="217994"/>
            <a:ext cx="222567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800" b="1" dirty="0"/>
              <a:t>Radomyšl u Strakonic</a:t>
            </a:r>
            <a:endParaRPr lang="cs-CZ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266120B8-9ABE-A288-3A5D-F47FF657958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1015" t="37083" r="37813" b="28611"/>
          <a:stretch/>
        </p:blipFill>
        <p:spPr>
          <a:xfrm>
            <a:off x="2143125" y="4667029"/>
            <a:ext cx="2351604" cy="2143345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1BB57CA-ABF2-E87F-B789-09D78B1CA74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281" t="24722" r="49260" b="15556"/>
          <a:stretch/>
        </p:blipFill>
        <p:spPr>
          <a:xfrm>
            <a:off x="4962461" y="777825"/>
            <a:ext cx="3347821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535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19C588-EEF6-664D-0B8A-062E4AC37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0692"/>
            <a:ext cx="11353800" cy="6257283"/>
          </a:xfrm>
        </p:spPr>
        <p:txBody>
          <a:bodyPr/>
          <a:lstStyle/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Chvojen</a:t>
            </a:r>
            <a:r>
              <a:rPr lang="cs-CZ" sz="1800" dirty="0"/>
              <a:t> (Benešov)  –  výzkum:  Antonín Hejna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–  opevněný dvorec s tribunovým kostelem ze 13. stol.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–  stavba na kamenné podezdívce: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endParaRPr lang="cs-CZ" sz="2800" dirty="0"/>
          </a:p>
          <a:p>
            <a:endParaRPr lang="cs-CZ" sz="1800" b="1" dirty="0"/>
          </a:p>
          <a:p>
            <a:r>
              <a:rPr lang="cs-CZ" sz="1800" b="1" dirty="0"/>
              <a:t>Velebudice  –  </a:t>
            </a:r>
            <a:r>
              <a:rPr lang="cs-CZ" sz="1800" dirty="0"/>
              <a:t>výzkum:  Jan Klápště </a:t>
            </a:r>
          </a:p>
          <a:p>
            <a:pPr marL="0" indent="0">
              <a:buNone/>
            </a:pPr>
            <a:r>
              <a:rPr lang="cs-CZ" sz="1800" b="1" dirty="0"/>
              <a:t>                          – </a:t>
            </a:r>
            <a:r>
              <a:rPr lang="cs-CZ" sz="1800" dirty="0"/>
              <a:t> ohrazený areál z 12/13. stol.  (13. </a:t>
            </a:r>
            <a:r>
              <a:rPr lang="cs-CZ" sz="1800"/>
              <a:t>stol.: bez </a:t>
            </a:r>
            <a:r>
              <a:rPr lang="cs-CZ" sz="1800" dirty="0"/>
              <a:t>zástavby)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E1EDD87-9092-D994-BF30-823AF48EEE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8125" t="30417" r="42734" b="13611"/>
          <a:stretch/>
        </p:blipFill>
        <p:spPr>
          <a:xfrm>
            <a:off x="4238840" y="2322512"/>
            <a:ext cx="3629028" cy="2919159"/>
          </a:xfrm>
          <a:prstGeom prst="rect">
            <a:avLst/>
          </a:prstGeom>
        </p:spPr>
      </p:pic>
      <p:pic>
        <p:nvPicPr>
          <p:cNvPr id="7" name="Obrázek 6" descr="Obsah obrázku diagram&#10;&#10;Popis byl vytvořen automaticky">
            <a:extLst>
              <a:ext uri="{FF2B5EF4-FFF2-40B4-BE49-F238E27FC236}">
                <a16:creationId xmlns:a16="http://schemas.microsoft.com/office/drawing/2014/main" id="{90615102-03DE-93EC-75AD-E5381A657B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9" y="2322512"/>
            <a:ext cx="4048125" cy="2860675"/>
          </a:xfrm>
          <a:prstGeom prst="rect">
            <a:avLst/>
          </a:prstGeom>
        </p:spPr>
      </p:pic>
      <p:pic>
        <p:nvPicPr>
          <p:cNvPr id="11" name="Obrázek 10" descr="Obsah obrázku obloha, venku, tráva, dům&#10;&#10;Popis byl vytvořen automaticky">
            <a:extLst>
              <a:ext uri="{FF2B5EF4-FFF2-40B4-BE49-F238E27FC236}">
                <a16:creationId xmlns:a16="http://schemas.microsoft.com/office/drawing/2014/main" id="{1359DAF9-8F01-EEE1-EC8B-A99E7279D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715" y="2322512"/>
            <a:ext cx="4244685" cy="284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09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Hradské obvody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863028" y="1143000"/>
            <a:ext cx="11328971" cy="6740434"/>
          </a:xfrm>
        </p:spPr>
        <p:txBody>
          <a:bodyPr>
            <a:normAutofit fontScale="85000" lnSpcReduction="20000"/>
          </a:bodyPr>
          <a:lstStyle/>
          <a:p>
            <a:r>
              <a:rPr lang="cs-CZ" altLang="cs-CZ" sz="2100" b="1" dirty="0"/>
              <a:t>Rozsah   </a:t>
            </a:r>
            <a:r>
              <a:rPr lang="cs-CZ" altLang="cs-CZ" sz="2100" dirty="0"/>
              <a:t>–  kolem správních hradů  (</a:t>
            </a:r>
            <a:r>
              <a:rPr lang="cs-CZ" altLang="cs-CZ" sz="2100" dirty="0" err="1"/>
              <a:t>civitates</a:t>
            </a:r>
            <a:r>
              <a:rPr lang="cs-CZ" altLang="cs-CZ" sz="2100" dirty="0"/>
              <a:t>, </a:t>
            </a:r>
            <a:r>
              <a:rPr lang="cs-CZ" altLang="cs-CZ" sz="2100" dirty="0" err="1"/>
              <a:t>provinciae</a:t>
            </a:r>
            <a:r>
              <a:rPr lang="cs-CZ" altLang="cs-CZ" sz="2100" dirty="0"/>
              <a:t>) obvod o poloměru cca 15 km </a:t>
            </a:r>
          </a:p>
          <a:p>
            <a:pPr marL="0" indent="0">
              <a:buNone/>
            </a:pPr>
            <a:r>
              <a:rPr lang="cs-CZ" altLang="cs-CZ" sz="2100" dirty="0"/>
              <a:t>                    –  vzdálené od sebe cca 30 km:   cca 700 km</a:t>
            </a:r>
            <a:r>
              <a:rPr lang="cs-CZ" altLang="cs-CZ" sz="2100" baseline="30000" dirty="0"/>
              <a:t>2</a:t>
            </a:r>
            <a:endParaRPr lang="cs-CZ" altLang="cs-CZ" sz="2100" dirty="0"/>
          </a:p>
          <a:p>
            <a:pPr eaLnBrk="1" hangingPunct="1">
              <a:buFontTx/>
              <a:buNone/>
            </a:pPr>
            <a:r>
              <a:rPr lang="cs-CZ" altLang="cs-CZ" sz="2100" dirty="0"/>
              <a:t>                    –  vojensky zabezpečené:  stálé družiny </a:t>
            </a:r>
          </a:p>
          <a:p>
            <a:pPr eaLnBrk="1" hangingPunct="1">
              <a:buFontTx/>
              <a:buNone/>
            </a:pPr>
            <a:r>
              <a:rPr lang="cs-CZ" altLang="cs-CZ" sz="2100" dirty="0"/>
              <a:t>                    –  hradské oblasti:   župy, v čele župani (</a:t>
            </a:r>
            <a:r>
              <a:rPr lang="cs-CZ" altLang="cs-CZ" sz="2100" dirty="0" err="1"/>
              <a:t>suppani</a:t>
            </a:r>
            <a:r>
              <a:rPr lang="cs-CZ" altLang="cs-CZ" sz="2100" dirty="0"/>
              <a:t>, </a:t>
            </a:r>
            <a:r>
              <a:rPr lang="cs-CZ" altLang="cs-CZ" sz="2100" dirty="0" err="1"/>
              <a:t>comites</a:t>
            </a:r>
            <a:r>
              <a:rPr lang="cs-CZ" altLang="cs-CZ" sz="2100" dirty="0"/>
              <a:t>) </a:t>
            </a:r>
          </a:p>
          <a:p>
            <a:pPr eaLnBrk="1" hangingPunct="1">
              <a:buFontTx/>
              <a:buNone/>
            </a:pPr>
            <a:endParaRPr lang="cs-CZ" altLang="cs-CZ" sz="2100" dirty="0"/>
          </a:p>
          <a:p>
            <a:pPr eaLnBrk="1" hangingPunct="1"/>
            <a:r>
              <a:rPr lang="cs-CZ" altLang="cs-CZ" sz="2100" b="1" dirty="0"/>
              <a:t>Kompetence</a:t>
            </a:r>
            <a:r>
              <a:rPr lang="cs-CZ" altLang="cs-CZ" sz="2100" dirty="0"/>
              <a:t>  –  moc vojenská, soudní a berní</a:t>
            </a:r>
          </a:p>
          <a:p>
            <a:pPr marL="0" indent="0">
              <a:buNone/>
            </a:pPr>
            <a:endParaRPr lang="cs-CZ" altLang="cs-CZ" sz="2100" dirty="0"/>
          </a:p>
          <a:p>
            <a:pPr eaLnBrk="1" hangingPunct="1"/>
            <a:r>
              <a:rPr lang="cs-CZ" altLang="cs-CZ" sz="2100" b="1" dirty="0"/>
              <a:t>Výběr dávek</a:t>
            </a:r>
            <a:r>
              <a:rPr lang="cs-CZ" altLang="cs-CZ" sz="2100" dirty="0"/>
              <a:t>  –  tribut </a:t>
            </a:r>
            <a:r>
              <a:rPr lang="cs-CZ" altLang="cs-CZ" sz="2100" dirty="0" err="1"/>
              <a:t>pacis</a:t>
            </a:r>
            <a:r>
              <a:rPr lang="cs-CZ" altLang="cs-CZ" sz="2100" dirty="0"/>
              <a:t> (daň z míru)</a:t>
            </a:r>
          </a:p>
          <a:p>
            <a:pPr eaLnBrk="1" hangingPunct="1">
              <a:buFontTx/>
              <a:buNone/>
            </a:pPr>
            <a:r>
              <a:rPr lang="cs-CZ" altLang="cs-CZ" sz="2100" dirty="0"/>
              <a:t>                            –  celní a mýtní poplatky (hranice, mosty) </a:t>
            </a:r>
          </a:p>
          <a:p>
            <a:pPr eaLnBrk="1" hangingPunct="1">
              <a:buFontTx/>
              <a:buNone/>
            </a:pPr>
            <a:r>
              <a:rPr lang="cs-CZ" altLang="cs-CZ" sz="2100" dirty="0"/>
              <a:t>                            –  dávky (2/3 panovník; ekonomické zajištění družiny (naturální: med, sůl, dobytek, obilí)</a:t>
            </a:r>
          </a:p>
          <a:p>
            <a:pPr eaLnBrk="1" hangingPunct="1">
              <a:buFontTx/>
              <a:buNone/>
            </a:pPr>
            <a:endParaRPr lang="cs-CZ" altLang="cs-CZ" sz="2100" dirty="0"/>
          </a:p>
          <a:p>
            <a:r>
              <a:rPr lang="cs-CZ" altLang="cs-CZ" sz="2100" b="1" dirty="0"/>
              <a:t>pol. 11. stol</a:t>
            </a:r>
            <a:r>
              <a:rPr lang="cs-CZ" altLang="cs-CZ" sz="2100" dirty="0"/>
              <a:t>.  –  Čechy:    celistvěji zalidněné území 15 – 20 % rozsahu</a:t>
            </a:r>
          </a:p>
          <a:p>
            <a:pPr marL="0" indent="0">
              <a:buNone/>
            </a:pPr>
            <a:r>
              <a:rPr lang="cs-CZ" altLang="cs-CZ" sz="2100" dirty="0"/>
              <a:t>                                 Č + M:     počet obyvatel (Z. Boháč):    680 tis. (hustota 8,7 na km</a:t>
            </a:r>
            <a:r>
              <a:rPr lang="cs-CZ" altLang="cs-CZ" sz="2100" baseline="30000" dirty="0"/>
              <a:t>2</a:t>
            </a:r>
            <a:r>
              <a:rPr lang="cs-CZ" altLang="cs-CZ" sz="2100" dirty="0"/>
              <a:t>)</a:t>
            </a:r>
          </a:p>
          <a:p>
            <a:pPr marL="0" indent="0">
              <a:buNone/>
            </a:pPr>
            <a:endParaRPr lang="cs-CZ" altLang="cs-CZ" sz="2100" dirty="0"/>
          </a:p>
          <a:p>
            <a:r>
              <a:rPr lang="cs-CZ" altLang="cs-CZ" sz="2100" b="1" dirty="0"/>
              <a:t>přelom 12./13. stol.  </a:t>
            </a:r>
            <a:r>
              <a:rPr lang="cs-CZ" altLang="cs-CZ" sz="2100" dirty="0"/>
              <a:t>–   1 235 000  obyvatel s průměrem 15,8 obyvatele na km</a:t>
            </a:r>
            <a:r>
              <a:rPr lang="cs-CZ" altLang="cs-CZ" sz="2100" baseline="30000" dirty="0"/>
              <a:t>2</a:t>
            </a:r>
            <a:r>
              <a:rPr lang="cs-CZ" altLang="cs-CZ" sz="2100" dirty="0"/>
              <a:t>   (odhad)</a:t>
            </a:r>
          </a:p>
          <a:p>
            <a:pPr marL="0" indent="0">
              <a:buNone/>
            </a:pPr>
            <a:endParaRPr lang="cs-CZ" altLang="cs-CZ" sz="2100" dirty="0"/>
          </a:p>
          <a:p>
            <a:r>
              <a:rPr lang="cs-CZ" altLang="cs-CZ" sz="2100" b="1" dirty="0"/>
              <a:t>Kol. r. 1400  </a:t>
            </a:r>
            <a:r>
              <a:rPr lang="cs-CZ" altLang="cs-CZ" sz="2100" dirty="0"/>
              <a:t>–  3 mil. obyvatel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485839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1">
            <a:extLst>
              <a:ext uri="{FF2B5EF4-FFF2-40B4-BE49-F238E27FC236}">
                <a16:creationId xmlns:a16="http://schemas.microsoft.com/office/drawing/2014/main" id="{8C91592E-0586-470E-9176-3E8E6A66E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t="26816" r="40996" b="9758"/>
          <a:stretch>
            <a:fillRect/>
          </a:stretch>
        </p:blipFill>
        <p:spPr bwMode="auto">
          <a:xfrm>
            <a:off x="21433" y="0"/>
            <a:ext cx="849009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ovéPole 2">
            <a:extLst>
              <a:ext uri="{FF2B5EF4-FFF2-40B4-BE49-F238E27FC236}">
                <a16:creationId xmlns:a16="http://schemas.microsoft.com/office/drawing/2014/main" id="{C54AA2CF-946F-4BFB-ADDD-34C86FEE1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1" y="4572000"/>
            <a:ext cx="44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1. </a:t>
            </a:r>
          </a:p>
        </p:txBody>
      </p:sp>
      <p:sp>
        <p:nvSpPr>
          <p:cNvPr id="5124" name="Zástupný symbol pro obsah 3">
            <a:extLst>
              <a:ext uri="{FF2B5EF4-FFF2-40B4-BE49-F238E27FC236}">
                <a16:creationId xmlns:a16="http://schemas.microsoft.com/office/drawing/2014/main" id="{A665EDEF-D612-41A7-BB54-3F2DE6FF1F1A}"/>
              </a:ext>
            </a:extLst>
          </p:cNvPr>
          <p:cNvSpPr txBox="1">
            <a:spLocks/>
          </p:cNvSpPr>
          <p:nvPr/>
        </p:nvSpPr>
        <p:spPr bwMode="auto">
          <a:xfrm>
            <a:off x="8522241" y="505966"/>
            <a:ext cx="3680476" cy="3010328"/>
          </a:xfrm>
          <a:prstGeom prst="rect">
            <a:avLst/>
          </a:prstGeom>
          <a:solidFill>
            <a:srgbClr val="9966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cs-CZ" altLang="cs-CZ" sz="1800" b="1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</a:rPr>
              <a:t>1</a:t>
            </a:r>
            <a:r>
              <a:rPr lang="cs-CZ" altLang="cs-CZ" sz="1600" b="1" dirty="0">
                <a:solidFill>
                  <a:schemeClr val="bg1"/>
                </a:solidFill>
              </a:rPr>
              <a:t>.    </a:t>
            </a:r>
            <a:r>
              <a:rPr lang="cs-CZ" altLang="cs-CZ" sz="1800" b="1" dirty="0">
                <a:solidFill>
                  <a:schemeClr val="bg1"/>
                </a:solidFill>
              </a:rPr>
              <a:t>Praha-Bohnice</a:t>
            </a:r>
          </a:p>
          <a:p>
            <a:pPr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</a:rPr>
              <a:t>2.    Přerov n. Labem</a:t>
            </a:r>
          </a:p>
          <a:p>
            <a:pPr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</a:rPr>
              <a:t>3.    Stará Kouřim</a:t>
            </a:r>
          </a:p>
          <a:p>
            <a:pPr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</a:rPr>
              <a:t>4     </a:t>
            </a:r>
            <a:r>
              <a:rPr lang="cs-CZ" altLang="cs-CZ" sz="1800" b="1" dirty="0" err="1">
                <a:solidFill>
                  <a:schemeClr val="bg1"/>
                </a:solidFill>
              </a:rPr>
              <a:t>Hryzely</a:t>
            </a:r>
            <a:endParaRPr lang="cs-CZ" altLang="cs-CZ" sz="1800" b="1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</a:rPr>
              <a:t>5.    Libice n. Cidlinou</a:t>
            </a:r>
          </a:p>
          <a:p>
            <a:pPr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</a:rPr>
              <a:t>6.    Hradiště</a:t>
            </a:r>
          </a:p>
          <a:p>
            <a:pPr marL="342900" indent="-342900">
              <a:buFontTx/>
              <a:buAutoNum type="arabicPeriod" startAt="7"/>
            </a:pPr>
            <a:r>
              <a:rPr lang="cs-CZ" altLang="cs-CZ" sz="1800" b="1" dirty="0">
                <a:solidFill>
                  <a:schemeClr val="bg1"/>
                </a:solidFill>
              </a:rPr>
              <a:t> Vepřek</a:t>
            </a:r>
          </a:p>
          <a:p>
            <a:pPr marL="342900" indent="-342900">
              <a:buFontTx/>
              <a:buAutoNum type="arabicPeriod" startAt="7"/>
            </a:pPr>
            <a:r>
              <a:rPr lang="cs-CZ" altLang="cs-CZ" sz="1800" b="1" dirty="0">
                <a:solidFill>
                  <a:schemeClr val="bg1"/>
                </a:solidFill>
              </a:rPr>
              <a:t> Boleslav</a:t>
            </a:r>
          </a:p>
          <a:p>
            <a:pPr marL="342900" indent="-342900">
              <a:buFontTx/>
              <a:buAutoNum type="arabicPeriod" startAt="7"/>
            </a:pPr>
            <a:endParaRPr lang="cs-CZ" altLang="cs-CZ" sz="1800" b="1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cs-CZ" altLang="cs-CZ" sz="1800" dirty="0"/>
          </a:p>
        </p:txBody>
      </p:sp>
      <p:sp>
        <p:nvSpPr>
          <p:cNvPr id="5" name="Zástupný symbol pro obsah 5">
            <a:extLst>
              <a:ext uri="{FF2B5EF4-FFF2-40B4-BE49-F238E27FC236}">
                <a16:creationId xmlns:a16="http://schemas.microsoft.com/office/drawing/2014/main" id="{3AF2B772-FF32-4882-817D-0DE5D2FF78E2}"/>
              </a:ext>
            </a:extLst>
          </p:cNvPr>
          <p:cNvSpPr txBox="1">
            <a:spLocks/>
          </p:cNvSpPr>
          <p:nvPr/>
        </p:nvSpPr>
        <p:spPr>
          <a:xfrm>
            <a:off x="8511524" y="3464996"/>
            <a:ext cx="3701910" cy="2866490"/>
          </a:xfrm>
          <a:prstGeom prst="rect">
            <a:avLst/>
          </a:prstGeom>
          <a:solidFill>
            <a:srgbClr val="996633"/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cs-CZ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   Přívory</a:t>
            </a:r>
          </a:p>
          <a:p>
            <a:pPr marL="0" indent="0">
              <a:buNone/>
              <a:defRPr/>
            </a:pPr>
            <a:r>
              <a:rPr lang="cs-CZ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 Královice</a:t>
            </a:r>
          </a:p>
          <a:p>
            <a:pPr marL="0" indent="0">
              <a:buNone/>
              <a:defRPr/>
            </a:pPr>
            <a:r>
              <a:rPr lang="cs-CZ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  </a:t>
            </a:r>
            <a:r>
              <a:rPr lang="cs-CZ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Chloumek</a:t>
            </a:r>
            <a:endParaRPr lang="cs-CZ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cs-CZ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  Dolní Hradiště</a:t>
            </a:r>
          </a:p>
          <a:p>
            <a:pPr marL="0" indent="0">
              <a:buNone/>
              <a:defRPr/>
            </a:pPr>
            <a:r>
              <a:rPr lang="cs-CZ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  Starý Plzenec</a:t>
            </a:r>
          </a:p>
          <a:p>
            <a:pPr marL="0" indent="0">
              <a:buNone/>
              <a:defRPr/>
            </a:pPr>
            <a:r>
              <a:rPr lang="cs-CZ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  Litoměřice</a:t>
            </a:r>
          </a:p>
          <a:p>
            <a:pPr marL="0" indent="0">
              <a:buNone/>
              <a:defRPr/>
            </a:pPr>
            <a:r>
              <a:rPr lang="cs-CZ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  Doudleby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E387FEEC-36A9-445C-9511-B118CBE581C2}"/>
              </a:ext>
            </a:extLst>
          </p:cNvPr>
          <p:cNvSpPr/>
          <p:nvPr/>
        </p:nvSpPr>
        <p:spPr>
          <a:xfrm>
            <a:off x="5650787" y="4572000"/>
            <a:ext cx="2619909" cy="21472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1">
            <a:extLst>
              <a:ext uri="{FF2B5EF4-FFF2-40B4-BE49-F238E27FC236}">
                <a16:creationId xmlns:a16="http://schemas.microsoft.com/office/drawing/2014/main" id="{3D1A0F74-D31A-4BC6-A426-9283FAA043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081"/>
          <a:stretch/>
        </p:blipFill>
        <p:spPr bwMode="auto">
          <a:xfrm>
            <a:off x="0" y="0"/>
            <a:ext cx="8209053" cy="677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977FCFF-1DD6-4E3C-B0F1-0C7EE144D4A9}"/>
              </a:ext>
            </a:extLst>
          </p:cNvPr>
          <p:cNvSpPr txBox="1">
            <a:spLocks/>
          </p:cNvSpPr>
          <p:nvPr/>
        </p:nvSpPr>
        <p:spPr bwMode="auto">
          <a:xfrm>
            <a:off x="8209052" y="0"/>
            <a:ext cx="3982947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buFontTx/>
              <a:buAutoNum type="arabicPeriod"/>
            </a:pPr>
            <a:endParaRPr lang="cs-CZ" altLang="cs-CZ" sz="1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cs-CZ" altLang="cs-CZ" sz="1600" b="1" dirty="0">
                <a:solidFill>
                  <a:schemeClr val="bg1"/>
                </a:solidFill>
                <a:cs typeface="Arial" panose="020B0604020202020204" pitchFamily="34" charset="0"/>
              </a:rPr>
              <a:t>Státní hranice</a:t>
            </a:r>
          </a:p>
          <a:p>
            <a:pPr marL="342900" indent="-342900">
              <a:buFontTx/>
              <a:buAutoNum type="arabicPeriod"/>
            </a:pPr>
            <a:endParaRPr lang="cs-CZ" altLang="cs-CZ" sz="1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 startAt="2"/>
            </a:pPr>
            <a:r>
              <a:rPr lang="cs-CZ" altLang="cs-CZ" sz="1600" b="1" dirty="0">
                <a:solidFill>
                  <a:schemeClr val="bg1"/>
                </a:solidFill>
                <a:cs typeface="Arial" panose="020B0604020202020204" pitchFamily="34" charset="0"/>
              </a:rPr>
              <a:t> Předpokládaná hranice</a:t>
            </a:r>
          </a:p>
          <a:p>
            <a:pPr>
              <a:buNone/>
            </a:pPr>
            <a:r>
              <a:rPr lang="cs-CZ" altLang="cs-CZ" sz="1600" b="1" dirty="0">
                <a:solidFill>
                  <a:schemeClr val="bg1"/>
                </a:solidFill>
                <a:cs typeface="Arial" panose="020B0604020202020204" pitchFamily="34" charset="0"/>
              </a:rPr>
              <a:t>       Moravy v 11. a 12. stol.</a:t>
            </a:r>
          </a:p>
          <a:p>
            <a:pPr>
              <a:buNone/>
            </a:pPr>
            <a:endParaRPr lang="cs-CZ" altLang="cs-CZ" sz="1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 startAt="3"/>
            </a:pPr>
            <a:r>
              <a:rPr lang="cs-CZ" altLang="cs-CZ" sz="1600" b="1" dirty="0">
                <a:solidFill>
                  <a:schemeClr val="bg1"/>
                </a:solidFill>
                <a:cs typeface="Arial" panose="020B0604020202020204" pitchFamily="34" charset="0"/>
              </a:rPr>
              <a:t> Historická hranice Moravy</a:t>
            </a:r>
          </a:p>
          <a:p>
            <a:pPr>
              <a:buNone/>
            </a:pPr>
            <a:r>
              <a:rPr lang="cs-CZ" altLang="cs-CZ" sz="1600" b="1" dirty="0">
                <a:solidFill>
                  <a:schemeClr val="bg1"/>
                </a:solidFill>
                <a:cs typeface="Arial" panose="020B0604020202020204" pitchFamily="34" charset="0"/>
              </a:rPr>
              <a:t>       a Slezska</a:t>
            </a:r>
          </a:p>
          <a:p>
            <a:pPr>
              <a:buNone/>
            </a:pPr>
            <a:endParaRPr lang="cs-CZ" altLang="cs-CZ" sz="1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lain" startAt="4"/>
            </a:pPr>
            <a:r>
              <a:rPr lang="cs-CZ" altLang="cs-CZ" sz="1600" b="1" dirty="0">
                <a:solidFill>
                  <a:schemeClr val="bg1"/>
                </a:solidFill>
                <a:cs typeface="Arial" panose="020B0604020202020204" pitchFamily="34" charset="0"/>
              </a:rPr>
              <a:t> Předpokládaná hranice</a:t>
            </a:r>
          </a:p>
          <a:p>
            <a:pPr>
              <a:buNone/>
            </a:pPr>
            <a:r>
              <a:rPr lang="cs-CZ" altLang="cs-CZ" sz="1600" b="1" dirty="0">
                <a:solidFill>
                  <a:schemeClr val="bg1"/>
                </a:solidFill>
                <a:cs typeface="Arial" panose="020B0604020202020204" pitchFamily="34" charset="0"/>
              </a:rPr>
              <a:t>       moravských údělů</a:t>
            </a:r>
          </a:p>
          <a:p>
            <a:pPr>
              <a:buNone/>
            </a:pPr>
            <a:endParaRPr lang="cs-CZ" altLang="cs-CZ" sz="1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 startAt="5"/>
            </a:pPr>
            <a:r>
              <a:rPr lang="cs-CZ" altLang="cs-CZ" sz="1600" b="1" dirty="0">
                <a:solidFill>
                  <a:schemeClr val="bg1"/>
                </a:solidFill>
                <a:cs typeface="Arial" panose="020B0604020202020204" pitchFamily="34" charset="0"/>
              </a:rPr>
              <a:t> Předpokládaná hranice</a:t>
            </a:r>
          </a:p>
          <a:p>
            <a:pPr>
              <a:buNone/>
            </a:pPr>
            <a:r>
              <a:rPr lang="cs-CZ" altLang="cs-CZ" sz="1600" b="1" dirty="0">
                <a:solidFill>
                  <a:schemeClr val="bg1"/>
                </a:solidFill>
                <a:cs typeface="Arial" panose="020B0604020202020204" pitchFamily="34" charset="0"/>
              </a:rPr>
              <a:t>       hradských obvodů</a:t>
            </a:r>
          </a:p>
          <a:p>
            <a:pPr>
              <a:buNone/>
            </a:pPr>
            <a:endParaRPr lang="cs-CZ" altLang="cs-CZ" sz="1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 startAt="6"/>
            </a:pPr>
            <a:r>
              <a:rPr lang="cs-CZ" altLang="cs-CZ" sz="1600" b="1" dirty="0">
                <a:solidFill>
                  <a:schemeClr val="bg1"/>
                </a:solidFill>
                <a:cs typeface="Arial" panose="020B0604020202020204" pitchFamily="34" charset="0"/>
              </a:rPr>
              <a:t> Sídla údělných knížat</a:t>
            </a:r>
          </a:p>
          <a:p>
            <a:pPr marL="342900" indent="-342900">
              <a:buFontTx/>
              <a:buAutoNum type="arabicPeriod" startAt="6"/>
            </a:pPr>
            <a:endParaRPr lang="cs-CZ" altLang="cs-CZ" sz="1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 startAt="7"/>
            </a:pPr>
            <a:r>
              <a:rPr lang="cs-CZ" altLang="cs-CZ" sz="1600" b="1" dirty="0">
                <a:solidFill>
                  <a:schemeClr val="bg1"/>
                </a:solidFill>
                <a:cs typeface="Arial" panose="020B0604020202020204" pitchFamily="34" charset="0"/>
              </a:rPr>
              <a:t>  Sídla hradských obvodů</a:t>
            </a:r>
          </a:p>
          <a:p>
            <a:pPr marL="342900" indent="-342900">
              <a:buFontTx/>
              <a:buAutoNum type="arabicPeriod" startAt="7"/>
            </a:pPr>
            <a:endParaRPr lang="cs-CZ" altLang="cs-CZ" sz="1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 startAt="7"/>
            </a:pPr>
            <a:r>
              <a:rPr lang="cs-CZ" altLang="cs-CZ" sz="1600" b="1" dirty="0">
                <a:solidFill>
                  <a:schemeClr val="bg1"/>
                </a:solidFill>
                <a:cs typeface="Arial" panose="020B0604020202020204" pitchFamily="34" charset="0"/>
              </a:rPr>
              <a:t>  Ostatní hrady</a:t>
            </a:r>
          </a:p>
          <a:p>
            <a:pPr marL="342900" indent="-342900">
              <a:buFontTx/>
              <a:buAutoNum type="arabicPeriod" startAt="7"/>
            </a:pPr>
            <a:endParaRPr lang="cs-CZ" altLang="cs-CZ" sz="1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 startAt="7"/>
            </a:pPr>
            <a:r>
              <a:rPr lang="cs-CZ" altLang="cs-CZ" sz="1600" b="1" dirty="0">
                <a:solidFill>
                  <a:schemeClr val="bg1"/>
                </a:solidFill>
                <a:cs typeface="Arial" panose="020B0604020202020204" pitchFamily="34" charset="0"/>
              </a:rPr>
              <a:t>  Lesy</a:t>
            </a:r>
          </a:p>
          <a:p>
            <a:pPr>
              <a:buNone/>
            </a:pPr>
            <a:r>
              <a:rPr lang="cs-CZ" altLang="cs-CZ" sz="1600" dirty="0">
                <a:solidFill>
                  <a:schemeClr val="bg1"/>
                </a:solidFill>
                <a:cs typeface="Arial" panose="020B0604020202020204" pitchFamily="34" charset="0"/>
              </a:rPr>
              <a:t>                                   (dle Z. Měřínského)</a:t>
            </a:r>
          </a:p>
          <a:p>
            <a:pPr marL="342900" indent="-342900">
              <a:buFontTx/>
              <a:buAutoNum type="arabicPeriod" startAt="7"/>
            </a:pPr>
            <a:endParaRPr lang="cs-CZ" altLang="cs-CZ" sz="1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>
            <a:extLst>
              <a:ext uri="{FF2B5EF4-FFF2-40B4-BE49-F238E27FC236}">
                <a16:creationId xmlns:a16="http://schemas.microsoft.com/office/drawing/2014/main" id="{0F574256-0405-4BDB-BC2F-1B6C0149085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18500" y="667820"/>
            <a:ext cx="12000216" cy="619018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Správní hrady</a:t>
            </a:r>
            <a:r>
              <a:rPr lang="cs-CZ" altLang="cs-CZ" sz="2000" dirty="0">
                <a:solidFill>
                  <a:srgbClr val="FF0000"/>
                </a:solidFill>
              </a:rPr>
              <a:t>   </a:t>
            </a:r>
            <a:r>
              <a:rPr lang="cs-CZ" altLang="cs-CZ" sz="1800" dirty="0"/>
              <a:t>–  (</a:t>
            </a:r>
            <a:r>
              <a:rPr lang="cs-CZ" altLang="cs-CZ" sz="1800" dirty="0" err="1"/>
              <a:t>civitates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provinciae</a:t>
            </a:r>
            <a:r>
              <a:rPr lang="cs-CZ" altLang="cs-CZ" sz="1800" dirty="0"/>
              <a:t>) administrativní, soudní a církevní centra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–  </a:t>
            </a:r>
            <a:r>
              <a:rPr lang="cs-CZ" altLang="cs-CZ" sz="1800" b="1" dirty="0"/>
              <a:t>Čechy: </a:t>
            </a:r>
            <a:r>
              <a:rPr lang="cs-CZ" altLang="cs-CZ" sz="1800" dirty="0"/>
              <a:t> </a:t>
            </a:r>
            <a:r>
              <a:rPr lang="cs-CZ" altLang="cs-CZ" sz="1800" b="1" dirty="0"/>
              <a:t>10. stol.:  </a:t>
            </a:r>
            <a:r>
              <a:rPr lang="cs-CZ" altLang="cs-CZ" sz="1800" dirty="0"/>
              <a:t>počátky  –  Boleslavové (rozšiřování domény) 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</a:t>
            </a:r>
            <a:r>
              <a:rPr lang="cs-CZ" altLang="cs-CZ" sz="1800" b="1" dirty="0"/>
              <a:t>11. stol.:</a:t>
            </a:r>
            <a:r>
              <a:rPr lang="cs-CZ" altLang="cs-CZ" sz="1800" dirty="0"/>
              <a:t>  Břetislav 15 hradů:   Praha, Litoměřice, Žatec, Děčín, Kouřim, Chrudim,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                                         Čáslav, Boleslav aj.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–  </a:t>
            </a:r>
            <a:r>
              <a:rPr lang="cs-CZ" altLang="cs-CZ" sz="1800" b="1" dirty="0"/>
              <a:t>Morava</a:t>
            </a:r>
            <a:r>
              <a:rPr lang="cs-CZ" altLang="cs-CZ" sz="1800" dirty="0"/>
              <a:t>:  </a:t>
            </a:r>
            <a:r>
              <a:rPr lang="cs-CZ" altLang="cs-CZ" sz="1800" b="1" dirty="0"/>
              <a:t>1019/20</a:t>
            </a:r>
            <a:r>
              <a:rPr lang="cs-CZ" altLang="cs-CZ" sz="1800" dirty="0"/>
              <a:t>:   Oldřich  (</a:t>
            </a:r>
            <a:r>
              <a:rPr lang="cs-CZ" altLang="cs-CZ" sz="1800" dirty="0" err="1"/>
              <a:t>Matła-Kozlowská</a:t>
            </a:r>
            <a:r>
              <a:rPr lang="cs-CZ" altLang="cs-CZ" sz="1800" dirty="0"/>
              <a:t> -  ovládl až po Boleslavu Chrabrém)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</a:t>
            </a:r>
            <a:r>
              <a:rPr lang="cs-CZ" altLang="cs-CZ" sz="1800" b="1" dirty="0"/>
              <a:t>1041 – 1055</a:t>
            </a:r>
            <a:r>
              <a:rPr lang="cs-CZ" altLang="cs-CZ" sz="1800" dirty="0"/>
              <a:t>:   Břetislav,  8-10 hradů:     klíčové:  Olomouc, Brno, Znojmo (sídla údělných knížat)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>
              <a:buFontTx/>
              <a:buNone/>
              <a:defRPr/>
            </a:pPr>
            <a:r>
              <a:rPr lang="cs-CZ" altLang="cs-CZ" sz="1800" dirty="0"/>
              <a:t>                                                          a) </a:t>
            </a:r>
            <a:r>
              <a:rPr lang="cs-CZ" altLang="cs-CZ" sz="1800" b="1" dirty="0" err="1"/>
              <a:t>sev</a:t>
            </a:r>
            <a:r>
              <a:rPr lang="cs-CZ" altLang="cs-CZ" sz="1800" b="1" dirty="0"/>
              <a:t>. a </a:t>
            </a:r>
            <a:r>
              <a:rPr lang="cs-CZ" altLang="cs-CZ" sz="1800" b="1" dirty="0" err="1"/>
              <a:t>stř</a:t>
            </a:r>
            <a:r>
              <a:rPr lang="cs-CZ" altLang="cs-CZ" sz="1800" dirty="0"/>
              <a:t>.  –  využití starších VM lokalit: Olomouc, Přerov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             (Přerov + </a:t>
            </a:r>
            <a:r>
              <a:rPr lang="cs-CZ" altLang="cs-CZ" sz="1800" dirty="0" err="1"/>
              <a:t>holasická</a:t>
            </a:r>
            <a:r>
              <a:rPr lang="cs-CZ" altLang="cs-CZ" sz="1800" dirty="0"/>
              <a:t> provincie do 30. l. 13. stol.)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             Chotěbuz-</a:t>
            </a:r>
            <a:r>
              <a:rPr lang="cs-CZ" altLang="cs-CZ" sz="1800" dirty="0" err="1"/>
              <a:t>Podobora</a:t>
            </a:r>
            <a:r>
              <a:rPr lang="cs-CZ" altLang="cs-CZ" sz="1800" dirty="0"/>
              <a:t>  –  Těšín  (přesun v 11. stol.), Hradec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>
              <a:buFontTx/>
              <a:buNone/>
              <a:defRPr/>
            </a:pPr>
            <a:r>
              <a:rPr lang="cs-CZ" altLang="cs-CZ" sz="1800" dirty="0"/>
              <a:t>                                                          b) </a:t>
            </a:r>
            <a:r>
              <a:rPr lang="cs-CZ" altLang="cs-CZ" sz="1800" b="1" dirty="0"/>
              <a:t>jižní</a:t>
            </a:r>
            <a:r>
              <a:rPr lang="cs-CZ" altLang="cs-CZ" sz="1800" dirty="0"/>
              <a:t>  –  nové hrady 5 až 10 km od starších hradisek:  Pomoraví, Podyjí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    Líšeň-Staré Zámky – Staré Brno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    Znojmo-hradiště sv. </a:t>
            </a:r>
            <a:r>
              <a:rPr lang="cs-CZ" altLang="cs-CZ" sz="1800" dirty="0" err="1"/>
              <a:t>Hypolita</a:t>
            </a:r>
            <a:r>
              <a:rPr lang="cs-CZ" altLang="cs-CZ" sz="1800" dirty="0"/>
              <a:t> – Znojemský hrad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    </a:t>
            </a:r>
            <a:r>
              <a:rPr lang="cs-CZ" altLang="cs-CZ" sz="1800" dirty="0" err="1"/>
              <a:t>Pohansko</a:t>
            </a:r>
            <a:r>
              <a:rPr lang="cs-CZ" altLang="cs-CZ" sz="1800" dirty="0"/>
              <a:t> u Břeclavi – Břeclav</a:t>
            </a:r>
          </a:p>
          <a:p>
            <a:pPr eaLnBrk="1" hangingPunct="1">
              <a:buFontTx/>
              <a:buNone/>
              <a:defRPr/>
            </a:pPr>
            <a:endParaRPr lang="cs-CZ" altLang="cs-CZ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1789" y="523981"/>
            <a:ext cx="11750211" cy="6334019"/>
          </a:xfrm>
        </p:spPr>
        <p:txBody>
          <a:bodyPr>
            <a:noAutofit/>
          </a:bodyPr>
          <a:lstStyle/>
          <a:p>
            <a:r>
              <a:rPr lang="pl-PL" sz="2000" b="1" i="0" u="none" strike="noStrike" baseline="0" dirty="0">
                <a:solidFill>
                  <a:srgbClr val="FF0000"/>
                </a:solidFill>
              </a:rPr>
              <a:t>Hradská organizace  </a:t>
            </a:r>
            <a:r>
              <a:rPr lang="pl-PL" sz="1800" i="0" u="none" strike="noStrike" baseline="0" dirty="0"/>
              <a:t>–  koncept správy v knížectví Přemyslovců, P</a:t>
            </a:r>
            <a:r>
              <a:rPr lang="cs-CZ" sz="1800" i="0" u="none" strike="noStrike" baseline="0" dirty="0" err="1"/>
              <a:t>iastovců</a:t>
            </a:r>
            <a:r>
              <a:rPr lang="cs-CZ" sz="1800" i="0" u="none" strike="noStrike" baseline="0" dirty="0"/>
              <a:t> (</a:t>
            </a:r>
            <a:r>
              <a:rPr lang="cs-CZ" sz="1800" i="0" u="none" strike="noStrike" baseline="0" dirty="0" err="1"/>
              <a:t>kastelánie</a:t>
            </a:r>
            <a:r>
              <a:rPr lang="cs-CZ" sz="1800" i="0" u="none" strike="noStrike" baseline="0" dirty="0"/>
              <a:t>) a </a:t>
            </a:r>
            <a:r>
              <a:rPr lang="cs-CZ" sz="1800" i="0" u="none" strike="noStrike" baseline="0" dirty="0" err="1"/>
              <a:t>Aarpádovců</a:t>
            </a:r>
            <a:r>
              <a:rPr lang="cs-CZ" sz="1800" i="0" u="none" strike="noStrike" baseline="0" dirty="0"/>
              <a:t> (komitáty) </a:t>
            </a:r>
          </a:p>
          <a:p>
            <a:endParaRPr lang="cs-CZ" sz="1800" b="0" dirty="0"/>
          </a:p>
          <a:p>
            <a:pPr algn="l"/>
            <a:r>
              <a:rPr lang="pl-PL" sz="1800" b="1" i="0" u="none" strike="noStrike" baseline="0" dirty="0"/>
              <a:t>Karol Buczek </a:t>
            </a:r>
            <a:r>
              <a:rPr lang="pl-PL" sz="1800" b="0" i="0" u="none" strike="noStrike" baseline="0" dirty="0"/>
              <a:t>(1902–1983)  –  Książęca ludność służebna w Polsce wczesnofeudalnej. Wrocław – Krakow 1958.</a:t>
            </a:r>
          </a:p>
          <a:p>
            <a:pPr algn="l"/>
            <a:r>
              <a:rPr lang="pl-PL" sz="1800" b="1" i="0" u="none" strike="noStrike" baseline="0" dirty="0"/>
              <a:t>Karol </a:t>
            </a:r>
            <a:r>
              <a:rPr lang="cs-CZ" sz="1800" b="1" i="0" u="none" strike="noStrike" baseline="0" dirty="0" err="1"/>
              <a:t>Modzelewski</a:t>
            </a:r>
            <a:r>
              <a:rPr lang="cs-CZ" sz="1800" b="1" i="0" u="none" strike="noStrike" baseline="0" dirty="0"/>
              <a:t> </a:t>
            </a:r>
            <a:r>
              <a:rPr lang="cs-CZ" sz="1800" b="0" i="0" u="none" strike="noStrike" baseline="0" dirty="0"/>
              <a:t>(1937–2019)  –  </a:t>
            </a:r>
            <a:r>
              <a:rPr lang="cs-CZ" sz="1800" b="0" i="0" u="none" strike="noStrike" baseline="0" dirty="0" err="1"/>
              <a:t>Organizacja</a:t>
            </a:r>
            <a:r>
              <a:rPr lang="cs-CZ" sz="1800" b="0" i="0" u="none" strike="noStrike" baseline="0" dirty="0"/>
              <a:t> </a:t>
            </a:r>
            <a:r>
              <a:rPr lang="pl-PL" sz="1800" b="0" i="0" u="none" strike="noStrike" baseline="0" dirty="0"/>
              <a:t>gospodarcza państwa piastowskiego X–XIII wiek. Wrocław 1975. </a:t>
            </a:r>
            <a:r>
              <a:rPr lang="pl-PL" sz="1800" dirty="0"/>
              <a:t> </a:t>
            </a:r>
            <a:endParaRPr lang="cs-CZ" sz="1800" dirty="0"/>
          </a:p>
          <a:p>
            <a:pPr marL="0" indent="0">
              <a:buNone/>
            </a:pPr>
            <a:endParaRPr lang="cs-CZ" sz="1800" b="1" dirty="0"/>
          </a:p>
          <a:p>
            <a:r>
              <a:rPr lang="cs-CZ" sz="1800" b="1" i="0" u="none" strike="noStrike" baseline="0" dirty="0"/>
              <a:t>Barbara </a:t>
            </a:r>
            <a:r>
              <a:rPr lang="cs-CZ" sz="1800" b="1" i="0" u="none" strike="noStrike" baseline="0" dirty="0" err="1"/>
              <a:t>Krzemieńska</a:t>
            </a:r>
            <a:r>
              <a:rPr lang="cs-CZ" sz="1800" b="1" i="0" u="none" strike="noStrike" baseline="0" dirty="0"/>
              <a:t> </a:t>
            </a:r>
            <a:r>
              <a:rPr lang="pl-PL" sz="1800" b="0" i="0" u="none" strike="noStrike" baseline="0" dirty="0"/>
              <a:t>(1930–2006) a </a:t>
            </a:r>
            <a:r>
              <a:rPr lang="pl-PL" sz="1800" b="1" i="0" u="none" strike="noStrike" baseline="0" dirty="0"/>
              <a:t>Dušan Třeštík </a:t>
            </a:r>
            <a:r>
              <a:rPr lang="pl-PL" sz="1800" b="0" i="0" u="none" strike="noStrike" baseline="0" dirty="0"/>
              <a:t>(1933–2007) </a:t>
            </a:r>
          </a:p>
          <a:p>
            <a:pPr marL="0" indent="0">
              <a:buNone/>
            </a:pPr>
            <a:r>
              <a:rPr lang="cs-CZ" altLang="cs-CZ" sz="1800" dirty="0"/>
              <a:t>                    Služebná organizace v raně středověkých Čechách, ČSČH 12, 1964, 637–667.</a:t>
            </a:r>
            <a:endParaRPr lang="pl-PL" sz="1800" b="0" i="0" u="none" strike="noStrike" baseline="0" dirty="0"/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Hospodářské základy raně středověkého státu ve střední Evropě (Čechy, Polsko, Uhry v 10. a 11. století)</a:t>
            </a:r>
            <a:r>
              <a:rPr lang="cs-CZ" sz="1800" dirty="0"/>
              <a:t>, </a:t>
            </a:r>
            <a:endParaRPr lang="cs-CZ" sz="1800" b="0" i="0" u="none" strike="noStrike" baseline="0" dirty="0"/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Hosp</a:t>
            </a:r>
            <a:r>
              <a:rPr lang="cs-CZ" sz="1800" dirty="0"/>
              <a:t>odářské </a:t>
            </a:r>
            <a:r>
              <a:rPr lang="cs-CZ" sz="1800" b="0" i="0" u="none" strike="noStrike" baseline="0" dirty="0"/>
              <a:t>dějiny 1, 1978, s. 149–230.</a:t>
            </a:r>
            <a:endParaRPr lang="cs-CZ" sz="1800" b="1" dirty="0"/>
          </a:p>
          <a:p>
            <a:pPr marL="0" indent="0">
              <a:buNone/>
            </a:pPr>
            <a:r>
              <a:rPr lang="cs-CZ" sz="1800" b="1" dirty="0"/>
              <a:t>                     </a:t>
            </a:r>
            <a:r>
              <a:rPr lang="cs-CZ" sz="1800" dirty="0"/>
              <a:t>–   </a:t>
            </a:r>
            <a:r>
              <a:rPr lang="cs-CZ" sz="1800" b="1" dirty="0"/>
              <a:t>tzv. středoevropský typ:</a:t>
            </a:r>
            <a:r>
              <a:rPr lang="cs-CZ" sz="1800" dirty="0"/>
              <a:t>   model správy země – kníže </a:t>
            </a:r>
            <a:r>
              <a:rPr lang="cs-CZ" sz="1800" dirty="0" err="1"/>
              <a:t>dr</a:t>
            </a:r>
            <a:r>
              <a:rPr lang="cs-CZ" sz="1800" dirty="0"/>
              <a:t> opíral o síť hradů s úředníky, kteří zajišťovali chod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státu  (nejprve odmítnut vzor VM, protože důkazy v pramenech nejsou) </a:t>
            </a:r>
          </a:p>
          <a:p>
            <a:pPr marL="0" indent="0">
              <a:buNone/>
            </a:pPr>
            <a:r>
              <a:rPr lang="cs-CZ" sz="1800" dirty="0"/>
              <a:t>                     –  </a:t>
            </a:r>
            <a:r>
              <a:rPr lang="cs-CZ" sz="1800" b="1" dirty="0">
                <a:solidFill>
                  <a:srgbClr val="FF0000"/>
                </a:solidFill>
              </a:rPr>
              <a:t>tzv. služebná organizace:  </a:t>
            </a:r>
            <a:r>
              <a:rPr lang="cs-CZ" sz="1800" dirty="0"/>
              <a:t>služebníci (</a:t>
            </a:r>
            <a:r>
              <a:rPr lang="cs-CZ" sz="1800" dirty="0" err="1"/>
              <a:t>ministeriales</a:t>
            </a:r>
            <a:r>
              <a:rPr lang="cs-CZ" sz="1800" dirty="0"/>
              <a:t>) vykonávali službou (</a:t>
            </a:r>
            <a:r>
              <a:rPr lang="cs-CZ" sz="1800" dirty="0" err="1"/>
              <a:t>officium</a:t>
            </a:r>
            <a:r>
              <a:rPr lang="cs-CZ" sz="1800" dirty="0"/>
              <a:t>)  –  výrobky, činnosti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–  </a:t>
            </a:r>
            <a:r>
              <a:rPr lang="cs-CZ" altLang="cs-CZ" sz="1800" b="1" dirty="0"/>
              <a:t>10. až 12. stol.:  </a:t>
            </a:r>
            <a:r>
              <a:rPr lang="cs-CZ" altLang="cs-CZ" sz="1800" dirty="0"/>
              <a:t>země byla „vlastněna“ knížetem za dozoru velmožů (družina)</a:t>
            </a:r>
          </a:p>
          <a:p>
            <a:pPr>
              <a:buNone/>
            </a:pPr>
            <a:r>
              <a:rPr lang="cs-CZ" altLang="cs-CZ" sz="1800" dirty="0"/>
              <a:t>                                            –  </a:t>
            </a:r>
            <a:r>
              <a:rPr lang="cs-CZ" altLang="cs-CZ" sz="1800" b="1" dirty="0"/>
              <a:t>12./13. stol.:   </a:t>
            </a:r>
            <a:r>
              <a:rPr lang="cs-CZ" altLang="cs-CZ" sz="1800" dirty="0"/>
              <a:t>hradský systém zanikl a vznikla  „feudální pozemková šlechta“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</a:t>
            </a:r>
            <a:endParaRPr lang="cs-CZ" sz="1800" dirty="0"/>
          </a:p>
          <a:p>
            <a:r>
              <a:rPr lang="cs-CZ" sz="1800" b="1" dirty="0"/>
              <a:t>Matúš Kučera  (</a:t>
            </a:r>
            <a:r>
              <a:rPr lang="cs-CZ" sz="1800" dirty="0"/>
              <a:t>1932 – 2022)  –  komitátní v Uhrách, služební osady spojuje s královskými dvory 10. – 12. stol. </a:t>
            </a:r>
          </a:p>
          <a:p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80302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F0102F-6B30-41C4-B437-8D7F7AD82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901" y="760288"/>
            <a:ext cx="11596099" cy="6097712"/>
          </a:xfrm>
        </p:spPr>
        <p:txBody>
          <a:bodyPr>
            <a:norm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Služby</a:t>
            </a:r>
            <a:r>
              <a:rPr lang="cs-CZ" sz="1900" dirty="0"/>
              <a:t>  –  </a:t>
            </a:r>
            <a:r>
              <a:rPr lang="cs-CZ" sz="1900" b="1" dirty="0"/>
              <a:t>dvorská:</a:t>
            </a:r>
            <a:r>
              <a:rPr lang="cs-CZ" sz="1900" dirty="0"/>
              <a:t>  kuchaři, pekaři, řezníci, </a:t>
            </a:r>
            <a:r>
              <a:rPr lang="cs-CZ" sz="1900" dirty="0" err="1"/>
              <a:t>nasolovači</a:t>
            </a:r>
            <a:r>
              <a:rPr lang="cs-CZ" sz="1900" dirty="0"/>
              <a:t> masa, pivovarníci, topiči v lázních, pradleny, poslové,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komorníci, tkadleny (v </a:t>
            </a:r>
            <a:r>
              <a:rPr lang="cs-CZ" sz="1900" dirty="0" err="1"/>
              <a:t>gynéceu</a:t>
            </a:r>
            <a:r>
              <a:rPr lang="cs-CZ" sz="1900" dirty="0"/>
              <a:t>) </a:t>
            </a:r>
          </a:p>
          <a:p>
            <a:pPr marL="0" indent="0">
              <a:buNone/>
            </a:pPr>
            <a:r>
              <a:rPr lang="cs-CZ" sz="1900" dirty="0"/>
              <a:t>                   –  </a:t>
            </a:r>
            <a:r>
              <a:rPr lang="cs-CZ" sz="1900" b="1" dirty="0"/>
              <a:t>vinařská, brtnická (včelařská) a rybářská:</a:t>
            </a:r>
            <a:r>
              <a:rPr lang="cs-CZ" sz="1900" dirty="0"/>
              <a:t>   dávky v medu a vosku, ryby </a:t>
            </a:r>
          </a:p>
          <a:p>
            <a:pPr marL="0" indent="0">
              <a:buNone/>
            </a:pPr>
            <a:r>
              <a:rPr lang="cs-CZ" sz="1900" dirty="0"/>
              <a:t>                   –  </a:t>
            </a:r>
            <a:r>
              <a:rPr lang="cs-CZ" sz="1900" b="1" dirty="0"/>
              <a:t>lovecká:  </a:t>
            </a:r>
            <a:r>
              <a:rPr lang="cs-CZ" sz="1900" dirty="0"/>
              <a:t>hajní, střelci, lovci se sokoly, strážci bobrů, honci (vábiče) </a:t>
            </a:r>
          </a:p>
          <a:p>
            <a:pPr marL="0" indent="0">
              <a:buNone/>
            </a:pPr>
            <a:r>
              <a:rPr lang="cs-CZ" sz="1900" dirty="0"/>
              <a:t>                   –  </a:t>
            </a:r>
            <a:r>
              <a:rPr lang="cs-CZ" sz="1900" b="1" dirty="0"/>
              <a:t>dobytkářská/pastýřská: </a:t>
            </a:r>
            <a:r>
              <a:rPr lang="cs-CZ" sz="1900" dirty="0"/>
              <a:t> pastevci kobyl a hřebců (</a:t>
            </a:r>
            <a:r>
              <a:rPr lang="cs-CZ" sz="1900" dirty="0" err="1"/>
              <a:t>kobylníci</a:t>
            </a:r>
            <a:r>
              <a:rPr lang="cs-CZ" sz="1900" dirty="0"/>
              <a:t>), krmiči knížecích koní (koňaři),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pastevci skotu (kravaři), pasáčci ovcí (</a:t>
            </a:r>
            <a:r>
              <a:rPr lang="cs-CZ" sz="1900" dirty="0" err="1"/>
              <a:t>ovčáři</a:t>
            </a:r>
            <a:r>
              <a:rPr lang="cs-CZ" sz="1900" dirty="0"/>
              <a:t>), pastevci prasat (</a:t>
            </a:r>
            <a:r>
              <a:rPr lang="cs-CZ" sz="1900" dirty="0" err="1"/>
              <a:t>sviňaři</a:t>
            </a:r>
            <a:r>
              <a:rPr lang="cs-CZ" sz="1900" dirty="0"/>
              <a:t>) </a:t>
            </a:r>
          </a:p>
          <a:p>
            <a:pPr marL="0" indent="0">
              <a:buNone/>
            </a:pPr>
            <a:r>
              <a:rPr lang="cs-CZ" sz="1900" dirty="0"/>
              <a:t>                   –  </a:t>
            </a:r>
            <a:r>
              <a:rPr lang="cs-CZ" sz="1900" b="1" dirty="0"/>
              <a:t>řemeslnická:  </a:t>
            </a:r>
            <a:r>
              <a:rPr lang="cs-CZ" sz="1900" dirty="0"/>
              <a:t>kováři, rudníci, hutníci, zlatníci, štítaři (štítníci), </a:t>
            </a:r>
            <a:r>
              <a:rPr lang="cs-CZ" sz="1900" dirty="0" err="1"/>
              <a:t>dehtaři</a:t>
            </a:r>
            <a:r>
              <a:rPr lang="cs-CZ" sz="1900" dirty="0"/>
              <a:t> (</a:t>
            </a:r>
            <a:r>
              <a:rPr lang="cs-CZ" sz="1900" dirty="0" err="1"/>
              <a:t>smplaři</a:t>
            </a:r>
            <a:r>
              <a:rPr lang="cs-CZ" sz="1900" dirty="0"/>
              <a:t>, </a:t>
            </a:r>
            <a:r>
              <a:rPr lang="cs-CZ" sz="1900" dirty="0" err="1"/>
              <a:t>pkelníci</a:t>
            </a:r>
            <a:r>
              <a:rPr lang="cs-CZ" sz="1900" dirty="0"/>
              <a:t>),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tesaři, soustružníci, koláři, koželuzi, ševci a kožešníci, hrnčíři, mydláři aj. </a:t>
            </a:r>
          </a:p>
          <a:p>
            <a:pPr marL="0" indent="0">
              <a:buNone/>
            </a:pPr>
            <a:endParaRPr lang="cs-CZ" sz="1900" dirty="0"/>
          </a:p>
          <a:p>
            <a:pPr marL="0" indent="0">
              <a:buNone/>
            </a:pPr>
            <a:r>
              <a:rPr lang="cs-CZ" sz="1900" dirty="0"/>
              <a:t>                        </a:t>
            </a:r>
            <a:r>
              <a:rPr lang="cs-CZ" sz="1900" b="1" dirty="0"/>
              <a:t>Jan Klápště  </a:t>
            </a:r>
            <a:r>
              <a:rPr lang="cs-CZ" sz="1900" dirty="0"/>
              <a:t>–  v pramenech:   650 specialistů</a:t>
            </a:r>
          </a:p>
          <a:p>
            <a:pPr marL="0" indent="0">
              <a:buNone/>
            </a:pPr>
            <a:endParaRPr lang="cs-CZ" sz="1900" dirty="0"/>
          </a:p>
          <a:p>
            <a:r>
              <a:rPr lang="cs-CZ" altLang="cs-CZ" sz="2000" b="1" dirty="0">
                <a:solidFill>
                  <a:srgbClr val="FF0000"/>
                </a:solidFill>
              </a:rPr>
              <a:t>Správní úřady  </a:t>
            </a:r>
            <a:r>
              <a:rPr lang="cs-CZ" altLang="cs-CZ" sz="1900" dirty="0"/>
              <a:t>–  </a:t>
            </a:r>
            <a:r>
              <a:rPr lang="cs-CZ" altLang="cs-CZ" sz="1900" b="1" dirty="0" err="1"/>
              <a:t>katelán</a:t>
            </a:r>
            <a:r>
              <a:rPr lang="cs-CZ" altLang="cs-CZ" sz="1900" b="1" dirty="0"/>
              <a:t>:</a:t>
            </a:r>
            <a:r>
              <a:rPr lang="cs-CZ" altLang="cs-CZ" sz="1900" dirty="0"/>
              <a:t>  hradský správce (</a:t>
            </a:r>
            <a:r>
              <a:rPr lang="cs-CZ" altLang="cs-CZ" sz="1900" dirty="0" err="1"/>
              <a:t>comes</a:t>
            </a:r>
            <a:r>
              <a:rPr lang="cs-CZ" altLang="cs-CZ" sz="1900" dirty="0"/>
              <a:t>, </a:t>
            </a:r>
            <a:r>
              <a:rPr lang="cs-CZ" altLang="cs-CZ" sz="1900" dirty="0" err="1"/>
              <a:t>prefectus</a:t>
            </a:r>
            <a:r>
              <a:rPr lang="cs-CZ" altLang="cs-CZ" sz="1900" dirty="0"/>
              <a:t> </a:t>
            </a:r>
            <a:r>
              <a:rPr lang="cs-CZ" altLang="cs-CZ" sz="1900" dirty="0" err="1"/>
              <a:t>urbis</a:t>
            </a:r>
            <a:r>
              <a:rPr lang="cs-CZ" altLang="cs-CZ" sz="1900" dirty="0"/>
              <a:t>, </a:t>
            </a:r>
            <a:r>
              <a:rPr lang="cs-CZ" altLang="cs-CZ" sz="1900" dirty="0" err="1"/>
              <a:t>castellanus</a:t>
            </a:r>
            <a:r>
              <a:rPr lang="cs-CZ" altLang="cs-CZ" sz="1900" dirty="0"/>
              <a:t>) </a:t>
            </a:r>
          </a:p>
          <a:p>
            <a:pPr eaLnBrk="1" hangingPunct="1">
              <a:buFontTx/>
              <a:buNone/>
            </a:pPr>
            <a:r>
              <a:rPr lang="cs-CZ" altLang="cs-CZ" sz="1900" dirty="0"/>
              <a:t>                                –   </a:t>
            </a:r>
            <a:r>
              <a:rPr lang="cs-CZ" altLang="cs-CZ" sz="1900" b="1" dirty="0" err="1"/>
              <a:t>villik</a:t>
            </a:r>
            <a:r>
              <a:rPr lang="cs-CZ" altLang="cs-CZ" sz="1900" b="1" dirty="0"/>
              <a:t>: </a:t>
            </a:r>
            <a:r>
              <a:rPr lang="cs-CZ" altLang="cs-CZ" sz="1900" dirty="0"/>
              <a:t> hospodářská činnost, vybírání poplatků a dávek</a:t>
            </a:r>
          </a:p>
          <a:p>
            <a:pPr eaLnBrk="1" hangingPunct="1">
              <a:buFontTx/>
              <a:buNone/>
            </a:pPr>
            <a:r>
              <a:rPr lang="cs-CZ" altLang="cs-CZ" sz="1900" dirty="0"/>
              <a:t>                                –   </a:t>
            </a:r>
            <a:r>
              <a:rPr lang="cs-CZ" altLang="cs-CZ" sz="1900" b="1" dirty="0"/>
              <a:t>komorník:</a:t>
            </a:r>
            <a:r>
              <a:rPr lang="cs-CZ" altLang="cs-CZ" sz="1900" dirty="0"/>
              <a:t>  správce knížecí komory (finance, diplomacie) </a:t>
            </a:r>
          </a:p>
          <a:p>
            <a:pPr eaLnBrk="1" hangingPunct="1">
              <a:buFontTx/>
              <a:buNone/>
            </a:pPr>
            <a:r>
              <a:rPr lang="cs-CZ" altLang="cs-CZ" sz="1900" dirty="0"/>
              <a:t>                                –   </a:t>
            </a:r>
            <a:r>
              <a:rPr lang="cs-CZ" altLang="cs-CZ" sz="1900" b="1" dirty="0"/>
              <a:t>mečník, stolník, číšník, lovčí, maršálek (stáje)</a:t>
            </a:r>
          </a:p>
          <a:p>
            <a:pPr marL="0" indent="0">
              <a:buNone/>
            </a:pPr>
            <a:endParaRPr lang="cs-CZ" sz="1900" dirty="0"/>
          </a:p>
        </p:txBody>
      </p:sp>
    </p:spTree>
    <p:extLst>
      <p:ext uri="{BB962C8B-B14F-4D97-AF65-F5344CB8AC3E}">
        <p14:creationId xmlns:p14="http://schemas.microsoft.com/office/powerpoint/2010/main" val="147621156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</TotalTime>
  <Words>3903</Words>
  <Application>Microsoft Office PowerPoint</Application>
  <PresentationFormat>Širokoúhlá obrazovka</PresentationFormat>
  <Paragraphs>430</Paragraphs>
  <Slides>31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CenturyOldStyleTOT-Regu</vt:lpstr>
      <vt:lpstr>Times New Roman</vt:lpstr>
      <vt:lpstr>Motiv Office</vt:lpstr>
      <vt:lpstr>Archeologie středověkých a novověkých panských sídel a fortifikací </vt:lpstr>
      <vt:lpstr>                              Nejstarší hrady</vt:lpstr>
      <vt:lpstr>                                       Hradiště v Čechách</vt:lpstr>
      <vt:lpstr>                              Hradské obvody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Pozemkové vlastnictví</vt:lpstr>
      <vt:lpstr>Prezentace aplikace PowerPoint</vt:lpstr>
      <vt:lpstr>Prezentace aplikace PowerPoint</vt:lpstr>
      <vt:lpstr>Prezentace aplikace PowerPoint</vt:lpstr>
      <vt:lpstr>                         Nové datování středočeských hradisek</vt:lpstr>
      <vt:lpstr>Prezentace aplikace PowerPoint</vt:lpstr>
      <vt:lpstr>Prezentace aplikace PowerPoint</vt:lpstr>
      <vt:lpstr>           První hrady a struktura majetkové držby v Čechách</vt:lpstr>
      <vt:lpstr>Prezentace aplikace PowerPoint</vt:lpstr>
      <vt:lpstr>Prezentace aplikace PowerPoint</vt:lpstr>
      <vt:lpstr>                     Rezidenční dvory šlechty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Archeologie středověkých a novověkých panských sídel a fortifikací </dc:title>
  <dc:creator>Markéta Tymonová</dc:creator>
  <cp:lastModifiedBy>tym0001</cp:lastModifiedBy>
  <cp:revision>47</cp:revision>
  <dcterms:created xsi:type="dcterms:W3CDTF">2023-08-24T13:04:15Z</dcterms:created>
  <dcterms:modified xsi:type="dcterms:W3CDTF">2024-10-06T19:34:56Z</dcterms:modified>
</cp:coreProperties>
</file>