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322" r:id="rId5"/>
    <p:sldId id="323" r:id="rId6"/>
    <p:sldId id="271" r:id="rId7"/>
    <p:sldId id="287" r:id="rId8"/>
    <p:sldId id="265" r:id="rId9"/>
    <p:sldId id="266" r:id="rId10"/>
    <p:sldId id="267" r:id="rId11"/>
    <p:sldId id="261" r:id="rId12"/>
    <p:sldId id="260" r:id="rId13"/>
    <p:sldId id="288" r:id="rId14"/>
    <p:sldId id="296" r:id="rId15"/>
    <p:sldId id="297" r:id="rId16"/>
    <p:sldId id="274" r:id="rId17"/>
    <p:sldId id="284" r:id="rId18"/>
    <p:sldId id="299" r:id="rId19"/>
    <p:sldId id="285" r:id="rId20"/>
    <p:sldId id="324" r:id="rId21"/>
    <p:sldId id="320" r:id="rId22"/>
    <p:sldId id="316" r:id="rId23"/>
    <p:sldId id="321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2694E-B56F-4132-8CCE-0ACD06C22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31D0F3-0D1D-49D5-907E-9A0A71D82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A3B9FC-C7FC-4AB2-82E7-CB99908A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48B4AC-CA2E-4598-81F8-554BD89D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D318CB-C6B2-493E-BF49-9F607B77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50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F1F49-6FF5-46BD-91A9-D90487B4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AAA848-ACBD-455A-9618-9F67E7001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9C63E2-A169-4BEF-9A31-5F284B1A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311D72-56B5-44A1-AB85-92B8447D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D1BDF4-0649-4B9B-BBBC-73DD5B96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75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EAABAF2-2D43-4B78-8A28-374F47E5E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EA3B36-EA3F-42C9-B496-1676BC8E8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602228-356C-45ED-B6E4-2310ACED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C99063-655D-4DDF-A299-527C74A0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180B61-F768-4B9D-9524-6249E6B1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7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8FF61-EE9E-420C-9B48-2ED2ECB6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DDC529-3A85-4ED2-B3F1-21794551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890395-C762-476A-BA72-9A713D9C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008D7A-E209-46DF-9265-0183B152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1689CE-13C0-4B69-A6CC-C25EF819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31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0891D-6B96-4E56-AE54-5ED6AEB1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D43188-AC23-49D7-A184-23C3B7BF7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E60E5D-21EB-4BCF-86CC-74E004E0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17BBBB-4115-4B81-A188-9D46AFAA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8F1D35-7637-4ECD-ABE0-0148AB08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74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A2A0F-664F-4312-9709-4A87B1A0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993A5-E3B9-4374-ACFA-61C3C97C0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514C58-8937-46F8-B7B0-BB88CC1DF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A98840-0BA2-4963-B4A7-D9691DD0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3D3C0A-C4D4-4B29-81AF-AD45744D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C2E19B-7146-4A4E-9B8B-B069A319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12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D73A9-5810-4640-9B96-2C63EDBD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B1A254-C578-40DA-9F0B-478452DBE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36447E-CFC1-43E2-B197-1BC1AE403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652C55-D625-449D-9D15-DB1911B55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61F67B-D193-4BF1-843F-70296307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8862A0-F788-4CAF-B988-444CC3D6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5E8933C-8C60-4FAD-A390-10779220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1B70F5-89B8-437A-AEDD-31136863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21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C2AF4-216C-4BD4-A326-55DACD4A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FE73ED-D985-46B1-BD7C-5D636150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92BBC5-2828-4DEF-B50D-EF760751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A1567E-89DD-4B9E-B726-183737BB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07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88A2143-F1EA-4EE6-8452-D950F97E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876DFB-89E1-4688-9280-A9AAA2FC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37163D-4010-4913-9BDB-9DCF6BD6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19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BEE07-EF72-416B-BA85-B4DB1B7D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8DB0F-2D0E-4DCC-AAEF-CCB25347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B12A76-C440-4B21-BE8B-1A967E000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0A540C-6084-4463-9D08-554D5A12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72FEB2-5014-46D1-8D5C-E0444299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D98CAC-449B-4DFC-A46A-E6BEDF4E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43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58FF8-96C6-46E8-A159-4E4B5FF7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CD6099-042F-461E-8038-944A9AFF7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0BEEB8-8D36-47AF-A8B4-1F8BA315C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D5BE3C-D0B3-4165-8B1B-B2E09E53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37BAAB-E13C-41AF-A4DB-8D7CF1B5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48D8BD-385E-4055-AB89-4148AC40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27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3FF901-FFC1-4FB3-B64C-FE8EA2FB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E20CBA-DCC4-4129-89FA-FFECDA7DF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3C7F83-371C-402A-8039-2527BAB2A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D817-660B-4C85-A607-E68AF2F623F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A54EAA-6CB2-4DF6-8335-94ADF959F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903B3A-D11D-4A8C-BD24-16C5D187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50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8A31D-C3E0-4C32-AEB7-E11A18570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Archeologie středověkých a novověkých panských sídel a fortifikací</a:t>
            </a:r>
            <a:b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A9D6D3-CF07-42A5-8D38-82CF13164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Počátky šlechtické nobility a kolonizace krajiny. Mentalita mocenských elit, urozenost, dvorská kultura.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0155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123949" y="1"/>
            <a:ext cx="9016643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Geneze moravské šlechty: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571499" y="1143000"/>
            <a:ext cx="11620501" cy="57911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dirty="0" err="1"/>
              <a:t>Wihoda</a:t>
            </a:r>
            <a:r>
              <a:rPr lang="cs-CZ" sz="1800" dirty="0"/>
              <a:t>, M.:  Geneze moravské šlechty, Acta </a:t>
            </a:r>
            <a:r>
              <a:rPr lang="cs-CZ" sz="1800" dirty="0" err="1"/>
              <a:t>historica</a:t>
            </a:r>
            <a:r>
              <a:rPr lang="cs-CZ" sz="1800" dirty="0"/>
              <a:t> et </a:t>
            </a:r>
            <a:r>
              <a:rPr lang="cs-CZ" sz="1800" dirty="0" err="1"/>
              <a:t>museologica</a:t>
            </a:r>
            <a:r>
              <a:rPr lang="cs-CZ" sz="1800" dirty="0"/>
              <a:t>, řada C, 2, 1995, 23-41</a:t>
            </a:r>
          </a:p>
          <a:p>
            <a:pPr>
              <a:defRPr/>
            </a:pPr>
            <a:r>
              <a:rPr lang="cs-CZ" sz="1800" dirty="0"/>
              <a:t>Břetislav I. – </a:t>
            </a:r>
            <a:r>
              <a:rPr lang="cs-CZ" sz="1800" b="1" dirty="0"/>
              <a:t>seniorátní zákon</a:t>
            </a:r>
            <a:r>
              <a:rPr lang="cs-CZ" sz="1800" b="1" i="1" dirty="0"/>
              <a:t> </a:t>
            </a:r>
            <a:r>
              <a:rPr lang="cs-CZ" sz="1800" dirty="0"/>
              <a:t> –  každý dospělý Přemyslovec mohl usednout na pražský stolec  (sepětí s Moravou)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–  Morava měla pomalejší rotaci beneficiářů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1 období:   včlenění Moravy do struktur českého přemyslovského státu (1029:  za Oldřicha)</a:t>
            </a:r>
          </a:p>
          <a:p>
            <a:pPr marL="0" indent="0">
              <a:buNone/>
              <a:defRPr/>
            </a:pPr>
            <a:r>
              <a:rPr lang="cs-CZ" sz="1800" dirty="0"/>
              <a:t>     2. období:  funkce dočasné základny mladších Přemyslovců pro pražský stolec</a:t>
            </a:r>
          </a:p>
          <a:p>
            <a:pPr marL="0" indent="0">
              <a:buNone/>
              <a:defRPr/>
            </a:pPr>
            <a:r>
              <a:rPr lang="cs-CZ" sz="1800" dirty="0"/>
              <a:t>     3. období:  2/3 12. stol. – vyčlenění kategorie Moravanů</a:t>
            </a:r>
          </a:p>
          <a:p>
            <a:pPr marL="0" indent="0">
              <a:buNone/>
              <a:defRPr/>
            </a:pPr>
            <a:r>
              <a:rPr lang="cs-CZ" sz="1800" dirty="0"/>
              <a:t>     4. období:  poč. 13. stol.  –  z hradské administrativy se vyčlenilo 12 rodů, podílejících se na řízení Markrabství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Reprezentativní jádro moravské nobility: </a:t>
            </a:r>
          </a:p>
          <a:p>
            <a:pPr marL="0" indent="0">
              <a:buNone/>
              <a:defRPr/>
            </a:pPr>
            <a:r>
              <a:rPr lang="cs-CZ" sz="1800" dirty="0"/>
              <a:t>      páni z Bludova, Klobouk, Morkovic, Tasova, Kněžic a Bítova, Medlova, Myslibořic, Boskovic, Bílkova, </a:t>
            </a:r>
            <a:r>
              <a:rPr lang="cs-CZ" sz="1800" dirty="0" err="1"/>
              <a:t>Čeblovic</a:t>
            </a:r>
            <a:r>
              <a:rPr lang="cs-CZ" sz="1800" dirty="0"/>
              <a:t>, Švábenic, </a:t>
            </a:r>
          </a:p>
          <a:p>
            <a:pPr marL="0" indent="0">
              <a:buNone/>
              <a:defRPr/>
            </a:pPr>
            <a:r>
              <a:rPr lang="cs-CZ" sz="1800" dirty="0"/>
              <a:t>      Deblína</a:t>
            </a:r>
          </a:p>
          <a:p>
            <a:pPr>
              <a:defRPr/>
            </a:pPr>
            <a:r>
              <a:rPr lang="cs-CZ" sz="1800" b="1" dirty="0"/>
              <a:t>Před r. 1240 </a:t>
            </a:r>
            <a:r>
              <a:rPr lang="cs-CZ" sz="1800" dirty="0"/>
              <a:t>– na Moravě se etablovaly jen 3 rody evidentně českého původu:  z </a:t>
            </a:r>
            <a:r>
              <a:rPr lang="cs-CZ" sz="1800" dirty="0" err="1"/>
              <a:t>Pulína</a:t>
            </a:r>
            <a:r>
              <a:rPr lang="cs-CZ" sz="1800" dirty="0"/>
              <a:t> a Drnholce, </a:t>
            </a:r>
            <a:r>
              <a:rPr lang="cs-CZ" sz="1800" dirty="0" err="1"/>
              <a:t>Čeblovic</a:t>
            </a:r>
            <a:r>
              <a:rPr lang="cs-CZ" sz="1800" dirty="0"/>
              <a:t>, Švábenic</a:t>
            </a:r>
          </a:p>
          <a:p>
            <a:r>
              <a:rPr lang="cs-CZ" sz="1800" b="1" dirty="0"/>
              <a:t>Rakouská aristokracie</a:t>
            </a:r>
            <a:r>
              <a:rPr lang="cs-CZ" sz="1800" dirty="0"/>
              <a:t>:  Bavorové (k r. 1146), z Medlova, Myslibořic a Miroslavi, Lichtenštejna, páni z Trnavy, z </a:t>
            </a:r>
            <a:r>
              <a:rPr lang="cs-CZ" sz="1800" dirty="0" err="1"/>
              <a:t>Hardegu</a:t>
            </a:r>
            <a:endParaRPr lang="cs-CZ" sz="1800" dirty="0"/>
          </a:p>
          <a:p>
            <a:pPr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41876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981200" y="254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Terminologie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363" y="1168400"/>
            <a:ext cx="11444287" cy="5664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Pán </a:t>
            </a:r>
            <a:r>
              <a:rPr lang="cs-CZ" sz="1800" dirty="0"/>
              <a:t> –  etymologie:  lat. </a:t>
            </a:r>
            <a:r>
              <a:rPr lang="cs-CZ" sz="1800" dirty="0" err="1"/>
              <a:t>pagus</a:t>
            </a:r>
            <a:r>
              <a:rPr lang="cs-CZ" sz="1800" dirty="0"/>
              <a:t>  –  venkovský okrsek:  v Čechách uctivé oslovení urozeného  (vládce, biskupa, šlechtice)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Comes</a:t>
            </a:r>
            <a:r>
              <a:rPr lang="cs-CZ" sz="1800" dirty="0"/>
              <a:t>   –   hrabě, lat. obdoba správce župy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Uhry:  Štěpán I. – rozdělení země na komitáty-župy se správními hrady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 správce ve 12. stol. označen jako </a:t>
            </a:r>
            <a:r>
              <a:rPr lang="cs-CZ" sz="1800" b="1" dirty="0"/>
              <a:t>prefekt</a:t>
            </a:r>
            <a:r>
              <a:rPr lang="cs-CZ" sz="1800" dirty="0"/>
              <a:t> (</a:t>
            </a:r>
            <a:r>
              <a:rPr lang="cs-CZ" sz="1800" dirty="0" err="1"/>
              <a:t>praefectus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Castellaneus</a:t>
            </a:r>
            <a:r>
              <a:rPr lang="cs-CZ" sz="1800" dirty="0"/>
              <a:t>  –  správce hradu ručil za udržování obecného míru, velel vojsku celého obvodu, organizoval vybírání daní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(spolu s vilikem), ukládal zemské roboty, řídil hradské soudnictví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pomocníci kastelánů:  hradní lovčí, </a:t>
            </a:r>
            <a:r>
              <a:rPr lang="cs-CZ" sz="1800" dirty="0" err="1"/>
              <a:t>vilikové</a:t>
            </a:r>
            <a:r>
              <a:rPr lang="cs-CZ" sz="1800" dirty="0"/>
              <a:t> (příjmy)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sklepmistr (</a:t>
            </a:r>
            <a:r>
              <a:rPr lang="cs-CZ" sz="1800" dirty="0" err="1"/>
              <a:t>cellarius</a:t>
            </a:r>
            <a:r>
              <a:rPr lang="cs-CZ" sz="1800" dirty="0"/>
              <a:t>)  -  pomocník </a:t>
            </a:r>
            <a:r>
              <a:rPr lang="cs-CZ" sz="1800" dirty="0" err="1"/>
              <a:t>vilika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hradská bába (</a:t>
            </a:r>
            <a:r>
              <a:rPr lang="cs-CZ" sz="1800" dirty="0" err="1"/>
              <a:t>avia</a:t>
            </a:r>
            <a:r>
              <a:rPr lang="cs-CZ" sz="1800" dirty="0"/>
              <a:t>)  -  </a:t>
            </a:r>
            <a:r>
              <a:rPr lang="cs-CZ" sz="1800" dirty="0" err="1"/>
              <a:t>tkalc</a:t>
            </a:r>
            <a:r>
              <a:rPr lang="cs-CZ" sz="1800" dirty="0"/>
              <a:t>. Dílny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Šlechta</a:t>
            </a:r>
            <a:r>
              <a:rPr lang="cs-CZ" sz="1800" dirty="0"/>
              <a:t>  –  z něm. </a:t>
            </a:r>
            <a:r>
              <a:rPr lang="cs-CZ" sz="1800" dirty="0" err="1"/>
              <a:t>Geschlecht</a:t>
            </a:r>
            <a:r>
              <a:rPr lang="cs-CZ" sz="1800" dirty="0"/>
              <a:t>  –  rod:  princip dědičnosti až ve 13. stol.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–  alod (lat. </a:t>
            </a:r>
            <a:r>
              <a:rPr lang="cs-CZ" sz="1800" dirty="0" err="1"/>
              <a:t>hereditas</a:t>
            </a:r>
            <a:r>
              <a:rPr lang="cs-CZ" sz="1800" dirty="0"/>
              <a:t>):  označení svobodného dědičného majetku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           Kosmova kronika:  zmínky o původních rodech </a:t>
            </a:r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2189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708917"/>
            <a:ext cx="11301412" cy="61490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pol. 12. stol.  </a:t>
            </a:r>
            <a:r>
              <a:rPr lang="cs-CZ" sz="1800" dirty="0"/>
              <a:t>–  </a:t>
            </a:r>
            <a:r>
              <a:rPr lang="cs-CZ" sz="1800" b="1" dirty="0"/>
              <a:t>aristokracie</a:t>
            </a:r>
            <a:r>
              <a:rPr lang="cs-CZ" sz="1800" dirty="0"/>
              <a:t> </a:t>
            </a:r>
            <a:r>
              <a:rPr lang="cs-CZ" altLang="cs-CZ" sz="1800" dirty="0"/>
              <a:t>(</a:t>
            </a:r>
            <a:r>
              <a:rPr lang="cs-CZ" sz="1800" dirty="0" err="1"/>
              <a:t>řec</a:t>
            </a:r>
            <a:r>
              <a:rPr lang="cs-CZ" sz="1800" dirty="0"/>
              <a:t>. </a:t>
            </a:r>
            <a:r>
              <a:rPr lang="cs-CZ" sz="1800" dirty="0" err="1"/>
              <a:t>aristos</a:t>
            </a:r>
            <a:r>
              <a:rPr lang="cs-CZ" sz="1800" dirty="0"/>
              <a:t>, nejlepší a </a:t>
            </a:r>
            <a:r>
              <a:rPr lang="cs-CZ" sz="1800" dirty="0" err="1"/>
              <a:t>kratos</a:t>
            </a:r>
            <a:r>
              <a:rPr lang="cs-CZ" sz="1800" dirty="0"/>
              <a:t>, vláda):    2 skupiny šlechty: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a) </a:t>
            </a:r>
            <a:r>
              <a:rPr lang="cs-CZ" sz="1800" b="1" dirty="0"/>
              <a:t>beneficiáři  </a:t>
            </a:r>
            <a:r>
              <a:rPr lang="cs-CZ" sz="1800" dirty="0"/>
              <a:t>–   správa veřejných úřadů:  z úřadu dostávali třetinu příjmů, dvě třetiny vládce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 systém převzatý ze západu (Franské říše)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 vznik domácí aristokracie na základě římských provinčních civilizačních vzorů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 </a:t>
            </a:r>
            <a:r>
              <a:rPr lang="cs-CZ" sz="1800" b="1" dirty="0"/>
              <a:t>hodnost</a:t>
            </a:r>
            <a:r>
              <a:rPr lang="cs-CZ" sz="1800" dirty="0"/>
              <a:t> (</a:t>
            </a:r>
            <a:r>
              <a:rPr lang="cs-CZ" sz="1800" dirty="0" err="1"/>
              <a:t>dignitas</a:t>
            </a:r>
            <a:r>
              <a:rPr lang="cs-CZ" sz="1800" dirty="0"/>
              <a:t>) a </a:t>
            </a:r>
            <a:r>
              <a:rPr lang="cs-CZ" sz="1800" b="1" dirty="0"/>
              <a:t>úřad</a:t>
            </a:r>
            <a:r>
              <a:rPr lang="cs-CZ" sz="1800" dirty="0"/>
              <a:t> (</a:t>
            </a:r>
            <a:r>
              <a:rPr lang="cs-CZ" sz="1800" dirty="0" err="1"/>
              <a:t>officium</a:t>
            </a:r>
            <a:r>
              <a:rPr lang="cs-CZ" sz="1800" dirty="0"/>
              <a:t>)  =  </a:t>
            </a:r>
            <a:r>
              <a:rPr lang="cs-CZ" sz="1800" b="1" dirty="0"/>
              <a:t>služba</a:t>
            </a:r>
            <a:r>
              <a:rPr lang="cs-CZ" sz="1800" dirty="0"/>
              <a:t> knížeti a dynastii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zajišťovaly </a:t>
            </a:r>
            <a:r>
              <a:rPr lang="cs-CZ" sz="1800" b="1" dirty="0"/>
              <a:t>„dobrodiní“ </a:t>
            </a:r>
            <a:r>
              <a:rPr lang="cs-CZ" sz="1800" dirty="0"/>
              <a:t>(beneficium) - tj. podíly na knížecích důchodech a příjmy z úřadu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b) </a:t>
            </a:r>
            <a:r>
              <a:rPr lang="cs-CZ" sz="1800" b="1" dirty="0"/>
              <a:t>pozemková šlechta</a:t>
            </a:r>
            <a:r>
              <a:rPr lang="cs-CZ" sz="1800" dirty="0"/>
              <a:t>  –  poprvé:  Blah,  kastelán v Litoměřicích  (1177 – 1184)</a:t>
            </a:r>
          </a:p>
          <a:p>
            <a:pPr marL="0" indent="0">
              <a:buNone/>
              <a:defRPr/>
            </a:pPr>
            <a:r>
              <a:rPr lang="cs-CZ" sz="1800" dirty="0"/>
              <a:t> </a:t>
            </a:r>
          </a:p>
          <a:p>
            <a:pPr>
              <a:defRPr/>
            </a:pPr>
            <a:r>
              <a:rPr lang="cs-CZ" sz="1800" dirty="0"/>
              <a:t>Termín </a:t>
            </a:r>
            <a:r>
              <a:rPr lang="cs-CZ" sz="1800" b="1" dirty="0" err="1"/>
              <a:t>nobilis</a:t>
            </a:r>
            <a:r>
              <a:rPr lang="cs-CZ" sz="1800" dirty="0"/>
              <a:t>  –  v pramenech od 40. let 12. stol.:   označení elity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nositelé politických konvencí, její špička nebyla početná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vybírala knížete coby představitele státního celku (symbol)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 z předních rodů spojených příbuzensko-klientskými vztahy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 Termín </a:t>
            </a:r>
            <a:r>
              <a:rPr lang="cs-CZ" sz="1800" b="1" dirty="0" err="1"/>
              <a:t>domines</a:t>
            </a:r>
            <a:r>
              <a:rPr lang="cs-CZ" sz="1800" dirty="0"/>
              <a:t>  –  označení šlechty v poslední třetině 12. stol. (erby, kostely, predikáty)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4878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38F329CA-3C9A-4D9B-B56B-2B946187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Nižší šlechta</a:t>
            </a:r>
            <a:endParaRPr lang="cs-CZ" alt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1AF4BC-5B87-42B6-B5A1-66E2AD6CA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5" y="1066800"/>
            <a:ext cx="11565276" cy="579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14. stol.  </a:t>
            </a:r>
            <a:r>
              <a:rPr lang="cs-CZ" sz="1800" dirty="0"/>
              <a:t>–  rozdělení na vyšší a nižší šlechtu:  první příslušníci drobné šlechty:  páni a rytíři  (16. stol.: vladykové mizí)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rytíři, zemané, vladykové, panoši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nebyli dostatečně urození (krátká rodová historie)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znak urozenosti:  vlastnictví statku zapsaného v zemských deskách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úřady zastávali jen výjimečně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–  </a:t>
            </a:r>
            <a:r>
              <a:rPr lang="cs-CZ" sz="1800" b="1" dirty="0"/>
              <a:t>rytíř</a:t>
            </a:r>
            <a:r>
              <a:rPr lang="cs-CZ" sz="1800" dirty="0"/>
              <a:t>:  šlechtický titul a erb za zásluhy v boji (panovníkem pasován)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oslovení: „urozený a statečný rytíř“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</a:t>
            </a:r>
            <a:r>
              <a:rPr lang="cs-CZ" sz="1800" b="1" dirty="0"/>
              <a:t>zeman</a:t>
            </a:r>
            <a:r>
              <a:rPr lang="cs-CZ" sz="1800" dirty="0"/>
              <a:t>:   vlastnictví menšího statku, nebyl pasován (svobodné postavení)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oslovení:   „urozený zeman či vladyka“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</a:t>
            </a:r>
            <a:r>
              <a:rPr lang="cs-CZ" sz="1800" b="1" dirty="0"/>
              <a:t>vladyka</a:t>
            </a:r>
            <a:r>
              <a:rPr lang="cs-CZ" sz="1800" dirty="0"/>
              <a:t>:  držitel menšího majetku, nebyl pasován, sídlil na dvoře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</a:t>
            </a:r>
            <a:r>
              <a:rPr lang="cs-CZ" sz="1800" b="1" dirty="0"/>
              <a:t>panoš</a:t>
            </a:r>
            <a:r>
              <a:rPr lang="cs-CZ" sz="1800" dirty="0"/>
              <a:t>:  nevlastnil žádný svobodný majetek, ve šlechtických službách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oslovení: „slovutný panoš“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16. stol.  </a:t>
            </a:r>
            <a:r>
              <a:rPr lang="cs-CZ" sz="1800" dirty="0"/>
              <a:t>–  </a:t>
            </a:r>
            <a:r>
              <a:rPr lang="cs-CZ" sz="1800" b="1" dirty="0" err="1"/>
              <a:t>nobiliace</a:t>
            </a:r>
            <a:r>
              <a:rPr lang="cs-CZ" sz="1800" b="1" dirty="0"/>
              <a:t> měšťanů:  </a:t>
            </a:r>
            <a:r>
              <a:rPr lang="cs-CZ" sz="1800" dirty="0"/>
              <a:t>erb (list) a přídomek, propuštění z poddanství a přijetí do rytířského stavu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E477492C-5AA1-4B26-84D7-AA1DA751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Panovník</a:t>
            </a:r>
            <a:endParaRPr lang="cs-CZ" alt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12473F-4827-42D0-A4F5-A033E921D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3" y="996593"/>
            <a:ext cx="11863227" cy="58614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800" b="1" dirty="0"/>
              <a:t>Výstavba státu  </a:t>
            </a:r>
            <a:r>
              <a:rPr lang="cs-CZ" sz="1800" dirty="0"/>
              <a:t>–  dva principy:   a)  </a:t>
            </a:r>
            <a:r>
              <a:rPr lang="cs-CZ" sz="1800" b="1" dirty="0"/>
              <a:t>národní</a:t>
            </a:r>
            <a:r>
              <a:rPr lang="cs-CZ" sz="1800" dirty="0"/>
              <a:t> (nadkmenový):   společenství vedené šlechtou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b)  </a:t>
            </a:r>
            <a:r>
              <a:rPr lang="cs-CZ" sz="1800" b="1" dirty="0"/>
              <a:t>knížecí „</a:t>
            </a:r>
            <a:r>
              <a:rPr lang="cs-CZ" sz="1800" b="1" dirty="0" err="1"/>
              <a:t>regnum</a:t>
            </a:r>
            <a:r>
              <a:rPr lang="cs-CZ" sz="1800" dirty="0"/>
              <a:t>“:   institucionální uspořádání země panovníkem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(</a:t>
            </a:r>
            <a:r>
              <a:rPr lang="pl-PL" sz="1800" dirty="0"/>
              <a:t>České země:  „regnum“ –  království)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Vztah k zemi a vlastnictví  </a:t>
            </a:r>
            <a:r>
              <a:rPr lang="cs-CZ" sz="1800" dirty="0"/>
              <a:t>–  kníže:  právo odúmrti: „regál k zemi“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majitel veřejných prostor (zajištění bezpečnosti)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nemohl legitimně vzít půdu svobodným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–  první český král:  </a:t>
            </a:r>
            <a:r>
              <a:rPr lang="cs-CZ" sz="1800" b="1" dirty="0"/>
              <a:t>1085:</a:t>
            </a:r>
            <a:r>
              <a:rPr lang="cs-CZ" sz="1800" dirty="0"/>
              <a:t>  </a:t>
            </a:r>
            <a:r>
              <a:rPr lang="cs-CZ" sz="1800" b="1" dirty="0"/>
              <a:t>Vratislav II. </a:t>
            </a:r>
            <a:r>
              <a:rPr lang="cs-CZ" sz="1800" dirty="0"/>
              <a:t>(ne dědičně)  1158:  </a:t>
            </a:r>
            <a:r>
              <a:rPr lang="cs-CZ" sz="1800" b="1" dirty="0"/>
              <a:t>Vladislav II.</a:t>
            </a:r>
            <a:r>
              <a:rPr lang="cs-CZ" sz="1800" dirty="0"/>
              <a:t>  (dědičně)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–  lenní držba:  dědičná: </a:t>
            </a:r>
            <a:r>
              <a:rPr lang="cs-CZ" sz="1800" b="1" dirty="0"/>
              <a:t>1189</a:t>
            </a:r>
            <a:r>
              <a:rPr lang="cs-CZ" sz="1800" dirty="0"/>
              <a:t>-Morava, </a:t>
            </a:r>
            <a:r>
              <a:rPr lang="cs-CZ" sz="1800" b="1" dirty="0"/>
              <a:t>1222</a:t>
            </a:r>
            <a:r>
              <a:rPr lang="cs-CZ" sz="1800" dirty="0"/>
              <a:t>-Čechy)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– </a:t>
            </a:r>
            <a:r>
              <a:rPr lang="cs-CZ" sz="1800" b="1" dirty="0"/>
              <a:t>do pol. 13. stol</a:t>
            </a:r>
            <a:r>
              <a:rPr lang="cs-CZ" sz="1800" dirty="0"/>
              <a:t>.:  </a:t>
            </a:r>
            <a:r>
              <a:rPr lang="cs-CZ" sz="1800" b="1" dirty="0" err="1"/>
              <a:t>princeps</a:t>
            </a:r>
            <a:r>
              <a:rPr lang="cs-CZ" sz="1800" b="1" dirty="0"/>
              <a:t> </a:t>
            </a:r>
            <a:r>
              <a:rPr lang="cs-CZ" sz="1800" b="1" dirty="0" err="1"/>
              <a:t>Bohemorum</a:t>
            </a:r>
            <a:r>
              <a:rPr lang="cs-CZ" sz="1800" b="1" dirty="0"/>
              <a:t> </a:t>
            </a:r>
            <a:r>
              <a:rPr lang="cs-CZ" sz="1800" dirty="0"/>
              <a:t>(„první“ z Čechů)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kolokvia:  sjezdy (setkání) s předáky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–  </a:t>
            </a:r>
            <a:r>
              <a:rPr lang="cs-CZ" sz="1800" b="1" dirty="0"/>
              <a:t>od pol. 13. stol.</a:t>
            </a:r>
            <a:r>
              <a:rPr lang="cs-CZ" sz="1800" dirty="0"/>
              <a:t>  –   </a:t>
            </a:r>
            <a:r>
              <a:rPr lang="cs-CZ" sz="1800" b="1" dirty="0" err="1"/>
              <a:t>rex</a:t>
            </a:r>
            <a:r>
              <a:rPr lang="cs-CZ" sz="1800" b="1" dirty="0"/>
              <a:t> </a:t>
            </a:r>
            <a:r>
              <a:rPr lang="cs-CZ" sz="1800" b="1" dirty="0" err="1"/>
              <a:t>Bohemiae</a:t>
            </a:r>
            <a:r>
              <a:rPr lang="cs-CZ" sz="1800" b="1" dirty="0"/>
              <a:t> </a:t>
            </a:r>
            <a:r>
              <a:rPr lang="cs-CZ" sz="1800" dirty="0"/>
              <a:t>(„král“ Čech)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zemské sněmy:   shromáždění předáků země (soudy, berně, mír, volba krále)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10473C-3DA8-4C0F-B35E-60EA1FBF8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6" y="626724"/>
            <a:ext cx="11760484" cy="623127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800" dirty="0"/>
              <a:t> </a:t>
            </a:r>
            <a:r>
              <a:rPr lang="cs-CZ" sz="1800" b="1" dirty="0"/>
              <a:t>od 12/13. stol.  </a:t>
            </a:r>
            <a:r>
              <a:rPr lang="cs-CZ" sz="1800" dirty="0"/>
              <a:t>–  2 typy způsobu panování:    vládce  x  šlechtická obec</a:t>
            </a: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</a:t>
            </a:r>
            <a:r>
              <a:rPr lang="cs-CZ" sz="1800" dirty="0"/>
              <a:t>–  systém zemské správy se ustálil za Václava II.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</a:t>
            </a:r>
            <a:r>
              <a:rPr lang="cs-CZ" sz="1800" b="1" dirty="0"/>
              <a:t>státní správa</a:t>
            </a:r>
            <a:r>
              <a:rPr lang="cs-CZ" sz="1800" dirty="0"/>
              <a:t> (korunní, menzální)  –  </a:t>
            </a:r>
            <a:r>
              <a:rPr lang="cs-CZ" sz="1800" b="1" dirty="0"/>
              <a:t>dominium </a:t>
            </a:r>
            <a:r>
              <a:rPr lang="cs-CZ" sz="1800" b="1" dirty="0" err="1"/>
              <a:t>generale</a:t>
            </a:r>
            <a:r>
              <a:rPr lang="cs-CZ" sz="1800" b="1" dirty="0"/>
              <a:t>:   </a:t>
            </a:r>
            <a:r>
              <a:rPr lang="cs-CZ" sz="1800" dirty="0"/>
              <a:t>panování se šlechtou  (první mezi rovnými)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               šlechta:  odsouhlasovala zemskou </a:t>
            </a:r>
            <a:r>
              <a:rPr lang="cs-CZ" sz="1800" dirty="0" err="1"/>
              <a:t>berni</a:t>
            </a:r>
            <a:r>
              <a:rPr lang="cs-CZ" sz="1800" dirty="0"/>
              <a:t> (daně)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–  14. stol.:  majetek České koruny  (vyčleněn jako nezcizitelný)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–  15. stol:   korunní zboží  –  majetek státu (král  – uživatel)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                     komorní zboží  –  osobní majetek panovníka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</a:t>
            </a:r>
            <a:r>
              <a:rPr lang="cs-CZ" sz="1800" b="1" dirty="0"/>
              <a:t>privátní správa</a:t>
            </a:r>
            <a:r>
              <a:rPr lang="cs-CZ" sz="1800" dirty="0"/>
              <a:t> (komorní)  –  </a:t>
            </a:r>
            <a:r>
              <a:rPr lang="cs-CZ" sz="1800" b="1" dirty="0"/>
              <a:t>dominium </a:t>
            </a:r>
            <a:r>
              <a:rPr lang="cs-CZ" sz="1800" b="1" dirty="0" err="1"/>
              <a:t>speciale</a:t>
            </a:r>
            <a:r>
              <a:rPr lang="cs-CZ" sz="1800" dirty="0"/>
              <a:t>:   tzv. zvláštní panování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panovnické příjmy z </a:t>
            </a:r>
            <a:r>
              <a:rPr lang="cs-CZ" sz="1800" dirty="0" err="1"/>
              <a:t>regáůy</a:t>
            </a:r>
            <a:r>
              <a:rPr lang="cs-CZ" sz="1800" dirty="0"/>
              <a:t>:  pozemkový, horní, tržní, židovský aj.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defRPr/>
            </a:pPr>
            <a:r>
              <a:rPr lang="cs-CZ" sz="1800" dirty="0"/>
              <a:t> </a:t>
            </a:r>
            <a:r>
              <a:rPr lang="cs-CZ" sz="1800" b="1" dirty="0"/>
              <a:t>1212:  Zlatá bula sicilská  </a:t>
            </a:r>
            <a:r>
              <a:rPr lang="fi-FI" sz="1800" b="1" dirty="0"/>
              <a:t> </a:t>
            </a:r>
            <a:r>
              <a:rPr lang="cs-CZ" sz="1800" dirty="0"/>
              <a:t>–  </a:t>
            </a:r>
            <a:r>
              <a:rPr lang="fi-FI" sz="1800" dirty="0"/>
              <a:t> </a:t>
            </a:r>
            <a:r>
              <a:rPr lang="cs-CZ" sz="1800" b="1" dirty="0"/>
              <a:t>dědičná královská hodnost:  </a:t>
            </a:r>
            <a:r>
              <a:rPr lang="cs-CZ" sz="1800" dirty="0"/>
              <a:t>Přemyslu Otakaru I. potvrdil císař Fridrich II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–   bratru Vladislavu Jindřichovi potvrzena držba Moravy: "</a:t>
            </a:r>
            <a:r>
              <a:rPr lang="cs-CZ" sz="1800" dirty="0" err="1"/>
              <a:t>Mocran</a:t>
            </a:r>
            <a:r>
              <a:rPr lang="cs-CZ" sz="1800" dirty="0"/>
              <a:t> et </a:t>
            </a:r>
            <a:r>
              <a:rPr lang="cs-CZ" sz="1800" dirty="0" err="1"/>
              <a:t>Mocran</a:t>
            </a:r>
            <a:r>
              <a:rPr lang="cs-CZ" sz="1800" dirty="0"/>
              <a:t>„)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–   právo české šlechty na volbu svého panovníka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–   právo investitury pražských a olomouckých biskupů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–   osvobození od povinností vůči říši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–   účast:   na sněmech (</a:t>
            </a:r>
            <a:r>
              <a:rPr lang="cs-CZ" sz="1800" dirty="0" err="1"/>
              <a:t>Bamberk</a:t>
            </a:r>
            <a:r>
              <a:rPr lang="cs-CZ" sz="1800" dirty="0"/>
              <a:t>, Norimberk, </a:t>
            </a:r>
            <a:r>
              <a:rPr lang="cs-CZ" sz="1800" dirty="0" err="1"/>
              <a:t>Merseburk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na římské korunovační jízdě (300 jezdců)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  <p:pic>
        <p:nvPicPr>
          <p:cNvPr id="5" name="Picture 6" descr="bula[1]">
            <a:extLst>
              <a:ext uri="{FF2B5EF4-FFF2-40B4-BE49-F238E27FC236}">
                <a16:creationId xmlns:a16="http://schemas.microsoft.com/office/drawing/2014/main" id="{721519D5-C04B-4121-B184-37708EA0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81" y="4571999"/>
            <a:ext cx="1312064" cy="207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>
            <a:extLst>
              <a:ext uri="{FF2B5EF4-FFF2-40B4-BE49-F238E27FC236}">
                <a16:creationId xmlns:a16="http://schemas.microsoft.com/office/drawing/2014/main" id="{C7B69C8D-DA95-4F34-A7D2-FB9340AF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063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Nejvyšší úřady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6C4A22A-88D7-4134-BDFB-0A1782B29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497" y="762000"/>
            <a:ext cx="9712503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Královský dvůr  </a:t>
            </a:r>
            <a:r>
              <a:rPr lang="cs-CZ" sz="1800" dirty="0"/>
              <a:t>–   mocenské, politické, společenské a kulturní centrum země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úřední aparát v nejbližším okruhu panovníka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nejdůležitější:  královská rada a královská kancelář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 </a:t>
            </a:r>
            <a:r>
              <a:rPr lang="cs-CZ" sz="1800" b="1" dirty="0"/>
              <a:t>Dvorské úřady  </a:t>
            </a:r>
            <a:r>
              <a:rPr lang="cs-CZ" sz="1800" dirty="0"/>
              <a:t>–  </a:t>
            </a:r>
            <a:r>
              <a:rPr lang="cs-CZ" sz="1800" b="1" dirty="0"/>
              <a:t>hofmistr:</a:t>
            </a:r>
            <a:r>
              <a:rPr lang="cs-CZ" sz="1800" dirty="0"/>
              <a:t>  stál v čele dvora a zajišťoval jeho chod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</a:t>
            </a:r>
            <a:r>
              <a:rPr lang="cs-CZ" sz="1800" b="1" dirty="0"/>
              <a:t>pražský purkrabí:  </a:t>
            </a:r>
            <a:r>
              <a:rPr lang="cs-CZ" sz="1800" dirty="0"/>
              <a:t>zástupce krále ve věcech vojenských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</a:t>
            </a:r>
            <a:r>
              <a:rPr lang="cs-CZ" sz="1800" b="1" dirty="0"/>
              <a:t>dvorský sudí:  </a:t>
            </a:r>
            <a:r>
              <a:rPr lang="cs-CZ" sz="1800" dirty="0"/>
              <a:t>soudní kompetence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</a:t>
            </a:r>
            <a:r>
              <a:rPr lang="cs-CZ" sz="1800" b="1" dirty="0"/>
              <a:t>nejvyšší komorník: </a:t>
            </a:r>
            <a:r>
              <a:rPr lang="cs-CZ" sz="1800" dirty="0"/>
              <a:t> hospodářský správce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</a:t>
            </a:r>
            <a:r>
              <a:rPr lang="cs-CZ" sz="1800" b="1" dirty="0"/>
              <a:t>kancléř:</a:t>
            </a:r>
            <a:r>
              <a:rPr lang="cs-CZ" sz="1800" dirty="0"/>
              <a:t>   v čele královské kanceláře (úřední písemnosti)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</a:t>
            </a:r>
          </a:p>
          <a:p>
            <a:pPr>
              <a:defRPr/>
            </a:pPr>
            <a:r>
              <a:rPr lang="cs-CZ" sz="1800" b="1" dirty="0"/>
              <a:t>Zemské úřady:  zemský soud</a:t>
            </a:r>
            <a:r>
              <a:rPr lang="cs-CZ" sz="1800" dirty="0"/>
              <a:t>  –  z jednání písemné záznamy (</a:t>
            </a:r>
            <a:r>
              <a:rPr lang="cs-CZ" sz="1800" dirty="0" err="1"/>
              <a:t>registra</a:t>
            </a:r>
            <a:r>
              <a:rPr lang="cs-CZ" sz="1800" dirty="0"/>
              <a:t> regália)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–  po smrti P. O. II. ovládnut šlechtou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–  </a:t>
            </a:r>
            <a:r>
              <a:rPr lang="cs-CZ" sz="1800" b="1" dirty="0"/>
              <a:t>nejvyšší sudí, komorník, písař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</a:t>
            </a:r>
            <a:r>
              <a:rPr lang="cs-CZ" sz="1800" b="1" dirty="0"/>
              <a:t>zemský sněm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shromáždění šlechty, duchovenstva a měšťanstva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–  svolával král (nejstarší doložen 1327)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–  15./16. stol.: nezávislé usnesení (daně aj.)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CD7F9-CA4E-4A6E-ADD9-7E2E58A3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2390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Panovnické dvory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C3153C-401C-4131-8600-32AE55B3E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1417834"/>
            <a:ext cx="11647470" cy="6051477"/>
          </a:xfrm>
        </p:spPr>
        <p:txBody>
          <a:bodyPr>
            <a:noAutofit/>
          </a:bodyPr>
          <a:lstStyle/>
          <a:p>
            <a:r>
              <a:rPr lang="cs-CZ" sz="2000" b="1" dirty="0"/>
              <a:t>Lat. </a:t>
            </a:r>
            <a:r>
              <a:rPr lang="cs-CZ" sz="2000" b="1" dirty="0" err="1"/>
              <a:t>curtis</a:t>
            </a:r>
            <a:r>
              <a:rPr lang="cs-CZ" sz="2000" b="1" dirty="0"/>
              <a:t>  –  dvůr:</a:t>
            </a:r>
            <a:r>
              <a:rPr lang="cs-CZ" sz="2000" dirty="0"/>
              <a:t>  světského vládce (císař, kníže/král)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církevního hodnostáře (papež, kardinál, arcibiskup, biskup)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šlechty  (významné majetkově zajištěné rody) 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–  </a:t>
            </a:r>
            <a:r>
              <a:rPr lang="cs-CZ" sz="2000" b="1" dirty="0"/>
              <a:t>význam:</a:t>
            </a:r>
            <a:r>
              <a:rPr lang="cs-CZ" sz="2000" dirty="0"/>
              <a:t>  prostorový:   sídlo  (rezidence:  současný pojem z lat. </a:t>
            </a:r>
            <a:r>
              <a:rPr lang="cs-CZ" sz="2000" dirty="0" err="1"/>
              <a:t>residere</a:t>
            </a:r>
            <a:r>
              <a:rPr lang="cs-CZ" sz="2000" dirty="0"/>
              <a:t> – usadit se)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personální:   sdružení osob kolem vládce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administrativně-správní:  dvorské úřady s konkrétními okruhy činností</a:t>
            </a:r>
          </a:p>
          <a:p>
            <a:endParaRPr lang="cs-CZ" sz="2000" dirty="0"/>
          </a:p>
          <a:p>
            <a:r>
              <a:rPr lang="cs-CZ" sz="2000" b="1" dirty="0"/>
              <a:t>Josef Macek  </a:t>
            </a:r>
            <a:r>
              <a:rPr lang="cs-CZ" sz="2000" dirty="0"/>
              <a:t>–  vymezil 4 základní kategorie:</a:t>
            </a:r>
          </a:p>
          <a:p>
            <a:pPr marL="0" indent="0">
              <a:buNone/>
            </a:pPr>
            <a:r>
              <a:rPr lang="cs-CZ" sz="2000" dirty="0"/>
              <a:t>                                 1.  sídlo</a:t>
            </a:r>
          </a:p>
          <a:p>
            <a:pPr marL="0" indent="0">
              <a:buNone/>
            </a:pPr>
            <a:r>
              <a:rPr lang="cs-CZ" sz="2000" dirty="0"/>
              <a:t>                                 2.  dvůr v personálním smyslu   (panovník, jeho družina, služebníci, dvořané)</a:t>
            </a:r>
          </a:p>
          <a:p>
            <a:pPr marL="0" indent="0">
              <a:buNone/>
            </a:pPr>
            <a:r>
              <a:rPr lang="cs-CZ" sz="2000" dirty="0"/>
              <a:t>                                 3.  hospodářské středisko  (curia)</a:t>
            </a:r>
          </a:p>
          <a:p>
            <a:pPr marL="0" indent="0">
              <a:buNone/>
            </a:pPr>
            <a:r>
              <a:rPr lang="cs-CZ" sz="2000" dirty="0"/>
              <a:t>                                 4.  shromáždění   (sněm, sjezd)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84466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A1CDD91E-6638-4681-AC92-0286BAB0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236" y="228600"/>
            <a:ext cx="8722760" cy="85725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Knížecí dvůr Přemyslovců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861B26-DD09-4C64-BA45-28A084ED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47" y="1222624"/>
            <a:ext cx="11534454" cy="563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Společenství lidí žijící trvale v blízkosti knížete:    </a:t>
            </a:r>
          </a:p>
          <a:p>
            <a:pPr marL="0" indent="0">
              <a:buNone/>
              <a:defRPr/>
            </a:pPr>
            <a:r>
              <a:rPr lang="cs-CZ" sz="1800" dirty="0"/>
              <a:t>     a)  jádro </a:t>
            </a:r>
            <a:r>
              <a:rPr lang="cs-CZ" sz="1800" b="1" dirty="0"/>
              <a:t>dvora (curia):  </a:t>
            </a:r>
            <a:r>
              <a:rPr lang="cs-CZ" sz="1800" dirty="0"/>
              <a:t>členové vládního rodu a jejich příbuzní</a:t>
            </a:r>
          </a:p>
          <a:p>
            <a:pPr marL="0" indent="0">
              <a:buNone/>
              <a:defRPr/>
            </a:pPr>
            <a:r>
              <a:rPr lang="cs-CZ" sz="1800" dirty="0"/>
              <a:t>     b)  okruh provinčních hodnostářů</a:t>
            </a:r>
          </a:p>
          <a:p>
            <a:pPr marL="0" indent="0">
              <a:buNone/>
              <a:defRPr/>
            </a:pPr>
            <a:r>
              <a:rPr lang="cs-CZ" sz="1800" dirty="0"/>
              <a:t>     c)  rozšířený dvůr  –  </a:t>
            </a:r>
            <a:r>
              <a:rPr lang="cs-CZ" sz="1800" dirty="0" err="1"/>
              <a:t>colloquium</a:t>
            </a:r>
            <a:r>
              <a:rPr lang="cs-CZ" sz="1800" dirty="0"/>
              <a:t>, curia </a:t>
            </a:r>
            <a:r>
              <a:rPr lang="cs-CZ" sz="1800" dirty="0" err="1"/>
              <a:t>generalis</a:t>
            </a:r>
            <a:r>
              <a:rPr lang="cs-CZ" sz="1800" dirty="0"/>
              <a:t> (sněm či soudní shromáždění)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–   11. stol.:   v čele </a:t>
            </a: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palati</a:t>
            </a:r>
            <a:r>
              <a:rPr lang="cs-CZ" sz="1800" b="1" dirty="0" err="1"/>
              <a:t>nus</a:t>
            </a:r>
            <a:r>
              <a:rPr lang="cs-CZ" sz="1800" dirty="0"/>
              <a:t>:   panovníkův zástupce, vojenský velitel, pražský kastelán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Dvorské hodnosti  </a:t>
            </a:r>
            <a:r>
              <a:rPr lang="cs-CZ" sz="1800" dirty="0"/>
              <a:t>–  </a:t>
            </a:r>
            <a:r>
              <a:rPr lang="cs-CZ" sz="1800" b="1" dirty="0"/>
              <a:t>1 řádu:  </a:t>
            </a:r>
            <a:r>
              <a:rPr lang="cs-CZ" sz="1800" dirty="0"/>
              <a:t>maršálek, komoří, lovčí, palatin, mistr pekařů a kuchařů, mečník, jídlonoš (stolník a číšník)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–   </a:t>
            </a:r>
            <a:r>
              <a:rPr lang="cs-CZ" sz="1800" b="1" dirty="0"/>
              <a:t>2. řádu:</a:t>
            </a:r>
            <a:r>
              <a:rPr lang="cs-CZ" sz="1800" dirty="0"/>
              <a:t>   komorník, podkomoří, mincmistr, kancléř, sudí, notář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Panovnická svrchovanost  </a:t>
            </a:r>
            <a:r>
              <a:rPr lang="cs-CZ" sz="1800" dirty="0"/>
              <a:t>–  povyšování do šlechtického stavu, udělování a polepšování erbů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–  pasování rytířů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–   zbavení šlechtictví (nemravný život, zlehčování stavu, nešlechtické </a:t>
            </a:r>
            <a:r>
              <a:rPr lang="cs-CZ" sz="1800" dirty="0" err="1"/>
              <a:t>zaměstnní</a:t>
            </a:r>
            <a:r>
              <a:rPr lang="cs-CZ" sz="1800" dirty="0"/>
              <a:t>)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DVOŘÁČKOVÁ-MALÁ , D.– ZELENKA, J.: Curia </a:t>
            </a:r>
            <a:r>
              <a:rPr lang="cs-CZ" sz="1800" dirty="0" err="1"/>
              <a:t>ducis</a:t>
            </a:r>
            <a:r>
              <a:rPr lang="cs-CZ" sz="1800" dirty="0"/>
              <a:t>, curia </a:t>
            </a:r>
            <a:r>
              <a:rPr lang="cs-CZ" sz="1800" dirty="0" err="1"/>
              <a:t>regis</a:t>
            </a:r>
            <a:r>
              <a:rPr lang="cs-CZ" sz="1800" dirty="0"/>
              <a:t>. Panovnický dvůr za vlády Přemyslovců. Praha 2011.</a:t>
            </a:r>
          </a:p>
          <a:p>
            <a:pPr eaLnBrk="1" hangingPunct="1">
              <a:defRPr/>
            </a:pPr>
            <a:r>
              <a:rPr lang="cs-CZ" sz="1800" dirty="0"/>
              <a:t>DVOŘÁČKOVÁ-MALÁ, D.: Královský dvůr Václava II. České Budějovice 2011.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3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307F8-5191-41A3-AB99-FD67840B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57546"/>
            <a:ext cx="11275031" cy="6200454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Konrád z </a:t>
            </a:r>
            <a:r>
              <a:rPr lang="cs-CZ" sz="2400" b="1" dirty="0" err="1"/>
              <a:t>Megenbergu</a:t>
            </a:r>
            <a:r>
              <a:rPr lang="cs-CZ" sz="2400" b="1" dirty="0"/>
              <a:t>: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       </a:t>
            </a:r>
            <a:r>
              <a:rPr lang="cs-CZ" sz="1800" dirty="0"/>
              <a:t> –   německý teolog</a:t>
            </a:r>
          </a:p>
          <a:p>
            <a:pPr marL="0" indent="0">
              <a:buNone/>
            </a:pPr>
            <a:r>
              <a:rPr lang="cs-CZ" sz="1800" dirty="0"/>
              <a:t>        –   studoval v Erfurtu a v Paříži na Sorbonně, kde i vyučoval (magistr svobodných umění) </a:t>
            </a:r>
          </a:p>
          <a:p>
            <a:pPr marL="0" indent="0">
              <a:buNone/>
            </a:pPr>
            <a:r>
              <a:rPr lang="cs-CZ" sz="1800" dirty="0"/>
              <a:t>        –  1343:  rektorem svatoštěpánské školy ve Vídni </a:t>
            </a:r>
          </a:p>
          <a:p>
            <a:pPr marL="0" indent="0">
              <a:buNone/>
            </a:pPr>
            <a:r>
              <a:rPr lang="cs-CZ" sz="1800" dirty="0"/>
              <a:t>        –  1348:  v bavorském Řezně</a:t>
            </a:r>
          </a:p>
          <a:p>
            <a:pPr marL="0" indent="0">
              <a:buNone/>
            </a:pPr>
            <a:r>
              <a:rPr lang="cs-CZ" sz="1800" dirty="0"/>
              <a:t>        –  spis </a:t>
            </a:r>
            <a:r>
              <a:rPr lang="cs-CZ" sz="1800" dirty="0" err="1"/>
              <a:t>Yconomica</a:t>
            </a:r>
            <a:r>
              <a:rPr lang="cs-CZ" sz="1800" dirty="0"/>
              <a:t>:  teoretický popis uspořádání dvora ze 14. stol. </a:t>
            </a:r>
          </a:p>
          <a:p>
            <a:pPr marL="0" indent="0">
              <a:buNone/>
            </a:pPr>
            <a:r>
              <a:rPr lang="cs-CZ" sz="1800" dirty="0"/>
              <a:t>        –   rozlišoval:   curia minor (malý, běžný, každodenní) </a:t>
            </a:r>
          </a:p>
          <a:p>
            <a:pPr marL="0" indent="0">
              <a:buNone/>
            </a:pPr>
            <a:r>
              <a:rPr lang="cs-CZ" sz="1800" dirty="0"/>
              <a:t>                                  curia maior (velký, úplný)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2400" dirty="0"/>
              <a:t>        „…dvůr císaře je dvojí, totiž menší a větší. Menší dvůr je císařův dům [domácnost]</a:t>
            </a:r>
          </a:p>
          <a:p>
            <a:pPr marL="0" indent="0">
              <a:buNone/>
            </a:pPr>
            <a:r>
              <a:rPr lang="cs-CZ" sz="2400" dirty="0"/>
              <a:t>        složený z menších služebníků, jako jsou níže postavení rytíři a vazalové, kteří jsou</a:t>
            </a:r>
          </a:p>
          <a:p>
            <a:pPr marL="0" indent="0">
              <a:buNone/>
            </a:pPr>
            <a:r>
              <a:rPr lang="cs-CZ" sz="2400" dirty="0"/>
              <a:t>        každodenními dvořany a čeledí. Dvůr větší znamená pak setkávání se císaře s</a:t>
            </a:r>
          </a:p>
          <a:p>
            <a:pPr marL="0" indent="0">
              <a:buNone/>
            </a:pPr>
            <a:r>
              <a:rPr lang="cs-CZ" sz="2400" dirty="0"/>
              <a:t>         velmoži, knížaty a kurfiřty Svaté říše římské.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9317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C7B9B-6040-4B10-93EA-F2946D78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65" y="1"/>
            <a:ext cx="10515600" cy="1325562"/>
          </a:xfrm>
        </p:spPr>
        <p:txBody>
          <a:bodyPr/>
          <a:lstStyle/>
          <a:p>
            <a:r>
              <a:rPr lang="cs-CZ" dirty="0"/>
              <a:t>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Osídlení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A72720-8837-4A92-AEBE-66DDA3AC3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1130157"/>
            <a:ext cx="11791308" cy="5727841"/>
          </a:xfrm>
        </p:spPr>
        <p:txBody>
          <a:bodyPr>
            <a:normAutofit fontScale="92500" lnSpcReduction="20000"/>
          </a:bodyPr>
          <a:lstStyle/>
          <a:p>
            <a:r>
              <a:rPr lang="cs-CZ" sz="1800" b="1" dirty="0"/>
              <a:t>10. stol.:  Čechy   </a:t>
            </a:r>
            <a:r>
              <a:rPr lang="cs-CZ" sz="1800" dirty="0"/>
              <a:t>–  střední:  pražská kotlina </a:t>
            </a:r>
          </a:p>
          <a:p>
            <a:pPr marL="0" indent="0">
              <a:buNone/>
            </a:pPr>
            <a:r>
              <a:rPr lang="cs-CZ" sz="1800" dirty="0"/>
              <a:t>                                     –   plzeňská pánev </a:t>
            </a:r>
          </a:p>
          <a:p>
            <a:pPr marL="0" indent="0">
              <a:buNone/>
            </a:pPr>
            <a:r>
              <a:rPr lang="cs-CZ" sz="1800" dirty="0"/>
              <a:t>                                     –  severozápadní:  Žatecko a </a:t>
            </a:r>
            <a:r>
              <a:rPr lang="cs-CZ" sz="1800" dirty="0" err="1"/>
              <a:t>Kadaňsko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           –  východní:  </a:t>
            </a:r>
            <a:r>
              <a:rPr lang="cs-CZ" sz="1800" dirty="0" err="1"/>
              <a:t>Čáslavsko</a:t>
            </a:r>
            <a:r>
              <a:rPr lang="cs-CZ" sz="1800" dirty="0"/>
              <a:t> a Hradecko, Pardubicko, Královéhradecko a </a:t>
            </a:r>
            <a:r>
              <a:rPr lang="cs-CZ" sz="1800" dirty="0" err="1"/>
              <a:t>Jaroměřsko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                                     –   jižní:  rozšiřování hradské soustavy  –  </a:t>
            </a:r>
            <a:r>
              <a:rPr lang="pt-BR" sz="1800" dirty="0"/>
              <a:t>správní centr</a:t>
            </a:r>
            <a:r>
              <a:rPr lang="cs-CZ" sz="1800" dirty="0"/>
              <a:t>a</a:t>
            </a:r>
            <a:r>
              <a:rPr lang="pt-BR" sz="1800" dirty="0"/>
              <a:t> </a:t>
            </a:r>
            <a:r>
              <a:rPr lang="cs-CZ" sz="1800" dirty="0"/>
              <a:t>hradiště Na </a:t>
            </a:r>
            <a:r>
              <a:rPr lang="cs-CZ" sz="1800" dirty="0" err="1"/>
              <a:t>Jínu</a:t>
            </a:r>
            <a:r>
              <a:rPr lang="cs-CZ" sz="1800" dirty="0"/>
              <a:t> u </a:t>
            </a:r>
            <a:r>
              <a:rPr lang="pt-BR" sz="1800" dirty="0"/>
              <a:t>Netolic a Doudleby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                     dvorec u </a:t>
            </a:r>
            <a:r>
              <a:rPr lang="cs-CZ" sz="1800" dirty="0" err="1"/>
              <a:t>Poněšic</a:t>
            </a:r>
            <a:r>
              <a:rPr lang="cs-CZ" sz="1800" dirty="0"/>
              <a:t> považován z hrad „přechodného typu“</a:t>
            </a:r>
          </a:p>
          <a:p>
            <a:pPr marL="0" indent="0">
              <a:buNone/>
            </a:pPr>
            <a:r>
              <a:rPr lang="cs-CZ" sz="1800" dirty="0"/>
              <a:t>                       </a:t>
            </a:r>
            <a:r>
              <a:rPr lang="cs-CZ" sz="1800" b="1" dirty="0"/>
              <a:t>Morava </a:t>
            </a:r>
            <a:r>
              <a:rPr lang="cs-CZ" sz="1800" dirty="0"/>
              <a:t> –  jižní:  osídlení se stahuje na střední M do Hornomoravského úvalu  (před Maďary) </a:t>
            </a:r>
          </a:p>
          <a:p>
            <a:pPr marL="0" indent="0">
              <a:buNone/>
            </a:pPr>
            <a:r>
              <a:rPr lang="cs-CZ" sz="1800" dirty="0"/>
              <a:t>                                       –  střední:  Olomoucko, Přerovsko</a:t>
            </a:r>
          </a:p>
          <a:p>
            <a:pPr marL="0" indent="0">
              <a:buNone/>
            </a:pPr>
            <a:endParaRPr lang="cs-CZ" sz="1800" b="1" dirty="0"/>
          </a:p>
          <a:p>
            <a:r>
              <a:rPr lang="cs-CZ" sz="1800" b="1" dirty="0"/>
              <a:t>11. stol.  </a:t>
            </a:r>
            <a:r>
              <a:rPr lang="cs-CZ" sz="1800" dirty="0"/>
              <a:t>–  Českomoravská vysočina:  enklávové  (ostrůvky), souvislejší až v první pol. 13. stol. </a:t>
            </a:r>
          </a:p>
          <a:p>
            <a:pPr marL="0" indent="0">
              <a:buNone/>
            </a:pPr>
            <a:r>
              <a:rPr lang="cs-CZ" sz="1800" dirty="0"/>
              <a:t>                     –  po připojení k Čechám:   Břetislav I. buduje nová správní centra</a:t>
            </a:r>
          </a:p>
          <a:p>
            <a:endParaRPr lang="cs-CZ" sz="1800" b="1" dirty="0"/>
          </a:p>
          <a:p>
            <a:r>
              <a:rPr lang="cs-CZ" sz="1800" b="1" dirty="0"/>
              <a:t>12. stol.</a:t>
            </a:r>
            <a:r>
              <a:rPr lang="cs-CZ" sz="1800" dirty="0"/>
              <a:t>  –  kolonizační proces se zintenzivnil:  střední, západní a částečně severních Čechách</a:t>
            </a:r>
          </a:p>
          <a:p>
            <a:pPr marL="0" indent="0" algn="l">
              <a:buNone/>
            </a:pPr>
            <a:r>
              <a:rPr lang="cs-CZ" sz="1800" dirty="0"/>
              <a:t>                    –  jihočeské</a:t>
            </a:r>
            <a:r>
              <a:rPr lang="cs-CZ" sz="1800" b="0" i="0" u="none" strike="noStrike" baseline="0" dirty="0"/>
              <a:t> újezdy využívány jako dary církevním </a:t>
            </a:r>
            <a:r>
              <a:rPr lang="pt-BR" sz="1800" b="0" i="0" u="none" strike="noStrike" baseline="0" dirty="0"/>
              <a:t>institucím v Praze a středních Č</a:t>
            </a:r>
            <a:r>
              <a:rPr lang="cs-CZ" sz="1800" b="0" i="0" u="none" strike="noStrike" baseline="0" dirty="0"/>
              <a:t>.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/>
              <a:t>13. stol.  </a:t>
            </a:r>
            <a:r>
              <a:rPr lang="cs-CZ" sz="1800" dirty="0"/>
              <a:t>–   Přemysl Otakar I. udělil Arnoldu z </a:t>
            </a:r>
            <a:r>
              <a:rPr lang="cs-CZ" sz="1800" dirty="0" err="1"/>
              <a:t>Hückeswagenu</a:t>
            </a:r>
            <a:r>
              <a:rPr lang="cs-CZ" sz="1800" dirty="0"/>
              <a:t> z dolního Porýní území  v předpolí Moravské brány:</a:t>
            </a:r>
          </a:p>
          <a:p>
            <a:pPr marL="0" indent="0">
              <a:buNone/>
            </a:pPr>
            <a:r>
              <a:rPr lang="cs-CZ" sz="1800" dirty="0"/>
              <a:t>´                         od pramene Odry po Beskydy, od  Hranic po soutok Odry s Ostravicí  (enklávy kolem Hranic, Jičína, </a:t>
            </a:r>
            <a:r>
              <a:rPr lang="cs-CZ" sz="1800" dirty="0" err="1"/>
              <a:t>Příbora</a:t>
            </a:r>
            <a:r>
              <a:rPr lang="cs-CZ" sz="1800" dirty="0"/>
              <a:t>, Frýdku) </a:t>
            </a:r>
          </a:p>
          <a:p>
            <a:pPr marL="0" indent="0" algn="l">
              <a:buNone/>
            </a:pPr>
            <a:r>
              <a:rPr lang="cs-CZ" sz="1800" dirty="0"/>
              <a:t>                    –   Opavsko:    rytířské řády, </a:t>
            </a:r>
            <a:r>
              <a:rPr lang="cs-CZ" sz="1800" b="0" i="0" u="none" strike="noStrike" baseline="0" dirty="0"/>
              <a:t>velehradský a hradišťský klášter 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5208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0A3E3B1-0271-45A6-B703-0C95EC0B3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0" t="39251" r="44718" b="13109"/>
          <a:stretch/>
        </p:blipFill>
        <p:spPr>
          <a:xfrm>
            <a:off x="780288" y="361687"/>
            <a:ext cx="10397995" cy="61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7B4CE6D5-57A3-4F5F-9D34-A9087585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Dvorská kultura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915AFC-A36E-4DB3-A70B-2DBC4F964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54" y="990600"/>
            <a:ext cx="11722812" cy="586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1600" dirty="0"/>
              <a:t>Součást dvorského životního stylu (panovník šlechta) šířící se z Francie a Německa.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b="1" dirty="0"/>
              <a:t>Pasování rytíře</a:t>
            </a:r>
            <a:r>
              <a:rPr lang="cs-CZ" altLang="cs-CZ" sz="1600" dirty="0"/>
              <a:t>   –  iniciace do mužské společnosti předáním zbraně a pásu (</a:t>
            </a:r>
            <a:r>
              <a:rPr lang="pt-BR" sz="1600" dirty="0"/>
              <a:t>cingulum militiae</a:t>
            </a:r>
            <a:r>
              <a:rPr lang="cs-CZ" sz="1600" dirty="0"/>
              <a:t>)</a:t>
            </a: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–  akt byl obvykle spojen s královskou korunovací, udělením léna, svatbou, církevním svátkem nebo tažením do bitvy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–  </a:t>
            </a:r>
            <a:r>
              <a:rPr lang="cs-CZ" altLang="cs-CZ" sz="1600" dirty="0" err="1"/>
              <a:t>klerikalizace</a:t>
            </a:r>
            <a:r>
              <a:rPr lang="cs-CZ" altLang="cs-CZ" sz="1600" dirty="0"/>
              <a:t> rituálu:  poskytnutí spirituální ochrany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–  součást rytířské kultury spojená s dvorským (kurtoazním) chováním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–  1128:  nejstarší popis od </a:t>
            </a:r>
            <a:r>
              <a:rPr lang="pt-BR" sz="1600" dirty="0"/>
              <a:t>Jean</a:t>
            </a:r>
            <a:r>
              <a:rPr lang="cs-CZ" sz="1600" dirty="0"/>
              <a:t>a</a:t>
            </a:r>
            <a:r>
              <a:rPr lang="pt-BR" sz="1600" dirty="0"/>
              <a:t> de Marmoutier</a:t>
            </a:r>
            <a:r>
              <a:rPr lang="cs-CZ" sz="1600" dirty="0"/>
              <a:t>a (</a:t>
            </a:r>
            <a:r>
              <a:rPr lang="pt-BR" sz="1600" dirty="0"/>
              <a:t>Historia Gaufreudi </a:t>
            </a:r>
            <a:r>
              <a:rPr lang="cs-CZ" sz="1600" dirty="0" err="1"/>
              <a:t>ducis</a:t>
            </a:r>
            <a:r>
              <a:rPr lang="cs-CZ" sz="1600" dirty="0"/>
              <a:t>): v Rouenu pasován </a:t>
            </a:r>
            <a:r>
              <a:rPr lang="cs-CZ" sz="1600" dirty="0" err="1"/>
              <a:t>Geofroy</a:t>
            </a:r>
            <a:r>
              <a:rPr lang="cs-CZ" sz="1600" dirty="0"/>
              <a:t> </a:t>
            </a:r>
            <a:r>
              <a:rPr lang="cs-CZ" sz="1600" dirty="0" err="1"/>
              <a:t>Plantagenet</a:t>
            </a:r>
            <a:r>
              <a:rPr lang="cs-CZ" sz="1600" dirty="0"/>
              <a:t> </a:t>
            </a:r>
            <a:endParaRPr lang="cs-CZ" altLang="cs-CZ" sz="1600" dirty="0"/>
          </a:p>
          <a:p>
            <a:pPr>
              <a:defRPr/>
            </a:pPr>
            <a:endParaRPr lang="cs-CZ" altLang="cs-CZ" sz="1600" b="1" dirty="0"/>
          </a:p>
          <a:p>
            <a:pPr>
              <a:defRPr/>
            </a:pPr>
            <a:r>
              <a:rPr lang="cs-CZ" altLang="cs-CZ" sz="1600" b="1" dirty="0"/>
              <a:t>Panovnický dvůr  </a:t>
            </a:r>
            <a:r>
              <a:rPr lang="cs-CZ" altLang="cs-CZ" sz="1600" dirty="0"/>
              <a:t>– panovník s rodinou, služebnictvo (chod dvora), duchovní a světské osoby (chod země: výkonná, soudní, správní </a:t>
            </a:r>
            <a:r>
              <a:rPr lang="cs-CZ" altLang="cs-CZ" sz="1600" dirty="0" err="1"/>
              <a:t>mc</a:t>
            </a:r>
            <a:r>
              <a:rPr lang="cs-CZ" altLang="cs-CZ" sz="1600" dirty="0"/>
              <a:t>)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–  svatby, pohřby, slavnosti, ceremonie a rituály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</a:t>
            </a:r>
          </a:p>
          <a:p>
            <a:pPr>
              <a:defRPr/>
            </a:pPr>
            <a:r>
              <a:rPr lang="cs-CZ" sz="1600" b="1" dirty="0" err="1"/>
              <a:t>Festivity</a:t>
            </a:r>
            <a:r>
              <a:rPr lang="cs-CZ" sz="1600" dirty="0"/>
              <a:t>  –  oslavy svátků a slavnosti jako specifický projev každodennosti (mimo všední den)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a)  soukromé: křty, svatby, pohřby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b)  veřejné  –  dvorské: šlechtické turnaje, korunovace:  </a:t>
            </a:r>
            <a:r>
              <a:rPr lang="cs-CZ" altLang="cs-CZ" sz="1600" dirty="0"/>
              <a:t>po  lázni opásání mečem - znamení kříže a korunování )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                                                                                    </a:t>
            </a:r>
            <a:r>
              <a:rPr lang="cs-CZ" altLang="cs-CZ" sz="1600" dirty="0" err="1"/>
              <a:t>Adventus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regis</a:t>
            </a:r>
            <a:r>
              <a:rPr lang="cs-CZ" altLang="cs-CZ" sz="1600" dirty="0"/>
              <a:t>:  vjezd krále byl jedním z nejdůležitějších rituálů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–  církevní: svátky, poutě</a:t>
            </a:r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0CC8F9EB-94BE-4FCE-A626-83C67BFF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28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Ideál křesťanského bojovníka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078639-36D0-4079-98D8-2D0A755A5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157288"/>
            <a:ext cx="11424863" cy="5624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 err="1"/>
              <a:t>Miles</a:t>
            </a:r>
            <a:r>
              <a:rPr lang="cs-CZ" sz="1800" b="1" dirty="0"/>
              <a:t> Christi</a:t>
            </a:r>
            <a:r>
              <a:rPr lang="cs-CZ" sz="1800" dirty="0"/>
              <a:t>   –   bojovník boží:  obrana víry a církve, boj proti jinověrcům  (spojení světských a duchovních ctností)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původně pouze mučedník nebo světec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–   11. stol.:  urození  (křížové války)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12. stol.:  Francie:  turnaje jako součást rytířské a dvorské kultury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13. stol:   Čechy:    L. Jan:              za Václava I.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R. Antonín:     některé prvky už ve 12. stol.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14. stol.:  panovníci jako obránci víry; ideál:  Alexandr Veliký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15: stol.:  husité:   boj za reformu církve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</a:t>
            </a:r>
            <a:r>
              <a:rPr lang="cs-CZ" sz="1800" dirty="0" err="1"/>
              <a:t>Jagelonci</a:t>
            </a:r>
            <a:r>
              <a:rPr lang="cs-CZ" sz="1800" dirty="0"/>
              <a:t>:   renovace rytířství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16. stol.: Erasmus Rotterdamský:  duchovní i skutečný boj (Turek),  ideál křesťanského vládce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Ferdinand I:  boj proti luteránům, rekatolizace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turnaje:  symbolické střety křesťanů s pohany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v Praze i na dvorech </a:t>
            </a:r>
            <a:r>
              <a:rPr lang="cs-CZ" sz="1800" dirty="0" err="1"/>
              <a:t>katol</a:t>
            </a:r>
            <a:r>
              <a:rPr lang="cs-CZ" sz="1800" dirty="0"/>
              <a:t>. i </a:t>
            </a:r>
            <a:r>
              <a:rPr lang="cs-CZ" sz="1800" dirty="0" err="1"/>
              <a:t>nekatol</a:t>
            </a:r>
            <a:r>
              <a:rPr lang="cs-CZ" sz="1800" dirty="0"/>
              <a:t>. šlechty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DF9B66DF-DFD4-4A00-9CE7-6878E652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838" y="1428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Výchova a životní styl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5AEA1C-4346-47FA-9923-3B49D83A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53" y="990600"/>
            <a:ext cx="11476234" cy="586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Petrus Alfonsi   </a:t>
            </a:r>
            <a:r>
              <a:rPr lang="cs-CZ" sz="2000" dirty="0"/>
              <a:t>–  12: stol.:   španělský konvertita na dvoře Jindřicha I.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–  podle traktátu </a:t>
            </a:r>
            <a:r>
              <a:rPr lang="cs-CZ" sz="2000" b="1" dirty="0" err="1"/>
              <a:t>Disciplina</a:t>
            </a:r>
            <a:r>
              <a:rPr lang="cs-CZ" sz="2000" b="1" dirty="0"/>
              <a:t> </a:t>
            </a:r>
            <a:r>
              <a:rPr lang="cs-CZ" sz="2000" b="1" dirty="0" err="1"/>
              <a:t>clericalis</a:t>
            </a:r>
            <a:r>
              <a:rPr lang="cs-CZ" sz="2000" b="1" dirty="0"/>
              <a:t> </a:t>
            </a:r>
            <a:r>
              <a:rPr lang="cs-CZ" sz="2000" dirty="0"/>
              <a:t>vzdělání rytíře tvořilo 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Sedmero </a:t>
            </a:r>
            <a:r>
              <a:rPr lang="cs-CZ" sz="2000" dirty="0"/>
              <a:t>ctností (Septem </a:t>
            </a:r>
            <a:r>
              <a:rPr lang="cs-CZ" sz="2000" dirty="0" err="1"/>
              <a:t>probitates</a:t>
            </a:r>
            <a:r>
              <a:rPr lang="cs-CZ" sz="2000" dirty="0"/>
              <a:t>)</a:t>
            </a:r>
            <a:endParaRPr lang="cs-CZ" sz="2000" b="1" dirty="0"/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</a:t>
            </a:r>
            <a:r>
              <a:rPr lang="cs-CZ" sz="1800" dirty="0"/>
              <a:t>–  prvních pět bylo světských, další  duchovní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jízda na koni</a:t>
            </a:r>
            <a:r>
              <a:rPr lang="cs-CZ" sz="1800" dirty="0"/>
              <a:t> (</a:t>
            </a:r>
            <a:r>
              <a:rPr lang="cs-CZ" sz="1800" dirty="0" err="1"/>
              <a:t>equitare</a:t>
            </a:r>
            <a:r>
              <a:rPr lang="cs-CZ" sz="1800" dirty="0"/>
              <a:t>) – turnaje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plavání</a:t>
            </a:r>
            <a:r>
              <a:rPr lang="cs-CZ" sz="1800" dirty="0"/>
              <a:t> (</a:t>
            </a:r>
            <a:r>
              <a:rPr lang="cs-CZ" sz="1800" dirty="0" err="1"/>
              <a:t>natare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střelba z luku</a:t>
            </a:r>
            <a:r>
              <a:rPr lang="cs-CZ" sz="1800" dirty="0"/>
              <a:t> (</a:t>
            </a:r>
            <a:r>
              <a:rPr lang="cs-CZ" sz="1800" dirty="0" err="1"/>
              <a:t>sagittare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šerm mečem a zápas</a:t>
            </a:r>
            <a:r>
              <a:rPr lang="cs-CZ" sz="1800" dirty="0"/>
              <a:t> (</a:t>
            </a:r>
            <a:r>
              <a:rPr lang="cs-CZ" sz="1800" dirty="0" err="1"/>
              <a:t>caestibus</a:t>
            </a:r>
            <a:r>
              <a:rPr lang="cs-CZ" sz="1800" dirty="0"/>
              <a:t> </a:t>
            </a:r>
            <a:r>
              <a:rPr lang="cs-CZ" sz="1800" dirty="0" err="1"/>
              <a:t>certare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lov</a:t>
            </a:r>
            <a:r>
              <a:rPr lang="cs-CZ" sz="1800" dirty="0"/>
              <a:t> (</a:t>
            </a:r>
            <a:r>
              <a:rPr lang="cs-CZ" sz="1800" dirty="0" err="1"/>
              <a:t>aucupari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hra v šachy</a:t>
            </a:r>
            <a:r>
              <a:rPr lang="cs-CZ" sz="1800" dirty="0"/>
              <a:t> (</a:t>
            </a:r>
            <a:r>
              <a:rPr lang="cs-CZ" sz="1800" dirty="0" err="1"/>
              <a:t>scacis</a:t>
            </a:r>
            <a:r>
              <a:rPr lang="cs-CZ" sz="1800" dirty="0"/>
              <a:t> udere)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veršování</a:t>
            </a:r>
            <a:r>
              <a:rPr lang="cs-CZ" sz="1800" dirty="0"/>
              <a:t> (</a:t>
            </a:r>
            <a:r>
              <a:rPr lang="cs-CZ" sz="1800" dirty="0" err="1"/>
              <a:t>versificare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Rytířské ctnosti  </a:t>
            </a:r>
            <a:r>
              <a:rPr lang="cs-CZ" sz="1800" dirty="0"/>
              <a:t>–  vycházely z křesťanských hodnot:  morální vlastnosti:  udatnost a moudrost (</a:t>
            </a:r>
            <a:r>
              <a:rPr lang="cs-CZ" sz="1800" dirty="0" err="1"/>
              <a:t>fortitudo</a:t>
            </a:r>
            <a:r>
              <a:rPr lang="cs-CZ" sz="1800" dirty="0"/>
              <a:t> et </a:t>
            </a:r>
            <a:r>
              <a:rPr lang="cs-CZ" sz="1800" dirty="0" err="1"/>
              <a:t>sapientia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věrnost (</a:t>
            </a:r>
            <a:r>
              <a:rPr lang="cs-CZ" sz="1800" dirty="0" err="1"/>
              <a:t>fidelitas</a:t>
            </a:r>
            <a:r>
              <a:rPr lang="cs-CZ" sz="1800" dirty="0"/>
              <a:t>) a duchovních hodnot:  zbožnost (</a:t>
            </a:r>
            <a:r>
              <a:rPr lang="cs-CZ" sz="1800" dirty="0" err="1"/>
              <a:t>pietas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zakotveny v pravidlech dvorské etikety:  způsobné chování (vůči ženám), znalost řečí, konverzace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2CF8C7-E941-448D-857A-E80F4179B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029" y="626724"/>
            <a:ext cx="9777984" cy="623127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b="1" dirty="0"/>
              <a:t>11. a 12. stol</a:t>
            </a:r>
            <a:r>
              <a:rPr lang="cs-CZ" sz="1800" dirty="0"/>
              <a:t>. –  konstituování pevné struktury pozemkových vlastníků (šlechty)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–  2 zdroje moci elity: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</a:t>
            </a:r>
            <a:r>
              <a:rPr lang="cs-CZ" sz="1800" b="1" dirty="0"/>
              <a:t>a)  služba panovníkovi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</a:t>
            </a:r>
            <a:r>
              <a:rPr lang="cs-CZ" sz="1800" b="1" dirty="0"/>
              <a:t>b)  vlastnictví půdy a lidí </a:t>
            </a:r>
            <a:r>
              <a:rPr lang="cs-CZ" sz="1800" dirty="0"/>
              <a:t>(</a:t>
            </a:r>
            <a:r>
              <a:rPr lang="cs-CZ" sz="1800" dirty="0" err="1"/>
              <a:t>osedlých</a:t>
            </a:r>
            <a:r>
              <a:rPr lang="cs-CZ" sz="1800" dirty="0"/>
              <a:t>)</a:t>
            </a:r>
            <a:r>
              <a:rPr lang="cs-CZ" sz="1800" b="1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</a:t>
            </a:r>
          </a:p>
          <a:p>
            <a:pPr>
              <a:defRPr/>
            </a:pPr>
            <a:r>
              <a:rPr lang="cs-CZ" sz="1800" dirty="0"/>
              <a:t> </a:t>
            </a:r>
            <a:r>
              <a:rPr lang="cs-CZ" sz="1800" b="1" dirty="0"/>
              <a:t>Pol. 12. stol</a:t>
            </a:r>
            <a:r>
              <a:rPr lang="cs-CZ" sz="1800" dirty="0"/>
              <a:t>. –  šlechta člení do 2 vzájemně prolnutých skupin: 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</a:t>
            </a:r>
            <a:r>
              <a:rPr lang="cs-CZ" sz="1800" b="1" dirty="0"/>
              <a:t>a) beneficiáři:</a:t>
            </a:r>
            <a:r>
              <a:rPr lang="cs-CZ" sz="1800" dirty="0"/>
              <a:t> administrativní systém správy veřejných úřadů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Přemyslovských Čech převzatý domácí aristokracií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z franské říše podle římských civilizačních vzorů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               hodnost</a:t>
            </a:r>
            <a:r>
              <a:rPr lang="cs-CZ" sz="1800" dirty="0"/>
              <a:t> (</a:t>
            </a:r>
            <a:r>
              <a:rPr lang="cs-CZ" sz="1800" dirty="0" err="1"/>
              <a:t>dignitas</a:t>
            </a:r>
            <a:r>
              <a:rPr lang="cs-CZ" sz="1800" dirty="0"/>
              <a:t>) a </a:t>
            </a:r>
            <a:r>
              <a:rPr lang="cs-CZ" sz="1800" b="1" dirty="0"/>
              <a:t>úřad</a:t>
            </a:r>
            <a:r>
              <a:rPr lang="cs-CZ" sz="1800" dirty="0"/>
              <a:t> (</a:t>
            </a:r>
            <a:r>
              <a:rPr lang="cs-CZ" sz="1800" dirty="0" err="1"/>
              <a:t>officium</a:t>
            </a:r>
            <a:r>
              <a:rPr lang="cs-CZ" sz="1800" dirty="0"/>
              <a:t>), tj.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</a:t>
            </a:r>
            <a:r>
              <a:rPr lang="cs-CZ" sz="1800" b="1" dirty="0"/>
              <a:t>služba</a:t>
            </a:r>
            <a:r>
              <a:rPr lang="cs-CZ" sz="1800" dirty="0"/>
              <a:t> (</a:t>
            </a:r>
            <a:r>
              <a:rPr lang="cs-CZ" sz="1800" dirty="0" err="1"/>
              <a:t>ministerium</a:t>
            </a:r>
            <a:r>
              <a:rPr lang="cs-CZ" sz="1800" dirty="0"/>
              <a:t>) knížeti zajišťovaly nositeli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</a:t>
            </a:r>
            <a:r>
              <a:rPr lang="cs-CZ" sz="1800" b="1" dirty="0"/>
              <a:t>„</a:t>
            </a:r>
            <a:r>
              <a:rPr lang="cs-CZ" sz="1800" b="1" u="sng" dirty="0"/>
              <a:t>dobrodiní</a:t>
            </a:r>
            <a:r>
              <a:rPr lang="cs-CZ" sz="1800" b="1" dirty="0"/>
              <a:t>“ </a:t>
            </a:r>
            <a:r>
              <a:rPr lang="cs-CZ" sz="1800" dirty="0"/>
              <a:t>(beneficium), tj. podíly na knížecích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důchodech a příjmech z úřadu (1/3, 2/3 vládce)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</a:t>
            </a:r>
            <a:r>
              <a:rPr lang="cs-CZ" sz="1800" b="1" dirty="0"/>
              <a:t>b) pozemková šlechta: </a:t>
            </a:r>
            <a:r>
              <a:rPr lang="cs-CZ" sz="1800" dirty="0"/>
              <a:t>konec 12. a poč. 13. stol.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                                </a:t>
            </a:r>
            <a:r>
              <a:rPr lang="cs-CZ" sz="1800" dirty="0"/>
              <a:t>Blah - kastelán v Litoměřicích: 1177-1184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FB9A513-23A0-46F4-8D80-AF89EFA21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53" y="-1"/>
            <a:ext cx="6208114" cy="68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8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D14B2A4-0738-4F58-A65E-D3DA0819F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6" t="2585" r="7192" b="40452"/>
          <a:stretch/>
        </p:blipFill>
        <p:spPr>
          <a:xfrm>
            <a:off x="297950" y="0"/>
            <a:ext cx="6939783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E03136F-344D-4E49-AF37-C9FB200EBAFE}"/>
              </a:ext>
            </a:extLst>
          </p:cNvPr>
          <p:cNvSpPr txBox="1"/>
          <p:nvPr/>
        </p:nvSpPr>
        <p:spPr>
          <a:xfrm>
            <a:off x="7237734" y="657547"/>
            <a:ext cx="476248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40" algn="just"/>
            <a:r>
              <a:rPr lang="cs-CZ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Městské lokace v opavské provincii:</a:t>
            </a:r>
          </a:p>
          <a:p>
            <a:pPr marR="40" algn="just"/>
            <a:r>
              <a:rPr lang="cs-CZ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1 - státní hranice České republiky; 2 - hranice opavské provincie; 3 - hrazená města; 4 - méně významné městské lokace; 5 - opevněná sídla: a - </a:t>
            </a:r>
            <a:r>
              <a:rPr lang="cs-CZ" sz="20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Freudenštejn</a:t>
            </a:r>
            <a:r>
              <a:rPr lang="cs-CZ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b - </a:t>
            </a:r>
            <a:r>
              <a:rPr lang="cs-CZ" sz="20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Fürstenwalde</a:t>
            </a:r>
            <a:r>
              <a:rPr lang="cs-CZ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c - </a:t>
            </a:r>
            <a:r>
              <a:rPr lang="cs-CZ" sz="20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Weisenštejn</a:t>
            </a:r>
            <a:r>
              <a:rPr lang="cs-CZ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0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Rabenštejn</a:t>
            </a:r>
            <a:r>
              <a:rPr lang="cs-CZ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d - </a:t>
            </a:r>
            <a:r>
              <a:rPr lang="cs-CZ" sz="20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Quingburg</a:t>
            </a:r>
            <a:r>
              <a:rPr lang="cs-CZ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e - </a:t>
            </a:r>
            <a:r>
              <a:rPr lang="cs-CZ" sz="20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Drakov</a:t>
            </a:r>
            <a:r>
              <a:rPr lang="cs-CZ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f - </a:t>
            </a:r>
            <a:r>
              <a:rPr lang="cs-CZ" sz="20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Koberštejn</a:t>
            </a:r>
            <a:r>
              <a:rPr lang="cs-CZ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; 6 - významnější zemské stezky; 7 - stezky lokálního významu. Celní stanice: A - Bruntál (1295,1405, 1506); B? - </a:t>
            </a:r>
            <a:r>
              <a:rPr lang="cs-CZ" sz="20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Drakov</a:t>
            </a:r>
            <a:r>
              <a:rPr lang="cs-CZ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; C - Hradec u Opavy (1078, 1160); D - Hlubčice (1224); E - Závisíce (1377); F - Nová Cerekev (1377); G - Opavice (1377); H - Olešnice (1377?).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9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60399977-0063-4F02-BC69-799EFE9F0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8063" y="76200"/>
            <a:ext cx="5257800" cy="9144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Vznik šlechty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15A851-6D2D-4189-B289-95EB8073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1" y="1191802"/>
            <a:ext cx="11178283" cy="55899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Uspořádání společnosti  </a:t>
            </a:r>
            <a:r>
              <a:rPr lang="cs-CZ" sz="1800" dirty="0"/>
              <a:t>–  válečnicko-rytířské, jako systém ministeriálů v Říši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        </a:t>
            </a:r>
            <a:r>
              <a:rPr lang="cs-CZ" sz="1800" dirty="0"/>
              <a:t>–  na válečné výpravy táhly hierarchicky uspořádané oddíly pod vedením vyšší šlechty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–  </a:t>
            </a:r>
            <a:r>
              <a:rPr lang="cs-CZ" sz="1800" dirty="0" err="1"/>
              <a:t>primates</a:t>
            </a:r>
            <a:r>
              <a:rPr lang="cs-CZ" sz="1800" dirty="0"/>
              <a:t>:   měli vozy a koně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–  </a:t>
            </a:r>
            <a:r>
              <a:rPr lang="cs-CZ" sz="1800" dirty="0" err="1"/>
              <a:t>pauperes</a:t>
            </a:r>
            <a:r>
              <a:rPr lang="cs-CZ" sz="1800" dirty="0"/>
              <a:t>:   bojovali na koni či pěšky</a:t>
            </a:r>
          </a:p>
          <a:p>
            <a:pPr marL="0" indent="0">
              <a:buNone/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Stavba hradu  </a:t>
            </a:r>
            <a:r>
              <a:rPr lang="cs-CZ" sz="1800" dirty="0"/>
              <a:t>–  souvisela s rozvojem dominií šlechty, přičemž držitelé hradů jsou totožní s vrstvou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</a:t>
            </a:r>
            <a:r>
              <a:rPr lang="cs-CZ" sz="1800" dirty="0" err="1"/>
              <a:t>Landherren</a:t>
            </a:r>
            <a:r>
              <a:rPr lang="cs-CZ" sz="1800" dirty="0"/>
              <a:t> (</a:t>
            </a:r>
            <a:r>
              <a:rPr lang="cs-CZ" sz="1800" dirty="0" err="1"/>
              <a:t>domini</a:t>
            </a:r>
            <a:r>
              <a:rPr lang="cs-CZ" sz="1800" dirty="0"/>
              <a:t> </a:t>
            </a:r>
            <a:r>
              <a:rPr lang="cs-CZ" sz="1800" dirty="0" err="1"/>
              <a:t>terrae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–  náležela k společným úkolům celého společenství a realizovala se za účasti vládce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(povinnost obyvatel)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–   v okolí či uvnitř hradišť stály dvorce a kostelíky předních šlechtických rodů, které správu řídily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nebo se na „provozu“  raného  státu ve službách vládce či šlechty podílely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(Starý Plzenec, Žatec)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8E4326DD-083E-4E50-B39F-635EF220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Česká šlechta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6ED746-9C8E-4695-B3BA-B298E3EC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8" y="1143000"/>
            <a:ext cx="10870058" cy="5715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1800" b="1" dirty="0"/>
              <a:t>2. pol. 12. stol.</a:t>
            </a:r>
            <a:r>
              <a:rPr lang="cs-CZ" sz="1800" dirty="0"/>
              <a:t> – stavovsky a sociálně vyčleněna ze svobodného obyvatelstva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atributy:  urozenost, starobylá rodová tradice, pozemkový majetek, důležitý úřad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1. pol. 13. stol. </a:t>
            </a:r>
            <a:r>
              <a:rPr lang="cs-CZ" sz="1800" dirty="0"/>
              <a:t>–  první jména šlechticů, pánů i rytířů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– pozemkové majetky (společenské postavení)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kolonizace:  rozsáhlé domény (tzv. panská šlechta)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(postup:   Č:  SZ. + STŘ.;  M:  Haná, Znojemsko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atributy:  služba panovníkovi: (správní, soudní, vojenská)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1172–1197: dynastické sváry  (šlechta dosazuje knížata)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2. pol. 13. stol. </a:t>
            </a:r>
            <a:r>
              <a:rPr lang="cs-CZ" sz="1800" dirty="0"/>
              <a:t>–  šlechta přijímá francouzsko-německý životní styl elit: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a)  kamenné hrady: staví nejvýznamnější rody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b)  predikáty, německá jména, erby, sňatky, „rytířská němčina“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– inaugurační listiny Jana Lucemburského:   Č: 1310    M: 1311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kodifikace práv české šlechty (podmínka přijetí na český trůn)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1981200" y="20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altLang="cs-CZ" sz="3200" b="1" dirty="0"/>
            </a:br>
            <a:r>
              <a:rPr lang="cs-CZ" altLang="cs-CZ" sz="3200" b="1" dirty="0"/>
              <a:t>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Geneze české šlechty: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657225" y="1177926"/>
            <a:ext cx="11115675" cy="56943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800" b="1" dirty="0"/>
              <a:t>Nejstarší šlechtické rody</a:t>
            </a:r>
            <a:r>
              <a:rPr lang="cs-CZ" sz="1800" dirty="0"/>
              <a:t>:        </a:t>
            </a:r>
            <a:r>
              <a:rPr lang="cs-CZ" sz="1800" dirty="0" err="1"/>
              <a:t>Hrabišici</a:t>
            </a:r>
            <a:r>
              <a:rPr lang="cs-CZ" sz="1800" dirty="0"/>
              <a:t>, </a:t>
            </a:r>
            <a:r>
              <a:rPr lang="cs-CZ" sz="1800" dirty="0" err="1"/>
              <a:t>Blehovci</a:t>
            </a:r>
            <a:r>
              <a:rPr lang="cs-CZ" sz="1800" dirty="0"/>
              <a:t>, </a:t>
            </a:r>
            <a:r>
              <a:rPr lang="cs-CZ" sz="1800" dirty="0" err="1"/>
              <a:t>Načeratci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 </a:t>
            </a:r>
          </a:p>
          <a:p>
            <a:pPr>
              <a:defRPr/>
            </a:pPr>
            <a:r>
              <a:rPr lang="cs-CZ" sz="1800" b="1" dirty="0"/>
              <a:t>Severozápadní Čechy</a:t>
            </a:r>
            <a:r>
              <a:rPr lang="cs-CZ" sz="1800" dirty="0"/>
              <a:t>  –   nejbohatší kastelánské hrady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–   území je základem pro postup kolonizace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–   šlechta má své dvory a vazaly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–   šlechta zakládá kláštery a panovník města                                                                        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–   hospodářsky silný základ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Hroznatovci</a:t>
            </a:r>
            <a:r>
              <a:rPr lang="cs-CZ" sz="1800" b="1" dirty="0"/>
              <a:t> </a:t>
            </a:r>
            <a:r>
              <a:rPr lang="cs-CZ" sz="1800" b="1" i="1" dirty="0"/>
              <a:t> </a:t>
            </a:r>
            <a:r>
              <a:rPr lang="cs-CZ" sz="1800" dirty="0"/>
              <a:t> –  západní Čechy:  od Poohří k Litoměřicím (dvorec)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erb tří jeleních parohů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rod spojován s litoměřickým velmožem Hroznatou z 11. stol.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vydržoval si svůj dvůr a družinu (kolonizace území)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Hrabišici</a:t>
            </a:r>
            <a:r>
              <a:rPr lang="cs-CZ" sz="1800" dirty="0"/>
              <a:t>  –  </a:t>
            </a:r>
            <a:r>
              <a:rPr lang="cs-CZ" sz="1800" dirty="0" err="1"/>
              <a:t>sz</a:t>
            </a:r>
            <a:r>
              <a:rPr lang="cs-CZ" sz="1800" dirty="0"/>
              <a:t>. Čechy (</a:t>
            </a:r>
            <a:r>
              <a:rPr lang="cs-CZ" sz="1800" dirty="0" err="1"/>
              <a:t>Bílinsko</a:t>
            </a:r>
            <a:r>
              <a:rPr lang="cs-CZ" sz="1800" dirty="0"/>
              <a:t>), menší majetek v okolí Prahy, </a:t>
            </a:r>
            <a:r>
              <a:rPr lang="cs-CZ" sz="1800" dirty="0" err="1"/>
              <a:t>vých</a:t>
            </a:r>
            <a:r>
              <a:rPr lang="cs-CZ" sz="1800" dirty="0"/>
              <a:t>. Čechy, Morava – okolí Vlčnova, M. Třebové, Opavsko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  rod erbu hrábí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  koncem 12. stol. panství rozděleno mezi: </a:t>
            </a:r>
            <a:r>
              <a:rPr lang="cs-CZ" sz="1800" dirty="0" err="1"/>
              <a:t>Hrabiše</a:t>
            </a:r>
            <a:r>
              <a:rPr lang="cs-CZ" sz="1800" dirty="0"/>
              <a:t>, Slavka a </a:t>
            </a:r>
            <a:r>
              <a:rPr lang="cs-CZ" sz="1800" dirty="0" err="1"/>
              <a:t>Boreše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  </a:t>
            </a:r>
            <a:r>
              <a:rPr lang="cs-CZ" sz="1800" dirty="0" err="1"/>
              <a:t>Hrabiše</a:t>
            </a:r>
            <a:r>
              <a:rPr lang="cs-CZ" sz="1800" dirty="0"/>
              <a:t>:  nejmocnější, komorník, založil klášter Na Zderaze, 1197 –  Osecký klášter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87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581025"/>
            <a:ext cx="11215688" cy="62769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Střední Čechy</a:t>
            </a:r>
            <a:r>
              <a:rPr lang="cs-CZ" sz="1800" dirty="0"/>
              <a:t>:  dvory v okolí Prahy:  </a:t>
            </a:r>
            <a:r>
              <a:rPr lang="cs-CZ" sz="1800" b="1" dirty="0" err="1"/>
              <a:t>Vítkovci</a:t>
            </a:r>
            <a:r>
              <a:rPr lang="cs-CZ" sz="1800" dirty="0"/>
              <a:t> – Stodůlky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</a:t>
            </a:r>
            <a:r>
              <a:rPr lang="cs-CZ" sz="1800" b="1" dirty="0" err="1"/>
              <a:t>Hroznatovci</a:t>
            </a:r>
            <a:r>
              <a:rPr lang="cs-CZ" sz="1800" dirty="0"/>
              <a:t> – </a:t>
            </a:r>
            <a:r>
              <a:rPr lang="cs-CZ" sz="1800" dirty="0" err="1"/>
              <a:t>Ovenec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</a:t>
            </a:r>
            <a:r>
              <a:rPr lang="cs-CZ" sz="1800" b="1" dirty="0" err="1"/>
              <a:t>Hrabišici</a:t>
            </a:r>
            <a:r>
              <a:rPr lang="cs-CZ" sz="1800" b="1" dirty="0"/>
              <a:t> </a:t>
            </a:r>
            <a:r>
              <a:rPr lang="cs-CZ" sz="1800" dirty="0"/>
              <a:t>– aglomerace na Zderaze </a:t>
            </a:r>
          </a:p>
          <a:p>
            <a:pPr marL="0" indent="0">
              <a:buNone/>
              <a:defRPr/>
            </a:pPr>
            <a:r>
              <a:rPr lang="cs-CZ" sz="1800" dirty="0"/>
              <a:t> </a:t>
            </a:r>
          </a:p>
          <a:p>
            <a:pPr>
              <a:defRPr/>
            </a:pPr>
            <a:r>
              <a:rPr lang="cs-CZ" sz="1800" b="1" dirty="0"/>
              <a:t>Páni z Kostomlat</a:t>
            </a:r>
            <a:r>
              <a:rPr lang="cs-CZ" sz="1800" dirty="0"/>
              <a:t>  –  majetky v Polabí, majitelé Poděbrad, v erbu žebřík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–  účastnili se dobývání Milána za  Vladislava II.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–  po pol. 13. stol. nové sídlo: Choustník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Blehovci</a:t>
            </a:r>
            <a:r>
              <a:rPr lang="cs-CZ" sz="1800" b="1" dirty="0"/>
              <a:t>  </a:t>
            </a:r>
            <a:r>
              <a:rPr lang="cs-CZ" sz="1800" dirty="0"/>
              <a:t>–  původně na Litoměřicku:  hrádek Třebušín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</a:t>
            </a:r>
            <a:r>
              <a:rPr lang="cs-CZ" sz="1800" dirty="0" err="1"/>
              <a:t>Čáslavsko</a:t>
            </a:r>
            <a:r>
              <a:rPr lang="cs-CZ" sz="1800" dirty="0"/>
              <a:t>:  kostel a snad i dvorec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Cimburkové</a:t>
            </a:r>
            <a:r>
              <a:rPr lang="cs-CZ" sz="1800" dirty="0"/>
              <a:t>  –  Miroslav zakladatel kláštera v Sedlci, ve znaku cimbuří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–   získali majetky na Moravě:  Ctibor z Lipníka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–   rodový hrad zbudován v pol. 14. stol. u Trnávky, pak u Koryčan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Švábeničtí</a:t>
            </a:r>
            <a:r>
              <a:rPr lang="cs-CZ" sz="1800" dirty="0"/>
              <a:t>  –  dle jména Slavibor – vazba na </a:t>
            </a:r>
            <a:r>
              <a:rPr lang="cs-CZ" sz="1800" dirty="0" err="1"/>
              <a:t>Hrabišice</a:t>
            </a:r>
            <a:r>
              <a:rPr lang="cs-CZ" sz="1800" dirty="0"/>
              <a:t>, elita moravské šlechty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–  čtyři střely ve tvaru kříže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–  1. pol.13. stol. větve:  1.  z Náměště – Milíč I.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2.  z Drnovic – </a:t>
            </a:r>
            <a:r>
              <a:rPr lang="cs-CZ" sz="1800" dirty="0" err="1"/>
              <a:t>Slavibor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3.  z Úsova a Švábenic (kolonizace Krkonoš)</a:t>
            </a:r>
          </a:p>
        </p:txBody>
      </p:sp>
    </p:spTree>
    <p:extLst>
      <p:ext uri="{BB962C8B-B14F-4D97-AF65-F5344CB8AC3E}">
        <p14:creationId xmlns:p14="http://schemas.microsoft.com/office/powerpoint/2010/main" val="28935479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3335</Words>
  <Application>Microsoft Office PowerPoint</Application>
  <PresentationFormat>Širokoúhlá obrazovka</PresentationFormat>
  <Paragraphs>333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Motiv Office</vt:lpstr>
      <vt:lpstr>Archeologie středověkých a novověkých panských sídel a fortifikací </vt:lpstr>
      <vt:lpstr>                                 Osídlení</vt:lpstr>
      <vt:lpstr>Prezentace aplikace PowerPoint</vt:lpstr>
      <vt:lpstr>Prezentace aplikace PowerPoint</vt:lpstr>
      <vt:lpstr>Prezentace aplikace PowerPoint</vt:lpstr>
      <vt:lpstr>                                  Vznik šlechty</vt:lpstr>
      <vt:lpstr>                                Česká šlechta</vt:lpstr>
      <vt:lpstr>                                Geneze české šlechty: </vt:lpstr>
      <vt:lpstr>Prezentace aplikace PowerPoint</vt:lpstr>
      <vt:lpstr>                            Geneze moravské šlechty:</vt:lpstr>
      <vt:lpstr>                                 Terminologie</vt:lpstr>
      <vt:lpstr>Prezentace aplikace PowerPoint</vt:lpstr>
      <vt:lpstr>                                 Nižší šlechta</vt:lpstr>
      <vt:lpstr>                                    Panovník</vt:lpstr>
      <vt:lpstr>Prezentace aplikace PowerPoint</vt:lpstr>
      <vt:lpstr>                            Nejvyšší úřady</vt:lpstr>
      <vt:lpstr>                               Panovnické dvory</vt:lpstr>
      <vt:lpstr>                        Knížecí dvůr Přemyslovců</vt:lpstr>
      <vt:lpstr>Prezentace aplikace PowerPoint</vt:lpstr>
      <vt:lpstr>Prezentace aplikace PowerPoint</vt:lpstr>
      <vt:lpstr>                            Dvorská kultura</vt:lpstr>
      <vt:lpstr>                Ideál křesťanského bojovníka</vt:lpstr>
      <vt:lpstr>                         Výchova a životní styl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Archeologie středověkých a novověkých panských sídel a fortifikací </dc:title>
  <dc:creator>Markéta Tymonová</dc:creator>
  <cp:lastModifiedBy>tym0001</cp:lastModifiedBy>
  <cp:revision>58</cp:revision>
  <dcterms:created xsi:type="dcterms:W3CDTF">2023-08-24T13:04:15Z</dcterms:created>
  <dcterms:modified xsi:type="dcterms:W3CDTF">2024-10-14T07:02:57Z</dcterms:modified>
</cp:coreProperties>
</file>