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6" r:id="rId3"/>
    <p:sldId id="272" r:id="rId4"/>
    <p:sldId id="291" r:id="rId5"/>
    <p:sldId id="292" r:id="rId6"/>
    <p:sldId id="293" r:id="rId7"/>
    <p:sldId id="270" r:id="rId8"/>
    <p:sldId id="287" r:id="rId9"/>
    <p:sldId id="279" r:id="rId10"/>
    <p:sldId id="286" r:id="rId11"/>
    <p:sldId id="278" r:id="rId12"/>
    <p:sldId id="285" r:id="rId13"/>
    <p:sldId id="281" r:id="rId14"/>
    <p:sldId id="274" r:id="rId15"/>
    <p:sldId id="277" r:id="rId16"/>
    <p:sldId id="276" r:id="rId17"/>
    <p:sldId id="283" r:id="rId18"/>
    <p:sldId id="282" r:id="rId19"/>
    <p:sldId id="284" r:id="rId20"/>
    <p:sldId id="288" r:id="rId21"/>
    <p:sldId id="289" r:id="rId22"/>
    <p:sldId id="257" r:id="rId23"/>
    <p:sldId id="290" r:id="rId24"/>
    <p:sldId id="269" r:id="rId25"/>
    <p:sldId id="271" r:id="rId26"/>
    <p:sldId id="260" r:id="rId27"/>
    <p:sldId id="261" r:id="rId28"/>
    <p:sldId id="258" r:id="rId29"/>
    <p:sldId id="262" r:id="rId30"/>
    <p:sldId id="263" r:id="rId31"/>
    <p:sldId id="259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17B44-6349-46DC-BB5A-E975B587192C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99485-2237-47F9-AFED-D0685F95DD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08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2694E-B56F-4132-8CCE-0ACD06C22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31D0F3-0D1D-49D5-907E-9A0A71D82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A3B9FC-C7FC-4AB2-82E7-CB99908A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48B4AC-CA2E-4598-81F8-554BD89D5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D318CB-C6B2-493E-BF49-9F607B77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50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3F1F49-6FF5-46BD-91A9-D90487B41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AAA848-ACBD-455A-9618-9F67E7001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9C63E2-A169-4BEF-9A31-5F284B1A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311D72-56B5-44A1-AB85-92B8447D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D1BDF4-0649-4B9B-BBBC-73DD5B96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75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EAABAF2-2D43-4B78-8A28-374F47E5E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6EA3B36-EA3F-42C9-B496-1676BC8E8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602228-356C-45ED-B6E4-2310ACED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C99063-655D-4DDF-A299-527C74A0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180B61-F768-4B9D-9524-6249E6B1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367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8FF61-EE9E-420C-9B48-2ED2ECB6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DC529-3A85-4ED2-B3F1-21794551B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890395-C762-476A-BA72-9A713D9CE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008D7A-E209-46DF-9265-0183B152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1689CE-13C0-4B69-A6CC-C25EF8190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314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C0891D-6B96-4E56-AE54-5ED6AEB11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D43188-AC23-49D7-A184-23C3B7BF7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E60E5D-21EB-4BCF-86CC-74E004E0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17BBBB-4115-4B81-A188-9D46AFAA8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8F1D35-7637-4ECD-ABE0-0148AB08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74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A2A0F-664F-4312-9709-4A87B1A0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D993A5-E3B9-4374-ACFA-61C3C97C0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514C58-8937-46F8-B7B0-BB88CC1DF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A98840-0BA2-4963-B4A7-D9691DD0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B3D3C0A-C4D4-4B29-81AF-AD45744D3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C2E19B-7146-4A4E-9B8B-B069A319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12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D73A9-5810-4640-9B96-2C63EDBD5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B1A254-C578-40DA-9F0B-478452DBE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36447E-CFC1-43E2-B197-1BC1AE403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652C55-D625-449D-9D15-DB1911B55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C61F67B-D193-4BF1-843F-702963079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E8862A0-F788-4CAF-B988-444CC3D6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5E8933C-8C60-4FAD-A390-10779220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C1B70F5-89B8-437A-AEDD-31136863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21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C2AF4-216C-4BD4-A326-55DACD4A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5FE73ED-D985-46B1-BD7C-5D636150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92BBC5-2828-4DEF-B50D-EF760751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A1567E-89DD-4B9E-B726-183737B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070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88A2143-F1EA-4EE6-8452-D950F97E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A876DFB-89E1-4688-9280-A9AAA2FC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37163D-4010-4913-9BDB-9DCF6BD6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19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BEE07-EF72-416B-BA85-B4DB1B7D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B8DB0F-2D0E-4DCC-AAEF-CCB253478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B12A76-C440-4B21-BE8B-1A967E000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0A540C-6084-4463-9D08-554D5A12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72FEB2-5014-46D1-8D5C-E0444299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D98CAC-449B-4DFC-A46A-E6BEDF4E4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43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58FF8-96C6-46E8-A159-4E4B5FF7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7CD6099-042F-461E-8038-944A9AFF7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0BEEB8-8D36-47AF-A8B4-1F8BA315C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D5BE3C-D0B3-4165-8B1B-B2E09E53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37BAAB-E13C-41AF-A4DB-8D7CF1B5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48D8BD-385E-4055-AB89-4148AC40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27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93FF901-FFC1-4FB3-B64C-FE8EA2FB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E20CBA-DCC4-4129-89FA-FFECDA7DF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3C7F83-371C-402A-8039-2527BAB2A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7D817-660B-4C85-A607-E68AF2F623FE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A54EAA-6CB2-4DF6-8335-94ADF959F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903B3A-D11D-4A8C-BD24-16C5D187D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50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8A31D-C3E0-4C32-AEB7-E11A1857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Archeologie středověkých a novověkých panských sídel a fortifikací</a:t>
            </a:r>
            <a:b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cs-CZ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A9D6D3-CF07-42A5-8D38-82CF13164C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 Tvrze, hrádky a objekty typu </a:t>
            </a:r>
            <a:r>
              <a:rPr lang="cs-CZ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motte</a:t>
            </a:r>
            <a:r>
              <a:rPr lang="cs-CZ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vznik, stavební podoba a typologie.</a:t>
            </a:r>
            <a:br>
              <a:rPr lang="cs-CZ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0155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2BBC6F-00A7-4248-8DE8-FE544BC38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18" y="380144"/>
            <a:ext cx="11801582" cy="64778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dirty="0"/>
              <a:t>                </a:t>
            </a:r>
            <a:r>
              <a:rPr lang="cs-CZ" sz="2000" dirty="0"/>
              <a:t>–    </a:t>
            </a:r>
            <a:r>
              <a:rPr lang="cs-CZ" sz="2000" b="1" dirty="0"/>
              <a:t>rozdělení:</a:t>
            </a:r>
            <a:r>
              <a:rPr lang="cs-CZ" sz="2000" dirty="0"/>
              <a:t>  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Chotěbor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, P. – Smetánka, Z. 1985: Panské dvory na české středověké vesnici, AH 10, 47–65.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2 skupiny:  </a:t>
            </a:r>
            <a:r>
              <a:rPr lang="cs-CZ" sz="2000" b="1" dirty="0"/>
              <a:t>a)  tzv. rezidenční</a:t>
            </a:r>
            <a:r>
              <a:rPr lang="cs-CZ" sz="2000" dirty="0"/>
              <a:t>:   a)   sídlo vlastníka  (14. stol.:  tvrz v Trocnově)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b)   připojené hospodářské objekty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                                                                     b)  tzv. podnikatelské</a:t>
            </a:r>
            <a:r>
              <a:rPr lang="cs-CZ" sz="2000" dirty="0"/>
              <a:t>:  tzv. režijní mimo sídlo vlastníka, ale na jeho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pozemkovém majetku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vlastní hospodaření – výběr renty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držitelé  –  světští feudálové, kláštery, biskupství,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                    měšťané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–</a:t>
            </a:r>
            <a:r>
              <a:rPr lang="cs-CZ" sz="2000" b="1" dirty="0"/>
              <a:t>   funkce:</a:t>
            </a:r>
            <a:r>
              <a:rPr lang="cs-CZ" sz="2000" dirty="0"/>
              <a:t>   nelze spolehlivě doložit až od poloviny 16. stol.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</a:t>
            </a:r>
            <a:r>
              <a:rPr lang="cs-CZ" sz="2000" b="1" dirty="0"/>
              <a:t>rezidenční   </a:t>
            </a:r>
            <a:r>
              <a:rPr lang="cs-CZ" sz="2000" dirty="0"/>
              <a:t>–   je těžko zjistitelná,  jestli vrchnost sídlila v tvrzi nebo dvoře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provoz domácnosti feudála:   kuchyně, pekárny, konírny, sklepy aj.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</a:t>
            </a:r>
            <a:r>
              <a:rPr lang="cs-CZ" sz="2000" b="1" dirty="0"/>
              <a:t>hospodářská  </a:t>
            </a:r>
            <a:r>
              <a:rPr lang="cs-CZ" sz="2000" dirty="0"/>
              <a:t>–  souvisela s výběrem naturálních dávek od poddaných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větší skladovací prostory</a:t>
            </a:r>
          </a:p>
        </p:txBody>
      </p:sp>
    </p:spTree>
    <p:extLst>
      <p:ext uri="{BB962C8B-B14F-4D97-AF65-F5344CB8AC3E}">
        <p14:creationId xmlns:p14="http://schemas.microsoft.com/office/powerpoint/2010/main" val="2977392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4759D3-D5E2-4FA3-8638-CE7F8AFD7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390418"/>
            <a:ext cx="11976243" cy="6467581"/>
          </a:xfrm>
        </p:spPr>
        <p:txBody>
          <a:bodyPr/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marR="90" indent="0" algn="just">
              <a:buNone/>
            </a:pPr>
            <a:r>
              <a:rPr lang="cs-CZ" sz="1800" dirty="0"/>
              <a:t>                                               – 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umístění: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 respektovalo původní středověké uspořádání obce </a:t>
            </a:r>
            <a:r>
              <a:rPr lang="cs-CZ" sz="1800" dirty="0"/>
              <a:t> </a:t>
            </a:r>
          </a:p>
          <a:p>
            <a:pPr marL="0" marR="90" indent="0" algn="just">
              <a:buNone/>
            </a:pPr>
            <a:endParaRPr lang="cs-CZ" sz="1800" dirty="0"/>
          </a:p>
          <a:p>
            <a:pPr marL="0" marR="90" indent="0" algn="just">
              <a:buNone/>
            </a:pPr>
            <a:r>
              <a:rPr lang="cs-CZ" sz="1800" b="1" dirty="0"/>
              <a:t>                                                </a:t>
            </a:r>
            <a:r>
              <a:rPr lang="cs-CZ" sz="1800" dirty="0"/>
              <a:t>–</a:t>
            </a:r>
            <a:r>
              <a:rPr lang="cs-CZ" sz="1800" b="1" dirty="0"/>
              <a:t>  v</a:t>
            </a:r>
            <a:r>
              <a:rPr lang="cs-CZ" sz="1800" b="1" i="0" u="none" strike="noStrike" baseline="0" dirty="0"/>
              <a:t>ztah sídla a dvora:</a:t>
            </a:r>
            <a:r>
              <a:rPr lang="cs-CZ" sz="1800" b="0" i="0" u="none" strike="noStrike" baseline="0" dirty="0"/>
              <a:t>   a)  přímé propojení s opevněním tvrze:   Lažany na </a:t>
            </a:r>
            <a:r>
              <a:rPr lang="cs-CZ" sz="1800" b="0" i="0" u="none" strike="noStrike" baseline="0" dirty="0" err="1"/>
              <a:t>Černokostelecku</a:t>
            </a:r>
            <a:endParaRPr lang="cs-CZ" sz="1800" b="0" i="0" u="none" strike="noStrike" baseline="0" dirty="0"/>
          </a:p>
          <a:p>
            <a:pPr marL="0" marR="90" indent="0" algn="just">
              <a:buNone/>
            </a:pPr>
            <a:r>
              <a:rPr lang="cs-CZ" sz="1800" dirty="0"/>
              <a:t>                                                                                          b)  </a:t>
            </a:r>
            <a:r>
              <a:rPr lang="cs-CZ" sz="1800" b="0" i="0" u="none" strike="noStrike" baseline="0" dirty="0"/>
              <a:t>v těsné blízkosti tvrze bez přihrazení:  </a:t>
            </a:r>
            <a:r>
              <a:rPr lang="cs-CZ" sz="1800" dirty="0"/>
              <a:t> </a:t>
            </a:r>
            <a:r>
              <a:rPr lang="cs-CZ" sz="1800" b="0" i="0" u="none" strike="noStrike" baseline="0" dirty="0" err="1"/>
              <a:t>Mstěnice</a:t>
            </a:r>
            <a:r>
              <a:rPr lang="cs-CZ" sz="1800" b="0" i="0" u="none" strike="noStrike" baseline="0" dirty="0"/>
              <a:t> u Hrotovic </a:t>
            </a:r>
          </a:p>
          <a:p>
            <a:pPr marL="0" marR="90" indent="0" algn="just">
              <a:buNone/>
            </a:pPr>
            <a:r>
              <a:rPr lang="cs-CZ" sz="1800" dirty="0"/>
              <a:t>                                                                                          c)  dvorec jako opevněné předpolí sídla:   </a:t>
            </a:r>
            <a:r>
              <a:rPr lang="cs-CZ" sz="1800" dirty="0" err="1"/>
              <a:t>Hlubany</a:t>
            </a:r>
            <a:r>
              <a:rPr lang="cs-CZ" sz="1800" dirty="0"/>
              <a:t> u Loun </a:t>
            </a:r>
          </a:p>
          <a:p>
            <a:pPr marL="0" marR="90" indent="0" algn="just">
              <a:buNone/>
            </a:pPr>
            <a:endParaRPr lang="cs-CZ" sz="1800" dirty="0"/>
          </a:p>
          <a:p>
            <a:pPr marL="0" marR="90" indent="0" algn="just">
              <a:buNone/>
            </a:pPr>
            <a:r>
              <a:rPr lang="cs-CZ" sz="1800" dirty="0"/>
              <a:t>                                                –  </a:t>
            </a:r>
            <a:r>
              <a:rPr lang="cs-CZ" sz="1800" b="1" dirty="0"/>
              <a:t>prostorové vztahy:    </a:t>
            </a:r>
            <a:r>
              <a:rPr lang="cs-CZ" sz="1800" dirty="0"/>
              <a:t>sídlo – dvůr – ves   +  další komponenty:  mlýny, rybníky, </a:t>
            </a:r>
            <a:r>
              <a:rPr lang="cs-CZ" sz="1800" dirty="0" err="1"/>
              <a:t>plužiny</a:t>
            </a:r>
            <a:r>
              <a:rPr lang="cs-CZ" sz="1800" dirty="0"/>
              <a:t> apod.</a:t>
            </a:r>
          </a:p>
          <a:p>
            <a:pPr marL="0" marR="90" indent="0" algn="just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    výzkum nenarušených areálů zaniklých v 15. stol. v lesním prostředí </a:t>
            </a:r>
          </a:p>
          <a:p>
            <a:pPr marL="0" marR="90" indent="0" algn="just">
              <a:buNone/>
            </a:pPr>
            <a:r>
              <a:rPr lang="cs-CZ" sz="1800" dirty="0"/>
              <a:t>                                                </a:t>
            </a:r>
            <a:r>
              <a:rPr lang="cs-CZ" sz="1800" b="0" i="0" u="none" strike="noStrike" baseline="0" dirty="0"/>
              <a:t>                                          archeologicky zkoumány:  Zalužany – </a:t>
            </a:r>
            <a:r>
              <a:rPr lang="cs-CZ" sz="1800" b="0" i="0" u="none" strike="noStrike" baseline="0" dirty="0" err="1"/>
              <a:t>Polla</a:t>
            </a:r>
            <a:r>
              <a:rPr lang="cs-CZ" sz="1800" b="0" i="0" u="none" strike="noStrike" baseline="0" dirty="0"/>
              <a:t> 1962;</a:t>
            </a:r>
          </a:p>
          <a:p>
            <a:pPr marL="0" marR="90" indent="0" algn="just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                                                   </a:t>
            </a:r>
            <a:r>
              <a:rPr lang="cs-CZ" sz="1800" b="0" i="0" u="none" strike="noStrike" baseline="0" dirty="0" err="1"/>
              <a:t>Mstěnice</a:t>
            </a:r>
            <a:r>
              <a:rPr lang="cs-CZ" sz="1800" b="0" i="0" u="none" strike="noStrike" baseline="0" dirty="0"/>
              <a:t> – Nekuda 1985</a:t>
            </a:r>
          </a:p>
          <a:p>
            <a:pPr marL="0" marR="90" indent="0" algn="just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</a:t>
            </a:r>
            <a:r>
              <a:rPr lang="cs-CZ" sz="1800" b="0" i="0" u="none" strike="noStrike" baseline="0" dirty="0"/>
              <a:t> Hrnčíře – Meduna 2006)</a:t>
            </a:r>
          </a:p>
          <a:p>
            <a:pPr marR="90" algn="just"/>
            <a:endParaRPr lang="cs-CZ" sz="1800" dirty="0">
              <a:latin typeface="Times New Roman" panose="02020603050405020304" pitchFamily="18" charset="0"/>
            </a:endParaRPr>
          </a:p>
          <a:p>
            <a:pPr marL="0" marR="90" indent="0" algn="just">
              <a:buNone/>
            </a:pPr>
            <a:endParaRPr lang="cs-CZ" sz="1800" dirty="0">
              <a:latin typeface="Times New Roman" panose="02020603050405020304" pitchFamily="18" charset="0"/>
            </a:endParaRPr>
          </a:p>
          <a:p>
            <a:pPr marL="0" marR="9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7220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2793177-B6BD-4455-8DAC-B4CCDD0E2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4" r="6598" b="56080"/>
          <a:stretch/>
        </p:blipFill>
        <p:spPr>
          <a:xfrm>
            <a:off x="441791" y="1208827"/>
            <a:ext cx="6421346" cy="47719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4">
            <a:extLst>
              <a:ext uri="{FF2B5EF4-FFF2-40B4-BE49-F238E27FC236}">
                <a16:creationId xmlns:a16="http://schemas.microsoft.com/office/drawing/2014/main" id="{EC95FFC5-661E-4BA0-85CF-987013015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878" r="2084" b="4878"/>
          <a:stretch>
            <a:fillRect/>
          </a:stretch>
        </p:blipFill>
        <p:spPr bwMode="auto">
          <a:xfrm>
            <a:off x="7140539" y="1601245"/>
            <a:ext cx="4775470" cy="3926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12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BF3FCAF-9282-4B3A-8842-24B85A0F1CB7}"/>
              </a:ext>
            </a:extLst>
          </p:cNvPr>
          <p:cNvSpPr txBox="1"/>
          <p:nvPr/>
        </p:nvSpPr>
        <p:spPr>
          <a:xfrm>
            <a:off x="770562" y="1191802"/>
            <a:ext cx="4587251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Tuchoraz u Českého Brodu </a:t>
            </a:r>
          </a:p>
          <a:p>
            <a:pPr algn="just"/>
            <a:endParaRPr lang="cs-CZ" sz="20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cs-CZ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1474: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tvrz nad potokem Šemberou </a:t>
            </a:r>
          </a:p>
          <a:p>
            <a:pPr algn="just"/>
            <a:endParaRPr lang="cs-CZ" sz="20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zachována průjezdní obytná(?) věž </a:t>
            </a:r>
          </a:p>
          <a:p>
            <a:pPr algn="just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sloužící jako 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brána do hosp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od,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části </a:t>
            </a:r>
          </a:p>
          <a:p>
            <a:pPr algn="just"/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 v předpolí hospodářské zázemí:  </a:t>
            </a:r>
          </a:p>
          <a:p>
            <a:pPr algn="just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dvoupodlažní budova půdorysu L</a:t>
            </a:r>
          </a:p>
          <a:p>
            <a:pPr algn="just"/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(</a:t>
            </a:r>
            <a:r>
              <a:rPr lang="cs-CZ" sz="20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záp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 křídlo:  sýpky)</a:t>
            </a:r>
            <a:endParaRPr lang="cs-CZ" sz="20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cs-CZ" sz="20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 stavebník:  královský úředník </a:t>
            </a:r>
          </a:p>
          <a:p>
            <a:pPr algn="just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Mikuláš z Landštejna</a:t>
            </a:r>
          </a:p>
          <a:p>
            <a:pPr algn="just"/>
            <a:endParaRPr lang="cs-CZ" sz="20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–   stavitel:   mistr Květoň  (přestavba)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72911C-58A9-4A06-B3B5-D9B433352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5" t="50000" r="8470" b="4757"/>
          <a:stretch/>
        </p:blipFill>
        <p:spPr>
          <a:xfrm>
            <a:off x="6096000" y="3204328"/>
            <a:ext cx="4484492" cy="35546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97E3863-354F-40ED-9AFF-31DE233C4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8" r="10600" b="50986"/>
          <a:stretch/>
        </p:blipFill>
        <p:spPr>
          <a:xfrm>
            <a:off x="6231260" y="0"/>
            <a:ext cx="3888785" cy="34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0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56905C-1348-4538-AE80-87470E8E2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27" y="575353"/>
            <a:ext cx="11606373" cy="6282647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Tvrz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  –   lat. </a:t>
            </a:r>
            <a:r>
              <a:rPr lang="cs-CZ" sz="1800" dirty="0" err="1"/>
              <a:t>munitio</a:t>
            </a:r>
            <a:r>
              <a:rPr lang="cs-CZ" sz="1800" dirty="0"/>
              <a:t>:  zvláštní typ venkovského sídla</a:t>
            </a:r>
          </a:p>
          <a:p>
            <a:pPr marL="0" indent="0">
              <a:buNone/>
            </a:pPr>
            <a:r>
              <a:rPr lang="cs-CZ" sz="1800" dirty="0"/>
              <a:t>                    3 významy:  1)   fortifikovaný stavební útvar nedosahující kvality hradu: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–  13. stol.:  v intravilánu vsi s vazbou na hospodářský dvůr  (F. Kašička)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bez h. dvora:   strážní funkce u významných komunikací  (M. Plaček)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2)    typ sídla spojovaný s nižší šlechtou: zemani, rytíři, manové, </a:t>
            </a:r>
            <a:r>
              <a:rPr lang="cs-CZ" sz="1800" dirty="0" err="1"/>
              <a:t>ministerálové</a:t>
            </a:r>
            <a:r>
              <a:rPr lang="cs-CZ" sz="1800" dirty="0"/>
              <a:t> aj.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3)    symbolické označení „pevnosti“ (obrana)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A. Hejna:  1965:  K situační a stavební formaci feudálního sídla v Evropě. PA 56, 513–583.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domácí původ českých tvrzí ovlivněný karolinským prostředím (i </a:t>
            </a:r>
            <a:r>
              <a:rPr lang="cs-CZ" sz="1800" dirty="0">
                <a:solidFill>
                  <a:srgbClr val="000000"/>
                </a:solidFill>
              </a:rPr>
              <a:t>pozdně-římským)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P.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Chotěbor</a:t>
            </a:r>
            <a:r>
              <a:rPr lang="cs-CZ" sz="1800" dirty="0">
                <a:solidFill>
                  <a:srgbClr val="000000"/>
                </a:solidFill>
              </a:rPr>
              <a:t>:  1982:  K situaci a stavební podobě vesnických feudálních sídel, AH 7, 357–365.</a:t>
            </a: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dirty="0"/>
              <a:t>                                                       –   využívaly vyvýšeniny, terasy nebo svažité polohy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–   chráněny vodními příkopy:   napájeny potoky, rybníky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                  –  </a:t>
            </a:r>
            <a:r>
              <a:rPr lang="cs-CZ" sz="1800" dirty="0"/>
              <a:t>2 základní typy:   1. typ s volně stojící stavbou (věžovou nebo palácovou)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2.  typ s obvodovou zástavbou </a:t>
            </a:r>
          </a:p>
          <a:p>
            <a:pPr marL="0" indent="0">
              <a:buNone/>
            </a:pP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–   dispozici vzniklou záměrně</a:t>
            </a:r>
          </a:p>
        </p:txBody>
      </p:sp>
    </p:spTree>
    <p:extLst>
      <p:ext uri="{BB962C8B-B14F-4D97-AF65-F5344CB8AC3E}">
        <p14:creationId xmlns:p14="http://schemas.microsoft.com/office/powerpoint/2010/main" val="3404335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AD1F113-39B9-4F8D-A4A6-67A755E4D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6" t="3296" r="7052" b="33034"/>
          <a:stretch/>
        </p:blipFill>
        <p:spPr>
          <a:xfrm>
            <a:off x="864619" y="1719255"/>
            <a:ext cx="4846897" cy="51114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6ECC5FE-06F5-4358-81B1-9264C84E4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21" t="2098" r="16075" b="47500"/>
          <a:stretch/>
        </p:blipFill>
        <p:spPr>
          <a:xfrm>
            <a:off x="6417927" y="0"/>
            <a:ext cx="5599414" cy="590509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F18AC45-0783-4916-B549-07ECA78AEFA2}"/>
              </a:ext>
            </a:extLst>
          </p:cNvPr>
          <p:cNvSpPr txBox="1"/>
          <p:nvPr/>
        </p:nvSpPr>
        <p:spPr>
          <a:xfrm>
            <a:off x="6317691" y="5380672"/>
            <a:ext cx="6305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cs-CZ" b="1" dirty="0">
                <a:latin typeface="Times New Roman" panose="02020603050405020304" pitchFamily="18" charset="0"/>
              </a:rPr>
              <a:t>T</a:t>
            </a:r>
            <a:r>
              <a:rPr lang="cs-CZ" sz="1800" b="1" i="0" u="none" strike="noStrike" baseline="0" dirty="0">
                <a:latin typeface="Times New Roman" panose="02020603050405020304" pitchFamily="18" charset="0"/>
              </a:rPr>
              <a:t>ypologické tříděni tvrzí (podle P. </a:t>
            </a:r>
            <a:r>
              <a:rPr lang="cs-CZ" sz="1800" b="1" i="0" u="none" strike="noStrike" baseline="0" dirty="0" err="1">
                <a:latin typeface="Times New Roman" panose="02020603050405020304" pitchFamily="18" charset="0"/>
              </a:rPr>
              <a:t>Chotěbora</a:t>
            </a:r>
            <a:r>
              <a:rPr lang="cs-CZ" sz="1800" b="1" i="0" u="none" strike="noStrike" baseline="0" dirty="0">
                <a:latin typeface="Times New Roman" panose="02020603050405020304" pitchFamily="18" charset="0"/>
              </a:rPr>
              <a:t>) </a:t>
            </a:r>
          </a:p>
          <a:p>
            <a:pPr algn="just"/>
            <a:r>
              <a:rPr lang="cs-CZ" sz="1800" i="0" u="none" strike="noStrike" baseline="0" dirty="0">
                <a:latin typeface="Times New Roman" panose="02020603050405020304" pitchFamily="18" charset="0"/>
              </a:rPr>
              <a:t>1-4:   typ s</a:t>
            </a:r>
            <a:r>
              <a:rPr lang="cs-CZ" sz="1800" i="1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1800" i="0" u="none" strike="noStrike" baseline="0" dirty="0">
                <a:latin typeface="Times New Roman" panose="02020603050405020304" pitchFamily="18" charset="0"/>
              </a:rPr>
              <a:t>volně stojící obytnou stavbou</a:t>
            </a:r>
          </a:p>
          <a:p>
            <a:pPr algn="just"/>
            <a:r>
              <a:rPr lang="cs-CZ" sz="1800" i="0" u="none" strike="noStrike" baseline="0" dirty="0">
                <a:latin typeface="Times New Roman" panose="02020603050405020304" pitchFamily="18" charset="0"/>
              </a:rPr>
              <a:t>5–8:   typ s obytnými stavbami při obvodu</a:t>
            </a:r>
          </a:p>
          <a:p>
            <a:pPr algn="just"/>
            <a:r>
              <a:rPr lang="cs-CZ" sz="1800" i="0" u="none" strike="noStrike" baseline="0" dirty="0">
                <a:latin typeface="Times New Roman" panose="02020603050405020304" pitchFamily="18" charset="0"/>
              </a:rPr>
              <a:t>9-11:  typ se striktní obvodovou zástavbou </a:t>
            </a:r>
            <a:endParaRPr lang="cs-CZ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B42BD99-DCA5-4568-9424-B57165797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48" y="139287"/>
            <a:ext cx="6151043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 tvrze s izolovanou stavbou (obytnou věží nebo palácem)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 tvrze s obvodovou zástavbou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 palácové tvrze - palác zapojen do obvodu tvrze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 plášťové tvrze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 tvrze s palácem a věží</a:t>
            </a:r>
          </a:p>
        </p:txBody>
      </p:sp>
    </p:spTree>
    <p:extLst>
      <p:ext uri="{BB962C8B-B14F-4D97-AF65-F5344CB8AC3E}">
        <p14:creationId xmlns:p14="http://schemas.microsoft.com/office/powerpoint/2010/main" val="4009337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1869EB-2B92-42DF-918E-81B6870A5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95" y="708917"/>
            <a:ext cx="11513905" cy="61490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dirty="0"/>
              <a:t>                                      –  </a:t>
            </a:r>
            <a:r>
              <a:rPr lang="cs-CZ" sz="1800" b="1" dirty="0"/>
              <a:t>vztah k vesnici:</a:t>
            </a:r>
            <a:r>
              <a:rPr lang="cs-CZ" sz="1800" dirty="0"/>
              <a:t>      1.  </a:t>
            </a:r>
            <a:r>
              <a:rPr lang="cs-CZ" sz="1800" b="0" i="0" u="none" strike="noStrike" baseline="0" dirty="0"/>
              <a:t>mimo vesnici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2.  v okrajové části vesnice </a:t>
            </a:r>
          </a:p>
          <a:p>
            <a:pPr marL="0" indent="0" algn="just">
              <a:buNone/>
            </a:pPr>
            <a:r>
              <a:rPr lang="cs-CZ" sz="1800" b="0" i="0" u="none" strike="noStrike" baseline="0" dirty="0"/>
              <a:t>                                                                            3.  ve vesnici s vazbou na náves nebo hlavní komunikace  </a:t>
            </a:r>
          </a:p>
          <a:p>
            <a:pPr marL="0" marR="140" indent="0" algn="just">
              <a:buNone/>
            </a:pPr>
            <a:r>
              <a:rPr lang="cs-CZ" sz="1800" b="0" i="0" u="none" strike="noStrike" baseline="0" dirty="0"/>
              <a:t>                                                                            4. ve vesnici s vazbou na sakrální stavbu </a:t>
            </a:r>
          </a:p>
          <a:p>
            <a:pPr marL="0" marR="140" indent="0" algn="just">
              <a:buNone/>
            </a:pP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–  </a:t>
            </a:r>
            <a:r>
              <a:rPr lang="cs-CZ" sz="1800" b="1" i="0" u="none" strike="noStrike" baseline="0" dirty="0"/>
              <a:t>umístění v terénu:</a:t>
            </a:r>
            <a:r>
              <a:rPr lang="cs-CZ" sz="1800" b="0" i="0" u="none" strike="noStrike" baseline="0" dirty="0"/>
              <a:t>    </a:t>
            </a:r>
            <a:r>
              <a:rPr lang="cs-CZ" sz="1800" b="1" i="0" u="none" strike="noStrike" baseline="0" dirty="0"/>
              <a:t>1.  ve výrazné poloze: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</a:t>
            </a:r>
            <a:r>
              <a:rPr lang="cs-CZ" sz="1800" b="0" i="0" u="none" strike="noStrike" baseline="0" dirty="0"/>
              <a:t> –  na ostrožně, okraj terasy, vrchol vyvýšeniny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 –  </a:t>
            </a:r>
            <a:r>
              <a:rPr lang="cs-CZ" sz="1800" dirty="0"/>
              <a:t>ve svahu na plošině u </a:t>
            </a:r>
            <a:r>
              <a:rPr lang="cs-CZ" sz="1800" b="0" i="0" u="none" strike="noStrike" baseline="0" dirty="0"/>
              <a:t>vrcholu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 –  na starším opevnění </a:t>
            </a:r>
          </a:p>
          <a:p>
            <a:pPr marL="0" indent="0" algn="just">
              <a:buNone/>
            </a:pPr>
            <a:r>
              <a:rPr lang="cs-CZ" sz="1800" b="0" i="0" u="none" strike="noStrike" baseline="0" dirty="0"/>
              <a:t>                                                                                 </a:t>
            </a:r>
            <a:r>
              <a:rPr lang="cs-CZ" sz="1800" b="1" i="0" u="none" strike="noStrike" baseline="0" dirty="0"/>
              <a:t>2.   v nevýrazné poloze:</a:t>
            </a:r>
          </a:p>
          <a:p>
            <a:pPr marL="0" indent="0" algn="just">
              <a:buNone/>
            </a:pPr>
            <a:r>
              <a:rPr lang="cs-CZ" sz="1800" dirty="0"/>
              <a:t>                                                                                      </a:t>
            </a:r>
            <a:r>
              <a:rPr lang="cs-CZ" sz="1800" b="0" i="0" u="none" strike="noStrike" baseline="0" dirty="0"/>
              <a:t> –  v rovině, mírném svahu, v prohlubni </a:t>
            </a:r>
          </a:p>
          <a:p>
            <a:pPr marL="0" indent="0" algn="just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 –  umělé vodní opevnění </a:t>
            </a:r>
          </a:p>
          <a:p>
            <a:pPr marL="0" indent="0" algn="just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                         – 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základní typ n</a:t>
            </a:r>
            <a:r>
              <a:rPr lang="cs-CZ" sz="1800" dirty="0">
                <a:latin typeface="Times New Roman" panose="02020603050405020304" pitchFamily="18" charset="0"/>
              </a:rPr>
              <a:t>ezávisel na terénních podmínkách: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s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rovnání terénní situace půdorysně příbuzných staveb stejného typu</a:t>
            </a:r>
          </a:p>
          <a:p>
            <a:pPr marL="0" indent="0" algn="l">
              <a:buNone/>
            </a:pPr>
            <a:r>
              <a:rPr lang="cs-CZ" sz="1800" dirty="0">
                <a:latin typeface="Times New Roman" panose="02020603050405020304" pitchFamily="18" charset="0"/>
              </a:rPr>
              <a:t>                                                                          doložilo,  že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volně stojící věžové i palácové obytné stavby ve výrazné</a:t>
            </a:r>
          </a:p>
          <a:p>
            <a:pPr marL="0" indent="0" algn="l">
              <a:buNone/>
            </a:pPr>
            <a:r>
              <a:rPr lang="cs-CZ" sz="1800" dirty="0">
                <a:latin typeface="Times New Roman" panose="02020603050405020304" pitchFamily="18" charset="0"/>
              </a:rPr>
              <a:t>                                                                        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 i nevýrazné poloze 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736673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5408524-20CE-4BB9-91E7-C9F11979B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453"/>
          <a:stretch/>
        </p:blipFill>
        <p:spPr>
          <a:xfrm>
            <a:off x="657547" y="214791"/>
            <a:ext cx="10681424" cy="64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16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A7823E6-A55F-4031-AF8A-CB84CE8C1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46" b="17004"/>
          <a:stretch/>
        </p:blipFill>
        <p:spPr>
          <a:xfrm>
            <a:off x="924324" y="576306"/>
            <a:ext cx="10649871" cy="595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14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5441BC6-DA3E-4DDB-8FF2-D670AB297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303"/>
          <a:stretch/>
        </p:blipFill>
        <p:spPr>
          <a:xfrm>
            <a:off x="1274523" y="0"/>
            <a:ext cx="9348373" cy="56459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722B50B-6F5F-4ADD-8ACF-606895EB6492}"/>
              </a:ext>
            </a:extLst>
          </p:cNvPr>
          <p:cNvSpPr txBox="1"/>
          <p:nvPr/>
        </p:nvSpPr>
        <p:spPr>
          <a:xfrm>
            <a:off x="1931515" y="5509004"/>
            <a:ext cx="8034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pt-BR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 n i c h o v i c e , okr. Benešov </a:t>
            </a:r>
          </a:p>
          <a:p>
            <a:pPr algn="just"/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Kruhové tvrziště ve výrazné poloze (nevysoká oblá ostrožna) posílené rybníkem. Tvrziště situováno v okrajové části vesnice. 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78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Terminologie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5744" y="970218"/>
            <a:ext cx="11576255" cy="58877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sz="3200" dirty="0"/>
              <a:t> </a:t>
            </a:r>
            <a:r>
              <a:rPr lang="cs-CZ" sz="1900" b="1" dirty="0"/>
              <a:t>Panské „sídlo“   </a:t>
            </a:r>
            <a:r>
              <a:rPr lang="cs-CZ" sz="1900" dirty="0"/>
              <a:t>–</a:t>
            </a:r>
            <a:r>
              <a:rPr lang="cs-CZ" sz="1900" b="1" dirty="0"/>
              <a:t>    </a:t>
            </a:r>
            <a:r>
              <a:rPr lang="cs-CZ" sz="1900" dirty="0"/>
              <a:t>skupina elitních (vrchnostenských) rezidencí:  nejstarší dvorce a dvory </a:t>
            </a:r>
          </a:p>
          <a:p>
            <a:pPr marL="0" indent="0">
              <a:buNone/>
            </a:pPr>
            <a:r>
              <a:rPr lang="cs-CZ" sz="1900" dirty="0"/>
              <a:t>                                   –    1. pol. 13. stol. rozpad hradské soustavy:  moc panovníka se přesunuje do vznikajících měst</a:t>
            </a:r>
          </a:p>
          <a:p>
            <a:pPr marL="0" indent="0">
              <a:buNone/>
            </a:pPr>
            <a:r>
              <a:rPr lang="cs-CZ" sz="1900" dirty="0"/>
              <a:t>                                   –    vzrůst politické a hospodářské moci šlechty</a:t>
            </a:r>
          </a:p>
          <a:p>
            <a:pPr marL="0" indent="0">
              <a:buNone/>
            </a:pPr>
            <a:r>
              <a:rPr lang="cs-CZ" sz="1900" b="1" dirty="0"/>
              <a:t>                                   </a:t>
            </a:r>
            <a:r>
              <a:rPr lang="cs-CZ" sz="1900" dirty="0"/>
              <a:t>–    30. léta 13. stol.:   počátky  budování šlechtických opevněných sídel </a:t>
            </a:r>
          </a:p>
          <a:p>
            <a:pPr marL="0" indent="0">
              <a:buNone/>
            </a:pPr>
            <a:r>
              <a:rPr lang="cs-CZ" sz="1900" dirty="0"/>
              <a:t>                                   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1.  Sídla v méně přístupným polohách na ostrožnách a návrších mimo sídliště: </a:t>
            </a:r>
            <a:endParaRPr lang="cs-CZ" sz="2200" dirty="0"/>
          </a:p>
          <a:p>
            <a:pPr marL="0" indent="0">
              <a:buNone/>
            </a:pPr>
            <a:endParaRPr lang="cs-CZ" sz="1900" dirty="0"/>
          </a:p>
          <a:p>
            <a:r>
              <a:rPr lang="cs-CZ" sz="1900" b="1" dirty="0"/>
              <a:t>Hrad   </a:t>
            </a:r>
            <a:r>
              <a:rPr lang="cs-CZ" sz="1900" dirty="0"/>
              <a:t>–  zeměpanské z 11. a 12. stol. jsou ve 13. stol. přestavovány na kamenné </a:t>
            </a:r>
          </a:p>
          <a:p>
            <a:pPr marL="0" indent="0">
              <a:buNone/>
            </a:pPr>
            <a:r>
              <a:rPr lang="cs-CZ" sz="1900" dirty="0"/>
              <a:t>                      Č:   Pražský hrad, Mělník, Litoměřice aj.</a:t>
            </a:r>
          </a:p>
          <a:p>
            <a:pPr marL="0" indent="0">
              <a:buNone/>
            </a:pPr>
            <a:r>
              <a:rPr lang="cs-CZ" sz="1900" b="1" dirty="0"/>
              <a:t>                      M:  </a:t>
            </a:r>
            <a:r>
              <a:rPr lang="cs-CZ" sz="1900" dirty="0"/>
              <a:t>Bítov, Vranov, Znojmo, Olomouc, Přerov, Břeclav, Hodonín, Hradec nad Moravicí, Mikulov? aj.)</a:t>
            </a:r>
          </a:p>
          <a:p>
            <a:pPr marL="0" indent="0">
              <a:buNone/>
            </a:pPr>
            <a:r>
              <a:rPr lang="cs-CZ" sz="1900" dirty="0"/>
              <a:t>                 –  </a:t>
            </a:r>
            <a:r>
              <a:rPr lang="cs-CZ" sz="1900" b="1" dirty="0"/>
              <a:t>1. pol. 13. stol: </a:t>
            </a:r>
            <a:r>
              <a:rPr lang="cs-CZ" sz="1900" dirty="0"/>
              <a:t>  nejstarší na starém sídelním území  (na okrajích statky nižší šlechty)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zeměpanské fundace (kastelánské)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správní centra provincií</a:t>
            </a:r>
          </a:p>
          <a:p>
            <a:pPr marL="0" indent="0">
              <a:buNone/>
            </a:pPr>
            <a:r>
              <a:rPr lang="cs-CZ" sz="1900" b="1" dirty="0"/>
              <a:t>               </a:t>
            </a:r>
            <a:r>
              <a:rPr lang="cs-CZ" sz="1900" dirty="0"/>
              <a:t>–  část přechází do soukromých rukou (Mikulov – Lichtenštejnové; olomoucké biskupství – Pustiměř) </a:t>
            </a:r>
          </a:p>
          <a:p>
            <a:pPr marL="0" indent="0">
              <a:buNone/>
            </a:pPr>
            <a:r>
              <a:rPr lang="cs-CZ" sz="1900" dirty="0"/>
              <a:t>               –  panovník a vyšší šlechta odchází z venkova:  může si dovolit odtržení od agrární produkce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statky spravovány prostřednictvím správců </a:t>
            </a:r>
          </a:p>
          <a:p>
            <a:pPr marL="0" indent="0">
              <a:buNone/>
            </a:pPr>
            <a:r>
              <a:rPr lang="cs-CZ" sz="1900" dirty="0"/>
              <a:t>               –  nižší šlechta se o své dominium stará sama</a:t>
            </a:r>
          </a:p>
          <a:p>
            <a:pPr marL="0" indent="0">
              <a:buNone/>
            </a:pPr>
            <a:endParaRPr lang="cs-CZ" sz="2900" dirty="0"/>
          </a:p>
        </p:txBody>
      </p:sp>
    </p:spTree>
    <p:extLst>
      <p:ext uri="{BB962C8B-B14F-4D97-AF65-F5344CB8AC3E}">
        <p14:creationId xmlns:p14="http://schemas.microsoft.com/office/powerpoint/2010/main" val="954903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4A9926A-0102-4BC8-8459-AFE64E83F26B}"/>
              </a:ext>
            </a:extLst>
          </p:cNvPr>
          <p:cNvSpPr txBox="1"/>
          <p:nvPr/>
        </p:nvSpPr>
        <p:spPr>
          <a:xfrm>
            <a:off x="1000949" y="321140"/>
            <a:ext cx="10190097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2011-2014</a:t>
            </a:r>
            <a:r>
              <a:rPr lang="cs-CZ" dirty="0"/>
              <a:t>  –  </a:t>
            </a:r>
            <a:r>
              <a:rPr lang="cs-CZ" b="1" dirty="0"/>
              <a:t>průzkum drobných vrchnostenských sídel v oblasti širšího Křivoklátska</a:t>
            </a:r>
            <a:r>
              <a:rPr lang="cs-CZ" sz="2000" b="1" dirty="0"/>
              <a:t> </a:t>
            </a:r>
          </a:p>
          <a:p>
            <a:r>
              <a:rPr lang="cs-CZ" sz="2000" b="1" dirty="0"/>
              <a:t>                       </a:t>
            </a:r>
            <a:r>
              <a:rPr lang="cs-CZ" dirty="0"/>
              <a:t>(okr. Beroun, Kladno, Rakovník, Rokycany) </a:t>
            </a:r>
          </a:p>
          <a:p>
            <a:r>
              <a:rPr lang="cs-CZ" dirty="0"/>
              <a:t>                     –   zdokumentováno 20 sídel situovaných převážně v lesním prostředí </a:t>
            </a:r>
          </a:p>
          <a:p>
            <a:r>
              <a:rPr lang="cs-CZ" dirty="0"/>
              <a:t>                     –   2 skupiny:  1.  </a:t>
            </a:r>
            <a:r>
              <a:rPr lang="cs-CZ" dirty="0" err="1"/>
              <a:t>fortiikovaná</a:t>
            </a:r>
            <a:r>
              <a:rPr lang="cs-CZ" dirty="0"/>
              <a:t> sídla s hospodářským zázemím ve formě neopevněného předpolí:</a:t>
            </a:r>
          </a:p>
          <a:p>
            <a:r>
              <a:rPr lang="cs-CZ" dirty="0"/>
              <a:t>                                                    Hradečno, </a:t>
            </a:r>
            <a:r>
              <a:rPr lang="cs-CZ" dirty="0" err="1"/>
              <a:t>Humniště</a:t>
            </a:r>
            <a:r>
              <a:rPr lang="cs-CZ" dirty="0"/>
              <a:t> (</a:t>
            </a:r>
            <a:r>
              <a:rPr lang="cs-CZ" dirty="0" err="1"/>
              <a:t>k.ú</a:t>
            </a:r>
            <a:r>
              <a:rPr lang="cs-CZ" dirty="0"/>
              <a:t> Drnek), Kozojedy a Rovný (</a:t>
            </a:r>
            <a:r>
              <a:rPr lang="cs-CZ" dirty="0" err="1"/>
              <a:t>k.ú</a:t>
            </a:r>
            <a:r>
              <a:rPr lang="cs-CZ" dirty="0"/>
              <a:t>. Drahoňův Újezd)</a:t>
            </a:r>
          </a:p>
          <a:p>
            <a:r>
              <a:rPr lang="cs-CZ" dirty="0"/>
              <a:t>                                              2.   vícedílná sídla s hospodářským zázemím uvnitř opevněného areálu:</a:t>
            </a:r>
          </a:p>
          <a:p>
            <a:r>
              <a:rPr lang="cs-CZ" dirty="0"/>
              <a:t>                                                     tvrziště u Oráčova, Dub (</a:t>
            </a:r>
            <a:r>
              <a:rPr lang="cs-CZ" dirty="0" err="1"/>
              <a:t>k.ú</a:t>
            </a:r>
            <a:r>
              <a:rPr lang="cs-CZ" dirty="0"/>
              <a:t>. Svojetín, tvrz v Řisutech, Ostrov u Jedomělic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64904AF-C38D-4E84-B7A7-C351A37C54B8}"/>
              </a:ext>
            </a:extLst>
          </p:cNvPr>
          <p:cNvSpPr txBox="1"/>
          <p:nvPr/>
        </p:nvSpPr>
        <p:spPr>
          <a:xfrm>
            <a:off x="1559957" y="6488668"/>
            <a:ext cx="907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</a:t>
            </a:r>
            <a:r>
              <a:rPr lang="cs-CZ" b="1" dirty="0"/>
              <a:t>Tvrziště Smrk (</a:t>
            </a:r>
            <a:r>
              <a:rPr lang="cs-CZ" b="1" dirty="0" err="1"/>
              <a:t>k.ú</a:t>
            </a:r>
            <a:r>
              <a:rPr lang="cs-CZ" b="1" dirty="0"/>
              <a:t>. Drahouš) a Hluboký (</a:t>
            </a:r>
            <a:r>
              <a:rPr lang="cs-CZ" b="1" dirty="0" err="1"/>
              <a:t>k.ú</a:t>
            </a:r>
            <a:r>
              <a:rPr lang="cs-CZ" b="1" dirty="0"/>
              <a:t>. Lhota u Rakovníka)  –  </a:t>
            </a:r>
            <a:r>
              <a:rPr lang="cs-CZ" dirty="0"/>
              <a:t>zanikly v průběhu 15. stol.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B92505-1EE1-4AFA-9A36-8AA2693ED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90" t="31910" r="25589" b="11236"/>
          <a:stretch/>
        </p:blipFill>
        <p:spPr>
          <a:xfrm>
            <a:off x="883578" y="3071304"/>
            <a:ext cx="5216943" cy="34173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3BB14D1-018A-4289-B0DA-7781EAA46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90" t="37753" r="25589" b="5394"/>
          <a:stretch/>
        </p:blipFill>
        <p:spPr>
          <a:xfrm>
            <a:off x="6239729" y="2637818"/>
            <a:ext cx="5952271" cy="389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22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82FA396-88FA-440E-A6EF-576315EA5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79" t="21423" r="26180" b="11610"/>
          <a:stretch/>
        </p:blipFill>
        <p:spPr>
          <a:xfrm>
            <a:off x="5363110" y="1378870"/>
            <a:ext cx="6459020" cy="485240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BAACAEF-542E-422F-84EC-590E1087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84" t="22172" r="22556" b="10562"/>
          <a:stretch/>
        </p:blipFill>
        <p:spPr>
          <a:xfrm>
            <a:off x="558229" y="626722"/>
            <a:ext cx="5537771" cy="38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74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/>
          <p:cNvSpPr>
            <a:spLocks noGrp="1"/>
          </p:cNvSpPr>
          <p:nvPr>
            <p:ph type="title"/>
          </p:nvPr>
        </p:nvSpPr>
        <p:spPr>
          <a:xfrm>
            <a:off x="604684" y="76200"/>
            <a:ext cx="10702413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Motte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4903" y="983226"/>
            <a:ext cx="11307097" cy="587477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Panské sídlo zbudované na uměle navršeném nebo navýšeném pahorku</a:t>
            </a:r>
          </a:p>
          <a:p>
            <a:pPr marL="0" indent="0">
              <a:buNone/>
            </a:pPr>
            <a:r>
              <a:rPr lang="cs-CZ" sz="1800" dirty="0"/>
              <a:t>       –   termín francouzského původu – šlechtické sídlo s  vazbami k okolí (blíží se hrádkům) </a:t>
            </a:r>
          </a:p>
          <a:p>
            <a:pPr marL="0" indent="0">
              <a:buNone/>
            </a:pPr>
            <a:r>
              <a:rPr lang="cs-CZ" sz="1800" dirty="0"/>
              <a:t>       –   pol. 13. stol.:  Josef Unger  – nejstarší vlna budování šlechtických hradů </a:t>
            </a:r>
          </a:p>
          <a:p>
            <a:pPr marL="0" indent="0">
              <a:buNone/>
            </a:pPr>
            <a:r>
              <a:rPr lang="cs-CZ" sz="1800" dirty="0"/>
              <a:t>       –   Čechy:   mohutné objekty s dvojitými příkopy a valy:    </a:t>
            </a:r>
            <a:r>
              <a:rPr lang="cs-CZ" sz="1800" dirty="0" err="1"/>
              <a:t>Ervěnice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–   Morava:   </a:t>
            </a:r>
            <a:r>
              <a:rPr lang="cs-CZ" sz="1800" dirty="0" err="1"/>
              <a:t>Koválov</a:t>
            </a:r>
            <a:r>
              <a:rPr lang="cs-CZ" sz="1800" dirty="0"/>
              <a:t>  (</a:t>
            </a:r>
            <a:r>
              <a:rPr lang="cs-CZ" sz="1800" dirty="0" err="1"/>
              <a:t>Mstěnice</a:t>
            </a:r>
            <a:r>
              <a:rPr lang="cs-CZ" sz="1800" dirty="0"/>
              <a:t> charakter hrádku), Popice, </a:t>
            </a:r>
            <a:r>
              <a:rPr lang="cs-CZ" sz="1800" dirty="0" err="1"/>
              <a:t>Konůvky</a:t>
            </a:r>
            <a:endParaRPr lang="cs-CZ" sz="1800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Severní Francie  </a:t>
            </a:r>
            <a:r>
              <a:rPr lang="cs-CZ" sz="1800" dirty="0"/>
              <a:t>–  vznik:  od 2. poloviny 10. stol. (oblast vzniku)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–  útlum:  12. a 13. stol. </a:t>
            </a:r>
          </a:p>
          <a:p>
            <a:pPr>
              <a:defRPr/>
            </a:pPr>
            <a:r>
              <a:rPr lang="cs-CZ" sz="1800" b="1" dirty="0"/>
              <a:t>Anglie, Porýní  </a:t>
            </a:r>
            <a:r>
              <a:rPr lang="cs-CZ" sz="1800" dirty="0"/>
              <a:t>–  od 11. stol. </a:t>
            </a:r>
          </a:p>
          <a:p>
            <a:pPr>
              <a:defRPr/>
            </a:pPr>
            <a:r>
              <a:rPr lang="cs-CZ" sz="1800" b="1" dirty="0"/>
              <a:t>Německo</a:t>
            </a:r>
            <a:r>
              <a:rPr lang="cs-CZ" sz="1800" dirty="0"/>
              <a:t>  –  </a:t>
            </a:r>
            <a:r>
              <a:rPr lang="cs-CZ" sz="1800" dirty="0" err="1"/>
              <a:t>Turmhügel</a:t>
            </a:r>
            <a:r>
              <a:rPr lang="cs-CZ" sz="1800" dirty="0"/>
              <a:t> (</a:t>
            </a:r>
            <a:r>
              <a:rPr lang="cs-CZ" sz="1800" dirty="0" err="1"/>
              <a:t>Wasserburge</a:t>
            </a:r>
            <a:r>
              <a:rPr lang="cs-CZ" sz="1800" dirty="0"/>
              <a:t>) </a:t>
            </a:r>
          </a:p>
          <a:p>
            <a:pPr>
              <a:defRPr/>
            </a:pPr>
            <a:r>
              <a:rPr lang="cs-CZ" sz="1800" b="1" dirty="0" err="1"/>
              <a:t>Sev</a:t>
            </a:r>
            <a:r>
              <a:rPr lang="cs-CZ" sz="1800" b="1" dirty="0"/>
              <a:t>. Evropa  </a:t>
            </a:r>
            <a:r>
              <a:rPr lang="cs-CZ" sz="1800" dirty="0"/>
              <a:t>–  doba největšího rozkvětu až v pozdním středověku</a:t>
            </a:r>
          </a:p>
          <a:p>
            <a:pPr>
              <a:defRPr/>
            </a:pPr>
            <a:r>
              <a:rPr lang="cs-CZ" sz="1800" b="1" dirty="0"/>
              <a:t>Slovensko</a:t>
            </a:r>
            <a:r>
              <a:rPr lang="cs-CZ" sz="1800" dirty="0"/>
              <a:t>  –  počátky už na konci 12. stol. (doloženo pouze nálezy v okolí)</a:t>
            </a:r>
          </a:p>
          <a:p>
            <a:pPr>
              <a:defRPr/>
            </a:pPr>
            <a:r>
              <a:rPr lang="cs-CZ" sz="1800" b="1" dirty="0"/>
              <a:t>Rakousko</a:t>
            </a:r>
            <a:r>
              <a:rPr lang="cs-CZ" sz="1800" dirty="0"/>
              <a:t>  –   11. a 12. stol. (progresivní Podunají)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29061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EB3A91-2640-443E-9AB1-D6DF6EE4E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91" y="688368"/>
            <a:ext cx="11332395" cy="6169631"/>
          </a:xfrm>
        </p:spPr>
        <p:txBody>
          <a:bodyPr/>
          <a:lstStyle/>
          <a:p>
            <a:pPr>
              <a:defRPr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Polsko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–  13. stol.: 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gródki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stożkowate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(funkční až do 18. stol.)</a:t>
            </a:r>
          </a:p>
          <a:p>
            <a:pPr marL="0" indent="0">
              <a:buNone/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–  1932:  systematická dokumentace středověkých hradů v Malopolsku (G.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Leńczyk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>
              <a:buNone/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–   mezi válkami:  ve Slezsku (J.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Żurowski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>
              <a:buNone/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–  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1964:   Mapa grodzisk w Polsce, 2312 objektů </a:t>
            </a:r>
          </a:p>
          <a:p>
            <a:pPr marL="0" indent="0">
              <a:buNone/>
              <a:defRPr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– 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Janina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Kamińska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:  podala charakteristiku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základních znaků hrádků typu motte </a:t>
            </a:r>
          </a:p>
          <a:p>
            <a:pPr marL="0" indent="0">
              <a:buNone/>
              <a:defRPr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–  Leszek Kajzer:  ověřovací výzkumy </a:t>
            </a:r>
          </a:p>
          <a:p>
            <a:pPr marL="0" indent="0">
              <a:buNone/>
              <a:defRPr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– 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Antoni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Pawłowski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:  ve Slezsku lokalizoval 377 objektů (polovina z počátku 14. stol.)</a:t>
            </a: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D6E4C7-9CBD-4294-820D-141B62851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481" y="3548864"/>
            <a:ext cx="5112848" cy="316421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466BBA7-4753-4160-991D-D74A477A54FD}"/>
              </a:ext>
            </a:extLst>
          </p:cNvPr>
          <p:cNvSpPr txBox="1"/>
          <p:nvPr/>
        </p:nvSpPr>
        <p:spPr>
          <a:xfrm>
            <a:off x="8096164" y="6241820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Gorzyczki w Wodzisławiu Śląskim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17882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9713" t="926" r="7799" b="54766"/>
          <a:stretch/>
        </p:blipFill>
        <p:spPr>
          <a:xfrm>
            <a:off x="943897" y="945863"/>
            <a:ext cx="4468761" cy="448202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7274" t="54803" r="35255" b="7627"/>
          <a:stretch/>
        </p:blipFill>
        <p:spPr>
          <a:xfrm>
            <a:off x="6096000" y="548552"/>
            <a:ext cx="5289755" cy="48914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7885" t="926" r="68432" b="93244"/>
          <a:stretch/>
        </p:blipFill>
        <p:spPr>
          <a:xfrm>
            <a:off x="1627239" y="5371732"/>
            <a:ext cx="2447171" cy="8520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63093" t="86617" r="8079" b="7627"/>
          <a:stretch/>
        </p:blipFill>
        <p:spPr>
          <a:xfrm>
            <a:off x="7801897" y="5679789"/>
            <a:ext cx="2566220" cy="7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63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t="30209" r="49890" b="10416"/>
          <a:stretch/>
        </p:blipFill>
        <p:spPr bwMode="auto">
          <a:xfrm>
            <a:off x="4153103" y="0"/>
            <a:ext cx="8038897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ovéPole 3"/>
          <p:cNvSpPr txBox="1">
            <a:spLocks noChangeArrowheads="1"/>
          </p:cNvSpPr>
          <p:nvPr/>
        </p:nvSpPr>
        <p:spPr bwMode="auto">
          <a:xfrm>
            <a:off x="5913044" y="106922"/>
            <a:ext cx="3141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800" b="1" dirty="0" err="1"/>
              <a:t>Koválov</a:t>
            </a:r>
            <a:r>
              <a:rPr lang="cs-CZ" altLang="cs-CZ" sz="2800" b="1" dirty="0"/>
              <a:t> u Žabčic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85087" y="1305341"/>
            <a:ext cx="4329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Poloha </a:t>
            </a:r>
            <a:r>
              <a:rPr lang="cs-CZ" dirty="0"/>
              <a:t> –  na soutoku Jihlavy a Svratky </a:t>
            </a:r>
          </a:p>
          <a:p>
            <a:endParaRPr lang="cs-CZ" dirty="0"/>
          </a:p>
          <a:p>
            <a:r>
              <a:rPr lang="cs-CZ" dirty="0"/>
              <a:t>              –  cca  2 km od Žabčic </a:t>
            </a:r>
          </a:p>
          <a:p>
            <a:endParaRPr lang="cs-CZ" dirty="0"/>
          </a:p>
          <a:p>
            <a:r>
              <a:rPr lang="cs-CZ" dirty="0"/>
              <a:t>              –  po obou stranách potoka na </a:t>
            </a:r>
          </a:p>
          <a:p>
            <a:r>
              <a:rPr lang="cs-CZ" dirty="0"/>
              <a:t>                  ploše cca 200 X 350 m  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b="1" dirty="0"/>
              <a:t>Vznik</a:t>
            </a:r>
            <a:r>
              <a:rPr lang="cs-CZ" dirty="0"/>
              <a:t>  –  pol. 13. stol.</a:t>
            </a:r>
          </a:p>
          <a:p>
            <a:endParaRPr lang="cs-CZ" b="1" dirty="0"/>
          </a:p>
          <a:p>
            <a:r>
              <a:rPr lang="cs-CZ" b="1" dirty="0"/>
              <a:t>Lokalita  </a:t>
            </a:r>
            <a:r>
              <a:rPr lang="cs-CZ" dirty="0"/>
              <a:t>–  </a:t>
            </a:r>
            <a:r>
              <a:rPr lang="cs-CZ" b="1" dirty="0"/>
              <a:t>„Kulatý kopec“</a:t>
            </a:r>
          </a:p>
          <a:p>
            <a:r>
              <a:rPr lang="cs-CZ" dirty="0"/>
              <a:t>                    kopec tvaru komolého kuželu</a:t>
            </a:r>
          </a:p>
          <a:p>
            <a:r>
              <a:rPr lang="cs-CZ" dirty="0"/>
              <a:t>                    s jedním patrným příkopem</a:t>
            </a:r>
          </a:p>
          <a:p>
            <a:endParaRPr lang="cs-CZ" dirty="0"/>
          </a:p>
          <a:p>
            <a:r>
              <a:rPr lang="cs-CZ" dirty="0"/>
              <a:t>                – </a:t>
            </a:r>
            <a:r>
              <a:rPr lang="cs-CZ" b="1" dirty="0"/>
              <a:t>zaniklá ves v trati „</a:t>
            </a:r>
            <a:r>
              <a:rPr lang="cs-CZ" b="1" dirty="0" err="1"/>
              <a:t>Koválov</a:t>
            </a:r>
            <a:r>
              <a:rPr lang="cs-CZ" b="1" dirty="0"/>
              <a:t>“</a:t>
            </a:r>
          </a:p>
          <a:p>
            <a:r>
              <a:rPr lang="cs-CZ" dirty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2109660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Zaniklá ves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/>
          </a:bodyPr>
          <a:lstStyle/>
          <a:p>
            <a:r>
              <a:rPr lang="cs-CZ" sz="2000" b="1" dirty="0"/>
              <a:t>Prameny   </a:t>
            </a:r>
            <a:r>
              <a:rPr lang="cs-CZ" sz="2000" dirty="0"/>
              <a:t>–  1252 až 1268:   </a:t>
            </a:r>
            <a:r>
              <a:rPr lang="pl-PL" sz="2200" dirty="0"/>
              <a:t>Bo­huše a Matouš z Koválova  (</a:t>
            </a:r>
            <a:r>
              <a:rPr lang="cs-CZ" sz="2000" dirty="0" err="1"/>
              <a:t>Buhusche</a:t>
            </a:r>
            <a:r>
              <a:rPr lang="cs-CZ" sz="2000" dirty="0"/>
              <a:t> et </a:t>
            </a:r>
            <a:r>
              <a:rPr lang="cs-CZ" sz="2000" dirty="0" err="1"/>
              <a:t>Matusche</a:t>
            </a:r>
            <a:r>
              <a:rPr lang="cs-CZ" sz="2000" dirty="0"/>
              <a:t> de </a:t>
            </a:r>
            <a:r>
              <a:rPr lang="cs-CZ" sz="2000" dirty="0" err="1"/>
              <a:t>Cowal</a:t>
            </a:r>
            <a:r>
              <a:rPr lang="cs-CZ" sz="2000" dirty="0"/>
              <a:t>)           </a:t>
            </a:r>
          </a:p>
          <a:p>
            <a:pPr marL="0" indent="0">
              <a:buNone/>
            </a:pPr>
            <a:r>
              <a:rPr lang="cs-CZ" sz="2000" dirty="0"/>
              <a:t>                        –  1269:  uveden kostel </a:t>
            </a:r>
          </a:p>
          <a:p>
            <a:pPr marL="0" indent="0">
              <a:buNone/>
            </a:pPr>
            <a:r>
              <a:rPr lang="cs-CZ" sz="2000" dirty="0"/>
              <a:t>                       –  1354:  první zmínka o vsi</a:t>
            </a:r>
          </a:p>
          <a:p>
            <a:pPr marL="0" indent="0">
              <a:buNone/>
            </a:pPr>
            <a:r>
              <a:rPr lang="cs-CZ" sz="2000" dirty="0"/>
              <a:t>                       –  14. a 15. stol.:  při prodejích se uvádí 14 lánů (tj. lánových usedlostí)</a:t>
            </a:r>
          </a:p>
          <a:p>
            <a:pPr marL="0" indent="0">
              <a:buNone/>
            </a:pPr>
            <a:r>
              <a:rPr lang="cs-CZ" sz="2000" dirty="0"/>
              <a:t>                       –  1493:  „... ves </a:t>
            </a:r>
            <a:r>
              <a:rPr lang="cs-CZ" sz="2000" dirty="0" err="1"/>
              <a:t>Koválov</a:t>
            </a:r>
            <a:r>
              <a:rPr lang="cs-CZ" sz="2000" dirty="0"/>
              <a:t> s lidmi platnými, s polí </a:t>
            </a:r>
            <a:r>
              <a:rPr lang="cs-CZ" sz="2000" dirty="0" err="1"/>
              <a:t>oranů</a:t>
            </a:r>
            <a:r>
              <a:rPr lang="cs-CZ" sz="2000" dirty="0"/>
              <a:t> i </a:t>
            </a:r>
            <a:r>
              <a:rPr lang="cs-CZ" sz="2000" dirty="0" err="1"/>
              <a:t>neoranú</a:t>
            </a:r>
            <a:r>
              <a:rPr lang="cs-CZ" sz="2000" dirty="0"/>
              <a:t>, s kostelním právem...„ </a:t>
            </a:r>
          </a:p>
          <a:p>
            <a:pPr marL="0" indent="0">
              <a:buNone/>
            </a:pPr>
            <a:r>
              <a:rPr lang="cs-CZ" sz="2000" dirty="0"/>
              <a:t>                       –  1508:  pustá </a:t>
            </a:r>
          </a:p>
          <a:p>
            <a:endParaRPr lang="cs-CZ" sz="2000" dirty="0"/>
          </a:p>
          <a:p>
            <a:r>
              <a:rPr lang="cs-CZ" sz="2000" b="1" dirty="0"/>
              <a:t>Výzkumy</a:t>
            </a:r>
            <a:r>
              <a:rPr lang="cs-CZ" sz="2000" dirty="0"/>
              <a:t>   –   poč. 70. let:   opakované povrchové sběry (13. stol.)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1. pol. 13. stol.:  </a:t>
            </a:r>
            <a:r>
              <a:rPr lang="cs-CZ" sz="2000" dirty="0" err="1"/>
              <a:t>rádélková</a:t>
            </a:r>
            <a:r>
              <a:rPr lang="cs-CZ" sz="2000" dirty="0"/>
              <a:t> keramika obdobná rakouskému materiálu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ves starší než tvrz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vznik ve 20. nebo 30. letech</a:t>
            </a:r>
          </a:p>
          <a:p>
            <a:pPr marL="0" indent="0">
              <a:buNone/>
            </a:pPr>
            <a:r>
              <a:rPr lang="cs-CZ" sz="2000" dirty="0"/>
              <a:t>                        –   od roku 1973:  Josef Unger (Regionální muzeum v Mikulově)</a:t>
            </a:r>
          </a:p>
          <a:p>
            <a:pPr marL="0" indent="0">
              <a:buNone/>
            </a:pPr>
            <a:r>
              <a:rPr lang="cs-CZ" sz="2000" dirty="0"/>
              <a:t>                        –   1975 až 1975:  zkoumán kostel, u něhož se pohřbívalo před jeho výstavbou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54294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2682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Feudální sídlo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2682" y="1140980"/>
            <a:ext cx="11349318" cy="5698692"/>
          </a:xfrm>
        </p:spPr>
        <p:txBody>
          <a:bodyPr>
            <a:noAutofit/>
          </a:bodyPr>
          <a:lstStyle/>
          <a:p>
            <a:r>
              <a:rPr lang="cs-CZ" sz="1800" b="1" dirty="0"/>
              <a:t>Poloha </a:t>
            </a:r>
            <a:r>
              <a:rPr lang="cs-CZ" sz="1800" dirty="0"/>
              <a:t>  –   okraji vesnice zbytky tvrze zvané </a:t>
            </a:r>
            <a:r>
              <a:rPr lang="cs-CZ" sz="1800" b="1" dirty="0"/>
              <a:t>„Kulatý kopec„</a:t>
            </a:r>
          </a:p>
          <a:p>
            <a:r>
              <a:rPr lang="cs-CZ" sz="1800" b="1" dirty="0"/>
              <a:t>Půdorys</a:t>
            </a:r>
            <a:r>
              <a:rPr lang="cs-CZ" sz="1800" dirty="0"/>
              <a:t>   –  kopec tvaru komolého kužele:  průměr 15—20 m, v. 5 m</a:t>
            </a:r>
          </a:p>
          <a:p>
            <a:pPr marL="0" indent="0">
              <a:buNone/>
            </a:pPr>
            <a:r>
              <a:rPr lang="cs-CZ" sz="1800" dirty="0"/>
              <a:t>                      –  uprostřed:   jáma hluboká asi 0,5 m </a:t>
            </a:r>
          </a:p>
          <a:p>
            <a:pPr marL="0" indent="0">
              <a:buNone/>
            </a:pPr>
            <a:r>
              <a:rPr lang="cs-CZ" sz="1800" dirty="0"/>
              <a:t>                      –  kolem:   příkop a částečně dochovaný vnější val, na JV:  předhradí 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Výzkumy  </a:t>
            </a:r>
            <a:r>
              <a:rPr lang="cs-CZ" sz="1800" dirty="0"/>
              <a:t> –    </a:t>
            </a:r>
            <a:r>
              <a:rPr lang="cs-CZ" sz="1800" b="1" dirty="0"/>
              <a:t>1848: </a:t>
            </a:r>
            <a:r>
              <a:rPr lang="cs-CZ" sz="1800" dirty="0"/>
              <a:t>  J. A. Eder:  vrchnostenský úředník ze Židlochovic (výsledky stručně publikoval) </a:t>
            </a:r>
          </a:p>
          <a:p>
            <a:pPr marL="0" indent="0">
              <a:buNone/>
            </a:pPr>
            <a:r>
              <a:rPr lang="cs-CZ" sz="1800" dirty="0"/>
              <a:t>                        –    </a:t>
            </a:r>
            <a:r>
              <a:rPr lang="cs-CZ" sz="1800" b="1" dirty="0"/>
              <a:t>1893:  </a:t>
            </a:r>
            <a:r>
              <a:rPr lang="cs-CZ" sz="1800" dirty="0"/>
              <a:t>M. Kříž_ notář ve Ždánicích </a:t>
            </a:r>
          </a:p>
          <a:p>
            <a:pPr marL="0" indent="0">
              <a:buNone/>
            </a:pPr>
            <a:r>
              <a:rPr lang="cs-CZ" sz="1800" dirty="0"/>
              <a:t>                        –    </a:t>
            </a:r>
            <a:r>
              <a:rPr lang="cs-CZ" sz="1800" b="1" dirty="0"/>
              <a:t>1931:  </a:t>
            </a:r>
            <a:r>
              <a:rPr lang="cs-CZ" sz="1800" dirty="0"/>
              <a:t>H. </a:t>
            </a:r>
            <a:r>
              <a:rPr lang="cs-CZ" sz="1800" dirty="0" err="1"/>
              <a:t>Freising</a:t>
            </a:r>
            <a:r>
              <a:rPr lang="cs-CZ" sz="1800" dirty="0"/>
              <a:t>: archeolog </a:t>
            </a:r>
          </a:p>
          <a:p>
            <a:pPr marL="0" indent="0">
              <a:buNone/>
            </a:pPr>
            <a:r>
              <a:rPr lang="cs-CZ" sz="1800" dirty="0"/>
              <a:t>                        –    </a:t>
            </a:r>
            <a:r>
              <a:rPr lang="cs-CZ" sz="1800" b="1" dirty="0"/>
              <a:t>1973</a:t>
            </a:r>
            <a:r>
              <a:rPr lang="cs-CZ" sz="1800" dirty="0"/>
              <a:t>:   J. Unger: řez SZ – JV:  zjišťovací sonda š. 1,5 m přes dva příkopy:  vnitřní hl. 3,5 m </a:t>
            </a:r>
          </a:p>
          <a:p>
            <a:pPr marL="0" indent="0">
              <a:buNone/>
            </a:pPr>
            <a:r>
              <a:rPr lang="cs-CZ" sz="1800" dirty="0"/>
              <a:t>                        –    </a:t>
            </a:r>
            <a:r>
              <a:rPr lang="cs-CZ" sz="1800" b="1" dirty="0"/>
              <a:t>1974:</a:t>
            </a:r>
            <a:r>
              <a:rPr lang="cs-CZ" sz="1800" dirty="0"/>
              <a:t>   odkryv plošiny na temeni (sonda V/74)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3 fáze osídlení  –   první:   porušená pec, část objektu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–   druhá:  žlábek široký 0,8—1 m s kůlovými jamkami, 5 </a:t>
            </a:r>
            <a:r>
              <a:rPr lang="cs-CZ" sz="1800" dirty="0" err="1"/>
              <a:t>brakterátů</a:t>
            </a:r>
            <a:r>
              <a:rPr lang="cs-CZ" sz="1800" dirty="0"/>
              <a:t> P O II.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–   třetí:   zbytky dřevěných trámů a kůlů v mělkém lůžku </a:t>
            </a:r>
          </a:p>
          <a:p>
            <a:pPr marL="0" indent="0">
              <a:buNone/>
            </a:pPr>
            <a:r>
              <a:rPr lang="cs-CZ" sz="1800" dirty="0"/>
              <a:t>                       –   </a:t>
            </a:r>
            <a:r>
              <a:rPr lang="cs-CZ" sz="1800" b="1" dirty="0"/>
              <a:t>1976:  </a:t>
            </a:r>
            <a:r>
              <a:rPr lang="cs-CZ" sz="1800" dirty="0"/>
              <a:t>ukončen plošný výzkum centrální části</a:t>
            </a:r>
          </a:p>
          <a:p>
            <a:pPr marL="0" indent="0">
              <a:buNone/>
            </a:pPr>
            <a:r>
              <a:rPr lang="cs-CZ" sz="1800" dirty="0"/>
              <a:t>                       –   </a:t>
            </a:r>
            <a:r>
              <a:rPr lang="cs-CZ" sz="1800" b="1" dirty="0"/>
              <a:t>1977</a:t>
            </a:r>
            <a:r>
              <a:rPr lang="cs-CZ" sz="1800" dirty="0"/>
              <a:t>:  další výzku</a:t>
            </a:r>
            <a:r>
              <a:rPr lang="cs-CZ" sz="2000" dirty="0"/>
              <a:t>my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86504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3673" y="852054"/>
            <a:ext cx="10887227" cy="60059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Vznik </a:t>
            </a:r>
            <a:r>
              <a:rPr lang="cs-CZ" sz="1800" dirty="0"/>
              <a:t>–   1. fáze:   pol. 13. stol.:   neopevněný či lehce opevněný dvorec spolu se vsí    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2. fáze:   1253:   postaven kostel; zapálen během bitvy – šipky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1260:   moravské a slezské vojenské oddíly u Pohořelic táhnoucí na pomoc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Přemyslu Otakarovi II. ve válce proti uherskému králi Bélovi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3. fáze:   1278:   vyhořela za tažení Rudolfa Habsburského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4. fáze:   poč. 14. stol.:   obnova dvora a trhové vsi  („</a:t>
            </a:r>
            <a:r>
              <a:rPr lang="cs-CZ" sz="1800" dirty="0" err="1"/>
              <a:t>forum</a:t>
            </a:r>
            <a:r>
              <a:rPr lang="cs-CZ" sz="1800" dirty="0"/>
              <a:t> </a:t>
            </a:r>
            <a:r>
              <a:rPr lang="cs-CZ" sz="1800" dirty="0" err="1"/>
              <a:t>Kowalow</a:t>
            </a:r>
            <a:r>
              <a:rPr lang="cs-CZ" sz="1800" dirty="0"/>
              <a:t>“)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Rozměry  </a:t>
            </a:r>
            <a:r>
              <a:rPr lang="cs-CZ" sz="1800" dirty="0"/>
              <a:t>–  průměr:  15 – 17 m, v.  5 – 7 m</a:t>
            </a:r>
          </a:p>
          <a:p>
            <a:pPr>
              <a:defRPr/>
            </a:pPr>
            <a:r>
              <a:rPr lang="cs-CZ" sz="1800" b="1" dirty="0"/>
              <a:t>Půdorys  </a:t>
            </a:r>
            <a:r>
              <a:rPr lang="cs-CZ" sz="1800" dirty="0"/>
              <a:t>–  nepravidelný ovál půdorys</a:t>
            </a:r>
          </a:p>
          <a:p>
            <a:pPr>
              <a:defRPr/>
            </a:pPr>
            <a:r>
              <a:rPr lang="cs-CZ" sz="1800" b="1" dirty="0"/>
              <a:t>Fortifikace</a:t>
            </a:r>
            <a:r>
              <a:rPr lang="cs-CZ" sz="1800" dirty="0"/>
              <a:t>  –  dvojitý příkop (průměr: 32 m. š. 7 – 8 m, hl. 3 – 3,5 m)</a:t>
            </a:r>
          </a:p>
          <a:p>
            <a:pPr>
              <a:defRPr/>
            </a:pPr>
            <a:r>
              <a:rPr lang="cs-CZ" sz="1800" b="1" dirty="0"/>
              <a:t>Obytná budova  </a:t>
            </a:r>
            <a:r>
              <a:rPr lang="cs-CZ" sz="1800" dirty="0"/>
              <a:t>–  rozměry:   6,5 x 5 m (krb)</a:t>
            </a:r>
          </a:p>
          <a:p>
            <a:pPr>
              <a:defRPr/>
            </a:pPr>
            <a:r>
              <a:rPr lang="cs-CZ" sz="1800" b="1" dirty="0"/>
              <a:t>Hospodářské objekty</a:t>
            </a:r>
            <a:r>
              <a:rPr lang="cs-CZ" sz="1800" dirty="0"/>
              <a:t>  –  pec na pečení chleba (zastřešená, stáj pro koně</a:t>
            </a:r>
          </a:p>
          <a:p>
            <a:pPr>
              <a:defRPr/>
            </a:pPr>
            <a:r>
              <a:rPr lang="cs-CZ" sz="1800" b="1" dirty="0"/>
              <a:t>Archeologický výzkum:  </a:t>
            </a:r>
            <a:r>
              <a:rPr lang="cs-CZ" sz="1800" dirty="0"/>
              <a:t>J. Unger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Unger, J. 1989: Feudální sídlo z 13. století na zaniklé vsi </a:t>
            </a:r>
            <a:r>
              <a:rPr lang="cs-CZ" sz="1800" dirty="0" err="1"/>
              <a:t>Koválov</a:t>
            </a:r>
            <a:r>
              <a:rPr lang="cs-CZ" sz="1800" dirty="0"/>
              <a:t> u Žabčic, Mikulov.</a:t>
            </a:r>
            <a:br>
              <a:rPr lang="cs-CZ" sz="1800" dirty="0"/>
            </a:br>
            <a:r>
              <a:rPr lang="cs-CZ" sz="1800" dirty="0"/>
              <a:t>Unger, J. 1994: </a:t>
            </a:r>
            <a:r>
              <a:rPr lang="cs-CZ" sz="1800" dirty="0" err="1"/>
              <a:t>Koválov</a:t>
            </a:r>
            <a:r>
              <a:rPr lang="cs-CZ" sz="1800" dirty="0"/>
              <a:t>. Šlechtické sídlo z 13. století na jižní Moravě. Brno.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  <p:sp>
        <p:nvSpPr>
          <p:cNvPr id="91140" name="AutoShape 2" descr="data:image/jpeg;base64,/9j/4AAQSkZJRgABAQAAAQABAAD/2wCEAAkGBxMTEhUSEhIWFhUXGRYXFRUWFRUVGBgWFxgYFxgVFhcZHiggGBomGxoWIzIhJSkrLi4uGB8zODMtNygtLisBCgoKDg0OGhAQGy0lHyUtLS0tLS0tLS0tLS0tLS0tLS0tLS0tLS0tLS0tLS0tLS0tLS0tLS0tLS0tLS0tLS0tLf/AABEIALcBEwMBIgACEQEDEQH/xAAbAAACAwEBAQAAAAAAAAAAAAADBAABAgUGB//EADsQAAEDAwIEBAUDAwIFBQAAAAEAAhESITEDQQRRYXEFIoGREzKhsfAGweFC0fFSYhQVM3KCFiNDU3P/xAAaAQEBAQEBAQEAAAAAAAAAAAABAAIDBAUG/8QAJBEBAQACAgICAQUBAAAAAAAAAAECERIhAzEEQVEFExRhoSL/2gAMAwEAAhEDEQA/ACBi1Si0KQv1kfDDDVYatwrhaDFKsNW4VgJTFKulEAV0qIVKsBbpUDVJmFRCJCkKQUKoRqVRakA0qw1FoVUKQZaqpRKVKVJilVSiUqUqTFKkIlKlKkxCkIlKlKkHClKJSpSpBUqUotKlKkDSpSi0qUqQVKqlFpVUoQRaqLUWlUWqQNKiLSrQRyFVCKGLXw1z2i9KkJihSha2AA1aDUWlXSnZDAWwxaAW2hG0F8NVQmKVKUciXoUoTFCqlPIaBpVUpilaa3ojkdFgxUdNNlvRCIVMlouWKqEwWrNC1yANKlKP8NSlXJAUq6EaFKVcgDSpCNQpSrkQaVKUYtVUq5AKlSlFpUpVtA0qUo1KqlW0FSslqPSqpTtA0qqUalSlG0BSojUqI2hg1aDUf4a0NNcuTWgKFktTNCh01cjotSpQmPhqUJ5DRcNW2tRfhK26SLkpGQxXSihi0GrNya0E1inwUyGLYasc2uJMaShYE09qGWJmSsLlizQmqVVCeQ0V+GpQmC1ZK1yZ0AWqUotKlKdgEhVSjwpSrktAUqUo9KlCuS0BSpSj0KUq5LQFKlKPQpQrktF6VKUehVQnktA0qqUelVSrkNAUqUo9KqlPJAUqI9Kito2oAiNZ0RADyXmuTtoMM6LQ0wiBq0AOazcmtBfCCy7QTIAVwEc6uMJ/BKnwk3KiudHGFhprQYilVCuS0HSoi0rJ01bQZKys8Vrs0w4ucBSA4gmLEkA9iRC5Ov8AqBjYkfMGubc3a4Te1j0WcvNhj7qmOVdcqQuE/wDUgtTpkjebQNsTKW1PHdU4pAi8D63K45fO8OP26Y/Hzr0pCyWrzLuP1XNdOpLeQEG2bpfT13YrfcZkxaN/zZcb+p4S9St/xMtd16+hQtC8sNdwg1npcn3CnD+K6zbjzc2uP1Csf1PC+5Rfi5PUUKqVx9Lj9fVj4NJNpaW0n0qJq9FzON4nWc4scXAixmG8rQnL9T8U9S0T4mf29WYG6y3UaTAcJ5SvGs1HOiZMGCS6ABz3lU9pqDRLf902npzXK/qn4x/10nw/7e1aAcLVC8dwvieppEBrpESQ6be916Lw/wAa09SBNLjsf7r1eH5vj8nXquXk+PliepUpRgFdC9fJw0BSqpR6FKFclovQqoTFClCeS0WoUoTFKqlPJaL0K0alRXIaHrVSiBi0GLluOnYMLQYjBi0Fm5HiGxqKGq1YWLWpGPhqtQBok4CrV4ljfmc0eq5XEfqRjXU0kiCQ60GIt+ey5Z+fHD3Wpjv0rV/UGmHtH9JcWOLvKQdiBuE3xHimk2mCHAkBxDm+UHc3XgfHnT/7jJLi8k4qyINQNxTHsYXLGo4+XzNcNyAew74vK+fl87OXUdp4o+njxjSvfAk+5HsSDBXN1v1AWuc0skXpe1zTfONsjI2K8hw+kbtLnQfmAOdzja+EQvgW9J/LrH8zyNft4t8VrO1KzqEEOHmAAAdg49BZLaZBu5sDYkW5ei04GoCDG55nIhGY3NptifXf3Xnyzt7rpMZFONsYETafT7Jh2mJmRG3eMc0ANF5MG0Zgxst6jb+a88iTJwAQsWuk6iAgAnPYkrDRIMGGjIOY6en2VfCE2NxsbIrX4Hv2wAhnbLNN1JMD+P3RWgNE77W+99wrGsLtAqIjNt9jzWhpCJIsL3IyJ6/kopkE4TxBzXTJAnzBouQL2nC73jjdPjNIO0D5wDU0wHloz3P915gagABABn2nb1QWcRqaZD2PLbgkG30CY3LftTXBjm6XmBNyC075qJ+URGU2/WMkzuCN/Wd10eC8R0daW8Q4B0mHYsYAa7mLlL+KcENHIDpPlDPMI5RsM+6qtddE3va4eZ1xcQY9PzqprsFoIkyRufX3U1Ta4pBOKCbDkRjK1psAtc7RLiQZ2M4WbdH2L4f4vq6PzEOByCTbt16L1Ph/i2lq2a6HbtOf5XimaYaajJLpjtvtGShDVEwAejpG0TEfl17PB83PDr3Hnz+PMu30ulVSvFM8d1A1zXuLhEeUw4WyHc0V3jrvJ8NwDWth1Qv/ACV9CfOws2818FevpULV4l/6g1nNArkeYlzfJHTsPyV3/AONqEFxc4ncgmA0YGwmfa614vm4eTLjBl4bjNutSqLUaFIXr5OfEClRGUVyXGPJaX63YSJ0XgT67+nJMj9a6EwdPVEGMN98rhcR+h9fR069RxpkAmphIvvE2Sn/ACVsQXOOTJdz7BfDvzfNj7v+Pb+xi9Xp/rXhyPl1J5ANPb+pD1/1xoginS1CIMzS0jkACbleZ4fwZjSCXE93CJ3wLrWn4NojMnJhzyQPTHP6q/neT7v+H9iPVO/WugGz8PU7EAW55+iF/wCsGEgsZqOn/spE9BJjC4x4RgHyiBt26JbitegE5BFmgXk8+QhYy+b5fpXwyNeMeMt1QYDS+oxBDRsLmJJxH5Pn/wDm5LXEw1oB8tqi02B7YvAXH0+L1Hu1G6ZOflibi0VcjHLO6b0fB9XUeC9zg3eoDe8X6rlcd3eV7Mx0Z4Z79dvkdSQYk4tna+/uuxwvCUCLl0QXONzzjkJ26q+G4T4IDRjpj0tcym6J2AgyDeY5H6rFv4bmP5CINgJFthvgK367YjcZtP5utuFhcmbwIG8T6JdhcZMC/IG/W6Do1pGBVEzAvtY5Wi0GHGOZnN+XTCCxooggi9436jqFvhWOJBayojMuA7Bw52Q0sP8ALLYkOIJ6G2OqsalLQXxDtyDObDthYfoFzhLnNkwWt+XpJytPDXvIJMt/pgxYTbda0facU0eWCe43PTfssDRBaXEiYk5E7HOTCKxr5i0CYnvv6c1jV1WtYXOEHAm4I3MdVM1hrv8AT7HO37ImgTcgSA0xvHWNrFQvY4YvAneW7RaxW9GXghsYANo7TzRR9knEyZEA468yo7RLhPY3MWPLc/wr1BDsz6SG5E+6G0G2SPMAf3QI2OAY4gkmRsOkke5V8HrkPaHtJpJFB5dDz/snOFa2zQYLhcnBtAKUe0iWtAcQRJIMgCLD6Jlb6d08Q1x+GyxmzL5t/Ued1zXUhwdJgTbrH+VvhvMYdDXcm2g2jHNZ4hwYws02gXkwZqm1pxM/dOo3fyFENqzFsGQFbKYu2XNk3bEdb7R9kuSQJbg5k98z7wnNQ1thsGPmBkW5Ccnos3Fks1gJFIzmSLdZ9Vg8ORe0QZta5BHbZG0+DbMgtEi+bkfZF0tKJIu0x8psT1BwLlWxrbnagtBsTiBf1nsnvB9ahwdUZbcDc9/osu4WrAkgRmSTzlY1eDj5TcfNOfqtY52ds3Dbqf8AODSXmahNMCDETU602/ZWf1K4kEg2Byd7QaY5jdcV2m50UnsRmD+6C/Se02JcJG8EZvK3fN5Pquf7cetb+pGES5hneHuA9AMKLzLdQQJzAmJN47qK/l+b8/5Gf249Lq/GfbU1nuB28rW8+U56oQ4VoNyPTzJbT4nEaZ3zBRNPiNQiqkCd+uNzyXLLLfdezeP0ZHDjYT/4/W/ZaOh0gYylDqO3JiRg8xYWQX6LWNqvEG3ISee8rO1cv6N6hY1vmcI6E/3suB4/w7XNAY45zYGN4kZj7quK4glxgw2GuFr2P+PZZY0uN9wepCZXK529FdPhQ27aW9usTG2yd0WgXAm9rAmefVDLLZiMzz590RukAIEj0if4/stWsaR7qoO8QL+2VpvkMCbxgyfXusahLiRTYZMSB1O+Vdr/ACW/qyCN53LkGGPhOiCRmxtIE7R+WRA12RNgTlszawHqg6DOVvfE/MPWcq3aLSagSSItMCb2+ymt9BgNw+4uGxMA5AcdgtcLU1pggTYZkxjf8lB+NYOvU4/LAgnA7mUYB7SBLYi4vIOYnvb1TdrYz+HmKjmD6g/f1WfgiomdrY7R2WjxDg2TE7A3gfkpX4znGB8t7R+WWeVFyNNAPltfMWmREiM+qQ13n5aZAwYtHplbeGg77S7GNgORWdGkvgAnAtHsNgmWs7voNtdXzGcQB9B9F0OH0Q0iomImLZIkIOu74ciaTMgHymB6/ToicJwp1bsdiCXTkc790mTQDXlwDTIkySR5o2RNbQApLQXXpIE3HY+iDx73MdtEXIG1rjmj+HXgEk1TQBaf9N+ZP3CfrbUnbJ4Z5eC04FmmWntBTOvoukOa6GwAQbeabgkd/qt8KHPM3kE9CCLQf87omjqB7jV2EjcdvRZ23xLanDlh+I3DpaRz578lWtqDTDJbAMgSLneTGMx6JrjtMOIk2BnkMD6SEvxeoHlrSdwL4vuOyZVZoDiNGh4fIAMRk88gY3RH8X8WaYBabOwaoIkbFTW1A4GTFMYMSBCvRfph4sQIvHvPLktCe+ij+LLAA6TcCSCDBz9ZC03WfVIDaI6ztt6quP4zTpJF3CbG9xZZ4fiao2BH1nH3V9C2bA/49wfEQJgTk9T7z2Tx4gEGWinebi2JnCW43ggHeUxImTGQYQG8Rakif4VqUehtLiGn5H2k4EZEW5/wmeIc0CKqjeSSB1xsFyXa0EU/MZsBtzCxrNdVMRN9jJiUROvSzc/dRJ8K1hYC5197OUUO3pNTSf0sN373zv8ARXpaDnBsuYImSJObC5Axf3SmjxVViYNo7bhA4uoWJMSLCwPsVxFydLW4jSYDU+x/0+vJc7UdUC69AJi99syeyDo8EX9c45dVNbQPyuBDTnrFwPsVqSKW321rBjWk0kF1mzvHJLF7iZ2G8fT86ovFa7yL1GbAxkRBzgKaXCSCKhk2mwH8mffdb6h2EzWFd2+W24A2gQfVH0HlpcQ6+IyOdpz/AJQ9bhRNNVx8039AcKzpNLiawDzIny4OM3hW4tmG6Zc7ykEuHUXMCSqALSWlt8ACIDh99/qsN0wXH4b8fLg7xMfytt4d1yHFxhpubkgnbHMISnzEgCW7GcyTAjYEq3i0wMS639W99xyQNSqb/wBMWuc8/ZR+rIMNxyHK0/Q26LNZtEJiB2i3pCqY2397IbCIBO25GfyVTtYgwTcjsD6q2Nh6zi5wg4+i22Wg3E8+ixqao3HpfPKx7q9FsyItaDE959/oqVNNEmXEERi9zIt91vhdag0ltQjMewxySjgQ6kEkAg5Atceu6IziCTkls3EQBH33XTXTU6dPU8GGq0Oc6+S29p5E2ui6FQJoDXsbFQw5osJEJLU4wMJvYtdAyAJiJQzquHmj5hBIO0dVWN7kdXitAF1ZgiwA5DJsbGyVLdMtcCDa4ccgi4gz9FelxIEF3zf0jMwIkcx/CVOvTJJvy/2m0/dZ1Tcoa4cEVGbxME+/YLWlpUtdAk5IJ5Xqb7pFvFuaSAcznkRf0QWeIF1yeggD2TpfuROJ4oHzOcQLc+4tgf5U0uKaQL/McxGwvfrdK6/mBkTtbnMf3QWy3vONxE2+i19OdztO6JgFovYznM7q26waYxGD/nJXPfrFnmNuXc7+yy/jAYABJ687n+9rKY5H9R5kYuNvv9loauwbcXt6Tc98dUhramCBc7CTfAHZDZrT0At/3SN+tvogbp4ariCXCbG4jEGx/N1GPqsQRB6XB2mUuWki5IORyLf7/sm2vsA4SeYnpj0RyWwtVnmBItNnchiBHRbAFXlMneTsOh/Lo3xAZBBIFNuo3/OSE7SBNQlpzN7h2fqUbW2mPdHyuPYiPSVEFrKbVttzkH2CidHlXW1uBezaobzkf2WtHjiww5hwDDgSB6rlu4hzZp1ZgRkggdZn7qmeIuJkmSd5cAenVGmuU+nquB8Y4a4cHsIINLCCJ5QcT1XQ0vFtGD8O/wD+vkIubABsFvZeW4XjdAebV0C7tqU+hAbOeoyl38ZoE2L2GTgSO2QY90uk8jucbDwflO7Q102m83ke1pSL/DwCKmEE3aTuDvO/sl9LT0nTGqYF6nAgC+DULymeH8OqP/WDQBMyLdoMrI9lxwjTLZiZbPm3zd1vVa0/CGtIpNQEzURJMyTe7osnD4XrSTUCGkXa5u985+yt2jqzsTyqDrDkSndGv6CHDlkghoJHlj5pkEdvVb4RupioZbLbmW736clX/u5+CHVCKqWiR1IHbKzpcU4Op+ELjzATIjFwf2RukxqNaWmwBDjEYgbe6S1mSGua4ySfLFidyOffqndTxt9FJ0gG4iIIHMuk3staHitQpowMADA52dM87dlbXVc3UYxnlcCDFhTO+ZG/Ja1+BeGyATjlME7jYrofG03urcwnpUcRzF1jS19O0AwTiogjlcmr6LOxqOSdEAiZBnABnfA90b4MEgOpvOLW3hdp2rptdBLy0iLC2L02n1KXB0HAwDtfcCMeyuS4yfbh6OjDiWguuYE2v22ynNDwVziLQdxJ3ue+V03nRs2iCALYvzxGyw4sJkANqgEuc909i0yL7Y6LUyq/5/LJ/T+uDFNbSQQbUt5A8lj/ANN8UXBpa5wMw9rgGtgxcGDsMBdThuOLC0gjym4AABAtcNMk9SeSc4vxS9bXObtFRIB/btC1zjX/AA5Df0vrAE0MLm/K43JIMTbchJcb4PrS0ObptDqgKzQ6Mw3n7rts8Yc0eU+oESTtZC4jxhzoDj6QP3Vcxbg4f/KSWi4sYIqE7+WTb2nCAPCA0/MA65iwA5X3wuzxfHh+TeIbbYJXSfV5nRIkBzmA4PMiw7LPKs7jj/8ADakkS115+dsDqLzvutu8PdYw0COYdJ9M7+66hfFi433gDrb82QjqSbki5vN59e4VcqzuOY3wt39VIgQMuna4G39kR3g4AMzLopIFzGTeLJx/EmQPY9O8b2Q9TU1AABe5BHqArdXTGnwAaAfNnaGgmwkirCNq8GwkkMAM4GLC0z+yEdVsVEmAYJEmSbSktbXvg36mANiB7J7HR4lsQPhwM3P1BQ9TTZc/FAtn5vQqaem05F439BfmBK3q8MMtY3M90DcD4cNiRq1f+M39cKncawEA6kZkgB0xy9ER+iP/AK23tawi10uOHAEANq2Eb4McsBK3E/41mznEc/wK1Pht5N9v4Vq0uUcpnmhrR13H8kLocP4eSQC4dBmce38rbqGmGUt6xUY5DElG1mWIl0m5viR8vfp36KtAWpogTHoCR7Q3K579ZoIlszM2MfddLg/DXgy0yImkC/cznbZMafBavzFjQL3dDc/Xljkja1a5uprPlo0xPYDvH8Fb1nO+UuM3Jv5RzlPa+hqsAo8x5gQB0HPdZHDP+GXOyfli/c9LoPGlHiWgh0gDc29hnorbxJabSOeY9lC+QQCIx90vEDNr/wCPf7K6BocWW/1EdBiPQreh4k8OkOd3k5tCxw/BaurFDMj13jG0Qul4Z+ntRv8A1Ya7LmyHRJMTFgtNTHILU8Q1XGHPMYj9++bqHiNQWD7+hP1wnuN4djW7zfpb/PNcjU1PMYv+x/Cidq7jR1nWh0WMgWnPvhUzinZqN4BOcjf1+yV0fM4uuACRM2tI95TzeHAk7bHZa0O2mcU4W7wZ2H4Pda0dR98k3ub85b3spoadq7TloJm5tce3ryWNLVgsFUOJcS2LkyCfMN4n6J4N8KSY9z3ExvcnrMDourwnC3MyBP4B6R7pvR4UN3sDb6eYnnhae8CT1N+gCLWNLrzTvI/uht1QLOImcZxyHPZLanFyIHOB3/PslnaoHU97D19lgm9TiA6BBDR0jsEtxA81jt/menRJarWwAHmo8oEDabCykEQ8mxMkcyL3j2hakBvXf8vMRBGcRj2QDxJ8s9QWkwYGLrXENaRmYm47xNvRaHDNi1zAPuD5T25qTerLg0RB57YtnJlZc+fMReRnlFz0/hXqS1oHqBvYWk8uaV4phbvNwewk7+sqRkuDZyROZ6zY+kYWXa4aTN/fExMd/wA5Kt1JMzaSIzkmfaI6qPe0OpJ8riJPYg29vfumT8jZzW0WxAFzkE2tJNz7IOi1oAqki4IycYWNLiQQX3iTiRsTMc4VsAHaBExMmIn6op2PpPaGgOBAlxyJgRbofzko958xLjTYt2zJ+0e6wdAB1ojIafTba8LfEk4cbCfXl+4SNtNfU0SQNhHWRj2SzXmqTTBw08zNp/N0u7XhgBmZvH+nA9JPuEbidYCWiahvEj3OBH7q0h/ijZxaOVTreypLnX1Rhki0GknbmDCiO07nhvgQeS8so2vUSSLyWuEETGMxsu3p+F6QsWY5WAJsbc0w19+Qi39lA20uM+l/85W9PbPHjHI1/FxoOLNJjQGwXu5nvz7pbw4P1Xl79M0uNyWlsm2xufb7LvM0NMwYDjMgmPXFkYNBw0DlAt781nj32Jh3uvK+Lcc6sNw0TBgxBt/ZK6usXODADR/VAJjP1XqtTTa4ub8zhHlMRc7R0m+Upr+FOJp0jR/uiRiLf3KzYxlhfy84fDiSIuMNE5vA/wAdV6Dw/wABY3z6janjnNIjem0npEK+N8MOgK2uFVm2mb22tJW/C2P02+fyydzLzAiREi5WZLL2zhhq9xri+MoMAARa0CBG0b5SHA+NV1Aku6Bt4Ej9s9FnjdJpMk9IMRO1QObLPCS1raGBgMAwP6QbiQIA9ke1u7Z4rRL2Xe0AmIOTe5S+vot0xkfEwRsCMi/WyN4pqGqoyGzncGTGPb2SLWF7nvcQLz5hM7mCegz/AAu2MTOo6aW00usSBexNveD+Z3w7XECAYP8AVLcCqYgRttuVOH0hqmdMvJn+ktaBm0zsREXsndTULQReqzWtYGjoJd9yIjpldI1x6B0uGdJGpSCAYa0zT/pDotUYFh9V0eH4XTZUSxovM5IdkxP5dIE0WLyQb+Z0tJtYGN4OSVh/ET5RJE25Z+8rllbvpyt7MP4gdYGB6bpLidUG2x+g5fnNb1bSGmYMHvmB9UFjZuTflMXE2Kyx7Y4jiWNaCSew5nfrtjqlTqtIlvc9o67/AFTDtJhJnkeW3XZAdpua2sts4wQSTGYiNgIv1WpDpjQIiZgi8xl0gR7HtnknC6Q12QSQACP9JIM8rJTiNEA0tGYg7C/lP1mOiYc1rIaTmxd0M+lyB6HqtDQlAdYWETY5uf4Q3vEEX98wiaeiSXc8nY2+YWxlU5gcHNMgAOFQ2AIjHqPVAb4V8saSSSAYkST0/OUoD2SDUDM5gYtBEZbI2RmX/wDkIDSZg2Iw6DiRJ9lOHc3VbExaxPpPoIRtE26BbmDJOIsTYO7TeOvJBfoeYNpJLSYMECRctHMH9rJhmtDQCM5duY5hE0gIJJn+o9ZBE/WEolqho8gM+U9hIg3/ADfCY4jUa1pkmzQIxzEk7YA9QqPDMDXujzBwg75x0Fvorfw4eDndo6HJI6490otpcU65DbuENMiQQQRkbmbJ08TVU2JzefljBM3IJtO0+y2vpNg0fOAT0ECfXAPuhu0hDmuBJs8ggkkuMC46kfVZWhixpBIBbIHlmY3n3gQtveCDYWM4OCZP7W6JQMNVTwWkExBJI5dsYvhH4N8CSNxm5iLX9eaUU1BcmgGbkkuBk5soiv1r4Pbl0Vp2H0XSeJuZOwjFjm991XFcS1glxj82/N1Sia9+V1NtcG+ttTQI629AEzqNdiOgiPvsooo73HN4hjanfBZVqA+YucRnYGbb4Tnh2i5v/VkSHBsOyRkxJ5Wkq1FiYz2xIBqajQQCJcxsuJAgDYdSe22yW0XPI83zi4xEW69VFFnSc3U1HB0kCCST1Im59lbeNDC0EzZwJMx5dvzl1UUTjO3CXtrjtQPEs8oESL7xv6Fc74IcwEzSRmTJH7D5VFFuUXK0fTPw2Q0AE2m8AYFtzHt1lVwmn5Zd/VJJN5ECx58r81FFW1ZZUPiyLRtg4vJm3ugfEiTsBfODn9lFFmd1zHDDSc+ZzXCItUDk9tuqyzhnAwLO5DnN7qKLXtoJoZMZpOYP/dv0+yMfMGgb3A9N+ipRCW3h2g1CCSDBjEj6m6A/SaSHRJmW4mJADQMDNu45KKJiYdxAENFjGbkwYP5+BWx8w3BdMz1xj8uooi+gG9whvUm3PymWz2ul9PWZNhkuB5Q20Ad/znFFSAtrvqsJFwC2o7n+Ft+qAyRa7SeU0g/Zyii3ojtggEk0kQIy7YuPITst6L6SGm+1PaSe/JRRZ+lVOc1oktg3iL9SOeCl9HxDzMBGAQecgCQehkY59FaiZJSv4prAaPNm242Jn/cfr0TWpwkmSBzaBi9rYPvzUURfQc7VpaYLKjbzVUzInH0UUUU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2578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1445" t="4791" r="13614" b="1887"/>
          <a:stretch/>
        </p:blipFill>
        <p:spPr>
          <a:xfrm>
            <a:off x="0" y="94129"/>
            <a:ext cx="3845528" cy="676387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369" t="4039" r="5649"/>
          <a:stretch/>
        </p:blipFill>
        <p:spPr>
          <a:xfrm>
            <a:off x="3584998" y="47063"/>
            <a:ext cx="4603485" cy="68580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483" y="1858297"/>
            <a:ext cx="3728270" cy="244823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996517" y="4409768"/>
            <a:ext cx="1653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Půdorys kostela</a:t>
            </a:r>
          </a:p>
        </p:txBody>
      </p:sp>
    </p:spTree>
    <p:extLst>
      <p:ext uri="{BB962C8B-B14F-4D97-AF65-F5344CB8AC3E}">
        <p14:creationId xmlns:p14="http://schemas.microsoft.com/office/powerpoint/2010/main" val="2080881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0EF85D-520E-4643-8D79-E1006893A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79" y="729464"/>
            <a:ext cx="11626921" cy="6128536"/>
          </a:xfrm>
        </p:spPr>
        <p:txBody>
          <a:bodyPr>
            <a:normAutofit fontScale="92500" lnSpcReduction="10000"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Hrádek</a:t>
            </a:r>
            <a:r>
              <a:rPr lang="cs-CZ" sz="2000" dirty="0"/>
              <a:t>  –  většinou jednodílné </a:t>
            </a:r>
            <a:r>
              <a:rPr lang="cs-CZ" sz="2000" dirty="0" err="1"/>
              <a:t>dřevohlinité</a:t>
            </a:r>
            <a:r>
              <a:rPr lang="cs-CZ" sz="2000" dirty="0"/>
              <a:t> sídlo stojící mimo nebo na samém okraji osídlení </a:t>
            </a:r>
          </a:p>
          <a:p>
            <a:pPr marL="0" indent="0">
              <a:buNone/>
            </a:pPr>
            <a:r>
              <a:rPr lang="cs-CZ" sz="2000" dirty="0"/>
              <a:t>                    –   Plaček, M.  Formy feudálního sídla moravského venkova, AH  291–</a:t>
            </a:r>
          </a:p>
          <a:p>
            <a:pPr marL="0" indent="0">
              <a:buNone/>
            </a:pPr>
            <a:r>
              <a:rPr lang="cs-CZ" sz="2000" dirty="0"/>
              <a:t>                    –  </a:t>
            </a:r>
            <a:r>
              <a:rPr lang="cs-CZ" sz="2000" b="1" dirty="0"/>
              <a:t>Rakouské a bavorské Podunají:  </a:t>
            </a:r>
            <a:r>
              <a:rPr lang="cs-CZ" sz="2000" dirty="0" err="1"/>
              <a:t>Hausberg</a:t>
            </a:r>
            <a:r>
              <a:rPr lang="cs-CZ" sz="2000" dirty="0"/>
              <a:t> či </a:t>
            </a:r>
            <a:r>
              <a:rPr lang="cs-CZ" sz="2000" dirty="0" err="1"/>
              <a:t>Erdberg</a:t>
            </a:r>
            <a:r>
              <a:rPr lang="cs-CZ" sz="2000" dirty="0"/>
              <a:t>. </a:t>
            </a:r>
          </a:p>
          <a:p>
            <a:pPr marL="0" indent="0">
              <a:buNone/>
            </a:pPr>
            <a:r>
              <a:rPr lang="cs-CZ" sz="2000" dirty="0"/>
              <a:t>                    –  </a:t>
            </a:r>
            <a:r>
              <a:rPr lang="cs-CZ" sz="2000" b="1" dirty="0"/>
              <a:t>Čechy,  Slovensko:   </a:t>
            </a:r>
            <a:r>
              <a:rPr lang="cs-CZ" sz="2000" dirty="0"/>
              <a:t>malý a skromně vybavený hrad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v  Encyklopedii českých tvrzí  (1998) –  mezi tvrze zařazeny i hrádky </a:t>
            </a:r>
          </a:p>
          <a:p>
            <a:pPr marL="0" indent="0">
              <a:buNone/>
            </a:pPr>
            <a:r>
              <a:rPr lang="cs-CZ" sz="2000" dirty="0"/>
              <a:t>                    –   </a:t>
            </a:r>
            <a:r>
              <a:rPr lang="cs-CZ" sz="2000" b="1" dirty="0"/>
              <a:t>Morava:   </a:t>
            </a:r>
            <a:r>
              <a:rPr lang="cs-CZ" sz="2000" dirty="0"/>
              <a:t>Popice (Josef Unger)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Hradisko u Svitávky  –  centrální mohutná zděná stavbu, za níž stál palác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Čepička u Předklášteří  –  věž obdélného půdorysu v chráněné poloze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–  </a:t>
            </a:r>
            <a:r>
              <a:rPr lang="cs-CZ" sz="2000" b="1" dirty="0"/>
              <a:t>Slezsko</a:t>
            </a:r>
            <a:r>
              <a:rPr lang="cs-CZ" sz="2000" dirty="0"/>
              <a:t>:  </a:t>
            </a:r>
            <a:r>
              <a:rPr lang="cs-CZ" sz="2000" dirty="0" err="1"/>
              <a:t>Štandl</a:t>
            </a:r>
            <a:r>
              <a:rPr lang="cs-CZ" sz="2000" dirty="0"/>
              <a:t> a Lipina u Místku –  komplex strážních hrádků s lehce opevněným sídliště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–   centrální téměř čtvercové obytné objekty ze 13. stol.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–  </a:t>
            </a:r>
            <a:r>
              <a:rPr lang="cs-CZ" sz="2000" b="1" dirty="0"/>
              <a:t>půdorysná dispozice</a:t>
            </a:r>
            <a:r>
              <a:rPr lang="cs-CZ" sz="2000" dirty="0"/>
              <a:t>:  jednodílné i dvojdílné (řídké, Nechvalín)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obytná jádra nevelkých rozměrů (Nechvalín, Senorady)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–  </a:t>
            </a:r>
            <a:r>
              <a:rPr lang="cs-CZ" sz="2000" b="1" dirty="0"/>
              <a:t>fortifikace:</a:t>
            </a:r>
            <a:r>
              <a:rPr lang="cs-CZ" sz="2000" dirty="0"/>
              <a:t>   obklopeny okružním valem vymezujícím příkop</a:t>
            </a:r>
          </a:p>
        </p:txBody>
      </p:sp>
    </p:spTree>
    <p:extLst>
      <p:ext uri="{BB962C8B-B14F-4D97-AF65-F5344CB8AC3E}">
        <p14:creationId xmlns:p14="http://schemas.microsoft.com/office/powerpoint/2010/main" val="1463680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r="21866" b="33215"/>
          <a:stretch/>
        </p:blipFill>
        <p:spPr>
          <a:xfrm>
            <a:off x="284265" y="261751"/>
            <a:ext cx="5363499" cy="647522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9771" b="33550"/>
          <a:stretch/>
        </p:blipFill>
        <p:spPr>
          <a:xfrm>
            <a:off x="6010835" y="134469"/>
            <a:ext cx="5553636" cy="649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8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1" t="27313" r="29723" b="13541"/>
          <a:stretch>
            <a:fillRect/>
          </a:stretch>
        </p:blipFill>
        <p:spPr bwMode="auto">
          <a:xfrm>
            <a:off x="1460090" y="284038"/>
            <a:ext cx="3974485" cy="347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7" t="29121" r="34570" b="27081"/>
          <a:stretch>
            <a:fillRect/>
          </a:stretch>
        </p:blipFill>
        <p:spPr bwMode="auto">
          <a:xfrm>
            <a:off x="7194755" y="4044950"/>
            <a:ext cx="30480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5" t="23959" r="32649" b="32292"/>
          <a:stretch>
            <a:fillRect/>
          </a:stretch>
        </p:blipFill>
        <p:spPr bwMode="auto">
          <a:xfrm>
            <a:off x="2438400" y="4419600"/>
            <a:ext cx="31750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t="23958" r="32527" b="23959"/>
          <a:stretch>
            <a:fillRect/>
          </a:stretch>
        </p:blipFill>
        <p:spPr bwMode="auto">
          <a:xfrm>
            <a:off x="6388511" y="284038"/>
            <a:ext cx="3854244" cy="342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269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8C8F715-4EB1-40DF-9D20-A7080F78B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7" t="20374" r="17500" b="26592"/>
          <a:stretch/>
        </p:blipFill>
        <p:spPr>
          <a:xfrm>
            <a:off x="4227903" y="3429000"/>
            <a:ext cx="7501760" cy="342219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62CC644-9488-4946-9DBC-A9058F6AE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1" t="25917" r="18174" b="14307"/>
          <a:stretch/>
        </p:blipFill>
        <p:spPr>
          <a:xfrm>
            <a:off x="462337" y="0"/>
            <a:ext cx="6801492" cy="350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55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7A743B-0C9B-4985-A1D0-51EDD16DF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34" y="780836"/>
            <a:ext cx="11688566" cy="6077164"/>
          </a:xfrm>
        </p:spPr>
        <p:txBody>
          <a:bodyPr>
            <a:normAutofit lnSpcReduction="10000"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Fortifikace spojené s hornickou činností 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  tvrze i hrádky k ochraně revírů polymetalických rud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–  deponování rudniny, případně drahého kovu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skladování nářadí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ochrana technologických zařízení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obytná funkce</a:t>
            </a:r>
          </a:p>
          <a:p>
            <a:pPr algn="l"/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Termesivy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v brodském obvodu  – 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tvrz </a:t>
            </a:r>
            <a:r>
              <a:rPr lang="cs-CZ" sz="18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Hadrburk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   0,6 km od sídliště v nivě Sázavy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čtyřboká kamenná věž s příkopem čtvercového půdorysu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1382:  první zmínka    zánik za husitských válek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zanikla údajně za husitských válek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liniové propadliny (štoly?), hráz zaniklé nádrže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stříbrohutnická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struska </a:t>
            </a:r>
          </a:p>
          <a:p>
            <a:pPr algn="l"/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Kamenná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šlapanovském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obvodu  – 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hrádek </a:t>
            </a:r>
            <a:r>
              <a:rPr lang="cs-CZ" sz="18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Bergersdorf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:  kruhový Ø, 21 m, příkop (š. 10 m, hl. 3 m)</a:t>
            </a:r>
          </a:p>
          <a:p>
            <a:pPr algn="l"/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Vrch Vysoká  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   vodní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tvrziště Poustevnický rybníček:  kaskáda zaniklých nádrží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uprostřed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objekt 8 x 14 x 6 x 14 m s vodním příkopem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20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FF4AEA04-2555-6358-451B-D929E370B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Uničovský horní obvod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CE3C00-FD79-01DF-E6EA-42E7F59BD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4" y="1238250"/>
            <a:ext cx="11458575" cy="5619750"/>
          </a:xfrm>
        </p:spPr>
        <p:txBody>
          <a:bodyPr/>
          <a:lstStyle/>
          <a:p>
            <a:pPr marL="0" indent="0">
              <a:buNone/>
              <a:defRPr/>
            </a:pPr>
            <a:endParaRPr lang="cs-CZ" sz="2000" b="1" dirty="0"/>
          </a:p>
          <a:p>
            <a:pPr>
              <a:defRPr/>
            </a:pPr>
            <a:r>
              <a:rPr lang="cs-CZ" sz="1600" b="1" dirty="0"/>
              <a:t>Rýmařov – Bezručova ul.   </a:t>
            </a:r>
            <a:r>
              <a:rPr lang="cs-CZ" sz="1600" dirty="0"/>
              <a:t>–  </a:t>
            </a:r>
            <a:r>
              <a:rPr lang="cs-CZ" sz="1600" b="1" dirty="0"/>
              <a:t>hornická osada </a:t>
            </a:r>
            <a:r>
              <a:rPr lang="cs-CZ" sz="1600" dirty="0"/>
              <a:t>z 1. pol. 13. stol.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– 1747: na mapě označena jako „Starý Rýmařov“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–  </a:t>
            </a:r>
            <a:r>
              <a:rPr lang="cs-CZ" sz="1600" dirty="0" err="1"/>
              <a:t>levobřeží</a:t>
            </a:r>
            <a:r>
              <a:rPr lang="cs-CZ" sz="1600" dirty="0"/>
              <a:t> zlatonosného Podolského potoka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–  polozemnice mezi těžebními rýhami:  4x4, 4,5x5 m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–  mladší:  šíjové vstupy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</a:t>
            </a:r>
            <a:r>
              <a:rPr lang="cs-CZ" sz="1600" b="1" dirty="0"/>
              <a:t>Hrádek</a:t>
            </a:r>
            <a:r>
              <a:rPr lang="cs-CZ" sz="1600" dirty="0"/>
              <a:t>  –  na protější straně potoka opevněná rezidence báňského úředníka, který dohlížel na vytavování zlata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(technická keramika, slitky)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 err="1"/>
              <a:t>Frankštát</a:t>
            </a:r>
            <a:r>
              <a:rPr lang="cs-CZ" sz="1600" b="1" dirty="0"/>
              <a:t> </a:t>
            </a:r>
            <a:r>
              <a:rPr lang="cs-CZ" sz="1600" dirty="0"/>
              <a:t>(dnes Nový Malín) – hornické městečko, 13. stol.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 err="1"/>
              <a:t>Hankštejnské</a:t>
            </a:r>
            <a:r>
              <a:rPr lang="cs-CZ" sz="1600" b="1" dirty="0"/>
              <a:t> doly </a:t>
            </a:r>
            <a:r>
              <a:rPr lang="cs-CZ" sz="1600" dirty="0"/>
              <a:t>–  oblast Tvrdkova, </a:t>
            </a:r>
            <a:r>
              <a:rPr lang="cs-CZ" sz="1600" dirty="0" err="1"/>
              <a:t>Ršovska</a:t>
            </a:r>
            <a:r>
              <a:rPr lang="cs-CZ" sz="1600" dirty="0"/>
              <a:t> a </a:t>
            </a:r>
            <a:r>
              <a:rPr lang="cs-CZ" sz="1600" dirty="0" err="1"/>
              <a:t>Skalska</a:t>
            </a:r>
            <a:r>
              <a:rPr lang="cs-CZ" sz="1600" dirty="0"/>
              <a:t> (</a:t>
            </a:r>
            <a:r>
              <a:rPr lang="cs-CZ" sz="1600" dirty="0" err="1"/>
              <a:t>Hankšten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–  těžba: Stříbrné Hory, Horní město, </a:t>
            </a:r>
            <a:r>
              <a:rPr lang="cs-CZ" sz="1600" dirty="0" err="1"/>
              <a:t>Břevenec</a:t>
            </a:r>
            <a:r>
              <a:rPr lang="cs-CZ" sz="1600" dirty="0"/>
              <a:t>, Ruda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–  zlatonosný křemen, stříbronosný galenit, </a:t>
            </a:r>
            <a:r>
              <a:rPr lang="cs-CZ" sz="1600" dirty="0" err="1"/>
              <a:t>olovnato</a:t>
            </a:r>
            <a:r>
              <a:rPr lang="cs-CZ" sz="1600" dirty="0"/>
              <a:t>-zinkové a </a:t>
            </a:r>
            <a:r>
              <a:rPr lang="cs-CZ" sz="1600" dirty="0" err="1"/>
              <a:t>Cu</a:t>
            </a:r>
            <a:r>
              <a:rPr lang="cs-CZ" sz="1600" dirty="0"/>
              <a:t> rudy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–  ochrana: hrad </a:t>
            </a:r>
            <a:r>
              <a:rPr lang="cs-CZ" sz="1600" dirty="0" err="1"/>
              <a:t>Rešov</a:t>
            </a:r>
            <a:r>
              <a:rPr lang="cs-CZ" sz="1600" dirty="0"/>
              <a:t> (konvice s brakteáty z 80.l.13.)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4257" y="534256"/>
            <a:ext cx="11657744" cy="6421347"/>
          </a:xfrm>
        </p:spPr>
        <p:txBody>
          <a:bodyPr>
            <a:normAutofit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2.  Sídla situovaná v rovinných polohách s vazbou na hospodářské zázemí: </a:t>
            </a:r>
          </a:p>
          <a:p>
            <a:endParaRPr lang="cs-CZ" sz="2200" b="1" dirty="0">
              <a:solidFill>
                <a:srgbClr val="FF0000"/>
              </a:solidFill>
            </a:endParaRPr>
          </a:p>
          <a:p>
            <a:r>
              <a:rPr lang="cs-CZ" sz="1800" b="1" dirty="0"/>
              <a:t>Spojení rezidence s hospodářstvím </a:t>
            </a:r>
            <a:r>
              <a:rPr lang="cs-CZ" sz="1800" dirty="0"/>
              <a:t>  –  rozvrstvení středověké rodové šlechty spojeno se sídly s vlastním hospodařením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–  (přímý) vývoj od pozdně římské správy (</a:t>
            </a:r>
            <a:r>
              <a:rPr lang="cs-CZ" sz="1800" dirty="0" err="1"/>
              <a:t>villa</a:t>
            </a:r>
            <a:r>
              <a:rPr lang="cs-CZ" sz="1800" dirty="0"/>
              <a:t> </a:t>
            </a:r>
            <a:r>
              <a:rPr lang="cs-CZ" sz="1800" dirty="0" err="1"/>
              <a:t>rustica</a:t>
            </a:r>
            <a:r>
              <a:rPr lang="cs-CZ" sz="1800" dirty="0"/>
              <a:t> - statek) k feudálním panstvím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–  část spravovala vrchnost, část propůjčila klientům za službu a peněžní rentu 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900" b="1" dirty="0"/>
              <a:t>Dvory (dvorce)</a:t>
            </a:r>
            <a:r>
              <a:rPr lang="cs-CZ" sz="1900" b="1" dirty="0">
                <a:solidFill>
                  <a:srgbClr val="FF0000"/>
                </a:solidFill>
              </a:rPr>
              <a:t>   </a:t>
            </a:r>
            <a:r>
              <a:rPr lang="cs-CZ" sz="1900" dirty="0"/>
              <a:t>–   česky  </a:t>
            </a:r>
            <a:r>
              <a:rPr lang="cs-CZ" sz="1900" b="0" u="none" strike="noStrike" baseline="0" dirty="0" err="1">
                <a:solidFill>
                  <a:srgbClr val="000000"/>
                </a:solidFill>
              </a:rPr>
              <a:t>dvór</a:t>
            </a:r>
            <a:r>
              <a:rPr lang="cs-CZ" sz="1900" b="0" u="none" strike="noStrike" baseline="0" dirty="0">
                <a:solidFill>
                  <a:srgbClr val="000000"/>
                </a:solidFill>
              </a:rPr>
              <a:t>, </a:t>
            </a:r>
            <a:r>
              <a:rPr lang="cs-CZ" sz="1900" b="0" i="0" u="none" strike="noStrike" baseline="0" dirty="0">
                <a:solidFill>
                  <a:srgbClr val="000000"/>
                </a:solidFill>
              </a:rPr>
              <a:t>něm. </a:t>
            </a:r>
            <a:r>
              <a:rPr lang="cs-CZ" sz="1900" b="0" u="none" strike="noStrike" baseline="0" dirty="0" err="1">
                <a:solidFill>
                  <a:srgbClr val="000000"/>
                </a:solidFill>
              </a:rPr>
              <a:t>Hof</a:t>
            </a:r>
            <a:r>
              <a:rPr lang="cs-CZ" sz="1900" b="0" u="none" strike="noStrike" baseline="0" dirty="0">
                <a:solidFill>
                  <a:srgbClr val="000000"/>
                </a:solidFill>
              </a:rPr>
              <a:t> (</a:t>
            </a:r>
            <a:r>
              <a:rPr lang="cs-CZ" sz="1900" b="0" u="none" strike="noStrike" baseline="0" dirty="0" err="1">
                <a:solidFill>
                  <a:srgbClr val="000000"/>
                </a:solidFill>
              </a:rPr>
              <a:t>Wirtschatshof</a:t>
            </a:r>
            <a:r>
              <a:rPr lang="cs-CZ" sz="1900" b="0" u="none" strike="noStrike" baseline="0" dirty="0">
                <a:solidFill>
                  <a:srgbClr val="000000"/>
                </a:solidFill>
              </a:rPr>
              <a:t>),</a:t>
            </a:r>
            <a:r>
              <a:rPr lang="cs-CZ" sz="1900" b="0" i="1" u="none" strike="noStrike" baseline="0" dirty="0">
                <a:solidFill>
                  <a:srgbClr val="000000"/>
                </a:solidFill>
              </a:rPr>
              <a:t>  </a:t>
            </a:r>
            <a:r>
              <a:rPr lang="cs-CZ" sz="1900" dirty="0"/>
              <a:t>lat curia, dvůr lenní (manský):  c</a:t>
            </a:r>
            <a:r>
              <a:rPr lang="cs-CZ" sz="1900" b="0" u="none" strike="noStrike" baseline="0" dirty="0">
                <a:solidFill>
                  <a:srgbClr val="000000"/>
                </a:solidFill>
              </a:rPr>
              <a:t>uria </a:t>
            </a:r>
            <a:r>
              <a:rPr lang="cs-CZ" sz="1900" b="0" u="none" strike="noStrike" baseline="0" dirty="0" err="1">
                <a:solidFill>
                  <a:srgbClr val="000000"/>
                </a:solidFill>
              </a:rPr>
              <a:t>omagialis</a:t>
            </a:r>
            <a:r>
              <a:rPr lang="cs-CZ" sz="1900" b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1900" b="0" u="none" strike="noStrike" baseline="0" dirty="0">
                <a:solidFill>
                  <a:srgbClr val="000000"/>
                </a:solidFill>
              </a:rPr>
              <a:t>                                  –   </a:t>
            </a:r>
            <a:r>
              <a:rPr lang="cs-CZ" sz="1900" dirty="0">
                <a:solidFill>
                  <a:srgbClr val="000000"/>
                </a:solidFill>
              </a:rPr>
              <a:t>církevní (cisterciácké):  </a:t>
            </a:r>
            <a:r>
              <a:rPr lang="cs-CZ" sz="1900" dirty="0" err="1">
                <a:solidFill>
                  <a:srgbClr val="000000"/>
                </a:solidFill>
              </a:rPr>
              <a:t>grangie</a:t>
            </a:r>
            <a:r>
              <a:rPr lang="cs-CZ" sz="1900" dirty="0">
                <a:solidFill>
                  <a:srgbClr val="000000"/>
                </a:solidFill>
              </a:rPr>
              <a:t> s </a:t>
            </a:r>
            <a:r>
              <a:rPr lang="cs-CZ" sz="1900" b="0" i="0" u="none" strike="noStrike" baseline="0" dirty="0">
                <a:solidFill>
                  <a:srgbClr val="000000"/>
                </a:solidFill>
              </a:rPr>
              <a:t>drobným opevněním (tzv. </a:t>
            </a:r>
            <a:r>
              <a:rPr lang="cs-CZ" sz="1900" b="0" u="none" strike="noStrike" baseline="0" dirty="0" err="1">
                <a:solidFill>
                  <a:srgbClr val="000000"/>
                </a:solidFill>
              </a:rPr>
              <a:t>propugnaculum</a:t>
            </a:r>
            <a:r>
              <a:rPr lang="cs-CZ" sz="1900" b="0" u="none" strike="noStrike" baseline="0" dirty="0">
                <a:solidFill>
                  <a:srgbClr val="000000"/>
                </a:solidFill>
              </a:rPr>
              <a:t>) 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000000"/>
                </a:solidFill>
              </a:rPr>
              <a:t>                                  </a:t>
            </a:r>
            <a:r>
              <a:rPr lang="cs-CZ" sz="1900" b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1900" b="0" u="none" strike="noStrike" baseline="0" dirty="0" err="1">
                <a:solidFill>
                  <a:srgbClr val="000000"/>
                </a:solidFill>
              </a:rPr>
              <a:t>meierhof</a:t>
            </a:r>
            <a:r>
              <a:rPr lang="cs-CZ" sz="1900" b="0" u="none" strike="noStrike" baseline="0" dirty="0">
                <a:solidFill>
                  <a:srgbClr val="000000"/>
                </a:solidFill>
              </a:rPr>
              <a:t> (</a:t>
            </a:r>
            <a:r>
              <a:rPr lang="cs-CZ" sz="1900" b="0" u="none" strike="noStrike" baseline="0" dirty="0" err="1">
                <a:solidFill>
                  <a:srgbClr val="000000"/>
                </a:solidFill>
              </a:rPr>
              <a:t>meyerhof</a:t>
            </a:r>
            <a:r>
              <a:rPr lang="cs-CZ" sz="1900" b="0" u="none" strike="noStrike" baseline="0" dirty="0">
                <a:solidFill>
                  <a:srgbClr val="000000"/>
                </a:solidFill>
              </a:rPr>
              <a:t>):  </a:t>
            </a:r>
            <a:r>
              <a:rPr lang="cs-CZ" sz="1900" b="0" i="0" u="none" strike="noStrike" baseline="0" dirty="0">
                <a:solidFill>
                  <a:srgbClr val="000000"/>
                </a:solidFill>
              </a:rPr>
              <a:t>dvory novověkých velkostatků </a:t>
            </a:r>
          </a:p>
          <a:p>
            <a:pPr marL="0" indent="0">
              <a:buNone/>
            </a:pPr>
            <a:endParaRPr lang="cs-CZ" sz="19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900" b="0" i="0" u="none" strike="noStrike" baseline="0" dirty="0">
                <a:solidFill>
                  <a:srgbClr val="000000"/>
                </a:solidFill>
              </a:rPr>
              <a:t>                                  –   hospodářsko-sídelní jednotka v podobě usedlosti tvořené komplexem stavebních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000000"/>
                </a:solidFill>
              </a:rPr>
              <a:t>                                      </a:t>
            </a:r>
            <a:r>
              <a:rPr lang="cs-CZ" sz="1900" b="0" i="0" u="none" strike="noStrike" baseline="0" dirty="0">
                <a:solidFill>
                  <a:srgbClr val="000000"/>
                </a:solidFill>
              </a:rPr>
              <a:t> objektů sloužících k obývání a zemědělskému hospodaření (chlévy, stodoly, sýpky) 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                                  –    </a:t>
            </a:r>
            <a:r>
              <a:rPr lang="cs-CZ" sz="1900" b="1" dirty="0">
                <a:solidFill>
                  <a:srgbClr val="000000"/>
                </a:solidFill>
              </a:rPr>
              <a:t>od 12. stol.:  </a:t>
            </a:r>
            <a:r>
              <a:rPr lang="cs-CZ" sz="1900" dirty="0">
                <a:solidFill>
                  <a:srgbClr val="000000"/>
                </a:solidFill>
              </a:rPr>
              <a:t>v písemných pramenech  (uvedeny různé stavby)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a)   evidence změny držitele (prodej či pronájem)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b)   evidence majetku formou urbáře </a:t>
            </a:r>
          </a:p>
        </p:txBody>
      </p:sp>
    </p:spTree>
    <p:extLst>
      <p:ext uri="{BB962C8B-B14F-4D97-AF65-F5344CB8AC3E}">
        <p14:creationId xmlns:p14="http://schemas.microsoft.com/office/powerpoint/2010/main" val="3046788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E845588-9A35-4135-94F2-50D511B00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7" t="21123" r="25421" b="9813"/>
          <a:stretch/>
        </p:blipFill>
        <p:spPr>
          <a:xfrm>
            <a:off x="82194" y="421754"/>
            <a:ext cx="8445357" cy="648884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AFD10AC-7201-4EA5-95F6-36276BF2E026}"/>
              </a:ext>
            </a:extLst>
          </p:cNvPr>
          <p:cNvSpPr txBox="1"/>
          <p:nvPr/>
        </p:nvSpPr>
        <p:spPr>
          <a:xfrm flipH="1">
            <a:off x="8336474" y="221698"/>
            <a:ext cx="387265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Libušín – Staré zámky:</a:t>
            </a:r>
            <a:r>
              <a:rPr lang="cs-CZ" sz="2000" dirty="0"/>
              <a:t>  </a:t>
            </a:r>
            <a:endParaRPr lang="cs-CZ" dirty="0"/>
          </a:p>
          <a:p>
            <a:r>
              <a:rPr lang="cs-CZ" dirty="0"/>
              <a:t>Lehce ohrazený areál dvora s centrální věžovou stavbou dřevěné konstrukce, doplněnou o obytný dům s pecí a několik hospodářských budov</a:t>
            </a:r>
          </a:p>
          <a:p>
            <a:endParaRPr lang="cs-CZ" dirty="0"/>
          </a:p>
          <a:p>
            <a:r>
              <a:rPr lang="cs-CZ" dirty="0"/>
              <a:t>1 – umělý pahorek s relikty věžové </a:t>
            </a:r>
          </a:p>
          <a:p>
            <a:r>
              <a:rPr lang="cs-CZ" dirty="0"/>
              <a:t>       stavby</a:t>
            </a:r>
          </a:p>
          <a:p>
            <a:r>
              <a:rPr lang="cs-CZ" dirty="0"/>
              <a:t>2 – terénní stupeň; </a:t>
            </a:r>
          </a:p>
          <a:p>
            <a:r>
              <a:rPr lang="cs-CZ" dirty="0"/>
              <a:t>3 – zřejmě hlavní obytné stavení</a:t>
            </a:r>
          </a:p>
          <a:p>
            <a:r>
              <a:rPr lang="cs-CZ" dirty="0"/>
              <a:t>4 – objekty indikující </a:t>
            </a:r>
            <a:r>
              <a:rPr lang="cs-CZ" dirty="0" err="1"/>
              <a:t>hosp</a:t>
            </a:r>
            <a:r>
              <a:rPr lang="cs-CZ" dirty="0"/>
              <a:t>. stavby</a:t>
            </a:r>
          </a:p>
          <a:p>
            <a:r>
              <a:rPr lang="cs-CZ" dirty="0"/>
              <a:t>5 – relikt podezdívky</a:t>
            </a:r>
          </a:p>
          <a:p>
            <a:r>
              <a:rPr lang="cs-CZ" dirty="0"/>
              <a:t>6 – objekty neznámé funkce</a:t>
            </a:r>
          </a:p>
          <a:p>
            <a:r>
              <a:rPr lang="cs-CZ" dirty="0"/>
              <a:t>7 – val</a:t>
            </a:r>
          </a:p>
          <a:p>
            <a:r>
              <a:rPr lang="cs-CZ" dirty="0"/>
              <a:t>8 – příkop</a:t>
            </a:r>
          </a:p>
          <a:p>
            <a:r>
              <a:rPr lang="cs-CZ" dirty="0"/>
              <a:t>9 – lomy/sesuvy půdy</a:t>
            </a:r>
          </a:p>
          <a:p>
            <a:r>
              <a:rPr lang="cs-CZ" dirty="0"/>
              <a:t>10 – recentní narušení</a:t>
            </a:r>
          </a:p>
          <a:p>
            <a:endParaRPr lang="cs-CZ" dirty="0"/>
          </a:p>
          <a:p>
            <a:endParaRPr lang="cs-CZ" dirty="0"/>
          </a:p>
          <a:p>
            <a:r>
              <a:rPr lang="cs-CZ" sz="1800" dirty="0"/>
              <a:t>Novák, D. – 2016:  České „tvrze“: kritická analýza současného stavu poznání, </a:t>
            </a:r>
            <a:r>
              <a:rPr lang="it-IT" sz="1800" dirty="0"/>
              <a:t>Castellologica bohemica 16,  123–152.</a:t>
            </a:r>
            <a:endParaRPr lang="cs-CZ" sz="1800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B853575-8A20-46A4-B2A4-7DBB6EDE9366}"/>
              </a:ext>
            </a:extLst>
          </p:cNvPr>
          <p:cNvSpPr txBox="1"/>
          <p:nvPr/>
        </p:nvSpPr>
        <p:spPr>
          <a:xfrm>
            <a:off x="0" y="21643"/>
            <a:ext cx="462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Vyobrazení dvora v </a:t>
            </a:r>
            <a:r>
              <a:rPr lang="cs-CZ" sz="2000" b="1" dirty="0" err="1"/>
              <a:t>Biblia</a:t>
            </a:r>
            <a:r>
              <a:rPr lang="cs-CZ" sz="2000" b="1" dirty="0"/>
              <a:t> </a:t>
            </a:r>
            <a:r>
              <a:rPr lang="cs-CZ" sz="2000" b="1" dirty="0" err="1"/>
              <a:t>Wenceslai</a:t>
            </a:r>
            <a:r>
              <a:rPr lang="cs-CZ" sz="2000" b="1" dirty="0"/>
              <a:t> </a:t>
            </a:r>
            <a:r>
              <a:rPr lang="cs-CZ" sz="2000" b="1" dirty="0" err="1"/>
              <a:t>Regis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83580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6CC2E1C-1634-48D1-B40B-791AA3E56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36" t="39401" r="12666" b="3970"/>
          <a:stretch/>
        </p:blipFill>
        <p:spPr>
          <a:xfrm>
            <a:off x="208614" y="2742563"/>
            <a:ext cx="3523413" cy="39571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78A3A31-5DAB-499E-B07D-632AC1BFE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9" r="10774" b="61199"/>
          <a:stretch/>
        </p:blipFill>
        <p:spPr>
          <a:xfrm>
            <a:off x="327201" y="37950"/>
            <a:ext cx="4103996" cy="29360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45AAD37-B73C-4C3C-A193-EE14EE433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0" t="36854" r="4631" b="4415"/>
          <a:stretch/>
        </p:blipFill>
        <p:spPr>
          <a:xfrm>
            <a:off x="3760523" y="2714151"/>
            <a:ext cx="4263214" cy="39703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EA20B9E-93AB-4C25-BCA7-F2B845F9DD99}"/>
              </a:ext>
            </a:extLst>
          </p:cNvPr>
          <p:cNvSpPr txBox="1"/>
          <p:nvPr/>
        </p:nvSpPr>
        <p:spPr>
          <a:xfrm>
            <a:off x="4453365" y="787165"/>
            <a:ext cx="4885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Ikonografické prameny</a:t>
            </a:r>
          </a:p>
          <a:p>
            <a:pPr algn="just"/>
            <a:r>
              <a:rPr lang="pl-PL" sz="20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/>
            <a:r>
              <a:rPr lang="pl-PL" sz="2000" i="0" u="none" strike="noStrike" baseline="0" dirty="0">
                <a:latin typeface="Times New Roman" panose="02020603050405020304" pitchFamily="18" charset="0"/>
              </a:rPr>
              <a:t>14. – 15. stol. –  Biblia Wenceslai Regis</a:t>
            </a:r>
            <a:r>
              <a:rPr lang="cs-CZ" sz="2000" i="0" u="none" strike="noStrike" baseline="0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9559356-064A-49C2-9B1E-67412FE1B5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559" t="66116" r="6018" b="5802"/>
          <a:stretch/>
        </p:blipFill>
        <p:spPr>
          <a:xfrm>
            <a:off x="9614074" y="782408"/>
            <a:ext cx="2369311" cy="25810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C1BC2BA-3902-4FCE-8AEE-AE851703E6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5" t="90079" r="44278" b="4174"/>
          <a:stretch/>
        </p:blipFill>
        <p:spPr>
          <a:xfrm>
            <a:off x="7678003" y="54518"/>
            <a:ext cx="4484348" cy="72901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9A67F08-8C65-4ED2-BE0D-0ACD59DB1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56" t="88244" r="4619" b="4726"/>
          <a:stretch/>
        </p:blipFill>
        <p:spPr>
          <a:xfrm>
            <a:off x="6559747" y="5840298"/>
            <a:ext cx="3054328" cy="98557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42F36F0-C797-4B79-8151-CD94600400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07" t="64475" r="37676" b="4195"/>
          <a:stretch/>
        </p:blipFill>
        <p:spPr>
          <a:xfrm>
            <a:off x="6750568" y="2424712"/>
            <a:ext cx="3230874" cy="255937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E70A19C-B0FB-4E84-A6A7-480CDDEAB3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39" t="88939" r="4184" b="4319"/>
          <a:stretch/>
        </p:blipFill>
        <p:spPr>
          <a:xfrm>
            <a:off x="8685851" y="4889280"/>
            <a:ext cx="3476500" cy="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636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2726</Words>
  <Application>Microsoft Office PowerPoint</Application>
  <PresentationFormat>Širokoúhlá obrazovka</PresentationFormat>
  <Paragraphs>296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Motiv Office</vt:lpstr>
      <vt:lpstr>Archeologie středověkých a novověkých panských sídel a fortifikací </vt:lpstr>
      <vt:lpstr>                                 Terminologie </vt:lpstr>
      <vt:lpstr>Prezentace aplikace PowerPoint</vt:lpstr>
      <vt:lpstr>Prezentace aplikace PowerPoint</vt:lpstr>
      <vt:lpstr>Prezentace aplikace PowerPoint</vt:lpstr>
      <vt:lpstr>                            Uničovský horní obvod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         Motte</vt:lpstr>
      <vt:lpstr>Prezentace aplikace PowerPoint</vt:lpstr>
      <vt:lpstr>Prezentace aplikace PowerPoint</vt:lpstr>
      <vt:lpstr>Prezentace aplikace PowerPoint</vt:lpstr>
      <vt:lpstr>                                           Zaniklá ves</vt:lpstr>
      <vt:lpstr>                              Feudální sídlo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Archeologie středověkých a novověkých panských sídel a fortifikací </dc:title>
  <dc:creator>Markéta Tymonová</dc:creator>
  <cp:lastModifiedBy>tym0001</cp:lastModifiedBy>
  <cp:revision>96</cp:revision>
  <dcterms:created xsi:type="dcterms:W3CDTF">2023-08-24T13:04:15Z</dcterms:created>
  <dcterms:modified xsi:type="dcterms:W3CDTF">2024-11-08T13:22:46Z</dcterms:modified>
</cp:coreProperties>
</file>