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9" r:id="rId3"/>
    <p:sldId id="374" r:id="rId4"/>
    <p:sldId id="373" r:id="rId5"/>
    <p:sldId id="375" r:id="rId6"/>
    <p:sldId id="368" r:id="rId7"/>
    <p:sldId id="369" r:id="rId8"/>
    <p:sldId id="370" r:id="rId9"/>
    <p:sldId id="367" r:id="rId10"/>
    <p:sldId id="364" r:id="rId11"/>
    <p:sldId id="376" r:id="rId12"/>
    <p:sldId id="363" r:id="rId13"/>
    <p:sldId id="372" r:id="rId14"/>
    <p:sldId id="377" r:id="rId15"/>
    <p:sldId id="387" r:id="rId16"/>
    <p:sldId id="384" r:id="rId17"/>
    <p:sldId id="383" r:id="rId18"/>
    <p:sldId id="381" r:id="rId19"/>
    <p:sldId id="382" r:id="rId20"/>
    <p:sldId id="385" r:id="rId21"/>
    <p:sldId id="386" r:id="rId22"/>
    <p:sldId id="408" r:id="rId23"/>
    <p:sldId id="380" r:id="rId24"/>
    <p:sldId id="388" r:id="rId25"/>
    <p:sldId id="328" r:id="rId26"/>
    <p:sldId id="379" r:id="rId27"/>
    <p:sldId id="378" r:id="rId28"/>
    <p:sldId id="389" r:id="rId29"/>
    <p:sldId id="391" r:id="rId30"/>
    <p:sldId id="390" r:id="rId31"/>
    <p:sldId id="392" r:id="rId32"/>
    <p:sldId id="362" r:id="rId33"/>
    <p:sldId id="355" r:id="rId34"/>
    <p:sldId id="361" r:id="rId35"/>
    <p:sldId id="358" r:id="rId36"/>
    <p:sldId id="395" r:id="rId37"/>
    <p:sldId id="354" r:id="rId38"/>
    <p:sldId id="413" r:id="rId39"/>
    <p:sldId id="400" r:id="rId40"/>
    <p:sldId id="396" r:id="rId41"/>
    <p:sldId id="405" r:id="rId42"/>
    <p:sldId id="402" r:id="rId43"/>
    <p:sldId id="404" r:id="rId44"/>
    <p:sldId id="401" r:id="rId45"/>
    <p:sldId id="397" r:id="rId46"/>
    <p:sldId id="403" r:id="rId47"/>
    <p:sldId id="406" r:id="rId48"/>
    <p:sldId id="407" r:id="rId49"/>
    <p:sldId id="414" r:id="rId50"/>
    <p:sldId id="393" r:id="rId51"/>
    <p:sldId id="352" r:id="rId52"/>
    <p:sldId id="291" r:id="rId53"/>
    <p:sldId id="394" r:id="rId54"/>
    <p:sldId id="327" r:id="rId55"/>
    <p:sldId id="454" r:id="rId56"/>
    <p:sldId id="409" r:id="rId57"/>
    <p:sldId id="410" r:id="rId58"/>
    <p:sldId id="356" r:id="rId5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99" autoAdjust="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C5BE3-5222-4978-AFE0-FD7BF6AEAEC1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199EF-BC1F-4913-8326-2E84ADCA02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010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199EF-BC1F-4913-8326-2E84ADCA023E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581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22694E-B56F-4132-8CCE-0ACD06C22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31D0F3-0D1D-49D5-907E-9A0A71D82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A3B9FC-C7FC-4AB2-82E7-CB99908A1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48B4AC-CA2E-4598-81F8-554BD89D5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D318CB-C6B2-493E-BF49-9F607B77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50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3F1F49-6FF5-46BD-91A9-D90487B41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AAA848-ACBD-455A-9618-9F67E7001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9C63E2-A169-4BEF-9A31-5F284B1A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311D72-56B5-44A1-AB85-92B8447D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D1BDF4-0649-4B9B-BBBC-73DD5B96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752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EAABAF2-2D43-4B78-8A28-374F47E5E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6EA3B36-EA3F-42C9-B496-1676BC8E8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602228-356C-45ED-B6E4-2310ACED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C99063-655D-4DDF-A299-527C74A0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180B61-F768-4B9D-9524-6249E6B1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3679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C438D40-4E15-4903-A988-C15C3F3C6D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E6BD7CF-6F21-488C-845A-159E4104A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0D9D640-A05F-4C07-9CD9-41E77526C8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74AC9-B455-465F-8FDB-4005416BFE2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056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8FF61-EE9E-420C-9B48-2ED2ECB6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DDC529-3A85-4ED2-B3F1-21794551B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890395-C762-476A-BA72-9A713D9CE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008D7A-E209-46DF-9265-0183B152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1689CE-13C0-4B69-A6CC-C25EF8190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314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C0891D-6B96-4E56-AE54-5ED6AEB11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D43188-AC23-49D7-A184-23C3B7BF7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E60E5D-21EB-4BCF-86CC-74E004E0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17BBBB-4115-4B81-A188-9D46AFAA8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8F1D35-7637-4ECD-ABE0-0148AB08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74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A2A0F-664F-4312-9709-4A87B1A0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D993A5-E3B9-4374-ACFA-61C3C97C0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514C58-8937-46F8-B7B0-BB88CC1DF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A98840-0BA2-4963-B4A7-D9691DD0B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B3D3C0A-C4D4-4B29-81AF-AD45744D3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C2E19B-7146-4A4E-9B8B-B069A319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128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D73A9-5810-4640-9B96-2C63EDBD5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B1A254-C578-40DA-9F0B-478452DBE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36447E-CFC1-43E2-B197-1BC1AE403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652C55-D625-449D-9D15-DB1911B55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C61F67B-D193-4BF1-843F-702963079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E8862A0-F788-4CAF-B988-444CC3D6F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5E8933C-8C60-4FAD-A390-10779220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C1B70F5-89B8-437A-AEDD-311368637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214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C2AF4-216C-4BD4-A326-55DACD4A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5FE73ED-D985-46B1-BD7C-5D636150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92BBC5-2828-4DEF-B50D-EF760751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1A1567E-89DD-4B9E-B726-183737BB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070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88A2143-F1EA-4EE6-8452-D950F97E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A876DFB-89E1-4688-9280-A9AAA2FC0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37163D-4010-4913-9BDB-9DCF6BD6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190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FBEE07-EF72-416B-BA85-B4DB1B7D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B8DB0F-2D0E-4DCC-AAEF-CCB253478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BB12A76-C440-4B21-BE8B-1A967E000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0A540C-6084-4463-9D08-554D5A12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72FEB2-5014-46D1-8D5C-E0444299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D98CAC-449B-4DFC-A46A-E6BEDF4E4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43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B58FF8-96C6-46E8-A159-4E4B5FF7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7CD6099-042F-461E-8038-944A9AFF77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0BEEB8-8D36-47AF-A8B4-1F8BA315C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D5BE3C-D0B3-4165-8B1B-B2E09E53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D817-660B-4C85-A607-E68AF2F623FE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37BAAB-E13C-41AF-A4DB-8D7CF1B5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48D8BD-385E-4055-AB89-4148AC40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27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93FF901-FFC1-4FB3-B64C-FE8EA2FB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E20CBA-DCC4-4129-89FA-FFECDA7DF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3C7F83-371C-402A-8039-2527BAB2A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7D817-660B-4C85-A607-E68AF2F623FE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A54EAA-6CB2-4DF6-8335-94ADF959F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903B3A-D11D-4A8C-BD24-16C5D187D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8857C-28BE-451C-92BB-B07C39DF7C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50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emf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72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E8A31D-C3E0-4C32-AEB7-E11A1857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Archeologie středověkých a novověkých panských sídel a fortifikací</a:t>
            </a:r>
            <a:b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cs-CZ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A9D6D3-CF07-42A5-8D38-82CF13164C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6. Kultura bydlení a vnitřní vybavení interiérů hradů, hrádků a tvrzí.</a:t>
            </a:r>
            <a:br>
              <a:rPr lang="cs-CZ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01555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641BAA8-BDA5-44F5-B655-8DC3F34B8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9" y="460614"/>
            <a:ext cx="5075851" cy="48329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F786642-333E-4D3A-86F5-4CB3DCBA3C8F}"/>
              </a:ext>
            </a:extLst>
          </p:cNvPr>
          <p:cNvSpPr txBox="1"/>
          <p:nvPr/>
        </p:nvSpPr>
        <p:spPr>
          <a:xfrm>
            <a:off x="111641" y="6211669"/>
            <a:ext cx="11968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Knížecí paláce:   </a:t>
            </a:r>
          </a:p>
          <a:p>
            <a:r>
              <a:rPr lang="cs-CZ" b="1" dirty="0"/>
              <a:t>1 – Vyšehrad (1928–1930, revize 2011) ; 2 – Pražský hrad; 3 – Olomouc (Moucha – Nechvátal – </a:t>
            </a:r>
            <a:r>
              <a:rPr lang="cs-CZ" b="1" dirty="0" err="1"/>
              <a:t>Varadzin</a:t>
            </a:r>
            <a:r>
              <a:rPr lang="cs-CZ" b="1" dirty="0"/>
              <a:t> et al. 2015.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3E30909-2615-454E-A488-4904EC26AB23}"/>
              </a:ext>
            </a:extLst>
          </p:cNvPr>
          <p:cNvSpPr txBox="1"/>
          <p:nvPr/>
        </p:nvSpPr>
        <p:spPr>
          <a:xfrm>
            <a:off x="5454503" y="322390"/>
            <a:ext cx="730899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cs-CZ" sz="1800" b="1" i="0" u="none" strike="noStrike" baseline="0" dirty="0">
                <a:solidFill>
                  <a:srgbClr val="FF0000"/>
                </a:solidFill>
                <a:latin typeface="GaramondPremrPro"/>
              </a:rPr>
              <a:t>Vyšehrad:  </a:t>
            </a:r>
          </a:p>
          <a:p>
            <a:pPr algn="l"/>
            <a:r>
              <a:rPr lang="cs-CZ" dirty="0">
                <a:latin typeface="GaramondPremrPro"/>
              </a:rPr>
              <a:t>       </a:t>
            </a:r>
            <a:r>
              <a:rPr lang="cs-CZ" sz="1800" b="0" i="0" u="none" strike="noStrike" baseline="0" dirty="0">
                <a:latin typeface="GaramondPremrPro"/>
              </a:rPr>
              <a:t>palác:   </a:t>
            </a:r>
            <a:r>
              <a:rPr lang="pt-BR" sz="1800" b="0" i="0" u="none" strike="noStrike" baseline="0" dirty="0">
                <a:latin typeface="GaramondPremrPro"/>
              </a:rPr>
              <a:t>44,5 x 11,4 m</a:t>
            </a:r>
            <a:endParaRPr lang="cs-CZ" sz="1800" b="0" i="0" u="none" strike="noStrike" baseline="0" dirty="0">
              <a:latin typeface="GaramondPremrPro"/>
            </a:endParaRPr>
          </a:p>
          <a:p>
            <a:pPr algn="l"/>
            <a:r>
              <a:rPr lang="cs-CZ" dirty="0">
                <a:latin typeface="GaramondPremrPro"/>
              </a:rPr>
              <a:t>       </a:t>
            </a:r>
            <a:r>
              <a:rPr lang="cs-CZ" sz="1800" b="0" i="0" u="none" strike="noStrike" baseline="0" dirty="0">
                <a:latin typeface="GaramondPremrPro"/>
              </a:rPr>
              <a:t>p</a:t>
            </a:r>
            <a:r>
              <a:rPr lang="cs-CZ" dirty="0">
                <a:latin typeface="GaramondPremrPro"/>
              </a:rPr>
              <a:t>ř</a:t>
            </a:r>
            <a:r>
              <a:rPr lang="pt-BR" sz="1800" b="0" i="0" u="none" strike="noStrike" baseline="0" dirty="0">
                <a:latin typeface="GaramondPremrPro"/>
              </a:rPr>
              <a:t>ed vých</a:t>
            </a:r>
            <a:r>
              <a:rPr lang="cs-CZ" sz="1800" b="0" i="0" u="none" strike="noStrike" baseline="0" dirty="0">
                <a:latin typeface="GaramondPremrPro"/>
              </a:rPr>
              <a:t>. </a:t>
            </a:r>
            <a:r>
              <a:rPr lang="cs-CZ" dirty="0">
                <a:latin typeface="GaramondPremrPro"/>
              </a:rPr>
              <a:t>p</a:t>
            </a:r>
            <a:r>
              <a:rPr lang="pt-BR" sz="1800" b="0" i="0" u="none" strike="noStrike" baseline="0" dirty="0">
                <a:latin typeface="GaramondPremrPro"/>
              </a:rPr>
              <a:t>r</a:t>
            </a:r>
            <a:r>
              <a:rPr lang="cs-CZ" sz="1800" b="0" i="0" u="none" strike="noStrike" baseline="0" dirty="0" err="1">
                <a:latin typeface="GaramondPremrPro"/>
              </a:rPr>
              <a:t>ůč</a:t>
            </a:r>
            <a:r>
              <a:rPr lang="pt-BR" sz="1800" b="0" i="0" u="none" strike="noStrike" baseline="0" dirty="0">
                <a:latin typeface="GaramondPremrPro"/>
              </a:rPr>
              <a:t>elím</a:t>
            </a:r>
            <a:r>
              <a:rPr lang="cs-CZ" sz="1800" b="0" i="0" u="none" strike="noStrike" baseline="0" dirty="0">
                <a:latin typeface="GaramondPremrPro"/>
              </a:rPr>
              <a:t>:  </a:t>
            </a:r>
            <a:r>
              <a:rPr lang="pt-BR" sz="1800" b="0" i="0" u="none" strike="noStrike" baseline="0" dirty="0">
                <a:latin typeface="GaramondPremrPro"/>
              </a:rPr>
              <a:t> sloupová</a:t>
            </a:r>
            <a:r>
              <a:rPr lang="cs-CZ" sz="1800" b="0" i="0" u="none" strike="noStrike" baseline="0" dirty="0">
                <a:latin typeface="GaramondPremrPro"/>
              </a:rPr>
              <a:t> předsíň, u </a:t>
            </a:r>
            <a:r>
              <a:rPr lang="cs-CZ" sz="1800" b="0" i="0" u="none" strike="noStrike" baseline="0" dirty="0" err="1">
                <a:latin typeface="GaramondPremrPro"/>
              </a:rPr>
              <a:t>sev</a:t>
            </a:r>
            <a:r>
              <a:rPr lang="cs-CZ" sz="1800" b="0" i="0" u="none" strike="noStrike" baseline="0" dirty="0">
                <a:latin typeface="GaramondPremrPro"/>
              </a:rPr>
              <a:t>. zdi přístavek</a:t>
            </a:r>
            <a:endParaRPr lang="cs-CZ" dirty="0">
              <a:latin typeface="GaramondPremrPro"/>
            </a:endParaRPr>
          </a:p>
          <a:p>
            <a:pPr algn="l"/>
            <a:r>
              <a:rPr lang="cs-CZ" sz="1800" b="0" i="0" u="none" strike="noStrike" baseline="0" dirty="0">
                <a:latin typeface="GaramondPremrPro"/>
              </a:rPr>
              <a:t>       uvnitř:  sloupy podpírající podlahu prvního patra s velkým sálem</a:t>
            </a:r>
          </a:p>
          <a:p>
            <a:pPr algn="l"/>
            <a:r>
              <a:rPr lang="cs-CZ" dirty="0">
                <a:latin typeface="GaramondPremrPro"/>
              </a:rPr>
              <a:t>      </a:t>
            </a:r>
            <a:r>
              <a:rPr lang="cs-CZ" sz="1800" b="0" i="0" u="none" strike="noStrike" baseline="0" dirty="0">
                <a:latin typeface="GaramondPremrPro"/>
              </a:rPr>
              <a:t> </a:t>
            </a:r>
            <a:r>
              <a:rPr lang="cs-CZ" sz="1800" b="0" i="0" u="none" strike="noStrike" baseline="0" dirty="0" err="1">
                <a:latin typeface="GaramondPremrPro"/>
              </a:rPr>
              <a:t>sev</a:t>
            </a:r>
            <a:r>
              <a:rPr lang="cs-CZ" sz="1800" b="0" i="0" u="none" strike="noStrike" baseline="0" dirty="0">
                <a:latin typeface="GaramondPremrPro"/>
              </a:rPr>
              <a:t>. paláce:  menší nádvoří ohrazené kamennou zdí</a:t>
            </a:r>
          </a:p>
          <a:p>
            <a:pPr algn="l"/>
            <a:endParaRPr lang="cs-CZ" dirty="0">
              <a:latin typeface="GaramondPremrPro"/>
            </a:endParaRPr>
          </a:p>
          <a:p>
            <a:pPr algn="l"/>
            <a:endParaRPr lang="cs-CZ" dirty="0">
              <a:latin typeface="GaramondPremrPro"/>
            </a:endParaRPr>
          </a:p>
          <a:p>
            <a:pPr marL="342900" indent="-342900" algn="l">
              <a:buAutoNum type="arabicPeriod" startAt="2"/>
            </a:pPr>
            <a:r>
              <a:rPr lang="cs-CZ" b="1" dirty="0">
                <a:solidFill>
                  <a:srgbClr val="FF0000"/>
                </a:solidFill>
                <a:latin typeface="GaramondPremrPro"/>
              </a:rPr>
              <a:t>Pražský hrad:</a:t>
            </a:r>
          </a:p>
          <a:p>
            <a:pPr algn="l"/>
            <a:r>
              <a:rPr lang="cs-CZ" sz="1800" b="0" i="0" u="none" strike="noStrike" baseline="0" dirty="0">
                <a:latin typeface="GaramondPremrPro"/>
              </a:rPr>
              <a:t>       Z:  dva plochostropé sály nad sebou:  cca 34 x 9 m</a:t>
            </a:r>
          </a:p>
          <a:p>
            <a:pPr algn="l"/>
            <a:r>
              <a:rPr lang="cs-CZ" sz="1800" b="0" i="0" u="none" strike="noStrike" baseline="0" dirty="0">
                <a:latin typeface="GaramondPremrPro"/>
              </a:rPr>
              <a:t>            osvětleny </a:t>
            </a:r>
            <a:r>
              <a:rPr lang="pl-PL" sz="1800" b="0" i="0" u="none" strike="noStrike" baseline="0" dirty="0">
                <a:latin typeface="GaramondPremrPro"/>
              </a:rPr>
              <a:t>sdruženymi okny od jihu a od severu(?)</a:t>
            </a:r>
          </a:p>
          <a:p>
            <a:pPr algn="l"/>
            <a:r>
              <a:rPr lang="pl-PL" dirty="0">
                <a:latin typeface="GaramondPremrPro"/>
              </a:rPr>
              <a:t>       V:  kaple Všech svatých –  2</a:t>
            </a:r>
            <a:r>
              <a:rPr lang="cs-CZ" sz="1800" b="0" i="0" u="none" strike="noStrike" baseline="0" dirty="0">
                <a:latin typeface="GaramondPremrPro"/>
              </a:rPr>
              <a:t> portály:  dolní do přízemí</a:t>
            </a:r>
          </a:p>
          <a:p>
            <a:pPr algn="l"/>
            <a:r>
              <a:rPr lang="cs-CZ" dirty="0">
                <a:latin typeface="GaramondPremrPro"/>
              </a:rPr>
              <a:t>                                                                      </a:t>
            </a:r>
            <a:r>
              <a:rPr lang="cs-CZ" sz="1800" b="0" i="0" u="none" strike="noStrike" baseline="0" dirty="0">
                <a:latin typeface="GaramondPremrPro"/>
              </a:rPr>
              <a:t>  horní na </a:t>
            </a:r>
            <a:r>
              <a:rPr lang="cs-CZ" sz="1800" b="0" i="0" u="none" strike="noStrike" baseline="0" dirty="0" err="1">
                <a:latin typeface="GaramondPremrPro"/>
              </a:rPr>
              <a:t>emporu</a:t>
            </a:r>
            <a:endParaRPr lang="cs-CZ" sz="1800" b="0" i="0" u="none" strike="noStrike" baseline="0" dirty="0">
              <a:latin typeface="GaramondPremrPro"/>
            </a:endParaRPr>
          </a:p>
          <a:p>
            <a:pPr algn="l"/>
            <a:endParaRPr lang="cs-CZ" dirty="0">
              <a:latin typeface="GaramondPremrPro"/>
            </a:endParaRPr>
          </a:p>
          <a:p>
            <a:pPr marL="342900" indent="-342900" algn="l">
              <a:buAutoNum type="arabicPeriod" startAt="3"/>
            </a:pPr>
            <a:r>
              <a:rPr lang="cs-CZ" sz="1800" b="1" i="0" u="none" strike="noStrike" baseline="0" dirty="0">
                <a:solidFill>
                  <a:srgbClr val="FF0000"/>
                </a:solidFill>
                <a:latin typeface="GaramondPremrPro"/>
              </a:rPr>
              <a:t>Olomouc</a:t>
            </a:r>
          </a:p>
          <a:p>
            <a:pPr algn="l"/>
            <a:r>
              <a:rPr lang="cs-CZ" dirty="0">
                <a:latin typeface="GaramondPremrPro"/>
              </a:rPr>
              <a:t>       Biskupský palác Jindřicha Zdíka</a:t>
            </a:r>
          </a:p>
          <a:p>
            <a:pPr algn="l"/>
            <a:r>
              <a:rPr lang="cs-CZ" dirty="0">
                <a:latin typeface="GaramondPremrPro"/>
              </a:rPr>
              <a:t>       </a:t>
            </a:r>
            <a:r>
              <a:rPr lang="cs-CZ" sz="1800" b="0" i="0" u="none" strike="noStrike" baseline="0" dirty="0">
                <a:latin typeface="GaramondPremrPro"/>
              </a:rPr>
              <a:t>velký sál se sdruženými okny a krbem:  Z:   8 x 11 m</a:t>
            </a:r>
          </a:p>
          <a:p>
            <a:pPr algn="l"/>
            <a:r>
              <a:rPr lang="cs-CZ" dirty="0">
                <a:latin typeface="GaramondPremrPro"/>
              </a:rPr>
              <a:t>                                                                            V:   8 x 15,3 m</a:t>
            </a:r>
            <a:endParaRPr lang="cs-CZ" sz="1800" b="0" i="0" u="none" strike="noStrike" baseline="0" dirty="0">
              <a:latin typeface="GaramondPremrPro"/>
            </a:endParaRPr>
          </a:p>
          <a:p>
            <a:pPr marL="342900" indent="-342900" algn="l">
              <a:buAutoNum type="arabicPeriod" startAt="3"/>
            </a:pPr>
            <a:endParaRPr lang="cs-CZ" dirty="0">
              <a:latin typeface="GaramondPremrPro"/>
            </a:endParaRPr>
          </a:p>
          <a:p>
            <a:pPr algn="l"/>
            <a:r>
              <a:rPr lang="cs-CZ" sz="1800" b="1" i="0" u="none" strike="noStrike" baseline="0" dirty="0">
                <a:solidFill>
                  <a:srgbClr val="FF0000"/>
                </a:solidFill>
                <a:latin typeface="GaramondPremrPro"/>
              </a:rPr>
              <a:t>4.   Mělník:</a:t>
            </a:r>
          </a:p>
          <a:p>
            <a:pPr algn="l"/>
            <a:r>
              <a:rPr lang="cs-CZ" sz="1800" b="0" i="0" u="none" strike="noStrike" baseline="0" dirty="0">
                <a:latin typeface="GaramondPremrPro"/>
              </a:rPr>
              <a:t>       půdorys původního paláce není znám</a:t>
            </a:r>
          </a:p>
          <a:p>
            <a:pPr algn="l"/>
            <a:r>
              <a:rPr lang="cs-CZ" dirty="0">
                <a:latin typeface="GaramondPremrPro"/>
              </a:rPr>
              <a:t>       relikty s</a:t>
            </a:r>
            <a:r>
              <a:rPr lang="cs-CZ" sz="1800" b="0" i="0" u="none" strike="noStrike" baseline="0" dirty="0">
                <a:latin typeface="GaramondPremrPro"/>
              </a:rPr>
              <a:t> dvojicí trojosých sdružených oken</a:t>
            </a:r>
          </a:p>
          <a:p>
            <a:pPr algn="l"/>
            <a:endParaRPr lang="cs-CZ" sz="1800" b="0" i="0" u="none" strike="noStrike" baseline="0" dirty="0">
              <a:latin typeface="GaramondPremrPro"/>
            </a:endParaRPr>
          </a:p>
          <a:p>
            <a:pPr algn="l"/>
            <a:endParaRPr lang="cs-CZ" dirty="0">
              <a:latin typeface="GaramondPremrPro"/>
            </a:endParaRPr>
          </a:p>
          <a:p>
            <a:pPr algn="l"/>
            <a:endParaRPr lang="cs-CZ" dirty="0">
              <a:latin typeface="GaramondPremrPro"/>
            </a:endParaRPr>
          </a:p>
          <a:p>
            <a:pPr algn="l"/>
            <a:r>
              <a:rPr lang="cs-CZ" dirty="0">
                <a:latin typeface="GaramondPremrPro"/>
              </a:rPr>
              <a:t>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2102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7C2FEAB-A8A1-485D-ADB2-3720D4C2B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23"/>
          <a:stretch/>
        </p:blipFill>
        <p:spPr>
          <a:xfrm>
            <a:off x="1" y="14425"/>
            <a:ext cx="12159776" cy="681950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7F3F0D6-3816-49C9-A686-1ACB98C13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32" t="14419" r="16367" b="10543"/>
          <a:stretch/>
        </p:blipFill>
        <p:spPr>
          <a:xfrm>
            <a:off x="6599611" y="14425"/>
            <a:ext cx="4003507" cy="252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83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14EEF70A-58C3-48AF-A9B6-EEEFC0B0410D}"/>
              </a:ext>
            </a:extLst>
          </p:cNvPr>
          <p:cNvSpPr txBox="1"/>
          <p:nvPr/>
        </p:nvSpPr>
        <p:spPr>
          <a:xfrm>
            <a:off x="6096000" y="0"/>
            <a:ext cx="60960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  <a:latin typeface="MinionPro-Bold"/>
              </a:rPr>
              <a:t>Vyšehrad:</a:t>
            </a:r>
            <a:r>
              <a:rPr lang="cs-CZ" sz="1800" b="1" i="0" u="none" strike="noStrike" baseline="0" dirty="0">
                <a:latin typeface="MinionPro-Bold"/>
              </a:rPr>
              <a:t>  pracovní rekonstrukce knížecího a královského okrsku „curia </a:t>
            </a:r>
            <a:r>
              <a:rPr lang="cs-CZ" sz="1800" b="1" i="0" u="none" strike="noStrike" baseline="0" dirty="0" err="1">
                <a:latin typeface="MinionPro-Bold"/>
              </a:rPr>
              <a:t>regis</a:t>
            </a:r>
            <a:r>
              <a:rPr lang="cs-CZ" sz="1800" b="1" i="0" u="none" strike="noStrike" baseline="0" dirty="0">
                <a:latin typeface="MinionPro-Bold"/>
              </a:rPr>
              <a:t>“ (</a:t>
            </a:r>
            <a:r>
              <a:rPr lang="cs-CZ" b="1" dirty="0">
                <a:latin typeface="MinionPro-Bold"/>
              </a:rPr>
              <a:t>kresba </a:t>
            </a:r>
            <a:r>
              <a:rPr lang="cs-CZ" sz="1800" b="1" i="0" u="none" strike="noStrike" baseline="0" dirty="0">
                <a:latin typeface="MinionPro-Bold"/>
              </a:rPr>
              <a:t>F. Kašička)</a:t>
            </a:r>
          </a:p>
          <a:p>
            <a:pPr algn="l"/>
            <a:endParaRPr lang="cs-CZ" b="1" dirty="0">
              <a:latin typeface="MinionPro-Bold"/>
            </a:endParaRPr>
          </a:p>
          <a:p>
            <a:pPr algn="l"/>
            <a:r>
              <a:rPr lang="cs-CZ" sz="1800" b="1" i="0" u="none" strike="noStrike" baseline="0" dirty="0">
                <a:latin typeface="MinionPro-Bold"/>
              </a:rPr>
              <a:t>1–4 – palácové budovy;</a:t>
            </a:r>
          </a:p>
          <a:p>
            <a:pPr algn="l"/>
            <a:r>
              <a:rPr lang="cs-CZ" sz="1800" b="1" i="0" u="none" strike="noStrike" baseline="0" dirty="0">
                <a:latin typeface="MinionPro-Bold"/>
              </a:rPr>
              <a:t>5 – Libušina lázeň; </a:t>
            </a:r>
          </a:p>
          <a:p>
            <a:pPr algn="l"/>
            <a:r>
              <a:rPr lang="cs-CZ" sz="1800" b="1" i="0" u="none" strike="noStrike" baseline="0" dirty="0">
                <a:latin typeface="MinionPro-Bold"/>
              </a:rPr>
              <a:t>6 – románský most;</a:t>
            </a:r>
          </a:p>
          <a:p>
            <a:pPr algn="l"/>
            <a:r>
              <a:rPr lang="cs-CZ" sz="1800" b="1" i="0" u="none" strike="noStrike" baseline="0" dirty="0">
                <a:latin typeface="MinionPro-Bold"/>
              </a:rPr>
              <a:t>7 – kapitulní kostel sv. Petra a Pavla; </a:t>
            </a:r>
          </a:p>
          <a:p>
            <a:pPr algn="l"/>
            <a:r>
              <a:rPr lang="cs-CZ" sz="1800" b="1" i="0" u="none" strike="noStrike" baseline="0" dirty="0">
                <a:latin typeface="MinionPro-Bold"/>
              </a:rPr>
              <a:t>8 – bazilika sv. Vavřince;</a:t>
            </a:r>
          </a:p>
          <a:p>
            <a:pPr algn="l"/>
            <a:endParaRPr lang="cs-CZ" b="1" dirty="0">
              <a:latin typeface="MinionPro-Bold"/>
            </a:endParaRPr>
          </a:p>
          <a:p>
            <a:r>
              <a:rPr lang="cs-CZ" sz="1800" b="1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1.  etapa:  2 třetina 10. stol. a 1. pol. 11. stol.</a:t>
            </a:r>
            <a:endParaRPr lang="cs-CZ" sz="1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Mincovna Boleslava II. (972–999) a Jaromíra (1004–12, 33–34)</a:t>
            </a:r>
            <a:endParaRPr lang="cs-CZ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rotunda sv. Jana Evangelisty, kostel sv. Klimenta (?)</a:t>
            </a:r>
            <a:endParaRPr lang="cs-CZ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předrománská </a:t>
            </a:r>
            <a:r>
              <a:rPr lang="cs-CZ" sz="1800" kern="0" dirty="0" err="1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terrakoncha</a:t>
            </a:r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  pod sv. Vavřincem  </a:t>
            </a:r>
          </a:p>
          <a:p>
            <a:endParaRPr lang="cs-CZ" kern="0" dirty="0">
              <a:latin typeface="MinionPro-Regular"/>
              <a:ea typeface="Calibri" panose="020F0502020204030204" pitchFamily="34" charset="0"/>
              <a:cs typeface="MinionPro-Regular"/>
            </a:endParaRPr>
          </a:p>
          <a:p>
            <a:r>
              <a:rPr lang="cs-CZ" sz="1800" b="1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2, etapa: 2. pol. 11. stol.</a:t>
            </a: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Vratislav II. (1061–1092)</a:t>
            </a: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Baziliky – sv. Petra a Pavla (kol. 1070) a sv. Vavřince (po 1074)</a:t>
            </a: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románský most mezi akropolí a kapitulou (kolegiátní kapitula podřízená papeži do Říma, přestavěn palác.</a:t>
            </a:r>
            <a:endParaRPr lang="cs-CZ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sz="1800" kern="0" dirty="0">
              <a:effectLst/>
              <a:latin typeface="MinionPro-Regular"/>
              <a:ea typeface="Calibri" panose="020F0502020204030204" pitchFamily="34" charset="0"/>
              <a:cs typeface="MinionPro-Regular"/>
            </a:endParaRPr>
          </a:p>
          <a:p>
            <a:r>
              <a:rPr lang="cs-CZ" sz="1800" b="1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3. etapa: 2. pol. 14. stol. </a:t>
            </a: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Karel IV. (1346–1378)</a:t>
            </a: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přestavba kapitulního kostela, nové opevnění, renovace paláce, budova tzv. Starého purkrabství</a:t>
            </a:r>
            <a:endParaRPr lang="cs-CZ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1800" kern="0" dirty="0">
                <a:effectLst/>
                <a:latin typeface="MinionPro-Regular"/>
                <a:ea typeface="Calibri" panose="020F0502020204030204" pitchFamily="34" charset="0"/>
                <a:cs typeface="MinionPro-Regular"/>
              </a:rPr>
              <a:t> </a:t>
            </a:r>
            <a:endParaRPr lang="cs-CZ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endParaRPr lang="cs-CZ" sz="1800" b="1" i="0" u="none" strike="noStrike" baseline="0" dirty="0">
              <a:latin typeface="MinionPro-Bold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7355B20-2666-4CF1-B74E-B38332949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18" y="0"/>
            <a:ext cx="6120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72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E92A2E9-1EA7-4FB3-8AF3-14D6ACE08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67" y="236575"/>
            <a:ext cx="4256567" cy="31924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7030D99-770E-4ED2-B751-9571BF78D549}"/>
              </a:ext>
            </a:extLst>
          </p:cNvPr>
          <p:cNvSpPr txBox="1"/>
          <p:nvPr/>
        </p:nvSpPr>
        <p:spPr>
          <a:xfrm>
            <a:off x="1142560" y="6281666"/>
            <a:ext cx="10590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Rekonstrukce románské baziliky sv. Václava s přiléhajícím obydlím kapituly a biskupským palácem.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FBB151D-15C4-4476-8D28-0B1DE9C79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624" y="236575"/>
            <a:ext cx="2297964" cy="319242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79E6E11-745A-4ACE-AC0B-F433DC50FD1C}"/>
              </a:ext>
            </a:extLst>
          </p:cNvPr>
          <p:cNvSpPr txBox="1"/>
          <p:nvPr/>
        </p:nvSpPr>
        <p:spPr>
          <a:xfrm>
            <a:off x="5890437" y="3559114"/>
            <a:ext cx="15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Sdružená okna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F315EC2-0820-45F1-8146-3A30A68E7DFB}"/>
              </a:ext>
            </a:extLst>
          </p:cNvPr>
          <p:cNvSpPr txBox="1"/>
          <p:nvPr/>
        </p:nvSpPr>
        <p:spPr>
          <a:xfrm>
            <a:off x="9930809" y="3559114"/>
            <a:ext cx="158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Fragment krbu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F289CF1-2978-489A-AE9E-FEEB0D212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0" y="-38029"/>
            <a:ext cx="3780806" cy="315067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8456CA2-3747-4E95-BC74-5661D17AA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344" y="4002291"/>
            <a:ext cx="3563914" cy="227937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161F154-5479-4A16-A089-DC2B36F1FEA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4304787" y="4002290"/>
            <a:ext cx="3483898" cy="235269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8AEBF10-9DA9-4A18-A10B-39D2FCC3E6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718" r="59766"/>
          <a:stretch/>
        </p:blipFill>
        <p:spPr>
          <a:xfrm>
            <a:off x="743129" y="2889359"/>
            <a:ext cx="3343693" cy="331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44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3C8B3D-C71A-44C2-8BD7-24241986F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912" y="552892"/>
            <a:ext cx="11437088" cy="6305107"/>
          </a:xfrm>
        </p:spPr>
        <p:txBody>
          <a:bodyPr>
            <a:normAutofit/>
          </a:bodyPr>
          <a:lstStyle/>
          <a:p>
            <a:r>
              <a:rPr lang="cs-CZ" sz="1800" b="1" dirty="0"/>
              <a:t>1. pol. 13. stol.   </a:t>
            </a:r>
            <a:r>
              <a:rPr lang="cs-CZ" sz="1800" dirty="0"/>
              <a:t>–   </a:t>
            </a:r>
            <a:r>
              <a:rPr lang="cs-CZ" sz="1800" b="1" dirty="0"/>
              <a:t>Přemysl Otakar I. a Václav I.  </a:t>
            </a:r>
            <a:r>
              <a:rPr lang="cs-CZ" sz="1800" b="0" i="0" u="none" strike="noStrike" baseline="0" dirty="0"/>
              <a:t>Křivoklát a Loket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</a:t>
            </a:r>
            <a:r>
              <a:rPr lang="cs-CZ" sz="1800" b="1" dirty="0"/>
              <a:t>Zvíkov:  </a:t>
            </a:r>
            <a:r>
              <a:rPr lang="cs-CZ" sz="1800" dirty="0"/>
              <a:t> na soutoku Otavy s Vltavou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1234:  zmiňován purkrabí Konrád </a:t>
            </a:r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              2. pol. 13. stol.:   </a:t>
            </a:r>
            <a:r>
              <a:rPr lang="cs-CZ" sz="1800" b="0" i="0" u="none" strike="noStrike" baseline="0" dirty="0" err="1"/>
              <a:t>záp</a:t>
            </a:r>
            <a:r>
              <a:rPr lang="cs-CZ" sz="1800" b="0" i="0" u="none" strike="noStrike" baseline="0" dirty="0"/>
              <a:t>. a </a:t>
            </a:r>
            <a:r>
              <a:rPr lang="cs-CZ" sz="1800" b="0" i="0" u="none" strike="noStrike" baseline="0" dirty="0" err="1"/>
              <a:t>sev</a:t>
            </a:r>
            <a:r>
              <a:rPr lang="cs-CZ" sz="1800" b="0" i="0" u="none" strike="noStrike" baseline="0" dirty="0"/>
              <a:t>. křídlo:  </a:t>
            </a:r>
            <a:r>
              <a:rPr lang="cs-CZ" sz="1800" b="1" i="0" u="none" strike="noStrike" baseline="0" dirty="0"/>
              <a:t>raně gotický palác  </a:t>
            </a:r>
            <a:r>
              <a:rPr lang="cs-CZ" sz="1800" b="0" i="0" u="none" strike="noStrike" baseline="0" dirty="0"/>
              <a:t>–  </a:t>
            </a:r>
            <a:r>
              <a:rPr lang="cs-CZ" sz="1800" dirty="0"/>
              <a:t>2 čtyřdílné prostory v 1. patře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GaramondPremrPro"/>
              </a:rPr>
              <a:t>                                                                                                                     klenutá komnata s krbem, roubená komora, </a:t>
            </a:r>
          </a:p>
          <a:p>
            <a:pPr marL="0" indent="0" algn="l">
              <a:buNone/>
            </a:pPr>
            <a:r>
              <a:rPr lang="cs-CZ" sz="1800" dirty="0">
                <a:latin typeface="GaramondPremrPro"/>
              </a:rPr>
              <a:t>                                                                                                                     </a:t>
            </a:r>
            <a:r>
              <a:rPr lang="cs-CZ" sz="1800" b="0" i="0" u="none" strike="noStrike" baseline="0" dirty="0">
                <a:latin typeface="GaramondPremrPro"/>
              </a:rPr>
              <a:t>sál se dvěma poli křížové klenby a  krbem </a:t>
            </a:r>
          </a:p>
          <a:p>
            <a:pPr marL="0" indent="0" algn="l">
              <a:buNone/>
            </a:pPr>
            <a:r>
              <a:rPr lang="cs-CZ" sz="1800" dirty="0">
                <a:latin typeface="GaramondPremrPro"/>
              </a:rPr>
              <a:t>                                                                                                                     </a:t>
            </a:r>
            <a:r>
              <a:rPr lang="cs-CZ" sz="1800" b="0" i="0" u="none" strike="noStrike" baseline="0" dirty="0">
                <a:latin typeface="GaramondPremrPro"/>
              </a:rPr>
              <a:t>druhý menší plochostropý sál</a:t>
            </a:r>
            <a:endParaRPr lang="cs-CZ" sz="1800" b="0" i="0" u="none" strike="noStrike" baseline="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</a:t>
            </a:r>
            <a:r>
              <a:rPr lang="cs-CZ" sz="1800" dirty="0" err="1"/>
              <a:t>vých</a:t>
            </a:r>
            <a:r>
              <a:rPr lang="cs-CZ" sz="1800" dirty="0"/>
              <a:t>. křídlo:  </a:t>
            </a:r>
            <a:r>
              <a:rPr lang="cs-CZ" sz="1800" b="1" dirty="0"/>
              <a:t>velký sál  </a:t>
            </a:r>
            <a:r>
              <a:rPr lang="cs-CZ" sz="1800" dirty="0"/>
              <a:t>–  pětiboký nepravidelný tvar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–  </a:t>
            </a:r>
            <a:r>
              <a:rPr lang="cs-CZ" sz="1800" b="0" i="0" u="none" strike="noStrike" baseline="0" dirty="0">
                <a:latin typeface="GaramondPremrPro"/>
              </a:rPr>
              <a:t>dvoulodní hala se 6ti poli křížové klenby</a:t>
            </a:r>
          </a:p>
          <a:p>
            <a:pPr marL="0" indent="0">
              <a:buNone/>
            </a:pPr>
            <a:r>
              <a:rPr lang="cs-CZ" sz="1800" dirty="0">
                <a:latin typeface="GaramondPremrPro"/>
              </a:rPr>
              <a:t>                                                                                                                                   na dvou středových sloupech </a:t>
            </a:r>
            <a:endParaRPr lang="cs-CZ" sz="1800" b="0" i="0" u="none" strike="noStrike" baseline="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již. křídlo: </a:t>
            </a:r>
            <a:r>
              <a:rPr lang="pt-BR" sz="1800" b="0" i="0" u="none" strike="noStrike" baseline="0" dirty="0"/>
              <a:t> </a:t>
            </a:r>
            <a:r>
              <a:rPr lang="cs-CZ" sz="1800" b="0" i="0" u="none" strike="noStrike" baseline="0" dirty="0"/>
              <a:t>v patře </a:t>
            </a:r>
            <a:r>
              <a:rPr lang="pt-BR" sz="1800" b="0" i="0" u="none" strike="noStrike" baseline="0" dirty="0"/>
              <a:t>kapl</a:t>
            </a:r>
            <a:r>
              <a:rPr lang="cs-CZ" sz="1800" b="0" i="0" u="none" strike="noStrike" baseline="0" dirty="0"/>
              <a:t>e </a:t>
            </a:r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</a:t>
            </a:r>
            <a:r>
              <a:rPr lang="pt-BR" sz="1800" b="0" i="0" u="none" strike="noStrike" baseline="0" dirty="0"/>
              <a:t>Hlízov</a:t>
            </a:r>
            <a:r>
              <a:rPr lang="cs-CZ" sz="1800" b="0" i="0" u="none" strike="noStrike" baseline="0" dirty="0"/>
              <a:t>á</a:t>
            </a:r>
            <a:r>
              <a:rPr lang="pt-BR" sz="1800" b="0" i="0" u="none" strike="noStrike" baseline="0" dirty="0"/>
              <a:t> věž </a:t>
            </a:r>
            <a:r>
              <a:rPr lang="cs-CZ" sz="1800" b="0" i="0" u="none" strike="noStrike" baseline="0" dirty="0"/>
              <a:t>(</a:t>
            </a:r>
            <a:r>
              <a:rPr lang="cs-CZ" sz="1800" b="0" i="0" u="none" strike="noStrike" baseline="0" dirty="0" err="1"/>
              <a:t>Markomanka</a:t>
            </a:r>
            <a:r>
              <a:rPr lang="cs-CZ" sz="1800" b="0" i="0" u="none" strike="noStrike" baseline="0" dirty="0"/>
              <a:t>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v. cca 20 m</a:t>
            </a:r>
            <a:endParaRPr lang="cs-CZ" sz="1800" b="0" i="0" u="none" strike="noStrike" baseline="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FE02BC2-5147-4633-920D-69A4A8EC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23" y="2474755"/>
            <a:ext cx="4564349" cy="38303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34109AF-660A-440C-A058-AC0D64323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191" y="4607826"/>
            <a:ext cx="3575496" cy="201625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C78F93E-21E7-4101-BD24-F3C513B1E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17" y="5387776"/>
            <a:ext cx="1615228" cy="10768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5523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C2E0FA0-A1D0-4C3B-8835-1B7ED47C8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795" y="2429733"/>
            <a:ext cx="4383991" cy="374573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F62D23A-AC80-4333-9111-4D7EDCE102D5}"/>
              </a:ext>
            </a:extLst>
          </p:cNvPr>
          <p:cNvSpPr txBox="1"/>
          <p:nvPr/>
        </p:nvSpPr>
        <p:spPr>
          <a:xfrm>
            <a:off x="3252409" y="6175467"/>
            <a:ext cx="7096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Zvíkov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rekonstrukce zaniklého velkého sálu ve východním křídle.</a:t>
            </a:r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DEE2C83-6320-4443-A8FC-3BF653252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78" b="54377"/>
          <a:stretch/>
        </p:blipFill>
        <p:spPr>
          <a:xfrm>
            <a:off x="0" y="204261"/>
            <a:ext cx="3454468" cy="310759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A80CEF4-68B9-429D-B97D-74CCA3D30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984" y="2429733"/>
            <a:ext cx="4634943" cy="337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53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5EDECAE0-8C26-47A6-BCF1-937E97A7A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22791" r="10035" b="15349"/>
          <a:stretch/>
        </p:blipFill>
        <p:spPr>
          <a:xfrm>
            <a:off x="934984" y="3231181"/>
            <a:ext cx="7526514" cy="353303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E7D0E0C-242F-48DF-B023-46017F1664EF}"/>
              </a:ext>
            </a:extLst>
          </p:cNvPr>
          <p:cNvSpPr txBox="1"/>
          <p:nvPr/>
        </p:nvSpPr>
        <p:spPr>
          <a:xfrm>
            <a:off x="1749476" y="236179"/>
            <a:ext cx="1266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Zvíkov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DEAB161-9273-44DE-9509-FDAA98DD6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3701" r="11517" b="6859"/>
          <a:stretch/>
        </p:blipFill>
        <p:spPr>
          <a:xfrm>
            <a:off x="1324424" y="820954"/>
            <a:ext cx="1691168" cy="246974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75B55CD-6E48-4DCE-BA2C-47E5BE0C3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272" y="3231181"/>
            <a:ext cx="3152944" cy="210524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21E5F04-5BFF-413D-8E5E-A3F01A398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615" y="309050"/>
            <a:ext cx="3848601" cy="256698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CA77733-5AC1-4A62-9CD7-D506AB268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82" y="506491"/>
            <a:ext cx="3256566" cy="217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28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08634C-CB7F-43B2-AFA1-8EA64DF6B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158" y="680484"/>
            <a:ext cx="11617842" cy="61775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2. pol. 13. stol </a:t>
            </a:r>
            <a:r>
              <a:rPr lang="cs-CZ" sz="1800" dirty="0"/>
              <a:t>  –   </a:t>
            </a:r>
            <a:r>
              <a:rPr lang="cs-CZ" sz="1800" b="1" dirty="0"/>
              <a:t>Přemysl Otakar II.:       </a:t>
            </a:r>
            <a:r>
              <a:rPr lang="cs-CZ" sz="1800" dirty="0"/>
              <a:t>gotické přestavby sálů:  klenby a portály s lomenými oblouky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okenní výklenky (špalety) s bočními sedátky</a:t>
            </a:r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                                                                                                                    </a:t>
            </a:r>
            <a:r>
              <a:rPr lang="cs-CZ" sz="1800" dirty="0"/>
              <a:t>hrady v jižních Čechách:   mocenské opory panovníka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        těžba zlata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        obchodní cesty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        výběr cla na Vltavě (Orlík)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b="1" dirty="0"/>
              <a:t>                                                                         </a:t>
            </a:r>
            <a:r>
              <a:rPr lang="cs-CZ" sz="1800" dirty="0"/>
              <a:t>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</a:t>
            </a:r>
            <a:r>
              <a:rPr lang="cs-CZ" sz="1800" b="1" dirty="0">
                <a:solidFill>
                  <a:srgbClr val="FF0000"/>
                </a:solidFill>
              </a:rPr>
              <a:t>Písek:  </a:t>
            </a:r>
            <a:r>
              <a:rPr lang="cs-CZ" sz="1800" dirty="0"/>
              <a:t>1258 </a:t>
            </a:r>
            <a:r>
              <a:rPr lang="cs-CZ" sz="1800" b="1" dirty="0"/>
              <a:t> </a:t>
            </a:r>
            <a:r>
              <a:rPr lang="cs-CZ" sz="1800" dirty="0"/>
              <a:t>–  </a:t>
            </a:r>
            <a:r>
              <a:rPr lang="cs-CZ" sz="1800" dirty="0" err="1"/>
              <a:t>záp</a:t>
            </a:r>
            <a:r>
              <a:rPr lang="cs-CZ" sz="1800" dirty="0"/>
              <a:t>. křídlo:  Velký sál s třemi poli křížových kleneb na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jehlancových konzolách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trojice oken a portál s jeptiškou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–  </a:t>
            </a:r>
            <a:r>
              <a:rPr lang="cs-CZ" sz="1800" dirty="0" err="1"/>
              <a:t>sev</a:t>
            </a:r>
            <a:r>
              <a:rPr lang="cs-CZ" sz="1800" dirty="0"/>
              <a:t>. křídlo:   zčásti dochován sál se čtyřmi klenebními poli </a:t>
            </a:r>
          </a:p>
          <a:p>
            <a:pPr marL="0" indent="0">
              <a:buNone/>
            </a:pPr>
            <a:endParaRPr lang="cs-CZ" sz="2100" dirty="0"/>
          </a:p>
          <a:p>
            <a:pPr marL="0" indent="0">
              <a:buNone/>
            </a:pPr>
            <a:endParaRPr lang="cs-CZ" sz="2100" dirty="0"/>
          </a:p>
          <a:p>
            <a:endParaRPr lang="cs-CZ" sz="21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E3A54D-74CA-4095-8E54-BF41EB1AEB8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723014" y="3347415"/>
            <a:ext cx="3997842" cy="32990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0AEF07-A75F-452B-8F68-E0ABB6ED89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16" r="60470" b="2545"/>
          <a:stretch/>
        </p:blipFill>
        <p:spPr>
          <a:xfrm>
            <a:off x="2310578" y="1125409"/>
            <a:ext cx="1581246" cy="185125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05AB1BA-EFA2-4298-B896-24A0B4161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90" y="1382218"/>
            <a:ext cx="507128" cy="13376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3B9F7D6-8E24-4B39-88F3-E213379738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21042" r="42971" b="17834"/>
          <a:stretch/>
        </p:blipFill>
        <p:spPr>
          <a:xfrm>
            <a:off x="4037201" y="1284608"/>
            <a:ext cx="1009534" cy="15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60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FFA06F0-0681-48D3-B695-704F7F605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48" y="307965"/>
            <a:ext cx="2783821" cy="30202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B64B80A-9AF2-460F-9A10-94B5CBD2D2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61" t="26512" r="33106" b="27277"/>
          <a:stretch/>
        </p:blipFill>
        <p:spPr>
          <a:xfrm>
            <a:off x="4124127" y="453081"/>
            <a:ext cx="4041677" cy="299887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7969157-D4AF-41ED-A1B7-D9EA14C0B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151" y="1120316"/>
            <a:ext cx="2475414" cy="320727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B5E3C6A-95A9-4634-8DCA-DAC581D03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34" y="3429000"/>
            <a:ext cx="3154033" cy="286609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310CBAD-DEE0-42D0-A18A-FCDA8E2C8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0153" y="4511796"/>
            <a:ext cx="3243213" cy="1059664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692BCF3B-02F7-4F14-9972-D35F04ABDFD6}"/>
              </a:ext>
            </a:extLst>
          </p:cNvPr>
          <p:cNvSpPr txBox="1"/>
          <p:nvPr/>
        </p:nvSpPr>
        <p:spPr>
          <a:xfrm>
            <a:off x="559366" y="6407520"/>
            <a:ext cx="305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i="0" u="none" strike="noStrike" baseline="0" dirty="0">
                <a:solidFill>
                  <a:srgbClr val="000000"/>
                </a:solidFill>
              </a:rPr>
              <a:t>Půdorys patra hradu, 13. stol. </a:t>
            </a:r>
            <a:endParaRPr lang="cs-CZ" b="1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18B2784E-57BD-4649-9580-CE9ECD7B87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25" t="13178" r="22994" b="17210"/>
          <a:stretch/>
        </p:blipFill>
        <p:spPr>
          <a:xfrm>
            <a:off x="3942906" y="3347638"/>
            <a:ext cx="4306187" cy="3083697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88BD07B4-95B1-4EB1-9AA9-746085E36A82}"/>
              </a:ext>
            </a:extLst>
          </p:cNvPr>
          <p:cNvSpPr txBox="1"/>
          <p:nvPr/>
        </p:nvSpPr>
        <p:spPr>
          <a:xfrm flipH="1">
            <a:off x="2906462" y="535541"/>
            <a:ext cx="1410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Písek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E0AB837-2780-40FB-8E7C-6B0ADAB16001}"/>
              </a:ext>
            </a:extLst>
          </p:cNvPr>
          <p:cNvSpPr txBox="1"/>
          <p:nvPr/>
        </p:nvSpPr>
        <p:spPr>
          <a:xfrm>
            <a:off x="8620933" y="381367"/>
            <a:ext cx="2811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Západní křídlo, Velký sál </a:t>
            </a:r>
          </a:p>
          <a:p>
            <a:r>
              <a:rPr lang="cs-CZ" sz="2000" b="1" dirty="0"/>
              <a:t>      a vstupní portál.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3758144-5963-45DC-80F2-CCFDAD76DBF2}"/>
              </a:ext>
            </a:extLst>
          </p:cNvPr>
          <p:cNvSpPr txBox="1"/>
          <p:nvPr/>
        </p:nvSpPr>
        <p:spPr>
          <a:xfrm>
            <a:off x="8580066" y="5737684"/>
            <a:ext cx="3433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Kamenické značky:  stejná huť </a:t>
            </a:r>
          </a:p>
          <a:p>
            <a:r>
              <a:rPr lang="cs-CZ" sz="2000" b="1" dirty="0"/>
              <a:t>jako Zvíkov a </a:t>
            </a:r>
            <a:r>
              <a:rPr lang="cs-CZ" sz="2000" b="1" dirty="0" err="1"/>
              <a:t>Myšenec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562082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B26BBC3-788B-4E69-A4EE-61DDB1A71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78"/>
          <a:stretch/>
        </p:blipFill>
        <p:spPr>
          <a:xfrm>
            <a:off x="1438401" y="3131933"/>
            <a:ext cx="6619863" cy="267752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7A51657-77FF-481E-8BD1-0B26F0BAE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722"/>
          <a:stretch/>
        </p:blipFill>
        <p:spPr>
          <a:xfrm>
            <a:off x="1031256" y="479111"/>
            <a:ext cx="7103997" cy="278041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21B9152-9839-4530-B697-0539D4F4B5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829"/>
          <a:stretch/>
        </p:blipFill>
        <p:spPr>
          <a:xfrm>
            <a:off x="8618887" y="1370025"/>
            <a:ext cx="3099045" cy="35238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9C90375-670A-4B78-A11B-22AF8C0BA71D}"/>
              </a:ext>
            </a:extLst>
          </p:cNvPr>
          <p:cNvSpPr txBox="1"/>
          <p:nvPr/>
        </p:nvSpPr>
        <p:spPr>
          <a:xfrm>
            <a:off x="8428253" y="5303309"/>
            <a:ext cx="348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Vstupní portál do severního křídla.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06F1574-F33B-469D-B4F4-C56618AD7930}"/>
              </a:ext>
            </a:extLst>
          </p:cNvPr>
          <p:cNvSpPr txBox="1"/>
          <p:nvPr/>
        </p:nvSpPr>
        <p:spPr>
          <a:xfrm>
            <a:off x="1106854" y="6178834"/>
            <a:ext cx="7282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Fasáda severního a jižního křídla s relikty architektonických článků.</a:t>
            </a:r>
          </a:p>
        </p:txBody>
      </p:sp>
    </p:spTree>
    <p:extLst>
      <p:ext uri="{BB962C8B-B14F-4D97-AF65-F5344CB8AC3E}">
        <p14:creationId xmlns:p14="http://schemas.microsoft.com/office/powerpoint/2010/main" val="2000127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B4CB4E-08B6-43FB-84B9-C9F0EFFB6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60" y="583894"/>
            <a:ext cx="11750641" cy="7014335"/>
          </a:xfrm>
        </p:spPr>
        <p:txBody>
          <a:bodyPr>
            <a:normAutofit fontScale="92500" lnSpcReduction="10000"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Hrady   </a:t>
            </a:r>
            <a:r>
              <a:rPr lang="cs-CZ" sz="1800" dirty="0"/>
              <a:t>–   sídla vyšší aristokracie situovaná na strategicky položených místech </a:t>
            </a:r>
          </a:p>
          <a:p>
            <a:pPr marL="0" indent="0">
              <a:buNone/>
            </a:pPr>
            <a:r>
              <a:rPr lang="cs-CZ" sz="1800" dirty="0"/>
              <a:t>                  –   </a:t>
            </a:r>
            <a:r>
              <a:rPr lang="cs-CZ" sz="1800" b="0" i="0" u="none" strike="noStrike" baseline="0" dirty="0"/>
              <a:t>víceúčelové komplexy plnící několik </a:t>
            </a:r>
            <a:r>
              <a:rPr lang="pl-PL" sz="1800" b="0" i="0" u="none" strike="noStrike" baseline="0" dirty="0"/>
              <a:t>základních funkcí:   obraná, obytná, reprezentační</a:t>
            </a:r>
          </a:p>
          <a:p>
            <a:pPr marL="0" indent="0">
              <a:buNone/>
            </a:pPr>
            <a:endParaRPr lang="pl-PL" sz="1800" b="0" i="0" u="none" strike="noStrike" baseline="0" dirty="0"/>
          </a:p>
          <a:p>
            <a:pPr algn="l"/>
            <a:r>
              <a:rPr lang="cs-CZ" sz="1800" b="1" i="0" u="none" strike="noStrike" baseline="0" dirty="0">
                <a:solidFill>
                  <a:srgbClr val="FF0000"/>
                </a:solidFill>
              </a:rPr>
              <a:t>Královské paláce</a:t>
            </a:r>
            <a:r>
              <a:rPr lang="cs-CZ" sz="1800" dirty="0"/>
              <a:t>    </a:t>
            </a:r>
            <a:r>
              <a:rPr lang="cs-CZ" sz="1800" b="0" i="0" u="none" strike="noStrike" baseline="0" dirty="0"/>
              <a:t>–   </a:t>
            </a:r>
            <a:r>
              <a:rPr lang="cs-CZ" sz="1800" b="1" i="0" u="none" strike="noStrike" baseline="0" dirty="0"/>
              <a:t>síně či sály:   </a:t>
            </a:r>
            <a:r>
              <a:rPr lang="cs-CZ" sz="1800" i="0" u="none" strike="noStrike" baseline="0" dirty="0"/>
              <a:t>místa</a:t>
            </a:r>
            <a:r>
              <a:rPr lang="cs-CZ" sz="1800" b="1" i="0" u="none" strike="noStrike" baseline="0" dirty="0"/>
              <a:t> </a:t>
            </a:r>
            <a:r>
              <a:rPr lang="cs-CZ" sz="1800" i="0" u="none" strike="noStrike" baseline="0" dirty="0"/>
              <a:t>osobní a</a:t>
            </a:r>
            <a:r>
              <a:rPr lang="cs-CZ" sz="1800" b="1" i="0" u="none" strike="noStrike" baseline="0" dirty="0"/>
              <a:t> </a:t>
            </a:r>
            <a:r>
              <a:rPr lang="pl-PL" sz="1800" b="0" i="0" u="none" strike="noStrike" baseline="0" dirty="0"/>
              <a:t>rodové reprezentace panovníka a shromáždění družiníků</a:t>
            </a:r>
          </a:p>
          <a:p>
            <a:pPr algn="l"/>
            <a:endParaRPr lang="pl-PL" sz="1800" b="0" i="0" u="none" strike="noStrike" baseline="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–   </a:t>
            </a:r>
            <a:r>
              <a:rPr lang="cs-CZ" sz="1800" b="1" i="0" u="none" strike="noStrike" baseline="0" dirty="0"/>
              <a:t>předlohy:</a:t>
            </a:r>
            <a:r>
              <a:rPr lang="cs-CZ" sz="1800" b="0" i="0" u="none" strike="noStrike" baseline="0" dirty="0"/>
              <a:t>    </a:t>
            </a:r>
            <a:r>
              <a:rPr lang="cs-CZ" sz="1800" dirty="0"/>
              <a:t> </a:t>
            </a:r>
            <a:r>
              <a:rPr lang="cs-CZ" sz="1800" b="1" dirty="0"/>
              <a:t>římské </a:t>
            </a:r>
            <a:r>
              <a:rPr lang="cs-CZ" sz="1800" b="1" dirty="0" err="1"/>
              <a:t>villy</a:t>
            </a:r>
            <a:endParaRPr lang="cs-CZ" sz="1800" b="1" dirty="0"/>
          </a:p>
          <a:p>
            <a:pPr marL="0" indent="0" algn="l">
              <a:buNone/>
            </a:pPr>
            <a:endParaRPr lang="cs-CZ" sz="1800" dirty="0"/>
          </a:p>
          <a:p>
            <a:pPr marL="0" indent="0" algn="l">
              <a:buNone/>
            </a:pPr>
            <a:endParaRPr lang="cs-CZ" sz="1800" dirty="0"/>
          </a:p>
          <a:p>
            <a:pPr marL="0" indent="0" algn="l">
              <a:buNone/>
            </a:pPr>
            <a:endParaRPr lang="cs-CZ" sz="1800" dirty="0"/>
          </a:p>
          <a:p>
            <a:pPr marL="0" indent="0" algn="l">
              <a:buNone/>
            </a:pPr>
            <a:endParaRPr lang="cs-CZ" sz="1800" dirty="0"/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</a:t>
            </a:r>
            <a:r>
              <a:rPr lang="cs-CZ" sz="1800" b="1" dirty="0"/>
              <a:t>císařské paláce  </a:t>
            </a:r>
            <a:r>
              <a:rPr lang="cs-CZ" sz="1800" dirty="0"/>
              <a:t>–   </a:t>
            </a:r>
            <a:r>
              <a:rPr lang="cs-CZ" sz="1800" b="0" i="0" u="none" strike="noStrike" baseline="0" dirty="0" err="1"/>
              <a:t>Domus</a:t>
            </a:r>
            <a:r>
              <a:rPr lang="cs-CZ" sz="1800" b="0" i="0" u="none" strike="noStrike" baseline="0" dirty="0"/>
              <a:t> Flavia v Římě  (1. stol., </a:t>
            </a:r>
            <a:r>
              <a:rPr lang="cs-CZ" sz="1800" b="0" i="0" u="none" strike="noStrike" baseline="0" dirty="0" err="1"/>
              <a:t>Domicián</a:t>
            </a:r>
            <a:r>
              <a:rPr lang="cs-CZ" sz="1800" b="0" i="0" u="none" strike="noStrike" baseline="0" dirty="0"/>
              <a:t>)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</a:t>
            </a:r>
            <a:r>
              <a:rPr lang="cs-CZ" sz="1800" b="0" i="0" u="none" strike="noStrike" baseline="0" dirty="0"/>
              <a:t>–   Konstantinova </a:t>
            </a:r>
            <a:r>
              <a:rPr lang="pl-PL" sz="1800" b="0" i="0" u="none" strike="noStrike" baseline="0" dirty="0"/>
              <a:t>Bazilika v Trevíru  (4. stol.)</a:t>
            </a:r>
          </a:p>
          <a:p>
            <a:pPr marL="0" indent="0" algn="l">
              <a:buNone/>
            </a:pPr>
            <a:endParaRPr lang="pl-PL" sz="1800" b="0" i="0" u="none" strike="noStrike" baseline="0" dirty="0"/>
          </a:p>
          <a:p>
            <a:pPr marL="0" indent="0" algn="l">
              <a:buNone/>
            </a:pPr>
            <a:endParaRPr lang="pl-PL" sz="1800" b="0" i="0" u="none" strike="noStrike" baseline="0" dirty="0"/>
          </a:p>
          <a:p>
            <a:pPr marL="0" indent="0" algn="l">
              <a:buNone/>
            </a:pPr>
            <a:endParaRPr lang="pl-PL" sz="1800" dirty="0"/>
          </a:p>
          <a:p>
            <a:pPr marL="0" indent="0" algn="l">
              <a:buNone/>
            </a:pPr>
            <a:endParaRPr lang="pl-PL" sz="1800" b="0" i="0" u="none" strike="noStrike" baseline="0" dirty="0"/>
          </a:p>
          <a:p>
            <a:pPr marL="0" indent="0" algn="l">
              <a:buNone/>
            </a:pPr>
            <a:r>
              <a:rPr lang="pl-PL" sz="1800" dirty="0"/>
              <a:t>                                      </a:t>
            </a:r>
            <a:r>
              <a:rPr lang="pl-PL" sz="1800" b="0" i="0" u="none" strike="noStrike" baseline="0" dirty="0"/>
              <a:t>–   </a:t>
            </a:r>
            <a:r>
              <a:rPr lang="cs-CZ" sz="1800" b="1" i="0" u="none" strike="noStrike" baseline="0" dirty="0"/>
              <a:t>karolínské:   Aula </a:t>
            </a:r>
            <a:r>
              <a:rPr lang="cs-CZ" sz="1800" b="1" i="0" u="none" strike="noStrike" baseline="0" dirty="0" err="1"/>
              <a:t>Regia</a:t>
            </a:r>
            <a:r>
              <a:rPr lang="cs-CZ" sz="1800" b="1" i="0" u="none" strike="noStrike" baseline="0" dirty="0"/>
              <a:t> </a:t>
            </a:r>
            <a:r>
              <a:rPr lang="cs-CZ" sz="1800" b="0" i="0" u="none" strike="noStrike" baseline="0" dirty="0"/>
              <a:t>nebo </a:t>
            </a:r>
            <a:r>
              <a:rPr lang="cs-CZ" sz="1800" b="1" i="0" u="none" strike="noStrike" baseline="0" dirty="0"/>
              <a:t>Aula Magna</a:t>
            </a:r>
            <a:r>
              <a:rPr lang="cs-CZ" sz="1800" b="0" i="0" u="none" strike="noStrike" baseline="0" dirty="0"/>
              <a:t>:  audienční sál s exedrou pro panovníka </a:t>
            </a:r>
          </a:p>
          <a:p>
            <a:pPr marL="0" indent="0" algn="l">
              <a:buNone/>
            </a:pPr>
            <a:r>
              <a:rPr lang="pl-PL" sz="1800" b="0" i="0" u="none" strike="noStrike" baseline="0" dirty="0"/>
              <a:t>                                                                  falce v Cáchách (Aachenu), Goslaru, Ingelheimu </a:t>
            </a:r>
          </a:p>
          <a:p>
            <a:pPr marL="0" indent="0" algn="l">
              <a:buNone/>
            </a:pPr>
            <a:endParaRPr lang="pl-PL" sz="1800" b="0" i="0" u="none" strike="noStrike" baseline="0" dirty="0"/>
          </a:p>
          <a:p>
            <a:pPr marL="0" indent="0" algn="l">
              <a:buNone/>
            </a:pPr>
            <a:r>
              <a:rPr lang="pl-PL" sz="1800" dirty="0"/>
              <a:t>                                     </a:t>
            </a:r>
            <a:r>
              <a:rPr lang="cs-CZ" sz="1800" b="0" i="0" u="none" strike="noStrike" baseline="0" dirty="0"/>
              <a:t>                                                                            </a:t>
            </a:r>
          </a:p>
          <a:p>
            <a:pPr marL="0" indent="0" algn="l">
              <a:buNone/>
            </a:pPr>
            <a:endParaRPr lang="cs-CZ" sz="2100" b="0" i="0" u="none" strike="noStrike" baseline="0" dirty="0"/>
          </a:p>
          <a:p>
            <a:pPr marL="0" indent="0" algn="just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B8F0B1-2C79-43D0-9A0A-815379002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9" r="65880" b="41573"/>
          <a:stretch/>
        </p:blipFill>
        <p:spPr>
          <a:xfrm>
            <a:off x="5616541" y="1874445"/>
            <a:ext cx="3119919" cy="173633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86B7C38-061D-48E5-A1C4-3FE900E2C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314" y="3587421"/>
            <a:ext cx="2982686" cy="18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63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5EDE6C-123C-4B50-BEBB-079BAEEDB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74158"/>
            <a:ext cx="11442405" cy="6283842"/>
          </a:xfrm>
        </p:spPr>
        <p:txBody>
          <a:bodyPr>
            <a:normAutofit/>
          </a:bodyPr>
          <a:lstStyle/>
          <a:p>
            <a:r>
              <a:rPr lang="cs-CZ" sz="1800" dirty="0"/>
              <a:t>Přestavby Přemysla Otakara II.:   </a:t>
            </a:r>
            <a:r>
              <a:rPr lang="cs-CZ" sz="1800" b="1" dirty="0">
                <a:solidFill>
                  <a:srgbClr val="FF0000"/>
                </a:solidFill>
              </a:rPr>
              <a:t>Křivoklát</a:t>
            </a:r>
            <a:r>
              <a:rPr lang="cs-CZ" sz="1800" dirty="0"/>
              <a:t>  –  </a:t>
            </a:r>
            <a:r>
              <a:rPr lang="cs-CZ" sz="1800" b="1" dirty="0"/>
              <a:t>horní hrad</a:t>
            </a:r>
            <a:r>
              <a:rPr lang="cs-CZ" sz="1800" dirty="0"/>
              <a:t>: pozdně románský  (původně lovecký hrádek z 11. stol.)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kolem </a:t>
            </a:r>
            <a:r>
              <a:rPr lang="pl-PL" sz="1800" b="0" i="0" u="none" strike="noStrike" baseline="0" dirty="0"/>
              <a:t>trojuhelného nádvoři </a:t>
            </a:r>
            <a:r>
              <a:rPr lang="cs-CZ" sz="1800" b="0" i="0" u="none" strike="noStrike" baseline="0" dirty="0"/>
              <a:t>patrový arkádový ochoz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</a:t>
            </a:r>
            <a:r>
              <a:rPr lang="cs-CZ" sz="1800" b="0" i="0" u="none" strike="noStrike" baseline="0" dirty="0"/>
              <a:t>  </a:t>
            </a:r>
            <a:r>
              <a:rPr lang="cs-CZ" sz="1800" b="1" i="0" u="none" strike="noStrike" baseline="0" dirty="0"/>
              <a:t>královský sál:  </a:t>
            </a:r>
            <a:r>
              <a:rPr lang="cs-CZ" sz="1800" b="0" i="0" u="none" strike="noStrike" baseline="0" dirty="0"/>
              <a:t>ve 2. patře </a:t>
            </a:r>
            <a:r>
              <a:rPr lang="cs-CZ" sz="1800" b="0" i="0" u="none" strike="noStrike" baseline="0" dirty="0" err="1"/>
              <a:t>záp</a:t>
            </a:r>
            <a:r>
              <a:rPr lang="cs-CZ" sz="1800" b="0" i="0" u="none" strike="noStrike" baseline="0" dirty="0"/>
              <a:t>. křídla:    28 x 8 m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dolní hrad</a:t>
            </a:r>
            <a:r>
              <a:rPr lang="cs-CZ" sz="1800" b="0" i="0" u="none" strike="noStrike" baseline="0" dirty="0"/>
              <a:t>:  </a:t>
            </a:r>
            <a:r>
              <a:rPr lang="cs-CZ" sz="1800" b="1" i="0" u="none" strike="noStrike" baseline="0" dirty="0"/>
              <a:t>purkrabský palác </a:t>
            </a:r>
            <a:r>
              <a:rPr lang="cs-CZ" sz="1800" b="0" i="0" u="none" strike="noStrike" baseline="0" dirty="0"/>
              <a:t>u </a:t>
            </a:r>
            <a:r>
              <a:rPr lang="cs-CZ" sz="1800" b="0" i="0" u="none" strike="noStrike" baseline="0" dirty="0" err="1"/>
              <a:t>záp</a:t>
            </a:r>
            <a:r>
              <a:rPr lang="cs-CZ" sz="1800" b="0" i="0" u="none" strike="noStrike" baseline="0" dirty="0"/>
              <a:t>. hradby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 err="1"/>
              <a:t>opyš</a:t>
            </a:r>
            <a:r>
              <a:rPr lang="cs-CZ" sz="1800" b="1" i="0" u="none" strike="noStrike" baseline="0" dirty="0"/>
              <a:t>:            manský dům:  </a:t>
            </a:r>
            <a:r>
              <a:rPr lang="cs-CZ" sz="1800" b="0" i="0" u="none" strike="noStrike" baseline="0" dirty="0"/>
              <a:t>3. palácová stavba se čtvercovou věží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za Václava IV.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                        zánik požárem (1421)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:  26,5 x 10 m  (dole na </a:t>
            </a:r>
            <a:r>
              <a:rPr lang="cs-CZ" sz="1800" b="0" i="0" u="none" strike="noStrike" baseline="0" dirty="0" err="1"/>
              <a:t>opyši</a:t>
            </a:r>
            <a:r>
              <a:rPr lang="cs-CZ" sz="1800" b="0" i="0" u="none" strike="noStrike" baseline="0" dirty="0"/>
              <a:t>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</a:t>
            </a:r>
            <a:endParaRPr lang="cs-CZ" sz="1800" b="0" i="0" u="none" strike="noStrike" baseline="0" dirty="0">
              <a:latin typeface="GaramondPremrPro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8D4F8CE-4537-496D-BF3A-7F3D9486D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8"/>
          <a:stretch/>
        </p:blipFill>
        <p:spPr>
          <a:xfrm>
            <a:off x="153176" y="1157725"/>
            <a:ext cx="3981466" cy="532257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24F8B6A-FD81-4741-BC63-9B6513A68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211" y="2533367"/>
            <a:ext cx="2733613" cy="394692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1124E46-4889-4422-BBBD-3F84227A49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3489" t="34108" r="26831" b="18513"/>
          <a:stretch/>
        </p:blipFill>
        <p:spPr>
          <a:xfrm>
            <a:off x="4202879" y="3231074"/>
            <a:ext cx="4837814" cy="324922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4A4A85A-D28F-460D-AEC8-CCFD28B650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 b="55659"/>
          <a:stretch/>
        </p:blipFill>
        <p:spPr>
          <a:xfrm>
            <a:off x="2792470" y="871868"/>
            <a:ext cx="2354637" cy="1783737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A701FBD0-6667-4A0C-8970-D274A527AD92}"/>
              </a:ext>
            </a:extLst>
          </p:cNvPr>
          <p:cNvSpPr txBox="1"/>
          <p:nvPr/>
        </p:nvSpPr>
        <p:spPr>
          <a:xfrm>
            <a:off x="10291048" y="6480295"/>
            <a:ext cx="1014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Velký sál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8BA5D8E-579D-4EA7-A9BF-D2F02B7CDA2D}"/>
              </a:ext>
            </a:extLst>
          </p:cNvPr>
          <p:cNvSpPr txBox="1"/>
          <p:nvPr/>
        </p:nvSpPr>
        <p:spPr>
          <a:xfrm flipH="1">
            <a:off x="6282520" y="6499300"/>
            <a:ext cx="146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Horní hrad</a:t>
            </a:r>
          </a:p>
        </p:txBody>
      </p:sp>
    </p:spTree>
    <p:extLst>
      <p:ext uri="{BB962C8B-B14F-4D97-AF65-F5344CB8AC3E}">
        <p14:creationId xmlns:p14="http://schemas.microsoft.com/office/powerpoint/2010/main" val="3672912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83B3A4-32E7-4885-98F9-31204E161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856" y="691116"/>
            <a:ext cx="10940143" cy="6166884"/>
          </a:xfrm>
        </p:spPr>
        <p:txBody>
          <a:bodyPr/>
          <a:lstStyle/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</a:t>
            </a:r>
            <a:r>
              <a:rPr lang="cs-CZ" sz="1800" b="1" dirty="0">
                <a:solidFill>
                  <a:srgbClr val="FF0000"/>
                </a:solidFill>
              </a:rPr>
              <a:t>Křivoklát  </a:t>
            </a:r>
            <a:r>
              <a:rPr lang="cs-CZ" sz="1800" dirty="0"/>
              <a:t>–  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b="1" i="0" u="none" strike="noStrike" baseline="0" dirty="0"/>
              <a:t>manský dům:  </a:t>
            </a:r>
            <a:r>
              <a:rPr lang="cs-CZ" sz="1800" b="0" i="0" u="none" strike="noStrike" baseline="0" dirty="0"/>
              <a:t>26,5 x 10 m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místnosti pro many sloužící na hradě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  přízemí:  3 místnosti, krajní 2 kachlová kamna (gryf)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1. patro:  5 místností, kachlová kamna  (Samson)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  </a:t>
            </a:r>
            <a:r>
              <a:rPr lang="cs-CZ" sz="1800" dirty="0"/>
              <a:t>2. patro:  roubené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nádvoří:  podél </a:t>
            </a:r>
            <a:r>
              <a:rPr lang="cs-CZ" sz="1800" dirty="0" err="1"/>
              <a:t>záp</a:t>
            </a:r>
            <a:r>
              <a:rPr lang="cs-CZ" sz="1800" dirty="0"/>
              <a:t>. strany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nálezy:  keramika, zbraně, kování truhlic, 150 kg zuhelnatělého obilí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              v truhlici kopa šípů, jezdecká výstroj, kování vozu aj.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dva sokolnické kotce s čelním pletivem</a:t>
            </a:r>
            <a:endParaRPr lang="cs-CZ" sz="1800" b="0" i="0" u="none" strike="noStrike" baseline="0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C66DF4D-E9B4-40FC-8AC3-6E8D6A8ED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3" t="5736" r="7747" b="2729"/>
          <a:stretch/>
        </p:blipFill>
        <p:spPr>
          <a:xfrm>
            <a:off x="0" y="40125"/>
            <a:ext cx="4465674" cy="67777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01B8184-5A0A-4FD7-8470-BBB0787934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2" t="4341" r="4439" b="56434"/>
          <a:stretch/>
        </p:blipFill>
        <p:spPr>
          <a:xfrm>
            <a:off x="5114259" y="4112395"/>
            <a:ext cx="4391247" cy="269003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0CE0179-326E-462A-B471-BCC978C6D6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89" t="22636" r="31871" b="34728"/>
          <a:stretch/>
        </p:blipFill>
        <p:spPr>
          <a:xfrm>
            <a:off x="9579934" y="4136951"/>
            <a:ext cx="1630325" cy="25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18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683AA2-11D0-45C3-88F6-6E42145A6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8" y="48280"/>
            <a:ext cx="6738257" cy="676143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5E2B8F0-9298-41A6-BCB6-4FD10A34A709}"/>
              </a:ext>
            </a:extLst>
          </p:cNvPr>
          <p:cNvSpPr txBox="1"/>
          <p:nvPr/>
        </p:nvSpPr>
        <p:spPr>
          <a:xfrm>
            <a:off x="751114" y="544286"/>
            <a:ext cx="3996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Hrady v křivoklátském hvozdu</a:t>
            </a:r>
          </a:p>
        </p:txBody>
      </p:sp>
    </p:spTree>
    <p:extLst>
      <p:ext uri="{BB962C8B-B14F-4D97-AF65-F5344CB8AC3E}">
        <p14:creationId xmlns:p14="http://schemas.microsoft.com/office/powerpoint/2010/main" val="444695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EA10D0B-D091-4A7D-A400-A554813C0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6"/>
          <a:stretch/>
        </p:blipFill>
        <p:spPr>
          <a:xfrm>
            <a:off x="0" y="0"/>
            <a:ext cx="5228489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4E93A64-107A-481D-BB8D-AD91BAC26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49" y="1888183"/>
            <a:ext cx="6576580" cy="269808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B23A69E-12B5-405C-8766-779758DC7FA2}"/>
              </a:ext>
            </a:extLst>
          </p:cNvPr>
          <p:cNvSpPr txBox="1"/>
          <p:nvPr/>
        </p:nvSpPr>
        <p:spPr>
          <a:xfrm>
            <a:off x="4641634" y="744212"/>
            <a:ext cx="5970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FF0000"/>
                </a:solidFill>
                <a:latin typeface="GaramondPremrPro"/>
              </a:rPr>
              <a:t>Bezděz, Houska nebo </a:t>
            </a:r>
            <a:r>
              <a:rPr lang="cs-CZ" sz="1800" b="1" i="0" u="none" strike="noStrike" baseline="0" dirty="0" err="1">
                <a:solidFill>
                  <a:srgbClr val="FF0000"/>
                </a:solidFill>
                <a:latin typeface="GaramondPremrPro"/>
              </a:rPr>
              <a:t>Myšenec</a:t>
            </a:r>
            <a:r>
              <a:rPr lang="cs-CZ" dirty="0">
                <a:solidFill>
                  <a:srgbClr val="FF0000"/>
                </a:solidFill>
                <a:latin typeface="GaramondPremrPro"/>
              </a:rPr>
              <a:t>  </a:t>
            </a:r>
            <a:r>
              <a:rPr lang="cs-CZ" dirty="0">
                <a:latin typeface="GaramondPremrPro"/>
              </a:rPr>
              <a:t>–  paláce nemají </a:t>
            </a:r>
            <a:r>
              <a:rPr lang="cs-CZ" sz="1800" b="0" i="0" u="none" strike="noStrike" baseline="0" dirty="0">
                <a:latin typeface="GaramondPremrPro"/>
              </a:rPr>
              <a:t>dostatečné</a:t>
            </a:r>
          </a:p>
          <a:p>
            <a:pPr algn="l"/>
            <a:r>
              <a:rPr lang="cs-CZ" dirty="0">
                <a:latin typeface="GaramondPremrPro"/>
              </a:rPr>
              <a:t>                                                              rozměry </a:t>
            </a:r>
            <a:r>
              <a:rPr lang="cs-CZ" sz="1800" b="0" i="0" u="none" strike="noStrike" baseline="0" dirty="0">
                <a:latin typeface="GaramondPremrPro"/>
              </a:rPr>
              <a:t>pro zařazení mezi </a:t>
            </a:r>
          </a:p>
          <a:p>
            <a:pPr algn="l"/>
            <a:r>
              <a:rPr lang="cs-CZ" dirty="0">
                <a:latin typeface="GaramondPremrPro"/>
              </a:rPr>
              <a:t>                                                              </a:t>
            </a:r>
            <a:r>
              <a:rPr lang="cs-CZ" sz="1800" b="0" i="0" u="none" strike="noStrike" baseline="0" dirty="0">
                <a:latin typeface="GaramondPremrPro"/>
              </a:rPr>
              <a:t>velké sály.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CEDB2A5-1C06-4BD2-9C50-7284CDE4BBED}"/>
              </a:ext>
            </a:extLst>
          </p:cNvPr>
          <p:cNvSpPr txBox="1"/>
          <p:nvPr/>
        </p:nvSpPr>
        <p:spPr>
          <a:xfrm>
            <a:off x="4641634" y="5408899"/>
            <a:ext cx="597214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Bezděz: hmotová rekonstrukce raně gotické fáze hradu</a:t>
            </a:r>
          </a:p>
          <a:p>
            <a:r>
              <a:rPr lang="cs-CZ" b="1" dirty="0"/>
              <a:t>12, 13  Patrový palác s kaplí </a:t>
            </a:r>
          </a:p>
          <a:p>
            <a:pPr marL="342900" indent="-342900">
              <a:buAutoNum type="arabicPlain" startAt="14"/>
            </a:pPr>
            <a:r>
              <a:rPr lang="cs-CZ" b="1" dirty="0"/>
              <a:t>       Purkrabský palác</a:t>
            </a:r>
          </a:p>
          <a:p>
            <a:pPr marL="342900" indent="-342900">
              <a:buAutoNum type="arabicPlain" startAt="14"/>
            </a:pPr>
            <a:r>
              <a:rPr lang="cs-CZ" b="1" dirty="0"/>
              <a:t>15   Dva manské paláce</a:t>
            </a:r>
          </a:p>
        </p:txBody>
      </p:sp>
    </p:spTree>
    <p:extLst>
      <p:ext uri="{BB962C8B-B14F-4D97-AF65-F5344CB8AC3E}">
        <p14:creationId xmlns:p14="http://schemas.microsoft.com/office/powerpoint/2010/main" val="772370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F87D1E-1F95-44B5-BCBE-F63EEF0ED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5" y="499729"/>
            <a:ext cx="11713535" cy="6677247"/>
          </a:xfrm>
        </p:spPr>
        <p:txBody>
          <a:bodyPr>
            <a:normAutofit fontScale="92500" lnSpcReduction="10000"/>
          </a:bodyPr>
          <a:lstStyle/>
          <a:p>
            <a:r>
              <a:rPr lang="cs-CZ" sz="1800" b="1" dirty="0"/>
              <a:t>14. stol.   </a:t>
            </a:r>
            <a:r>
              <a:rPr lang="cs-CZ" sz="1800" dirty="0"/>
              <a:t>–   </a:t>
            </a:r>
            <a:r>
              <a:rPr lang="cs-CZ" sz="1800" b="1" dirty="0"/>
              <a:t>Lucemburkové:</a:t>
            </a:r>
            <a:r>
              <a:rPr lang="cs-CZ" sz="1800" dirty="0"/>
              <a:t>  vyšší standarty bydlení, ploché stropy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                </a:t>
            </a:r>
            <a:r>
              <a:rPr lang="cs-CZ" sz="1800" b="1" i="0" u="none" strike="noStrike" baseline="0" dirty="0"/>
              <a:t>Jan:</a:t>
            </a:r>
            <a:r>
              <a:rPr lang="cs-CZ" sz="1800" b="0" i="0" u="none" strike="noStrike" baseline="0" dirty="0"/>
              <a:t>  </a:t>
            </a:r>
            <a:r>
              <a:rPr lang="cs-CZ" sz="1800" b="1" i="0" u="none" strike="noStrike" baseline="0" dirty="0"/>
              <a:t>dům U Kamenného zvonu </a:t>
            </a:r>
            <a:r>
              <a:rPr lang="cs-CZ" sz="1800" b="0" i="0" u="none" strike="noStrike" baseline="0" dirty="0"/>
              <a:t>ve Starém městě Pražském – královská rezidence </a:t>
            </a:r>
            <a:endParaRPr lang="cs-CZ" sz="1800" dirty="0"/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                          </a:t>
            </a:r>
            <a:r>
              <a:rPr lang="cs-CZ" sz="1800" b="1" i="0" u="none" strike="noStrike" baseline="0" dirty="0"/>
              <a:t>Královský palác na Pražském hradě</a:t>
            </a:r>
            <a:r>
              <a:rPr lang="cs-CZ" sz="1800" b="0" i="0" u="none" strike="noStrike" baseline="0" dirty="0"/>
              <a:t>:  na poč. 14. stol. zničen požárem</a:t>
            </a:r>
          </a:p>
          <a:p>
            <a:pPr marL="0" indent="0">
              <a:buNone/>
            </a:pPr>
            <a:endParaRPr lang="cs-CZ" sz="1800" b="0" i="0" u="none" strike="noStrike" baseline="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 </a:t>
            </a:r>
            <a:r>
              <a:rPr lang="cs-CZ" sz="1800" b="1" dirty="0"/>
              <a:t>Karel:</a:t>
            </a:r>
            <a:r>
              <a:rPr lang="cs-CZ" sz="1800" dirty="0"/>
              <a:t>  1333 až 40. léta:   </a:t>
            </a:r>
            <a:r>
              <a:rPr lang="cs-CZ" sz="1800" b="1" dirty="0">
                <a:solidFill>
                  <a:srgbClr val="FF0000"/>
                </a:solidFill>
              </a:rPr>
              <a:t>Pražský hrad  </a:t>
            </a:r>
            <a:r>
              <a:rPr lang="cs-CZ" sz="1800" dirty="0"/>
              <a:t>–  přestavba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–   1. patro:  </a:t>
            </a:r>
            <a:r>
              <a:rPr lang="cs-CZ" sz="1800" b="1" dirty="0"/>
              <a:t>velký sál  </a:t>
            </a:r>
            <a:r>
              <a:rPr lang="cs-CZ" sz="1800" dirty="0"/>
              <a:t>–  3 příčky, </a:t>
            </a:r>
            <a:r>
              <a:rPr lang="cs-CZ" sz="1800" b="0" i="0" u="none" strike="noStrike" baseline="0" dirty="0"/>
              <a:t>30 x 15 m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1348:  </a:t>
            </a:r>
            <a:r>
              <a:rPr lang="cs-CZ" sz="1800" b="1" dirty="0">
                <a:solidFill>
                  <a:srgbClr val="FF0000"/>
                </a:solidFill>
              </a:rPr>
              <a:t>Karlštejn:   </a:t>
            </a:r>
            <a:r>
              <a:rPr lang="cs-CZ" sz="1800" dirty="0"/>
              <a:t>programově navazoval na císařské falce a hrady:  Cáchy, Trevír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        3 úrovně:    1.  hradní palác  –  </a:t>
            </a:r>
            <a:r>
              <a:rPr lang="cs-CZ" sz="1800" dirty="0"/>
              <a:t>1. p.:  </a:t>
            </a:r>
            <a:r>
              <a:rPr lang="cs-CZ" sz="1800" b="1" dirty="0"/>
              <a:t>velký sál   </a:t>
            </a:r>
            <a:r>
              <a:rPr lang="cs-CZ" sz="1800" b="0" i="0" u="none" strike="noStrike" baseline="0" dirty="0"/>
              <a:t>22 x 8,5 m   krb, </a:t>
            </a:r>
            <a:r>
              <a:rPr lang="cs-CZ" sz="1800" b="0" i="0" u="none" strike="noStrike" baseline="0" dirty="0" err="1"/>
              <a:t>prevet</a:t>
            </a: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     otevřený do půlkruhové věžice s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     kaplí sv. Mikuláše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–  </a:t>
            </a:r>
            <a:r>
              <a:rPr lang="cs-CZ" sz="1800" b="0" i="0" u="none" strike="noStrike" baseline="0" dirty="0"/>
              <a:t> suterén:  konírny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</a:t>
            </a:r>
            <a:r>
              <a:rPr lang="cs-CZ" sz="1800" b="0" i="0" u="none" strike="noStrike" baseline="0" dirty="0"/>
              <a:t>–   přízemí:  3 místnosti oddělené příčkami</a:t>
            </a:r>
          </a:p>
          <a:p>
            <a:pPr marL="0" indent="0" algn="l">
              <a:buNone/>
            </a:pPr>
            <a:endParaRPr lang="cs-CZ" sz="1800" b="0" i="0" u="none" strike="noStrike" baseline="0" dirty="0"/>
          </a:p>
          <a:p>
            <a:pPr algn="l"/>
            <a:r>
              <a:rPr lang="cs-CZ" sz="1800" b="0" i="0" u="none" strike="noStrike" baseline="0" dirty="0"/>
              <a:t>                                                                                                                2.  Mariánská věž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s kaplí Panny Marie (2. p.)</a:t>
            </a:r>
          </a:p>
          <a:p>
            <a:pPr algn="l"/>
            <a:r>
              <a:rPr lang="cs-CZ" sz="1800" b="0" i="0" u="none" strike="noStrike" baseline="0" dirty="0">
                <a:cs typeface="Calibri" panose="020F0502020204030204" pitchFamily="34" charset="0"/>
              </a:rPr>
              <a:t>                            a sv. Kateřiny </a:t>
            </a: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       3.  Věž s kaplí sv. Kříže  (2. p.)</a:t>
            </a:r>
          </a:p>
          <a:p>
            <a:pPr marL="0" indent="0" algn="l">
              <a:buNone/>
            </a:pPr>
            <a:endParaRPr lang="cs-CZ" sz="1800" dirty="0"/>
          </a:p>
          <a:p>
            <a:pPr marL="0" indent="0" algn="l">
              <a:buNone/>
            </a:pPr>
            <a:r>
              <a:rPr lang="cs-CZ" sz="1800" b="1" dirty="0">
                <a:solidFill>
                  <a:srgbClr val="FF0000"/>
                </a:solidFill>
              </a:rPr>
              <a:t>                                                                                       </a:t>
            </a:r>
            <a:r>
              <a:rPr lang="cs-CZ" sz="1800" b="1" dirty="0" err="1">
                <a:solidFill>
                  <a:srgbClr val="FF0000"/>
                </a:solidFill>
              </a:rPr>
              <a:t>Kašperk</a:t>
            </a:r>
            <a:r>
              <a:rPr lang="cs-CZ" sz="1800" b="1" dirty="0">
                <a:solidFill>
                  <a:srgbClr val="FF0000"/>
                </a:solidFill>
              </a:rPr>
              <a:t>, Radyně, </a:t>
            </a:r>
            <a:r>
              <a:rPr lang="cs-CZ" sz="1800" b="1" dirty="0" err="1">
                <a:solidFill>
                  <a:srgbClr val="FF0000"/>
                </a:solidFill>
              </a:rPr>
              <a:t>Karlshaus</a:t>
            </a:r>
            <a:r>
              <a:rPr lang="cs-CZ" sz="1800" b="1" dirty="0">
                <a:solidFill>
                  <a:srgbClr val="FF0000"/>
                </a:solidFill>
              </a:rPr>
              <a:t>   </a:t>
            </a:r>
            <a:r>
              <a:rPr lang="cs-CZ" sz="1800" dirty="0"/>
              <a:t>–   měly velké sály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8112058-F166-48CA-8D15-FD9357A4F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77" y="2668772"/>
            <a:ext cx="3735643" cy="31942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C7C09B9-55CD-4015-B4E9-FC329457437A}"/>
              </a:ext>
            </a:extLst>
          </p:cNvPr>
          <p:cNvSpPr txBox="1"/>
          <p:nvPr/>
        </p:nvSpPr>
        <p:spPr>
          <a:xfrm>
            <a:off x="702633" y="3891516"/>
            <a:ext cx="24552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cs-CZ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1348–1356</a:t>
            </a:r>
          </a:p>
          <a:p>
            <a:pPr algn="l"/>
            <a:r>
              <a:rPr lang="it-IT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cs-CZ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1357–1361</a:t>
            </a:r>
          </a:p>
          <a:p>
            <a:pPr algn="l"/>
            <a:r>
              <a:rPr lang="pl-PL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3)</a:t>
            </a:r>
            <a:r>
              <a:rPr lang="pl-PL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1361–1365</a:t>
            </a:r>
          </a:p>
          <a:p>
            <a:pPr algn="l"/>
            <a:r>
              <a:rPr lang="cs-CZ" sz="1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cs-CZ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 zdivo 14. stol.</a:t>
            </a: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573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29" y="2358701"/>
            <a:ext cx="6966603" cy="350652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6288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740729" y="744583"/>
            <a:ext cx="7277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Dům u kamenného zvonu: </a:t>
            </a:r>
          </a:p>
          <a:p>
            <a:r>
              <a:rPr lang="cs-CZ" b="1" dirty="0"/>
              <a:t>vybudován jako palác pro královskou rodinu</a:t>
            </a:r>
          </a:p>
          <a:p>
            <a:r>
              <a:rPr lang="cs-CZ" b="1" dirty="0"/>
              <a:t>2. pol. 13 – 1. pol. 14. stol.</a:t>
            </a:r>
          </a:p>
          <a:p>
            <a:r>
              <a:rPr lang="cs-CZ" b="1" dirty="0"/>
              <a:t>1363 – první zmínka:  měšťanský majetek, síňový typ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7085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A06757-C660-4DF1-B77F-28A5C5AAD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74" y="1499918"/>
            <a:ext cx="6115904" cy="385816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CB28127-168B-49BC-9BB3-E2BB7213C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2" t="62016"/>
          <a:stretch/>
        </p:blipFill>
        <p:spPr>
          <a:xfrm>
            <a:off x="136040" y="0"/>
            <a:ext cx="6115903" cy="517282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5503639-4CE5-4AF4-B80F-C4E5ACA34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903" y="4398656"/>
            <a:ext cx="4029918" cy="232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63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BCD54CA-E1AA-469A-905A-77C035BD3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155"/>
          <a:stretch/>
        </p:blipFill>
        <p:spPr>
          <a:xfrm>
            <a:off x="1701210" y="0"/>
            <a:ext cx="8506044" cy="66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56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65CD720-A136-492A-8062-B5F3AF43D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contrast="20000"/>
          </a:blip>
          <a:srcRect l="19323" t="10388" r="19138" b="23566"/>
          <a:stretch/>
        </p:blipFill>
        <p:spPr>
          <a:xfrm>
            <a:off x="-1" y="-28020"/>
            <a:ext cx="7176977" cy="688601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E0A7870-71A9-4DB9-B3B5-B25DE9D7F741}"/>
              </a:ext>
            </a:extLst>
          </p:cNvPr>
          <p:cNvSpPr txBox="1"/>
          <p:nvPr/>
        </p:nvSpPr>
        <p:spPr>
          <a:xfrm>
            <a:off x="7410892" y="1010093"/>
            <a:ext cx="49335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/>
              <a:t>Situační plán Karlštejna pro dobu Karla IV. </a:t>
            </a:r>
          </a:p>
          <a:p>
            <a:pPr marL="342900" indent="-342900" algn="l">
              <a:buAutoNum type="alphaUcPeriod"/>
            </a:pPr>
            <a:r>
              <a:rPr lang="cs-CZ" sz="1800" b="0" i="0" u="none" strike="noStrike" baseline="0" dirty="0"/>
              <a:t>příjezdní cesta</a:t>
            </a:r>
          </a:p>
          <a:p>
            <a:pPr algn="l"/>
            <a:r>
              <a:rPr lang="cs-CZ" sz="1800" b="0" i="0" u="none" strike="noStrike" baseline="0" dirty="0"/>
              <a:t>B.   první brána, (dnešní Voršilka)</a:t>
            </a:r>
          </a:p>
          <a:p>
            <a:pPr algn="l"/>
            <a:r>
              <a:rPr lang="cs-CZ" sz="1800" b="0" i="0" u="none" strike="noStrike" baseline="0" dirty="0"/>
              <a:t>C.   druhá brána s brankou do parkánu</a:t>
            </a:r>
          </a:p>
          <a:p>
            <a:pPr algn="l"/>
            <a:r>
              <a:rPr lang="cs-CZ" sz="1800" b="0" i="0" u="none" strike="noStrike" baseline="0" dirty="0"/>
              <a:t>D.   purkrabský dvůr</a:t>
            </a:r>
          </a:p>
          <a:p>
            <a:pPr algn="l"/>
            <a:r>
              <a:rPr lang="cs-CZ" sz="1800" b="0" i="0" u="none" strike="noStrike" baseline="0" dirty="0"/>
              <a:t>E.   parkán</a:t>
            </a:r>
          </a:p>
          <a:p>
            <a:pPr algn="l"/>
            <a:r>
              <a:rPr lang="cs-CZ" sz="1800" b="0" i="0" u="none" strike="noStrike" baseline="0" dirty="0"/>
              <a:t>F.    studniční věž</a:t>
            </a:r>
          </a:p>
          <a:p>
            <a:pPr marL="342900" indent="-342900" algn="l">
              <a:buAutoNum type="alphaUcPeriod" startAt="7"/>
            </a:pPr>
            <a:r>
              <a:rPr lang="cs-CZ" sz="1800" b="0" i="0" u="none" strike="noStrike" baseline="0" dirty="0"/>
              <a:t>hradba přepažující Hluboký důl</a:t>
            </a:r>
          </a:p>
          <a:p>
            <a:pPr marL="342900" indent="-342900" algn="l">
              <a:buAutoNum type="alphaUcPeriod" startAt="7"/>
            </a:pPr>
            <a:r>
              <a:rPr lang="cs-CZ" sz="1800" b="0" i="0" u="none" strike="noStrike" baseline="0" dirty="0"/>
              <a:t>hradba uzavírající Studený důl</a:t>
            </a:r>
          </a:p>
          <a:p>
            <a:pPr marL="342900" indent="-342900" algn="l">
              <a:buAutoNum type="alphaUcPeriod" startAt="7"/>
            </a:pPr>
            <a:r>
              <a:rPr lang="cs-CZ" sz="1800" b="0" i="0" u="none" strike="noStrike" baseline="0" dirty="0"/>
              <a:t>hlavní vstup do vnitřního hradu,</a:t>
            </a:r>
          </a:p>
          <a:p>
            <a:pPr algn="l"/>
            <a:r>
              <a:rPr lang="cs-CZ" sz="1800" b="0" i="0" u="none" strike="noStrike" baseline="0" dirty="0"/>
              <a:t>J.    branka do dolní bašty</a:t>
            </a:r>
          </a:p>
          <a:p>
            <a:pPr algn="l"/>
            <a:r>
              <a:rPr lang="cs-CZ" sz="1800" b="0" i="0" u="none" strike="noStrike" baseline="0" dirty="0"/>
              <a:t>K.   dolní bašta, (tzv. </a:t>
            </a:r>
            <a:r>
              <a:rPr lang="cs-CZ" sz="1800" b="0" i="0" u="none" strike="noStrike" baseline="0" dirty="0" err="1"/>
              <a:t>Krchůvek</a:t>
            </a:r>
            <a:r>
              <a:rPr lang="cs-CZ" sz="1800" b="0" i="0" u="none" strike="noStrike" baseline="0" dirty="0"/>
              <a:t>)</a:t>
            </a:r>
          </a:p>
          <a:p>
            <a:pPr algn="l"/>
            <a:r>
              <a:rPr lang="cs-CZ" sz="1800" b="0" i="0" u="none" strike="noStrike" baseline="0" dirty="0"/>
              <a:t>L.   branka z dolní bašty do v. části parkánu</a:t>
            </a:r>
          </a:p>
          <a:p>
            <a:pPr algn="l"/>
            <a:r>
              <a:rPr lang="cs-CZ" sz="1800" b="0" i="0" u="none" strike="noStrike" baseline="0" dirty="0"/>
              <a:t>M.  branka z dolní bašty do ohrady velké věže</a:t>
            </a:r>
          </a:p>
          <a:p>
            <a:pPr algn="l"/>
            <a:r>
              <a:rPr lang="cs-CZ" sz="1800" b="0" i="0" u="none" strike="noStrike" baseline="0" dirty="0"/>
              <a:t>N.   císařský palác</a:t>
            </a:r>
          </a:p>
          <a:p>
            <a:pPr algn="l"/>
            <a:r>
              <a:rPr lang="cs-CZ" sz="1800" b="1" i="0" u="none" strike="noStrike" baseline="0" dirty="0">
                <a:solidFill>
                  <a:srgbClr val="FF0000"/>
                </a:solidFill>
              </a:rPr>
              <a:t>O.   kostel P. Marie</a:t>
            </a:r>
          </a:p>
          <a:p>
            <a:pPr algn="l"/>
            <a:r>
              <a:rPr lang="cs-CZ" sz="1800" b="0" i="0" u="none" strike="noStrike" baseline="0" dirty="0"/>
              <a:t>P.    Velká věž</a:t>
            </a:r>
            <a:endParaRPr lang="cs-CZ" dirty="0"/>
          </a:p>
          <a:p>
            <a:pPr algn="l"/>
            <a:r>
              <a:rPr lang="cs-CZ" sz="1800" b="0" i="0" u="none" strike="noStrike" baseline="0" dirty="0"/>
              <a:t>R.   dům kanovníků.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1064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718FE29-2638-4657-8AED-D541628470B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 rot="5400000">
            <a:off x="2454000" y="-1410391"/>
            <a:ext cx="2195461" cy="623638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4E1854E-4341-4E3C-9105-FB659AC00AE6}"/>
              </a:ext>
            </a:extLst>
          </p:cNvPr>
          <p:cNvSpPr txBox="1"/>
          <p:nvPr/>
        </p:nvSpPr>
        <p:spPr>
          <a:xfrm>
            <a:off x="2950797" y="254224"/>
            <a:ext cx="1034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Kašperk</a:t>
            </a:r>
            <a:endParaRPr lang="cs-CZ" sz="20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C34D53-98A9-41BC-953D-E614780E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1366" t="11628" r="35029" b="17519"/>
          <a:stretch/>
        </p:blipFill>
        <p:spPr>
          <a:xfrm>
            <a:off x="7510561" y="1707801"/>
            <a:ext cx="4497573" cy="41107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387BF14-7EC4-4D4F-822A-A610C8D2ED14}"/>
              </a:ext>
            </a:extLst>
          </p:cNvPr>
          <p:cNvSpPr txBox="1"/>
          <p:nvPr/>
        </p:nvSpPr>
        <p:spPr>
          <a:xfrm>
            <a:off x="9114089" y="1163654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Radyně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1CACB0B-CABE-404B-A71D-C6112769E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7601" y="2747223"/>
            <a:ext cx="3382244" cy="316448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3964E30-5AA3-457B-B9D4-DC86B6831F4D}"/>
              </a:ext>
            </a:extLst>
          </p:cNvPr>
          <p:cNvSpPr txBox="1"/>
          <p:nvPr/>
        </p:nvSpPr>
        <p:spPr>
          <a:xfrm>
            <a:off x="3551730" y="6063264"/>
            <a:ext cx="1210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Karlshaus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069342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7BCE4E6-C9EF-405D-A948-5CB2E511B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0" y="550196"/>
            <a:ext cx="9337504" cy="564326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C196E1-AF9D-4B5A-8A5C-406BA8E38C42}"/>
              </a:ext>
            </a:extLst>
          </p:cNvPr>
          <p:cNvSpPr txBox="1"/>
          <p:nvPr/>
        </p:nvSpPr>
        <p:spPr>
          <a:xfrm>
            <a:off x="1604906" y="6206792"/>
            <a:ext cx="6774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Falc v Cáchách s osmibokou kaplí Panny Marie (786)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F31E24-E710-424C-93AA-98B5C01E38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6" t="61278"/>
          <a:stretch/>
        </p:blipFill>
        <p:spPr>
          <a:xfrm>
            <a:off x="9869132" y="4542372"/>
            <a:ext cx="2322868" cy="220852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6191C7E-ECD0-4273-9B47-D9798157A9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649" t="25849" r="52994" b="29612"/>
          <a:stretch/>
        </p:blipFill>
        <p:spPr>
          <a:xfrm>
            <a:off x="10098628" y="382771"/>
            <a:ext cx="1763763" cy="426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56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9A638A-BBAE-42D2-949A-8AE3F892A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4158"/>
            <a:ext cx="11353800" cy="6283842"/>
          </a:xfrm>
        </p:spPr>
        <p:txBody>
          <a:bodyPr>
            <a:normAutofit/>
          </a:bodyPr>
          <a:lstStyle/>
          <a:p>
            <a:r>
              <a:rPr lang="cs-CZ" sz="1800" b="1" dirty="0"/>
              <a:t>14/15. stol.</a:t>
            </a:r>
            <a:r>
              <a:rPr lang="cs-CZ" sz="1800" dirty="0"/>
              <a:t>   </a:t>
            </a:r>
            <a:r>
              <a:rPr lang="cs-CZ" sz="1800" b="1" dirty="0"/>
              <a:t>–   Václav IV.:</a:t>
            </a:r>
            <a:r>
              <a:rPr lang="cs-CZ" sz="1800" dirty="0"/>
              <a:t>    </a:t>
            </a:r>
            <a:r>
              <a:rPr lang="cs-CZ" sz="1800" b="1" dirty="0">
                <a:solidFill>
                  <a:srgbClr val="FF0000"/>
                </a:solidFill>
              </a:rPr>
              <a:t>Pražský hrad, Žebrák  (</a:t>
            </a:r>
            <a:r>
              <a:rPr lang="cs-CZ" sz="1800" dirty="0"/>
              <a:t>2 sály: horní a dolní palác), </a:t>
            </a:r>
            <a:r>
              <a:rPr lang="cs-CZ" sz="1800" b="1" dirty="0">
                <a:solidFill>
                  <a:srgbClr val="FF0000"/>
                </a:solidFill>
              </a:rPr>
              <a:t>Točník </a:t>
            </a:r>
            <a:r>
              <a:rPr lang="cs-CZ" sz="1800" dirty="0"/>
              <a:t>(horní a dolní palác)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FF0000"/>
                </a:solidFill>
              </a:rPr>
              <a:t>                                                       Vlašský dvůr v Kutné hoře </a:t>
            </a:r>
            <a:r>
              <a:rPr lang="cs-CZ" sz="1800" dirty="0"/>
              <a:t> (dvoupatrový věžový palác s kaplí sv. Václava)</a:t>
            </a:r>
          </a:p>
          <a:p>
            <a:endParaRPr lang="cs-CZ" sz="1800" b="1" dirty="0">
              <a:solidFill>
                <a:srgbClr val="FF0000"/>
              </a:solidFill>
            </a:endParaRPr>
          </a:p>
          <a:p>
            <a:endParaRPr lang="cs-CZ" sz="1800" b="1" dirty="0">
              <a:solidFill>
                <a:srgbClr val="FF0000"/>
              </a:solidFill>
            </a:endParaRPr>
          </a:p>
          <a:p>
            <a:endParaRPr lang="cs-CZ" sz="1800" b="1" dirty="0">
              <a:solidFill>
                <a:srgbClr val="FF0000"/>
              </a:solidFill>
            </a:endParaRPr>
          </a:p>
          <a:p>
            <a:endParaRPr lang="cs-CZ" sz="1800" b="1" dirty="0">
              <a:solidFill>
                <a:srgbClr val="FF0000"/>
              </a:solidFill>
            </a:endParaRPr>
          </a:p>
          <a:p>
            <a:endParaRPr lang="cs-CZ" sz="1800" b="1" dirty="0">
              <a:solidFill>
                <a:srgbClr val="FF0000"/>
              </a:solidFill>
            </a:endParaRPr>
          </a:p>
          <a:p>
            <a:endParaRPr lang="cs-CZ" sz="1800" b="1" dirty="0">
              <a:solidFill>
                <a:srgbClr val="FF0000"/>
              </a:solidFill>
            </a:endParaRPr>
          </a:p>
          <a:p>
            <a:endParaRPr lang="cs-CZ" sz="1800" b="1" dirty="0">
              <a:solidFill>
                <a:srgbClr val="FF0000"/>
              </a:solidFill>
            </a:endParaRPr>
          </a:p>
          <a:p>
            <a:endParaRPr lang="cs-CZ" sz="1800" b="1" dirty="0">
              <a:solidFill>
                <a:srgbClr val="FF0000"/>
              </a:solidFill>
            </a:endParaRPr>
          </a:p>
          <a:p>
            <a:endParaRPr lang="cs-CZ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rgbClr val="FF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1E6D2D-1C66-4B39-9F3A-ACB97AA2B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44457"/>
            <a:ext cx="3629658" cy="29019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3E6B2AD-A856-40E0-A1C2-7B0084C51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894" y="2211813"/>
            <a:ext cx="3982302" cy="259410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ADB3F55-519D-498D-A494-3522F2236BC3}"/>
              </a:ext>
            </a:extLst>
          </p:cNvPr>
          <p:cNvSpPr txBox="1"/>
          <p:nvPr/>
        </p:nvSpPr>
        <p:spPr>
          <a:xfrm>
            <a:off x="6361561" y="4918944"/>
            <a:ext cx="60424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Točník, půdorys hradu v úrovni reprezentativního podlaží.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1) první etapa (lovecky hrádek)</a:t>
            </a:r>
          </a:p>
          <a:p>
            <a:pPr algn="l"/>
            <a:r>
              <a:rPr lang="pl-PL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2) zdivo druhe etapy 80. leta 14. stoleti až kolem roku 1400</a:t>
            </a:r>
          </a:p>
          <a:p>
            <a:pPr algn="l"/>
            <a:r>
              <a:rPr lang="pl-PL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3) třeti etapa hradu kratce po roce 1400</a:t>
            </a:r>
          </a:p>
          <a:p>
            <a:pPr algn="l"/>
            <a:r>
              <a:rPr lang="pl-PL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4) zdivo z prvni poloviny 16. stoleti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5) </a:t>
            </a:r>
            <a:r>
              <a:rPr lang="cs-CZ" sz="1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renesančni</a:t>
            </a:r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zdivo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6, 7) barokní a novodobé zdivo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4E60864-66D8-4BDA-9CBB-CA1B7ED5714C}"/>
              </a:ext>
            </a:extLst>
          </p:cNvPr>
          <p:cNvSpPr txBox="1"/>
          <p:nvPr/>
        </p:nvSpPr>
        <p:spPr>
          <a:xfrm>
            <a:off x="476410" y="4812620"/>
            <a:ext cx="468096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Žebrák, půdorys hradu s rekonstrukcí dolního paláce.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1) zdivo pozdního 13. století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2) základové zdivo pozdního 13. století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3) zdivo doby Václava IV.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4) pozdně gotické zdivo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5) gotické zdivo</a:t>
            </a:r>
          </a:p>
          <a:p>
            <a:pPr algn="l"/>
            <a:r>
              <a:rPr lang="cs-CZ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6) novodobé zdivo</a:t>
            </a:r>
            <a:endParaRPr lang="cs-CZ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2157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1C4DDF9-C827-4C92-81C4-73701C907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27" y="478464"/>
            <a:ext cx="8094921" cy="60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50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87D92E-598F-429F-A77E-365467E8C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8074"/>
            <a:ext cx="11353800" cy="6134986"/>
          </a:xfrm>
        </p:spPr>
        <p:txBody>
          <a:bodyPr>
            <a:normAutofit/>
          </a:bodyPr>
          <a:lstStyle/>
          <a:p>
            <a:pPr algn="l"/>
            <a:r>
              <a:rPr lang="cs-CZ" sz="1800" b="1" dirty="0">
                <a:solidFill>
                  <a:srgbClr val="000000"/>
                </a:solidFill>
              </a:rPr>
              <a:t>Šlechtické sály  –</a:t>
            </a:r>
            <a:r>
              <a:rPr lang="cs-CZ" sz="1800" dirty="0">
                <a:solidFill>
                  <a:srgbClr val="000000"/>
                </a:solidFill>
              </a:rPr>
              <a:t>  nápodobovaly královské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–  znakové (erbovní) galerie:   50. léta 14. stol.:  Lauf u </a:t>
            </a:r>
            <a:r>
              <a:rPr lang="cs-CZ" sz="1800" dirty="0" err="1">
                <a:solidFill>
                  <a:srgbClr val="000000"/>
                </a:solidFill>
              </a:rPr>
              <a:t>Norimberka</a:t>
            </a:r>
            <a:r>
              <a:rPr lang="cs-CZ" sz="1800" dirty="0">
                <a:solidFill>
                  <a:srgbClr val="000000"/>
                </a:solidFill>
              </a:rPr>
              <a:t>  –  česká a moravská šlechta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                                  70. léta 14. stol.:  městský hrad v rakouské Kremži</a:t>
            </a:r>
          </a:p>
          <a:p>
            <a:pPr marL="0" indent="0" algn="just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                                  1388:   </a:t>
            </a:r>
            <a:r>
              <a:rPr lang="cs-CZ" sz="1800" dirty="0" err="1">
                <a:solidFill>
                  <a:srgbClr val="000000"/>
                </a:solidFill>
              </a:rPr>
              <a:t>Jindřichůvv</a:t>
            </a:r>
            <a:r>
              <a:rPr lang="cs-CZ" sz="1800" dirty="0">
                <a:solidFill>
                  <a:srgbClr val="000000"/>
                </a:solidFill>
              </a:rPr>
              <a:t> Hradec – páni z Hrad</a:t>
            </a:r>
          </a:p>
          <a:p>
            <a:pPr marL="0" indent="0" algn="l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pPr algn="l"/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24F65F-AA34-4A91-9EA1-D672248B4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930" y="2319558"/>
            <a:ext cx="5582093" cy="42027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B7765C4-B25D-4E06-BF2E-D5965C966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8" y="2392318"/>
            <a:ext cx="4895705" cy="405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9921AE-87D1-4ACF-B1AB-4AC393F1F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86" y="361507"/>
            <a:ext cx="11695814" cy="649649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1800" b="1" dirty="0"/>
              <a:t>Stropy   </a:t>
            </a:r>
            <a:r>
              <a:rPr lang="cs-CZ" sz="1800" dirty="0"/>
              <a:t>–   </a:t>
            </a:r>
            <a:r>
              <a:rPr lang="cs-CZ" sz="1800" b="1" dirty="0"/>
              <a:t>klenby:</a:t>
            </a:r>
            <a:r>
              <a:rPr lang="cs-CZ" sz="1800" dirty="0"/>
              <a:t>   žebrové  –  pozdně gotické:   Buchlov, rytířský sál, svorník s erbem </a:t>
            </a:r>
            <a:r>
              <a:rPr lang="cs-CZ" sz="1800" dirty="0" err="1"/>
              <a:t>Cimburků</a:t>
            </a:r>
            <a:endParaRPr lang="cs-CZ" sz="1800" dirty="0"/>
          </a:p>
          <a:p>
            <a:pPr marL="0" indent="0" algn="l">
              <a:buNone/>
            </a:pPr>
            <a:r>
              <a:rPr lang="cs-CZ" sz="1800" dirty="0"/>
              <a:t>                                         kroužené  –  pozdně gotické:   Benedikt </a:t>
            </a:r>
            <a:r>
              <a:rPr lang="cs-CZ" sz="1800" dirty="0" err="1"/>
              <a:t>Ried</a:t>
            </a:r>
            <a:r>
              <a:rPr lang="cs-CZ" sz="1800" dirty="0"/>
              <a:t>   –   tzv. vladislavská gotika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              –   80. l. 15/20. l. 16. stol.:   přestavba Pražského hradu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                      –   20. l. 16. stol.:  palác v Blatné</a:t>
            </a:r>
          </a:p>
          <a:p>
            <a:pPr marL="0" indent="0" algn="l">
              <a:buNone/>
            </a:pPr>
            <a:endParaRPr lang="cs-CZ" sz="1800" dirty="0"/>
          </a:p>
          <a:p>
            <a:pPr marL="0" indent="0" algn="l">
              <a:buNone/>
            </a:pPr>
            <a:r>
              <a:rPr lang="cs-CZ" sz="1800" dirty="0"/>
              <a:t>                   –</a:t>
            </a:r>
            <a:r>
              <a:rPr lang="cs-CZ" sz="1800" b="1" dirty="0"/>
              <a:t>   povalové:  </a:t>
            </a:r>
            <a:r>
              <a:rPr lang="cs-CZ" sz="1800" dirty="0"/>
              <a:t>ploché, z hrubě opracovaných kmenů stromů, vyplněné mazanicí </a:t>
            </a:r>
          </a:p>
          <a:p>
            <a:pPr marL="0" indent="0" algn="l">
              <a:buNone/>
            </a:pPr>
            <a:r>
              <a:rPr lang="cs-CZ" sz="1800" dirty="0"/>
              <a:t>                   –   </a:t>
            </a:r>
            <a:r>
              <a:rPr lang="cs-CZ" sz="1800" b="1" dirty="0"/>
              <a:t>záklopové:</a:t>
            </a:r>
            <a:r>
              <a:rPr lang="cs-CZ" sz="1800" dirty="0"/>
              <a:t>  prkna (zaklápí) se příčně kladly na podélné trámy, z vrchní strany sláma a mazanice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renesance a baroko:   malované:  Nový Hrad (Ústi n. L.), Jindřichův Hradec, Hluboká </a:t>
            </a:r>
          </a:p>
          <a:p>
            <a:pPr marL="0" indent="0" algn="l">
              <a:buNone/>
            </a:pPr>
            <a:r>
              <a:rPr lang="cs-CZ" sz="1800" dirty="0"/>
              <a:t>                   –  </a:t>
            </a:r>
            <a:r>
              <a:rPr lang="cs-CZ" sz="1800" b="1" dirty="0"/>
              <a:t>štukové klenby:</a:t>
            </a:r>
            <a:r>
              <a:rPr lang="cs-CZ" sz="1800" dirty="0"/>
              <a:t>  renesance/baroko –  Branná (</a:t>
            </a:r>
            <a:r>
              <a:rPr lang="cs-CZ" sz="1800" dirty="0" err="1"/>
              <a:t>Kolštejn</a:t>
            </a:r>
            <a:r>
              <a:rPr lang="cs-CZ" sz="1800" dirty="0"/>
              <a:t>, 1614), Lipník nad Bečvou (1609), Rosice u Brna (1618)</a:t>
            </a:r>
          </a:p>
          <a:p>
            <a:pPr algn="l"/>
            <a:endParaRPr lang="cs-CZ" sz="1800" b="1" dirty="0"/>
          </a:p>
          <a:p>
            <a:pPr algn="l"/>
            <a:r>
              <a:rPr lang="cs-CZ" sz="1800" b="1" dirty="0"/>
              <a:t>Podlahy</a:t>
            </a:r>
            <a:r>
              <a:rPr lang="cs-CZ" sz="1800" dirty="0"/>
              <a:t>    –    kamenná:  dláždění chodeb a vedlejších prostor</a:t>
            </a:r>
          </a:p>
          <a:p>
            <a:pPr marL="0" indent="0" algn="l">
              <a:buNone/>
            </a:pPr>
            <a:r>
              <a:rPr lang="cs-CZ" sz="1800" dirty="0"/>
              <a:t>                       –    keramická:  zdobené reliéfní dlaždice:  </a:t>
            </a:r>
            <a:r>
              <a:rPr lang="cs-CZ" sz="1800" b="0" i="0" u="none" strike="noStrike" baseline="0" dirty="0" err="1"/>
              <a:t>Rokštejn</a:t>
            </a:r>
            <a:r>
              <a:rPr lang="cs-CZ" sz="1800" b="0" i="0" u="none" strike="noStrike" baseline="0" dirty="0"/>
              <a:t>, Melice, </a:t>
            </a:r>
            <a:r>
              <a:rPr lang="cs-CZ" sz="1800" dirty="0" err="1"/>
              <a:t>Š</a:t>
            </a:r>
            <a:r>
              <a:rPr lang="cs-CZ" sz="1800" b="0" i="0" u="none" strike="noStrike" baseline="0" dirty="0" err="1"/>
              <a:t>ostýn</a:t>
            </a:r>
            <a:r>
              <a:rPr lang="cs-CZ" sz="1800" b="0" i="0" u="none" strike="noStrike" baseline="0" dirty="0"/>
              <a:t>, Starý Jičín, Bukov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nezdobené:  různé formáty  –  Znojmo, </a:t>
            </a:r>
            <a:r>
              <a:rPr lang="cs-CZ" sz="1800" b="0" i="0" u="none" strike="noStrike" baseline="0" dirty="0" err="1"/>
              <a:t>Starkov</a:t>
            </a:r>
            <a:endParaRPr lang="cs-CZ" sz="1800" b="0" i="0" u="none" strike="noStrike" baseline="0" dirty="0"/>
          </a:p>
          <a:p>
            <a:pPr algn="l"/>
            <a:endParaRPr lang="cs-CZ" sz="1800" dirty="0"/>
          </a:p>
          <a:p>
            <a:pPr algn="l"/>
            <a:r>
              <a:rPr lang="cs-CZ" sz="1800" b="1" i="0" u="none" strike="noStrike" baseline="0" dirty="0"/>
              <a:t>Okna </a:t>
            </a:r>
            <a:r>
              <a:rPr lang="cs-CZ" sz="1800" b="0" i="0" u="none" strike="noStrike" baseline="0" dirty="0"/>
              <a:t>  –    dřevěné okenice:   kování z </a:t>
            </a:r>
            <a:r>
              <a:rPr lang="cs-CZ" sz="1800" b="0" i="0" u="none" strike="noStrike" baseline="0" dirty="0" err="1"/>
              <a:t>Rokštejna</a:t>
            </a:r>
            <a:r>
              <a:rPr lang="cs-CZ" sz="1800" dirty="0"/>
              <a:t> </a:t>
            </a:r>
          </a:p>
          <a:p>
            <a:pPr marL="0" indent="0" algn="l">
              <a:buNone/>
            </a:pPr>
            <a:r>
              <a:rPr lang="cs-CZ" sz="1800" dirty="0"/>
              <a:t>                 –    špalety:   </a:t>
            </a:r>
            <a:r>
              <a:rPr lang="cs-CZ" sz="1900" dirty="0"/>
              <a:t>boční svislé stěny oken </a:t>
            </a:r>
            <a:endParaRPr lang="cs-CZ" sz="1900" b="0" i="0" u="none" strike="noStrike" baseline="0" dirty="0"/>
          </a:p>
          <a:p>
            <a:pPr marL="0" indent="0" algn="l">
              <a:buNone/>
            </a:pPr>
            <a:endParaRPr lang="cs-CZ" sz="1900" b="0" i="0" u="none" strike="noStrike" baseline="0" dirty="0"/>
          </a:p>
          <a:p>
            <a:pPr algn="l"/>
            <a:r>
              <a:rPr lang="cs-CZ" sz="1800" b="1" dirty="0"/>
              <a:t>Střechy  –  </a:t>
            </a:r>
            <a:r>
              <a:rPr lang="cs-CZ" sz="1800" dirty="0"/>
              <a:t>dřevěné krovy a krytina   –  dřevěná:   šindele  –  </a:t>
            </a:r>
            <a:r>
              <a:rPr lang="cs-CZ" sz="1800" b="0" i="0" u="none" strike="noStrike" baseline="0" dirty="0"/>
              <a:t>nálezy speciálních hřebů  (T)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</a:t>
            </a:r>
            <a:r>
              <a:rPr lang="cs-CZ" sz="1800" b="0" i="0" u="none" strike="noStrike" baseline="0" dirty="0"/>
              <a:t>–  cihlová:   prejzy  –  </a:t>
            </a:r>
            <a:r>
              <a:rPr lang="cs-CZ" sz="1800" b="0" i="0" u="none" strike="noStrike" baseline="0" dirty="0" err="1"/>
              <a:t>Rokštejn</a:t>
            </a:r>
            <a:r>
              <a:rPr lang="cs-CZ" sz="1800" b="0" i="0" u="none" strike="noStrike" baseline="0" dirty="0"/>
              <a:t>, Šternberk na </a:t>
            </a:r>
            <a:r>
              <a:rPr lang="cs-CZ" sz="1800" b="0" i="0" u="none" strike="noStrike" baseline="0" dirty="0" err="1"/>
              <a:t>Telecsku</a:t>
            </a:r>
            <a:r>
              <a:rPr lang="cs-CZ" sz="1800" b="0" i="0" u="none" strike="noStrike" baseline="0" dirty="0"/>
              <a:t>, Melice</a:t>
            </a:r>
          </a:p>
          <a:p>
            <a:pPr marL="0" indent="0" algn="l">
              <a:buNone/>
            </a:pPr>
            <a:endParaRPr lang="cs-CZ" sz="1800" b="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004877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39B6E63-1A80-444A-A109-7EAE366EB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193" y="1435393"/>
            <a:ext cx="4761258" cy="357094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6991F5C-D982-4263-A469-058205313266}"/>
              </a:ext>
            </a:extLst>
          </p:cNvPr>
          <p:cNvSpPr txBox="1"/>
          <p:nvPr/>
        </p:nvSpPr>
        <p:spPr>
          <a:xfrm>
            <a:off x="7210399" y="5484991"/>
            <a:ext cx="516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/>
              <a:t>Buchlov, rytířský sál s žebrovou křížovou klenbou, </a:t>
            </a:r>
          </a:p>
          <a:p>
            <a:r>
              <a:rPr lang="cs-CZ" sz="1800" dirty="0"/>
              <a:t>svorník (klenák) s erbem </a:t>
            </a:r>
            <a:r>
              <a:rPr lang="cs-CZ" sz="1800" dirty="0" err="1"/>
              <a:t>Cimburků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B865031-2078-4436-80B3-8B780461A5B0}"/>
              </a:ext>
            </a:extLst>
          </p:cNvPr>
          <p:cNvSpPr txBox="1"/>
          <p:nvPr/>
        </p:nvSpPr>
        <p:spPr>
          <a:xfrm>
            <a:off x="394515" y="741444"/>
            <a:ext cx="229665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Typy kleneb:</a:t>
            </a:r>
          </a:p>
          <a:p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1  Křížová (základní)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2  Paprsčitá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3  Obkročná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4  Šestidílná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5  Osmidílná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6  Hvězdová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7  Síťová  (Petr Parléř)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8  Kroužená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A7E7916-A709-4DB7-9883-D58C7B5C2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1" y="1338901"/>
            <a:ext cx="4084258" cy="37639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E50660E-1E8F-4BD3-B738-C6AED382D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5009"/>
            <a:ext cx="2882916" cy="286537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526B512-5860-4107-B5A0-C3BA2DB2D037}"/>
              </a:ext>
            </a:extLst>
          </p:cNvPr>
          <p:cNvSpPr txBox="1"/>
          <p:nvPr/>
        </p:nvSpPr>
        <p:spPr>
          <a:xfrm>
            <a:off x="394515" y="5093029"/>
            <a:ext cx="77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Síťová</a:t>
            </a:r>
          </a:p>
        </p:txBody>
      </p:sp>
    </p:spTree>
    <p:extLst>
      <p:ext uri="{BB962C8B-B14F-4D97-AF65-F5344CB8AC3E}">
        <p14:creationId xmlns:p14="http://schemas.microsoft.com/office/powerpoint/2010/main" val="93083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E15E878-A177-4E4F-97DE-41E382698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01" y="323691"/>
            <a:ext cx="3893775" cy="584394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F464F0F-89E4-4475-AEDA-C8063C0B8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69" y="1165371"/>
            <a:ext cx="5454676" cy="408574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BEEE346-8CE4-4123-B9EB-B12BAEDB6DE6}"/>
              </a:ext>
            </a:extLst>
          </p:cNvPr>
          <p:cNvSpPr txBox="1"/>
          <p:nvPr/>
        </p:nvSpPr>
        <p:spPr>
          <a:xfrm>
            <a:off x="2690037" y="5507963"/>
            <a:ext cx="1753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Povalový strop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AE959C5-9276-4202-9A83-CC91F3C9E5BE}"/>
              </a:ext>
            </a:extLst>
          </p:cNvPr>
          <p:cNvSpPr txBox="1"/>
          <p:nvPr/>
        </p:nvSpPr>
        <p:spPr>
          <a:xfrm>
            <a:off x="8395216" y="6273209"/>
            <a:ext cx="1885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Záklopový strop</a:t>
            </a:r>
          </a:p>
        </p:txBody>
      </p:sp>
    </p:spTree>
    <p:extLst>
      <p:ext uri="{BB962C8B-B14F-4D97-AF65-F5344CB8AC3E}">
        <p14:creationId xmlns:p14="http://schemas.microsoft.com/office/powerpoint/2010/main" val="27984436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6FFE978-A777-40EF-B348-8A84618F7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44"/>
            <a:ext cx="5283761" cy="5596973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F1BB756-9147-4676-8208-B4F461DA1D2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374570" y="5563927"/>
            <a:ext cx="994954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Herout Jaroslav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; Slabikář návštěvníků památek; 1980; s. 187188.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Blažíček Oldřich J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.; Slovník pojmů z dějin umění; Názvosloví a tvarosloví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architektury, sochařství, malby a užitého umění; 1991; s. 145-146, 98.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055A53A-FE09-46D9-A115-D48373CA6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70" y="398544"/>
            <a:ext cx="6342027" cy="475039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DFFDDC1-50FA-4406-A4CD-AC5E52556CC7}"/>
              </a:ext>
            </a:extLst>
          </p:cNvPr>
          <p:cNvSpPr txBox="1"/>
          <p:nvPr/>
        </p:nvSpPr>
        <p:spPr>
          <a:xfrm>
            <a:off x="8927551" y="4652317"/>
            <a:ext cx="91257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Švihov</a:t>
            </a:r>
          </a:p>
        </p:txBody>
      </p:sp>
    </p:spTree>
    <p:extLst>
      <p:ext uri="{BB962C8B-B14F-4D97-AF65-F5344CB8AC3E}">
        <p14:creationId xmlns:p14="http://schemas.microsoft.com/office/powerpoint/2010/main" val="1840141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2863C-7AFD-40A2-B1A7-A7C0C8D26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762000"/>
            <a:ext cx="12442371" cy="7053943"/>
          </a:xfrm>
        </p:spPr>
        <p:txBody>
          <a:bodyPr>
            <a:normAutofit/>
          </a:bodyPr>
          <a:lstStyle/>
          <a:p>
            <a:pPr algn="l"/>
            <a:r>
              <a:rPr lang="cs-CZ" sz="2000" b="1" dirty="0">
                <a:solidFill>
                  <a:srgbClr val="000000"/>
                </a:solidFill>
              </a:rPr>
              <a:t>Kaple</a:t>
            </a:r>
            <a:r>
              <a:rPr lang="cs-CZ" sz="2000" dirty="0">
                <a:solidFill>
                  <a:srgbClr val="000000"/>
                </a:solidFill>
              </a:rPr>
              <a:t>   –   lat. capella, něm. </a:t>
            </a:r>
            <a:r>
              <a:rPr lang="cs-CZ" sz="2000" dirty="0" err="1">
                <a:solidFill>
                  <a:srgbClr val="000000"/>
                </a:solidFill>
              </a:rPr>
              <a:t>Burgkirche</a:t>
            </a:r>
            <a:r>
              <a:rPr lang="cs-CZ" sz="2000" dirty="0">
                <a:solidFill>
                  <a:srgbClr val="000000"/>
                </a:solidFill>
              </a:rPr>
              <a:t>:  </a:t>
            </a:r>
            <a:r>
              <a:rPr lang="cs-CZ" sz="2000" b="0" i="0" u="none" strike="noStrike" baseline="0" dirty="0"/>
              <a:t>sakrální prostor s omezeným liturgickým provozem </a:t>
            </a:r>
          </a:p>
          <a:p>
            <a:pPr marL="0" indent="0" algn="l">
              <a:buNone/>
            </a:pPr>
            <a:r>
              <a:rPr lang="cs-CZ" sz="2000" dirty="0"/>
              <a:t>                 </a:t>
            </a:r>
            <a:r>
              <a:rPr lang="cs-CZ" sz="2000" b="0" i="0" u="none" strike="noStrike" baseline="0" dirty="0"/>
              <a:t>–    samostatné objekty nebo začleněné do palácové nebo obytné zástavby </a:t>
            </a:r>
          </a:p>
          <a:p>
            <a:pPr marL="0" indent="0" algn="l">
              <a:buNone/>
            </a:pPr>
            <a:r>
              <a:rPr lang="cs-CZ" sz="2000" dirty="0"/>
              <a:t>                 </a:t>
            </a:r>
            <a:r>
              <a:rPr lang="cs-CZ" sz="2000" b="0" i="0" u="none" strike="noStrike" baseline="0" dirty="0"/>
              <a:t>–   místo osobní a rodové reprezentace majitele hradu, prestižní objekt  (vybavení, </a:t>
            </a:r>
            <a:r>
              <a:rPr lang="cs-CZ" sz="2000" dirty="0"/>
              <a:t>v</a:t>
            </a:r>
            <a:r>
              <a:rPr lang="cs-CZ" sz="2000" b="0" i="0" u="none" strike="noStrike" baseline="0" dirty="0"/>
              <a:t>ýzdoba)  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–   </a:t>
            </a:r>
            <a:r>
              <a:rPr lang="cs-CZ" sz="2000" b="1" i="0" u="none" strike="noStrike" baseline="0" dirty="0"/>
              <a:t>typy:</a:t>
            </a:r>
            <a:r>
              <a:rPr lang="cs-CZ" sz="2000" b="0" i="0" u="none" strike="noStrike" baseline="0" dirty="0"/>
              <a:t>  soukromé  (privátní)  pro omezený okruh věřících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polosoukromé  (pro hradní služebnictvo)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veřejné  (přístupné obyvatelstvu) </a:t>
            </a:r>
          </a:p>
          <a:p>
            <a:pPr marL="0" indent="0" algn="l">
              <a:buNone/>
            </a:pPr>
            <a:r>
              <a:rPr lang="cs-CZ" sz="2000" dirty="0"/>
              <a:t>                </a:t>
            </a:r>
            <a:r>
              <a:rPr lang="cs-CZ" sz="2000" b="0" i="0" u="none" strike="noStrike" baseline="0" dirty="0"/>
              <a:t>–  </a:t>
            </a:r>
            <a:r>
              <a:rPr lang="cs-CZ" sz="2000" b="1" i="0" u="none" strike="noStrike" baseline="0" dirty="0"/>
              <a:t>formy nadání:  </a:t>
            </a:r>
            <a:r>
              <a:rPr lang="cs-CZ" sz="2000" b="0" i="0" u="none" strike="noStrike" baseline="0" dirty="0"/>
              <a:t>inkorporované ke kostelu  –  </a:t>
            </a:r>
            <a:r>
              <a:rPr lang="cs-CZ" sz="2000" dirty="0"/>
              <a:t>bohoslužby zajišťoval místní </a:t>
            </a:r>
            <a:r>
              <a:rPr lang="cs-CZ" sz="2000" b="0" i="0" u="none" strike="noStrike" baseline="0" dirty="0"/>
              <a:t>farář (nebo 2 vikáři) 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                                                          fundátor zajistil provoz z výnosu majetku  (lánu, mlýna aj.)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                           </a:t>
            </a:r>
            <a:r>
              <a:rPr lang="cs-CZ" sz="2000" b="0" i="0" u="none" strike="noStrike" baseline="0" dirty="0"/>
              <a:t>šlechtické hrady:   Potštejn, Č. Krumlov, Rožmberk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s vlastním nadáním  –  soukromé mše sloužil kaplan  (fundace vyžadovala svolení faráře)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                zeměpanské:  brněnský Špilberk a Pražský hrad 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              </a:t>
            </a:r>
            <a:r>
              <a:rPr lang="cs-CZ" sz="2000" b="0" i="0" u="none" strike="noStrike" baseline="0" dirty="0"/>
              <a:t>  šlechtické:  Lichtenštejnové v Mikulově a Pouzdřanech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</a:t>
            </a:r>
            <a:r>
              <a:rPr lang="cs-CZ" sz="2000" b="0" i="0" u="none" strike="noStrike" baseline="0" dirty="0"/>
              <a:t> 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–   F. Záruba:  Hradní kaple v Čechách, Praha 2012  (dizertace na Dějinách umění FFUK)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monografie:  3 díly  (2015, 2016)</a:t>
            </a:r>
            <a:endParaRPr lang="cs-CZ" sz="2000" b="0" i="0" u="none" strike="noStrike" baseline="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</a:t>
            </a:r>
            <a:endParaRPr lang="cs-CZ" sz="1800" dirty="0">
              <a:solidFill>
                <a:srgbClr val="000000"/>
              </a:solidFill>
            </a:endParaRPr>
          </a:p>
          <a:p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705043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D94E94-AE98-4AD7-8AB6-795BABD43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86" y="674914"/>
            <a:ext cx="12496800" cy="6618515"/>
          </a:xfrm>
        </p:spPr>
        <p:txBody>
          <a:bodyPr>
            <a:normAutofit fontScale="85000" lnSpcReduction="20000"/>
          </a:bodyPr>
          <a:lstStyle/>
          <a:p>
            <a:r>
              <a:rPr lang="cs-CZ" sz="2400" b="1" dirty="0"/>
              <a:t>1.  Zvláštního určení  </a:t>
            </a:r>
            <a:r>
              <a:rPr lang="cs-CZ" sz="2400" dirty="0"/>
              <a:t>– </a:t>
            </a:r>
            <a:r>
              <a:rPr lang="cs-CZ" sz="2400" b="1" dirty="0"/>
              <a:t> </a:t>
            </a:r>
            <a:r>
              <a:rPr lang="cs-CZ" sz="2400" dirty="0"/>
              <a:t>Pražský hrad: kaple Všech svatých a Karlštejn:  sv. Kříže 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–  v panovnických rezidencích:  schránky pro relikvie a ostatky, korunovační klenoty</a:t>
            </a:r>
          </a:p>
          <a:p>
            <a:endParaRPr lang="cs-CZ" sz="2400" b="1" dirty="0"/>
          </a:p>
          <a:p>
            <a:r>
              <a:rPr lang="cs-CZ" sz="2400" b="1" dirty="0"/>
              <a:t>2.  Samostatné kaple  </a:t>
            </a:r>
            <a:r>
              <a:rPr lang="cs-CZ" sz="2400" dirty="0"/>
              <a:t>–  na nádvoří nebo u hradby: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–  připojena k paláci:  pohodlný přístup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b="1" dirty="0"/>
              <a:t>2.  Kaple v paláci</a:t>
            </a:r>
            <a:r>
              <a:rPr lang="cs-CZ" sz="2400" dirty="0"/>
              <a:t>  –  otevřená vítězným obloukem do profánního prostoru </a:t>
            </a:r>
          </a:p>
          <a:p>
            <a:pPr marL="0" indent="0">
              <a:buNone/>
            </a:pPr>
            <a:r>
              <a:rPr lang="cs-CZ" sz="2400" dirty="0"/>
              <a:t>                                    –  zaklenuté i plochostropé </a:t>
            </a:r>
          </a:p>
          <a:p>
            <a:pPr marL="0" indent="0">
              <a:buNone/>
            </a:pPr>
            <a:r>
              <a:rPr lang="cs-CZ" sz="2400" dirty="0"/>
              <a:t>                                    –  umístění:  v přízemí s přístupem z nádvoří i v patře </a:t>
            </a:r>
          </a:p>
          <a:p>
            <a:pPr marL="0" indent="0">
              <a:buNone/>
            </a:pPr>
            <a:r>
              <a:rPr lang="cs-CZ" sz="2400" dirty="0"/>
              <a:t>                                    –  adaptovány z profánních místností:  Mělník, Poděbrady </a:t>
            </a:r>
          </a:p>
          <a:p>
            <a:pPr marL="0" indent="0">
              <a:buNone/>
            </a:pPr>
            <a:r>
              <a:rPr lang="cs-CZ" sz="2400" dirty="0"/>
              <a:t>                                    –  v měšťanských domech nebo na radnicích:  tzv. </a:t>
            </a:r>
            <a:r>
              <a:rPr lang="cs-CZ" sz="2400" dirty="0" err="1"/>
              <a:t>Hauskapellen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                                                         </a:t>
            </a:r>
          </a:p>
          <a:p>
            <a:r>
              <a:rPr lang="cs-CZ" sz="2400" b="1" dirty="0"/>
              <a:t>3.  Kaple ve věžích a na baštách  –  </a:t>
            </a:r>
            <a:r>
              <a:rPr lang="cs-CZ" sz="2400" dirty="0"/>
              <a:t>rozšířeny hlavně v západní Evropě (Porýní)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              </a:t>
            </a:r>
            <a:r>
              <a:rPr lang="cs-CZ" sz="2400" dirty="0" err="1"/>
              <a:t>bergfrity</a:t>
            </a:r>
            <a:r>
              <a:rPr lang="cs-CZ" sz="2400" dirty="0"/>
              <a:t>  –   Jenštejn, Mikulov, Horšovský Týn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              donjon  –  Karlštejn, Roudnice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              branské  –  Buchlov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        –   tzv. kaplové věže:   jsou nižší a kaple zabírá více než ½ prostoru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                                               v pohusitské době:  Smečno, Rabí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665317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1CE87E-D44C-486D-ACDF-4C4D33967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971" y="707571"/>
            <a:ext cx="11332029" cy="6150429"/>
          </a:xfrm>
        </p:spPr>
        <p:txBody>
          <a:bodyPr>
            <a:normAutofit/>
          </a:bodyPr>
          <a:lstStyle/>
          <a:p>
            <a:r>
              <a:rPr lang="cs-CZ" sz="1800" b="1" dirty="0"/>
              <a:t>12. stol.  –  románské kaple:  </a:t>
            </a:r>
            <a:r>
              <a:rPr lang="cs-CZ" sz="1800" dirty="0"/>
              <a:t>identifikovány v písemných pramenech nebo na základě nálezů kamenických článků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Znojemský hrad, Brumov, Lukov, Roudnice (oratoř)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tribunové kostely u šlechtického sídla:  často vybaveny </a:t>
            </a:r>
            <a:r>
              <a:rPr lang="cs-CZ" sz="1800" dirty="0" err="1"/>
              <a:t>emporou</a:t>
            </a:r>
            <a:r>
              <a:rPr lang="cs-CZ" sz="1800" dirty="0"/>
              <a:t> naproti oltáře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považovány za předchůdce hradních kaplí </a:t>
            </a:r>
          </a:p>
          <a:p>
            <a:endParaRPr lang="cs-CZ" sz="1800" b="1" dirty="0"/>
          </a:p>
          <a:p>
            <a:r>
              <a:rPr lang="cs-CZ" sz="1800" b="1" dirty="0"/>
              <a:t>12. – 1. pol. 13. stol.   </a:t>
            </a:r>
            <a:r>
              <a:rPr lang="cs-CZ" sz="1800" dirty="0"/>
              <a:t>–   stavebník:  panovník nebo pražský biskup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–   typy:  palácové kaple, kaple v obvodové hradbě nebo ve věži (tzv. kaplová věž)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      –  </a:t>
            </a:r>
            <a:r>
              <a:rPr lang="cs-CZ" sz="1800" b="1" dirty="0"/>
              <a:t>jednolodní kaple s půlkruhovou apsidou:</a:t>
            </a:r>
            <a:r>
              <a:rPr lang="cs-CZ" sz="1800" dirty="0"/>
              <a:t>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u paláce:  kaple Všech svatých na Pražském hradě, Horšovský Týn, Velešín,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v hradbě:  Loket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ve věžové bráně:  Landštejn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–   </a:t>
            </a:r>
            <a:r>
              <a:rPr lang="cs-CZ" sz="1800" b="1" dirty="0"/>
              <a:t>rotundy:</a:t>
            </a:r>
            <a:r>
              <a:rPr lang="cs-CZ" sz="1800" dirty="0"/>
              <a:t>  </a:t>
            </a:r>
            <a:r>
              <a:rPr lang="pl-PL" sz="1800" dirty="0"/>
              <a:t>Týnec nad Sázavou, Loket, Blatná a Roudnice (nejasné) 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cs-CZ" sz="21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31397C-7B75-4D0A-8547-361C82A2B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6" y="3000999"/>
            <a:ext cx="2223280" cy="296437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61E9320-57F7-405E-8C3B-C6E8ED629D1E}"/>
              </a:ext>
            </a:extLst>
          </p:cNvPr>
          <p:cNvSpPr txBox="1"/>
          <p:nvPr/>
        </p:nvSpPr>
        <p:spPr>
          <a:xfrm>
            <a:off x="609599" y="6042354"/>
            <a:ext cx="197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Týnec nad Sázavou</a:t>
            </a:r>
          </a:p>
        </p:txBody>
      </p:sp>
    </p:spTree>
    <p:extLst>
      <p:ext uri="{BB962C8B-B14F-4D97-AF65-F5344CB8AC3E}">
        <p14:creationId xmlns:p14="http://schemas.microsoft.com/office/powerpoint/2010/main" val="2681568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E8607A7-7C11-4BB8-83D8-7E793DA76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8" t="12403" r="18894" b="12248"/>
          <a:stretch/>
        </p:blipFill>
        <p:spPr>
          <a:xfrm>
            <a:off x="683986" y="195492"/>
            <a:ext cx="10405772" cy="646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37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BE825D-1755-4F75-9638-E83852B84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42" y="627320"/>
            <a:ext cx="11851758" cy="6230679"/>
          </a:xfrm>
        </p:spPr>
        <p:txBody>
          <a:bodyPr>
            <a:normAutofit/>
          </a:bodyPr>
          <a:lstStyle/>
          <a:p>
            <a:r>
              <a:rPr lang="cs-CZ" sz="1900" b="1" dirty="0"/>
              <a:t>2. pol. 13. stol.:</a:t>
            </a:r>
            <a:r>
              <a:rPr lang="cs-CZ" sz="1900" dirty="0"/>
              <a:t>   </a:t>
            </a:r>
            <a:r>
              <a:rPr lang="cs-CZ" sz="1900" b="1" dirty="0"/>
              <a:t>královské </a:t>
            </a:r>
            <a:r>
              <a:rPr lang="cs-CZ" sz="1900" dirty="0"/>
              <a:t> –  za Přemysla Otakara II. (architektonicky odvozeny Francie)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–  vzor:  palácová kaple v </a:t>
            </a:r>
            <a:r>
              <a:rPr lang="cs-CZ" sz="1900" dirty="0" err="1"/>
              <a:t>Klosterneuburgu</a:t>
            </a:r>
            <a:r>
              <a:rPr lang="cs-CZ" sz="1900" dirty="0"/>
              <a:t> (capella </a:t>
            </a:r>
            <a:r>
              <a:rPr lang="cs-CZ" sz="1900" dirty="0" err="1"/>
              <a:t>speciosa</a:t>
            </a:r>
            <a:r>
              <a:rPr lang="cs-CZ" sz="1900" dirty="0"/>
              <a:t>, 1222) </a:t>
            </a:r>
          </a:p>
          <a:p>
            <a:pPr marL="0" indent="0">
              <a:buNone/>
            </a:pPr>
            <a:r>
              <a:rPr lang="cs-CZ" sz="1900" b="1" dirty="0"/>
              <a:t>                                   šlechtické  </a:t>
            </a:r>
            <a:r>
              <a:rPr lang="cs-CZ" sz="1900" dirty="0"/>
              <a:t>–  za Václava II. († 1305) 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–  nejstarší:  80. léta, Český Šternberk (palácová)</a:t>
            </a:r>
          </a:p>
          <a:p>
            <a:pPr marL="0" indent="0">
              <a:buNone/>
            </a:pPr>
            <a:r>
              <a:rPr lang="cs-CZ" sz="1900" dirty="0"/>
              <a:t>                                –  </a:t>
            </a:r>
            <a:r>
              <a:rPr lang="cs-CZ" sz="1900" b="1" dirty="0"/>
              <a:t>jednolodní, obdélné s rovným uzávěrem</a:t>
            </a:r>
            <a:r>
              <a:rPr lang="cs-CZ" sz="1900" dirty="0"/>
              <a:t>: Zvíkov, Špilberk, Buchlov (</a:t>
            </a:r>
            <a:r>
              <a:rPr lang="de-DE" sz="1900" dirty="0"/>
              <a:t>Torturmkapelle</a:t>
            </a:r>
            <a:r>
              <a:rPr lang="cs-CZ" sz="1900" dirty="0"/>
              <a:t>, v branské věži)</a:t>
            </a:r>
          </a:p>
          <a:p>
            <a:pPr marL="0" indent="0">
              <a:buNone/>
            </a:pPr>
            <a:r>
              <a:rPr lang="cs-CZ" sz="1900" dirty="0"/>
              <a:t>                                –  </a:t>
            </a:r>
            <a:r>
              <a:rPr lang="cs-CZ" sz="1900" b="1" dirty="0"/>
              <a:t>jednolodní s polygonálním závěrem</a:t>
            </a:r>
            <a:r>
              <a:rPr lang="cs-CZ" sz="1900" dirty="0"/>
              <a:t>:  Písek, Houska, Bezděz, Nižbor, Osek </a:t>
            </a:r>
          </a:p>
          <a:p>
            <a:pPr marL="0" indent="0">
              <a:buNone/>
            </a:pPr>
            <a:r>
              <a:rPr lang="cs-CZ" sz="1900" dirty="0"/>
              <a:t>                                –  </a:t>
            </a:r>
            <a:r>
              <a:rPr lang="cs-CZ" sz="1900" b="1" dirty="0"/>
              <a:t>oktogonální kaplová věž</a:t>
            </a:r>
            <a:r>
              <a:rPr lang="cs-CZ" sz="1900" dirty="0"/>
              <a:t>:   Okoř  (kol. 1300, v přízemí věže)</a:t>
            </a:r>
          </a:p>
          <a:p>
            <a:endParaRPr lang="cs-CZ" sz="1900" b="1" dirty="0"/>
          </a:p>
          <a:p>
            <a:r>
              <a:rPr lang="cs-CZ" sz="1900" b="1" dirty="0"/>
              <a:t>14. stol. </a:t>
            </a:r>
            <a:r>
              <a:rPr lang="cs-CZ" sz="1900" dirty="0"/>
              <a:t> –  na královských, šlechtických i biskupských hradech </a:t>
            </a:r>
          </a:p>
          <a:p>
            <a:pPr marL="0" indent="0">
              <a:buNone/>
            </a:pPr>
            <a:r>
              <a:rPr lang="cs-CZ" sz="1900" dirty="0"/>
              <a:t>                     –  nové typy:  kaple otevřené do profánního sálu:  chór (kněžiště) ve věži:  Karlštejn, Kost, Dražice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chór v podobě arkýře:  Příbram, </a:t>
            </a:r>
            <a:r>
              <a:rPr lang="cs-CZ" sz="1900" dirty="0" err="1"/>
              <a:t>Egerberk</a:t>
            </a:r>
            <a:r>
              <a:rPr lang="cs-CZ" sz="1900" dirty="0"/>
              <a:t>, </a:t>
            </a:r>
            <a:r>
              <a:rPr lang="cs-CZ" sz="1900" dirty="0" err="1"/>
              <a:t>Maidštejn</a:t>
            </a:r>
            <a:r>
              <a:rPr lang="cs-CZ" sz="1900" dirty="0"/>
              <a:t> </a:t>
            </a:r>
          </a:p>
          <a:p>
            <a:pPr marL="0" indent="0">
              <a:buNone/>
            </a:pPr>
            <a:r>
              <a:rPr lang="cs-CZ" sz="1900" dirty="0"/>
              <a:t>                    –  Jan Lucemburský:  kaple na </a:t>
            </a:r>
            <a:r>
              <a:rPr lang="cs-CZ" sz="1900" dirty="0" err="1"/>
              <a:t>Hasištejně</a:t>
            </a:r>
            <a:r>
              <a:rPr lang="cs-CZ" sz="1900" dirty="0"/>
              <a:t> </a:t>
            </a:r>
          </a:p>
          <a:p>
            <a:pPr marL="0" indent="0">
              <a:buNone/>
            </a:pPr>
            <a:r>
              <a:rPr lang="cs-CZ" sz="1900" dirty="0"/>
              <a:t>                    –  Karel IV.:   Karlštejn (dvě kaple P. Marie a sv. Kateřiny), Hrádek u </a:t>
            </a:r>
            <a:r>
              <a:rPr lang="cs-CZ" sz="1900" dirty="0" err="1"/>
              <a:t>Purkarce</a:t>
            </a:r>
            <a:r>
              <a:rPr lang="cs-CZ" sz="1900" dirty="0"/>
              <a:t>, kaple Všech svatých na PH </a:t>
            </a:r>
          </a:p>
          <a:p>
            <a:pPr marL="0" indent="0">
              <a:buNone/>
            </a:pPr>
            <a:r>
              <a:rPr lang="cs-CZ" sz="1900" dirty="0"/>
              <a:t>                    –  Václav IV.:  arkýřová kaple ve Vlašském dvoře v Kutné Hoře, na Točníku, v Králově Dvoře </a:t>
            </a:r>
          </a:p>
          <a:p>
            <a:pPr marL="0" indent="0">
              <a:buNone/>
            </a:pPr>
            <a:r>
              <a:rPr lang="cs-CZ" sz="1900" dirty="0"/>
              <a:t>                    –  šlechtické:   Český Krumlov (Rožmberkové), Lipnice nad Sázavou (z </a:t>
            </a:r>
            <a:r>
              <a:rPr lang="cs-CZ" sz="1900" dirty="0" err="1"/>
              <a:t>Lipé</a:t>
            </a:r>
            <a:r>
              <a:rPr lang="cs-CZ" sz="1900" dirty="0"/>
              <a:t>) </a:t>
            </a:r>
          </a:p>
          <a:p>
            <a:pPr marL="0" indent="0">
              <a:buNone/>
            </a:pPr>
            <a:r>
              <a:rPr lang="cs-CZ" sz="1900" dirty="0"/>
              <a:t>                    –  biskupské:  Dražice  (Jan IV. Z Dražic, jihofrancouzský import)</a:t>
            </a:r>
          </a:p>
          <a:p>
            <a:pPr marL="0" indent="0">
              <a:buNone/>
            </a:pPr>
            <a:endParaRPr lang="cs-CZ" sz="1900" dirty="0"/>
          </a:p>
          <a:p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30804184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931B68-58D6-4FB3-8617-4FF433CD1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99" y="108856"/>
            <a:ext cx="2847372" cy="31598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05C90D5-8445-486B-AD1D-9F67F932E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253" y="3442443"/>
            <a:ext cx="4739833" cy="315988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74ED392-CDCB-460E-A858-4AD13B908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086" y="452436"/>
            <a:ext cx="3979624" cy="59531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7ED13CD-5000-469F-AFEF-B80F0E7DA6E1}"/>
              </a:ext>
            </a:extLst>
          </p:cNvPr>
          <p:cNvSpPr txBox="1"/>
          <p:nvPr/>
        </p:nvSpPr>
        <p:spPr>
          <a:xfrm>
            <a:off x="4691743" y="544286"/>
            <a:ext cx="740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Kost</a:t>
            </a:r>
          </a:p>
        </p:txBody>
      </p:sp>
    </p:spTree>
    <p:extLst>
      <p:ext uri="{BB962C8B-B14F-4D97-AF65-F5344CB8AC3E}">
        <p14:creationId xmlns:p14="http://schemas.microsoft.com/office/powerpoint/2010/main" val="1253797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E39EB77-0D34-476C-B5C6-365684816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23" y="598861"/>
            <a:ext cx="3907443" cy="519880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ECE876F-7DF2-47A4-A969-1A8F3F53C4F9}"/>
              </a:ext>
            </a:extLst>
          </p:cNvPr>
          <p:cNvSpPr txBox="1"/>
          <p:nvPr/>
        </p:nvSpPr>
        <p:spPr>
          <a:xfrm>
            <a:off x="1084206" y="5962992"/>
            <a:ext cx="2968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Vlašský dvůr v Kutné Hoře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CF09E42-7ACD-4A31-9E60-AD05A3928067}"/>
              </a:ext>
            </a:extLst>
          </p:cNvPr>
          <p:cNvSpPr txBox="1"/>
          <p:nvPr/>
        </p:nvSpPr>
        <p:spPr>
          <a:xfrm>
            <a:off x="7707300" y="5978381"/>
            <a:ext cx="229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Hrádek v Kutné Hoře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6DE8DD1-D172-44FD-B3AF-A9BA9FACB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376" y="2819354"/>
            <a:ext cx="3611301" cy="309044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322D07E-2C99-41BF-9BA5-6B78564AC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680" y="642404"/>
            <a:ext cx="3469048" cy="519880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9215A2E-1ABD-446E-ACD2-C7DF3FC4D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528" y="598861"/>
            <a:ext cx="3369703" cy="224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47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55E3C62-6FA8-4DF9-8E7C-D52A8AC55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03" y="272289"/>
            <a:ext cx="3435431" cy="514842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0B11179-158F-4E8F-8847-C06B20621354}"/>
              </a:ext>
            </a:extLst>
          </p:cNvPr>
          <p:cNvSpPr txBox="1"/>
          <p:nvPr/>
        </p:nvSpPr>
        <p:spPr>
          <a:xfrm>
            <a:off x="396935" y="5765171"/>
            <a:ext cx="459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Lipnice na Sázavou :  kaplová věž (sv. Vavřince)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72F309E-443B-4307-A130-63B8CCB72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662" y="3429000"/>
            <a:ext cx="4629873" cy="35187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66DA65-462B-49BA-8F20-ECCF1E00E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916" y="193876"/>
            <a:ext cx="4861367" cy="323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941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B333C0-3662-48D5-99AB-49B7D5FE0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791" y="616687"/>
            <a:ext cx="11472529" cy="6654969"/>
          </a:xfrm>
        </p:spPr>
        <p:txBody>
          <a:bodyPr/>
          <a:lstStyle/>
          <a:p>
            <a:r>
              <a:rPr lang="cs-CZ" sz="1800" b="1" dirty="0"/>
              <a:t>15. stol.  </a:t>
            </a:r>
            <a:r>
              <a:rPr lang="cs-CZ" sz="1800" dirty="0"/>
              <a:t>–   30. léta:  palácová kaple v Poděbradech (náboženská výmalba ve východní část velkého sálu) </a:t>
            </a:r>
          </a:p>
          <a:p>
            <a:pPr marL="0" indent="0">
              <a:buNone/>
            </a:pPr>
            <a:r>
              <a:rPr lang="cs-CZ" sz="1800" dirty="0"/>
              <a:t>                     –  arkýřová kaple na </a:t>
            </a:r>
            <a:r>
              <a:rPr lang="cs-CZ" sz="1800" dirty="0" err="1"/>
              <a:t>Cimburku</a:t>
            </a:r>
            <a:r>
              <a:rPr lang="cs-CZ" sz="1800" dirty="0"/>
              <a:t> u Koryčan  </a:t>
            </a:r>
          </a:p>
          <a:p>
            <a:pPr marL="0" indent="0">
              <a:buNone/>
            </a:pPr>
            <a:r>
              <a:rPr lang="cs-CZ" sz="1800" dirty="0"/>
              <a:t>                     –   husitské hrady:  pouze Drábské světničky v Českém ráji  (kaple vysekána v pískovci) </a:t>
            </a:r>
          </a:p>
          <a:p>
            <a:pPr marL="0" indent="0">
              <a:buNone/>
            </a:pPr>
            <a:r>
              <a:rPr lang="cs-CZ" sz="1800" dirty="0"/>
              <a:t>                     –   další až v polovině století </a:t>
            </a:r>
          </a:p>
          <a:p>
            <a:pPr marL="0" indent="0">
              <a:buNone/>
            </a:pPr>
            <a:r>
              <a:rPr lang="cs-CZ" sz="1800" dirty="0"/>
              <a:t>                     –   nově:   kaple na baštách:  Klenová, Švihov, Rabí, </a:t>
            </a:r>
            <a:r>
              <a:rPr lang="cs-CZ" sz="1800" dirty="0" err="1"/>
              <a:t>Švamberk</a:t>
            </a:r>
            <a:endParaRPr lang="cs-CZ" sz="1800" dirty="0"/>
          </a:p>
          <a:p>
            <a:endParaRPr lang="cs-CZ" sz="1800" b="1" dirty="0"/>
          </a:p>
          <a:p>
            <a:r>
              <a:rPr lang="cs-CZ" sz="1800" b="1" dirty="0"/>
              <a:t>Konec 15. a 16. stol. </a:t>
            </a:r>
            <a:r>
              <a:rPr lang="cs-CZ" sz="1800" dirty="0"/>
              <a:t> –  panovník přestal být výsadním stavebníkem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–  jediné královské založení:  nová kaple na Křivoklátě, iniciovaná Vladislavem Jagellonským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zaklenuta síťovou klenbou svatovítského typu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–  dominuje obdélná loď s odsazeným vítězným obloukem a užším chórem: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Švihov, Rábí, Orlík, Bor u Tachova, Kunětická Hora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–  arkýřová kaple:   Hrádek v Kutné Hoře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–  </a:t>
            </a:r>
            <a:r>
              <a:rPr lang="pl-PL" sz="1800" dirty="0"/>
              <a:t>kaple adaptované z profánních prostor:  P. Marie v Jindřichově Hradci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422807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B195601-78DE-467C-8B08-04F6BA45F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2" b="10560"/>
          <a:stretch/>
        </p:blipFill>
        <p:spPr>
          <a:xfrm>
            <a:off x="5417319" y="2073349"/>
            <a:ext cx="3109636" cy="359735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C2C02A7-BC34-47CA-85B5-B6A6C4755A74}"/>
              </a:ext>
            </a:extLst>
          </p:cNvPr>
          <p:cNvSpPr txBox="1"/>
          <p:nvPr/>
        </p:nvSpPr>
        <p:spPr>
          <a:xfrm>
            <a:off x="954875" y="581087"/>
            <a:ext cx="11863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Křivoklát:  </a:t>
            </a:r>
            <a:r>
              <a:rPr lang="cs-CZ" sz="2400" dirty="0"/>
              <a:t>pozdně gotická kaple v prvním patře, na úrovni královského paláce</a:t>
            </a:r>
            <a:endParaRPr lang="cs-CZ" sz="2400" b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4FC58B7-22F8-4A31-A423-C460A536F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17" r="10752"/>
          <a:stretch/>
        </p:blipFill>
        <p:spPr>
          <a:xfrm>
            <a:off x="281792" y="1751209"/>
            <a:ext cx="5135527" cy="46279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ED6CDF-3FF2-4235-B342-CC921B38D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955" y="1751208"/>
            <a:ext cx="3473130" cy="462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81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113A396-F0C0-4089-AA84-CC6D78965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29" y="1793396"/>
            <a:ext cx="4417947" cy="39609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19A8FD1-32DC-467C-899E-CFB3363CD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31" y="1678075"/>
            <a:ext cx="2336707" cy="35018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536FF59-C572-4127-BB94-CBEBD8BBD917}"/>
              </a:ext>
            </a:extLst>
          </p:cNvPr>
          <p:cNvSpPr txBox="1"/>
          <p:nvPr/>
        </p:nvSpPr>
        <p:spPr>
          <a:xfrm>
            <a:off x="1643744" y="468086"/>
            <a:ext cx="2447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Jindřichův Hradec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84EC85D-1E7A-4346-90B3-74E8E911A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493" y="272005"/>
            <a:ext cx="4213185" cy="63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674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F294DF7-9FA9-48C8-9963-44AFEF2D3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820576"/>
            <a:ext cx="3696131" cy="27824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6532AA-7931-4C1B-A5E0-AD2402224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170" y="203797"/>
            <a:ext cx="4163476" cy="62405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5D5224-1BE8-4895-80B4-79B45BD6C6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247"/>
          <a:stretch/>
        </p:blipFill>
        <p:spPr>
          <a:xfrm>
            <a:off x="2437315" y="203797"/>
            <a:ext cx="2994656" cy="343394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A76B43C-8350-490D-895F-4E98B37688C0}"/>
              </a:ext>
            </a:extLst>
          </p:cNvPr>
          <p:cNvSpPr txBox="1"/>
          <p:nvPr/>
        </p:nvSpPr>
        <p:spPr>
          <a:xfrm>
            <a:off x="990862" y="642257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400" b="1" dirty="0"/>
              <a:t>Rabí</a:t>
            </a:r>
          </a:p>
        </p:txBody>
      </p:sp>
    </p:spTree>
    <p:extLst>
      <p:ext uri="{BB962C8B-B14F-4D97-AF65-F5344CB8AC3E}">
        <p14:creationId xmlns:p14="http://schemas.microsoft.com/office/powerpoint/2010/main" val="8426437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E3184A2-D510-4503-AB06-CC31472E0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797" y="4414501"/>
            <a:ext cx="3889094" cy="22744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43B7236-8D96-468E-AEFD-ED3025F07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484" y="1101110"/>
            <a:ext cx="4970087" cy="33133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45C5549-9B03-4F40-A184-64FDB76FE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342" y="577907"/>
            <a:ext cx="3801458" cy="570218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7708916-84B7-47B6-B153-0048E626C18A}"/>
              </a:ext>
            </a:extLst>
          </p:cNvPr>
          <p:cNvSpPr txBox="1"/>
          <p:nvPr/>
        </p:nvSpPr>
        <p:spPr>
          <a:xfrm>
            <a:off x="2743200" y="393241"/>
            <a:ext cx="2122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Kunětická Hora</a:t>
            </a:r>
          </a:p>
        </p:txBody>
      </p:sp>
    </p:spTree>
    <p:extLst>
      <p:ext uri="{BB962C8B-B14F-4D97-AF65-F5344CB8AC3E}">
        <p14:creationId xmlns:p14="http://schemas.microsoft.com/office/powerpoint/2010/main" val="28628614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B1DF2-8C21-4A62-80ED-CD07DD88E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783770"/>
            <a:ext cx="11702143" cy="6074229"/>
          </a:xfrm>
        </p:spPr>
        <p:txBody>
          <a:bodyPr/>
          <a:lstStyle/>
          <a:p>
            <a:pPr algn="l"/>
            <a:r>
              <a:rPr lang="cs-CZ" sz="2000" b="1" dirty="0">
                <a:solidFill>
                  <a:srgbClr val="000000"/>
                </a:solidFill>
              </a:rPr>
              <a:t>Oratoř  </a:t>
            </a:r>
            <a:r>
              <a:rPr lang="cs-CZ" sz="2000" dirty="0">
                <a:solidFill>
                  <a:srgbClr val="000000"/>
                </a:solidFill>
              </a:rPr>
              <a:t>–  l</a:t>
            </a:r>
            <a:r>
              <a:rPr lang="cs-CZ" sz="2000" dirty="0"/>
              <a:t>at. </a:t>
            </a:r>
            <a:r>
              <a:rPr lang="cs-CZ" sz="2000" dirty="0" err="1"/>
              <a:t>orare</a:t>
            </a:r>
            <a:r>
              <a:rPr lang="cs-CZ" sz="2000" dirty="0"/>
              <a:t>, modlit se </a:t>
            </a:r>
          </a:p>
          <a:p>
            <a:pPr marL="0" indent="0" algn="l">
              <a:buNone/>
            </a:pPr>
            <a:r>
              <a:rPr lang="cs-CZ" sz="2000" dirty="0"/>
              <a:t>                  –  modlitebna:  soukromá </a:t>
            </a:r>
            <a:r>
              <a:rPr lang="cs-CZ" sz="2000" dirty="0">
                <a:solidFill>
                  <a:srgbClr val="000000"/>
                </a:solidFill>
              </a:rPr>
              <a:t>místnost určená k modlitbě a rozjímání 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–  vedle obytných prostor, v síle zdi nebo v arkýři:  Křivoklát, Karlštejn, </a:t>
            </a:r>
            <a:r>
              <a:rPr lang="cs-CZ" sz="2000" dirty="0" err="1">
                <a:solidFill>
                  <a:srgbClr val="000000"/>
                </a:solidFill>
              </a:rPr>
              <a:t>Kašperk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                                                        Vlašský dvůr v Kutné Hoře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–  3 typy:  privátní  (není zasvěcena), </a:t>
            </a:r>
            <a:r>
              <a:rPr lang="cs-CZ" sz="2000" dirty="0" err="1">
                <a:solidFill>
                  <a:srgbClr val="000000"/>
                </a:solidFill>
              </a:rPr>
              <a:t>poloveřejné</a:t>
            </a:r>
            <a:r>
              <a:rPr lang="cs-CZ" sz="2000" dirty="0">
                <a:solidFill>
                  <a:srgbClr val="000000"/>
                </a:solidFill>
              </a:rPr>
              <a:t> a veřejné   (musí být zasvěcena)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–  mohou fungovat jako tzv. druhé kaple:  otevřené do profánního prostoru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                                       někdy samostatný liturgický prostor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–  tzv. oltářní výklenky a přenosné oltáře:   nemohly nahradit kapli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                                        skřínka v síle zdi (Okoř, Kost), uzavíratelné (ostění) 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                                       dům U kamenného zvonu v Praze, </a:t>
            </a:r>
            <a:r>
              <a:rPr lang="cs-CZ" sz="2000" dirty="0" err="1">
                <a:solidFill>
                  <a:srgbClr val="000000"/>
                </a:solidFill>
              </a:rPr>
              <a:t>Rokštejn</a:t>
            </a:r>
            <a:endParaRPr lang="cs-CZ" sz="2000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endParaRPr lang="cs-CZ" sz="2000" dirty="0"/>
          </a:p>
          <a:p>
            <a:r>
              <a:rPr lang="cs-CZ" sz="2000" b="1" dirty="0" err="1"/>
              <a:t>Empora</a:t>
            </a:r>
            <a:r>
              <a:rPr lang="cs-CZ" sz="2000" dirty="0"/>
              <a:t>  –  od 11. stol. v tzv. vlastnických kostelích:  tribuna nesená klenbou, přístup pro vlastníka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někdy s vlastním oltářem </a:t>
            </a:r>
          </a:p>
          <a:p>
            <a:pPr marL="0" indent="0">
              <a:buNone/>
            </a:pPr>
            <a:r>
              <a:rPr lang="cs-CZ" sz="2000" dirty="0"/>
              <a:t>                   –  běžné ve 12. až 14. stol. a pak v pohusitské době </a:t>
            </a:r>
          </a:p>
          <a:p>
            <a:pPr marL="0" indent="0">
              <a:buNone/>
            </a:pPr>
            <a:r>
              <a:rPr lang="cs-CZ" sz="2000" dirty="0"/>
              <a:t>                   –  Francie:  ve 12. a 13. stol.:   </a:t>
            </a:r>
            <a:r>
              <a:rPr lang="cs-CZ" sz="2000" dirty="0" err="1"/>
              <a:t>sedille</a:t>
            </a:r>
            <a:r>
              <a:rPr lang="cs-CZ" sz="2000" dirty="0"/>
              <a:t>  –  slepé </a:t>
            </a:r>
            <a:r>
              <a:rPr lang="cs-CZ" sz="2000" dirty="0" err="1"/>
              <a:t>ardády</a:t>
            </a:r>
            <a:r>
              <a:rPr lang="cs-CZ" sz="2000" dirty="0"/>
              <a:t> po obvodu kaple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1666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FD486B0-C5BB-403F-91F0-17AFB8897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69" t="23411" r="63107" b="29612"/>
          <a:stretch/>
        </p:blipFill>
        <p:spPr>
          <a:xfrm>
            <a:off x="8277340" y="428590"/>
            <a:ext cx="3466642" cy="564604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29D456-6E2D-4C0C-B321-64EC8A904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1" y="1132229"/>
            <a:ext cx="8256684" cy="550445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AF3472F-737C-4063-BF6B-A98B7FF55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2"/>
          <a:stretch/>
        </p:blipFill>
        <p:spPr>
          <a:xfrm>
            <a:off x="3969630" y="180054"/>
            <a:ext cx="4428895" cy="259099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EA96CBD-3CB7-44F7-933E-A6871198D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4" y="180054"/>
            <a:ext cx="3466643" cy="259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940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D4ED36-3EA8-48FB-B07B-8B7866201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620486"/>
            <a:ext cx="11484429" cy="6934199"/>
          </a:xfrm>
        </p:spPr>
        <p:txBody>
          <a:bodyPr/>
          <a:lstStyle/>
          <a:p>
            <a:pPr algn="l"/>
            <a:r>
              <a:rPr lang="cs-CZ" sz="2000" b="1" dirty="0">
                <a:solidFill>
                  <a:srgbClr val="000000"/>
                </a:solidFill>
              </a:rPr>
              <a:t>Roubené komory</a:t>
            </a:r>
            <a:r>
              <a:rPr lang="cs-CZ" sz="2000" dirty="0">
                <a:solidFill>
                  <a:srgbClr val="000000"/>
                </a:solidFill>
              </a:rPr>
              <a:t>  –  dřevěné obložení stěn:  srubová konstrukce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–  12. stol.:  Korutany Štýrsko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–  13. stol.:  v palácích Přemysla Otakara II.:  Bezděz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      Karla IV. a Václava IV.:  </a:t>
            </a:r>
            <a:r>
              <a:rPr lang="cs-CZ" sz="2000" dirty="0" err="1">
                <a:solidFill>
                  <a:srgbClr val="000000"/>
                </a:solidFill>
              </a:rPr>
              <a:t>Kašperk</a:t>
            </a:r>
            <a:r>
              <a:rPr lang="cs-CZ" sz="2000" dirty="0">
                <a:solidFill>
                  <a:srgbClr val="000000"/>
                </a:solidFill>
              </a:rPr>
              <a:t>, Radyně, Točník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                      biskup Jan z Dražic:   Dražice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–  ploché stropy i valené klenby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          –  zateplení místností obývaných ženami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00000"/>
                </a:solidFill>
              </a:rPr>
              <a:t>                           </a:t>
            </a:r>
            <a:endParaRPr lang="cs-CZ" sz="20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cs-CZ" sz="2000" b="1" dirty="0"/>
              <a:t>Vytápění   –   krby </a:t>
            </a:r>
          </a:p>
          <a:p>
            <a:pPr marL="0" indent="0" algn="l">
              <a:buNone/>
            </a:pPr>
            <a:r>
              <a:rPr lang="cs-CZ" sz="2000" b="1" dirty="0"/>
              <a:t>                       –   kachlová kamna:   </a:t>
            </a:r>
            <a:r>
              <a:rPr lang="cs-CZ" sz="2000" dirty="0" err="1"/>
              <a:t>Rokštejn</a:t>
            </a:r>
            <a:r>
              <a:rPr lang="cs-CZ" sz="2000" dirty="0"/>
              <a:t>  –  kachle malého formátu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Melice  –  olomoucký biskup Václav králík z Buřenic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</a:t>
            </a:r>
            <a:r>
              <a:rPr lang="cs-CZ" sz="2000" b="0" i="0" u="none" strike="noStrike" baseline="0" dirty="0"/>
              <a:t>Blansek, Nový </a:t>
            </a:r>
            <a:r>
              <a:rPr lang="cs-CZ" sz="2000" b="0" i="0" u="none" strike="noStrike" baseline="0" dirty="0" err="1"/>
              <a:t>Cimburk</a:t>
            </a:r>
            <a:r>
              <a:rPr lang="cs-CZ" sz="2000" b="0" i="0" u="none" strike="noStrike" baseline="0" dirty="0"/>
              <a:t>, Ježův hrad, </a:t>
            </a:r>
            <a:r>
              <a:rPr lang="cs-CZ" sz="2000" b="0" i="0" u="none" strike="noStrike" baseline="0" dirty="0" err="1"/>
              <a:t>Loucky</a:t>
            </a:r>
            <a:r>
              <a:rPr lang="cs-CZ" sz="2000" b="0" i="0" u="none" strike="noStrike" baseline="0" dirty="0"/>
              <a:t>, Starý Jičín,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</a:t>
            </a:r>
            <a:r>
              <a:rPr lang="cs-CZ" sz="2000" b="0" i="0" u="none" strike="noStrike" baseline="0" dirty="0"/>
              <a:t>Lukov, Brumov, </a:t>
            </a:r>
            <a:r>
              <a:rPr lang="cs-CZ" sz="2000" b="0" i="0" u="none" strike="noStrike" baseline="0" dirty="0" err="1"/>
              <a:t>Starkov</a:t>
            </a:r>
            <a:endParaRPr lang="cs-CZ" sz="2000" dirty="0"/>
          </a:p>
          <a:p>
            <a:pPr marL="0" indent="0" algn="l">
              <a:buNone/>
            </a:pPr>
            <a:r>
              <a:rPr lang="cs-CZ" sz="2000" b="1" dirty="0"/>
              <a:t>                       –  Teplovzdušné topení: </a:t>
            </a:r>
            <a:r>
              <a:rPr lang="cs-CZ" sz="2000" dirty="0"/>
              <a:t>  –   </a:t>
            </a:r>
            <a:r>
              <a:rPr lang="cs-CZ" sz="2000" dirty="0">
                <a:solidFill>
                  <a:srgbClr val="000000"/>
                </a:solidFill>
              </a:rPr>
              <a:t>V</a:t>
            </a:r>
            <a:r>
              <a:rPr lang="cs-CZ" sz="2000" b="0" i="0" u="none" strike="noStrike" baseline="0" dirty="0"/>
              <a:t>ranov nad Dyjí: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</a:t>
            </a:r>
            <a:r>
              <a:rPr lang="cs-CZ" sz="2000" b="0" i="0" u="none" strike="noStrike" baseline="0" dirty="0"/>
              <a:t>–   </a:t>
            </a:r>
            <a:r>
              <a:rPr lang="cs-CZ" sz="2000" b="0" i="0" u="none" strike="noStrike" baseline="0" dirty="0" err="1"/>
              <a:t>Rokštejn</a:t>
            </a:r>
            <a:r>
              <a:rPr lang="cs-CZ" sz="2000" b="0" i="0" u="none" strike="noStrike" baseline="0" dirty="0"/>
              <a:t>: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33075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740735" y="-7974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rgbClr val="FF0000"/>
                </a:solidFill>
              </a:rPr>
              <a:t>      </a:t>
            </a:r>
            <a:r>
              <a:rPr lang="cs-CZ" altLang="cs-CZ" sz="3200" b="1" dirty="0">
                <a:solidFill>
                  <a:srgbClr val="FF0000"/>
                </a:solidFill>
              </a:rPr>
              <a:t>Kachle z biskupského hrádku v </a:t>
            </a:r>
            <a:r>
              <a:rPr lang="cs-CZ" altLang="cs-CZ" sz="3200" b="1" dirty="0" err="1">
                <a:solidFill>
                  <a:srgbClr val="FF0000"/>
                </a:solidFill>
              </a:rPr>
              <a:t>Melicích</a:t>
            </a:r>
            <a:r>
              <a:rPr lang="cs-CZ" altLang="cs-CZ" sz="3200" b="1" dirty="0">
                <a:solidFill>
                  <a:srgbClr val="FF0000"/>
                </a:solidFill>
              </a:rPr>
              <a:t> 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24579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552892" y="1063256"/>
            <a:ext cx="7421527" cy="5794743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1800" dirty="0"/>
              <a:t>Dokumentují společenský význam a postavení olomouckého biskupa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Václava z Buřenic, zvaného Králík</a:t>
            </a:r>
          </a:p>
          <a:p>
            <a:pPr eaLnBrk="1" hangingPunct="1"/>
            <a:r>
              <a:rPr lang="cs-CZ" altLang="cs-CZ" sz="1800" b="1" dirty="0"/>
              <a:t>Nález  </a:t>
            </a:r>
            <a:r>
              <a:rPr lang="cs-CZ" altLang="cs-CZ" sz="1800" dirty="0"/>
              <a:t>–   30. léta 20. stol.:  vyškovský lékař J. </a:t>
            </a:r>
            <a:r>
              <a:rPr lang="cs-CZ" altLang="cs-CZ" sz="1800" dirty="0" err="1"/>
              <a:t>Zháněl</a:t>
            </a:r>
            <a:r>
              <a:rPr lang="cs-CZ" altLang="cs-CZ" sz="1800" dirty="0"/>
              <a:t> </a:t>
            </a:r>
          </a:p>
          <a:p>
            <a:pPr eaLnBrk="1" hangingPunct="1"/>
            <a:r>
              <a:rPr lang="cs-CZ" altLang="cs-CZ" sz="1800" b="1" dirty="0"/>
              <a:t>Vznik  –   1412 – 1416</a:t>
            </a:r>
          </a:p>
          <a:p>
            <a:pPr eaLnBrk="1" hangingPunct="1"/>
            <a:r>
              <a:rPr lang="cs-CZ" altLang="cs-CZ" sz="1800" b="1" dirty="0"/>
              <a:t>Ideový koncept  –   </a:t>
            </a:r>
            <a:r>
              <a:rPr lang="cs-CZ" altLang="cs-CZ" sz="1800" dirty="0"/>
              <a:t>ztvárnění životních osudů a společenského vzestupu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vysokého církevního hodnostáře zemanského původu,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který se stal oblíbencem a důvěrníkem Václava IV.. </a:t>
            </a:r>
          </a:p>
          <a:p>
            <a:pPr eaLnBrk="1" hangingPunct="1"/>
            <a:r>
              <a:rPr lang="cs-CZ" altLang="cs-CZ" sz="1800" b="1" dirty="0"/>
              <a:t>Ikonografie  </a:t>
            </a:r>
            <a:r>
              <a:rPr lang="cs-CZ" altLang="cs-CZ" sz="1800" dirty="0"/>
              <a:t>–  řada symbolů, narážek a jinotajů:  </a:t>
            </a:r>
          </a:p>
          <a:p>
            <a:pPr marL="0" indent="0" eaLnBrk="1" hangingPunct="1">
              <a:buNone/>
            </a:pPr>
            <a:r>
              <a:rPr lang="cs-CZ" altLang="cs-CZ" sz="1800" b="1" dirty="0"/>
              <a:t>                               orel:   </a:t>
            </a:r>
            <a:r>
              <a:rPr lang="cs-CZ" altLang="cs-CZ" sz="1800" dirty="0"/>
              <a:t>symbol bdělosti církve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</a:t>
            </a:r>
            <a:r>
              <a:rPr lang="cs-CZ" altLang="cs-CZ" sz="1800" b="1" dirty="0"/>
              <a:t>králík ve spárech orla:  </a:t>
            </a:r>
            <a:r>
              <a:rPr lang="cs-CZ" altLang="cs-CZ" sz="1800" dirty="0"/>
              <a:t>narážka na biskupovu přezdívku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</a:t>
            </a:r>
            <a:r>
              <a:rPr lang="cs-CZ" altLang="cs-CZ" sz="1800" b="1" dirty="0"/>
              <a:t>znak </a:t>
            </a:r>
            <a:r>
              <a:rPr lang="cs-CZ" altLang="cs-CZ" sz="1800" b="1" dirty="0" err="1"/>
              <a:t>ol</a:t>
            </a:r>
            <a:r>
              <a:rPr lang="cs-CZ" altLang="cs-CZ" sz="1800" b="1" dirty="0"/>
              <a:t>. biskupství:  </a:t>
            </a:r>
            <a:r>
              <a:rPr lang="cs-CZ" altLang="cs-CZ" sz="1800" dirty="0"/>
              <a:t>hodnost administrátora a biskupa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olomoucké diecéze (1412 – 1416)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</a:t>
            </a:r>
            <a:r>
              <a:rPr lang="cs-CZ" altLang="cs-CZ" sz="1800" b="1" dirty="0"/>
              <a:t>svatopetrské klíče:  </a:t>
            </a:r>
            <a:r>
              <a:rPr lang="cs-CZ" altLang="cs-CZ" sz="1800" dirty="0"/>
              <a:t>symboly papežské moci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diplomatické aktivity a vztah </a:t>
            </a:r>
            <a:r>
              <a:rPr lang="cs-CZ" altLang="cs-CZ" sz="1800" b="1" dirty="0"/>
              <a:t>k </a:t>
            </a:r>
            <a:r>
              <a:rPr lang="cs-CZ" altLang="cs-CZ" sz="1800" dirty="0"/>
              <a:t>papežské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kurii </a:t>
            </a:r>
          </a:p>
          <a:p>
            <a:pPr marL="0" indent="0" eaLnBrk="1" hangingPunct="1">
              <a:buNone/>
            </a:pPr>
            <a:r>
              <a:rPr lang="cs-CZ" altLang="cs-CZ" sz="1800" b="1" dirty="0"/>
              <a:t> </a:t>
            </a:r>
          </a:p>
        </p:txBody>
      </p:sp>
      <p:pic>
        <p:nvPicPr>
          <p:cNvPr id="24580" name="Picture 7" descr="img160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692"/>
          <a:stretch/>
        </p:blipFill>
        <p:spPr>
          <a:xfrm>
            <a:off x="8162262" y="0"/>
            <a:ext cx="4021451" cy="68658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D70C0F0-22CE-46B9-8C45-E332E31EA494}"/>
              </a:ext>
            </a:extLst>
          </p:cNvPr>
          <p:cNvSpPr txBox="1"/>
          <p:nvPr/>
        </p:nvSpPr>
        <p:spPr>
          <a:xfrm>
            <a:off x="8433312" y="6275011"/>
            <a:ext cx="3479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Rekonstrukce kamen P. Michny</a:t>
            </a:r>
          </a:p>
        </p:txBody>
      </p:sp>
    </p:spTree>
    <p:extLst>
      <p:ext uri="{BB962C8B-B14F-4D97-AF65-F5344CB8AC3E}">
        <p14:creationId xmlns:p14="http://schemas.microsoft.com/office/powerpoint/2010/main" val="27306866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>
            <a:extLst>
              <a:ext uri="{FF2B5EF4-FFF2-40B4-BE49-F238E27FC236}">
                <a16:creationId xmlns:a16="http://schemas.microsoft.com/office/drawing/2014/main" id="{4ACEA215-BE5D-4D8A-8F2A-9C3664BE83CD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09600" y="71349"/>
            <a:ext cx="109728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                           </a:t>
            </a:r>
            <a:r>
              <a:rPr lang="cs-CZ" altLang="cs-CZ" sz="3200" b="1" dirty="0"/>
              <a:t>Kachle z biskupského hradu v </a:t>
            </a:r>
            <a:r>
              <a:rPr lang="cs-CZ" altLang="cs-CZ" sz="3200" b="1" dirty="0" err="1"/>
              <a:t>Melicích</a:t>
            </a:r>
            <a:endParaRPr lang="cs-CZ" altLang="cs-CZ" sz="3200" b="1" dirty="0"/>
          </a:p>
        </p:txBody>
      </p:sp>
      <p:pic>
        <p:nvPicPr>
          <p:cNvPr id="25603" name="Picture 9" descr="IMG_1386">
            <a:extLst>
              <a:ext uri="{FF2B5EF4-FFF2-40B4-BE49-F238E27FC236}">
                <a16:creationId xmlns:a16="http://schemas.microsoft.com/office/drawing/2014/main" id="{67D9C58A-D2E5-4BB2-883A-8ABFFF9D8E7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340" y="1307387"/>
            <a:ext cx="2779712" cy="2490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10" descr="IMG_1387">
            <a:extLst>
              <a:ext uri="{FF2B5EF4-FFF2-40B4-BE49-F238E27FC236}">
                <a16:creationId xmlns:a16="http://schemas.microsoft.com/office/drawing/2014/main" id="{D6FB3833-E062-4AE7-8908-A71A2C10C7A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2002" y="1325367"/>
            <a:ext cx="2743200" cy="251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11" descr="IMG_1388">
            <a:extLst>
              <a:ext uri="{FF2B5EF4-FFF2-40B4-BE49-F238E27FC236}">
                <a16:creationId xmlns:a16="http://schemas.microsoft.com/office/drawing/2014/main" id="{D6329247-ECDE-4C05-A75C-DC03AD45716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852" y="3982949"/>
            <a:ext cx="2743200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12" descr="IMG_1389">
            <a:extLst>
              <a:ext uri="{FF2B5EF4-FFF2-40B4-BE49-F238E27FC236}">
                <a16:creationId xmlns:a16="http://schemas.microsoft.com/office/drawing/2014/main" id="{8BF93B1C-D672-458F-9002-6F55D1DE171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5163" y="3950985"/>
            <a:ext cx="2815119" cy="25023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7" descr="IMG_1383">
            <a:extLst>
              <a:ext uri="{FF2B5EF4-FFF2-40B4-BE49-F238E27FC236}">
                <a16:creationId xmlns:a16="http://schemas.microsoft.com/office/drawing/2014/main" id="{A054DA6B-B1C7-4C18-AA7F-BFE4B9C78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053" y="1238161"/>
            <a:ext cx="2596878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8" descr="IMG_1385">
            <a:extLst>
              <a:ext uri="{FF2B5EF4-FFF2-40B4-BE49-F238E27FC236}">
                <a16:creationId xmlns:a16="http://schemas.microsoft.com/office/drawing/2014/main" id="{847F99C2-62B7-49D5-9238-662F9B28F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31253" y="2820253"/>
            <a:ext cx="2500046" cy="33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48EEA6-51EF-442C-80D1-40052677D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851" y="797442"/>
            <a:ext cx="11387469" cy="6060558"/>
          </a:xfrm>
        </p:spPr>
        <p:txBody>
          <a:bodyPr>
            <a:normAutofit/>
          </a:bodyPr>
          <a:lstStyle/>
          <a:p>
            <a:pPr algn="l"/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cs-CZ" sz="1800" b="1" i="0" u="none" strike="noStrike" baseline="0" dirty="0">
                <a:solidFill>
                  <a:srgbClr val="000000"/>
                </a:solidFill>
              </a:rPr>
              <a:t>Zásobování vodou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studny, cisterny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     –   vodovod:   doložen na Křivoklátu</a:t>
            </a:r>
          </a:p>
          <a:p>
            <a:pPr algn="l"/>
            <a:endParaRPr lang="cs-CZ" sz="18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algn="just"/>
            <a:r>
              <a:rPr lang="cs-CZ" sz="1800" b="1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Hygiena  –  latríny:  1.  venkovní:   </a:t>
            </a:r>
            <a:r>
              <a:rPr lang="cs-CZ" sz="1800" i="0" u="none" strike="noStrike" baseline="0" dirty="0" err="1">
                <a:solidFill>
                  <a:srgbClr val="000000"/>
                </a:solidFill>
                <a:cs typeface="Calibri" panose="020F0502020204030204" pitchFamily="34" charset="0"/>
              </a:rPr>
              <a:t>prevety</a:t>
            </a:r>
            <a:r>
              <a:rPr lang="cs-CZ" sz="1800" b="1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sz="180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na krakorcích</a:t>
            </a:r>
          </a:p>
          <a:p>
            <a:pPr marL="0" indent="0" algn="just">
              <a:buNone/>
            </a:pPr>
            <a:r>
              <a:rPr lang="cs-CZ" sz="1800" dirty="0">
                <a:solidFill>
                  <a:srgbClr val="000000"/>
                </a:solidFill>
                <a:cs typeface="Calibri" panose="020F0502020204030204" pitchFamily="34" charset="0"/>
              </a:rPr>
              <a:t>                                        </a:t>
            </a:r>
            <a:r>
              <a:rPr lang="cs-CZ" sz="1800" b="1" dirty="0">
                <a:solidFill>
                  <a:srgbClr val="000000"/>
                </a:solidFill>
                <a:cs typeface="Calibri" panose="020F0502020204030204" pitchFamily="34" charset="0"/>
              </a:rPr>
              <a:t>2.  vnitřní:  </a:t>
            </a:r>
            <a:r>
              <a:rPr lang="cs-CZ" sz="1800" dirty="0">
                <a:solidFill>
                  <a:srgbClr val="000000"/>
                </a:solidFill>
                <a:cs typeface="Calibri" panose="020F0502020204030204" pitchFamily="34" charset="0"/>
              </a:rPr>
              <a:t>odpadové šachty v síle zdi – </a:t>
            </a:r>
            <a:r>
              <a:rPr lang="cs-CZ" sz="2000" dirty="0"/>
              <a:t>Velkokapacitní latríny</a:t>
            </a:r>
            <a:endParaRPr lang="cs-CZ" sz="20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cs-CZ" sz="1800" i="0" u="none" strike="noStrike" baseline="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1800" b="1" dirty="0">
                <a:solidFill>
                  <a:srgbClr val="000000"/>
                </a:solidFill>
                <a:cs typeface="Calibri" panose="020F0502020204030204" pitchFamily="34" charset="0"/>
              </a:rPr>
              <a:t>                    </a:t>
            </a:r>
            <a:r>
              <a:rPr lang="cs-CZ" sz="1800" b="1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–  lázně:  </a:t>
            </a:r>
            <a:r>
              <a:rPr lang="cs-CZ" sz="1800" dirty="0"/>
              <a:t>Mikulov (doloženy písemně)</a:t>
            </a:r>
            <a:endParaRPr lang="cs-CZ" sz="1800" b="0" i="0" u="none" strike="noStrike" baseline="0" dirty="0">
              <a:cs typeface="Calibri" panose="020F0502020204030204" pitchFamily="34" charset="0"/>
            </a:endParaRPr>
          </a:p>
          <a:p>
            <a:endParaRPr lang="cs-CZ" sz="1800" dirty="0">
              <a:cs typeface="Calibri" panose="020F0502020204030204" pitchFamily="34" charset="0"/>
            </a:endParaRPr>
          </a:p>
          <a:p>
            <a:r>
              <a:rPr lang="cs-CZ" sz="1800" b="1" dirty="0">
                <a:cs typeface="Calibri" panose="020F0502020204030204" pitchFamily="34" charset="0"/>
              </a:rPr>
              <a:t>Kuchyně  –  </a:t>
            </a:r>
            <a:r>
              <a:rPr lang="cs-CZ" sz="1800" dirty="0">
                <a:cs typeface="Calibri" panose="020F0502020204030204" pitchFamily="34" charset="0"/>
              </a:rPr>
              <a:t>Opavský hrad:  od 14/15. stol., samostatný objekt</a:t>
            </a:r>
            <a:endParaRPr lang="cs-CZ" sz="1800" i="0" u="none" strike="noStrike" baseline="0" dirty="0">
              <a:cs typeface="Calibri" panose="020F0502020204030204" pitchFamily="34" charset="0"/>
            </a:endParaRPr>
          </a:p>
          <a:p>
            <a:endParaRPr lang="cs-CZ" sz="1800" b="1" dirty="0">
              <a:cs typeface="Calibri" panose="020F0502020204030204" pitchFamily="34" charset="0"/>
            </a:endParaRPr>
          </a:p>
          <a:p>
            <a:r>
              <a:rPr lang="cs-CZ" sz="1800" b="1" i="0" u="none" strike="noStrike" baseline="0" dirty="0">
                <a:cs typeface="Calibri" panose="020F0502020204030204" pitchFamily="34" charset="0"/>
              </a:rPr>
              <a:t>Předhradí  –  hospodářské provozy:  kovárna, konírny, chlévy, psinec </a:t>
            </a:r>
            <a:r>
              <a:rPr lang="cs-CZ" sz="1800" i="0" u="none" strike="noStrike" baseline="0" dirty="0">
                <a:cs typeface="Calibri" panose="020F0502020204030204" pitchFamily="34" charset="0"/>
              </a:rPr>
              <a:t>(Hukvaldy) </a:t>
            </a:r>
          </a:p>
          <a:p>
            <a:endParaRPr lang="cs-CZ" sz="1800" i="0" u="none" strike="noStrike" baseline="0" dirty="0">
              <a:cs typeface="Calibri" panose="020F0502020204030204" pitchFamily="34" charset="0"/>
            </a:endParaRPr>
          </a:p>
          <a:p>
            <a:r>
              <a:rPr lang="cs-CZ" sz="1800" b="1" i="0" u="none" strike="noStrike" baseline="0" dirty="0">
                <a:cs typeface="Calibri" panose="020F0502020204030204" pitchFamily="34" charset="0"/>
              </a:rPr>
              <a:t>Zbrojnice</a:t>
            </a:r>
            <a:r>
              <a:rPr lang="cs-CZ" sz="1800" i="0" u="none" strike="noStrike" baseline="0" dirty="0">
                <a:cs typeface="Calibri" panose="020F0502020204030204" pitchFamily="34" charset="0"/>
              </a:rPr>
              <a:t>  –  většinou v branských věžích</a:t>
            </a:r>
          </a:p>
          <a:p>
            <a:pPr marL="0" indent="0">
              <a:buNone/>
            </a:pPr>
            <a:endParaRPr lang="cs-CZ" sz="1800" i="0" u="none" strike="noStrike" baseline="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800" b="0" i="0" u="none" strike="noStrike" baseline="0" dirty="0">
              <a:cs typeface="Calibri" panose="020F0502020204030204" pitchFamily="34" charset="0"/>
            </a:endParaRPr>
          </a:p>
          <a:p>
            <a:endParaRPr lang="cs-CZ" sz="2800" b="0" i="0" u="none" strike="noStrike" baseline="0" dirty="0">
              <a:cs typeface="Calibri" panose="020F0502020204030204" pitchFamily="34" charset="0"/>
            </a:endParaRPr>
          </a:p>
          <a:p>
            <a:endParaRPr lang="cs-CZ" sz="2800" dirty="0"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D9DC8673-EA53-4F97-AF7D-7A3A61F8D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85" y="206828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552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24455" y="0"/>
            <a:ext cx="3207327" cy="1325563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Opavský hrad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44345" y="1325563"/>
            <a:ext cx="3567545" cy="568696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cs-CZ" b="1" dirty="0"/>
          </a:p>
          <a:p>
            <a:r>
              <a:rPr lang="cs-CZ" sz="5500" b="1" dirty="0">
                <a:solidFill>
                  <a:schemeClr val="bg1"/>
                </a:solidFill>
              </a:rPr>
              <a:t>Vystavěn mezi lety 1383/85 – 1414 Přemkem I. Opavským jako sídlo opavských knížat</a:t>
            </a:r>
          </a:p>
          <a:p>
            <a:endParaRPr lang="cs-CZ" sz="5500" b="1" dirty="0">
              <a:solidFill>
                <a:schemeClr val="bg1"/>
              </a:solidFill>
            </a:endParaRPr>
          </a:p>
          <a:p>
            <a:r>
              <a:rPr lang="cs-CZ" sz="5500" b="1" dirty="0">
                <a:solidFill>
                  <a:srgbClr val="FFFF00"/>
                </a:solidFill>
              </a:rPr>
              <a:t>2013 –2014:</a:t>
            </a:r>
            <a:r>
              <a:rPr lang="cs-CZ" sz="5500" b="1" dirty="0">
                <a:solidFill>
                  <a:schemeClr val="bg1"/>
                </a:solidFill>
              </a:rPr>
              <a:t>  zjišťovací výzkum NPÚ v okolí Müllerova domu (P. Skalická z NPÚ) – parkánová a hlavní hradební zeď</a:t>
            </a:r>
          </a:p>
          <a:p>
            <a:pPr marL="0" indent="0">
              <a:buNone/>
            </a:pPr>
            <a:r>
              <a:rPr lang="cs-CZ" sz="5500" b="1" dirty="0">
                <a:solidFill>
                  <a:schemeClr val="bg1"/>
                </a:solidFill>
              </a:rPr>
              <a:t>      </a:t>
            </a:r>
          </a:p>
          <a:p>
            <a:r>
              <a:rPr lang="cs-CZ" sz="5500" b="1" dirty="0">
                <a:solidFill>
                  <a:srgbClr val="FFFF00"/>
                </a:solidFill>
              </a:rPr>
              <a:t>2015 – 2017:  </a:t>
            </a:r>
            <a:r>
              <a:rPr lang="cs-CZ" sz="5500" b="1" dirty="0">
                <a:solidFill>
                  <a:schemeClr val="bg1"/>
                </a:solidFill>
              </a:rPr>
              <a:t>záchranný výzkum SZM v Müllerova domu, který sloužil jako hradní kuchyně, sýpka a byt správce </a:t>
            </a:r>
          </a:p>
          <a:p>
            <a:endParaRPr lang="cs-CZ" sz="5500" b="1" dirty="0">
              <a:solidFill>
                <a:schemeClr val="bg1"/>
              </a:solidFill>
            </a:endParaRPr>
          </a:p>
          <a:p>
            <a:r>
              <a:rPr lang="cs-CZ" sz="5500" b="1" dirty="0">
                <a:solidFill>
                  <a:srgbClr val="FFFF00"/>
                </a:solidFill>
              </a:rPr>
              <a:t>2018:</a:t>
            </a:r>
            <a:r>
              <a:rPr lang="cs-CZ" sz="5500" b="1" dirty="0">
                <a:solidFill>
                  <a:schemeClr val="bg1"/>
                </a:solidFill>
              </a:rPr>
              <a:t>  stavební rekonstrukce objektu</a:t>
            </a:r>
          </a:p>
          <a:p>
            <a:endParaRPr lang="cs-CZ" sz="5500" b="1" dirty="0">
              <a:solidFill>
                <a:schemeClr val="bg1"/>
              </a:solidFill>
            </a:endParaRPr>
          </a:p>
          <a:p>
            <a:r>
              <a:rPr lang="cs-CZ" sz="5500" b="1" dirty="0">
                <a:solidFill>
                  <a:srgbClr val="FFFF00"/>
                </a:solidFill>
              </a:rPr>
              <a:t>2019/20:  </a:t>
            </a:r>
            <a:r>
              <a:rPr lang="cs-CZ" sz="5500" b="1" dirty="0">
                <a:solidFill>
                  <a:schemeClr val="bg1"/>
                </a:solidFill>
              </a:rPr>
              <a:t>expozice středověku v suterénu </a:t>
            </a:r>
          </a:p>
          <a:p>
            <a:pPr marL="0" indent="0">
              <a:buNone/>
            </a:pPr>
            <a:endParaRPr lang="cs-CZ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1" r="12162"/>
          <a:stretch/>
        </p:blipFill>
        <p:spPr>
          <a:xfrm>
            <a:off x="0" y="0"/>
            <a:ext cx="8617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848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98F200A-D9C3-4B61-9FD7-90F70A3C6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" y="0"/>
            <a:ext cx="7448550" cy="41963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CA1084B-1B46-4BA1-86E2-E95A025F8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22" y="0"/>
            <a:ext cx="4713343" cy="365945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F1C51F4-7DE3-4C60-A55B-E1ED07FE2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" y="3198548"/>
            <a:ext cx="3960438" cy="365945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D9193C6-AB07-4FEC-9D22-F56F4D5C16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4095" b="6822"/>
          <a:stretch/>
        </p:blipFill>
        <p:spPr>
          <a:xfrm>
            <a:off x="8703888" y="4275775"/>
            <a:ext cx="3452177" cy="23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63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B8B5B14-5F6C-4AC4-94BE-A90573A2D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5" t="7301" r="3010" b="4524"/>
          <a:stretch/>
        </p:blipFill>
        <p:spPr>
          <a:xfrm>
            <a:off x="9420707" y="2131489"/>
            <a:ext cx="2536371" cy="227617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EB2AF95-2441-49C9-BFD0-995037C1FE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/>
          <a:stretch/>
        </p:blipFill>
        <p:spPr>
          <a:xfrm>
            <a:off x="125365" y="0"/>
            <a:ext cx="9022500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3DA165F-92E2-4391-9469-B5AD0BA3E0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4095" b="6822"/>
          <a:stretch/>
        </p:blipFill>
        <p:spPr>
          <a:xfrm>
            <a:off x="8875023" y="0"/>
            <a:ext cx="3316977" cy="222322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D390174-C97B-4ACB-82AA-520751FE7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 r="9291" b="4279"/>
          <a:stretch/>
        </p:blipFill>
        <p:spPr>
          <a:xfrm>
            <a:off x="9058497" y="4423183"/>
            <a:ext cx="2950028" cy="243481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B7A987E-9FED-41B4-B713-B8E70E7E2921}"/>
              </a:ext>
            </a:extLst>
          </p:cNvPr>
          <p:cNvSpPr txBox="1"/>
          <p:nvPr/>
        </p:nvSpPr>
        <p:spPr>
          <a:xfrm>
            <a:off x="183475" y="5301343"/>
            <a:ext cx="3047501" cy="138499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cs-CZ" sz="2400" b="1" dirty="0"/>
              <a:t>Pozdně gotické kachle </a:t>
            </a:r>
          </a:p>
          <a:p>
            <a:r>
              <a:rPr lang="cs-CZ" sz="2400" b="1" dirty="0"/>
              <a:t>   z opavského hradu</a:t>
            </a:r>
          </a:p>
          <a:p>
            <a:pPr marL="457200" indent="-457200">
              <a:buAutoNum type="arabicPeriod"/>
            </a:pPr>
            <a:r>
              <a:rPr lang="cs-CZ" b="1" dirty="0"/>
              <a:t>Opavský hrad</a:t>
            </a:r>
          </a:p>
          <a:p>
            <a:pPr marL="457200" indent="-457200">
              <a:buAutoNum type="arabicPeriod"/>
            </a:pPr>
            <a:r>
              <a:rPr lang="cs-CZ" b="1" dirty="0"/>
              <a:t>Krnovská ul. (dílna)</a:t>
            </a:r>
          </a:p>
        </p:txBody>
      </p:sp>
    </p:spTree>
    <p:extLst>
      <p:ext uri="{BB962C8B-B14F-4D97-AF65-F5344CB8AC3E}">
        <p14:creationId xmlns:p14="http://schemas.microsoft.com/office/powerpoint/2010/main" val="40881553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F7C31F-FC18-4E80-8F4E-A1B38B651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5057"/>
            <a:ext cx="10515600" cy="1325563"/>
          </a:xfrm>
        </p:spPr>
        <p:txBody>
          <a:bodyPr/>
          <a:lstStyle/>
          <a:p>
            <a:r>
              <a:rPr lang="cs-CZ" dirty="0"/>
              <a:t>                   </a:t>
            </a:r>
            <a:r>
              <a:rPr lang="cs-CZ" sz="3200" b="1" dirty="0">
                <a:solidFill>
                  <a:srgbClr val="FF0000"/>
                </a:solidFill>
              </a:rPr>
              <a:t>Latríny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A2F25C-1047-459F-926D-F9E612650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86" y="1023258"/>
            <a:ext cx="11789228" cy="5834742"/>
          </a:xfrm>
        </p:spPr>
        <p:txBody>
          <a:bodyPr>
            <a:normAutofit/>
          </a:bodyPr>
          <a:lstStyle/>
          <a:p>
            <a:r>
              <a:rPr lang="cs-CZ" sz="2000" b="1" dirty="0"/>
              <a:t>Venkovní (vnější)  </a:t>
            </a:r>
            <a:r>
              <a:rPr lang="cs-CZ" sz="2000" dirty="0"/>
              <a:t>–  </a:t>
            </a:r>
            <a:r>
              <a:rPr lang="cs-CZ" sz="2000" dirty="0" err="1"/>
              <a:t>prevety</a:t>
            </a:r>
            <a:r>
              <a:rPr lang="cs-CZ" sz="2000" dirty="0"/>
              <a:t> na krakorcích </a:t>
            </a:r>
          </a:p>
          <a:p>
            <a:pPr marL="0" indent="0">
              <a:buNone/>
            </a:pPr>
            <a:r>
              <a:rPr lang="cs-CZ" sz="2000" dirty="0"/>
              <a:t>                                    –  odpad (fekálie) padal volně na zem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Vnitřní </a:t>
            </a:r>
            <a:r>
              <a:rPr lang="cs-CZ" sz="2000" dirty="0"/>
              <a:t> –  odpadová šachta ve zdi </a:t>
            </a:r>
          </a:p>
          <a:p>
            <a:pPr marL="0" indent="0">
              <a:buNone/>
            </a:pPr>
            <a:r>
              <a:rPr lang="cs-CZ" sz="2000" dirty="0"/>
              <a:t>                 –  rozšířeny v Británii a Irsku  (tzv. ostrovní hrady) </a:t>
            </a:r>
          </a:p>
          <a:p>
            <a:pPr marL="0" indent="0">
              <a:buNone/>
            </a:pPr>
            <a:r>
              <a:rPr lang="cs-CZ" sz="2000" dirty="0"/>
              <a:t>                 –  </a:t>
            </a:r>
            <a:r>
              <a:rPr lang="cs-CZ" sz="2000" dirty="0" err="1"/>
              <a:t>Víckov</a:t>
            </a:r>
            <a:r>
              <a:rPr lang="cs-CZ" sz="2000" dirty="0"/>
              <a:t>:  v severní hradbě, </a:t>
            </a:r>
            <a:r>
              <a:rPr lang="cs-CZ" sz="2000" dirty="0" err="1"/>
              <a:t>Uhrovec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                –  tzv. velkokapacitní:  ve věžích či přístavcích: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Rábí – donjon s přístavkem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pro více lidí v jedné místnosti  (</a:t>
            </a:r>
            <a:r>
              <a:rPr lang="cs-CZ" sz="2000" dirty="0" err="1"/>
              <a:t>Raglan</a:t>
            </a:r>
            <a:r>
              <a:rPr lang="cs-CZ" sz="2000" dirty="0"/>
              <a:t> ve Walesu)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napojené šachty z různých podlažích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CC7642-DC87-49B6-AF8D-190714895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53" y="298567"/>
            <a:ext cx="2026674" cy="30419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53A55C3-6411-456D-BA02-6698F7158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241" y="1140506"/>
            <a:ext cx="2462893" cy="184717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6AB80D6-8A3E-4AFB-B35D-D9A7984CE1FD}"/>
              </a:ext>
            </a:extLst>
          </p:cNvPr>
          <p:cNvSpPr txBox="1"/>
          <p:nvPr/>
        </p:nvSpPr>
        <p:spPr>
          <a:xfrm>
            <a:off x="9007249" y="432367"/>
            <a:ext cx="3337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Vyústění odpadové šachty </a:t>
            </a:r>
          </a:p>
          <a:p>
            <a:r>
              <a:rPr lang="cs-CZ" dirty="0"/>
              <a:t>na hradě </a:t>
            </a:r>
            <a:r>
              <a:rPr lang="cs-CZ" dirty="0" err="1"/>
              <a:t>Knaresborough</a:t>
            </a:r>
            <a:r>
              <a:rPr lang="cs-CZ" dirty="0"/>
              <a:t> v Anglii.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F60BBFE-A3E7-49CA-A3EF-5D0AE5AE46C2}"/>
              </a:ext>
            </a:extLst>
          </p:cNvPr>
          <p:cNvSpPr txBox="1"/>
          <p:nvPr/>
        </p:nvSpPr>
        <p:spPr>
          <a:xfrm>
            <a:off x="6899000" y="131211"/>
            <a:ext cx="220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Kutná Hora „Hrádek“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9029298-5638-4573-9252-05754E8BC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4309961"/>
            <a:ext cx="2985194" cy="223889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28BDCCD-91E6-40ED-B623-0A51F7599314}"/>
              </a:ext>
            </a:extLst>
          </p:cNvPr>
          <p:cNvSpPr txBox="1"/>
          <p:nvPr/>
        </p:nvSpPr>
        <p:spPr>
          <a:xfrm>
            <a:off x="1428153" y="651876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Rábí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EA18103-8434-47C3-A6A6-E6E209CD5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24" y="3221062"/>
            <a:ext cx="2556507" cy="3408676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89B673D8-B852-4E93-8FB0-728C4B702930}"/>
              </a:ext>
            </a:extLst>
          </p:cNvPr>
          <p:cNvSpPr txBox="1"/>
          <p:nvPr/>
        </p:nvSpPr>
        <p:spPr>
          <a:xfrm>
            <a:off x="5127656" y="5429409"/>
            <a:ext cx="4199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Latrínová věž na hradě </a:t>
            </a:r>
            <a:r>
              <a:rPr lang="cs-CZ" b="1" dirty="0" err="1"/>
              <a:t>Glanworth</a:t>
            </a:r>
            <a:r>
              <a:rPr lang="cs-CZ" b="1" dirty="0"/>
              <a:t> v Irsku. </a:t>
            </a:r>
          </a:p>
          <a:p>
            <a:r>
              <a:rPr lang="cs-CZ" b="1" dirty="0"/>
              <a:t>Vyústění odpadových šachet je dole </a:t>
            </a:r>
          </a:p>
          <a:p>
            <a:r>
              <a:rPr lang="cs-CZ" b="1" dirty="0"/>
              <a:t>nad zemí (vlevo). </a:t>
            </a:r>
          </a:p>
          <a:p>
            <a:r>
              <a:rPr lang="cs-CZ" b="1" dirty="0"/>
              <a:t>Foto Pavel </a:t>
            </a:r>
            <a:r>
              <a:rPr lang="cs-CZ" b="1" dirty="0" err="1"/>
              <a:t>Semple</a:t>
            </a:r>
            <a:r>
              <a:rPr lang="cs-CZ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12441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2FAD9848-DF13-4AFD-AA4C-3CB9D7CDF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28" y="744538"/>
            <a:ext cx="11660372" cy="6007100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Vybavení 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 –   </a:t>
            </a:r>
            <a:r>
              <a:rPr lang="cs-CZ" sz="1800" b="0" i="0" u="none" strike="noStrike" baseline="0" dirty="0"/>
              <a:t>vyšší zastoupení luxusnějších </a:t>
            </a:r>
            <a:r>
              <a:rPr lang="pt-BR" sz="1800" b="0" i="0" u="none" strike="noStrike" baseline="0" dirty="0"/>
              <a:t>výrobk</a:t>
            </a:r>
            <a:r>
              <a:rPr lang="cs-CZ" sz="1800" b="0" i="0" u="none" strike="noStrike" baseline="0" dirty="0"/>
              <a:t>ů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algn="l"/>
            <a:r>
              <a:rPr lang="cs-CZ" sz="1800" b="1" dirty="0"/>
              <a:t>Keramika</a:t>
            </a:r>
            <a:r>
              <a:rPr lang="cs-CZ" sz="1800" dirty="0"/>
              <a:t>  –  </a:t>
            </a:r>
            <a:r>
              <a:rPr lang="pt-BR" sz="1800" b="0" i="0" u="none" strike="noStrike" baseline="0" dirty="0"/>
              <a:t>picí souprav</a:t>
            </a:r>
            <a:r>
              <a:rPr lang="cs-CZ" sz="1800" b="0" i="0" u="none" strike="noStrike" baseline="0" dirty="0"/>
              <a:t>y</a:t>
            </a:r>
            <a:r>
              <a:rPr lang="pt-BR" sz="1800" b="0" i="0" u="none" strike="noStrike" baseline="0" dirty="0"/>
              <a:t>, pohár</a:t>
            </a:r>
            <a:r>
              <a:rPr lang="cs-CZ" sz="1800" b="0" i="0" u="none" strike="noStrike" baseline="0" dirty="0"/>
              <a:t>y</a:t>
            </a:r>
            <a:r>
              <a:rPr lang="pt-BR" sz="1800" b="0" i="0" u="none" strike="noStrike" baseline="0" dirty="0"/>
              <a:t> a holb</a:t>
            </a:r>
            <a:r>
              <a:rPr lang="cs-CZ" sz="1800" b="0" i="0" u="none" strike="noStrike" baseline="0" dirty="0"/>
              <a:t>y</a:t>
            </a:r>
            <a:r>
              <a:rPr lang="pt-BR" sz="1800" b="0" i="0" u="none" strike="noStrike" baseline="0" dirty="0"/>
              <a:t>, </a:t>
            </a:r>
            <a:r>
              <a:rPr lang="cs-CZ" sz="1800" b="0" i="0" u="none" strike="noStrike" baseline="0" dirty="0"/>
              <a:t>kameninové zboží (importy)</a:t>
            </a:r>
            <a:endParaRPr lang="cs-CZ" sz="1800" dirty="0"/>
          </a:p>
          <a:p>
            <a:pPr algn="l"/>
            <a:r>
              <a:rPr lang="cs-CZ" sz="1800" b="1" i="0" u="none" strike="noStrike" baseline="0" dirty="0" err="1"/>
              <a:t>Aquamanilia</a:t>
            </a:r>
            <a:r>
              <a:rPr lang="cs-CZ" sz="1800" b="0" i="0" u="none" strike="noStrike" baseline="0" dirty="0"/>
              <a:t>   –   nádoby na vodu typické pro hradní prostředí:  Obrany, Šternberk, </a:t>
            </a:r>
            <a:r>
              <a:rPr lang="cs-CZ" sz="1800" b="0" i="0" u="none" strike="noStrike" baseline="0" dirty="0" err="1"/>
              <a:t>Auersperk</a:t>
            </a:r>
            <a:r>
              <a:rPr lang="cs-CZ" sz="1800" b="0" i="0" u="none" strike="noStrike" baseline="0" dirty="0"/>
              <a:t>, Starý Plumlov, Melice</a:t>
            </a:r>
            <a:endParaRPr lang="cs-CZ" sz="1800" dirty="0"/>
          </a:p>
          <a:p>
            <a:pPr algn="l"/>
            <a:r>
              <a:rPr lang="cs-CZ" sz="1800" b="1" i="0" u="none" strike="noStrike" baseline="0" dirty="0"/>
              <a:t>Skleněné nádoby</a:t>
            </a:r>
            <a:r>
              <a:rPr lang="cs-CZ" sz="1800" b="0" i="0" u="none" strike="noStrike" baseline="0" dirty="0"/>
              <a:t>   –   různé typy číší</a:t>
            </a:r>
            <a:endParaRPr lang="cs-CZ" sz="1800" dirty="0"/>
          </a:p>
          <a:p>
            <a:pPr algn="l"/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ronzové nádoby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–   Ježův hrad,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Tepenec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800" b="1" i="0" u="none" strike="noStrike" baseline="0" dirty="0"/>
              <a:t>Hrací kameny a kostky  </a:t>
            </a:r>
            <a:r>
              <a:rPr lang="cs-CZ" sz="1800" b="0" i="0" u="none" strike="noStrike" baseline="0" dirty="0"/>
              <a:t>–  </a:t>
            </a:r>
            <a:r>
              <a:rPr lang="cs-CZ" sz="1800" b="0" i="0" u="none" strike="noStrike" baseline="0" dirty="0" err="1"/>
              <a:t>Cvilín</a:t>
            </a:r>
            <a:r>
              <a:rPr lang="cs-CZ" sz="1800" b="0" i="0" u="none" strike="noStrike" baseline="0" dirty="0"/>
              <a:t>, </a:t>
            </a:r>
          </a:p>
          <a:p>
            <a:pPr algn="l"/>
            <a:r>
              <a:rPr lang="cs-CZ" sz="1800" b="1" dirty="0"/>
              <a:t>Š</a:t>
            </a:r>
            <a:r>
              <a:rPr lang="cs-CZ" sz="1800" b="1" i="0" u="none" strike="noStrike" baseline="0" dirty="0"/>
              <a:t>achové figurky  </a:t>
            </a:r>
            <a:r>
              <a:rPr lang="cs-CZ" sz="1800" b="0" i="0" u="none" strike="noStrike" baseline="0" dirty="0"/>
              <a:t>–  </a:t>
            </a:r>
            <a:r>
              <a:rPr lang="cs-CZ" sz="1800" b="0" i="0" u="none" strike="noStrike" baseline="0" dirty="0" err="1"/>
              <a:t>Cvilín</a:t>
            </a:r>
            <a:endParaRPr lang="cs-CZ" sz="1800" b="0" i="0" u="none" strike="noStrike" baseline="0" dirty="0"/>
          </a:p>
          <a:p>
            <a:pPr algn="l"/>
            <a:r>
              <a:rPr lang="cs-CZ" sz="1800" b="1" i="0" u="none" strike="noStrike" baseline="0" dirty="0"/>
              <a:t>Drobné plastiky  </a:t>
            </a:r>
            <a:r>
              <a:rPr lang="cs-CZ" sz="1800" b="0" i="0" u="none" strike="noStrike" baseline="0" dirty="0"/>
              <a:t>–  koníčci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173619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171FF3-8FA0-4837-BF70-048335129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628"/>
            <a:ext cx="11353800" cy="6467886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cs-CZ" sz="2000" b="1" dirty="0">
                <a:solidFill>
                  <a:srgbClr val="FF0000"/>
                </a:solidFill>
              </a:rPr>
              <a:t>Chebská falc </a:t>
            </a:r>
            <a:r>
              <a:rPr lang="cs-CZ" sz="2000" dirty="0"/>
              <a:t>  </a:t>
            </a:r>
            <a:r>
              <a:rPr lang="cs-CZ" sz="1800" dirty="0"/>
              <a:t>–   </a:t>
            </a:r>
            <a:r>
              <a:rPr lang="pl-PL" sz="1800" b="1" i="0" u="none" strike="noStrike" baseline="0" dirty="0"/>
              <a:t>9. stol.:</a:t>
            </a:r>
            <a:r>
              <a:rPr lang="pl-PL" sz="1800" b="0" i="0" u="none" strike="noStrike" baseline="0" dirty="0"/>
              <a:t>   </a:t>
            </a:r>
            <a:r>
              <a:rPr lang="pl-PL" sz="1800" dirty="0"/>
              <a:t>h</a:t>
            </a:r>
            <a:r>
              <a:rPr lang="pl-PL" sz="1800" b="0" i="0" u="none" strike="noStrike" baseline="0" dirty="0"/>
              <a:t>radiště na ostroně Ohře, pohřabiště (8. –12. stol.) se sakrální stavbou (1997)</a:t>
            </a:r>
          </a:p>
          <a:p>
            <a:pPr marL="0" indent="0" algn="l">
              <a:buNone/>
            </a:pPr>
            <a:r>
              <a:rPr lang="pl-PL" sz="1800" dirty="0"/>
              <a:t>                             </a:t>
            </a:r>
            <a:r>
              <a:rPr lang="pl-PL" sz="1800" b="0" i="0" u="none" strike="noStrike" baseline="0" dirty="0"/>
              <a:t>–   </a:t>
            </a:r>
            <a:r>
              <a:rPr lang="cs-CZ" sz="1800" b="1" i="0" u="none" strike="noStrike" baseline="0" dirty="0"/>
              <a:t>Konec 11. stol.:  </a:t>
            </a:r>
            <a:r>
              <a:rPr lang="cs-CZ" sz="1800" b="0" i="0" u="none" strike="noStrike" baseline="0" dirty="0"/>
              <a:t>součást severní bavorské marky:  hrabata z </a:t>
            </a:r>
            <a:r>
              <a:rPr lang="cs-CZ" sz="1800" b="0" i="0" u="none" strike="noStrike" baseline="0" dirty="0" err="1"/>
              <a:t>Vohburgu</a:t>
            </a:r>
            <a:r>
              <a:rPr lang="cs-CZ" sz="1800" dirty="0"/>
              <a:t> </a:t>
            </a:r>
          </a:p>
          <a:p>
            <a:pPr marL="0" indent="0" algn="l">
              <a:buNone/>
            </a:pPr>
            <a:r>
              <a:rPr lang="cs-CZ" sz="1800" dirty="0"/>
              <a:t>                             –   </a:t>
            </a:r>
            <a:r>
              <a:rPr lang="cs-CZ" sz="1800" b="1" i="0" u="none" strike="noStrike" baseline="0" dirty="0"/>
              <a:t>1125:</a:t>
            </a:r>
            <a:r>
              <a:rPr lang="cs-CZ" sz="1800" b="0" i="0" u="none" strike="noStrike" baseline="0" dirty="0"/>
              <a:t>  nový hrad v </a:t>
            </a:r>
            <a:r>
              <a:rPr lang="cs-CZ" sz="1800" b="0" i="0" u="none" strike="noStrike" baseline="0" dirty="0" err="1"/>
              <a:t>sz</a:t>
            </a:r>
            <a:r>
              <a:rPr lang="cs-CZ" sz="1800" b="0" i="0" u="none" strike="noStrike" baseline="0" dirty="0"/>
              <a:t>. části hradiště založený </a:t>
            </a:r>
            <a:r>
              <a:rPr lang="cs-CZ" sz="1800" b="0" i="0" u="none" strike="noStrike" baseline="0" dirty="0" err="1"/>
              <a:t>Dětpoldem</a:t>
            </a:r>
            <a:r>
              <a:rPr lang="cs-CZ" sz="1800" b="0" i="0" u="none" strike="noStrike" baseline="0" dirty="0"/>
              <a:t> III. z </a:t>
            </a:r>
            <a:r>
              <a:rPr lang="cs-CZ" sz="1800" b="0" i="0" u="none" strike="noStrike" baseline="0" dirty="0" err="1"/>
              <a:t>Vohburgu</a:t>
            </a: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kamenná hradba s věžemi na koncích, 12 m široký příkop </a:t>
            </a:r>
          </a:p>
          <a:p>
            <a:pPr marL="0" indent="0" algn="l">
              <a:buNone/>
            </a:pPr>
            <a:r>
              <a:rPr lang="cs-CZ" sz="1800" dirty="0"/>
              <a:t>        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1146:</a:t>
            </a:r>
            <a:r>
              <a:rPr lang="cs-CZ" sz="1800" b="0" i="0" u="none" strike="noStrike" baseline="0" dirty="0"/>
              <a:t>  Chebsko říšským územím:  Konrád III. </a:t>
            </a:r>
            <a:r>
              <a:rPr lang="cs-CZ" sz="1800" b="0" i="0" u="none" strike="noStrike" baseline="0" dirty="0" err="1"/>
              <a:t>Štaufský</a:t>
            </a:r>
            <a:r>
              <a:rPr lang="cs-CZ" sz="1800" b="0" i="0" u="none" strike="noStrike" baseline="0" dirty="0"/>
              <a:t> dal příbuzným </a:t>
            </a:r>
          </a:p>
          <a:p>
            <a:pPr marL="0" indent="0" algn="l">
              <a:buNone/>
            </a:pPr>
            <a:r>
              <a:rPr lang="cs-CZ" sz="1800" dirty="0"/>
              <a:t>        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1167:   </a:t>
            </a:r>
            <a:r>
              <a:rPr lang="cs-CZ" sz="1800" b="0" i="0" u="none" strike="noStrike" baseline="0" dirty="0"/>
              <a:t>Friedrich Barbarossa  –  přestavba </a:t>
            </a:r>
            <a:r>
              <a:rPr lang="cs-CZ" sz="1800" b="0" i="0" u="none" strike="noStrike" baseline="0" dirty="0" err="1"/>
              <a:t>Vohburského</a:t>
            </a:r>
            <a:r>
              <a:rPr lang="cs-CZ" sz="1800" b="0" i="0" u="none" strike="noStrike" baseline="0" dirty="0"/>
              <a:t> hradu  (opěrný bod proti Čechám)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–   nové funkční využití:   zasedání říšského sněmu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–  </a:t>
            </a:r>
            <a:r>
              <a:rPr lang="cs-CZ" sz="1800" b="1" i="0" u="none" strike="noStrike" baseline="0" dirty="0"/>
              <a:t>1179 – 89:  falc  </a:t>
            </a:r>
            <a:r>
              <a:rPr lang="cs-CZ" sz="1800" i="0" u="none" strike="noStrike" baseline="0" dirty="0"/>
              <a:t>–  </a:t>
            </a:r>
            <a:r>
              <a:rPr lang="cs-CZ" sz="1800" b="1" dirty="0"/>
              <a:t>románský </a:t>
            </a:r>
            <a:r>
              <a:rPr lang="pt-BR" sz="1800" b="1" dirty="0"/>
              <a:t>palác </a:t>
            </a:r>
            <a:r>
              <a:rPr lang="pt-BR" sz="1800" dirty="0"/>
              <a:t>s císařským sálem v prvním patře</a:t>
            </a:r>
            <a:r>
              <a:rPr lang="cs-CZ" sz="1800" dirty="0"/>
              <a:t>:  </a:t>
            </a:r>
            <a:r>
              <a:rPr lang="cs-CZ" sz="1800" dirty="0" err="1"/>
              <a:t>štaufská</a:t>
            </a:r>
            <a:r>
              <a:rPr lang="cs-CZ" sz="1800" dirty="0"/>
              <a:t> stavební huť        (S strana)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–  orientace:    V – Z,   d. </a:t>
            </a:r>
            <a:r>
              <a:rPr lang="pt-BR" sz="1800" b="0" i="0" u="none" strike="noStrike" baseline="0" dirty="0"/>
              <a:t>50 m</a:t>
            </a:r>
            <a:r>
              <a:rPr lang="cs-CZ" sz="1800" b="0" i="0" u="none" strike="noStrike" baseline="0" dirty="0"/>
              <a:t>, š. přes</a:t>
            </a:r>
            <a:r>
              <a:rPr lang="pt-BR" sz="1800" b="0" i="0" u="none" strike="noStrike" baseline="0" dirty="0"/>
              <a:t> 12 m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V:  sál se 3 pětidílnými sdruženými románským  okny a jedním dvoudílným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Z:   2 komnaty s okénky, komíny krbů, vstupy do arkýřových </a:t>
            </a:r>
            <a:r>
              <a:rPr lang="cs-CZ" sz="1800" dirty="0" err="1"/>
              <a:t>prevetů</a:t>
            </a:r>
            <a:r>
              <a:rPr lang="cs-CZ" sz="1800" dirty="0"/>
              <a:t>, větrací okénka              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J:  jižní portál se vstupem z nádvoří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    –  </a:t>
            </a:r>
            <a:r>
              <a:rPr lang="cs-CZ" sz="1800" b="1" i="0" u="none" strike="noStrike" baseline="0" dirty="0"/>
              <a:t>Černá věž: </a:t>
            </a:r>
            <a:r>
              <a:rPr lang="cs-CZ" sz="1800" dirty="0"/>
              <a:t>  kvadratická, v. </a:t>
            </a:r>
            <a:r>
              <a:rPr lang="cs-CZ" sz="1800" b="0" i="0" u="none" strike="noStrike" baseline="0" dirty="0"/>
              <a:t>18.5 m    (J. strana),  hlízové zdivo z basaltových kvádrů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románská kaple:   </a:t>
            </a:r>
            <a:r>
              <a:rPr lang="cs-CZ" sz="1800" i="0" u="none" strike="noStrike" baseline="0" dirty="0"/>
              <a:t>dvoupatrová – dole pro místní, nahoře císař  (nejstarší nástup gotiky)</a:t>
            </a:r>
          </a:p>
          <a:p>
            <a:pPr marL="0" indent="0" algn="l">
              <a:buNone/>
            </a:pPr>
            <a:r>
              <a:rPr lang="cs-CZ" sz="1800" b="1" dirty="0"/>
              <a:t>                                                                                                   1213:</a:t>
            </a:r>
            <a:r>
              <a:rPr lang="cs-CZ" sz="1800" dirty="0"/>
              <a:t>  </a:t>
            </a:r>
            <a:r>
              <a:rPr lang="cs-CZ" sz="1800" b="0" i="0" u="none" strike="noStrike" baseline="0" dirty="0"/>
              <a:t>zasvěcena sv. Martinu, Eduardu a Uršule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                          Friedrich II. v ní vydal Zlatou bulu pro Přemysla I.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–   </a:t>
            </a:r>
            <a:r>
              <a:rPr lang="cs-CZ" sz="1800" b="1" dirty="0"/>
              <a:t>1322: </a:t>
            </a:r>
            <a:r>
              <a:rPr lang="cs-CZ" sz="1800" dirty="0"/>
              <a:t> za Lucemburků přestavěna na gotickou pevnost</a:t>
            </a:r>
            <a:endParaRPr lang="cs-CZ" sz="1800" b="0" i="0" u="none" strike="noStrike" baseline="0" dirty="0"/>
          </a:p>
          <a:p>
            <a:pPr marL="0" indent="0">
              <a:buNone/>
            </a:pPr>
            <a:r>
              <a:rPr lang="cs-CZ" sz="1800" dirty="0"/>
              <a:t>                             –   </a:t>
            </a:r>
            <a:r>
              <a:rPr lang="cs-CZ" sz="1800" b="1" dirty="0"/>
              <a:t>1472:</a:t>
            </a:r>
            <a:r>
              <a:rPr lang="cs-CZ" sz="1800" dirty="0"/>
              <a:t>  požár;  </a:t>
            </a:r>
            <a:r>
              <a:rPr lang="cs-CZ" sz="1800" b="0" i="0" u="none" strike="noStrike" baseline="0" dirty="0"/>
              <a:t>k paláci přistavěn tzv. </a:t>
            </a:r>
            <a:r>
              <a:rPr lang="cs-CZ" sz="1800" b="0" i="0" u="none" strike="noStrike" baseline="0" dirty="0" err="1"/>
              <a:t>Gordonův</a:t>
            </a:r>
            <a:r>
              <a:rPr lang="cs-CZ" sz="1800" b="0" i="0" u="none" strike="noStrike" baseline="0" dirty="0"/>
              <a:t> dům a hrad zapojen do městského opevnění</a:t>
            </a:r>
            <a:endParaRPr lang="cs-CZ" sz="1800" dirty="0"/>
          </a:p>
          <a:p>
            <a:pPr marL="0" indent="0">
              <a:buNone/>
            </a:pPr>
            <a:endParaRPr lang="cs-CZ" sz="1800" b="0" i="0" u="none" strike="noStrike" baseline="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230672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7D60192-1CB7-4127-A843-0E99BB18E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6" y="3751998"/>
            <a:ext cx="3760324" cy="28202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4D16909-06E9-428F-87D1-8FB6013D2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9" t="42790" r="48459" b="8618"/>
          <a:stretch/>
        </p:blipFill>
        <p:spPr>
          <a:xfrm>
            <a:off x="8123232" y="3751997"/>
            <a:ext cx="3959299" cy="282024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CAC76E5-1D39-4D72-BB7D-4EAD77C28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6" y="130483"/>
            <a:ext cx="3610296" cy="297551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1C14E19-5C1E-4AAF-83D5-72586D0BD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424" y="285762"/>
            <a:ext cx="3313757" cy="279768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89B6F942-7840-47DF-88ED-D7E549A91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52" y="518232"/>
            <a:ext cx="3610295" cy="256521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F868C063-CFBA-4785-A4F4-4CC045693737}"/>
              </a:ext>
            </a:extLst>
          </p:cNvPr>
          <p:cNvSpPr txBox="1"/>
          <p:nvPr/>
        </p:nvSpPr>
        <p:spPr>
          <a:xfrm>
            <a:off x="5210372" y="3198167"/>
            <a:ext cx="1771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Falc v Chebu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658CB69-9189-489B-A027-443C1ECC92F7}"/>
              </a:ext>
            </a:extLst>
          </p:cNvPr>
          <p:cNvSpPr txBox="1"/>
          <p:nvPr/>
        </p:nvSpPr>
        <p:spPr>
          <a:xfrm>
            <a:off x="9636577" y="3198167"/>
            <a:ext cx="701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kaple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62613D5-3B5A-4CA4-ACE9-A46FFD257558}"/>
              </a:ext>
            </a:extLst>
          </p:cNvPr>
          <p:cNvSpPr txBox="1"/>
          <p:nvPr/>
        </p:nvSpPr>
        <p:spPr>
          <a:xfrm>
            <a:off x="1169581" y="3244334"/>
            <a:ext cx="2450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Půdorys hradu se sálem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E80B345D-7BCC-471A-8B0C-2225164CD4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9160" y="3751997"/>
            <a:ext cx="3873677" cy="28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50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9B73E4F-BEFF-4CE8-8BE8-66E77192F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9" y="308231"/>
            <a:ext cx="3279859" cy="489109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5B64852-4FC4-4EFC-B39B-0ACEAA2BD042}"/>
              </a:ext>
            </a:extLst>
          </p:cNvPr>
          <p:cNvSpPr txBox="1"/>
          <p:nvPr/>
        </p:nvSpPr>
        <p:spPr>
          <a:xfrm>
            <a:off x="404037" y="5626438"/>
            <a:ext cx="11036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0" dirty="0">
                <a:effectLst/>
              </a:rPr>
              <a:t>ŠEBESTA, Pavel. </a:t>
            </a:r>
            <a:r>
              <a:rPr lang="cs-CZ" i="0" dirty="0" err="1">
                <a:effectLst/>
              </a:rPr>
              <a:t>Kaiserpfalz</a:t>
            </a:r>
            <a:r>
              <a:rPr lang="cs-CZ" i="0" dirty="0">
                <a:effectLst/>
              </a:rPr>
              <a:t> in Eger. Císařská falc v Chebu. In: </a:t>
            </a:r>
            <a:r>
              <a:rPr lang="cs-CZ" dirty="0" err="1">
                <a:effectLst/>
              </a:rPr>
              <a:t>Archäologische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Begleitung</a:t>
            </a:r>
            <a:r>
              <a:rPr lang="cs-CZ" dirty="0">
                <a:effectLst/>
              </a:rPr>
              <a:t> der </a:t>
            </a:r>
            <a:r>
              <a:rPr lang="cs-CZ" dirty="0" err="1">
                <a:effectLst/>
              </a:rPr>
              <a:t>Sanierung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Oberes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Schloss</a:t>
            </a:r>
            <a:r>
              <a:rPr lang="cs-CZ" dirty="0">
                <a:effectLst/>
              </a:rPr>
              <a:t> in </a:t>
            </a:r>
            <a:r>
              <a:rPr lang="cs-CZ" dirty="0" err="1">
                <a:effectLst/>
              </a:rPr>
              <a:t>Kooperation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mit</a:t>
            </a:r>
            <a:r>
              <a:rPr lang="cs-CZ" dirty="0">
                <a:effectLst/>
              </a:rPr>
              <a:t> der </a:t>
            </a:r>
            <a:r>
              <a:rPr lang="cs-CZ" dirty="0" err="1">
                <a:effectLst/>
              </a:rPr>
              <a:t>Kaiserpfalz</a:t>
            </a:r>
            <a:r>
              <a:rPr lang="cs-CZ" dirty="0">
                <a:effectLst/>
              </a:rPr>
              <a:t> Cheb. Archeologické sledování rekonstrukce Horního zámku ve spolupráci s císařskou falcí Cheb</a:t>
            </a:r>
            <a:r>
              <a:rPr lang="cs-CZ" i="1" dirty="0">
                <a:effectLst/>
              </a:rPr>
              <a:t>.</a:t>
            </a:r>
            <a:r>
              <a:rPr lang="cs-CZ" i="0" dirty="0">
                <a:effectLst/>
              </a:rPr>
              <a:t>. </a:t>
            </a:r>
            <a:r>
              <a:rPr lang="cs-CZ" i="0" dirty="0" err="1">
                <a:effectLst/>
              </a:rPr>
              <a:t>Greiz</a:t>
            </a:r>
            <a:r>
              <a:rPr lang="cs-CZ" i="0" dirty="0">
                <a:effectLst/>
              </a:rPr>
              <a:t>: </a:t>
            </a:r>
            <a:r>
              <a:rPr lang="cs-CZ" i="0" dirty="0" err="1">
                <a:effectLst/>
              </a:rPr>
              <a:t>Stadt</a:t>
            </a:r>
            <a:r>
              <a:rPr lang="cs-CZ" i="0" dirty="0">
                <a:effectLst/>
              </a:rPr>
              <a:t> </a:t>
            </a:r>
            <a:r>
              <a:rPr lang="cs-CZ" i="0" dirty="0" err="1">
                <a:effectLst/>
              </a:rPr>
              <a:t>Greiz</a:t>
            </a:r>
            <a:r>
              <a:rPr lang="cs-CZ" i="0" dirty="0">
                <a:effectLst/>
              </a:rPr>
              <a:t>, 2007, 52–62.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D5FD59E-B1B5-4156-A3D8-EE3300CF2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02" y="384272"/>
            <a:ext cx="3204195" cy="48150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3743E3D-6192-497C-B0B3-0C2CF58AA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21" y="384272"/>
            <a:ext cx="3212324" cy="481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27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3D595F-2F12-49B5-B59D-0D8CB4905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688" y="786810"/>
            <a:ext cx="11575311" cy="6071190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2000" b="1" dirty="0">
                <a:solidFill>
                  <a:srgbClr val="FF0000"/>
                </a:solidFill>
              </a:rPr>
              <a:t>Knížecí paláce   </a:t>
            </a:r>
            <a:r>
              <a:rPr lang="cs-CZ" sz="1900" b="1" dirty="0">
                <a:solidFill>
                  <a:srgbClr val="000000"/>
                </a:solidFill>
              </a:rPr>
              <a:t>–   </a:t>
            </a:r>
            <a:r>
              <a:rPr lang="cs-CZ" sz="1900" b="1" i="0" u="none" strike="noStrike" baseline="0" dirty="0"/>
              <a:t>9. až 12. stol.:  </a:t>
            </a:r>
            <a:r>
              <a:rPr lang="cs-CZ" sz="1900" i="0" u="none" strike="noStrike" baseline="0" dirty="0"/>
              <a:t>písemně:  </a:t>
            </a:r>
            <a:r>
              <a:rPr lang="cs-CZ" sz="1900" b="1" i="0" u="none" strike="noStrike" baseline="0" dirty="0">
                <a:solidFill>
                  <a:srgbClr val="FF0000"/>
                </a:solidFill>
              </a:rPr>
              <a:t>Tetín, Stará Boleslav</a:t>
            </a:r>
            <a:r>
              <a:rPr lang="cs-CZ" sz="1900" b="1" i="0" u="none" strike="noStrike" baseline="0" dirty="0"/>
              <a:t>:  </a:t>
            </a:r>
            <a:r>
              <a:rPr lang="cs-CZ" sz="1900" i="0" u="none" strike="noStrike" baseline="0" dirty="0" err="1"/>
              <a:t>L</a:t>
            </a:r>
            <a:r>
              <a:rPr lang="cs-CZ" sz="1900" b="0" i="0" u="none" strike="noStrike" baseline="0" dirty="0" err="1"/>
              <a:t>udmilské</a:t>
            </a:r>
            <a:r>
              <a:rPr lang="cs-CZ" sz="1900" b="0" i="0" u="none" strike="noStrike" baseline="0" dirty="0"/>
              <a:t> a svatováclavské legendy</a:t>
            </a:r>
          </a:p>
          <a:p>
            <a:pPr marL="0" indent="0" algn="l">
              <a:buNone/>
            </a:pPr>
            <a:r>
              <a:rPr lang="cs-CZ" sz="1900" b="0" i="0" u="none" strike="noStrike" baseline="0" dirty="0"/>
              <a:t>                                                                    archeologicky:   </a:t>
            </a:r>
            <a:r>
              <a:rPr lang="cs-CZ" sz="1900" b="1" i="0" u="none" strike="noStrike" baseline="0" dirty="0">
                <a:solidFill>
                  <a:srgbClr val="FF0000"/>
                </a:solidFill>
              </a:rPr>
              <a:t>Libice:  </a:t>
            </a:r>
            <a:r>
              <a:rPr lang="cs-CZ" sz="1900" b="0" i="0" u="none" strike="noStrike" baseline="0" dirty="0"/>
              <a:t>2. pol. 10. stol.  –  knížecí palác, kostel a pohřebiště</a:t>
            </a:r>
          </a:p>
          <a:p>
            <a:pPr marL="0" indent="0" algn="l">
              <a:buNone/>
            </a:pPr>
            <a:r>
              <a:rPr lang="cs-CZ" sz="1900" dirty="0"/>
              <a:t>                                                                                                               10/11. stol. –  obdélný palác </a:t>
            </a:r>
            <a:r>
              <a:rPr lang="pl-PL" sz="1900" b="0" i="0" u="none" strike="noStrike" baseline="0" dirty="0"/>
              <a:t>na zděné </a:t>
            </a:r>
            <a:r>
              <a:rPr lang="cs-CZ" sz="1900" b="0" i="0" u="none" strike="noStrike" baseline="0" dirty="0"/>
              <a:t>podezdívce </a:t>
            </a:r>
          </a:p>
          <a:p>
            <a:pPr marL="0" indent="0" algn="l">
              <a:buNone/>
            </a:pPr>
            <a:r>
              <a:rPr lang="cs-CZ" sz="1900" dirty="0"/>
              <a:t>                                                                                                                                         </a:t>
            </a:r>
            <a:r>
              <a:rPr lang="cs-CZ" sz="1900" dirty="0" err="1"/>
              <a:t>sev</a:t>
            </a:r>
            <a:r>
              <a:rPr lang="cs-CZ" sz="1900" dirty="0"/>
              <a:t>. č.:  </a:t>
            </a:r>
            <a:r>
              <a:rPr lang="cs-CZ" sz="1900" b="0" i="0" u="none" strike="noStrike" baseline="0" dirty="0"/>
              <a:t> větší místnost, již. č. dvě menší </a:t>
            </a:r>
            <a:r>
              <a:rPr lang="cs-CZ" sz="1900" dirty="0"/>
              <a:t> </a:t>
            </a:r>
          </a:p>
          <a:p>
            <a:pPr marL="0" indent="0" algn="l">
              <a:buNone/>
            </a:pPr>
            <a:r>
              <a:rPr lang="cs-CZ" sz="1900" dirty="0"/>
              <a:t>                                       </a:t>
            </a:r>
            <a:r>
              <a:rPr lang="cs-CZ" sz="1900" b="1" i="0" u="none" strike="noStrike" baseline="0" dirty="0">
                <a:solidFill>
                  <a:srgbClr val="FF0000"/>
                </a:solidFill>
              </a:rPr>
              <a:t>Pražský hrad:</a:t>
            </a:r>
            <a:r>
              <a:rPr lang="cs-CZ" sz="1900" b="0" i="0" u="none" strike="noStrike" baseline="0" dirty="0">
                <a:solidFill>
                  <a:srgbClr val="FF0000"/>
                </a:solidFill>
              </a:rPr>
              <a:t>  </a:t>
            </a:r>
            <a:r>
              <a:rPr lang="cs-CZ" sz="1900" b="0" i="0" u="none" strike="noStrike" baseline="0" dirty="0"/>
              <a:t>horní patro  (svatováclavské legendy)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Kosmas:   </a:t>
            </a:r>
            <a:r>
              <a:rPr lang="cs-CZ" sz="1900" b="0" u="none" strike="noStrike" baseline="0" dirty="0"/>
              <a:t>„</a:t>
            </a:r>
            <a:r>
              <a:rPr lang="cs-CZ" sz="1900" b="0" u="none" strike="noStrike" baseline="0" dirty="0" err="1"/>
              <a:t>Pragensi</a:t>
            </a:r>
            <a:r>
              <a:rPr lang="cs-CZ" sz="1900" b="0" u="none" strike="noStrike" baseline="0" dirty="0"/>
              <a:t> </a:t>
            </a:r>
            <a:r>
              <a:rPr lang="cs-CZ" sz="1900" b="0" u="none" strike="noStrike" baseline="0" dirty="0" err="1"/>
              <a:t>palatio</a:t>
            </a:r>
            <a:r>
              <a:rPr lang="cs-CZ" sz="1900" b="0" u="none" strike="noStrike" baseline="0" dirty="0"/>
              <a:t>“  </a:t>
            </a:r>
            <a:r>
              <a:rPr lang="cs-CZ" sz="1900" dirty="0"/>
              <a:t>vznikl v mytických dobách knížete Neklana</a:t>
            </a:r>
          </a:p>
          <a:p>
            <a:pPr marL="0" indent="0" algn="l">
              <a:buNone/>
            </a:pPr>
            <a:r>
              <a:rPr lang="pl-PL" sz="1900" b="0" i="0" u="none" strike="noStrike" baseline="0" dirty="0"/>
              <a:t>                                                                                   </a:t>
            </a:r>
            <a:r>
              <a:rPr lang="pl-PL" sz="1900" b="1" i="0" u="none" strike="noStrike" baseline="0" dirty="0"/>
              <a:t>1039</a:t>
            </a:r>
            <a:r>
              <a:rPr lang="pl-PL" sz="1900" b="1" dirty="0"/>
              <a:t>: </a:t>
            </a:r>
            <a:r>
              <a:rPr lang="pl-PL" sz="1900" dirty="0"/>
              <a:t>  </a:t>
            </a:r>
            <a:r>
              <a:rPr lang="cs-CZ" sz="1900" b="0" i="0" u="none" strike="noStrike" baseline="0" dirty="0"/>
              <a:t>„</a:t>
            </a:r>
            <a:r>
              <a:rPr lang="cs-CZ" sz="1900" b="0" u="none" strike="noStrike" baseline="0" dirty="0" err="1"/>
              <a:t>superioris</a:t>
            </a:r>
            <a:r>
              <a:rPr lang="cs-CZ" sz="1900" b="0" u="none" strike="noStrike" baseline="0" dirty="0"/>
              <a:t> </a:t>
            </a:r>
            <a:r>
              <a:rPr lang="cs-CZ" sz="1900" b="0" u="none" strike="noStrike" baseline="0" dirty="0" err="1"/>
              <a:t>aulae</a:t>
            </a:r>
            <a:r>
              <a:rPr lang="cs-CZ" sz="1900" b="0" i="0" u="none" strike="noStrike" baseline="0" dirty="0"/>
              <a:t>“ –  horní síň  (</a:t>
            </a:r>
            <a:r>
              <a:rPr lang="pl-PL" sz="1900" dirty="0"/>
              <a:t>Břetislav z ní </a:t>
            </a:r>
            <a:r>
              <a:rPr lang="pl-PL" sz="1900" b="0" i="0" u="none" strike="noStrike" baseline="0" dirty="0"/>
              <a:t>házel peníze lidu) </a:t>
            </a:r>
          </a:p>
          <a:p>
            <a:pPr marL="0" indent="0" algn="l">
              <a:buNone/>
            </a:pPr>
            <a:r>
              <a:rPr lang="pl-PL" sz="1900" b="0" i="0" u="none" strike="noStrike" baseline="0" dirty="0"/>
              <a:t>                                                                                    </a:t>
            </a:r>
            <a:r>
              <a:rPr lang="pl-PL" sz="1900" b="1" i="0" u="none" strike="noStrike" baseline="0" dirty="0"/>
              <a:t>1061:</a:t>
            </a:r>
            <a:r>
              <a:rPr lang="pl-PL" sz="1900" b="0" i="0" u="none" strike="noStrike" baseline="0" dirty="0"/>
              <a:t>  „knížecí palác” měl navštívit bílinský kastelán Mstiš</a:t>
            </a:r>
          </a:p>
          <a:p>
            <a:pPr marL="0" indent="0" algn="l">
              <a:buNone/>
            </a:pPr>
            <a:r>
              <a:rPr lang="pl-PL" sz="1900" b="0" i="0" u="none" strike="noStrike" baseline="0" dirty="0"/>
              <a:t>                                                                                    </a:t>
            </a:r>
            <a:r>
              <a:rPr lang="pl-PL" sz="1900" b="1" i="0" u="none" strike="noStrike" baseline="0" dirty="0"/>
              <a:t>1135:   </a:t>
            </a:r>
            <a:r>
              <a:rPr lang="pl-PL" sz="1900" b="0" i="0" u="none" strike="noStrike" baseline="0" dirty="0"/>
              <a:t>přestavba za Soběslava I.:</a:t>
            </a:r>
          </a:p>
          <a:p>
            <a:pPr marL="0" indent="0" algn="l">
              <a:buNone/>
            </a:pPr>
            <a:r>
              <a:rPr lang="cs-CZ" sz="1900" b="0" u="none" strike="noStrike" baseline="0" dirty="0"/>
              <a:t>                                                                                                 </a:t>
            </a:r>
            <a:r>
              <a:rPr lang="cs-CZ" sz="1900" b="1" u="none" strike="noStrike" baseline="0" dirty="0"/>
              <a:t>románský palác:   </a:t>
            </a:r>
            <a:r>
              <a:rPr lang="cs-CZ" sz="1900" b="0" u="none" strike="noStrike" baseline="0" dirty="0"/>
              <a:t>relikty </a:t>
            </a:r>
            <a:r>
              <a:rPr lang="cs-CZ" sz="1900" b="0" i="0" u="none" strike="noStrike" baseline="0" dirty="0"/>
              <a:t>klenutého suterénu</a:t>
            </a:r>
          </a:p>
          <a:p>
            <a:pPr marL="0" indent="0" algn="l">
              <a:buNone/>
            </a:pPr>
            <a:r>
              <a:rPr lang="cs-CZ" sz="1900" dirty="0"/>
              <a:t>                                                                                                                                   </a:t>
            </a:r>
            <a:r>
              <a:rPr lang="cs-CZ" sz="1900" b="0" i="0" u="none" strike="noStrike" baseline="0" dirty="0"/>
              <a:t>kaple Všech svatých  </a:t>
            </a:r>
          </a:p>
          <a:p>
            <a:pPr marL="0" indent="0" algn="l">
              <a:buNone/>
            </a:pPr>
            <a:r>
              <a:rPr lang="cs-CZ" sz="1900" b="0" i="0" u="none" strike="noStrike" baseline="0" dirty="0"/>
              <a:t>                                                                                                 </a:t>
            </a:r>
            <a:r>
              <a:rPr lang="cs-CZ" sz="1900" b="1" i="0" u="none" strike="noStrike" baseline="0" dirty="0"/>
              <a:t>velký sál se sdružený okny</a:t>
            </a:r>
            <a:r>
              <a:rPr lang="cs-CZ" sz="1900" b="0" i="0" u="none" strike="noStrike" baseline="0" dirty="0"/>
              <a:t> a tzv. Soběslavova komnata (krb)                   </a:t>
            </a:r>
            <a:endParaRPr lang="cs-CZ" sz="1900" b="0" u="none" strike="noStrike" baseline="0" dirty="0"/>
          </a:p>
          <a:p>
            <a:pPr marL="0" indent="0" algn="l">
              <a:buNone/>
            </a:pPr>
            <a:r>
              <a:rPr lang="cs-CZ" sz="1900" dirty="0"/>
              <a:t>                                                                                      </a:t>
            </a:r>
            <a:r>
              <a:rPr lang="cs-CZ" sz="1900" b="0" i="0" u="none" strike="noStrike" baseline="0" dirty="0"/>
              <a:t>                                                                                     </a:t>
            </a:r>
          </a:p>
          <a:p>
            <a:pPr marL="0" indent="0">
              <a:buNone/>
            </a:pPr>
            <a:r>
              <a:rPr lang="cs-CZ" sz="1900" b="0" i="0" u="none" strike="noStrike" baseline="0" dirty="0"/>
              <a:t>                                         </a:t>
            </a:r>
            <a:r>
              <a:rPr lang="cs-CZ" sz="1900" b="1" i="0" u="none" strike="noStrike" baseline="0" dirty="0">
                <a:solidFill>
                  <a:srgbClr val="FF0000"/>
                </a:solidFill>
              </a:rPr>
              <a:t>Vyšehrad:</a:t>
            </a:r>
            <a:r>
              <a:rPr lang="cs-CZ" sz="1900" b="1" i="0" u="none" strike="noStrike" baseline="0" dirty="0"/>
              <a:t>  1025:  </a:t>
            </a:r>
            <a:r>
              <a:rPr lang="cs-CZ" sz="1900" i="0" u="none" strike="noStrike" baseline="0" dirty="0"/>
              <a:t>po vichřici </a:t>
            </a:r>
            <a:r>
              <a:rPr lang="cs-CZ" sz="1900" b="0" i="0" u="none" strike="noStrike" baseline="0" dirty="0"/>
              <a:t>zděná patrová stavba s komorou knížete (lýkové střevíce)</a:t>
            </a:r>
            <a:endParaRPr lang="cs-CZ" sz="1900" b="1" i="0" u="none" strike="noStrike" baseline="0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r>
              <a:rPr lang="cs-CZ" sz="1900" i="0" u="none" strike="noStrike" baseline="0" dirty="0"/>
              <a:t>                                                              </a:t>
            </a:r>
            <a:r>
              <a:rPr lang="cs-CZ" sz="1900" b="1" dirty="0"/>
              <a:t>2. pol. 11. stol.:   </a:t>
            </a:r>
            <a:r>
              <a:rPr lang="cs-CZ" sz="1900" dirty="0"/>
              <a:t>přestavba za</a:t>
            </a:r>
            <a:r>
              <a:rPr lang="cs-CZ" sz="1900" i="0" u="none" strike="noStrike" baseline="0" dirty="0"/>
              <a:t> </a:t>
            </a:r>
            <a:r>
              <a:rPr lang="cs-CZ" sz="1900" dirty="0"/>
              <a:t>Vratislava II.</a:t>
            </a:r>
          </a:p>
          <a:p>
            <a:pPr marL="0" indent="0" algn="l">
              <a:buNone/>
            </a:pPr>
            <a:r>
              <a:rPr lang="cs-CZ" sz="1900" b="0" i="0" u="none" strike="noStrike" baseline="0" dirty="0"/>
              <a:t>                                                               L. </a:t>
            </a:r>
            <a:r>
              <a:rPr lang="cs-CZ" sz="1900" b="0" i="0" u="none" strike="noStrike" baseline="0" dirty="0" err="1"/>
              <a:t>Varadzin</a:t>
            </a:r>
            <a:r>
              <a:rPr lang="cs-CZ" sz="1900" b="0" i="0" u="none" strike="noStrike" baseline="0" dirty="0"/>
              <a:t>:  palác se sálem ve st</a:t>
            </a:r>
            <a:r>
              <a:rPr lang="cs-CZ" sz="1900" dirty="0"/>
              <a:t>ylu rezidence římských králů v </a:t>
            </a:r>
            <a:r>
              <a:rPr lang="cs-CZ" sz="1900" dirty="0" err="1"/>
              <a:t>Goslaru</a:t>
            </a:r>
            <a:endParaRPr lang="cs-CZ" sz="1900" b="0" i="0" u="none" strike="noStrike" baseline="0" dirty="0"/>
          </a:p>
          <a:p>
            <a:pPr marL="0" indent="0" algn="l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61226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4789</TotalTime>
  <Words>4124</Words>
  <Application>Microsoft Office PowerPoint</Application>
  <PresentationFormat>Širokoúhlá obrazovka</PresentationFormat>
  <Paragraphs>504</Paragraphs>
  <Slides>58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6" baseType="lpstr">
      <vt:lpstr>Arial</vt:lpstr>
      <vt:lpstr>Calibri</vt:lpstr>
      <vt:lpstr>Calibri Light</vt:lpstr>
      <vt:lpstr>GaramondPremrPro</vt:lpstr>
      <vt:lpstr>MinionPro-Bold</vt:lpstr>
      <vt:lpstr>MinionPro-Regular</vt:lpstr>
      <vt:lpstr>Times New Roman</vt:lpstr>
      <vt:lpstr>Motiv Office</vt:lpstr>
      <vt:lpstr>Archeologie středověkých a novověkých panských sídel a fortifikací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Kachle z biskupského hrádku v Melicích </vt:lpstr>
      <vt:lpstr>                           Kachle z biskupského hradu v Melicích</vt:lpstr>
      <vt:lpstr>Prezentace aplikace PowerPoint</vt:lpstr>
      <vt:lpstr>Opavský hrad</vt:lpstr>
      <vt:lpstr>Prezentace aplikace PowerPoint</vt:lpstr>
      <vt:lpstr>Prezentace aplikace PowerPoint</vt:lpstr>
      <vt:lpstr>                   Latríny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Archeologie středověkých a novověkých panských sídel a fortifikací </dc:title>
  <dc:creator>Markéta Tymonová</dc:creator>
  <cp:lastModifiedBy>tym0001</cp:lastModifiedBy>
  <cp:revision>238</cp:revision>
  <dcterms:created xsi:type="dcterms:W3CDTF">2023-08-24T13:04:15Z</dcterms:created>
  <dcterms:modified xsi:type="dcterms:W3CDTF">2024-11-10T22:23:19Z</dcterms:modified>
</cp:coreProperties>
</file>