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9" r:id="rId3"/>
    <p:sldId id="520" r:id="rId4"/>
    <p:sldId id="521" r:id="rId5"/>
    <p:sldId id="522" r:id="rId6"/>
    <p:sldId id="325" r:id="rId7"/>
    <p:sldId id="352" r:id="rId8"/>
    <p:sldId id="523" r:id="rId9"/>
    <p:sldId id="524" r:id="rId10"/>
    <p:sldId id="517" r:id="rId11"/>
    <p:sldId id="513" r:id="rId12"/>
    <p:sldId id="514" r:id="rId13"/>
    <p:sldId id="525" r:id="rId14"/>
    <p:sldId id="530" r:id="rId15"/>
    <p:sldId id="515" r:id="rId16"/>
    <p:sldId id="526" r:id="rId17"/>
    <p:sldId id="527" r:id="rId18"/>
    <p:sldId id="528" r:id="rId19"/>
    <p:sldId id="529" r:id="rId20"/>
    <p:sldId id="280" r:id="rId21"/>
    <p:sldId id="281" r:id="rId22"/>
    <p:sldId id="282" r:id="rId23"/>
    <p:sldId id="283" r:id="rId24"/>
    <p:sldId id="423" r:id="rId25"/>
    <p:sldId id="409" r:id="rId26"/>
    <p:sldId id="518" r:id="rId27"/>
    <p:sldId id="327" r:id="rId28"/>
    <p:sldId id="258" r:id="rId29"/>
    <p:sldId id="422" r:id="rId30"/>
    <p:sldId id="402" r:id="rId31"/>
    <p:sldId id="410" r:id="rId32"/>
    <p:sldId id="342" r:id="rId33"/>
    <p:sldId id="339" r:id="rId34"/>
    <p:sldId id="343" r:id="rId35"/>
    <p:sldId id="433" r:id="rId36"/>
    <p:sldId id="398" r:id="rId37"/>
    <p:sldId id="333" r:id="rId38"/>
    <p:sldId id="453" r:id="rId39"/>
    <p:sldId id="329" r:id="rId40"/>
    <p:sldId id="392" r:id="rId41"/>
    <p:sldId id="396" r:id="rId42"/>
    <p:sldId id="260" r:id="rId43"/>
    <p:sldId id="261" r:id="rId44"/>
    <p:sldId id="509" r:id="rId45"/>
    <p:sldId id="510" r:id="rId46"/>
    <p:sldId id="315" r:id="rId47"/>
    <p:sldId id="516" r:id="rId48"/>
    <p:sldId id="466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FD511-AC6C-4903-826D-75A2855AD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81E1C3-53E8-430D-8D6F-8770CEFA1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340580-2C28-401C-A5DB-ED39B93F7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635289-497B-4983-A62D-70F1FD7B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8D77E5-71AC-41EE-AA8B-527C6EE53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50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663C9-B167-485A-8C1A-895B05E74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9FAE79-F3E2-4626-BA7B-01D40C77F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33A7D6-AFDF-45AA-99FC-90010071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CCB4FD-9019-4CB7-B25D-BD146904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F17DAD-FABD-4A0A-99C7-676FB528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64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CA3AFE0-B704-4D8C-90F7-691217DD2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C801AFB-C10C-468F-B0D4-9257942F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F3636E-CCF8-4D00-98D9-3AFA04F8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E2BF91-42AF-444D-8B28-10C72EDD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ED6970-A7A3-4405-86FB-E8912E7F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34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C945E-2047-4046-9120-4682FCA5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03E0C-3F08-4FA5-8AE7-00B5BEBCA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DCC19A-3A34-4932-9654-893D9441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FF01A1-9EEC-4D32-97F7-5254E09B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C56798-A4D7-4E09-8E84-44CDFD9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9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97F1B-F8B2-4AC1-BCE5-9BC8FDD3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1D357B-6116-4598-97B9-904DC08D3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9FEF15-453C-4DB2-A05C-7AC8EF2E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992C24-945B-466E-8C3F-9D299D1C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7EF9E9-913F-47DF-BBBA-082196A7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29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C6740-239F-433F-A9FA-8E13331C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4DAE6-7CF1-49CE-87C2-5387E0C02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4B1AF4-0A8B-4148-B5F8-9FBBE35D0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F82FD0-1B17-44E1-9F42-09500011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F05F2A-DA58-4DD1-8245-1021959D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75276E-E341-435C-9BA0-37D0E975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50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B983C3-46EA-4810-898E-382A2AE9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1B9553-68BA-4C10-9F97-A26E7081E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C983B7-D42A-45E6-A3C4-42EB506F3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DA6F6F3-3B98-4813-8AA1-C694A7E0B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7086F1E-1B2C-4AC8-AF0D-CC0C6B1F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CFC404E-7D83-4436-8097-D0BB9C5D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36A6E4-F27C-4DBD-BD2F-CE7BA4A07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FD1F956-0792-4ECB-BBA0-ED74FC14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5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D1FE0-975C-423F-94CB-C43E11C5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0CDEAB-3A30-46A4-AE03-12A2469E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0FF7F3A-7C4B-49FC-84D3-CD635E94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6BE9C4-EF5B-48AB-8CD7-2DF2522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83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8EEEFA-FA40-4EA9-B11E-27EE9172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194EF44-565C-4A52-9E82-143730C7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AD0596-BEA3-4F18-8ED6-68809BB5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57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29E01-0A83-4208-A608-EAB78305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F3413D-FD85-4FE9-83EB-21FBF91EB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FBC5A24-792C-4873-9601-1224802F0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4F868B-C856-43B9-B166-80D778FAD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603C09-E441-4221-8785-DF493830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AD7493-526A-4D47-B22F-DE90A7B2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58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8B0DD-F65B-44C3-9721-C9A5E679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F635270-1A1E-4E56-99A8-C936E6948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EFA244-493A-40FF-8C0B-D6E99F585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871DFC-0727-4914-8930-F8FC52161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AE294C-FA30-478F-A60A-9FA804B0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9226D8-0ED8-4DE5-9AAD-768F6879E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47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6A218E-808C-44CC-8602-CC85F298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5F0EE7-792E-44EB-945C-DEB45EEC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B8FBDC-3BF4-4730-9940-0AC73CDC7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9E28D-9299-42E8-84A1-8160EABB316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67E666-E2FD-4772-BAAB-E9E084968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F6547E-D6AB-488D-B5FE-011BE9EB4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54C0C-DF48-4D6A-A688-9397E4ED78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52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cs.wikipedia.org/wiki/Soubor:%C5%9Awiatowid_Wolin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cs.wikipedia.org/wiki/Soubor:Perun_(Radzivill_Chronicle).jpg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//upload.wikimedia.org/wikipedia/commons/f/f0/Polabian_Slavs.pn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232990-CBF2-4CF0-B64C-91973C2F44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Archeologie středověké a novověké </a:t>
            </a:r>
            <a:r>
              <a:rPr lang="cs-CZ" b="1"/>
              <a:t>sakrální architektury</a:t>
            </a:r>
            <a:br>
              <a:rPr lang="cs-CZ" b="1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5BA70E-A082-4416-8DC0-5F7D4477B8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kern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b="1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b="1" kern="0" dirty="0">
                <a:effectLst/>
                <a:latin typeface="Calibri" panose="020F0502020204030204" pitchFamily="34" charset="0"/>
                <a:ea typeface="TimesNewRomanPSMT"/>
                <a:cs typeface="Calibri" panose="020F0502020204030204" pitchFamily="34" charset="0"/>
              </a:rPr>
              <a:t>Pohanská a křesťanská tradice, církevní misie a recepce křesťanství.</a:t>
            </a:r>
            <a:endParaRPr lang="cs-CZ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022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46C7F1-C61A-4526-9920-F72B27AA5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6" y="647700"/>
            <a:ext cx="8201024" cy="6210300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Illarion</a:t>
            </a:r>
            <a:r>
              <a:rPr lang="cs-CZ" sz="2000" dirty="0"/>
              <a:t>  –   původně </a:t>
            </a:r>
            <a:r>
              <a:rPr lang="cs-CZ" sz="1800" dirty="0">
                <a:effectLst/>
              </a:rPr>
              <a:t>poustevník u Kyjeva</a:t>
            </a:r>
          </a:p>
          <a:p>
            <a:pPr marL="0" indent="0">
              <a:buNone/>
            </a:pPr>
            <a:r>
              <a:rPr lang="cs-CZ" sz="1800" dirty="0"/>
              <a:t>                     </a:t>
            </a:r>
            <a:r>
              <a:rPr lang="cs-CZ" sz="1800" dirty="0">
                <a:effectLst/>
              </a:rPr>
              <a:t>–   později jako </a:t>
            </a:r>
            <a:r>
              <a:rPr lang="cs-CZ" sz="1800" dirty="0" err="1">
                <a:effectLst/>
              </a:rPr>
              <a:t>jeromolach</a:t>
            </a:r>
            <a:r>
              <a:rPr lang="cs-CZ" sz="1800" dirty="0">
                <a:effectLst/>
              </a:rPr>
              <a:t> (mnich vysvěcený na kněze) v chrámu svatých</a:t>
            </a:r>
          </a:p>
          <a:p>
            <a:pPr marL="0" indent="0">
              <a:buNone/>
            </a:pPr>
            <a:r>
              <a:rPr lang="cs-CZ" sz="1800" dirty="0"/>
              <a:t>                         </a:t>
            </a:r>
            <a:r>
              <a:rPr lang="cs-CZ" sz="1800" dirty="0">
                <a:effectLst/>
              </a:rPr>
              <a:t> Apoštolů v </a:t>
            </a:r>
            <a:r>
              <a:rPr lang="cs-CZ" sz="1800" dirty="0" err="1">
                <a:effectLst/>
              </a:rPr>
              <a:t>Berestově</a:t>
            </a:r>
            <a:r>
              <a:rPr lang="cs-CZ" sz="1800" dirty="0">
                <a:effectLst/>
              </a:rPr>
              <a:t>  (sídlo kyjevského knížete) </a:t>
            </a:r>
          </a:p>
          <a:p>
            <a:pPr marL="0" indent="0">
              <a:buNone/>
            </a:pPr>
            <a:r>
              <a:rPr lang="cs-CZ" sz="1800" dirty="0"/>
              <a:t>                     </a:t>
            </a:r>
            <a:r>
              <a:rPr lang="cs-CZ" sz="1800" dirty="0">
                <a:effectLst/>
              </a:rPr>
              <a:t>–   1051:  s pomocí knížete Jaroslava zvolen kyjevským metropolitou v</a:t>
            </a:r>
          </a:p>
          <a:p>
            <a:pPr marL="0" indent="0">
              <a:buNone/>
            </a:pPr>
            <a:r>
              <a:rPr lang="cs-CZ" sz="1800" dirty="0"/>
              <a:t>                                     </a:t>
            </a:r>
            <a:r>
              <a:rPr lang="cs-CZ" sz="1800" dirty="0">
                <a:effectLst/>
              </a:rPr>
              <a:t> chrámu sv. Sofie </a:t>
            </a:r>
          </a:p>
          <a:p>
            <a:pPr marL="0" indent="0">
              <a:buNone/>
            </a:pPr>
            <a:endParaRPr lang="cs-CZ" sz="1800" dirty="0">
              <a:effectLst/>
            </a:endParaRPr>
          </a:p>
          <a:p>
            <a:pPr marL="0" indent="0">
              <a:buNone/>
            </a:pPr>
            <a:r>
              <a:rPr lang="cs-CZ" sz="1800" dirty="0"/>
              <a:t>                     </a:t>
            </a:r>
            <a:r>
              <a:rPr lang="cs-CZ" sz="1800" dirty="0">
                <a:effectLst/>
              </a:rPr>
              <a:t>–   </a:t>
            </a:r>
            <a:r>
              <a:rPr lang="ru-RU" sz="2000" b="1" dirty="0"/>
              <a:t>Slovo o zákon</a:t>
            </a:r>
            <a:r>
              <a:rPr lang="cs-CZ" sz="2000" b="1" dirty="0"/>
              <a:t>u</a:t>
            </a:r>
            <a:r>
              <a:rPr lang="ru-RU" sz="2000" b="1" dirty="0"/>
              <a:t> a milosti 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                        </a:t>
            </a:r>
            <a:r>
              <a:rPr lang="ru-RU" sz="2000" dirty="0"/>
              <a:t>(Слово о законе и благодати</a:t>
            </a:r>
            <a:r>
              <a:rPr lang="cs-CZ" sz="2000" dirty="0"/>
              <a:t>) </a:t>
            </a:r>
          </a:p>
          <a:p>
            <a:pPr marL="0" indent="0">
              <a:buNone/>
            </a:pPr>
            <a:r>
              <a:rPr lang="cs-CZ" sz="2000" dirty="0"/>
              <a:t>                   –  zmínky o předkřesťanské Rusi:  pohanské kmeny jsou líčeny </a:t>
            </a:r>
          </a:p>
          <a:p>
            <a:pPr marL="0" indent="0">
              <a:buNone/>
            </a:pPr>
            <a:r>
              <a:rPr lang="cs-CZ" sz="2000" dirty="0"/>
              <a:t>                       jako divošské, nečisté a nevědomé </a:t>
            </a:r>
          </a:p>
          <a:p>
            <a:pPr marL="0" indent="0">
              <a:buNone/>
            </a:pPr>
            <a:r>
              <a:rPr lang="cs-CZ" sz="2000" dirty="0"/>
              <a:t>                   –  přijetí křesťanství na Rusi zasazuje do rámce biblických ději</a:t>
            </a:r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Paměti Jakuba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Pečerského</a:t>
            </a:r>
            <a:endParaRPr 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Slovo o pluku Igorově – 12. stol.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2D9959-7578-4BB9-BE85-88D27DB09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87" y="419099"/>
            <a:ext cx="2604773" cy="36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7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AAE784FE-8D2D-4A5D-A82E-BEF3B755E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4825" y="571500"/>
            <a:ext cx="11687175" cy="628649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Mnich Nestor</a:t>
            </a:r>
            <a:r>
              <a:rPr lang="cs-CZ" altLang="cs-CZ" sz="2000" dirty="0"/>
              <a:t>  –  </a:t>
            </a:r>
            <a:r>
              <a:rPr lang="ru-RU" altLang="cs-CZ" sz="2000" b="1" dirty="0"/>
              <a:t>Pověst vremennych let</a:t>
            </a:r>
            <a:r>
              <a:rPr lang="ru-RU" altLang="cs-CZ" sz="2000" dirty="0"/>
              <a:t> </a:t>
            </a:r>
            <a:r>
              <a:rPr lang="cs-CZ" altLang="cs-CZ" sz="2000" dirty="0"/>
              <a:t>(Vyprávění o uplynulých letech)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</a:t>
            </a:r>
            <a:r>
              <a:rPr lang="ru-RU" altLang="cs-CZ" sz="2000" dirty="0"/>
              <a:t>(Повесть временных лет, Первоначальная летопись</a:t>
            </a:r>
            <a:r>
              <a:rPr lang="cs-CZ" altLang="cs-CZ" sz="2000" dirty="0"/>
              <a:t>, </a:t>
            </a:r>
            <a:r>
              <a:rPr lang="ru-RU" altLang="cs-CZ" sz="2000" dirty="0"/>
              <a:t>Несторова летопись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–  1113:  nejstarší výklad etnogeneze Slovanů sepsaný mnichem </a:t>
            </a:r>
            <a:r>
              <a:rPr lang="cs-CZ" altLang="cs-CZ" sz="2000" dirty="0" err="1"/>
              <a:t>kyjevo-pečerského</a:t>
            </a:r>
            <a:r>
              <a:rPr lang="cs-CZ" altLang="cs-CZ" sz="2000" dirty="0"/>
              <a:t> kláštera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čerpá z kroniky Georgia </a:t>
            </a:r>
            <a:r>
              <a:rPr lang="cs-CZ" altLang="cs-CZ" sz="2000" dirty="0" err="1"/>
              <a:t>Hamartola</a:t>
            </a:r>
            <a:r>
              <a:rPr lang="cs-CZ" altLang="cs-CZ" sz="2000" dirty="0"/>
              <a:t> a popisuje události let 1095 – 1113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–  1116:  přepracován na pokyn Vladimíra </a:t>
            </a:r>
            <a:r>
              <a:rPr lang="cs-CZ" altLang="cs-CZ" sz="2000" dirty="0" err="1"/>
              <a:t>Monomacha</a:t>
            </a:r>
            <a:r>
              <a:rPr lang="cs-CZ" altLang="cs-CZ" sz="2000" dirty="0"/>
              <a:t> představeným </a:t>
            </a:r>
            <a:r>
              <a:rPr lang="cs-CZ" altLang="cs-CZ" sz="2000" dirty="0" err="1"/>
              <a:t>Vydubyčského</a:t>
            </a:r>
            <a:r>
              <a:rPr lang="cs-CZ" altLang="cs-CZ" sz="2000" dirty="0"/>
              <a:t> kláštera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Silvestrem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Legendární vyprávění o rozdělení země mezi syny </a:t>
            </a:r>
            <a:r>
              <a:rPr lang="cs-CZ" altLang="cs-CZ" sz="2000" b="1" dirty="0" err="1"/>
              <a:t>Noeho</a:t>
            </a:r>
            <a:r>
              <a:rPr lang="cs-CZ" altLang="cs-CZ" sz="2000" b="1" dirty="0"/>
              <a:t> a rozptýlení národů po stavbě věže v zemi </a:t>
            </a:r>
            <a:r>
              <a:rPr lang="cs-CZ" altLang="cs-CZ" sz="2000" b="1" dirty="0" err="1"/>
              <a:t>Sennar</a:t>
            </a:r>
            <a:r>
              <a:rPr lang="cs-CZ" altLang="cs-CZ" sz="2000" b="1" dirty="0"/>
              <a:t>: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„…Slované kdysi žili v Podunají, …„kde nyní je uherská a bulharská země, odtud se pak rozešli do svých sídel mezi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Labem, Dunajem a Dněprem…“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„…po mnoha letech se Slované usadili na Dunaji, kde nyní je země uherská a bulharská. A tito Slované se rozešli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po zemi a nazvali se jmény podle toho, kde se usadili, na kterém místě. Tak například jedni, když přišli, usadili se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na řece jménem Morava, i nazvali se Moravany a jiní se nazvali Čechy. A všichni tito jsou Slované: bílí Chorvati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i Srbové a </a:t>
            </a:r>
            <a:r>
              <a:rPr lang="cs-CZ" altLang="cs-CZ" sz="2000" dirty="0" err="1"/>
              <a:t>Korutanci</a:t>
            </a:r>
            <a:r>
              <a:rPr lang="cs-CZ" altLang="cs-CZ" sz="2000" dirty="0"/>
              <a:t>. Když Vlaši nalezli Slovany u Dunaje, usadili se mezi nimi a činili jim násilí. Proto tito Slované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odešli, usadili se na Visle, nazvali se Lechové a od těchto Lechů pocházejí </a:t>
            </a:r>
            <a:r>
              <a:rPr lang="cs-CZ" altLang="cs-CZ" sz="2000" dirty="0" err="1"/>
              <a:t>Polané</a:t>
            </a:r>
            <a:r>
              <a:rPr lang="cs-CZ" altLang="cs-CZ" sz="2000" dirty="0"/>
              <a:t> a jiní Lechové jsou </a:t>
            </a:r>
            <a:r>
              <a:rPr lang="cs-CZ" altLang="cs-CZ" sz="2000" dirty="0" err="1"/>
              <a:t>Lutici</a:t>
            </a:r>
            <a:r>
              <a:rPr lang="cs-CZ" altLang="cs-CZ" sz="2000" dirty="0"/>
              <a:t>,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jiní </a:t>
            </a:r>
            <a:r>
              <a:rPr lang="cs-CZ" altLang="cs-CZ" sz="2000" dirty="0" err="1"/>
              <a:t>Mazovšané</a:t>
            </a:r>
            <a:r>
              <a:rPr lang="cs-CZ" altLang="cs-CZ" sz="2000" dirty="0"/>
              <a:t> a jiní </a:t>
            </a:r>
            <a:r>
              <a:rPr lang="cs-CZ" altLang="cs-CZ" sz="2000" dirty="0" err="1"/>
              <a:t>Pomořané</a:t>
            </a:r>
            <a:r>
              <a:rPr lang="cs-CZ" altLang="cs-CZ" sz="2000" dirty="0"/>
              <a:t>.“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86641E-4515-4C23-B601-842908AC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762000"/>
            <a:ext cx="11487149" cy="6019799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 </a:t>
            </a:r>
            <a:r>
              <a:rPr lang="cs-CZ" sz="2000" b="1" dirty="0"/>
              <a:t>Nestor popsal příchod Cyrila a Metoděje a vznik slovanského písma: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,,Uhři začali bojovat s Řeky a vyplenili thráckou a makedonskou zemi až k Soluni. Začali bojovat také s   Moravou a s Čechy. Byl totiž jeden slovanský národ: Slované žijící u Dunaje, které ovládli Uhři, Moravané, Češi, Lechové a </a:t>
            </a:r>
            <a:r>
              <a:rPr lang="cs-CZ" sz="2000" dirty="0" err="1"/>
              <a:t>Poljané</a:t>
            </a:r>
            <a:r>
              <a:rPr lang="cs-CZ" sz="2000" dirty="0"/>
              <a:t>, kteří se nyní nazývají Rus. Pro Moravany byly poprvé přeloženy knihy a nazváno slovanské písmo; a toto písmo je na Rusi i u dunajských Bulharů. Když už byli Slované pokřtěni, byli jejich knížaty Rostislav, Svatopluk a </a:t>
            </a:r>
            <a:r>
              <a:rPr lang="cs-CZ" sz="2000" dirty="0" err="1"/>
              <a:t>Kocel</a:t>
            </a:r>
            <a:r>
              <a:rPr lang="cs-CZ" sz="2000" dirty="0"/>
              <a:t>, kteří poslali k císaři Michalovi vzkaz: „Země naše je pokřtěná, ale nemáme učitele, který by nás učil, kázal nám a vykládal svaté knihy.“</a:t>
            </a:r>
          </a:p>
          <a:p>
            <a:endParaRPr lang="cs-CZ" sz="2000" dirty="0"/>
          </a:p>
          <a:p>
            <a:r>
              <a:rPr lang="cs-CZ" sz="2000" b="1" dirty="0"/>
              <a:t>Císař Michael se obrátil do Soluně na muže jménem Lev, který měl dva syny, ovládající slovanský jazyk:</a:t>
            </a:r>
          </a:p>
          <a:p>
            <a:endParaRPr lang="cs-CZ" sz="2000" dirty="0"/>
          </a:p>
          <a:p>
            <a:r>
              <a:rPr lang="cs-CZ" sz="2000" dirty="0"/>
              <a:t>,,Jakmile to Lev uslyšel, hned je poslal. Přišli oba k císaři a císař jim pravil: „Poslali ke mně ze slovanské země s prosbou o učitele, který by jim dokázal vyložit svaté knihy, neboť si to přejí“ Přemluvil je oba císař a poslal je do slovanské země k Rostislavovi, Svatoplukovi a </a:t>
            </a:r>
            <a:r>
              <a:rPr lang="cs-CZ" sz="2000" dirty="0" err="1"/>
              <a:t>Kocelovi</a:t>
            </a:r>
            <a:r>
              <a:rPr lang="cs-CZ" sz="2000" dirty="0"/>
              <a:t>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Lubor </a:t>
            </a:r>
            <a:r>
              <a:rPr lang="cs-CZ" sz="2000" b="1" dirty="0" err="1"/>
              <a:t>Niederle</a:t>
            </a:r>
            <a:r>
              <a:rPr lang="cs-CZ" sz="2000" b="1" dirty="0"/>
              <a:t>:  </a:t>
            </a:r>
            <a:r>
              <a:rPr lang="cs-CZ" sz="2000" dirty="0"/>
              <a:t>  Nestorův rukopis považoval za „rodný list“ slovanského národa</a:t>
            </a:r>
          </a:p>
        </p:txBody>
      </p:sp>
    </p:spTree>
    <p:extLst>
      <p:ext uri="{BB962C8B-B14F-4D97-AF65-F5344CB8AC3E}">
        <p14:creationId xmlns:p14="http://schemas.microsoft.com/office/powerpoint/2010/main" val="376402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624446-55CF-40D3-8171-ED30D32CF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425"/>
            <a:ext cx="11353800" cy="6229350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2.  </a:t>
            </a: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Lingvistické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srovnávací jazykověda:  slovanské jazyky nemají stejné výrazy pro chrám, či idol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bůh –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bog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vychází z indoíránského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bhaga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baga</a:t>
            </a:r>
            <a:endParaRPr lang="cs-CZ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indoevropské kořeny:  úcta k bohu hromovládci: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ger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– Thor      kelt. –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Taranis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slov. Perun    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kultovní uctívání dubu  (obecně stromů:  Kyjevská Rus)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Irán  –  mnohohlavé idoly,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polykefalismus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(Novgorod)     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Germáni – také neměli chrámy, první ve Švédsku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Antický svět  – 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vliv skrze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staré řecké kolonie (Oděsa)                                                         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3.  Etnografické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19. až poč. 20. stol.:   pohanské slavnosti, léčivé účinky vody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kameny s miskovitými prohlubněmi:   obětní, věštby</a:t>
            </a: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4.  Archeologické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hmotné doklady kultovních míst: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Pohansko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Chotěbuz, Mikulčice, Kouřim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nálezy sošek, mužské figurky z dubového dřeva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pohřební praktiky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77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EC856-AD5D-49D0-B844-D09B617C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50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                             </a:t>
            </a:r>
            <a:r>
              <a:rPr lang="cs-CZ" sz="3200" b="1" dirty="0" err="1">
                <a:solidFill>
                  <a:srgbClr val="FF0000"/>
                </a:solidFill>
              </a:rPr>
              <a:t>Věrské</a:t>
            </a:r>
            <a:r>
              <a:rPr lang="cs-CZ" sz="3200" b="1" dirty="0">
                <a:solidFill>
                  <a:srgbClr val="FF0000"/>
                </a:solidFill>
              </a:rPr>
              <a:t> představy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740F49-4314-4F33-9693-28395768F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962025"/>
            <a:ext cx="11677650" cy="5829300"/>
          </a:xfrm>
        </p:spPr>
        <p:txBody>
          <a:bodyPr>
            <a:normAutofit/>
          </a:bodyPr>
          <a:lstStyle/>
          <a:p>
            <a:pPr algn="l"/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P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ohřební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slavnosti a hry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strava: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tryzna </a:t>
            </a:r>
            <a:r>
              <a:rPr lang="pl-PL" sz="1800" dirty="0">
                <a:solidFill>
                  <a:srgbClr val="333333"/>
                </a:solidFill>
              </a:rPr>
              <a:t>spojená s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hostinou a veselí přímo u hrobu </a:t>
            </a:r>
          </a:p>
          <a:p>
            <a:pPr marL="0" indent="0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–   u východních Slovanů:  vylití čiše medoviny na hrob, na počest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zemřelého zde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 s maskami:  měly zmást duše zemřelých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en-US" sz="1800" b="0" i="0" u="none" strike="noStrike" baseline="0" dirty="0" err="1">
                <a:solidFill>
                  <a:srgbClr val="333333"/>
                </a:solidFill>
              </a:rPr>
              <a:t>obřady</a:t>
            </a:r>
            <a:r>
              <a:rPr lang="en-US" sz="18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en-US" sz="1800" b="0" i="0" u="none" strike="noStrike" baseline="0" dirty="0" err="1">
                <a:solidFill>
                  <a:srgbClr val="333333"/>
                </a:solidFill>
              </a:rPr>
              <a:t>oslavy</a:t>
            </a:r>
            <a:r>
              <a:rPr lang="en-US" sz="1800" b="0" i="0" u="none" strike="noStrike" baseline="0" dirty="0">
                <a:solidFill>
                  <a:srgbClr val="333333"/>
                </a:solidFill>
              </a:rPr>
              <a:t> a </a:t>
            </a:r>
            <a:r>
              <a:rPr lang="en-US" sz="1800" b="0" i="0" u="none" strike="noStrike" baseline="0" dirty="0" err="1">
                <a:solidFill>
                  <a:srgbClr val="333333"/>
                </a:solidFill>
              </a:rPr>
              <a:t>ritu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á</a:t>
            </a:r>
            <a:r>
              <a:rPr lang="en-US" sz="1800" b="0" i="0" u="none" strike="noStrike" baseline="0" dirty="0" err="1">
                <a:solidFill>
                  <a:srgbClr val="333333"/>
                </a:solidFill>
              </a:rPr>
              <a:t>ly</a:t>
            </a:r>
            <a:r>
              <a:rPr lang="en-US" sz="1800" b="0" i="0" u="none" strike="noStrike" baseline="0" dirty="0">
                <a:solidFill>
                  <a:srgbClr val="333333"/>
                </a:solidFill>
              </a:rPr>
              <a:t> se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děly</a:t>
            </a:r>
            <a:r>
              <a:rPr lang="en-US" sz="1800" b="0" i="0" u="none" strike="noStrike" baseline="0" dirty="0">
                <a:solidFill>
                  <a:srgbClr val="333333"/>
                </a:solidFill>
              </a:rPr>
              <a:t> v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e stanovené dny v roce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</a:t>
            </a:r>
            <a:endParaRPr lang="cs-CZ" sz="1800" b="1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Pohřební ritus 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–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vhazovaní rozbitých nádob do zásypu hrobové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jámy</a:t>
            </a:r>
            <a:r>
              <a:rPr lang="cs-CZ" sz="1800" dirty="0">
                <a:solidFill>
                  <a:srgbClr val="333333"/>
                </a:solidFill>
              </a:rPr>
              <a:t>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pozůstatky stravy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 zbytky masité potravy:  části kura, kohouta (skořápky vajec – zmrtvýchvstání)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–   studny:   na pohřebištích souvisely s hostinami  (Velké Bílovice – zvířecí kosti)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 stopy po vykuřování uhlíky</a:t>
            </a:r>
            <a:r>
              <a:rPr lang="cs-CZ" sz="1800" dirty="0">
                <a:solidFill>
                  <a:srgbClr val="333333"/>
                </a:solidFill>
              </a:rPr>
              <a:t> (i v nádobách)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někdy dokonce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–   </a:t>
            </a:r>
            <a:r>
              <a:rPr lang="cs-CZ" sz="1800" dirty="0">
                <a:solidFill>
                  <a:srgbClr val="333333"/>
                </a:solidFill>
              </a:rPr>
              <a:t>o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bol mrtvých zajišťoval přechod duše do podsvětí:   v křesťanství kult sv. Michala, jemuž se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                               zasvěcovaly hřbitovní kaple </a:t>
            </a:r>
            <a:endParaRPr lang="cs-CZ" sz="1800" dirty="0">
              <a:solidFill>
                <a:srgbClr val="333333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Magické praktiky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1800" b="1" i="0" u="none" strike="noStrike" baseline="0" dirty="0" err="1">
                <a:solidFill>
                  <a:srgbClr val="333333"/>
                </a:solidFill>
              </a:rPr>
              <a:t>apotropajního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(ochranného) charakteru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 V. Bílovice – v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sev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 rohu kostra se srostlými řezáky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                                       Mikulčice, Strachotín-Petrova louka:  rituální pohřby psů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–   </a:t>
            </a:r>
            <a:r>
              <a:rPr lang="cs-CZ" sz="1800" b="1" i="0" u="none" strike="noStrike" baseline="0" dirty="0" err="1">
                <a:solidFill>
                  <a:srgbClr val="333333"/>
                </a:solidFill>
              </a:rPr>
              <a:t>prosperitního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 charakteru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tzv. zástupná oběť (místo zvířete obětována zvířecí figurka)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Mikulčice:  jáma </a:t>
            </a:r>
            <a:r>
              <a:rPr lang="cs-CZ" sz="1800" dirty="0" err="1">
                <a:solidFill>
                  <a:srgbClr val="333333"/>
                </a:solidFill>
                <a:latin typeface="EtelkaLight"/>
              </a:rPr>
              <a:t>sz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. u tzv. knížecího paláce 207 ks. Plastik    (rozmnožení hospodářských zvířat)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89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CC999-23A0-4D5B-A4C5-C44CEE8F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17145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</a:t>
            </a:r>
            <a:r>
              <a:rPr lang="cs-CZ" sz="3200" b="1" dirty="0">
                <a:solidFill>
                  <a:srgbClr val="FF0000"/>
                </a:solidFill>
              </a:rPr>
              <a:t>Slovanský panteon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828D85-4834-4D4A-B8C2-FFDB92C0C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990600"/>
            <a:ext cx="11820525" cy="5867399"/>
          </a:xfrm>
        </p:spPr>
        <p:txBody>
          <a:bodyPr>
            <a:normAutofit fontScale="85000" lnSpcReduction="10000"/>
          </a:bodyPr>
          <a:lstStyle/>
          <a:p>
            <a:r>
              <a:rPr lang="cs-CZ" sz="1800" b="1" dirty="0"/>
              <a:t>Slované </a:t>
            </a:r>
            <a:r>
              <a:rPr lang="cs-CZ" sz="1800" dirty="0"/>
              <a:t> –  </a:t>
            </a:r>
            <a:r>
              <a:rPr lang="cs-CZ" sz="1800" b="1" dirty="0"/>
              <a:t>polyteismus:</a:t>
            </a:r>
            <a:r>
              <a:rPr lang="cs-CZ" sz="1800" dirty="0"/>
              <a:t>  uctívání různých božstev, démonů, přírodních sil a zvířat</a:t>
            </a:r>
          </a:p>
          <a:p>
            <a:r>
              <a:rPr lang="cs-CZ" sz="1800" b="1" dirty="0"/>
              <a:t>Panteon</a:t>
            </a:r>
            <a:r>
              <a:rPr lang="cs-CZ" sz="1800" dirty="0"/>
              <a:t>  –  lišil se  rozdílné geografické poloze, bohové měli různé funkce  </a:t>
            </a:r>
          </a:p>
          <a:p>
            <a:endParaRPr lang="cs-CZ" sz="1800" dirty="0"/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Baltoslovanský původ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–   bohové Perun 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Veles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vladli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říši zvířat, podsvětí a žárového pohřbívání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Iránský původ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– 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kulty Slunce i ohně</a:t>
            </a:r>
            <a:endParaRPr lang="cs-CZ" sz="180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Germánský původ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božstva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hospodařsko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-válečného zaměření,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polykefalii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úcta ke stromům, pramenům a výšinám.</a:t>
            </a:r>
            <a:endParaRPr lang="cs-CZ" sz="180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b="1" dirty="0">
                <a:solidFill>
                  <a:srgbClr val="333333"/>
                </a:solidFill>
              </a:rPr>
              <a:t>P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olabsko-pobaltský původ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–  nové lokální formy kmenových božstev (10 – 12. stol.): hierarchizovaná kasta kněží pohanského kultu (tzv. žreci)</a:t>
            </a:r>
            <a:endParaRPr lang="cs-CZ" sz="180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Hlavní bohové: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1.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Svarog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vládce nebes, tvůrce všech věcí, bůh-otec, světlo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Svarožic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syn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Dažbog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bůh slunce a ohně, mladší generace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2. 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Perun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později, bůh bouře a hromů, zasvěcen dub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3.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Veles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hospodářská funkce:  bůh stád a ochránce majetku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Lokální bohové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Svandovít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, Triglav, Živa</a:t>
            </a:r>
          </a:p>
          <a:p>
            <a:pPr algn="just"/>
            <a:endParaRPr lang="cs-CZ" sz="1800" dirty="0"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Ruský okruh: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Stribog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bůh větru, funkce správce dobra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Chorš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bůh měsíčního svitu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Simargl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okřídlený pes:  ochranná funkce (striga – čarodějnice)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Mokoš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 vlhká úrodná zem, sexuální mystéria. kult plodnosti</a:t>
            </a:r>
          </a:p>
          <a:p>
            <a:pPr algn="just"/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0384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DD7693-8F0D-4EC5-9E7D-4445FCFC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714374"/>
            <a:ext cx="11220449" cy="6143625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Labsko-pobaltský okruh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z: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území mezi ústím Odry,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v: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řeka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Havola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j: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bojové kmeny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(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Obodrité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Polabané, a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Luticové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Rataři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Dolenci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Čerezpějané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Pomořané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Svarožic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bůh války,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jinak Radegast, obsluhovali ho kněží, kteří mu přinášeli oběti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–  věštili pomocí koně:  kultovní zvíře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–  1066:   zmínka o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Svarožicově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kultu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Svandovít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–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chrám na poloostrově Rujána, vyvrácen za krále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waldemara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(1068)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v muzeu v Krakově:  hlava se 4 obličeji a klobouku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Triglav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 funkce hospodářská a vojenská; Volyň, Štětín:  v pol. 12. stol. v úpadku</a:t>
            </a:r>
          </a:p>
          <a:p>
            <a:pPr algn="just"/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Vagun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soudy</a:t>
            </a:r>
          </a:p>
          <a:p>
            <a:pPr algn="just"/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Živa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 bohyně, kult plodnosti, vládkyně sil</a:t>
            </a:r>
          </a:p>
          <a:p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7073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04B1C4-BCA5-41C5-A988-1646C340B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685800"/>
            <a:ext cx="11639550" cy="617220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Kult přírodních sil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 silný, nepodařilo se jej vymýtit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 uctívání výšin a kamenů, duchů hor, skal, jeskyň, řek, hájů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oběti:  Č:  Říp, Milešovka</a:t>
            </a:r>
          </a:p>
          <a:p>
            <a:pPr marL="0" indent="0" algn="l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M: 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Hostýn (pramen), Radhošť, Děvín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Pavlovských vrších,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Klášťov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Vsetínsku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(depoty)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– 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vegetační démoni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lesní:  víly a rusalky (sídlily ve stromech):  dub, lípa   </a:t>
            </a:r>
          </a:p>
          <a:p>
            <a:pPr marL="0" indent="0" algn="just"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Lesovyk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vládce lesa, šum stromů</a:t>
            </a:r>
          </a:p>
          <a:p>
            <a:pPr marL="0" indent="0" algn="just"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Div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  ženský protějšek divé ženy (divoženky)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–  polní:  žitný děda, bába, polní víly a rusalky  (oběti – poslední klasy)</a:t>
            </a:r>
          </a:p>
          <a:p>
            <a:pPr marL="0" indent="0" algn="just">
              <a:buNone/>
            </a:pPr>
            <a:endParaRPr lang="cs-CZ" sz="18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dní bytosti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ženské podoby:   žínky, víly rusalky nebo mužské:   hastrman (vodní muž)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oběti – u studánek: květiny, rostliny (máta, libeček) </a:t>
            </a: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vzdušné bytosti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větrní démoni, oběť:  kousek chleba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–  větrnice:   meluzína, oběť:  mouka, sůl, ořechy, jablka</a:t>
            </a: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bytosti ohně  –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svatý oheň se rozdělával křemenem a hubkou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–  oheň při oběti, dým při vykuřování – očistná funkce, věštění z plamene, dýmu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–   ohnivý mužík, drak,  oběti  –  beran, vůl</a:t>
            </a: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Rolničky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 ochrana proti zlým duchům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394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81484-5D44-46BD-BB6F-370215817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924"/>
            <a:ext cx="11353800" cy="6315075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Duchové času  –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polednice, 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poledníček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posvátnost polední hodiny, vychází z polí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–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klekánice, 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půlnočnice</a:t>
            </a:r>
            <a:endParaRPr lang="cs-CZ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i="1" u="none" strike="noStrike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Duchové osudu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suča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mstruča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 bytosti, které mění osud člověka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pozednice:  sudičky, zasahovaly do tří dnů po narození, oběti – chleba, sýr, sůl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Ochránci domovů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děduška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domovoj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–  šotek:   podoba chlapce  –  chránil stádo, nesmělo se mu ublížit, jinak škodil domácím zvířatům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zvířecí podoba – hadi:  pod pecí, pod prahem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Kult stromů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zvláštních tvarů, považovány za posvátné:   dub – zasvěcen Perunovi, uctíván na Dněpru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  Štětín:  posvátný ořech, dále lípa, jmelí  (proti neplodnosti), obilí (hojnost)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Kult  zvíř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 –  kůň:  zasvěcen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Svandovítovi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–  domácí zvířata:   vůl, pes, koza, kachna, vlaštovka, čáp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–  divoká zvířata:  medvěd, vlk, jelen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6830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499677-BEB6-4267-8035-167E11B3B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714374"/>
            <a:ext cx="11677650" cy="6143625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Obětiště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pod širým nebem, většinou kruhové s idolem uprostřed, kruh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symbol nebe, slunce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Polsko: 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Trzebljakovo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Perin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–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Čechy:  Žiži – na Hradčanech, Libušín u Kladna,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Mšensko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Kultiště</a:t>
            </a:r>
            <a:r>
              <a:rPr lang="cs-CZ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cs-CZ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Mikulčice: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2 kultovní objekty –  8/9. stol.:  „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Klášteřisko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 obdélný (20/24 x 11 m), uvnitř pohřeb koně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u ramene Moravy:  prstencovitý příkop, uprostřed kůl (idol), kolem další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Pohansko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 Břeclavi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č. 39:   kruhový, obehnaný palisádou, 9 sloupů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ohrada:  poč. 9. stol.,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21,5 × 17 m,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místě prvního kostela (také Modrá u Velehradu)                                                            </a:t>
            </a:r>
          </a:p>
          <a:p>
            <a:pPr marL="0" indent="0" algn="just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Chotěbuz: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spálená dřeva v obdélné jámě 1,2 x 1,2 m: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podstavec či schránka pro idol nebo sochu božstva</a:t>
            </a:r>
          </a:p>
          <a:p>
            <a:pPr marL="0" indent="0" algn="just">
              <a:buNone/>
            </a:pPr>
            <a:endParaRPr lang="cs-CZ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Víra v sílu idolů  –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představovaly božstva v personifikované podobě (kameny, dřevo, kov)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–  velké figury:  veřejný kult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–  malé figurky:  osobní amulety s ochrannou funkcí, z kosti dřeva, kovu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–  posvátné zbraně:  meč, praporec (Živa)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–  ideogramy:  svastika, pentagram – vyřezávány na zbraních, hrncích aj.</a:t>
            </a:r>
          </a:p>
          <a:p>
            <a:pPr algn="just"/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60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C3012-AF74-4F81-A20A-B1327263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255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Pohanství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659B4E-8233-475F-9232-F6828DDA6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162050"/>
            <a:ext cx="11382375" cy="5695950"/>
          </a:xfrm>
        </p:spPr>
        <p:txBody>
          <a:bodyPr>
            <a:normAutofit/>
          </a:bodyPr>
          <a:lstStyle/>
          <a:p>
            <a:r>
              <a:rPr lang="cs-CZ" sz="2000" b="1" dirty="0">
                <a:effectLst/>
              </a:rPr>
              <a:t>Josef Žemlička  </a:t>
            </a:r>
            <a:r>
              <a:rPr lang="cs-CZ" sz="2000" dirty="0">
                <a:effectLst/>
              </a:rPr>
              <a:t>–  myšlenková soustava, která se vázala ke staré rodové společnosti Slovanů </a:t>
            </a:r>
          </a:p>
          <a:p>
            <a:pPr marL="0" indent="0">
              <a:buNone/>
            </a:pPr>
            <a:r>
              <a:rPr lang="cs-CZ" sz="2000" b="1" dirty="0"/>
              <a:t>                                </a:t>
            </a:r>
            <a:r>
              <a:rPr lang="cs-CZ" sz="2000" dirty="0">
                <a:effectLst/>
              </a:rPr>
              <a:t>–  od 1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0. stol. bylo „mrtvé“, i když doznívalo v lidové tradici 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původně mělo praktický význam:  každodenní život rolníka byl spojen s rytmem polních </a:t>
            </a:r>
          </a:p>
          <a:p>
            <a:pPr marL="0" indent="0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         prací i přírodou a tím i se světem nadpřirozených sil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                     z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děděné zkušenosti chránily dům, rodinu a dobytek</a:t>
            </a:r>
          </a:p>
          <a:p>
            <a:r>
              <a:rPr lang="cs-CZ" sz="2000" b="1" dirty="0">
                <a:effectLst/>
                <a:ea typeface="Times New Roman" panose="02020603050405020304" pitchFamily="18" charset="0"/>
              </a:rPr>
              <a:t>19. stol.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 studiem se zabývalo více oborů:  historie,  jazykověda,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etografie</a:t>
            </a:r>
            <a:endParaRPr lang="cs-CZ" sz="200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Josef Dobrovský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filolog, historik, požadavek kritického přístupu k otázce  (1753-1829)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Pavel Josef </a:t>
            </a:r>
            <a:r>
              <a:rPr lang="cs-CZ" sz="2000" b="1" dirty="0" err="1">
                <a:effectLst/>
                <a:ea typeface="Times New Roman" panose="02020603050405020304" pitchFamily="18" charset="0"/>
              </a:rPr>
              <a:t>Šfařík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1836:  Slovanské starožitnosti (romantický panslavismus)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Lubor </a:t>
            </a:r>
            <a:r>
              <a:rPr lang="cs-CZ" sz="2000" b="1" dirty="0" err="1">
                <a:effectLst/>
                <a:ea typeface="Times New Roman" panose="02020603050405020304" pitchFamily="18" charset="0"/>
              </a:rPr>
              <a:t>Niederle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Slovanské starožitnosti:  6. svazek:  Víra  a náboženství (1916, 1924)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–  jako první se pokusil o syntetické shrnutí poznatků včetně archeologických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Zdeněk Váňa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Svět slovanských bohů a démonů, Praha 1990.</a:t>
            </a:r>
          </a:p>
          <a:p>
            <a:r>
              <a:rPr lang="cs-CZ" sz="2000" b="1" dirty="0"/>
              <a:t>Alexander Brückner  </a:t>
            </a:r>
            <a:r>
              <a:rPr lang="cs-CZ" sz="2000" dirty="0"/>
              <a:t>–  polský odborník na náboženské otázky </a:t>
            </a:r>
          </a:p>
          <a:p>
            <a:pPr marL="0" indent="0" algn="just">
              <a:buNone/>
            </a:pPr>
            <a:r>
              <a:rPr lang="cs-CZ" sz="2000" dirty="0"/>
              <a:t>                                          – 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Mitologia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S</a:t>
            </a:r>
            <a:r>
              <a:rPr lang="pl-PL" sz="2000" dirty="0">
                <a:effectLst/>
                <a:ea typeface="Times New Roman" panose="02020603050405020304" pitchFamily="18" charset="0"/>
              </a:rPr>
              <a:t>lowiaństwa (1918):     kritika Niederleho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552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  Pohanské svatyně</a:t>
            </a:r>
          </a:p>
        </p:txBody>
      </p:sp>
      <p:sp>
        <p:nvSpPr>
          <p:cNvPr id="49154" name="Rectangle 5"/>
          <p:cNvSpPr>
            <a:spLocks noGrp="1"/>
          </p:cNvSpPr>
          <p:nvPr>
            <p:ph idx="1"/>
          </p:nvPr>
        </p:nvSpPr>
        <p:spPr>
          <a:xfrm>
            <a:off x="533400" y="1340768"/>
            <a:ext cx="11658600" cy="5517232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Retra     </a:t>
            </a:r>
            <a:r>
              <a:rPr lang="cs-CZ" sz="1800" dirty="0"/>
              <a:t>–   svatyni na území kmene </a:t>
            </a:r>
            <a:r>
              <a:rPr lang="cs-CZ" sz="1800" dirty="0" err="1"/>
              <a:t>Veletů</a:t>
            </a:r>
            <a:r>
              <a:rPr lang="cs-CZ" sz="1800" dirty="0"/>
              <a:t> se nepodařilo identifikovat  (informace:  kronikáři </a:t>
            </a:r>
            <a:r>
              <a:rPr lang="cs-CZ" sz="1800" dirty="0" err="1"/>
              <a:t>Helmold</a:t>
            </a:r>
            <a:r>
              <a:rPr lang="cs-CZ" sz="1800" dirty="0"/>
              <a:t> a Adam Brémský)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–   hlavní centrum pohanství až do r. 1068, kdy byla dobyta biskupem </a:t>
            </a:r>
            <a:r>
              <a:rPr lang="cs-CZ" sz="1800" dirty="0" err="1"/>
              <a:t>Burchartem</a:t>
            </a:r>
            <a:r>
              <a:rPr lang="cs-CZ" sz="1800" dirty="0"/>
              <a:t> z </a:t>
            </a:r>
            <a:r>
              <a:rPr lang="cs-CZ" sz="1800" dirty="0" err="1"/>
              <a:t>Halberstadtu</a:t>
            </a:r>
            <a:endParaRPr lang="cs-CZ" sz="1800" dirty="0"/>
          </a:p>
          <a:p>
            <a:pPr>
              <a:buFont typeface="Arial" charset="0"/>
              <a:buNone/>
            </a:pPr>
            <a:r>
              <a:rPr lang="cs-CZ" sz="1800" dirty="0"/>
              <a:t>                   –   obětovalo se tu více bohům (</a:t>
            </a:r>
            <a:r>
              <a:rPr lang="cs-CZ" sz="1800" dirty="0" err="1"/>
              <a:t>Svarožic</a:t>
            </a:r>
            <a:r>
              <a:rPr lang="cs-CZ" sz="1800" dirty="0"/>
              <a:t>) 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–   chrám byl postaven ze dřeva a jeho stěny byly zdobeny vyřezávanými božstvy</a:t>
            </a:r>
          </a:p>
          <a:p>
            <a:endParaRPr lang="cs-CZ" sz="1800" dirty="0"/>
          </a:p>
          <a:p>
            <a:r>
              <a:rPr lang="cs-CZ" sz="1800" b="1" dirty="0" err="1"/>
              <a:t>Arkóna</a:t>
            </a:r>
            <a:r>
              <a:rPr lang="cs-CZ" sz="1800" dirty="0"/>
              <a:t>    –  svatyně </a:t>
            </a:r>
            <a:r>
              <a:rPr lang="cs-CZ" sz="1800" dirty="0" err="1"/>
              <a:t>Ránů</a:t>
            </a:r>
            <a:r>
              <a:rPr lang="cs-CZ" sz="1800" dirty="0"/>
              <a:t> na ostrově Rujána  (</a:t>
            </a:r>
            <a:r>
              <a:rPr lang="nn-NO" sz="1800" dirty="0"/>
              <a:t>Helmold a dánský historik Saxo Grammatikus</a:t>
            </a:r>
            <a:r>
              <a:rPr lang="cs-CZ" sz="1800" dirty="0"/>
              <a:t>)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  –   chrám </a:t>
            </a:r>
            <a:r>
              <a:rPr lang="cs-CZ" sz="1800" dirty="0" err="1"/>
              <a:t>Svandovíta</a:t>
            </a:r>
            <a:r>
              <a:rPr lang="cs-CZ" sz="1800" dirty="0"/>
              <a:t> s modlou se 4 hlavami:  pán světa  (hleděl do 4 stran)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  –   věštby, i lidské oběti, uvnitř textilní závěsy, sochy bohů ve zbroji 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  –   1168:  zničena dánským králem Valdemarem I. (1131 – 1182) 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  –   na ostrově další svatyně: </a:t>
            </a:r>
            <a:r>
              <a:rPr lang="cs-CZ" sz="1800" dirty="0" err="1"/>
              <a:t>Korenica</a:t>
            </a:r>
            <a:r>
              <a:rPr lang="cs-CZ" sz="1800" dirty="0"/>
              <a:t>  (socha </a:t>
            </a:r>
            <a:r>
              <a:rPr lang="cs-CZ" sz="1800" dirty="0" err="1"/>
              <a:t>Rugievita</a:t>
            </a:r>
            <a:r>
              <a:rPr lang="cs-CZ" sz="1800" dirty="0"/>
              <a:t>),  </a:t>
            </a:r>
          </a:p>
          <a:p>
            <a:pPr>
              <a:buFont typeface="Arial" charset="0"/>
              <a:buNone/>
            </a:pPr>
            <a:endParaRPr lang="cs-CZ" sz="1800" dirty="0"/>
          </a:p>
          <a:p>
            <a:r>
              <a:rPr lang="cs-CZ" sz="1800" b="1" dirty="0" err="1"/>
              <a:t>Groß</a:t>
            </a:r>
            <a:r>
              <a:rPr lang="cs-CZ" sz="1800" b="1" dirty="0"/>
              <a:t> </a:t>
            </a:r>
            <a:r>
              <a:rPr lang="cs-CZ" sz="1800" b="1" dirty="0" err="1"/>
              <a:t>Raden</a:t>
            </a:r>
            <a:r>
              <a:rPr lang="cs-CZ" sz="1800" dirty="0"/>
              <a:t>  –   odkryta samostatně stojící stavba pravoúhlého půdorysu: 7 x 11 m,</a:t>
            </a:r>
          </a:p>
          <a:p>
            <a:pPr marL="0" indent="0">
              <a:buNone/>
            </a:pPr>
            <a:r>
              <a:rPr lang="cs-CZ" sz="1800" dirty="0"/>
              <a:t>                                 obehnaná dvěma ohradami </a:t>
            </a:r>
          </a:p>
          <a:p>
            <a:pPr marL="0" indent="0">
              <a:buNone/>
            </a:pPr>
            <a:r>
              <a:rPr lang="cs-CZ" sz="1800" dirty="0"/>
              <a:t>                                (desky zdobené hlavičkami) 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           –  uvnitř se našly dva hroty kopí, hliněný pohár, lebky koní a hovězího dobytka</a:t>
            </a:r>
          </a:p>
        </p:txBody>
      </p:sp>
      <p:pic>
        <p:nvPicPr>
          <p:cNvPr id="4" name="Picture 11" descr="230px-%C5%9Awiatowid_Wolin">
            <a:hlinkClick r:id="rId2"/>
            <a:extLst>
              <a:ext uri="{FF2B5EF4-FFF2-40B4-BE49-F238E27FC236}">
                <a16:creationId xmlns:a16="http://schemas.microsoft.com/office/drawing/2014/main" id="{547B21A2-CB1B-4B79-8D19-9DA93BDCA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64700" y="2856057"/>
            <a:ext cx="1993900" cy="26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3657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/>
          <a:srcRect l="6088" t="40903" r="8391" b="12892"/>
          <a:stretch>
            <a:fillRect/>
          </a:stretch>
        </p:blipFill>
        <p:spPr bwMode="auto">
          <a:xfrm>
            <a:off x="1552575" y="0"/>
            <a:ext cx="8286751" cy="684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880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http://upload.wikimedia.org/wikipedia/commons/9/9b/Burgwall_Arko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960" y="1619251"/>
            <a:ext cx="667036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990179" y="497676"/>
            <a:ext cx="537210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/>
              <a:t>Rujánský hrad Arkona</a:t>
            </a: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dirty="0"/>
              <a:t>–  Svatyně boha války </a:t>
            </a:r>
            <a:r>
              <a:rPr lang="cs-CZ" sz="2000" dirty="0" err="1"/>
              <a:t>Svandovíta</a:t>
            </a: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dirty="0"/>
              <a:t>–   1168:  zničena dánským králem  Valdemarem I.  </a:t>
            </a:r>
          </a:p>
        </p:txBody>
      </p:sp>
      <p:sp>
        <p:nvSpPr>
          <p:cNvPr id="51203" name="AutoShape 5" descr="Z"/>
          <p:cNvSpPr>
            <a:spLocks noChangeAspect="1" noChangeArrowheads="1"/>
          </p:cNvSpPr>
          <p:nvPr/>
        </p:nvSpPr>
        <p:spPr bwMode="auto">
          <a:xfrm>
            <a:off x="4433889" y="2738439"/>
            <a:ext cx="33242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51204" name="Picture 7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3406" y="4128145"/>
            <a:ext cx="5362575" cy="22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9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679634" y="-305044"/>
            <a:ext cx="3610118" cy="483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978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File:Karte Freilichtmuseum Groß Rade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778" y="903286"/>
            <a:ext cx="49053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ovéPole 3"/>
          <p:cNvSpPr txBox="1">
            <a:spLocks noChangeArrowheads="1"/>
          </p:cNvSpPr>
          <p:nvPr/>
        </p:nvSpPr>
        <p:spPr bwMode="auto">
          <a:xfrm>
            <a:off x="7230851" y="-180975"/>
            <a:ext cx="394811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cs-CZ" sz="2400" dirty="0"/>
          </a:p>
          <a:p>
            <a:r>
              <a:rPr lang="cs-CZ" sz="2000" b="1" dirty="0"/>
              <a:t>Meklenbursko</a:t>
            </a:r>
          </a:p>
          <a:p>
            <a:r>
              <a:rPr lang="cs-CZ" sz="2000" dirty="0"/>
              <a:t>Poloostrov </a:t>
            </a:r>
            <a:r>
              <a:rPr lang="cs-CZ" sz="2000" dirty="0" err="1"/>
              <a:t>Binnensee</a:t>
            </a:r>
            <a:endParaRPr lang="cs-CZ" sz="2000" dirty="0"/>
          </a:p>
          <a:p>
            <a:r>
              <a:rPr lang="cs-CZ" sz="2000" dirty="0"/>
              <a:t>Slovanský kmen </a:t>
            </a:r>
            <a:r>
              <a:rPr lang="cs-CZ" sz="2000" dirty="0" err="1"/>
              <a:t>Varnů</a:t>
            </a:r>
            <a:endParaRPr lang="cs-CZ" sz="2000" dirty="0"/>
          </a:p>
          <a:p>
            <a:r>
              <a:rPr lang="cs-CZ" dirty="0"/>
              <a:t>9. – 10. stol.</a:t>
            </a:r>
          </a:p>
          <a:p>
            <a:r>
              <a:rPr lang="cs-CZ" dirty="0"/>
              <a:t>1973-1980:   výzkumy Ewalda </a:t>
            </a:r>
            <a:r>
              <a:rPr lang="cs-CZ" dirty="0" err="1"/>
              <a:t>Schuldta</a:t>
            </a:r>
            <a:endParaRPr lang="cs-CZ" dirty="0"/>
          </a:p>
          <a:p>
            <a:r>
              <a:rPr lang="cs-CZ" dirty="0"/>
              <a:t>Hradisko (průměr 75 m)</a:t>
            </a:r>
          </a:p>
          <a:p>
            <a:r>
              <a:rPr lang="cs-CZ" dirty="0"/>
              <a:t>Osada</a:t>
            </a:r>
          </a:p>
          <a:p>
            <a:r>
              <a:rPr lang="cs-CZ" dirty="0"/>
              <a:t>Pohanská svatyně 7 x 11 m</a:t>
            </a:r>
          </a:p>
          <a:p>
            <a:endParaRPr lang="cs-CZ" dirty="0"/>
          </a:p>
        </p:txBody>
      </p:sp>
      <p:pic>
        <p:nvPicPr>
          <p:cNvPr id="52227" name="Picture 4" descr="Plik:WalRh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1238" y="2732290"/>
            <a:ext cx="3451912" cy="215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File:Groß Rad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7419" y="4965700"/>
            <a:ext cx="26876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ovéPole 4"/>
          <p:cNvSpPr txBox="1">
            <a:spLocks noChangeArrowheads="1"/>
          </p:cNvSpPr>
          <p:nvPr/>
        </p:nvSpPr>
        <p:spPr bwMode="auto">
          <a:xfrm>
            <a:off x="1639888" y="249239"/>
            <a:ext cx="2306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/>
              <a:t>Gross </a:t>
            </a:r>
            <a:r>
              <a:rPr lang="cs-CZ" sz="3200" b="1" dirty="0" err="1"/>
              <a:t>Raden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523873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3C5AA-1759-B627-A936-07D0DC4B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8255"/>
            <a:ext cx="10401300" cy="1325563"/>
          </a:xfrm>
        </p:spPr>
        <p:txBody>
          <a:bodyPr/>
          <a:lstStyle/>
          <a:p>
            <a:r>
              <a:rPr lang="cs-CZ" dirty="0"/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Pohanství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41AA7D-3EA9-6B8E-F633-5DD90CEC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343818"/>
            <a:ext cx="11658600" cy="483314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200" b="1" dirty="0"/>
              <a:t>Mnich </a:t>
            </a:r>
            <a:r>
              <a:rPr lang="cs-CZ" sz="2200" b="1" dirty="0" err="1"/>
              <a:t>Chabr</a:t>
            </a:r>
            <a:r>
              <a:rPr lang="cs-CZ" sz="2200" b="1" dirty="0"/>
              <a:t>   </a:t>
            </a:r>
            <a:r>
              <a:rPr lang="cs-CZ" sz="2200" dirty="0"/>
              <a:t>–  9/10. stol.:  bulharský mnich z </a:t>
            </a:r>
            <a:r>
              <a:rPr lang="cs-CZ" sz="2200" dirty="0" err="1"/>
              <a:t>preslavské</a:t>
            </a:r>
            <a:r>
              <a:rPr lang="cs-CZ" sz="2200" dirty="0"/>
              <a:t> literární školy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spis O písemnostech:  Slované jako pohané neměli písmo, ale počítali a věštili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            „črtami a zářezy“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</a:t>
            </a:r>
          </a:p>
          <a:p>
            <a:pPr>
              <a:defRPr/>
            </a:pPr>
            <a:r>
              <a:rPr lang="cs-CZ" sz="2200" b="1" dirty="0"/>
              <a:t>2017</a:t>
            </a:r>
            <a:r>
              <a:rPr lang="cs-CZ" sz="2200" dirty="0"/>
              <a:t>  –  </a:t>
            </a:r>
            <a:r>
              <a:rPr lang="cs-CZ" sz="2200" b="1" dirty="0"/>
              <a:t>Lány u Břeclavi</a:t>
            </a:r>
            <a:r>
              <a:rPr lang="cs-CZ" sz="2200" dirty="0"/>
              <a:t>:  na sídlišti nalezena kost s </a:t>
            </a:r>
            <a:r>
              <a:rPr lang="cs-CZ" sz="2200" b="1" dirty="0"/>
              <a:t>runovou abecedou </a:t>
            </a:r>
            <a:r>
              <a:rPr lang="cs-CZ" sz="2200" dirty="0"/>
              <a:t>(7 znaků)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–  analýzy:  genetické, </a:t>
            </a:r>
            <a:r>
              <a:rPr lang="cs-CZ" sz="2200" dirty="0" err="1"/>
              <a:t>radiokarb</a:t>
            </a:r>
            <a:r>
              <a:rPr lang="cs-CZ" sz="2200" dirty="0"/>
              <a:t>. </a:t>
            </a:r>
            <a:r>
              <a:rPr lang="cs-CZ" sz="2200" dirty="0" err="1"/>
              <a:t>traseologické</a:t>
            </a:r>
            <a:r>
              <a:rPr lang="cs-CZ" sz="2200" dirty="0"/>
              <a:t>, elektronová skenovací mikroskopie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–  datování:  555–650 AD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Abeceda staršího </a:t>
            </a:r>
            <a:r>
              <a:rPr lang="cs-CZ" sz="2200" b="1" dirty="0" err="1"/>
              <a:t>futharku</a:t>
            </a:r>
            <a:r>
              <a:rPr lang="cs-CZ" sz="2200" b="1" dirty="0"/>
              <a:t> </a:t>
            </a:r>
            <a:r>
              <a:rPr lang="cs-CZ" sz="2200" dirty="0"/>
              <a:t> –  germánská: 24 znaků, 2. – 7. stol.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–  Slovany používána k počítání a věštění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825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>
            <a:extLst>
              <a:ext uri="{FF2B5EF4-FFF2-40B4-BE49-F238E27FC236}">
                <a16:creationId xmlns:a16="http://schemas.microsoft.com/office/drawing/2014/main" id="{0690A420-E685-7D04-7947-599FB2225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22527" r="58038" b="20834"/>
          <a:stretch>
            <a:fillRect/>
          </a:stretch>
        </p:blipFill>
        <p:spPr bwMode="auto">
          <a:xfrm>
            <a:off x="0" y="-30161"/>
            <a:ext cx="5962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Obrázek 2">
            <a:extLst>
              <a:ext uri="{FF2B5EF4-FFF2-40B4-BE49-F238E27FC236}">
                <a16:creationId xmlns:a16="http://schemas.microsoft.com/office/drawing/2014/main" id="{AA97523A-E7B8-9EA0-1CA0-04005DE68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5" t="16742" r="23645" b="78815"/>
          <a:stretch>
            <a:fillRect/>
          </a:stretch>
        </p:blipFill>
        <p:spPr bwMode="auto">
          <a:xfrm>
            <a:off x="2809875" y="6211096"/>
            <a:ext cx="28971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ek 4">
            <a:extLst>
              <a:ext uri="{FF2B5EF4-FFF2-40B4-BE49-F238E27FC236}">
                <a16:creationId xmlns:a16="http://schemas.microsoft.com/office/drawing/2014/main" id="{E667940C-5E36-B848-70C9-136E59F77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22917" r="30673" b="9375"/>
          <a:stretch>
            <a:fillRect/>
          </a:stretch>
        </p:blipFill>
        <p:spPr bwMode="auto">
          <a:xfrm>
            <a:off x="8172450" y="3162614"/>
            <a:ext cx="4019550" cy="37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" descr="Na kosti tura našli archeologové germánské runy">
            <a:extLst>
              <a:ext uri="{FF2B5EF4-FFF2-40B4-BE49-F238E27FC236}">
                <a16:creationId xmlns:a16="http://schemas.microsoft.com/office/drawing/2014/main" id="{FDD461F4-D796-9E1D-FFEB-FE0C8F7F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8507413"/>
            <a:ext cx="7493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" descr="Na kosti tura našli archeologové germánské runy">
            <a:extLst>
              <a:ext uri="{FF2B5EF4-FFF2-40B4-BE49-F238E27FC236}">
                <a16:creationId xmlns:a16="http://schemas.microsoft.com/office/drawing/2014/main" id="{0D09CA17-5042-F59D-55D1-2DA3E6B69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32570" r="20000" b="30534"/>
          <a:stretch>
            <a:fillRect/>
          </a:stretch>
        </p:blipFill>
        <p:spPr bwMode="auto">
          <a:xfrm>
            <a:off x="5853114" y="0"/>
            <a:ext cx="6305550" cy="313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Obrázek 10">
            <a:extLst>
              <a:ext uri="{FF2B5EF4-FFF2-40B4-BE49-F238E27FC236}">
                <a16:creationId xmlns:a16="http://schemas.microsoft.com/office/drawing/2014/main" id="{611913FF-EF08-E09E-2EE6-82DE523A5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2" t="52281" r="28632" b="20833"/>
          <a:stretch>
            <a:fillRect/>
          </a:stretch>
        </p:blipFill>
        <p:spPr bwMode="auto">
          <a:xfrm>
            <a:off x="5545254" y="5363112"/>
            <a:ext cx="2627196" cy="134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0FB8E00-B2A1-407D-B2D9-D42226B1315E}"/>
              </a:ext>
            </a:extLst>
          </p:cNvPr>
          <p:cNvSpPr txBox="1"/>
          <p:nvPr/>
        </p:nvSpPr>
        <p:spPr>
          <a:xfrm>
            <a:off x="5948762" y="3471521"/>
            <a:ext cx="2167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Lány u Břeclavi: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Kost s runovou 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abecedou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22C6C-C00F-4741-9960-95559C60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9842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b="1" dirty="0">
                <a:solidFill>
                  <a:srgbClr val="FF0000"/>
                </a:solidFill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C7124C-B82A-4E22-A404-39173C19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076324"/>
            <a:ext cx="11830050" cy="5781675"/>
          </a:xfrm>
        </p:spPr>
        <p:txBody>
          <a:bodyPr>
            <a:normAutofit lnSpcReduction="10000"/>
          </a:bodyPr>
          <a:lstStyle/>
          <a:p>
            <a:r>
              <a:rPr lang="it-IT" sz="2000" dirty="0"/>
              <a:t>BERANOVÁ, Magdalena. </a:t>
            </a:r>
            <a:r>
              <a:rPr lang="cs-CZ" sz="2000" dirty="0"/>
              <a:t>2000: </a:t>
            </a:r>
            <a:r>
              <a:rPr lang="it-IT" sz="2000" dirty="0"/>
              <a:t>Slované. 1. Praha</a:t>
            </a:r>
            <a:r>
              <a:rPr lang="cs-CZ" sz="2000" dirty="0"/>
              <a:t>. </a:t>
            </a:r>
            <a:r>
              <a:rPr lang="it-IT" sz="2000" dirty="0"/>
              <a:t> </a:t>
            </a:r>
            <a:endParaRPr lang="cs-CZ" sz="2000" dirty="0"/>
          </a:p>
          <a:p>
            <a:r>
              <a:rPr lang="cs-CZ" sz="2000" dirty="0"/>
              <a:t>DUMÉZIL G., 1997: Mýty a bohové Indoevropanů. (texty shromáždil a </a:t>
            </a:r>
            <a:r>
              <a:rPr lang="cs-CZ" sz="2000" dirty="0" err="1"/>
              <a:t>redgoval</a:t>
            </a:r>
            <a:r>
              <a:rPr lang="cs-CZ" sz="2000" dirty="0"/>
              <a:t> </a:t>
            </a:r>
            <a:r>
              <a:rPr lang="cs-CZ" sz="2000" dirty="0" err="1"/>
              <a:t>Hervé</a:t>
            </a:r>
            <a:endParaRPr lang="cs-CZ" sz="2000" dirty="0"/>
          </a:p>
          <a:p>
            <a:r>
              <a:rPr lang="cs-CZ" sz="2000" dirty="0" err="1"/>
              <a:t>Coutau-Bégarie</a:t>
            </a:r>
            <a:r>
              <a:rPr lang="cs-CZ" sz="2000" dirty="0"/>
              <a:t>), překlad Budil I., Praha.</a:t>
            </a:r>
          </a:p>
          <a:p>
            <a:r>
              <a:rPr lang="cs-CZ" sz="2000" dirty="0"/>
              <a:t>ELIADE M., 1995: Dějiny náboženského myšlení I. Od doby kamenné po eleusinská mystéria, </a:t>
            </a:r>
            <a:r>
              <a:rPr lang="cs-CZ" sz="2000" dirty="0" err="1"/>
              <a:t>překl</a:t>
            </a:r>
            <a:r>
              <a:rPr lang="cs-CZ" sz="2000" dirty="0"/>
              <a:t>. Dejmalová K., Karlík F., Lyčka M., Našinec J., Patočková B.. Praha. </a:t>
            </a:r>
          </a:p>
          <a:p>
            <a:r>
              <a:rPr lang="cs-CZ" sz="2000" dirty="0"/>
              <a:t>ELIADE M., 1996: Dějiny náboženského myšlení II. Od </a:t>
            </a:r>
            <a:r>
              <a:rPr lang="cs-CZ" sz="2000" dirty="0" err="1"/>
              <a:t>Gautama</a:t>
            </a:r>
            <a:r>
              <a:rPr lang="cs-CZ" sz="2000" dirty="0"/>
              <a:t> Buddhy k triumfu křesťanství, </a:t>
            </a:r>
            <a:r>
              <a:rPr lang="cs-CZ" sz="2000" dirty="0" err="1"/>
              <a:t>překl</a:t>
            </a:r>
            <a:r>
              <a:rPr lang="cs-CZ" sz="2000" dirty="0"/>
              <a:t>. Dejmalová K., Lyčka M., Našinec J., Patočková B., Sadílková P., Spěváková </a:t>
            </a:r>
            <a:r>
              <a:rPr lang="cs-CZ" sz="2000" dirty="0" err="1"/>
              <a:t>O..Praha</a:t>
            </a:r>
            <a:r>
              <a:rPr lang="cs-CZ" sz="2000" dirty="0"/>
              <a:t>.</a:t>
            </a:r>
          </a:p>
          <a:p>
            <a:r>
              <a:rPr lang="cs-CZ" sz="2000" dirty="0"/>
              <a:t>ELIADE M., 1997: Dějiny náboženského myšlení III. Od Muhammada po dobu křesťanských reforem, </a:t>
            </a:r>
            <a:r>
              <a:rPr lang="cs-CZ" sz="2000" dirty="0" err="1"/>
              <a:t>překl</a:t>
            </a:r>
            <a:r>
              <a:rPr lang="cs-CZ" sz="2000" dirty="0"/>
              <a:t>. Lyčka M., Našinec J., </a:t>
            </a:r>
            <a:r>
              <a:rPr lang="cs-CZ" sz="2000" dirty="0" err="1"/>
              <a:t>Karfík</a:t>
            </a:r>
            <a:r>
              <a:rPr lang="cs-CZ" sz="2000" dirty="0"/>
              <a:t> F.. Praha.</a:t>
            </a:r>
          </a:p>
          <a:p>
            <a:r>
              <a:rPr lang="cs-CZ" sz="2000" dirty="0"/>
              <a:t>NIEDERLE, Lubor. 1953: Rukověť slovanských starožitností. Praha.</a:t>
            </a:r>
          </a:p>
          <a:p>
            <a:r>
              <a:rPr lang="cs-CZ" sz="2000" dirty="0"/>
              <a:t>PITRO, Martin – VOKÁČ, Petr. 2002: Bohové dávných Slovanů. Praha.</a:t>
            </a:r>
          </a:p>
          <a:p>
            <a:r>
              <a:rPr lang="cs-CZ" sz="2000" dirty="0"/>
              <a:t>POLÁK V., 1956: Slovanské náboženství. In: Vznik a počátky Slovanů I., 119-132.</a:t>
            </a:r>
          </a:p>
          <a:p>
            <a:r>
              <a:rPr lang="cs-CZ" sz="2000" dirty="0"/>
              <a:t>PROFANTOVÁ, Naďa – PROFANT, Martin. 2004: Encyklopedie slovanských bohů a mýtů. Praha.</a:t>
            </a:r>
          </a:p>
          <a:p>
            <a:r>
              <a:rPr lang="cs-CZ" sz="2000" dirty="0"/>
              <a:t>TÉRA, Michal. 2009:  Perun - Bůh hromovládce: Sonda do slovanského archaického náboženství. Červený Kostelec.</a:t>
            </a:r>
          </a:p>
          <a:p>
            <a:r>
              <a:rPr lang="cs-CZ" sz="2000" dirty="0"/>
              <a:t>VÁŇA, Zdeněk, 1990: Svět slovanských bohů a démonů. Praha.</a:t>
            </a:r>
          </a:p>
        </p:txBody>
      </p:sp>
    </p:spTree>
    <p:extLst>
      <p:ext uri="{BB962C8B-B14F-4D97-AF65-F5344CB8AC3E}">
        <p14:creationId xmlns:p14="http://schemas.microsoft.com/office/powerpoint/2010/main" val="295531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3326B3-EC2A-55EF-E01D-2B5ED17D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83" y="8107"/>
            <a:ext cx="9700791" cy="68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36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Prosazování křesťanství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225" y="1095375"/>
            <a:ext cx="11915775" cy="59721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900" dirty="0"/>
              <a:t> </a:t>
            </a:r>
            <a:r>
              <a:rPr lang="cs-CZ" sz="1900" b="1" dirty="0"/>
              <a:t>8. stol.  </a:t>
            </a:r>
            <a:r>
              <a:rPr lang="cs-CZ" sz="1900" dirty="0"/>
              <a:t>–</a:t>
            </a:r>
            <a:r>
              <a:rPr lang="cs-CZ" sz="1900" b="1" dirty="0"/>
              <a:t>   </a:t>
            </a:r>
            <a:r>
              <a:rPr lang="cs-CZ" sz="1900" dirty="0"/>
              <a:t>individuální přijetí křesťanství skrze misie bavorských kněží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–   šíření spojeno s politickým cíli franských vládců (záminka voj. tažení)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–   přejímání franckých zvyků velkomoravskou elitou  (před přijetím křesťanství)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–   salzburský biskup Arno:  „ Jelikož nejste pokřtěni, nejste hodni besedovat u jednoho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              stolu s křesťany, ale pouze jako psi žrát za dveřmi“</a:t>
            </a:r>
            <a:endParaRPr lang="cs-CZ" sz="1900" b="1" dirty="0"/>
          </a:p>
          <a:p>
            <a:pPr eaLnBrk="1" hangingPunct="1">
              <a:defRPr/>
            </a:pPr>
            <a:r>
              <a:rPr lang="cs-CZ" sz="1900" b="1" dirty="0"/>
              <a:t>813 </a:t>
            </a:r>
            <a:r>
              <a:rPr lang="cs-CZ" sz="1900" dirty="0"/>
              <a:t> –  synoda v Mohuči:  noví křtěnci, neznalí latiny, se mohli naučit Modlitbu Páně </a:t>
            </a:r>
          </a:p>
          <a:p>
            <a:pPr marL="0" indent="0" eaLnBrk="1" hangingPunct="1">
              <a:buNone/>
              <a:defRPr/>
            </a:pPr>
            <a:r>
              <a:rPr lang="cs-CZ" sz="1900" dirty="0"/>
              <a:t>                  a Vyznání víry v rodném jazyce (nutné pro křest:  v Bavorsku překládány modlitby do </a:t>
            </a:r>
          </a:p>
          <a:p>
            <a:pPr marL="0" indent="0" eaLnBrk="1" hangingPunct="1">
              <a:buNone/>
              <a:defRPr/>
            </a:pPr>
            <a:r>
              <a:rPr lang="cs-CZ" sz="1900" dirty="0"/>
              <a:t>                  západoslovanského dialektu)</a:t>
            </a:r>
          </a:p>
          <a:p>
            <a:pPr eaLnBrk="1" hangingPunct="1">
              <a:defRPr/>
            </a:pPr>
            <a:r>
              <a:rPr lang="cs-CZ" sz="1900" b="1" dirty="0"/>
              <a:t>828  </a:t>
            </a:r>
            <a:r>
              <a:rPr lang="cs-CZ" sz="1900" dirty="0"/>
              <a:t>–  „O </a:t>
            </a:r>
            <a:r>
              <a:rPr lang="cs-CZ" sz="1900" dirty="0" err="1"/>
              <a:t>pokřestění</a:t>
            </a:r>
            <a:r>
              <a:rPr lang="cs-CZ" sz="1900" dirty="0"/>
              <a:t> Bavorů a </a:t>
            </a:r>
            <a:r>
              <a:rPr lang="cs-CZ" sz="1900" dirty="0" err="1"/>
              <a:t>Korutanců</a:t>
            </a:r>
            <a:r>
              <a:rPr lang="cs-CZ" sz="1900" dirty="0"/>
              <a:t>“:  arcibiskup </a:t>
            </a:r>
            <a:r>
              <a:rPr lang="cs-CZ" sz="1900" dirty="0" err="1"/>
              <a:t>Adalram</a:t>
            </a:r>
            <a:r>
              <a:rPr lang="cs-CZ" sz="1900" dirty="0"/>
              <a:t> vysvětil kostel v </a:t>
            </a:r>
            <a:r>
              <a:rPr lang="cs-CZ" sz="1900" dirty="0" err="1"/>
              <a:t>Nitravě</a:t>
            </a:r>
            <a:r>
              <a:rPr lang="cs-CZ" sz="1900" dirty="0"/>
              <a:t>                 </a:t>
            </a:r>
          </a:p>
          <a:p>
            <a:pPr eaLnBrk="1" hangingPunct="1">
              <a:defRPr/>
            </a:pPr>
            <a:r>
              <a:rPr lang="cs-CZ" sz="1900" b="1" dirty="0"/>
              <a:t>831</a:t>
            </a:r>
            <a:r>
              <a:rPr lang="cs-CZ" sz="1900" dirty="0"/>
              <a:t>  –  oficiální udělení křtu všem Moravanům pasovským biskupem </a:t>
            </a:r>
            <a:r>
              <a:rPr lang="cs-CZ" sz="1900" dirty="0" err="1"/>
              <a:t>Reginhardem</a:t>
            </a:r>
            <a:r>
              <a:rPr lang="cs-CZ" sz="1900" dirty="0"/>
              <a:t> (Morava:  misijní oblast Pasova)</a:t>
            </a:r>
          </a:p>
          <a:p>
            <a:pPr algn="l"/>
            <a:r>
              <a:rPr lang="cs-CZ" sz="1900" b="1" i="0" u="none" strike="noStrike" baseline="0" dirty="0">
                <a:solidFill>
                  <a:srgbClr val="333333"/>
                </a:solidFill>
              </a:rPr>
              <a:t>860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 –   Rostislav požádal v Římě papeže </a:t>
            </a:r>
            <a:r>
              <a:rPr lang="cs-CZ" sz="1900" b="0" i="0" u="none" strike="noStrike" baseline="0" dirty="0" err="1">
                <a:solidFill>
                  <a:srgbClr val="333333"/>
                </a:solidFill>
              </a:rPr>
              <a:t>Mikulaše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I. o zřízeni samostatné moravské církevní diecéze:  odmítnut</a:t>
            </a:r>
            <a:endParaRPr lang="cs-CZ" sz="1900" dirty="0"/>
          </a:p>
          <a:p>
            <a:pPr eaLnBrk="1" hangingPunct="1">
              <a:defRPr/>
            </a:pPr>
            <a:r>
              <a:rPr lang="cs-CZ" sz="1900" b="1" dirty="0"/>
              <a:t>863</a:t>
            </a:r>
            <a:r>
              <a:rPr lang="cs-CZ" sz="1900" dirty="0"/>
              <a:t>  – 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konstantinopolský patriarchát vyslal na Moravu </a:t>
            </a:r>
            <a:r>
              <a:rPr lang="cs-CZ" sz="1900" dirty="0"/>
              <a:t>misii Cyrila a Metoděje </a:t>
            </a:r>
          </a:p>
          <a:p>
            <a:pPr eaLnBrk="1" hangingPunct="1">
              <a:defRPr/>
            </a:pPr>
            <a:r>
              <a:rPr lang="cs-CZ" sz="1900" b="1" dirty="0"/>
              <a:t>883</a:t>
            </a:r>
            <a:r>
              <a:rPr lang="cs-CZ" sz="1900" dirty="0"/>
              <a:t>  –  křest knížete Bořivoje na Moravě (do Čech přivedl kněze </a:t>
            </a:r>
            <a:r>
              <a:rPr lang="cs-CZ" sz="1900" dirty="0" err="1"/>
              <a:t>Kaicha</a:t>
            </a:r>
            <a:r>
              <a:rPr lang="cs-CZ" sz="1900" dirty="0"/>
              <a:t> a 30 pokřtěných družiníků) </a:t>
            </a:r>
          </a:p>
          <a:p>
            <a:pPr eaLnBrk="1" hangingPunct="1">
              <a:defRPr/>
            </a:pPr>
            <a:r>
              <a:rPr lang="cs-CZ" sz="1900" b="1" dirty="0"/>
              <a:t>885</a:t>
            </a:r>
            <a:r>
              <a:rPr lang="cs-CZ" sz="1900" dirty="0"/>
              <a:t>  –  osamostatnění Čech, </a:t>
            </a:r>
            <a:r>
              <a:rPr lang="cs-CZ" sz="1900" b="1" dirty="0"/>
              <a:t>první kostely</a:t>
            </a:r>
            <a:r>
              <a:rPr lang="cs-CZ" sz="1900" dirty="0"/>
              <a:t>: Levý Hradec, Pražský hrad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1900" dirty="0"/>
              <a:t>              –  budování jednoho „státního“ náboženství reprezentovaného Přemyslovci („</a:t>
            </a:r>
            <a:r>
              <a:rPr lang="cs-CZ" sz="1900" dirty="0" err="1"/>
              <a:t>duces</a:t>
            </a:r>
            <a:r>
              <a:rPr lang="cs-CZ" sz="1900" dirty="0"/>
              <a:t>“)</a:t>
            </a:r>
          </a:p>
          <a:p>
            <a:endParaRPr lang="pl-PL" sz="20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E6E84EC-49CB-4148-B543-6799A567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5"/>
          <a:stretch/>
        </p:blipFill>
        <p:spPr>
          <a:xfrm>
            <a:off x="10059069" y="31020"/>
            <a:ext cx="2132931" cy="32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9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C5AB5-1FBE-F9B5-D679-4E9A307F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12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Christianizace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61ECC6-4EBA-7400-0727-228ECE7B6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990600"/>
            <a:ext cx="11715749" cy="5867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sz="1900" b="1" i="0" u="none" strike="noStrike" baseline="0" dirty="0">
                <a:solidFill>
                  <a:srgbClr val="333333"/>
                </a:solidFill>
              </a:rPr>
              <a:t>Byzantská říše </a:t>
            </a:r>
            <a:r>
              <a:rPr lang="cs-CZ" sz="1900" i="0" u="none" strike="noStrike" baseline="0" dirty="0">
                <a:solidFill>
                  <a:srgbClr val="333333"/>
                </a:solidFill>
              </a:rPr>
              <a:t> –  </a:t>
            </a:r>
            <a:r>
              <a:rPr lang="cs-CZ" sz="1900" b="1" i="0" u="none" strike="noStrike" baseline="0" dirty="0">
                <a:solidFill>
                  <a:srgbClr val="333333"/>
                </a:solidFill>
              </a:rPr>
              <a:t>8. stol.: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 v Konstantinopoli snaha o podřízení slovanských kmenů usazených v Řecku a na Peloponésu 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</a:rPr>
              <a:t>                                                     rozšíření:  Řecko, Arménie, Gruzie, Sýrie, Mezopotámie, Egypt   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</a:rPr>
              <a:t>                                                      písemnictví a bohoslužby:    v domácích jazycích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</a:rPr>
              <a:t>                                 –  </a:t>
            </a:r>
            <a:r>
              <a:rPr lang="cs-CZ" sz="1900" b="1" i="0" u="none" strike="noStrike" baseline="0" dirty="0">
                <a:solidFill>
                  <a:srgbClr val="333333"/>
                </a:solidFill>
              </a:rPr>
              <a:t>po 860: 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příprava misie na Moravu:   </a:t>
            </a:r>
            <a:r>
              <a:rPr lang="cs-CZ" sz="1900" i="0" u="none" strike="noStrike" baseline="0" dirty="0">
                <a:solidFill>
                  <a:srgbClr val="333333"/>
                </a:solidFill>
              </a:rPr>
              <a:t>zjištění podmínek pro zřízení diecéze, misií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pověřeni bratři Konstantin a Metoděj</a:t>
            </a:r>
          </a:p>
          <a:p>
            <a:pPr marL="0" indent="0" algn="l">
              <a:buNone/>
            </a:pPr>
            <a:endParaRPr lang="cs-CZ" sz="1900" b="1" dirty="0">
              <a:solidFill>
                <a:srgbClr val="333333"/>
              </a:solidFill>
            </a:endParaRPr>
          </a:p>
          <a:p>
            <a:r>
              <a:rPr lang="cs-CZ" sz="1900" b="1" i="0" u="none" strike="noStrike" baseline="0" dirty="0">
                <a:solidFill>
                  <a:srgbClr val="333333"/>
                </a:solidFill>
              </a:rPr>
              <a:t>Konstantin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1900" b="1" i="0" u="none" strike="noStrike" baseline="0" dirty="0">
                <a:solidFill>
                  <a:srgbClr val="333333"/>
                </a:solidFill>
              </a:rPr>
              <a:t>Filosof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–   Filolog (850: profesor na universitě), znalec hebrejštiny, překlady liturgických textů do staroslověnštiny 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</a:rPr>
              <a:t>                                          –  řídil se listy apoštola Pavla:   slova Kristova je třeba hlásat všem národům v jejich řeči</a:t>
            </a:r>
          </a:p>
          <a:p>
            <a:pPr marL="0" indent="0" algn="l">
              <a:buNone/>
            </a:pPr>
            <a:r>
              <a:rPr lang="cs-CZ" sz="1900" dirty="0">
                <a:solidFill>
                  <a:srgbClr val="333333"/>
                </a:solidFill>
              </a:rPr>
              <a:t>                                       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 –  cíl:  duchovní (srozumitelnost textů a rituálu) a přivedení lidu do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křesťanské </a:t>
            </a:r>
            <a:r>
              <a:rPr lang="cs-CZ" sz="1800" b="0" i="1" u="none" strike="noStrike" baseline="0" dirty="0" err="1">
                <a:solidFill>
                  <a:srgbClr val="333333"/>
                </a:solidFill>
              </a:rPr>
              <a:t>oikumene</a:t>
            </a:r>
            <a:r>
              <a:rPr lang="cs-CZ" sz="1800" b="0" i="1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i="1" dirty="0">
                <a:solidFill>
                  <a:srgbClr val="333333"/>
                </a:solidFill>
              </a:rPr>
              <a:t>                                             </a:t>
            </a:r>
            <a:r>
              <a:rPr lang="cs-CZ" sz="1800" b="0" i="1" u="none" strike="noStrike" baseline="0" dirty="0">
                <a:solidFill>
                  <a:srgbClr val="333333"/>
                </a:solidFill>
              </a:rPr>
              <a:t>–  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868: </a:t>
            </a:r>
            <a:r>
              <a:rPr lang="cs-CZ" sz="1800" dirty="0">
                <a:solidFill>
                  <a:srgbClr val="333333"/>
                </a:solidFill>
              </a:rPr>
              <a:t> skonal v římském klášteře</a:t>
            </a:r>
            <a:endParaRPr lang="cs-CZ" sz="1900" b="0" u="none" strike="noStrike" baseline="0" dirty="0">
              <a:solidFill>
                <a:srgbClr val="333333"/>
              </a:solidFill>
            </a:endParaRPr>
          </a:p>
          <a:p>
            <a:endParaRPr lang="cs-CZ" sz="1900" b="0" i="0" u="none" strike="noStrike" baseline="0" dirty="0">
              <a:solidFill>
                <a:srgbClr val="333333"/>
              </a:solidFill>
            </a:endParaRPr>
          </a:p>
          <a:p>
            <a:r>
              <a:rPr lang="cs-CZ" sz="1900" b="1" dirty="0">
                <a:solidFill>
                  <a:srgbClr val="333333"/>
                </a:solidFill>
              </a:rPr>
              <a:t>Metoděj</a:t>
            </a:r>
            <a:r>
              <a:rPr lang="cs-CZ" sz="1900" dirty="0">
                <a:solidFill>
                  <a:srgbClr val="333333"/>
                </a:solidFill>
              </a:rPr>
              <a:t>  –  </a:t>
            </a:r>
            <a:r>
              <a:rPr lang="cs-CZ" sz="1900" b="1" dirty="0">
                <a:solidFill>
                  <a:srgbClr val="333333"/>
                </a:solidFill>
              </a:rPr>
              <a:t>813:</a:t>
            </a:r>
            <a:r>
              <a:rPr lang="cs-CZ" sz="1900" dirty="0">
                <a:solidFill>
                  <a:srgbClr val="333333"/>
                </a:solidFill>
              </a:rPr>
              <a:t>  narozen v Soluni  (</a:t>
            </a:r>
            <a:r>
              <a:rPr lang="cs-CZ" sz="1900" dirty="0" err="1">
                <a:solidFill>
                  <a:srgbClr val="333333"/>
                </a:solidFill>
              </a:rPr>
              <a:t>Thessaloniké</a:t>
            </a:r>
            <a:r>
              <a:rPr lang="cs-CZ" sz="1900" dirty="0">
                <a:solidFill>
                  <a:srgbClr val="333333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</a:rPr>
              <a:t>                      –   </a:t>
            </a:r>
            <a:r>
              <a:rPr lang="cs-CZ" sz="1900" b="1" dirty="0">
                <a:solidFill>
                  <a:srgbClr val="333333"/>
                </a:solidFill>
              </a:rPr>
              <a:t>856:</a:t>
            </a:r>
            <a:r>
              <a:rPr lang="cs-CZ" sz="1900" dirty="0">
                <a:solidFill>
                  <a:srgbClr val="333333"/>
                </a:solidFill>
              </a:rPr>
              <a:t>  odešel do kláštera  (mnich v klášteře </a:t>
            </a:r>
            <a:r>
              <a:rPr lang="cs-CZ" sz="1900" dirty="0" err="1">
                <a:solidFill>
                  <a:srgbClr val="333333"/>
                </a:solidFill>
              </a:rPr>
              <a:t>Polychron</a:t>
            </a:r>
            <a:r>
              <a:rPr lang="cs-CZ" sz="1900" dirty="0">
                <a:solidFill>
                  <a:srgbClr val="333333"/>
                </a:solidFill>
              </a:rPr>
              <a:t> na hoře Olympu)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</a:rPr>
              <a:t>                      –   </a:t>
            </a:r>
            <a:r>
              <a:rPr lang="cs-CZ" sz="1900" b="1" dirty="0">
                <a:solidFill>
                  <a:srgbClr val="333333"/>
                </a:solidFill>
              </a:rPr>
              <a:t>861:</a:t>
            </a:r>
            <a:r>
              <a:rPr lang="cs-CZ" sz="1900" dirty="0">
                <a:solidFill>
                  <a:srgbClr val="333333"/>
                </a:solidFill>
              </a:rPr>
              <a:t>  </a:t>
            </a:r>
            <a:r>
              <a:rPr lang="cs-CZ" sz="1900" dirty="0" err="1">
                <a:solidFill>
                  <a:srgbClr val="333333"/>
                </a:solidFill>
              </a:rPr>
              <a:t>Chersones</a:t>
            </a:r>
            <a:r>
              <a:rPr lang="cs-CZ" sz="1900" dirty="0">
                <a:solidFill>
                  <a:srgbClr val="333333"/>
                </a:solidFill>
              </a:rPr>
              <a:t>:  výprava pro ostatky sv. Klimenta (3. biskup na papežském stolci); křest dvou set Chazarů 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333333"/>
                </a:solidFill>
              </a:rPr>
              <a:t>                      –   </a:t>
            </a:r>
            <a:r>
              <a:rPr lang="cs-CZ" sz="1900" b="1" dirty="0">
                <a:solidFill>
                  <a:srgbClr val="333333"/>
                </a:solidFill>
              </a:rPr>
              <a:t>869:</a:t>
            </a:r>
            <a:r>
              <a:rPr lang="cs-CZ" sz="1900" dirty="0">
                <a:solidFill>
                  <a:srgbClr val="333333"/>
                </a:solidFill>
              </a:rPr>
              <a:t>  císařem Hadriánem II. vysvěcen misijním arcibiskupem a pověřen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funkcí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apoštolskeho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legáta pro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slovanské kraje s právem sloužit bohoslužby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870: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Frankové zajali Rostislava a Metoděje a uvěznili je v Bavorsku, Svatopluk Franky vyhnal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–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880: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1900" dirty="0">
                <a:solidFill>
                  <a:srgbClr val="333333"/>
                </a:solidFill>
              </a:rPr>
              <a:t>nový papež Jan VIII.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v bule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Industriae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tuae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u</a:t>
            </a:r>
            <a:r>
              <a:rPr lang="cs-CZ" sz="1900" dirty="0">
                <a:solidFill>
                  <a:srgbClr val="333333"/>
                </a:solidFill>
              </a:rPr>
              <a:t>znal Svatopluka suverénním vládcem a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Metoděje potvrdil v hodnosti arcibiskupa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moravské metropole s právem sloužit liturgii v slovanské řeči (jen 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územi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Svatoplukovy říše)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–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885: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po smrti Metoděje byli jeho žáci vyhnáni  (nitranský sufragán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Wiching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přesvědčil papeže Štěpána V., že šíří kacířství)</a:t>
            </a:r>
            <a:endParaRPr lang="cs-CZ" sz="19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79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535340-2285-4237-BAA4-2DD1E2EE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5324"/>
            <a:ext cx="11239500" cy="625792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20. – 30. léta 20. stol.: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řada dílčích studií a přehledů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Kazymierz Moszyňski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Kultura ludowa Slowian, 1929:  2. díl: Kultura duchowa (1934):  soustředil polský a ruský etnografický materiál</a:t>
            </a:r>
            <a:endParaRPr lang="pl-PL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pl-PL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polovina 20. století:  </a:t>
            </a:r>
            <a:r>
              <a:rPr lang="pl-P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komplexnější přístup k projevům religiozity v archeologických pramenech:</a:t>
            </a:r>
          </a:p>
          <a:p>
            <a:pPr algn="just"/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Eisner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Rukověť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slovanské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archeologie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1966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přehled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literatury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pohřebním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ritu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magii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 celé slovanské oblasti</a:t>
            </a:r>
          </a:p>
          <a:p>
            <a:pPr algn="just"/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Henryk Lowmiański 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Religia Slowian i jej upadek, 1979</a:t>
            </a:r>
          </a:p>
          <a:p>
            <a:pPr algn="just"/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1988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sympozium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 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polských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Kielcích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věnované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otázkám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slovanského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pohanství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deňka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Krumphanzlová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zkoum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ala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pohanskou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ideologii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z 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hlediska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pohřebního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ritu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(kultovní místo na pohřebišti v Lahovicích)</a:t>
            </a:r>
          </a:p>
          <a:p>
            <a:pPr algn="just"/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pl-PL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deněk Klanica 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Křesťanství a pohanství Staré Moravy. In:  Svätopluk 894-1994, Nitra 1996, 93-140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Milan Hanuliak: 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1994: Zvláštnosti v pohrebnom ríte ako súčasť duchovnej kultúry v 9. – 10. storočí,  AH 19, 391-403.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Archeologické výzkumy 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doklady kultovních svatyň, míst, předmětů (idolů):       Kouřim  –  M. Šolle, 1966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Pohansko u Břeclavi  –  B. Dostál, 1963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Arkona na Rujáně  –  H. Berlekamp, 1974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Retra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Feldbergu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J. Herrmann, 1978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Gross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Raden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 Schuldt, 1985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Peryn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Novgorodu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V.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V.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Sedov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1953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Šumsk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Žitomiru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I.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P.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Rusanovová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1966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B.A.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Rybakov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nová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interpretace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idolu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ze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bruče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23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>
            <a:extLst>
              <a:ext uri="{FF2B5EF4-FFF2-40B4-BE49-F238E27FC236}">
                <a16:creationId xmlns:a16="http://schemas.microsoft.com/office/drawing/2014/main" id="{72272CE8-B451-2A87-E17D-7F687ABAF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bdélník 2">
            <a:extLst>
              <a:ext uri="{FF2B5EF4-FFF2-40B4-BE49-F238E27FC236}">
                <a16:creationId xmlns:a16="http://schemas.microsoft.com/office/drawing/2014/main" id="{CB678587-B2B7-4522-6175-482F63D09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38126"/>
            <a:ext cx="7391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Cyril a Metoděj </a:t>
            </a:r>
            <a:r>
              <a:rPr lang="cs-CZ" altLang="cs-CZ" sz="1600" b="1" dirty="0" err="1">
                <a:solidFill>
                  <a:srgbClr val="FFFF00"/>
                </a:solidFill>
              </a:rPr>
              <a:t>úřinášejí</a:t>
            </a:r>
            <a:r>
              <a:rPr lang="cs-CZ" altLang="cs-CZ" sz="1600" b="1" dirty="0">
                <a:solidFill>
                  <a:srgbClr val="FFFF00"/>
                </a:solidFill>
              </a:rPr>
              <a:t> ostatky sv. Klimenta (vlevo).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Freska v basilice San Clemente, 11.stol. (zde pohřben)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(Podle legendy mučen v Chersonu za šíření křesťanství)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6B8D45-E67C-6E40-804E-4AD17864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533400"/>
            <a:ext cx="12486447" cy="63246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sz="8000" b="1" dirty="0">
                <a:solidFill>
                  <a:srgbClr val="FF0000"/>
                </a:solidFill>
              </a:rPr>
              <a:t>Slovanské písmo</a:t>
            </a:r>
            <a:r>
              <a:rPr lang="cs-CZ" sz="8000" b="1" dirty="0"/>
              <a:t>  </a:t>
            </a:r>
            <a:r>
              <a:rPr lang="cs-CZ" sz="7200" dirty="0"/>
              <a:t>–</a:t>
            </a:r>
            <a:r>
              <a:rPr lang="cs-CZ" sz="7200" b="1" dirty="0"/>
              <a:t> </a:t>
            </a:r>
            <a:r>
              <a:rPr lang="cs-CZ" sz="7200" dirty="0"/>
              <a:t> Konstantin (</a:t>
            </a:r>
            <a:r>
              <a:rPr lang="cs-CZ" sz="7200" dirty="0" err="1"/>
              <a:t>cyril</a:t>
            </a:r>
            <a:r>
              <a:rPr lang="cs-CZ" sz="7200" dirty="0"/>
              <a:t>):  </a:t>
            </a:r>
            <a:r>
              <a:rPr lang="cs-CZ" sz="7200" b="1" dirty="0"/>
              <a:t>hlaholici </a:t>
            </a:r>
          </a:p>
          <a:p>
            <a:pPr marL="0" indent="0">
              <a:buNone/>
              <a:defRPr/>
            </a:pPr>
            <a:r>
              <a:rPr lang="cs-CZ" sz="7200" b="1" dirty="0"/>
              <a:t>                                        </a:t>
            </a:r>
            <a:r>
              <a:rPr lang="cs-CZ" sz="7200" dirty="0"/>
              <a:t>–</a:t>
            </a:r>
            <a:r>
              <a:rPr lang="cs-CZ" sz="7200" b="1" dirty="0"/>
              <a:t> </a:t>
            </a:r>
            <a:r>
              <a:rPr lang="cs-CZ" sz="7200" dirty="0"/>
              <a:t> Metoděj († 885):  </a:t>
            </a:r>
            <a:r>
              <a:rPr lang="cs-CZ" sz="7200" b="1" dirty="0"/>
              <a:t>cyrilici </a:t>
            </a:r>
            <a:r>
              <a:rPr lang="cs-CZ" sz="7200" dirty="0"/>
              <a:t>(překlad Písma)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</a:t>
            </a:r>
            <a:r>
              <a:rPr lang="cs-CZ" sz="7200" b="1" dirty="0"/>
              <a:t>863:</a:t>
            </a:r>
            <a:r>
              <a:rPr lang="cs-CZ" sz="7200" dirty="0"/>
              <a:t>  příchod na Velkou Moravu na přání knížete Rostislava  </a:t>
            </a:r>
          </a:p>
          <a:p>
            <a:pPr marL="0" indent="0">
              <a:buNone/>
              <a:defRPr/>
            </a:pPr>
            <a:endParaRPr lang="cs-CZ" sz="8000" b="1" dirty="0"/>
          </a:p>
          <a:p>
            <a:pPr>
              <a:defRPr/>
            </a:pPr>
            <a:r>
              <a:rPr lang="cs-CZ" sz="7200" b="1" dirty="0"/>
              <a:t>1995 </a:t>
            </a:r>
            <a:r>
              <a:rPr lang="cs-CZ" sz="7200" dirty="0"/>
              <a:t> –  filolog </a:t>
            </a:r>
            <a:r>
              <a:rPr lang="cs-CZ" sz="7200" b="1" dirty="0"/>
              <a:t>Ivan Müller († 2019):   </a:t>
            </a:r>
            <a:r>
              <a:rPr lang="cs-CZ" sz="7200" dirty="0"/>
              <a:t>Slavistická konference v Nitře </a:t>
            </a:r>
            <a:endParaRPr lang="cs-CZ" sz="72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                 </a:t>
            </a:r>
            <a:r>
              <a:rPr lang="pl-PL" sz="7200" dirty="0"/>
              <a:t>Doba a místo vzniku hlaholice. Brno 2015. </a:t>
            </a:r>
          </a:p>
          <a:p>
            <a:pPr marL="0" indent="0">
              <a:buNone/>
              <a:defRPr/>
            </a:pPr>
            <a:endParaRPr lang="cs-CZ" sz="72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pl-PL" sz="7200" dirty="0"/>
              <a:t>                –  zpochybnil Cyrilovo autorství hlaholice  (písmo k záznamu staroslověnštiny)</a:t>
            </a:r>
            <a:endParaRPr lang="cs-CZ" sz="72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7200" dirty="0"/>
              <a:t>                –  kořeny slovanského písemnictví jsou starší a sahají do pozdní antiky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–  cyrilice:  jako verze řečtiny vznikla ve 3. až 4. stol.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–   Slované jako jediný kmen používali pro bohoslužebné účely své vlastní písmo a řeč</a:t>
            </a:r>
          </a:p>
          <a:p>
            <a:pPr marL="0" indent="0">
              <a:buNone/>
              <a:defRPr/>
            </a:pPr>
            <a:endParaRPr lang="cs-CZ" sz="7200" dirty="0"/>
          </a:p>
          <a:p>
            <a:pPr marL="0" indent="0">
              <a:buNone/>
              <a:defRPr/>
            </a:pPr>
            <a:r>
              <a:rPr lang="cs-CZ" sz="7200" dirty="0"/>
              <a:t>                –  </a:t>
            </a:r>
            <a:r>
              <a:rPr lang="cs-CZ" sz="7200" b="1" dirty="0"/>
              <a:t>vznik</a:t>
            </a:r>
            <a:r>
              <a:rPr lang="cs-CZ" sz="7200" dirty="0"/>
              <a:t>:  okolí měst </a:t>
            </a:r>
            <a:r>
              <a:rPr lang="cs-CZ" sz="7200" dirty="0" err="1"/>
              <a:t>Aquileia</a:t>
            </a:r>
            <a:r>
              <a:rPr lang="cs-CZ" sz="7200" dirty="0"/>
              <a:t> („Druhý Řím“) a Grado  (u </a:t>
            </a:r>
            <a:r>
              <a:rPr lang="cs-CZ" sz="7200" dirty="0" err="1"/>
              <a:t>Tertstského</a:t>
            </a:r>
            <a:r>
              <a:rPr lang="cs-CZ" sz="7200" dirty="0"/>
              <a:t> zálivu ve Slovinsku) </a:t>
            </a:r>
          </a:p>
          <a:p>
            <a:pPr marL="0" indent="0">
              <a:buNone/>
              <a:defRPr/>
            </a:pPr>
            <a:endParaRPr lang="cs-CZ" sz="7200" dirty="0"/>
          </a:p>
          <a:p>
            <a:pPr marL="0" indent="0">
              <a:buNone/>
              <a:defRPr/>
            </a:pPr>
            <a:r>
              <a:rPr lang="cs-CZ" sz="7200" dirty="0"/>
              <a:t>                                </a:t>
            </a:r>
            <a:r>
              <a:rPr lang="cs-CZ" sz="7200" b="1" dirty="0" err="1"/>
              <a:t>Aquilea</a:t>
            </a:r>
            <a:r>
              <a:rPr lang="cs-CZ" sz="7200" b="1" dirty="0"/>
              <a:t>: </a:t>
            </a:r>
            <a:r>
              <a:rPr lang="cs-CZ" sz="7200" dirty="0"/>
              <a:t> před ustavením papežství sídlo patriarchátu (nejvyšší úřad)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církevní misie do Rakouska, již. Německa, Dalmácie a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snad i do Chersonu u Černého moře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(Konstantin odsud odvezl ostatky sv. Klimenta: 4. římského biskupa)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</a:t>
            </a:r>
            <a:r>
              <a:rPr lang="cs-CZ" sz="7200" b="1" dirty="0" err="1"/>
              <a:t>Grado</a:t>
            </a:r>
            <a:r>
              <a:rPr lang="cs-CZ" sz="7200" dirty="0"/>
              <a:t>:  cca 8 km jižně od </a:t>
            </a:r>
            <a:r>
              <a:rPr lang="cs-CZ" sz="7200" dirty="0" err="1"/>
              <a:t>Aquileje</a:t>
            </a:r>
            <a:r>
              <a:rPr lang="cs-CZ" sz="7200" dirty="0"/>
              <a:t>, pol. 4. stol. velká katedrála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1. stol.: křesťanská obec, později osídleno slovanským obyvatelstvem </a:t>
            </a:r>
          </a:p>
          <a:p>
            <a:pPr marL="0" indent="0">
              <a:buNone/>
              <a:defRPr/>
            </a:pPr>
            <a:endParaRPr lang="cs-CZ" sz="4200" dirty="0"/>
          </a:p>
          <a:p>
            <a:pPr marL="0" indent="0">
              <a:buNone/>
              <a:defRPr/>
            </a:pPr>
            <a:r>
              <a:rPr lang="cs-CZ" sz="2400" dirty="0"/>
              <a:t>                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  <p:pic>
        <p:nvPicPr>
          <p:cNvPr id="20483" name="Obrázek 1">
            <a:extLst>
              <a:ext uri="{FF2B5EF4-FFF2-40B4-BE49-F238E27FC236}">
                <a16:creationId xmlns:a16="http://schemas.microsoft.com/office/drawing/2014/main" id="{5181AC5C-E8A6-CBA4-A75D-300B7DC0A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202" y="68314"/>
            <a:ext cx="3048000" cy="179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ovéPole 4">
            <a:extLst>
              <a:ext uri="{FF2B5EF4-FFF2-40B4-BE49-F238E27FC236}">
                <a16:creationId xmlns:a16="http://schemas.microsoft.com/office/drawing/2014/main" id="{E41C371F-370D-FAF6-4DE9-2736E6FDA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2563" y="186055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Hlaholice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Polsko - christianizace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1974" y="1066799"/>
            <a:ext cx="11630025" cy="61515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2 teorie: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1.</a:t>
            </a:r>
            <a:r>
              <a:rPr lang="cs-CZ" altLang="cs-CZ" sz="1800" dirty="0"/>
              <a:t>  </a:t>
            </a:r>
            <a:r>
              <a:rPr lang="cs-CZ" altLang="cs-CZ" sz="1800" b="1" dirty="0"/>
              <a:t>přijetí prostřednictvím Velké Moravy: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b="1" dirty="0"/>
              <a:t>          –   </a:t>
            </a:r>
            <a:r>
              <a:rPr lang="cs-CZ" altLang="cs-CZ" sz="1800" dirty="0"/>
              <a:t>po porážce </a:t>
            </a:r>
            <a:r>
              <a:rPr lang="cs-CZ" altLang="cs-CZ" sz="1800" dirty="0" err="1"/>
              <a:t>Vislanů</a:t>
            </a:r>
            <a:r>
              <a:rPr lang="cs-CZ" altLang="cs-CZ" sz="1800" dirty="0"/>
              <a:t> Moravany v letech 877– 879  zůstalo </a:t>
            </a:r>
            <a:r>
              <a:rPr lang="cs-CZ" altLang="cs-CZ" sz="1800" dirty="0" err="1"/>
              <a:t>Vislansko</a:t>
            </a:r>
            <a:r>
              <a:rPr lang="cs-CZ" altLang="cs-CZ" sz="1800" dirty="0"/>
              <a:t> pod moravským  panstvím a christianizaci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inicioval Metoděj, po jehož smrti byli slovanští kněží vypuzeni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–  zůstal pouze biskup </a:t>
            </a:r>
            <a:r>
              <a:rPr lang="cs-CZ" altLang="cs-CZ" sz="1800" dirty="0" err="1"/>
              <a:t>Wiching</a:t>
            </a:r>
            <a:r>
              <a:rPr lang="cs-CZ" altLang="cs-CZ" sz="1800" dirty="0"/>
              <a:t>  (880 vysvěcen v Nitře)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 </a:t>
            </a:r>
            <a:r>
              <a:rPr lang="cs-CZ" altLang="cs-CZ" sz="1800" b="1" dirty="0"/>
              <a:t>Kateřina </a:t>
            </a:r>
            <a:r>
              <a:rPr lang="cs-CZ" altLang="cs-CZ" sz="1800" b="1" dirty="0" err="1"/>
              <a:t>Lanckroňská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 k  </a:t>
            </a:r>
            <a:r>
              <a:rPr lang="cs-CZ" altLang="cs-CZ" sz="1800" dirty="0" err="1"/>
              <a:t>Vislanům</a:t>
            </a:r>
            <a:r>
              <a:rPr lang="cs-CZ" altLang="cs-CZ" sz="1800" dirty="0"/>
              <a:t> na </a:t>
            </a:r>
            <a:r>
              <a:rPr lang="cs-CZ" altLang="cs-CZ" sz="1800" dirty="0" err="1"/>
              <a:t>Krakovsko</a:t>
            </a:r>
            <a:r>
              <a:rPr lang="cs-CZ" altLang="cs-CZ" sz="1800" dirty="0"/>
              <a:t> odešel vyhnaný Metodějův žák Gorazd (shodně F. Dvorník)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</a:t>
            </a:r>
            <a:r>
              <a:rPr lang="cs-CZ" altLang="cs-CZ" sz="1800" b="1" dirty="0"/>
              <a:t>Henryk </a:t>
            </a:r>
            <a:r>
              <a:rPr lang="cs-CZ" altLang="cs-CZ" sz="1800" b="1" dirty="0" err="1"/>
              <a:t>Lowmianski</a:t>
            </a:r>
            <a:r>
              <a:rPr lang="cs-CZ" altLang="cs-CZ" sz="1800" b="1" dirty="0"/>
              <a:t>: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1. fáze:  </a:t>
            </a:r>
            <a:r>
              <a:rPr lang="cs-CZ" altLang="cs-CZ" sz="1800" dirty="0" err="1"/>
              <a:t>Wichingovi</a:t>
            </a:r>
            <a:r>
              <a:rPr lang="cs-CZ" altLang="cs-CZ" sz="1800" dirty="0"/>
              <a:t> bylo po smrti Metoděje papežem svěřeno i území </a:t>
            </a:r>
            <a:r>
              <a:rPr lang="cs-CZ" altLang="cs-CZ" sz="1800" dirty="0" err="1"/>
              <a:t>Vislanů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2. fáze:   souvisí s obnovou arcibiskupství za Mojmíra II.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                kol. 900:   </a:t>
            </a:r>
            <a:r>
              <a:rPr lang="cs-CZ" altLang="cs-CZ" sz="1800" dirty="0" err="1"/>
              <a:t>Wiching</a:t>
            </a:r>
            <a:r>
              <a:rPr lang="cs-CZ" altLang="cs-CZ" sz="1800" dirty="0"/>
              <a:t> získal od papeže Jana IX. arcibiskupství a tři sufragány:  Krakov, Nitru, Prahu(?)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Katalogy krakovských biskupů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zmínky o dvou biskupech před rokem 1000: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b="1" dirty="0"/>
              <a:t>                                                                                          </a:t>
            </a:r>
            <a:r>
              <a:rPr lang="cs-CZ" altLang="cs-CZ" sz="1800" b="1" dirty="0" err="1"/>
              <a:t>Prochor</a:t>
            </a:r>
            <a:r>
              <a:rPr lang="cs-CZ" altLang="cs-CZ" sz="1800" b="1" dirty="0"/>
              <a:t>: </a:t>
            </a:r>
            <a:r>
              <a:rPr lang="cs-CZ" altLang="cs-CZ" sz="1800" dirty="0"/>
              <a:t> měl být nástupcem </a:t>
            </a:r>
            <a:r>
              <a:rPr lang="cs-CZ" altLang="cs-CZ" sz="1800" dirty="0" err="1"/>
              <a:t>Wichinga</a:t>
            </a:r>
            <a:r>
              <a:rPr lang="cs-CZ" altLang="cs-CZ" sz="1800" dirty="0"/>
              <a:t> jako první nemisijní biskup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                                                                             </a:t>
            </a:r>
            <a:r>
              <a:rPr lang="cs-CZ" altLang="cs-CZ" sz="1800" b="1" dirty="0" err="1"/>
              <a:t>Prokulf</a:t>
            </a:r>
            <a:r>
              <a:rPr lang="cs-CZ" altLang="cs-CZ" sz="1800" b="1" dirty="0"/>
              <a:t>:  jeho nástupce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1086:  </a:t>
            </a:r>
            <a:r>
              <a:rPr lang="cs-CZ" altLang="cs-CZ" sz="1800" dirty="0"/>
              <a:t>listina Jindřicha IV.:   jako důkaz souvislosti krakovského biskupství s moravskou církví uvádí popis hranic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                                                                   pražského biskupství sahající po řeky Bug a </a:t>
            </a:r>
            <a:r>
              <a:rPr lang="cs-CZ" altLang="cs-CZ" sz="1800" dirty="0" err="1"/>
              <a:t>Styr</a:t>
            </a:r>
            <a:r>
              <a:rPr lang="cs-CZ" altLang="cs-CZ" sz="1800" dirty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1800" dirty="0"/>
              <a:t>                                                                               (</a:t>
            </a:r>
            <a:r>
              <a:rPr lang="cs-CZ" altLang="cs-CZ" sz="1800" dirty="0" err="1"/>
              <a:t>Krakovsko</a:t>
            </a:r>
            <a:r>
              <a:rPr lang="cs-CZ" altLang="cs-CZ" sz="1800" dirty="0"/>
              <a:t> bylo formálně pod českým panstvím)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None/>
            </a:pPr>
            <a:r>
              <a:rPr lang="cs-CZ" altLang="cs-CZ" sz="1900" dirty="0"/>
              <a:t>                                        </a:t>
            </a:r>
            <a:r>
              <a:rPr lang="cs-CZ" sz="1900" dirty="0"/>
              <a:t>Lubomír E. Havlík:  Kronika o Velké Moravě. Brno 1992.</a:t>
            </a:r>
            <a:endParaRPr lang="cs-CZ" sz="1900" dirty="0">
              <a:solidFill>
                <a:srgbClr val="333333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altLang="cs-CZ" sz="900" dirty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900" dirty="0"/>
              <a:t>           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2"/>
          <p:cNvSpPr>
            <a:spLocks noGrp="1"/>
          </p:cNvSpPr>
          <p:nvPr>
            <p:ph idx="1"/>
          </p:nvPr>
        </p:nvSpPr>
        <p:spPr>
          <a:xfrm>
            <a:off x="533400" y="828675"/>
            <a:ext cx="11658599" cy="6029325"/>
          </a:xfrm>
        </p:spPr>
        <p:txBody>
          <a:bodyPr>
            <a:normAutofit/>
          </a:bodyPr>
          <a:lstStyle/>
          <a:p>
            <a:r>
              <a:rPr lang="cs-CZ" sz="1800" b="1" dirty="0"/>
              <a:t>2.  Přijetí prostřednictvím Čech:</a:t>
            </a:r>
          </a:p>
          <a:p>
            <a:pPr>
              <a:buFont typeface="Arial" charset="0"/>
              <a:buNone/>
            </a:pPr>
            <a:endParaRPr lang="cs-CZ" sz="1800" b="1" dirty="0"/>
          </a:p>
          <a:p>
            <a:r>
              <a:rPr lang="cs-CZ" sz="1800" b="1" dirty="0"/>
              <a:t>965</a:t>
            </a:r>
            <a:r>
              <a:rPr lang="cs-CZ" sz="1800" dirty="0"/>
              <a:t>  –  sňatek </a:t>
            </a:r>
            <a:r>
              <a:rPr lang="cs-CZ" sz="1800" dirty="0" err="1"/>
              <a:t>Měška</a:t>
            </a:r>
            <a:r>
              <a:rPr lang="cs-CZ" sz="1800" dirty="0"/>
              <a:t> (</a:t>
            </a:r>
            <a:r>
              <a:rPr lang="cs-CZ" sz="1800" dirty="0">
                <a:cs typeface="Arial" charset="0"/>
              </a:rPr>
              <a:t>† 992) </a:t>
            </a:r>
            <a:r>
              <a:rPr lang="cs-CZ" sz="1800" dirty="0"/>
              <a:t>s Doubravkou (</a:t>
            </a:r>
            <a:r>
              <a:rPr lang="cs-CZ" sz="1800" dirty="0">
                <a:cs typeface="Arial" charset="0"/>
              </a:rPr>
              <a:t>† 977):   </a:t>
            </a:r>
            <a:r>
              <a:rPr lang="cs-CZ" sz="1800" dirty="0"/>
              <a:t>dcerou českého Boleslava I.   (původně určena pro duchovní dráhu)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přivedla sebou kněze</a:t>
            </a:r>
          </a:p>
          <a:p>
            <a:r>
              <a:rPr lang="cs-CZ" sz="1800" b="1" dirty="0"/>
              <a:t>966 </a:t>
            </a:r>
            <a:r>
              <a:rPr lang="cs-CZ" sz="1800" dirty="0"/>
              <a:t> –  křest:  podmínka sňatku podle Galla Anonyma</a:t>
            </a:r>
          </a:p>
          <a:p>
            <a:r>
              <a:rPr lang="cs-CZ" sz="1800" b="1" dirty="0"/>
              <a:t>968</a:t>
            </a:r>
            <a:r>
              <a:rPr lang="cs-CZ" sz="1800" dirty="0"/>
              <a:t>  –  založeno misijní biskupství v </a:t>
            </a:r>
            <a:r>
              <a:rPr lang="cs-CZ" sz="1800" b="1" dirty="0"/>
              <a:t>Poznani:    </a:t>
            </a:r>
            <a:r>
              <a:rPr lang="cs-CZ" sz="1800" dirty="0"/>
              <a:t>první biskup:  </a:t>
            </a:r>
            <a:r>
              <a:rPr lang="cs-CZ" altLang="cs-CZ" sz="1800" dirty="0"/>
              <a:t>Jordan   (podle G. Labudy misijní bez stálé diecéze)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druhý biskup:  Unger </a:t>
            </a:r>
          </a:p>
          <a:p>
            <a:endParaRPr lang="cs-CZ" sz="1800" b="1" dirty="0"/>
          </a:p>
          <a:p>
            <a:r>
              <a:rPr lang="pl-PL" sz="1800" b="1" dirty="0"/>
              <a:t>991/2</a:t>
            </a:r>
            <a:r>
              <a:rPr lang="pl-PL" sz="1800" dirty="0"/>
              <a:t>  –    dokument „ Dagome udex” (pojmenovaný podle prvních slov)</a:t>
            </a:r>
          </a:p>
          <a:p>
            <a:pPr>
              <a:buFont typeface="Arial" charset="0"/>
              <a:buNone/>
            </a:pPr>
            <a:r>
              <a:rPr lang="pl-PL" sz="1800" dirty="0"/>
              <a:t>                       „Dagome  soudce” (Měškovo jméno při Křtu ?) –   v něm Měšek dává své panství pod ochranu </a:t>
            </a:r>
          </a:p>
          <a:p>
            <a:pPr>
              <a:buFont typeface="Arial" charset="0"/>
              <a:buNone/>
            </a:pPr>
            <a:r>
              <a:rPr lang="pl-PL" sz="1800" dirty="0"/>
              <a:t>                                                                                                               papežského stolce </a:t>
            </a:r>
            <a:endParaRPr lang="cs-CZ" sz="1800" dirty="0"/>
          </a:p>
          <a:p>
            <a:r>
              <a:rPr lang="cs-CZ" sz="1800" b="1" dirty="0"/>
              <a:t>997</a:t>
            </a:r>
            <a:r>
              <a:rPr lang="cs-CZ" sz="1800" dirty="0"/>
              <a:t>  –  smrt sv. Vojtěcha na misijní cestě do Pruska (999 uznán za svatého)</a:t>
            </a:r>
          </a:p>
          <a:p>
            <a:r>
              <a:rPr lang="cs-CZ" sz="1800" b="1" dirty="0"/>
              <a:t>1000 </a:t>
            </a:r>
            <a:r>
              <a:rPr lang="cs-CZ" sz="1800" dirty="0"/>
              <a:t> –  založeno arcibiskupství v </a:t>
            </a:r>
            <a:r>
              <a:rPr lang="cs-CZ" sz="1800" b="1" dirty="0"/>
              <a:t>Hnězdně</a:t>
            </a:r>
            <a:r>
              <a:rPr lang="cs-CZ" sz="1800" dirty="0"/>
              <a:t> </a:t>
            </a:r>
          </a:p>
          <a:p>
            <a:r>
              <a:rPr lang="cs-CZ" sz="1800" dirty="0"/>
              <a:t>Další ve:     </a:t>
            </a:r>
            <a:r>
              <a:rPr lang="cs-CZ" sz="1800" b="1" dirty="0"/>
              <a:t>Vratislavi</a:t>
            </a:r>
            <a:r>
              <a:rPr lang="cs-CZ" sz="1800" dirty="0"/>
              <a:t> (Dolní Slezsko – pod míšeňským biskupstvím)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     </a:t>
            </a:r>
            <a:r>
              <a:rPr lang="cs-CZ" sz="1800" b="1" dirty="0"/>
              <a:t>Krakově</a:t>
            </a:r>
            <a:r>
              <a:rPr lang="cs-CZ" sz="1800" dirty="0"/>
              <a:t> (Malopolsku) </a:t>
            </a:r>
          </a:p>
          <a:p>
            <a:pPr>
              <a:buFont typeface="Arial" charset="0"/>
              <a:buNone/>
            </a:pPr>
            <a:r>
              <a:rPr lang="cs-CZ" sz="1800" dirty="0"/>
              <a:t>                        </a:t>
            </a:r>
            <a:r>
              <a:rPr lang="cs-CZ" sz="1800" b="1" dirty="0"/>
              <a:t>Kolobřehu</a:t>
            </a:r>
            <a:r>
              <a:rPr lang="cs-CZ" sz="1800" dirty="0"/>
              <a:t> (Pomořany) </a:t>
            </a:r>
          </a:p>
          <a:p>
            <a:pPr>
              <a:buFont typeface="Arial" charset="0"/>
              <a:buNone/>
            </a:pP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714374" y="260351"/>
            <a:ext cx="11477625" cy="659764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/>
              <a:t>Získání církevní samostatnosti:</a:t>
            </a:r>
          </a:p>
          <a:p>
            <a:pPr eaLnBrk="1" hangingPunct="1">
              <a:buFont typeface="Arial" charset="0"/>
              <a:buNone/>
            </a:pPr>
            <a:endParaRPr lang="cs-CZ" altLang="cs-CZ" sz="2400" b="1" dirty="0"/>
          </a:p>
          <a:p>
            <a:pPr eaLnBrk="1" hangingPunct="1"/>
            <a:r>
              <a:rPr lang="cs-CZ" altLang="cs-CZ" sz="1800" b="1" dirty="0"/>
              <a:t>995</a:t>
            </a:r>
            <a:r>
              <a:rPr lang="cs-CZ" altLang="cs-CZ" sz="1800" dirty="0"/>
              <a:t>  –  na říšský trůn nastoupil Ota III., který se svým učitelem a rádcem </a:t>
            </a:r>
            <a:r>
              <a:rPr lang="cs-CZ" altLang="cs-CZ" sz="1800" dirty="0" err="1"/>
              <a:t>Gerbertem</a:t>
            </a:r>
            <a:r>
              <a:rPr lang="cs-CZ" altLang="cs-CZ" sz="1800" dirty="0"/>
              <a:t> z </a:t>
            </a:r>
            <a:r>
              <a:rPr lang="cs-CZ" altLang="cs-CZ" sz="1800" dirty="0" err="1"/>
              <a:t>Aurillacu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(a pražským biskupem Vojtěchem?) vytvořil program:</a:t>
            </a:r>
          </a:p>
          <a:p>
            <a:pPr eaLnBrk="1" hangingPunct="1">
              <a:buFont typeface="Arial" charset="0"/>
              <a:buNone/>
            </a:pPr>
            <a:r>
              <a:rPr lang="cs-CZ" altLang="cs-CZ" sz="1800" dirty="0"/>
              <a:t>                 </a:t>
            </a:r>
            <a:r>
              <a:rPr lang="cs-CZ" altLang="cs-CZ" sz="1800" b="1" dirty="0" err="1"/>
              <a:t>Renovatio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Imperii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Romanorum</a:t>
            </a:r>
            <a:r>
              <a:rPr lang="cs-CZ" altLang="cs-CZ" sz="1800" b="1" dirty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cs-CZ" altLang="cs-CZ" sz="1800" b="1" dirty="0"/>
              <a:t>             </a:t>
            </a:r>
            <a:r>
              <a:rPr lang="cs-CZ" altLang="cs-CZ" sz="1800" dirty="0"/>
              <a:t>–   vytvoření křesťanského císařství, v němž by se císař a papež spolupodíleli na vládě nad celým</a:t>
            </a:r>
          </a:p>
          <a:p>
            <a:pPr eaLnBrk="1" hangingPunct="1">
              <a:buFont typeface="Arial" charset="0"/>
              <a:buNone/>
            </a:pPr>
            <a:r>
              <a:rPr lang="cs-CZ" altLang="cs-CZ" sz="1800" dirty="0"/>
              <a:t>                  křesťanským univerzem </a:t>
            </a:r>
          </a:p>
          <a:p>
            <a:pPr eaLnBrk="1" hangingPunct="1">
              <a:buFont typeface="Arial" charset="0"/>
              <a:buNone/>
            </a:pPr>
            <a:r>
              <a:rPr lang="cs-CZ" altLang="cs-CZ" sz="1800" dirty="0"/>
              <a:t>             –   vytvoření metropolitní církevní organizace </a:t>
            </a:r>
          </a:p>
          <a:p>
            <a:pPr eaLnBrk="1" hangingPunct="1">
              <a:buFont typeface="Arial" charset="0"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998</a:t>
            </a:r>
            <a:r>
              <a:rPr lang="cs-CZ" altLang="cs-CZ" sz="1800" dirty="0"/>
              <a:t>  –  program začal Ota III. realizovat dosazením </a:t>
            </a:r>
            <a:r>
              <a:rPr lang="cs-CZ" altLang="cs-CZ" sz="1800" dirty="0" err="1"/>
              <a:t>Gerberta</a:t>
            </a:r>
            <a:r>
              <a:rPr lang="cs-CZ" altLang="cs-CZ" sz="1800" dirty="0"/>
              <a:t> na papežský stolec jako Silvestra II. </a:t>
            </a:r>
          </a:p>
          <a:p>
            <a:pPr eaLnBrk="1" hangingPunct="1">
              <a:buFont typeface="Arial" charset="0"/>
              <a:buNone/>
            </a:pPr>
            <a:r>
              <a:rPr lang="cs-CZ" altLang="cs-CZ" sz="1800" dirty="0"/>
              <a:t>                západní křesťanské společenství:  Ota III. a Silvestr II. měli představovat  „říšskou církev“</a:t>
            </a:r>
          </a:p>
          <a:p>
            <a:pPr eaLnBrk="1" hangingPunct="1">
              <a:buFont typeface="Arial" charset="0"/>
              <a:buNone/>
            </a:pPr>
            <a:r>
              <a:rPr lang="cs-CZ" altLang="cs-CZ" sz="1800" dirty="0"/>
              <a:t>                                                                        </a:t>
            </a:r>
          </a:p>
          <a:p>
            <a:pPr eaLnBrk="1" hangingPunct="1"/>
            <a:r>
              <a:rPr lang="cs-CZ" altLang="cs-CZ" sz="1800" b="1" dirty="0"/>
              <a:t>999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Boleslav Chrabrý: </a:t>
            </a:r>
            <a:r>
              <a:rPr lang="cs-CZ" altLang="cs-CZ" sz="1800" dirty="0"/>
              <a:t> vyslal do Říma Radima – </a:t>
            </a:r>
            <a:r>
              <a:rPr lang="cs-CZ" altLang="cs-CZ" sz="1800" dirty="0" err="1"/>
              <a:t>Gaudentia</a:t>
            </a:r>
            <a:r>
              <a:rPr lang="cs-CZ" altLang="cs-CZ" sz="1800" dirty="0"/>
              <a:t> (nevlastního bratra Vojtěcha) se žádostí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o zřízení nezávislé církevní organizace na polském území  - Ota III. vyhověl  </a:t>
            </a:r>
          </a:p>
          <a:p>
            <a:pPr eaLnBrk="1" hangingPunct="1"/>
            <a:r>
              <a:rPr lang="cs-CZ" altLang="cs-CZ" sz="1800" b="1" dirty="0"/>
              <a:t>1000</a:t>
            </a:r>
            <a:r>
              <a:rPr lang="cs-CZ" altLang="cs-CZ" sz="1800" dirty="0"/>
              <a:t>  –  Ota III. se vypravil do Polska k hrobu sv. Vojtěcha v Hnězdně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–  na jeho památku povýšil Hnězdno na arcibiskupství a založil další.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139B128D-F9C4-4FEB-B8DF-9FE76DAB7E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30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Maďarsko – christianizace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4D769DE-E333-47C8-81F5-BBAD119E16D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90550" y="1143000"/>
            <a:ext cx="11601449" cy="5714999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6.stol.  –  </a:t>
            </a:r>
            <a:r>
              <a:rPr lang="cs-CZ" altLang="cs-CZ" sz="1800" dirty="0">
                <a:cs typeface="Arial" panose="020B0604020202020204" pitchFamily="34" charset="0"/>
              </a:rPr>
              <a:t>pastevecké </a:t>
            </a:r>
            <a:r>
              <a:rPr lang="cs-CZ" altLang="cs-CZ" sz="1800" dirty="0" err="1">
                <a:cs typeface="Arial" panose="020B0604020202020204" pitchFamily="34" charset="0"/>
              </a:rPr>
              <a:t>polousedlé</a:t>
            </a:r>
            <a:r>
              <a:rPr lang="cs-CZ" altLang="cs-CZ" sz="1800" dirty="0">
                <a:cs typeface="Arial" panose="020B0604020202020204" pitchFamily="34" charset="0"/>
              </a:rPr>
              <a:t> obyvatelstvo:  ze středního Uralu do stepí jižního </a:t>
            </a:r>
            <a:r>
              <a:rPr lang="cs-CZ" altLang="cs-CZ" sz="1800" dirty="0" err="1">
                <a:cs typeface="Arial" panose="020B0604020202020204" pitchFamily="34" charset="0"/>
              </a:rPr>
              <a:t>Zauralí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cs-CZ" altLang="cs-CZ" sz="1800" b="1" dirty="0"/>
              <a:t>poč. 9. stol.  </a:t>
            </a:r>
            <a:r>
              <a:rPr lang="cs-CZ" altLang="cs-CZ" sz="1800" dirty="0"/>
              <a:t>–  k </a:t>
            </a:r>
            <a:r>
              <a:rPr lang="cs-CZ" altLang="cs-CZ" sz="1800" dirty="0">
                <a:cs typeface="Arial" panose="020B0604020202020204" pitchFamily="34" charset="0"/>
              </a:rPr>
              <a:t>dolnímu Donu a Dněstru do  </a:t>
            </a:r>
            <a:r>
              <a:rPr lang="cs-CZ" altLang="cs-CZ" sz="1800" b="1" dirty="0">
                <a:cs typeface="Arial" panose="020B0604020202020204" pitchFamily="34" charset="0"/>
              </a:rPr>
              <a:t>tzv. </a:t>
            </a:r>
            <a:r>
              <a:rPr lang="cs-CZ" altLang="cs-CZ" sz="1800" b="1" dirty="0" err="1">
                <a:cs typeface="Arial" panose="020B0604020202020204" pitchFamily="34" charset="0"/>
              </a:rPr>
              <a:t>Levedie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</a:t>
            </a:r>
            <a:r>
              <a:rPr lang="cs-CZ" altLang="cs-CZ" sz="1800" dirty="0">
                <a:cs typeface="Arial" panose="020B0604020202020204" pitchFamily="34" charset="0"/>
              </a:rPr>
              <a:t>Konstantin </a:t>
            </a:r>
            <a:r>
              <a:rPr lang="cs-CZ" altLang="cs-CZ" sz="1800" dirty="0" err="1">
                <a:cs typeface="Arial" panose="020B0604020202020204" pitchFamily="34" charset="0"/>
              </a:rPr>
              <a:t>Porfyrogenetos</a:t>
            </a:r>
            <a:r>
              <a:rPr lang="cs-CZ" altLang="cs-CZ" sz="1800" dirty="0">
                <a:cs typeface="Arial" panose="020B0604020202020204" pitchFamily="34" charset="0"/>
              </a:rPr>
              <a:t>:   podle uherského vůdce </a:t>
            </a:r>
            <a:r>
              <a:rPr lang="cs-CZ" altLang="cs-CZ" sz="1800" dirty="0" err="1">
                <a:cs typeface="Arial" panose="020B0604020202020204" pitchFamily="34" charset="0"/>
              </a:rPr>
              <a:t>Levediho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800" b="1" dirty="0">
                <a:cs typeface="Arial" panose="020B0604020202020204" pitchFamily="34" charset="0"/>
              </a:rPr>
              <a:t>pol. 9. stol.  – </a:t>
            </a:r>
            <a:r>
              <a:rPr lang="cs-CZ" altLang="cs-CZ" sz="1800" dirty="0">
                <a:cs typeface="Arial" panose="020B0604020202020204" pitchFamily="34" charset="0"/>
              </a:rPr>
              <a:t>  k dolnímu Dunaji a do Sedmihradska</a:t>
            </a:r>
          </a:p>
          <a:p>
            <a:pPr eaLnBrk="1" hangingPunct="1">
              <a:defRPr/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800" b="1" dirty="0">
                <a:cs typeface="Arial" panose="020B0604020202020204" pitchFamily="34" charset="0"/>
              </a:rPr>
              <a:t>862  </a:t>
            </a:r>
            <a:r>
              <a:rPr lang="cs-CZ" altLang="cs-CZ" sz="1800" dirty="0">
                <a:cs typeface="Arial" panose="020B0604020202020204" pitchFamily="34" charset="0"/>
              </a:rPr>
              <a:t>–   p</a:t>
            </a:r>
            <a:r>
              <a:rPr lang="cs-CZ" altLang="cs-CZ" sz="1800" dirty="0"/>
              <a:t>od vedením legendárního knížete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Álmoše</a:t>
            </a:r>
            <a:r>
              <a:rPr lang="cs-CZ" altLang="cs-CZ" sz="1800" dirty="0"/>
              <a:t> se objevili v Karpatské kotlině, kde se usadili koncem 9. stol.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</a:t>
            </a:r>
            <a:r>
              <a:rPr lang="cs-CZ" altLang="cs-CZ" sz="1800" b="1" dirty="0" err="1"/>
              <a:t>Álmoš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kromě vlastního kmene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Megyer</a:t>
            </a:r>
            <a:r>
              <a:rPr lang="cs-CZ" altLang="cs-CZ" sz="1800" b="1" dirty="0"/>
              <a:t> </a:t>
            </a:r>
            <a:r>
              <a:rPr lang="cs-CZ" altLang="cs-CZ" sz="1800" dirty="0"/>
              <a:t>(odtud Maďar) dovedl ještě 6 kmenů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</a:t>
            </a:r>
            <a:r>
              <a:rPr lang="cs-CZ" altLang="cs-CZ" sz="1800" b="1" dirty="0" err="1"/>
              <a:t>honfoglalás</a:t>
            </a:r>
            <a:r>
              <a:rPr lang="cs-CZ" altLang="cs-CZ" sz="1800" dirty="0"/>
              <a:t>  =  zaujetí vlasti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</a:t>
            </a:r>
            <a:r>
              <a:rPr lang="cs-CZ" altLang="cs-CZ" sz="1800" b="1" dirty="0" err="1"/>
              <a:t>Hungaria</a:t>
            </a:r>
            <a:r>
              <a:rPr lang="cs-CZ" altLang="cs-CZ" sz="1800" dirty="0"/>
              <a:t>  –  název podle pevnosti Hung u </a:t>
            </a:r>
            <a:r>
              <a:rPr lang="cs-CZ" altLang="cs-CZ" sz="1800" dirty="0" err="1"/>
              <a:t>Užgorodu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dirty="0">
                <a:cs typeface="Arial" panose="020B0604020202020204" pitchFamily="34" charset="0"/>
              </a:rPr>
              <a:t>Geograf Bavorský:  nazývá je </a:t>
            </a:r>
            <a:r>
              <a:rPr lang="cs-CZ" altLang="cs-CZ" sz="1800" dirty="0" err="1">
                <a:cs typeface="Arial" panose="020B0604020202020204" pitchFamily="34" charset="0"/>
              </a:rPr>
              <a:t>Ungare</a:t>
            </a:r>
            <a:r>
              <a:rPr lang="cs-CZ" altLang="cs-CZ" sz="1800" dirty="0">
                <a:cs typeface="Arial" panose="020B0604020202020204" pitchFamily="34" charset="0"/>
              </a:rPr>
              <a:t> a zemi Magna </a:t>
            </a:r>
            <a:r>
              <a:rPr lang="cs-CZ" altLang="cs-CZ" sz="1800" dirty="0" err="1">
                <a:cs typeface="Arial" panose="020B0604020202020204" pitchFamily="34" charset="0"/>
              </a:rPr>
              <a:t>Ungaria</a:t>
            </a: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890</a:t>
            </a:r>
            <a:r>
              <a:rPr lang="cs-CZ" altLang="cs-CZ" sz="1800" dirty="0"/>
              <a:t>  –   </a:t>
            </a:r>
            <a:r>
              <a:rPr lang="cs-CZ" altLang="cs-CZ" sz="1800" b="1" dirty="0"/>
              <a:t>Arpád</a:t>
            </a:r>
            <a:r>
              <a:rPr lang="cs-CZ" altLang="cs-CZ" sz="1800" dirty="0"/>
              <a:t> (?-907):  zakladatel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Arpádovské</a:t>
            </a:r>
            <a:r>
              <a:rPr lang="cs-CZ" altLang="cs-CZ" sz="1800" b="1" dirty="0"/>
              <a:t> dynastie </a:t>
            </a:r>
            <a:r>
              <a:rPr lang="cs-CZ" altLang="cs-CZ" sz="1800" dirty="0"/>
              <a:t>zaútočil na Bulharskou říši, útok odražen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800" b="1" dirty="0">
                <a:cs typeface="Arial" panose="020B0604020202020204" pitchFamily="34" charset="0"/>
              </a:rPr>
              <a:t>892  –  </a:t>
            </a:r>
            <a:r>
              <a:rPr lang="cs-CZ" altLang="cs-CZ" sz="1800" dirty="0">
                <a:cs typeface="Arial" panose="020B0604020202020204" pitchFamily="34" charset="0"/>
              </a:rPr>
              <a:t>společně s východofranským Arnulfem bojují proti Moravanům a po srážce s </a:t>
            </a:r>
            <a:r>
              <a:rPr lang="cs-CZ" altLang="cs-CZ" sz="1800" dirty="0" err="1">
                <a:cs typeface="Arial" panose="020B0604020202020204" pitchFamily="34" charset="0"/>
              </a:rPr>
              <a:t>Pečeněhy</a:t>
            </a:r>
            <a:r>
              <a:rPr lang="cs-CZ" altLang="cs-CZ" sz="1800" dirty="0">
                <a:cs typeface="Arial" panose="020B0604020202020204" pitchFamily="34" charset="0"/>
              </a:rPr>
              <a:t> a Bulhary zamířili do </a:t>
            </a:r>
            <a:r>
              <a:rPr lang="cs-CZ" altLang="cs-CZ" sz="1800" dirty="0" err="1">
                <a:cs typeface="Arial" panose="020B0604020202020204" pitchFamily="34" charset="0"/>
              </a:rPr>
              <a:t>Potisí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800" b="1" dirty="0">
                <a:cs typeface="Arial" panose="020B0604020202020204" pitchFamily="34" charset="0"/>
              </a:rPr>
              <a:t>894-895  –</a:t>
            </a:r>
            <a:r>
              <a:rPr lang="cs-CZ" altLang="cs-CZ" sz="1800" dirty="0">
                <a:cs typeface="Arial" panose="020B0604020202020204" pitchFamily="34" charset="0"/>
              </a:rPr>
              <a:t>  spojenectví se Svatoplukem proti Frankům  (</a:t>
            </a:r>
            <a:r>
              <a:rPr lang="cs-CZ" altLang="cs-CZ" sz="1800" dirty="0" err="1">
                <a:cs typeface="Arial" panose="020B0604020202020204" pitchFamily="34" charset="0"/>
              </a:rPr>
              <a:t>Fuldské</a:t>
            </a:r>
            <a:r>
              <a:rPr lang="cs-CZ" altLang="cs-CZ" sz="1800" dirty="0">
                <a:cs typeface="Arial" panose="020B0604020202020204" pitchFamily="34" charset="0"/>
              </a:rPr>
              <a:t> anály)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800" b="1" dirty="0"/>
              <a:t>902 až 907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Arpád</a:t>
            </a:r>
            <a:r>
              <a:rPr lang="cs-CZ" altLang="cs-CZ" sz="1800" dirty="0"/>
              <a:t> rozvrátil Velkou Moravu a jeho syn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–  </a:t>
            </a:r>
            <a:r>
              <a:rPr lang="cs-CZ" altLang="cs-CZ" sz="1800" b="1" dirty="0" err="1"/>
              <a:t>Zolta</a:t>
            </a:r>
            <a:r>
              <a:rPr lang="cs-CZ" altLang="cs-CZ" sz="1800" b="1" dirty="0"/>
              <a:t> </a:t>
            </a:r>
            <a:r>
              <a:rPr lang="cs-CZ" altLang="cs-CZ" sz="1800" dirty="0"/>
              <a:t>(907-955) si vzal dceru</a:t>
            </a:r>
            <a:r>
              <a:rPr lang="cs-CZ" altLang="cs-CZ" sz="1800" b="1" dirty="0"/>
              <a:t> Mojmíra II.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arpádovsko</a:t>
            </a:r>
            <a:r>
              <a:rPr lang="cs-CZ" altLang="cs-CZ" sz="1800" dirty="0"/>
              <a:t>-mojmírovská dynastie)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>
            <a:extLst>
              <a:ext uri="{FF2B5EF4-FFF2-40B4-BE49-F238E27FC236}">
                <a16:creationId xmlns:a16="http://schemas.microsoft.com/office/drawing/2014/main" id="{664BB66C-62FA-4990-96C6-9A2A01722C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7225" y="733425"/>
            <a:ext cx="11534775" cy="611187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900" b="1" dirty="0">
                <a:cs typeface="Arial" panose="020B0604020202020204" pitchFamily="34" charset="0"/>
              </a:rPr>
              <a:t>955  </a:t>
            </a:r>
            <a:r>
              <a:rPr lang="cs-CZ" altLang="cs-CZ" sz="1900" dirty="0">
                <a:cs typeface="Arial" panose="020B0604020202020204" pitchFamily="34" charset="0"/>
              </a:rPr>
              <a:t>–  po porážce na Lechu u Augsburgu (Ota I</a:t>
            </a:r>
            <a:r>
              <a:rPr lang="cs-CZ" altLang="cs-CZ" sz="1900" dirty="0"/>
              <a:t>. a Boleslav I. Ukrutný</a:t>
            </a:r>
            <a:r>
              <a:rPr lang="cs-CZ" altLang="cs-CZ" sz="1900" dirty="0">
                <a:cs typeface="Arial" panose="020B0604020202020204" pitchFamily="34" charset="0"/>
              </a:rPr>
              <a:t>) se stáhli do Velké uherské nížiny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>
                <a:cs typeface="Arial" panose="020B0604020202020204" pitchFamily="34" charset="0"/>
              </a:rPr>
              <a:t>                 a usadili se (zemědělsko-dobytkářský způsob života) </a:t>
            </a:r>
            <a:endParaRPr lang="cs-CZ" altLang="cs-CZ" sz="19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900" b="1" dirty="0"/>
              <a:t>965</a:t>
            </a:r>
            <a:r>
              <a:rPr lang="cs-CZ" altLang="cs-CZ" sz="1900" dirty="0"/>
              <a:t>  –  vzniklo </a:t>
            </a:r>
            <a:r>
              <a:rPr lang="cs-CZ" altLang="cs-CZ" sz="1900" b="1" dirty="0"/>
              <a:t>Uherské velkoknížectví</a:t>
            </a:r>
            <a:r>
              <a:rPr lang="cs-CZ" altLang="cs-CZ" sz="1900" dirty="0"/>
              <a:t>, v němž vládl (</a:t>
            </a:r>
            <a:r>
              <a:rPr lang="cs-CZ" altLang="cs-CZ" sz="1900" dirty="0" err="1"/>
              <a:t>Takšoň</a:t>
            </a:r>
            <a:r>
              <a:rPr lang="cs-CZ" altLang="cs-CZ" sz="1900" dirty="0"/>
              <a:t>) </a:t>
            </a:r>
            <a:r>
              <a:rPr lang="cs-CZ" altLang="cs-CZ" sz="1900" b="1" dirty="0"/>
              <a:t>Gejza</a:t>
            </a:r>
            <a:r>
              <a:rPr lang="cs-CZ" altLang="cs-CZ" sz="1900" dirty="0"/>
              <a:t> (972-997)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900" dirty="0"/>
              <a:t>             –  syn (</a:t>
            </a:r>
            <a:r>
              <a:rPr lang="cs-CZ" altLang="cs-CZ" sz="1900" dirty="0" err="1"/>
              <a:t>Vajko</a:t>
            </a:r>
            <a:r>
              <a:rPr lang="cs-CZ" altLang="cs-CZ" sz="1900" dirty="0"/>
              <a:t>) </a:t>
            </a:r>
            <a:r>
              <a:rPr lang="cs-CZ" altLang="cs-CZ" sz="1900" b="1" dirty="0"/>
              <a:t>Štefan I.</a:t>
            </a:r>
            <a:r>
              <a:rPr lang="cs-CZ" altLang="cs-CZ" sz="1900" dirty="0"/>
              <a:t> (997-1038) se oženil se sestrou </a:t>
            </a:r>
            <a:r>
              <a:rPr lang="cs-CZ" altLang="cs-CZ" sz="1900" dirty="0" err="1"/>
              <a:t>Měška</a:t>
            </a:r>
            <a:r>
              <a:rPr lang="cs-CZ" altLang="cs-CZ" sz="1900" dirty="0"/>
              <a:t> I. </a:t>
            </a:r>
            <a:r>
              <a:rPr lang="cs-CZ" altLang="cs-CZ" sz="1900" b="1" dirty="0"/>
              <a:t>Adelaidou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/>
              <a:t>                  </a:t>
            </a:r>
            <a:r>
              <a:rPr lang="cs-CZ" altLang="cs-CZ" sz="1900" b="1" dirty="0"/>
              <a:t>972:   </a:t>
            </a:r>
            <a:r>
              <a:rPr lang="cs-CZ" altLang="cs-CZ" sz="1900" dirty="0"/>
              <a:t>oba pokřtil pasovský biskup Bruno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9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900" b="1" dirty="0"/>
              <a:t>Christianizace  </a:t>
            </a:r>
            <a:r>
              <a:rPr lang="cs-CZ" altLang="cs-CZ" sz="1900" dirty="0"/>
              <a:t>–  zánik pohanské víry odstranil pohanský způsob pochovávání (koně nebo jejich postroje)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  –  východofranský král </a:t>
            </a:r>
            <a:r>
              <a:rPr lang="cs-CZ" altLang="cs-CZ" sz="1900" dirty="0" err="1"/>
              <a:t>Karloman</a:t>
            </a:r>
            <a:r>
              <a:rPr lang="cs-CZ" altLang="cs-CZ" sz="1900" dirty="0"/>
              <a:t> († 880) nařídil pochovávání jen u kostelů (kostelní hřbitovy)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900" b="1" dirty="0"/>
              <a:t>996</a:t>
            </a:r>
            <a:r>
              <a:rPr lang="cs-CZ" altLang="cs-CZ" sz="1900" dirty="0"/>
              <a:t>  –  čeští benediktini s pražským biskupem </a:t>
            </a:r>
            <a:r>
              <a:rPr lang="cs-CZ" altLang="cs-CZ" sz="1900" b="1" dirty="0"/>
              <a:t>Vojtěchem </a:t>
            </a:r>
            <a:r>
              <a:rPr lang="cs-CZ" altLang="cs-CZ" sz="1900" dirty="0"/>
              <a:t>(Adalbertem) a opatem břevnovského kláštera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/>
              <a:t>                </a:t>
            </a:r>
            <a:r>
              <a:rPr lang="cs-CZ" altLang="cs-CZ" sz="1900" b="1" dirty="0" err="1"/>
              <a:t>Anastáziem</a:t>
            </a:r>
            <a:r>
              <a:rPr lang="cs-CZ" altLang="cs-CZ" sz="1900" b="1" dirty="0"/>
              <a:t> </a:t>
            </a:r>
            <a:r>
              <a:rPr lang="cs-CZ" altLang="cs-CZ" sz="1900" dirty="0"/>
              <a:t>(</a:t>
            </a:r>
            <a:r>
              <a:rPr lang="cs-CZ" altLang="cs-CZ" sz="1900" dirty="0" err="1"/>
              <a:t>Astrikem</a:t>
            </a:r>
            <a:r>
              <a:rPr lang="cs-CZ" altLang="cs-CZ" sz="1900" dirty="0"/>
              <a:t>) založili klášter sv. Martina v </a:t>
            </a:r>
            <a:r>
              <a:rPr lang="cs-CZ" altLang="cs-CZ" sz="1900" dirty="0" err="1"/>
              <a:t>Pannonhalmu</a:t>
            </a:r>
            <a:endParaRPr lang="cs-CZ" altLang="cs-CZ" sz="19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900" b="1" dirty="0"/>
              <a:t>1000 </a:t>
            </a:r>
            <a:r>
              <a:rPr lang="cs-CZ" altLang="cs-CZ" sz="1900" dirty="0"/>
              <a:t> –  </a:t>
            </a:r>
            <a:r>
              <a:rPr lang="cs-CZ" altLang="cs-CZ" sz="1900" b="1" dirty="0"/>
              <a:t>István (Štefan):  </a:t>
            </a:r>
            <a:r>
              <a:rPr lang="cs-CZ" altLang="cs-CZ" sz="1900" dirty="0">
                <a:cs typeface="Arial" panose="020B0604020202020204" pitchFamily="34" charset="0"/>
              </a:rPr>
              <a:t>zakladatel </a:t>
            </a:r>
            <a:r>
              <a:rPr lang="cs-CZ" altLang="cs-CZ" sz="1900" dirty="0" err="1">
                <a:cs typeface="Arial" panose="020B0604020202020204" pitchFamily="34" charset="0"/>
              </a:rPr>
              <a:t>arpádovské</a:t>
            </a:r>
            <a:r>
              <a:rPr lang="cs-CZ" altLang="cs-CZ" sz="1900" dirty="0">
                <a:cs typeface="Arial" panose="020B0604020202020204" pitchFamily="34" charset="0"/>
              </a:rPr>
              <a:t> dynastie (vymřela 1301) </a:t>
            </a:r>
            <a:r>
              <a:rPr lang="cs-CZ" altLang="cs-CZ" sz="1900" dirty="0"/>
              <a:t>korunován papežem Silvestrem II.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900" dirty="0"/>
              <a:t>                                            </a:t>
            </a:r>
            <a:r>
              <a:rPr lang="cs-CZ" altLang="cs-CZ" sz="1900" dirty="0">
                <a:cs typeface="Arial" panose="020B0604020202020204" pitchFamily="34" charset="0"/>
              </a:rPr>
              <a:t>      po smrti († 1038) prohlášen za svatého</a:t>
            </a:r>
          </a:p>
          <a:p>
            <a:pPr marL="0" indent="0">
              <a:buNone/>
              <a:defRPr/>
            </a:pPr>
            <a:r>
              <a:rPr lang="cs-CZ" altLang="cs-CZ" sz="1900" dirty="0">
                <a:cs typeface="Arial" panose="020B0604020202020204" pitchFamily="34" charset="0"/>
              </a:rPr>
              <a:t>                                                  zakladatel uherského státu (rozdělen na komitáty – v čele župani)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   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6D14487-2937-44C3-A85D-983B9CCA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Bulharsko  (I. stát:  681-1018)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F3279B-D04E-4486-82C5-4C592D59B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00100"/>
            <a:ext cx="11658600" cy="65246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b="1" dirty="0"/>
              <a:t>Chán </a:t>
            </a:r>
            <a:r>
              <a:rPr lang="cs-CZ" altLang="cs-CZ" sz="1500" b="1" dirty="0" err="1"/>
              <a:t>Krum</a:t>
            </a:r>
            <a:r>
              <a:rPr lang="cs-CZ" altLang="cs-CZ" sz="1500" b="1" dirty="0"/>
              <a:t> </a:t>
            </a:r>
            <a:r>
              <a:rPr lang="cs-CZ" altLang="cs-CZ" sz="1500" dirty="0"/>
              <a:t>(802-814)   </a:t>
            </a:r>
            <a:r>
              <a:rPr lang="cs-CZ" altLang="cs-CZ" sz="1600" dirty="0"/>
              <a:t>–</a:t>
            </a:r>
            <a:r>
              <a:rPr lang="cs-CZ" altLang="cs-CZ" sz="1500" dirty="0"/>
              <a:t> „nový Attila“:  zakladatel první říše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</a:t>
            </a:r>
            <a:r>
              <a:rPr lang="cs-CZ" altLang="cs-CZ" sz="1500" b="1" dirty="0"/>
              <a:t>804</a:t>
            </a:r>
            <a:r>
              <a:rPr lang="cs-CZ" altLang="cs-CZ" sz="1500" dirty="0"/>
              <a:t>  </a:t>
            </a:r>
            <a:r>
              <a:rPr lang="cs-CZ" altLang="cs-CZ" sz="1600" dirty="0"/>
              <a:t>–</a:t>
            </a:r>
            <a:r>
              <a:rPr lang="cs-CZ" altLang="cs-CZ" sz="1500" dirty="0"/>
              <a:t>  porazil Avary východně od Tisy a bojoval s Byzancí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5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b="1" dirty="0"/>
              <a:t>Chán</a:t>
            </a:r>
            <a:r>
              <a:rPr lang="cs-CZ" altLang="cs-CZ" sz="1500" dirty="0"/>
              <a:t> </a:t>
            </a:r>
            <a:r>
              <a:rPr lang="cs-CZ" altLang="cs-CZ" sz="1500" b="1" dirty="0" err="1"/>
              <a:t>Omurtag</a:t>
            </a:r>
            <a:r>
              <a:rPr lang="cs-CZ" altLang="cs-CZ" sz="1500" dirty="0"/>
              <a:t> (814-831)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</a:t>
            </a:r>
            <a:r>
              <a:rPr lang="cs-CZ" altLang="cs-CZ" sz="1500" b="1" dirty="0"/>
              <a:t>815/16</a:t>
            </a:r>
            <a:r>
              <a:rPr lang="cs-CZ" altLang="cs-CZ" sz="1500" dirty="0"/>
              <a:t>  </a:t>
            </a:r>
            <a:r>
              <a:rPr lang="cs-CZ" altLang="cs-CZ" sz="1600" dirty="0"/>
              <a:t>–</a:t>
            </a:r>
            <a:r>
              <a:rPr lang="cs-CZ" altLang="cs-CZ" sz="1500" dirty="0"/>
              <a:t>  uzavřel mír s Byzancí (vzájemná podpora a hospodářský rozkvět)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</a:t>
            </a:r>
            <a:r>
              <a:rPr lang="cs-CZ" altLang="cs-CZ" sz="1500" b="1" dirty="0"/>
              <a:t>822 </a:t>
            </a:r>
            <a:r>
              <a:rPr lang="cs-CZ" altLang="cs-CZ" sz="1500" dirty="0"/>
              <a:t> </a:t>
            </a:r>
            <a:r>
              <a:rPr lang="cs-CZ" altLang="cs-CZ" sz="1600" dirty="0"/>
              <a:t>–</a:t>
            </a:r>
            <a:r>
              <a:rPr lang="cs-CZ" altLang="cs-CZ" sz="1500" dirty="0"/>
              <a:t>  poselství k Ludvíku Pobožnému („avarské dědictví“):  spory o nadvládu nad Slovany).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5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b="1" dirty="0">
                <a:solidFill>
                  <a:srgbClr val="FF0000"/>
                </a:solidFill>
              </a:rPr>
              <a:t>Chán/kníže Boris I. </a:t>
            </a:r>
            <a:r>
              <a:rPr lang="cs-CZ" altLang="cs-CZ" sz="1500" dirty="0">
                <a:solidFill>
                  <a:srgbClr val="FF0000"/>
                </a:solidFill>
              </a:rPr>
              <a:t>(852-889)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</a:t>
            </a:r>
            <a:r>
              <a:rPr lang="cs-CZ" altLang="cs-CZ" sz="1500" b="1" dirty="0"/>
              <a:t>864</a:t>
            </a:r>
            <a:r>
              <a:rPr lang="cs-CZ" altLang="cs-CZ" sz="1500" dirty="0"/>
              <a:t>  </a:t>
            </a:r>
            <a:r>
              <a:rPr lang="cs-CZ" altLang="cs-CZ" sz="1600" dirty="0"/>
              <a:t>–</a:t>
            </a:r>
            <a:r>
              <a:rPr lang="cs-CZ" altLang="cs-CZ" sz="1500" dirty="0"/>
              <a:t>  uzavřel přátelství s byzantským Michalem III.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</a:t>
            </a:r>
            <a:r>
              <a:rPr lang="cs-CZ" altLang="cs-CZ" sz="1500" b="1" dirty="0"/>
              <a:t>870</a:t>
            </a:r>
            <a:r>
              <a:rPr lang="cs-CZ" altLang="cs-CZ" sz="1500" dirty="0"/>
              <a:t>  </a:t>
            </a:r>
            <a:r>
              <a:rPr lang="cs-CZ" altLang="cs-CZ" sz="1600" dirty="0"/>
              <a:t>–</a:t>
            </a:r>
            <a:r>
              <a:rPr lang="cs-CZ" altLang="cs-CZ" sz="1500" dirty="0"/>
              <a:t>  založeno arcibiskupství v Plisce, kam se uchýlili žáci Cyrila a Metoděje (přinesli písmo).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5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b="1" dirty="0"/>
              <a:t>Simeon I. Veliký </a:t>
            </a:r>
            <a:r>
              <a:rPr lang="cs-CZ" altLang="cs-CZ" sz="1500" dirty="0"/>
              <a:t>(893 - 927) </a:t>
            </a:r>
          </a:p>
          <a:p>
            <a:pPr>
              <a:buNone/>
              <a:defRPr/>
            </a:pPr>
            <a:r>
              <a:rPr lang="cs-CZ" altLang="cs-CZ" sz="1500" dirty="0"/>
              <a:t>     </a:t>
            </a:r>
            <a:r>
              <a:rPr lang="cs-CZ" altLang="cs-CZ" sz="1600" dirty="0"/>
              <a:t> –</a:t>
            </a:r>
            <a:r>
              <a:rPr lang="cs-CZ" altLang="cs-CZ" sz="1500" dirty="0"/>
              <a:t>  hlavní město přenesl z Plisky do </a:t>
            </a:r>
            <a:r>
              <a:rPr lang="cs-CZ" altLang="cs-CZ" sz="1500" dirty="0" err="1"/>
              <a:t>Preslavi</a:t>
            </a:r>
            <a:r>
              <a:rPr lang="cs-CZ" altLang="cs-CZ" sz="1500" dirty="0"/>
              <a:t>; padl na výpravě proti chorvatskému Tomislavovi, pak úpadek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 </a:t>
            </a:r>
            <a:r>
              <a:rPr lang="cs-CZ" altLang="cs-CZ" sz="1500" b="1" dirty="0"/>
              <a:t>925  </a:t>
            </a:r>
            <a:r>
              <a:rPr lang="cs-CZ" altLang="cs-CZ" sz="1600" dirty="0"/>
              <a:t>–</a:t>
            </a:r>
            <a:r>
              <a:rPr lang="cs-CZ" altLang="cs-CZ" sz="1500" dirty="0"/>
              <a:t>  prohlásil se císařem Bulharů (car):  spory s Byzancí kvůli církevní samostatnosti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b="1" dirty="0"/>
              <a:t>Samuel </a:t>
            </a:r>
            <a:r>
              <a:rPr lang="cs-CZ" altLang="cs-CZ" sz="1500" dirty="0"/>
              <a:t>(971-1014)  </a:t>
            </a:r>
            <a:r>
              <a:rPr lang="cs-CZ" altLang="cs-CZ" sz="1600" dirty="0"/>
              <a:t>–</a:t>
            </a:r>
            <a:r>
              <a:rPr lang="cs-CZ" altLang="cs-CZ" sz="1500" dirty="0"/>
              <a:t>  spojenectví s Byzancí proti Kyjevské Rusi (kníže Svjatoslav), pak úpadek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b="1" dirty="0"/>
              <a:t>1014  </a:t>
            </a:r>
            <a:r>
              <a:rPr lang="cs-CZ" altLang="cs-CZ" sz="1500" dirty="0"/>
              <a:t>–  poražen byzantským Basilem II. </a:t>
            </a:r>
            <a:r>
              <a:rPr lang="cs-CZ" altLang="cs-CZ" sz="1500" dirty="0" err="1"/>
              <a:t>Bulharobijcem</a:t>
            </a:r>
            <a:r>
              <a:rPr lang="cs-CZ" altLang="cs-CZ" sz="1500" dirty="0"/>
              <a:t>.</a:t>
            </a:r>
          </a:p>
          <a:p>
            <a:pPr marL="0" indent="0">
              <a:buNone/>
              <a:defRPr/>
            </a:pPr>
            <a:endParaRPr lang="cs-CZ" altLang="cs-CZ" sz="15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500" b="1" dirty="0"/>
              <a:t>Ivan Vladislav  </a:t>
            </a:r>
            <a:r>
              <a:rPr lang="cs-CZ" altLang="cs-CZ" sz="1500" dirty="0"/>
              <a:t>–  </a:t>
            </a:r>
            <a:r>
              <a:rPr lang="cs-CZ" altLang="cs-CZ" sz="1500" b="1" dirty="0"/>
              <a:t>1018</a:t>
            </a:r>
            <a:r>
              <a:rPr lang="cs-CZ" altLang="cs-CZ" sz="1500" dirty="0"/>
              <a:t>:   poslední císař (padl u Drače, byzantská provincie)  v boji proti Turkům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dirty="0">
                <a:latin typeface="Arial" panose="020B0604020202020204" pitchFamily="34" charset="0"/>
              </a:rPr>
              <a:t>1396</a:t>
            </a:r>
            <a:r>
              <a:rPr lang="cs-CZ" altLang="cs-CZ" sz="1600" dirty="0">
                <a:latin typeface="Arial" panose="020B0604020202020204" pitchFamily="34" charset="0"/>
              </a:rPr>
              <a:t>:  Bulharsko dobyli Turci (vládnou Bulharům až do 19. století)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5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500" dirty="0"/>
              <a:t>    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15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15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6FEF2DDD-5F8B-444B-9E4E-602D1FB0F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5" t="35155" r="17017" b="18208"/>
          <a:stretch>
            <a:fillRect/>
          </a:stretch>
        </p:blipFill>
        <p:spPr bwMode="auto">
          <a:xfrm>
            <a:off x="7515225" y="474914"/>
            <a:ext cx="3503611" cy="342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6">
            <a:extLst>
              <a:ext uri="{FF2B5EF4-FFF2-40B4-BE49-F238E27FC236}">
                <a16:creationId xmlns:a16="http://schemas.microsoft.com/office/drawing/2014/main" id="{A21DB6E2-1001-4319-B3AB-BA425375C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37" y="34023"/>
            <a:ext cx="3636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Pliska </a:t>
            </a:r>
            <a:r>
              <a:rPr lang="cs-CZ" altLang="cs-CZ" sz="1800" b="1" dirty="0">
                <a:latin typeface="Arial" panose="020B0604020202020204" pitchFamily="34" charset="0"/>
              </a:rPr>
              <a:t>– město  a hrad (9. stol)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14F43158-E8F9-4014-8D97-466849DB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4" t="18831" r="13542" b="36034"/>
          <a:stretch>
            <a:fillRect/>
          </a:stretch>
        </p:blipFill>
        <p:spPr bwMode="auto">
          <a:xfrm>
            <a:off x="638175" y="3546476"/>
            <a:ext cx="4300537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ovéPole 7">
            <a:extLst>
              <a:ext uri="{FF2B5EF4-FFF2-40B4-BE49-F238E27FC236}">
                <a16:creationId xmlns:a16="http://schemas.microsoft.com/office/drawing/2014/main" id="{11A8A3B8-5344-4F2C-BAEF-B2D2A744C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94" y="6357422"/>
            <a:ext cx="4883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Preslav</a:t>
            </a:r>
            <a:r>
              <a:rPr lang="cs-CZ" altLang="cs-CZ" sz="1800" b="1" dirty="0">
                <a:latin typeface="Arial" panose="020B0604020202020204" pitchFamily="34" charset="0"/>
              </a:rPr>
              <a:t> s palácem a kostelem (10. stol.)</a:t>
            </a:r>
          </a:p>
        </p:txBody>
      </p:sp>
      <p:pic>
        <p:nvPicPr>
          <p:cNvPr id="47110" name="Picture 7">
            <a:extLst>
              <a:ext uri="{FF2B5EF4-FFF2-40B4-BE49-F238E27FC236}">
                <a16:creationId xmlns:a16="http://schemas.microsoft.com/office/drawing/2014/main" id="{CA3900CE-AE3E-4ACD-8C0B-99CE86B50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23456" r="14789" b="32021"/>
          <a:stretch>
            <a:fillRect/>
          </a:stretch>
        </p:blipFill>
        <p:spPr bwMode="auto">
          <a:xfrm>
            <a:off x="6337301" y="3967415"/>
            <a:ext cx="4968874" cy="235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ovéPole 16">
            <a:extLst>
              <a:ext uri="{FF2B5EF4-FFF2-40B4-BE49-F238E27FC236}">
                <a16:creationId xmlns:a16="http://schemas.microsoft.com/office/drawing/2014/main" id="{BA62BB0A-2E42-439E-A9F8-D4652B4E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599" y="6320267"/>
            <a:ext cx="4525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Velké Trnovo </a:t>
            </a:r>
            <a:r>
              <a:rPr lang="cs-CZ" altLang="cs-CZ" sz="1800" b="1" dirty="0">
                <a:latin typeface="Arial" panose="020B0604020202020204" pitchFamily="34" charset="0"/>
              </a:rPr>
              <a:t>– centrum ve 12. stol.</a:t>
            </a:r>
          </a:p>
        </p:txBody>
      </p:sp>
      <p:sp>
        <p:nvSpPr>
          <p:cNvPr id="47112" name="Rectangle 3">
            <a:extLst>
              <a:ext uri="{FF2B5EF4-FFF2-40B4-BE49-F238E27FC236}">
                <a16:creationId xmlns:a16="http://schemas.microsoft.com/office/drawing/2014/main" id="{AC41338D-ED10-46A0-9638-1D5234E14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803276"/>
            <a:ext cx="406876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CEE7E09-51E8-4243-BFCF-32D87E12A6CA}"/>
              </a:ext>
            </a:extLst>
          </p:cNvPr>
          <p:cNvSpPr txBox="1">
            <a:spLocks/>
          </p:cNvSpPr>
          <p:nvPr/>
        </p:nvSpPr>
        <p:spPr>
          <a:xfrm>
            <a:off x="638175" y="357189"/>
            <a:ext cx="9228138" cy="29051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Pliska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pův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slov. osada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3 km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od vesnice Pliska (dříve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Aboba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buNone/>
              <a:defRPr/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– 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9. stol.: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opevněné město a vnitřní hrad </a:t>
            </a:r>
          </a:p>
          <a:p>
            <a:pPr marL="0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–  3 fortifikační systémy (zdi: v. až 12 m, d. 21 km) </a:t>
            </a:r>
          </a:p>
          <a:p>
            <a:pPr marL="0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– vnitřní město 0,5 km² </a:t>
            </a:r>
          </a:p>
          <a:p>
            <a:pPr marL="0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– pevnost chána spojená chodbou s basilikou </a:t>
            </a:r>
          </a:p>
          <a:p>
            <a:pPr marL="0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–  sídlo patriarchátu a arcibiskupa </a:t>
            </a:r>
          </a:p>
          <a:p>
            <a:pPr marL="0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–  škola Metodějova žáka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Nauma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(u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Moesie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 a Klimenta</a:t>
            </a:r>
          </a:p>
          <a:p>
            <a:pPr marL="0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–  za Borise I. přestala být hlavním městem</a:t>
            </a:r>
          </a:p>
          <a:p>
            <a:pPr marL="0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Preslav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893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sídelní město od vlády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Simenona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I. </a:t>
            </a:r>
          </a:p>
          <a:p>
            <a:pPr marL="0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>
            <a:extLst>
              <a:ext uri="{FF2B5EF4-FFF2-40B4-BE49-F238E27FC236}">
                <a16:creationId xmlns:a16="http://schemas.microsoft.com/office/drawing/2014/main" id="{F540E276-136A-4FDB-AE6C-0C83980893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904875"/>
            <a:ext cx="11496675" cy="634365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860  </a:t>
            </a:r>
            <a:r>
              <a:rPr lang="cs-CZ" altLang="cs-CZ" sz="1600" dirty="0"/>
              <a:t>–   po porážce Byzance na dolním Dunaji patriarcha </a:t>
            </a:r>
            <a:r>
              <a:rPr lang="cs-CZ" altLang="cs-CZ" sz="1600" b="1" dirty="0" err="1"/>
              <a:t>Fótios</a:t>
            </a:r>
            <a:r>
              <a:rPr lang="cs-CZ" altLang="cs-CZ" sz="1600" b="1" dirty="0"/>
              <a:t> </a:t>
            </a:r>
            <a:r>
              <a:rPr lang="cs-CZ" altLang="cs-CZ" sz="1600" dirty="0"/>
              <a:t>vyslal na Rus misionáře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864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</a:t>
            </a:r>
            <a:r>
              <a:rPr lang="cs-CZ" altLang="cs-CZ" sz="1600" dirty="0"/>
              <a:t> založeno </a:t>
            </a:r>
            <a:r>
              <a:rPr lang="cs-CZ" altLang="cs-CZ" sz="1600" b="1" dirty="0"/>
              <a:t>biskupství v Kyjevě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882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</a:t>
            </a:r>
            <a:r>
              <a:rPr lang="cs-CZ" altLang="cs-CZ" sz="1600" dirty="0"/>
              <a:t>po dobytí Kyjeva kyjevská knížata křesťanství odmítala (i Oleg)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955  </a:t>
            </a:r>
            <a:r>
              <a:rPr lang="cs-CZ" altLang="cs-CZ" sz="1600" dirty="0"/>
              <a:t>–  jako první přijala křest vdova po knížeti Igorovi kněžna</a:t>
            </a:r>
            <a:r>
              <a:rPr lang="cs-CZ" altLang="cs-CZ" sz="1600" b="1" dirty="0"/>
              <a:t> Olga</a:t>
            </a:r>
            <a:r>
              <a:rPr lang="cs-CZ" altLang="cs-CZ" sz="1600" dirty="0"/>
              <a:t> při návštěvě Konstantinopole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–  aby na Byzanci nebyla závislá, obrátila se na východofranského Otu I., který do Kyjeva poslal mnicha Adalberta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    z trevírského kláštera sv. </a:t>
            </a:r>
            <a:r>
              <a:rPr lang="cs-CZ" altLang="cs-CZ" sz="1600" dirty="0" err="1"/>
              <a:t>Maximina</a:t>
            </a:r>
            <a:endParaRPr lang="cs-CZ" altLang="cs-CZ" sz="1600" dirty="0"/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–   mnich do Kyjeva přišel pozdě, když vládu převzal syn kněžny Olgy </a:t>
            </a:r>
            <a:r>
              <a:rPr lang="cs-CZ" altLang="cs-CZ" sz="1600" b="1" dirty="0"/>
              <a:t>Svjatoslav</a:t>
            </a:r>
            <a:r>
              <a:rPr lang="cs-CZ" altLang="cs-CZ" sz="1600" dirty="0"/>
              <a:t>,  jenž konvertoval k islámu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Přijetí křesťanství:</a:t>
            </a:r>
          </a:p>
          <a:p>
            <a:pPr marL="0" indent="0"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600" b="1" dirty="0"/>
              <a:t>988  </a:t>
            </a:r>
            <a:r>
              <a:rPr lang="cs-CZ" altLang="cs-CZ" sz="1600" dirty="0"/>
              <a:t>–  za kníže </a:t>
            </a:r>
            <a:r>
              <a:rPr lang="cs-CZ" altLang="cs-CZ" sz="1600" b="1" dirty="0"/>
              <a:t>Vladimíra</a:t>
            </a:r>
            <a:r>
              <a:rPr lang="cs-CZ" altLang="cs-CZ" sz="1600" dirty="0"/>
              <a:t> (980–1015):   státní náboženství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–  byzantský císař </a:t>
            </a:r>
            <a:r>
              <a:rPr lang="cs-CZ" altLang="cs-CZ" sz="1600" dirty="0" err="1"/>
              <a:t>Basileos</a:t>
            </a:r>
            <a:r>
              <a:rPr lang="cs-CZ" altLang="cs-CZ" sz="1600" dirty="0"/>
              <a:t> II. požádal o pomoc při potlačení povstání Asii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–  Vladimír do Konstantinopole poslal 6 tis. </a:t>
            </a:r>
            <a:r>
              <a:rPr lang="cs-CZ" altLang="cs-CZ" sz="1600" dirty="0" err="1"/>
              <a:t>varjažských</a:t>
            </a:r>
            <a:r>
              <a:rPr lang="cs-CZ" altLang="cs-CZ" sz="1600" dirty="0"/>
              <a:t> bojovníků, za což  mu císař přislíbil sňatek se svou sestrou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Annou </a:t>
            </a:r>
            <a:r>
              <a:rPr lang="cs-CZ" altLang="cs-CZ" sz="1600" dirty="0" err="1"/>
              <a:t>Porfyrogennetou</a:t>
            </a:r>
            <a:r>
              <a:rPr lang="cs-CZ" altLang="cs-CZ" sz="1600" dirty="0"/>
              <a:t>,  ale podmínil ho přijetím křesťanství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                      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                                        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defRPr/>
            </a:pPr>
            <a:endParaRPr lang="cs-CZ" alt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635C617E-D0B5-41C3-BB8A-81FE55BAF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650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Christianizace Rusi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742FF8-B089-41E2-B1A5-99587201F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1353800" cy="6095999"/>
          </a:xfrm>
        </p:spPr>
        <p:txBody>
          <a:bodyPr/>
          <a:lstStyle/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Metodologie výzkumu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–  komplexní přístup:  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interdisciolinární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výzkum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analýza, srovnání a interpretace výsledků z hlediska několika oborů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pozitivismus:  obohatil studium mytologie faktograficky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–   při výkl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adu náboženských představ je nutné srovnání jednotlivých náboženských modelů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Georges </a:t>
            </a:r>
            <a:r>
              <a:rPr lang="cs-CZ" sz="1800" b="1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Dumezil</a:t>
            </a: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v 50. a 60. letech definoval model tripartitní (třístranné) struktury indoevropských náboženství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podle hlavních funkcí společnosti:</a:t>
            </a:r>
            <a:endParaRPr lang="cs-CZ" sz="18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1.  náboženské (magické)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2.  vojenské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3.   hospodářské</a:t>
            </a:r>
          </a:p>
          <a:p>
            <a:endParaRPr lang="cs-CZ" sz="1800" dirty="0"/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3 vrstvy duchovního života: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1.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teologie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božstva   (zaznamenává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Prokópios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2.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démonolatrie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–  lidové zvyklosti a svátky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3.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magie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–   obětní rituály a praktiky jako prostředek styku s bohy s démony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273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5">
            <a:extLst>
              <a:ext uri="{FF2B5EF4-FFF2-40B4-BE49-F238E27FC236}">
                <a16:creationId xmlns:a16="http://schemas.microsoft.com/office/drawing/2014/main" id="{7D32F258-351C-4AB2-8597-A30C89F9BD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150" y="495300"/>
            <a:ext cx="11753849" cy="63627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1800" b="1" dirty="0"/>
              <a:t>Kníže Vladimír    </a:t>
            </a:r>
            <a:r>
              <a:rPr lang="cs-CZ" altLang="cs-CZ" sz="1800" dirty="0"/>
              <a:t>–  vnuk kněžny Olgy a nejmladší syn knížete Svatoslava I. a konkubíny </a:t>
            </a:r>
            <a:r>
              <a:rPr lang="cs-CZ" altLang="cs-CZ" sz="1800" dirty="0" err="1"/>
              <a:t>Maluše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(985 – 1015)</a:t>
            </a:r>
            <a:r>
              <a:rPr lang="cs-CZ" altLang="cs-CZ" sz="1800" dirty="0"/>
              <a:t>           (norské ságy ji uvádí jako věštkyni, která žila do sta let a předpovídala budoucnost)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–  původně pohan, měl několik žen a asi 800 konkubín v různých městech.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vládl ve Velkém Novgorodu, odkud utekl před bratry </a:t>
            </a:r>
            <a:r>
              <a:rPr lang="cs-CZ" altLang="cs-CZ" sz="1800" dirty="0" err="1"/>
              <a:t>Jaropolkem</a:t>
            </a:r>
            <a:r>
              <a:rPr lang="cs-CZ" altLang="cs-CZ" sz="1800" dirty="0"/>
              <a:t> a Olegem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977</a:t>
            </a:r>
            <a:r>
              <a:rPr lang="cs-CZ" altLang="cs-CZ" sz="1800" dirty="0"/>
              <a:t>  –  dobyl Novgorod a cestou do Kyjeva obsadil </a:t>
            </a:r>
            <a:r>
              <a:rPr lang="cs-CZ" altLang="cs-CZ" sz="1800" dirty="0" err="1"/>
              <a:t>Polock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Smolensk</a:t>
            </a:r>
            <a:r>
              <a:rPr lang="cs-CZ" altLang="cs-CZ" sz="1800" dirty="0"/>
              <a:t> (vzal si dceru </a:t>
            </a:r>
            <a:r>
              <a:rPr lang="cs-CZ" altLang="cs-CZ" sz="1800" dirty="0" err="1"/>
              <a:t>polockého</a:t>
            </a:r>
            <a:r>
              <a:rPr lang="cs-CZ" altLang="cs-CZ" sz="1800" dirty="0"/>
              <a:t> knížete </a:t>
            </a:r>
            <a:r>
              <a:rPr lang="cs-CZ" altLang="cs-CZ" sz="1800" dirty="0" err="1"/>
              <a:t>Rognedu</a:t>
            </a:r>
            <a:r>
              <a:rPr lang="cs-CZ" altLang="cs-CZ" sz="1800" dirty="0"/>
              <a:t>) </a:t>
            </a:r>
          </a:p>
          <a:p>
            <a:pPr>
              <a:defRPr/>
            </a:pPr>
            <a:r>
              <a:rPr lang="cs-CZ" altLang="cs-CZ" sz="1800" b="1" dirty="0"/>
              <a:t>980</a:t>
            </a:r>
            <a:r>
              <a:rPr lang="cs-CZ" altLang="cs-CZ" sz="1800" dirty="0"/>
              <a:t>  –  v Kyjevě nechal vztyčit pohanské sochy:  Peruna, </a:t>
            </a:r>
            <a:r>
              <a:rPr lang="cs-CZ" altLang="cs-CZ" sz="1800" dirty="0" err="1"/>
              <a:t>Chors,e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Dažboga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Striboga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Sěmargla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Mokoši</a:t>
            </a: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 988</a:t>
            </a:r>
            <a:r>
              <a:rPr lang="cs-CZ" altLang="cs-CZ" sz="1800" dirty="0"/>
              <a:t>  –  po křtu zničil pohanské chrámy a Perunovy modly hodil do Dněpru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–  po příchodu duchovních z Byzance nakázal hromadný křest lidu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–  k obrácení přispěl příklad jeho babičky (svaté Olgy) a jeho ženy Anny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990 </a:t>
            </a:r>
            <a:r>
              <a:rPr lang="cs-CZ" altLang="cs-CZ" sz="1800" dirty="0"/>
              <a:t> –  založil město Vladimír nad </a:t>
            </a:r>
            <a:r>
              <a:rPr lang="cs-CZ" altLang="cs-CZ" sz="1800" dirty="0" err="1"/>
              <a:t>Kaljazmou</a:t>
            </a:r>
            <a:r>
              <a:rPr lang="cs-CZ" altLang="cs-CZ" sz="1800" dirty="0"/>
              <a:t> a v Kyjevě dal postavit Desátkový chrám (první škola na Rusi)</a:t>
            </a:r>
          </a:p>
          <a:p>
            <a:pPr>
              <a:defRPr/>
            </a:pPr>
            <a:r>
              <a:rPr lang="cs-CZ" altLang="cs-CZ" sz="1800" b="1" dirty="0"/>
              <a:t>1015</a:t>
            </a:r>
            <a:r>
              <a:rPr lang="cs-CZ" altLang="cs-CZ" sz="1800" dirty="0"/>
              <a:t>  –  zemřel v rezidenci v </a:t>
            </a:r>
            <a:r>
              <a:rPr lang="cs-CZ" altLang="cs-CZ" sz="1800" dirty="0" err="1"/>
              <a:t>Berestově</a:t>
            </a:r>
            <a:r>
              <a:rPr lang="cs-CZ" altLang="cs-CZ" sz="1800" dirty="0"/>
              <a:t> u Kyjeva před tažením do Novgorodu proti jednomu ze synů (12 nesvorných)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K. H. Borovský  –   Křest sv. Vladimíra:   </a:t>
            </a:r>
            <a:r>
              <a:rPr lang="cs-CZ" altLang="cs-CZ" sz="1800" dirty="0"/>
              <a:t>popsal výběr nejlepšího náboženství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–   za Vladimírem putovaly delegace hlásající islám, judaismus, křesťanství západní (latinské) a východní (řecké)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–   na křesťanskou víru přešel po rozhovoru s řeckým filosofem, který mu řekl, co by ho čekalo po smrti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(poslední soud a věčné zatracení)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300px-Perun_%28Radzivill_Chronicle%29">
            <a:hlinkClick r:id="rId2"/>
            <a:extLst>
              <a:ext uri="{FF2B5EF4-FFF2-40B4-BE49-F238E27FC236}">
                <a16:creationId xmlns:a16="http://schemas.microsoft.com/office/drawing/2014/main" id="{B7EA8ADA-F457-4616-A29C-C31E4A5C6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97" y="333375"/>
            <a:ext cx="830525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6">
            <a:extLst>
              <a:ext uri="{FF2B5EF4-FFF2-40B4-BE49-F238E27FC236}">
                <a16:creationId xmlns:a16="http://schemas.microsoft.com/office/drawing/2014/main" id="{160CC4C9-8288-4606-86B3-83548701F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6155293"/>
            <a:ext cx="1097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980:</a:t>
            </a:r>
            <a:r>
              <a:rPr lang="cs-CZ" altLang="cs-CZ" sz="1800" dirty="0"/>
              <a:t>  Kníže Vladimír uděluje nařízení pod modlou boha Peruna. </a:t>
            </a:r>
            <a:r>
              <a:rPr lang="cs-CZ" altLang="cs-CZ" sz="1800" dirty="0" err="1"/>
              <a:t>Radziwilský</a:t>
            </a:r>
            <a:r>
              <a:rPr lang="cs-CZ" altLang="cs-CZ" sz="1800" dirty="0"/>
              <a:t> letopis z 15. stol.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400049"/>
            <a:ext cx="11706225" cy="66770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Christianizace Polabských Slovanů  </a:t>
            </a:r>
            <a:r>
              <a:rPr lang="cs-CZ" altLang="cs-CZ" sz="1800" dirty="0"/>
              <a:t>–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misijní činnost otonských panovníků:</a:t>
            </a:r>
          </a:p>
          <a:p>
            <a:pPr marL="0" indent="0">
              <a:buNone/>
            </a:pPr>
            <a:r>
              <a:rPr lang="cs-CZ" altLang="cs-CZ" sz="1800" b="1" dirty="0"/>
              <a:t>       968  </a:t>
            </a:r>
            <a:r>
              <a:rPr lang="cs-CZ" altLang="cs-CZ" sz="1800" dirty="0"/>
              <a:t>–  Ota I. založil arcibiskupství v Magdeburku a podřídil mu několik biskupství  </a:t>
            </a:r>
          </a:p>
          <a:p>
            <a:pPr marL="0" indent="0"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 err="1">
                <a:solidFill>
                  <a:srgbClr val="FF0000"/>
                </a:solidFill>
              </a:rPr>
              <a:t>Veletský</a:t>
            </a:r>
            <a:r>
              <a:rPr lang="cs-CZ" altLang="cs-CZ" sz="1800" b="1" dirty="0">
                <a:solidFill>
                  <a:srgbClr val="FF0000"/>
                </a:solidFill>
              </a:rPr>
              <a:t> (</a:t>
            </a:r>
            <a:r>
              <a:rPr lang="cs-CZ" altLang="cs-CZ" sz="1800" b="1" dirty="0" err="1">
                <a:solidFill>
                  <a:srgbClr val="FF0000"/>
                </a:solidFill>
              </a:rPr>
              <a:t>Lutický</a:t>
            </a:r>
            <a:r>
              <a:rPr lang="cs-CZ" altLang="cs-CZ" sz="1800" b="1" dirty="0">
                <a:solidFill>
                  <a:srgbClr val="FF0000"/>
                </a:solidFill>
              </a:rPr>
              <a:t>) kmenový svaz:    </a:t>
            </a:r>
            <a:r>
              <a:rPr lang="cs-CZ" altLang="cs-CZ" sz="1800" b="1" dirty="0"/>
              <a:t>západně Odry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983:  </a:t>
            </a:r>
            <a:r>
              <a:rPr lang="cs-CZ" altLang="cs-CZ" sz="1800" dirty="0" err="1"/>
              <a:t>Lutici</a:t>
            </a:r>
            <a:r>
              <a:rPr lang="cs-CZ" altLang="cs-CZ" sz="1800" dirty="0"/>
              <a:t> se vzbouřili, svrhli franskou nadvládu a vrátili se k pohanství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1056/1057:  </a:t>
            </a:r>
            <a:r>
              <a:rPr lang="cs-CZ" altLang="cs-CZ" sz="1800" dirty="0" err="1"/>
              <a:t>lutický</a:t>
            </a:r>
            <a:r>
              <a:rPr lang="cs-CZ" altLang="cs-CZ" sz="1800" dirty="0"/>
              <a:t> svaz se pro neshody rozpadl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12. stol.:  </a:t>
            </a:r>
            <a:r>
              <a:rPr lang="cs-CZ" altLang="cs-CZ" sz="1800" dirty="0"/>
              <a:t>území začleněno do říše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1125:   </a:t>
            </a:r>
            <a:r>
              <a:rPr lang="cs-CZ" altLang="cs-CZ" sz="1800" dirty="0"/>
              <a:t>po výpravě saského vévody Lothara zničena Retra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1136, 1168</a:t>
            </a:r>
            <a:r>
              <a:rPr lang="cs-CZ" altLang="cs-CZ" sz="1800" dirty="0"/>
              <a:t>:  dvakrát vypleněna Arkona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cs-CZ" altLang="cs-CZ" sz="18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 err="1">
                <a:solidFill>
                  <a:srgbClr val="FF0000"/>
                </a:solidFill>
              </a:rPr>
              <a:t>Obodritský</a:t>
            </a:r>
            <a:r>
              <a:rPr lang="cs-CZ" altLang="cs-CZ" sz="1800" b="1" dirty="0">
                <a:solidFill>
                  <a:srgbClr val="FF0000"/>
                </a:solidFill>
              </a:rPr>
              <a:t> kmenový svaz:    </a:t>
            </a:r>
            <a:r>
              <a:rPr lang="cs-CZ" altLang="cs-CZ" sz="1800" b="1" dirty="0"/>
              <a:t>východně Labe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Pol. 9. stol.:  </a:t>
            </a:r>
            <a:r>
              <a:rPr lang="cs-CZ" altLang="cs-CZ" sz="1800" dirty="0"/>
              <a:t>první misie za Ludvíka Němce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968:  </a:t>
            </a:r>
            <a:r>
              <a:rPr lang="cs-CZ" altLang="cs-CZ" sz="1800" dirty="0"/>
              <a:t>Ota I. založil v Oldenburgu biskupství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983:  </a:t>
            </a:r>
            <a:r>
              <a:rPr lang="cs-CZ" altLang="cs-CZ" sz="1800" dirty="0"/>
              <a:t>povstání přerušilo kontakty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1018:  </a:t>
            </a:r>
            <a:r>
              <a:rPr lang="cs-CZ" altLang="cs-CZ" sz="1800" dirty="0"/>
              <a:t>vyhnán kníže Mstislav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1043:  </a:t>
            </a:r>
            <a:r>
              <a:rPr lang="cs-CZ" altLang="cs-CZ" sz="1800" dirty="0"/>
              <a:t>kníže </a:t>
            </a:r>
            <a:r>
              <a:rPr lang="cs-CZ" altLang="cs-CZ" sz="1800" dirty="0" err="1"/>
              <a:t>Gotšalk</a:t>
            </a:r>
            <a:r>
              <a:rPr lang="cs-CZ" altLang="cs-CZ" sz="1800" dirty="0"/>
              <a:t> inicioval založení několika klášterů  (1066 zabit)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800" dirty="0"/>
              <a:t>                 za podpory brémského arcibiskupství vzniklo biskupství v Ratiboři a Meklenbursku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b="1" dirty="0"/>
              <a:t>2. pol. 12. stol.:  </a:t>
            </a:r>
            <a:r>
              <a:rPr lang="cs-CZ" altLang="cs-CZ" sz="1800" dirty="0"/>
              <a:t>završena christianizace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b="1" dirty="0"/>
          </a:p>
        </p:txBody>
      </p:sp>
      <p:pic>
        <p:nvPicPr>
          <p:cNvPr id="3" name="Picture 5" descr="Soubor:Polabian Slavs.png">
            <a:hlinkClick r:id="rId2"/>
            <a:extLst>
              <a:ext uri="{FF2B5EF4-FFF2-40B4-BE49-F238E27FC236}">
                <a16:creationId xmlns:a16="http://schemas.microsoft.com/office/drawing/2014/main" id="{714EA53B-2B7D-4E15-9CC3-F47FF858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9848" y="1396999"/>
            <a:ext cx="3652002" cy="44100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95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313" y="830263"/>
            <a:ext cx="63373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2566989" y="188914"/>
            <a:ext cx="84223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/>
              <a:t>Saská východní marka (10. – 12. století) na území Lužických Srbů 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8328249" y="830264"/>
            <a:ext cx="348972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Biskupství:</a:t>
            </a:r>
          </a:p>
          <a:p>
            <a:endParaRPr lang="cs-CZ" dirty="0"/>
          </a:p>
          <a:p>
            <a:r>
              <a:rPr lang="cs-CZ" b="1" dirty="0"/>
              <a:t>942</a:t>
            </a:r>
            <a:r>
              <a:rPr lang="cs-CZ" dirty="0"/>
              <a:t> –  </a:t>
            </a:r>
            <a:r>
              <a:rPr lang="cs-CZ" b="1" dirty="0" err="1"/>
              <a:t>Stargrad</a:t>
            </a:r>
            <a:endParaRPr lang="cs-CZ" b="1" dirty="0"/>
          </a:p>
          <a:p>
            <a:r>
              <a:rPr lang="cs-CZ" b="1" dirty="0"/>
              <a:t>946</a:t>
            </a:r>
            <a:r>
              <a:rPr lang="cs-CZ" dirty="0"/>
              <a:t> –  </a:t>
            </a:r>
            <a:r>
              <a:rPr lang="cs-CZ" b="1" dirty="0" err="1"/>
              <a:t>Havelberg</a:t>
            </a:r>
            <a:r>
              <a:rPr lang="cs-CZ" dirty="0"/>
              <a:t> </a:t>
            </a:r>
          </a:p>
          <a:p>
            <a:r>
              <a:rPr lang="cs-CZ" b="1" dirty="0"/>
              <a:t>948</a:t>
            </a:r>
            <a:r>
              <a:rPr lang="cs-CZ" dirty="0"/>
              <a:t> –  </a:t>
            </a:r>
            <a:r>
              <a:rPr lang="cs-CZ" b="1" dirty="0"/>
              <a:t>Brandenburg</a:t>
            </a:r>
          </a:p>
          <a:p>
            <a:r>
              <a:rPr lang="cs-CZ" b="1" dirty="0"/>
              <a:t>968</a:t>
            </a:r>
            <a:r>
              <a:rPr lang="cs-CZ" dirty="0"/>
              <a:t> –  </a:t>
            </a:r>
            <a:r>
              <a:rPr lang="cs-CZ" b="1" dirty="0"/>
              <a:t>Míšeň</a:t>
            </a:r>
          </a:p>
          <a:p>
            <a:r>
              <a:rPr lang="cs-CZ" b="1" dirty="0"/>
              <a:t>980 </a:t>
            </a:r>
            <a:r>
              <a:rPr lang="cs-CZ" dirty="0"/>
              <a:t>–  </a:t>
            </a:r>
            <a:r>
              <a:rPr lang="cs-CZ" b="1" dirty="0"/>
              <a:t>Magdeburg 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Christianizace:</a:t>
            </a:r>
          </a:p>
          <a:p>
            <a:endParaRPr lang="cs-CZ" dirty="0"/>
          </a:p>
          <a:p>
            <a:r>
              <a:rPr lang="cs-CZ" b="1" dirty="0"/>
              <a:t>1043 </a:t>
            </a:r>
            <a:r>
              <a:rPr lang="cs-CZ" dirty="0"/>
              <a:t>– </a:t>
            </a:r>
            <a:r>
              <a:rPr lang="cs-CZ" dirty="0" err="1"/>
              <a:t>obodritský</a:t>
            </a:r>
            <a:r>
              <a:rPr lang="cs-CZ" dirty="0"/>
              <a:t> </a:t>
            </a:r>
            <a:r>
              <a:rPr lang="cs-CZ" dirty="0" err="1"/>
              <a:t>kniže</a:t>
            </a:r>
            <a:r>
              <a:rPr lang="cs-CZ" dirty="0"/>
              <a:t> </a:t>
            </a:r>
            <a:r>
              <a:rPr lang="cs-CZ" dirty="0" err="1"/>
              <a:t>Gotšalk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257300" y="5764510"/>
            <a:ext cx="10563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CHARVÁT, P., 2011:  Nevyzpytatelné cesty Páně: příchod křesťanství k polabským Slovanům, in: Co můj kostel dnes má nemůže kníže </a:t>
            </a:r>
            <a:r>
              <a:rPr lang="cs-CZ" dirty="0" err="1"/>
              <a:t>odníti</a:t>
            </a:r>
            <a:r>
              <a:rPr lang="cs-CZ" dirty="0"/>
              <a:t>. Věnováno Petru Sommerovi k životnímu Jubileu, Doležalová, E. –  Meduna, P. (</a:t>
            </a:r>
            <a:r>
              <a:rPr lang="cs-CZ" dirty="0" err="1"/>
              <a:t>edd</a:t>
            </a:r>
            <a:r>
              <a:rPr lang="cs-CZ" dirty="0"/>
              <a:t>.), 111–121, Praha.</a:t>
            </a:r>
          </a:p>
        </p:txBody>
      </p:sp>
    </p:spTree>
    <p:extLst>
      <p:ext uri="{BB962C8B-B14F-4D97-AF65-F5344CB8AC3E}">
        <p14:creationId xmlns:p14="http://schemas.microsoft.com/office/powerpoint/2010/main" val="664161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1615439" y="0"/>
            <a:ext cx="9616667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Pohanské přežitky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7828" y="1136469"/>
            <a:ext cx="11504087" cy="57215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cs-CZ" sz="2000" dirty="0"/>
              <a:t>  –  přijetí životních řádů křesťanů a praktikování bohoslužeb v  kostelích šlo po určitou dobu paralelně s pohanstvím</a:t>
            </a:r>
          </a:p>
          <a:p>
            <a:pPr>
              <a:defRPr/>
            </a:pPr>
            <a:r>
              <a:rPr lang="cs-CZ" sz="1800" b="1" dirty="0"/>
              <a:t>Dekrety Břetislava I. (1035-55) a Břetislava II. (1092-1100</a:t>
            </a:r>
            <a:r>
              <a:rPr lang="cs-CZ" sz="1800" dirty="0"/>
              <a:t>):</a:t>
            </a:r>
          </a:p>
          <a:p>
            <a:pPr marL="0" indent="0">
              <a:buNone/>
              <a:defRPr/>
            </a:pPr>
            <a:r>
              <a:rPr lang="cs-CZ" sz="1800" dirty="0"/>
              <a:t>     –  poč. 12. stol.:  informace v Kosmově kronice</a:t>
            </a:r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</a:t>
            </a:r>
            <a:r>
              <a:rPr lang="cs-CZ" sz="1800" dirty="0"/>
              <a:t>–  informují o přestupcích proti křesťanským zásadám:  mnohoženství, rušení posvátných </a:t>
            </a:r>
            <a:r>
              <a:rPr lang="cs-CZ" sz="1800" dirty="0" err="1"/>
              <a:t>kultišť</a:t>
            </a:r>
            <a:r>
              <a:rPr lang="cs-CZ" sz="1800" dirty="0"/>
              <a:t>, oběti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–  vedle jednoduchých prostých pohřbů (orientace V-Z), existovaly hroby s doklady:</a:t>
            </a:r>
          </a:p>
          <a:p>
            <a:pPr eaLnBrk="1" hangingPunct="1"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dirty="0"/>
              <a:t>1.   předkřesťanských praktik:</a:t>
            </a:r>
          </a:p>
          <a:p>
            <a:pPr marL="0" indent="0">
              <a:buNone/>
              <a:defRPr/>
            </a:pPr>
            <a:r>
              <a:rPr lang="cs-CZ" sz="1800" dirty="0"/>
              <a:t>            –    pohřební obětiny ve formě potravin </a:t>
            </a:r>
          </a:p>
          <a:p>
            <a:pPr marL="0" indent="0">
              <a:buNone/>
              <a:defRPr/>
            </a:pPr>
            <a:r>
              <a:rPr lang="cs-CZ" sz="1800" dirty="0"/>
              <a:t>            –    metamorfované obětiny: obolus mrtvých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–    používání rakví z kmenů stromů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–    různé </a:t>
            </a:r>
            <a:r>
              <a:rPr lang="cs-CZ" sz="1800" dirty="0" err="1"/>
              <a:t>protivampyrické</a:t>
            </a:r>
            <a:r>
              <a:rPr lang="cs-CZ" sz="1800" dirty="0"/>
              <a:t> představy </a:t>
            </a:r>
          </a:p>
          <a:p>
            <a:pPr marL="0" indent="0">
              <a:buNone/>
              <a:defRPr/>
            </a:pPr>
            <a:r>
              <a:rPr lang="cs-CZ" sz="1800" dirty="0"/>
              <a:t>            –    kladení základové oběti (živá, mrtvá)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2.   pohřebních obřadů: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noční bdění u mrtvého </a:t>
            </a:r>
          </a:p>
          <a:p>
            <a:pPr marL="0" indent="0">
              <a:buNone/>
              <a:defRPr/>
            </a:pPr>
            <a:r>
              <a:rPr lang="cs-CZ" sz="1800" dirty="0"/>
              <a:t>            –   budování pohřební stavby nad hrobem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69319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1223553" y="32657"/>
            <a:ext cx="9790189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Pohanské přežitky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7829" y="1031965"/>
            <a:ext cx="11286307" cy="569540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Pohanské praktiky </a:t>
            </a:r>
            <a:r>
              <a:rPr lang="cs-CZ" sz="1800" dirty="0"/>
              <a:t>– transformace do křesťanských pohřebních zvyků: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a)  </a:t>
            </a:r>
            <a:r>
              <a:rPr lang="cs-CZ" sz="1800" b="1" dirty="0"/>
              <a:t>základová oběť  </a:t>
            </a:r>
            <a:r>
              <a:rPr lang="cs-CZ" sz="1800" dirty="0"/>
              <a:t>–  v raně středověkém kostele v Záběhlicích byla  nelezena nika se zbytky vajec a kostí ropuch</a:t>
            </a:r>
          </a:p>
          <a:p>
            <a:pPr marL="0" indent="0">
              <a:buNone/>
              <a:defRPr/>
            </a:pPr>
            <a:r>
              <a:rPr lang="cs-CZ" sz="1800" dirty="0"/>
              <a:t>      b)   </a:t>
            </a:r>
            <a:r>
              <a:rPr lang="cs-CZ" sz="1800" b="1" dirty="0"/>
              <a:t>připíjení světcům nebo andělům </a:t>
            </a:r>
            <a:r>
              <a:rPr lang="cs-CZ" sz="1800" dirty="0"/>
              <a:t>– zvyk doložen v pramenech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Antropajní</a:t>
            </a:r>
            <a:r>
              <a:rPr lang="cs-CZ" sz="1800" b="1" dirty="0">
                <a:solidFill>
                  <a:srgbClr val="FF0000"/>
                </a:solidFill>
              </a:rPr>
              <a:t> praktiky</a:t>
            </a:r>
            <a:r>
              <a:rPr lang="cs-CZ" sz="1800" b="1" dirty="0"/>
              <a:t>   </a:t>
            </a:r>
            <a:r>
              <a:rPr lang="cs-CZ" sz="1800" dirty="0"/>
              <a:t>–  ochrana staveb před nepříznivými silami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při zakládání středověkých staveb: oběť spjatá s jejími základy  </a:t>
            </a:r>
          </a:p>
          <a:p>
            <a:pPr marL="0" indent="0">
              <a:buNone/>
              <a:defRPr/>
            </a:pPr>
            <a:r>
              <a:rPr lang="cs-CZ" sz="1800" dirty="0"/>
              <a:t>     a)  </a:t>
            </a:r>
            <a:r>
              <a:rPr lang="cs-CZ" sz="1800" b="1" dirty="0"/>
              <a:t>plakety čtyř evangelistů  </a:t>
            </a:r>
            <a:r>
              <a:rPr lang="cs-CZ" sz="1800" dirty="0"/>
              <a:t>–  formou křesťanské obětiny dávány pod nároží kostelů (Sázava, 12.st.)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 olověný model kostela z </a:t>
            </a:r>
            <a:r>
              <a:rPr lang="cs-CZ" sz="1800" dirty="0" err="1"/>
              <a:t>Limburku</a:t>
            </a:r>
            <a:r>
              <a:rPr lang="cs-CZ" sz="1800" dirty="0"/>
              <a:t>, kde jsou v rozích vyryta jména evangelistů </a:t>
            </a:r>
          </a:p>
          <a:p>
            <a:pPr marL="0" indent="0">
              <a:buNone/>
              <a:defRPr/>
            </a:pPr>
            <a:r>
              <a:rPr lang="cs-CZ" sz="1800" dirty="0"/>
              <a:t>     b)  </a:t>
            </a:r>
            <a:r>
              <a:rPr lang="cs-CZ" sz="1800" b="1" dirty="0"/>
              <a:t>úhlový kámen v rozích  </a:t>
            </a:r>
            <a:r>
              <a:rPr lang="cs-CZ" sz="1800" dirty="0"/>
              <a:t>–  byl chápán jako symbol Krista (4 mystické číslo)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–  </a:t>
            </a:r>
            <a:r>
              <a:rPr lang="cs-CZ" sz="1800" b="1" dirty="0" err="1"/>
              <a:t>lapis</a:t>
            </a:r>
            <a:r>
              <a:rPr lang="cs-CZ" sz="1800" b="1" dirty="0"/>
              <a:t> </a:t>
            </a:r>
            <a:r>
              <a:rPr lang="cs-CZ" sz="1800" b="1" dirty="0" err="1"/>
              <a:t>primarius</a:t>
            </a:r>
            <a:r>
              <a:rPr lang="cs-CZ" sz="1800" b="1" dirty="0"/>
              <a:t>: </a:t>
            </a:r>
            <a:r>
              <a:rPr lang="cs-CZ" sz="1800" dirty="0"/>
              <a:t>10. – 13. stol.:  zpráva o kladení základního kamene zbraslavského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konventního chrámu – kronika Petra Žitavského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Levý Hradec:  </a:t>
            </a:r>
            <a:r>
              <a:rPr lang="cs-CZ" sz="1800" dirty="0"/>
              <a:t>1939-40:  I. </a:t>
            </a:r>
            <a:r>
              <a:rPr lang="cs-CZ" sz="1800" dirty="0" err="1"/>
              <a:t>Borkovský</a:t>
            </a:r>
            <a:r>
              <a:rPr lang="cs-CZ" sz="1800" dirty="0"/>
              <a:t> – výzkum kostela sv. Klimenta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–  datuje do 9. stol. (důsledek </a:t>
            </a:r>
            <a:r>
              <a:rPr lang="cs-CZ" sz="1800" dirty="0" err="1"/>
              <a:t>pokřestění</a:t>
            </a:r>
            <a:r>
              <a:rPr lang="cs-CZ" sz="1800" dirty="0"/>
              <a:t> na VM)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86026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BA40D25A-71E5-44F2-B9DF-BFBC6EE7DE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375" y="1228725"/>
            <a:ext cx="11858625" cy="562927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1900" b="1" dirty="0"/>
              <a:t>Původ  </a:t>
            </a:r>
            <a:r>
              <a:rPr lang="cs-CZ" altLang="cs-CZ" sz="1900" dirty="0"/>
              <a:t>– </a:t>
            </a:r>
            <a:r>
              <a:rPr lang="cs-CZ" altLang="cs-CZ" sz="1900" b="1" dirty="0"/>
              <a:t> </a:t>
            </a:r>
            <a:r>
              <a:rPr lang="cs-CZ" altLang="cs-CZ" sz="2000" dirty="0"/>
              <a:t>turkotatarští kočovní (Předkavkazí dnes Dagestán), náležící k hunskému svazu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                661–678:   </a:t>
            </a:r>
            <a:r>
              <a:rPr lang="cs-CZ" altLang="cs-CZ" sz="2000" dirty="0"/>
              <a:t>vytvořili říši sahající v 8. a 9. stol. od dolního Dněpru až ke Kaspickému moři a Kavkazu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p</a:t>
            </a:r>
            <a:r>
              <a:rPr lang="cs-CZ" altLang="cs-CZ" sz="2000" dirty="0">
                <a:cs typeface="Times New Roman" panose="02020603050405020304" pitchFamily="18" charset="0"/>
              </a:rPr>
              <a:t>ostupně se střetli s Bulhary, Byzancí, Araby a Kyjevskou Rusí</a:t>
            </a: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19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900" b="1" dirty="0"/>
              <a:t>Zemědělství </a:t>
            </a:r>
            <a:r>
              <a:rPr lang="cs-CZ" altLang="cs-CZ" sz="1900" dirty="0"/>
              <a:t> –  od 8. stol.:  začali přecházet k usedlému životu (ekonomická základna)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1900" b="1" dirty="0"/>
              <a:t>                         </a:t>
            </a:r>
            <a:r>
              <a:rPr lang="cs-CZ" altLang="cs-CZ" sz="1900" dirty="0"/>
              <a:t>   –  pastevectví:  pouze bohaté vrstvy Chazarů vlastnily stáda 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–  </a:t>
            </a:r>
            <a:r>
              <a:rPr lang="cs-CZ" altLang="cs-CZ" sz="1900" dirty="0" err="1"/>
              <a:t>kagan</a:t>
            </a:r>
            <a:r>
              <a:rPr lang="cs-CZ" altLang="cs-CZ" sz="1900" dirty="0"/>
              <a:t> objížděl říši a za zimoviště měl </a:t>
            </a:r>
            <a:r>
              <a:rPr lang="cs-CZ" altLang="cs-CZ" sz="1900" dirty="0" err="1"/>
              <a:t>Ityl</a:t>
            </a:r>
            <a:endParaRPr lang="cs-CZ" altLang="cs-CZ" sz="19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900" b="1" dirty="0"/>
              <a:t>Řemesla</a:t>
            </a:r>
            <a:r>
              <a:rPr lang="cs-CZ" altLang="cs-CZ" sz="1900" dirty="0"/>
              <a:t>  –  rozvinutá:   železářství, šperkařství aj.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900" b="1" dirty="0"/>
              <a:t>Obchod</a:t>
            </a:r>
            <a:r>
              <a:rPr lang="cs-CZ" altLang="cs-CZ" sz="1900" dirty="0"/>
              <a:t>  –  neprovozovali a nerazili vlastní mince (používali arabský </a:t>
            </a:r>
            <a:r>
              <a:rPr lang="cs-CZ" altLang="cs-CZ" sz="1900" dirty="0" err="1"/>
              <a:t>dirhem</a:t>
            </a:r>
            <a:r>
              <a:rPr lang="cs-CZ" altLang="cs-CZ" sz="19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900" b="1" dirty="0"/>
              <a:t>Města</a:t>
            </a:r>
            <a:r>
              <a:rPr lang="cs-CZ" altLang="cs-CZ" sz="1900" dirty="0"/>
              <a:t>  –  významné uzly tranzitního obchodu:  </a:t>
            </a:r>
            <a:r>
              <a:rPr lang="cs-CZ" altLang="cs-CZ" sz="1900" dirty="0" err="1"/>
              <a:t>Samkerc</a:t>
            </a:r>
            <a:r>
              <a:rPr lang="cs-CZ" altLang="cs-CZ" sz="1900" dirty="0"/>
              <a:t> (</a:t>
            </a:r>
            <a:r>
              <a:rPr lang="cs-CZ" altLang="cs-CZ" sz="1900" dirty="0" err="1"/>
              <a:t>Tmutarakaň</a:t>
            </a:r>
            <a:r>
              <a:rPr lang="cs-CZ" altLang="cs-CZ" sz="1900" dirty="0"/>
              <a:t>), </a:t>
            </a:r>
            <a:r>
              <a:rPr lang="cs-CZ" altLang="cs-CZ" sz="1900" dirty="0" err="1"/>
              <a:t>Kerč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Fanagorie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Samikarakel</a:t>
            </a:r>
            <a:r>
              <a:rPr lang="cs-CZ" altLang="cs-CZ" sz="1900" dirty="0"/>
              <a:t> – černá pevnost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9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900" b="1" dirty="0"/>
              <a:t>Náboženství</a:t>
            </a:r>
            <a:r>
              <a:rPr lang="cs-CZ" altLang="cs-CZ" sz="1900" dirty="0"/>
              <a:t>  –  </a:t>
            </a:r>
            <a:r>
              <a:rPr lang="cs-CZ" altLang="cs-CZ" sz="1900" b="1" dirty="0"/>
              <a:t>do přelomu 8/9 stol.:  </a:t>
            </a:r>
            <a:r>
              <a:rPr lang="cs-CZ" altLang="cs-CZ" sz="1900" dirty="0"/>
              <a:t> turkotatarská víra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900" dirty="0"/>
              <a:t>                                                                          </a:t>
            </a:r>
            <a:r>
              <a:rPr lang="cs-CZ" altLang="cs-CZ" sz="1900" dirty="0" err="1"/>
              <a:t>Tengri</a:t>
            </a:r>
            <a:r>
              <a:rPr lang="cs-CZ" altLang="cs-CZ" sz="1900" dirty="0"/>
              <a:t>-chán:  bůh nebe a světla (jeho moc zastupoval </a:t>
            </a:r>
            <a:r>
              <a:rPr lang="cs-CZ" altLang="cs-CZ" sz="1900" dirty="0" err="1"/>
              <a:t>kagan</a:t>
            </a:r>
            <a:r>
              <a:rPr lang="cs-CZ" altLang="cs-CZ" sz="19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900" dirty="0"/>
              <a:t>                           –  křesťanská Byzanc a islámský </a:t>
            </a:r>
            <a:r>
              <a:rPr lang="cs-CZ" altLang="cs-CZ" sz="1900" dirty="0" err="1"/>
              <a:t>chalifát</a:t>
            </a:r>
            <a:r>
              <a:rPr lang="cs-CZ" altLang="cs-CZ" sz="1900" dirty="0"/>
              <a:t> je považovali za pohany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900" dirty="0"/>
              <a:t>                           –  </a:t>
            </a:r>
            <a:r>
              <a:rPr lang="cs-CZ" altLang="cs-CZ" sz="1900" b="1" dirty="0"/>
              <a:t>pol. 9. stol.:</a:t>
            </a:r>
            <a:r>
              <a:rPr lang="cs-CZ" altLang="cs-CZ" sz="1900" dirty="0"/>
              <a:t>  konverze elity k judaismu (občanská válka)</a:t>
            </a:r>
          </a:p>
          <a:p>
            <a:pPr marL="0" indent="0">
              <a:buNone/>
              <a:defRPr/>
            </a:pPr>
            <a:r>
              <a:rPr lang="cs-CZ" altLang="cs-CZ" sz="1900" dirty="0"/>
              <a:t>                                                     p</a:t>
            </a:r>
            <a:r>
              <a:rPr lang="cs-CZ" sz="2000" dirty="0"/>
              <a:t>ohřby získávají židovský charakter (bez milodarů)</a:t>
            </a:r>
            <a:endParaRPr lang="cs-CZ" altLang="cs-CZ" sz="19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cs-CZ" altLang="cs-CZ" sz="1900" dirty="0"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FBE4AB0-68BF-4159-A8D3-1A96A689C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913" y="857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Chazarský </a:t>
            </a:r>
            <a:r>
              <a:rPr lang="cs-CZ" altLang="cs-CZ" sz="3200" b="1" dirty="0" err="1">
                <a:solidFill>
                  <a:srgbClr val="FF0000"/>
                </a:solidFill>
              </a:rPr>
              <a:t>kaganát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br>
              <a:rPr lang="cs-CZ" altLang="cs-CZ" sz="3200" b="1" dirty="0"/>
            </a:br>
            <a:endParaRPr lang="cs-CZ" altLang="cs-CZ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rgs07">
            <a:extLst>
              <a:ext uri="{FF2B5EF4-FFF2-40B4-BE49-F238E27FC236}">
                <a16:creationId xmlns:a16="http://schemas.microsoft.com/office/drawing/2014/main" id="{49D7E1E9-0BB0-4E64-980A-CDD49F05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10325" cy="6825964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EC567AEC-F744-4A83-AB79-700C1047E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0"/>
            <a:ext cx="5781675" cy="433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8E118B90-227F-4FF8-9DB4-5D472A61B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325" y="4325759"/>
            <a:ext cx="5781676" cy="255454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cs-CZ" sz="2000" b="1" dirty="0">
                <a:solidFill>
                  <a:srgbClr val="FFFF00"/>
                </a:solidFill>
                <a:latin typeface="Arial" panose="020B0604020202020204" pitchFamily="34" charset="0"/>
              </a:rPr>
              <a:t>Хазарский каганат и салтово-маяцкая культура</a:t>
            </a:r>
            <a:r>
              <a:rPr lang="ru-RU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: 1 — граница каганата; 2 — граница домена кагана; 3 — ареалы болгарских вариантов салтово- маяцкой культуры; 4 — ареалы аланских вариантов салтово-маяцкой культуры; 5 — ареалы хазарского варианта</a:t>
            </a:r>
            <a:br>
              <a:rPr lang="ru-RU" altLang="cs-CZ" sz="2000" b="1" dirty="0">
                <a:latin typeface="Arial" panose="020B0604020202020204" pitchFamily="34" charset="0"/>
              </a:rPr>
            </a:br>
            <a:endParaRPr lang="cs-CZ" altLang="cs-CZ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42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1CFEF4-E3DA-45A8-809A-37D41C61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04812"/>
            <a:ext cx="11563349" cy="6453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 err="1"/>
              <a:t>Jehuda</a:t>
            </a:r>
            <a:r>
              <a:rPr lang="cs-CZ" sz="2000" b="1" dirty="0"/>
              <a:t> ha-</a:t>
            </a:r>
            <a:r>
              <a:rPr lang="cs-CZ" sz="2000" b="1" dirty="0" err="1"/>
              <a:t>Levi</a:t>
            </a:r>
            <a:r>
              <a:rPr lang="cs-CZ" sz="2000" b="1" dirty="0"/>
              <a:t> </a:t>
            </a:r>
            <a:r>
              <a:rPr lang="cs-CZ" sz="2000" dirty="0"/>
              <a:t>(† 1141)  –  ve spise </a:t>
            </a:r>
            <a:r>
              <a:rPr lang="cs-CZ" sz="2000" dirty="0" err="1"/>
              <a:t>Kuzari</a:t>
            </a:r>
            <a:r>
              <a:rPr lang="cs-CZ" sz="2000" dirty="0"/>
              <a:t> popisuje konverzi: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–  </a:t>
            </a:r>
            <a:r>
              <a:rPr lang="cs-CZ" sz="2000" dirty="0" err="1"/>
              <a:t>kaganovi</a:t>
            </a:r>
            <a:r>
              <a:rPr lang="cs-CZ" sz="2000" dirty="0"/>
              <a:t> se zjevil anděl a chtěl, aby vyznával správnou víru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–  ten povolal filosofa, křesťanského teologa a muslimského učence, ale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nedostal uspokojivou odpověď, proto se obrátil na rabína, jenž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mu vysvětlil židovský pohled na člověka, svět a Boží zjevení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–   politická neutralita judaismu (mezi islámským impériem a křesťanskou Byzancí)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–   </a:t>
            </a:r>
            <a:r>
              <a:rPr lang="cs-CZ" sz="2000" b="1" dirty="0"/>
              <a:t>950/960</a:t>
            </a:r>
            <a:r>
              <a:rPr lang="cs-CZ" sz="2000" dirty="0"/>
              <a:t>:   korespondence s </a:t>
            </a:r>
            <a:r>
              <a:rPr lang="cs-CZ" sz="2000" dirty="0" err="1"/>
              <a:t>cordóbským</a:t>
            </a:r>
            <a:r>
              <a:rPr lang="cs-CZ" sz="2000" dirty="0"/>
              <a:t> chalífátem 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860</a:t>
            </a:r>
            <a:r>
              <a:rPr lang="cs-CZ" sz="2000" dirty="0"/>
              <a:t> –  chazarský chán požádal císaře Michaela o misionáře:  Cyril a Metoděj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(v Chersonu na Krymu Cyril objevil relikvie sv. Klimenta, třetího nástupce apoštola Petra)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10. stol.</a:t>
            </a:r>
            <a:r>
              <a:rPr lang="cs-CZ" sz="2000" dirty="0"/>
              <a:t> –  sjednocování slovanských kmenů pod vedením </a:t>
            </a:r>
            <a:r>
              <a:rPr lang="cs-CZ" sz="2000" dirty="0" err="1"/>
              <a:t>varjagských</a:t>
            </a:r>
            <a:r>
              <a:rPr lang="cs-CZ" sz="2000" dirty="0"/>
              <a:t> náčelníků</a:t>
            </a:r>
          </a:p>
          <a:p>
            <a:pPr>
              <a:defRPr/>
            </a:pPr>
            <a:endParaRPr 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965</a:t>
            </a:r>
            <a:r>
              <a:rPr lang="cs-CZ" altLang="cs-CZ" sz="2000" dirty="0"/>
              <a:t>:  kyjevský kníže </a:t>
            </a:r>
            <a:r>
              <a:rPr lang="cs-CZ" altLang="cs-CZ" sz="2000" b="1" dirty="0"/>
              <a:t>Svjatoslav </a:t>
            </a:r>
            <a:r>
              <a:rPr lang="cs-CZ" altLang="cs-CZ" sz="2000" b="1" dirty="0" err="1"/>
              <a:t>Igorevič</a:t>
            </a:r>
            <a:r>
              <a:rPr lang="cs-CZ" altLang="cs-CZ" sz="2000" dirty="0"/>
              <a:t>  dobyl donskou pevnost </a:t>
            </a:r>
            <a:r>
              <a:rPr lang="cs-CZ" altLang="cs-CZ" sz="2000" dirty="0" err="1"/>
              <a:t>Sarkel</a:t>
            </a:r>
            <a:r>
              <a:rPr lang="cs-CZ" altLang="cs-CZ" sz="2000" dirty="0"/>
              <a:t>, zničil hlavní město </a:t>
            </a:r>
            <a:r>
              <a:rPr lang="cs-CZ" altLang="cs-CZ" sz="2000" dirty="0" err="1"/>
              <a:t>Ityl</a:t>
            </a: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a ovládl území ke Kavkazu –  po té se říše rozpadla.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EBB5D-CD04-4D8E-8B15-DEA88D13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</a:t>
            </a:r>
            <a:r>
              <a:rPr lang="cs-CZ" dirty="0">
                <a:solidFill>
                  <a:srgbClr val="FF0000"/>
                </a:solidFill>
              </a:rPr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6E3DD9-E325-41DA-9B7E-743FBAE19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152526"/>
            <a:ext cx="11401424" cy="587692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solidFill>
                  <a:srgbClr val="FF0000"/>
                </a:solidFill>
                <a:effectLst/>
              </a:rPr>
              <a:t>1.  H</a:t>
            </a:r>
            <a:r>
              <a:rPr lang="cs-CZ" sz="2000" b="1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istorické  </a:t>
            </a:r>
            <a:r>
              <a:rPr lang="cs-CZ" sz="2000" dirty="0">
                <a:effectLst/>
                <a:cs typeface="Calibri" panose="020F0502020204030204" pitchFamily="34" charset="0"/>
              </a:rPr>
              <a:t>–   kroniky, legendy, traktáty (kněží, mniši, misionáři, Arabové) </a:t>
            </a:r>
          </a:p>
          <a:p>
            <a:pPr marL="0" indent="0" algn="just">
              <a:buNone/>
            </a:pPr>
            <a:r>
              <a:rPr lang="cs-CZ" sz="2000" b="1" dirty="0">
                <a:cs typeface="Calibri" panose="020F0502020204030204" pitchFamily="34" charset="0"/>
              </a:rPr>
              <a:t>                             </a:t>
            </a:r>
            <a:r>
              <a:rPr lang="cs-CZ" sz="2000" dirty="0">
                <a:effectLst/>
                <a:cs typeface="Calibri" panose="020F0502020204030204" pitchFamily="34" charset="0"/>
              </a:rPr>
              <a:t>–</a:t>
            </a:r>
            <a:r>
              <a:rPr lang="cs-CZ" sz="2000" b="1" dirty="0">
                <a:effectLst/>
                <a:cs typeface="Calibri" panose="020F0502020204030204" pitchFamily="34" charset="0"/>
              </a:rPr>
              <a:t>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antický svět o Slovanech nic nevěděl až do 6. stol.  (měli pouze ústní tradici)</a:t>
            </a:r>
          </a:p>
          <a:p>
            <a:pPr marL="0" indent="0" algn="just">
              <a:buNone/>
            </a:pPr>
            <a:endParaRPr lang="cs-CZ" sz="2000" dirty="0">
              <a:cs typeface="Calibri" panose="020F0502020204030204" pitchFamily="34" charset="0"/>
            </a:endParaRPr>
          </a:p>
          <a:p>
            <a:r>
              <a:rPr lang="cs-CZ" sz="2000" b="1" dirty="0" err="1"/>
              <a:t>Prokopios</a:t>
            </a:r>
            <a:r>
              <a:rPr lang="cs-CZ" sz="2000" b="1" dirty="0"/>
              <a:t> z </a:t>
            </a:r>
            <a:r>
              <a:rPr lang="cs-CZ" sz="2000" b="1" dirty="0" err="1"/>
              <a:t>Kaisareie</a:t>
            </a:r>
            <a:r>
              <a:rPr lang="cs-CZ" sz="2000" dirty="0"/>
              <a:t>  –  </a:t>
            </a:r>
            <a:r>
              <a:rPr lang="cs-CZ" sz="2000" b="1" dirty="0"/>
              <a:t>526/7:  </a:t>
            </a:r>
            <a:r>
              <a:rPr lang="cs-CZ" sz="2000" dirty="0"/>
              <a:t>účastník vojenských výprav proti </a:t>
            </a:r>
            <a:r>
              <a:rPr lang="cs-CZ" sz="2000" dirty="0" err="1"/>
              <a:t>Gotům</a:t>
            </a:r>
            <a:r>
              <a:rPr lang="cs-CZ" sz="2000" dirty="0"/>
              <a:t> jako poradce vojevůdce </a:t>
            </a:r>
            <a:r>
              <a:rPr lang="cs-CZ" sz="2000" dirty="0" err="1"/>
              <a:t>Belizara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–  </a:t>
            </a:r>
            <a:r>
              <a:rPr lang="cs-CZ" altLang="cs-CZ" sz="2000" b="1" dirty="0"/>
              <a:t>„De </a:t>
            </a:r>
            <a:r>
              <a:rPr lang="cs-CZ" altLang="cs-CZ" sz="2000" b="1" dirty="0" err="1"/>
              <a:t>bello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Gothico</a:t>
            </a:r>
            <a:r>
              <a:rPr lang="cs-CZ" altLang="cs-CZ" sz="2000" b="1" dirty="0"/>
              <a:t>“ </a:t>
            </a:r>
            <a:r>
              <a:rPr lang="cs-CZ" altLang="cs-CZ" sz="2000" dirty="0"/>
              <a:t>(O válce Gótské):  přítomnost Slovanů na středním Dunaji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–   ve třetí knize píše o náboženských praktikách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„Tyto kmeny, totiž Slované a Antové, (...) věří, že je jediný bůh, tvůrce hromu, a jediný pán všech věcí, a obětují mu býky a jiná zvířata všeho druhu. Nevědí, co je nelítostný osud, a ostatně ani mu nepřisuzují nějaký vliv na lidi. Když se pak blíží jejich smrt – buď že onemocní, anebo jdou do války, slibují bohu, že mu přinesou děkovnou oběť, jestliže nezahynou, a když vyváznou, obětují mu, co slíbili, a představují si, že vykoupili svůj život za cenu této oběti. Dále uctívají řeky, vodní víly a další božstva, obětují jim všem a při obětech poznávají věštby.“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1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419100" y="485775"/>
            <a:ext cx="11772900" cy="6467475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Život sv. Metoděje, Geograf bavorský a Konstantin </a:t>
            </a:r>
            <a:r>
              <a:rPr lang="cs-CZ" altLang="cs-CZ" sz="1800" b="1" dirty="0" err="1"/>
              <a:t>Porfyrogenetos</a:t>
            </a:r>
            <a:r>
              <a:rPr lang="cs-CZ" altLang="cs-CZ" sz="1800" dirty="0"/>
              <a:t> </a:t>
            </a:r>
          </a:p>
          <a:p>
            <a:pPr>
              <a:buFont typeface="Arial" charset="0"/>
              <a:buNone/>
            </a:pPr>
            <a:r>
              <a:rPr lang="cs-CZ" altLang="cs-CZ" sz="1800" dirty="0"/>
              <a:t>     –   horní Povislí bylo  osídleno dvěma kmeny:     a)  </a:t>
            </a:r>
            <a:r>
              <a:rPr lang="cs-CZ" altLang="cs-CZ" sz="1800" dirty="0" err="1"/>
              <a:t>Vislany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č. Malopolska: </a:t>
            </a:r>
            <a:r>
              <a:rPr lang="cs-CZ" altLang="cs-CZ" sz="1800" dirty="0" err="1"/>
              <a:t>Sandoměřsko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Krakovsko</a:t>
            </a:r>
            <a:r>
              <a:rPr lang="cs-CZ" altLang="cs-CZ" sz="1800" dirty="0"/>
              <a:t>)</a:t>
            </a:r>
          </a:p>
          <a:p>
            <a:pPr>
              <a:buFont typeface="Arial" charset="0"/>
              <a:buNone/>
            </a:pPr>
            <a:r>
              <a:rPr lang="cs-CZ" altLang="cs-CZ" sz="1800" dirty="0"/>
              <a:t>                                                                                         b)  </a:t>
            </a:r>
            <a:r>
              <a:rPr lang="cs-CZ" altLang="cs-CZ" sz="1800" dirty="0" err="1"/>
              <a:t>Lenzany</a:t>
            </a:r>
            <a:r>
              <a:rPr lang="cs-CZ" altLang="cs-CZ" sz="1800" dirty="0"/>
              <a:t> (východní Malopolsko, </a:t>
            </a:r>
            <a:r>
              <a:rPr lang="cs-CZ" altLang="cs-CZ" sz="1800" dirty="0" err="1"/>
              <a:t>Přemyšl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Červeňské</a:t>
            </a:r>
            <a:r>
              <a:rPr lang="cs-CZ" altLang="cs-CZ" sz="1800" dirty="0"/>
              <a:t> hrady)</a:t>
            </a:r>
          </a:p>
          <a:p>
            <a:pPr>
              <a:buFont typeface="Arial" charset="0"/>
              <a:buNone/>
            </a:pPr>
            <a:endParaRPr lang="cs-CZ" altLang="cs-CZ" sz="1800" dirty="0"/>
          </a:p>
          <a:p>
            <a:r>
              <a:rPr lang="cs-CZ" altLang="cs-CZ" sz="1800" b="1" dirty="0"/>
              <a:t>Život sv. Metoděje</a:t>
            </a:r>
            <a:r>
              <a:rPr lang="cs-CZ" altLang="cs-CZ" sz="1800" dirty="0"/>
              <a:t>  –  zmínka o konfliktu Moravy s pohanským knížetem:  </a:t>
            </a:r>
          </a:p>
          <a:p>
            <a:pPr marL="0" indent="0">
              <a:buNone/>
            </a:pPr>
            <a:r>
              <a:rPr lang="cs-CZ" altLang="cs-CZ" sz="1800" dirty="0"/>
              <a:t>     „Jeden velmi mocný kníže pohanský, sídlícím a Visle, tupil křesťany a činil jim násilí. Metoděj mu vzkázal: Bude dobře,</a:t>
            </a:r>
          </a:p>
          <a:p>
            <a:pPr marL="0" indent="0">
              <a:buNone/>
            </a:pPr>
            <a:r>
              <a:rPr lang="cs-CZ" altLang="cs-CZ" sz="1800" dirty="0"/>
              <a:t>      synu, dáš-li se pokřtíti dobrovolně v své zemi, abys nebyl z přinucení pokřtěn jako zajatec v cizí zemi a vzpomeneš si </a:t>
            </a:r>
          </a:p>
          <a:p>
            <a:pPr marL="0" indent="0">
              <a:buNone/>
            </a:pPr>
            <a:r>
              <a:rPr lang="cs-CZ" altLang="cs-CZ" sz="1800" dirty="0"/>
              <a:t>      na mne.“</a:t>
            </a:r>
          </a:p>
          <a:p>
            <a:pPr marL="0" indent="0">
              <a:buNone/>
            </a:pPr>
            <a:r>
              <a:rPr lang="cs-CZ" altLang="cs-CZ" sz="1800" dirty="0"/>
              <a:t>      </a:t>
            </a:r>
          </a:p>
          <a:p>
            <a:pPr>
              <a:buFont typeface="Arial" charset="0"/>
              <a:buNone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Území </a:t>
            </a:r>
            <a:r>
              <a:rPr lang="cs-CZ" altLang="cs-CZ" sz="1800" b="1" dirty="0" err="1"/>
              <a:t>Vislanů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horní Povislí ovládnuto Svatoplukem:  polští archeologové odmítají</a:t>
            </a:r>
          </a:p>
          <a:p>
            <a:pPr>
              <a:buFont typeface="Arial" charset="0"/>
              <a:buNone/>
            </a:pPr>
            <a:r>
              <a:rPr lang="cs-CZ" altLang="cs-CZ" sz="1800" dirty="0"/>
              <a:t>                                     (nejsou pro to přímé doklady, jen to, že řada hradů byla nově opevněna)</a:t>
            </a:r>
          </a:p>
          <a:p>
            <a:pPr>
              <a:buFont typeface="Arial" charset="0"/>
              <a:buNone/>
            </a:pPr>
            <a:r>
              <a:rPr lang="cs-CZ" altLang="cs-CZ" sz="1800" dirty="0"/>
              <a:t>                                     Svatopluk:   jako </a:t>
            </a:r>
            <a:r>
              <a:rPr lang="cs-CZ" altLang="cs-CZ" sz="1800" dirty="0" err="1"/>
              <a:t>spiritualis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filius</a:t>
            </a:r>
            <a:r>
              <a:rPr lang="cs-CZ" altLang="cs-CZ" sz="1800" dirty="0"/>
              <a:t> s. </a:t>
            </a:r>
            <a:r>
              <a:rPr lang="cs-CZ" altLang="cs-CZ" sz="1800" dirty="0" err="1"/>
              <a:t>Petri</a:t>
            </a:r>
            <a:r>
              <a:rPr lang="cs-CZ" altLang="cs-CZ" sz="1800" dirty="0"/>
              <a:t> („duchovní syn svatého Petra“) byl spojencem</a:t>
            </a:r>
          </a:p>
          <a:p>
            <a:pPr>
              <a:buFont typeface="Arial" charset="0"/>
              <a:buNone/>
            </a:pPr>
            <a:r>
              <a:rPr lang="cs-CZ" altLang="cs-CZ" sz="1800" dirty="0"/>
              <a:t>                                                          římského papežství, tj. měl ochranu před světskými vládci </a:t>
            </a:r>
          </a:p>
          <a:p>
            <a:pPr>
              <a:buFont typeface="Arial" charset="0"/>
              <a:buNone/>
            </a:pPr>
            <a:endParaRPr lang="cs-CZ" altLang="cs-CZ" sz="1800" dirty="0"/>
          </a:p>
          <a:p>
            <a:r>
              <a:rPr lang="cs-CZ" altLang="cs-CZ" sz="1800" dirty="0"/>
              <a:t>  </a:t>
            </a:r>
            <a:r>
              <a:rPr lang="cs-CZ" altLang="cs-CZ" sz="1800" b="1" dirty="0"/>
              <a:t>10. stol</a:t>
            </a:r>
            <a:r>
              <a:rPr lang="cs-CZ" altLang="cs-CZ" sz="1800" dirty="0"/>
              <a:t>.  –  kmeny obývající hor. Povislí ovládnuty VM, Maďary, Kyjevskou Rusí, českým a polským státem </a:t>
            </a:r>
          </a:p>
          <a:p>
            <a:pPr marL="0" indent="0">
              <a:buNone/>
            </a:pPr>
            <a:r>
              <a:rPr lang="cs-CZ" altLang="cs-CZ" sz="1800" dirty="0"/>
              <a:t>                      –  Malopolsko </a:t>
            </a:r>
            <a:r>
              <a:rPr lang="cs-CZ" altLang="cs-CZ" sz="2000" dirty="0"/>
              <a:t>(Polonia minor)</a:t>
            </a:r>
            <a:r>
              <a:rPr lang="cs-CZ" altLang="cs-CZ" sz="1800" dirty="0"/>
              <a:t>:  později rozděleno mezi </a:t>
            </a:r>
            <a:r>
              <a:rPr lang="cs-CZ" altLang="cs-CZ" sz="1800" dirty="0" err="1"/>
              <a:t>Piastovce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č.) a Kyjevskou Rus (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označení poprvé použito ve 14. stol.</a:t>
            </a:r>
          </a:p>
          <a:p>
            <a:pPr marL="0" indent="0"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17C9DF-2D22-FC7B-9BC2-27D60C36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657225"/>
            <a:ext cx="11496674" cy="6200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dirty="0"/>
              <a:t>Dokumenty o politických osudech Moravanů a jejich říše: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MMFH: </a:t>
            </a:r>
            <a:r>
              <a:rPr lang="cs-CZ" sz="2400" b="1" dirty="0" err="1">
                <a:solidFill>
                  <a:srgbClr val="FF0000"/>
                </a:solidFill>
              </a:rPr>
              <a:t>Magnae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Moraviae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fontes</a:t>
            </a:r>
            <a:r>
              <a:rPr lang="cs-CZ" sz="2400" b="1" dirty="0">
                <a:solidFill>
                  <a:srgbClr val="FF0000"/>
                </a:solidFill>
              </a:rPr>
              <a:t> historici. Spisy University J. E. Purkyně v Brně. </a:t>
            </a:r>
          </a:p>
          <a:p>
            <a:pPr marL="0" indent="0">
              <a:buNone/>
              <a:defRPr/>
            </a:pPr>
            <a:r>
              <a:rPr lang="cs-CZ" sz="1800" b="1" dirty="0"/>
              <a:t>      I.</a:t>
            </a:r>
            <a:r>
              <a:rPr lang="cs-CZ" sz="1800" dirty="0"/>
              <a:t>  (kroniky, letopisy) </a:t>
            </a:r>
            <a:r>
              <a:rPr lang="cs-CZ" sz="1800" dirty="0" err="1"/>
              <a:t>ed</a:t>
            </a:r>
            <a:r>
              <a:rPr lang="cs-CZ" sz="1800" dirty="0"/>
              <a:t>. L. E. Havlík (Brno 1966, 2008).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II.</a:t>
            </a:r>
            <a:r>
              <a:rPr lang="cs-CZ" sz="1800" dirty="0"/>
              <a:t>  (legendy, liturgické texty) </a:t>
            </a:r>
            <a:r>
              <a:rPr lang="cs-CZ" sz="1800" dirty="0" err="1"/>
              <a:t>ed</a:t>
            </a:r>
            <a:r>
              <a:rPr lang="cs-CZ" sz="1800" dirty="0"/>
              <a:t>. L. E. Havlík (Brno 1967).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III.</a:t>
            </a:r>
            <a:r>
              <a:rPr lang="cs-CZ" sz="1800" dirty="0"/>
              <a:t>  (listiny, listy, historické spisy) </a:t>
            </a:r>
            <a:r>
              <a:rPr lang="cs-CZ" sz="1800" dirty="0" err="1"/>
              <a:t>ed</a:t>
            </a:r>
            <a:r>
              <a:rPr lang="cs-CZ" sz="1800" dirty="0"/>
              <a:t>. L. E. Havlík (Brno 1969).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IV.</a:t>
            </a:r>
            <a:r>
              <a:rPr lang="cs-CZ" sz="1800" dirty="0"/>
              <a:t>  (zákony, právní texty, dodatky) </a:t>
            </a:r>
            <a:r>
              <a:rPr lang="cs-CZ" sz="1800" dirty="0" err="1"/>
              <a:t>ed</a:t>
            </a:r>
            <a:r>
              <a:rPr lang="cs-CZ" sz="1800" dirty="0"/>
              <a:t>. L. E. Havlík (Brno 1971).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V.</a:t>
            </a:r>
            <a:r>
              <a:rPr lang="cs-CZ" sz="1800" dirty="0"/>
              <a:t>  (rejstříky) </a:t>
            </a:r>
            <a:r>
              <a:rPr lang="cs-CZ" sz="1800" dirty="0" err="1"/>
              <a:t>ed</a:t>
            </a:r>
            <a:r>
              <a:rPr lang="cs-CZ" sz="1800" dirty="0"/>
              <a:t>. L. E. Havlík (1977).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/>
              <a:t>Staroslověnské legendy: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Životy (Život Konstantinův a Život Metodějův)</a:t>
            </a:r>
            <a:r>
              <a:rPr lang="cs-CZ" sz="1800" dirty="0"/>
              <a:t> - konec 9. stol., o </a:t>
            </a:r>
          </a:p>
          <a:p>
            <a:pPr marL="0" indent="0">
              <a:buNone/>
              <a:defRPr/>
            </a:pPr>
            <a:r>
              <a:rPr lang="cs-CZ" sz="1800" dirty="0"/>
              <a:t>      christianizaci Velké Moravy, životě světců (tzv. Moravsko-panonské legendy)</a:t>
            </a:r>
          </a:p>
          <a:p>
            <a:pPr marL="0" indent="0">
              <a:buNone/>
              <a:defRPr/>
            </a:pPr>
            <a:r>
              <a:rPr lang="cs-CZ" sz="1800" b="1" dirty="0"/>
              <a:t>      I. staroslověnská legenda o sv. Václavu </a:t>
            </a:r>
            <a:r>
              <a:rPr lang="cs-CZ" sz="1800" dirty="0"/>
              <a:t>– vznik po Václavově smrti  </a:t>
            </a:r>
          </a:p>
          <a:p>
            <a:pPr marL="0" indent="0">
              <a:buNone/>
              <a:defRPr/>
            </a:pPr>
            <a:r>
              <a:rPr lang="cs-CZ" sz="1800" b="1" dirty="0"/>
              <a:t>      II.</a:t>
            </a:r>
            <a:r>
              <a:rPr lang="cs-CZ" sz="1800" b="1" i="1" dirty="0"/>
              <a:t> </a:t>
            </a:r>
            <a:r>
              <a:rPr lang="cs-CZ" sz="1800" b="1" dirty="0"/>
              <a:t>staroslověnská legenda o sv. Václavu - před r. 1050</a:t>
            </a:r>
            <a:r>
              <a:rPr lang="cs-CZ" sz="1800" dirty="0"/>
              <a:t> – překlad </a:t>
            </a:r>
            <a:r>
              <a:rPr lang="cs-CZ" sz="1800" dirty="0" err="1"/>
              <a:t>Gumpolda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do staroslověnštiny, doplněno o pasáže z </a:t>
            </a:r>
            <a:r>
              <a:rPr lang="cs-CZ" sz="1800" dirty="0" err="1"/>
              <a:t>Crescente</a:t>
            </a:r>
            <a:r>
              <a:rPr lang="cs-CZ" sz="1800" dirty="0"/>
              <a:t> fide.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F52DE66-0FAA-479C-9653-DB685DB1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8392675" y="2222182"/>
            <a:ext cx="3096379" cy="44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399312-FBA9-487B-9A03-CD24CE06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19124"/>
            <a:ext cx="11353801" cy="623887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sz="1800" b="1" u="none" strike="noStrike" baseline="0" dirty="0" err="1">
                <a:solidFill>
                  <a:srgbClr val="333333"/>
                </a:solidFill>
              </a:rPr>
              <a:t>Crescente</a:t>
            </a:r>
            <a:r>
              <a:rPr lang="cs-CZ" sz="1800" b="1" u="none" strike="noStrike" baseline="0" dirty="0">
                <a:solidFill>
                  <a:srgbClr val="333333"/>
                </a:solidFill>
              </a:rPr>
              <a:t> fide 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(Když se šířila víra)  –  po r. 975, ničení idolů</a:t>
            </a:r>
          </a:p>
          <a:p>
            <a:pPr algn="l"/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Legenda tzv. Kristiána o sv. Václavu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800" b="0" u="none" strike="noStrike" baseline="0" dirty="0">
                <a:solidFill>
                  <a:srgbClr val="333333"/>
                </a:solidFill>
              </a:rPr>
              <a:t>(Legenda Christiani </a:t>
            </a:r>
            <a:r>
              <a:rPr lang="it-IT" sz="1800" b="0" i="1" u="none" strike="noStrike" baseline="0" dirty="0">
                <a:solidFill>
                  <a:srgbClr val="333333"/>
                </a:solidFill>
              </a:rPr>
              <a:t>– </a:t>
            </a:r>
            <a:r>
              <a:rPr lang="it-IT" sz="1800" b="0" u="none" strike="noStrike" baseline="0" dirty="0">
                <a:solidFill>
                  <a:srgbClr val="333333"/>
                </a:solidFill>
              </a:rPr>
              <a:t>Vita et passio sancti Wenceslai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et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sancte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Ludmile ave eis</a:t>
            </a:r>
          </a:p>
          <a:p>
            <a:pPr marL="0" indent="0" algn="l">
              <a:buNone/>
            </a:pPr>
            <a:r>
              <a:rPr lang="cs-CZ" sz="1800" i="1" dirty="0">
                <a:solidFill>
                  <a:srgbClr val="333333"/>
                </a:solidFill>
              </a:rPr>
              <a:t>                                                                     </a:t>
            </a:r>
            <a:r>
              <a:rPr lang="cs-CZ" sz="1800" dirty="0">
                <a:solidFill>
                  <a:srgbClr val="333333"/>
                </a:solidFill>
              </a:rPr>
              <a:t>(K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ristianova</a:t>
            </a:r>
            <a:r>
              <a:rPr lang="cs-CZ" sz="1800" b="0" i="1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legenda – Život a umučeni sv.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Vaclava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a jeho baby Ludmily) </a:t>
            </a:r>
          </a:p>
          <a:p>
            <a:pPr marL="0" indent="0" algn="l">
              <a:buNone/>
            </a:pPr>
            <a:r>
              <a:rPr lang="cs-CZ" sz="1800" u="none" strike="noStrike" baseline="0" dirty="0">
                <a:solidFill>
                  <a:srgbClr val="333333"/>
                </a:solidFill>
              </a:rPr>
              <a:t>                                                                      –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70. léta 10. stol.</a:t>
            </a:r>
          </a:p>
          <a:p>
            <a:pPr marL="0" indent="0" algn="l">
              <a:buNone/>
            </a:pP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</a:t>
            </a:r>
          </a:p>
          <a:p>
            <a:r>
              <a:rPr lang="cs-CZ" sz="1800" u="sng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Život sv. </a:t>
            </a:r>
            <a:r>
              <a:rPr lang="cs-CZ" sz="1800" b="1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Nauma</a:t>
            </a: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žák Cyrila a Metoděje, založil klášter na břehu Ochridského jezera</a:t>
            </a:r>
          </a:p>
          <a:p>
            <a:endParaRPr lang="cs-CZ" sz="18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Kosmova kronika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 poč. 12.stol.: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zákaz pohanských zvyklostí za Břetislava I. (1039) a Břetislava II. (1092) </a:t>
            </a:r>
          </a:p>
          <a:p>
            <a:pPr marL="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–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informuje o </a:t>
            </a:r>
            <a:r>
              <a:rPr lang="cs-CZ" sz="1800" b="1" u="none" strike="noStrike" baseline="0" dirty="0" err="1">
                <a:solidFill>
                  <a:srgbClr val="333333"/>
                </a:solidFill>
                <a:latin typeface="EtelkaLight-Italic"/>
              </a:rPr>
              <a:t>Hnězdenskych</a:t>
            </a:r>
            <a:r>
              <a:rPr lang="cs-CZ" sz="1800" b="1" u="none" strike="noStrike" baseline="0" dirty="0">
                <a:solidFill>
                  <a:srgbClr val="333333"/>
                </a:solidFill>
                <a:latin typeface="EtelkaLight-Italic"/>
              </a:rPr>
              <a:t> dekretech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vyhlášených nad hrobem sv. Vojtěcha v Hnězdně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1039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333333"/>
                </a:solidFill>
                <a:latin typeface="EtelkaLight"/>
              </a:rPr>
              <a:t>                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  <a:latin typeface="EtelkaLight"/>
              </a:rPr>
              <a:t>S</a:t>
            </a:r>
            <a:r>
              <a:rPr lang="pl-PL" sz="1800" b="1" u="none" strike="noStrike" baseline="0" dirty="0">
                <a:solidFill>
                  <a:srgbClr val="333333"/>
                </a:solidFill>
                <a:latin typeface="EtelkaLight-Italic"/>
              </a:rPr>
              <a:t>tatutech</a:t>
            </a:r>
            <a:r>
              <a:rPr lang="pl-PL" sz="1800" b="0" i="1" u="none" strike="noStrike" baseline="0" dirty="0">
                <a:solidFill>
                  <a:srgbClr val="333333"/>
                </a:solidFill>
                <a:latin typeface="EtelkaLight-Italic"/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z roku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1092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–   dle těchto ustanovení byla pokuta za pochování mrtvého na poli 300 denárů,</a:t>
            </a:r>
          </a:p>
          <a:p>
            <a:pPr marL="0" indent="0" algn="l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pochovávání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v lese,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bdění u mrtvého, omývání těla, vynášení mrtvého,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odsouzení nepořádných </a:t>
            </a:r>
          </a:p>
          <a:p>
            <a:pPr marL="0" indent="0" algn="l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pohřbů a kratochvílí nad nimi </a:t>
            </a:r>
          </a:p>
          <a:p>
            <a:pPr marL="0" indent="0">
              <a:buNone/>
            </a:pPr>
            <a:endParaRPr lang="cs-CZ" sz="1800" b="1" dirty="0">
              <a:ea typeface="Times New Roman" panose="02020603050405020304" pitchFamily="18" charset="0"/>
            </a:endParaRPr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Homiliář opatovický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 11./12. stol.:  sestaven pražským biskupem:  uvádí pohanské přežitky v podobě magických praktik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kult démonů a idolů</a:t>
            </a:r>
            <a:endParaRPr lang="cs-CZ" sz="1800" dirty="0">
              <a:ea typeface="Times New Roman" panose="02020603050405020304" pitchFamily="18" charset="0"/>
            </a:endParaRPr>
          </a:p>
          <a:p>
            <a:r>
              <a:rPr lang="cs-CZ" sz="1800" b="1" dirty="0">
                <a:effectLst/>
                <a:ea typeface="Times New Roman" panose="02020603050405020304" pitchFamily="18" charset="0"/>
              </a:rPr>
              <a:t>Katalog magie mnicha Rudolfa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 z cisterciáckého kláštera v Rudách Ratibořských,  1235-1250</a:t>
            </a:r>
          </a:p>
          <a:p>
            <a:pPr marL="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Kronika Jana </a:t>
            </a:r>
            <a:r>
              <a:rPr lang="cs-CZ" sz="1800" b="1" dirty="0" err="1">
                <a:effectLst/>
                <a:ea typeface="Times New Roman" panose="02020603050405020304" pitchFamily="18" charset="0"/>
              </a:rPr>
              <a:t>Dlugosze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z konce 15. stol.:  popisuje folklórní tradice</a:t>
            </a:r>
          </a:p>
          <a:p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08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95A63A-F1C5-4FF5-A10C-18EC5426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771524"/>
            <a:ext cx="11496674" cy="5876925"/>
          </a:xfrm>
        </p:spPr>
        <p:txBody>
          <a:bodyPr>
            <a:normAutofit/>
          </a:bodyPr>
          <a:lstStyle/>
          <a:p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Arabští autoři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z 10. stol. –    Ibn </a:t>
            </a:r>
            <a:r>
              <a:rPr lang="cs-CZ" sz="2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Fadlán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cs-CZ" sz="2200" u="sng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líčení pohřbu ruského velmože v roce 922</a:t>
            </a:r>
          </a:p>
          <a:p>
            <a:pPr marL="0" indent="0">
              <a:buNone/>
            </a:pP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al </a:t>
            </a:r>
            <a:r>
              <a:rPr lang="cs-CZ" sz="2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Mas,údí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 o obětech a chrámech na výšinách</a:t>
            </a:r>
          </a:p>
          <a:p>
            <a:pPr marL="0" indent="0">
              <a:buNone/>
            </a:pPr>
            <a:r>
              <a:rPr lang="cs-CZ" sz="2200" dirty="0">
                <a:ea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</a:t>
            </a:r>
            <a:r>
              <a:rPr lang="cs-CZ" sz="2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ibn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Rust</a:t>
            </a:r>
            <a:r>
              <a:rPr lang="cs-CZ" sz="2200" u="sng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perský geograf </a:t>
            </a:r>
            <a:r>
              <a:rPr lang="cs-CZ" sz="2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Gardízí</a:t>
            </a:r>
            <a:endParaRPr lang="cs-CZ" sz="22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2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Germánští autoři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sz="2200" b="1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Widukind</a:t>
            </a:r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z </a:t>
            </a:r>
            <a:r>
              <a:rPr lang="cs-CZ" sz="2200" b="1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Corvey</a:t>
            </a:r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saský kronikář, 10. stol.  </a:t>
            </a:r>
            <a:endParaRPr lang="cs-CZ" sz="22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</a:t>
            </a:r>
            <a:r>
              <a:rPr lang="cs-CZ" sz="2200" dirty="0"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sz="2200" b="1" dirty="0">
                <a:ea typeface="Times New Roman" panose="02020603050405020304" pitchFamily="18" charset="0"/>
                <a:cs typeface="Calibri" panose="020F0502020204030204" pitchFamily="34" charset="0"/>
              </a:rPr>
              <a:t>Dětmar z </a:t>
            </a:r>
            <a:r>
              <a:rPr lang="cs-CZ" sz="2200" b="1" dirty="0" err="1">
                <a:ea typeface="Times New Roman" panose="02020603050405020304" pitchFamily="18" charset="0"/>
                <a:cs typeface="Calibri" panose="020F0502020204030204" pitchFamily="34" charset="0"/>
              </a:rPr>
              <a:t>Merseburku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1012 až 1218, údaje o Retře </a:t>
            </a:r>
          </a:p>
          <a:p>
            <a:pPr marL="0" indent="0">
              <a:buNone/>
            </a:pPr>
            <a:r>
              <a:rPr lang="cs-CZ" sz="22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Adam z Brém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  1074-1076, kanovník </a:t>
            </a:r>
          </a:p>
          <a:p>
            <a:pPr marL="0" indent="0">
              <a:buNone/>
            </a:pP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–  </a:t>
            </a:r>
            <a:r>
              <a:rPr lang="cs-CZ" sz="2200" b="1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Saxo</a:t>
            </a:r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200" b="1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Grammaticus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Dějiny Dánů, 1185-1201</a:t>
            </a:r>
          </a:p>
          <a:p>
            <a:pPr marL="0" indent="0">
              <a:buNone/>
            </a:pP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vylíčil úlohu slovanských kněží</a:t>
            </a:r>
          </a:p>
          <a:p>
            <a:pPr marL="0" indent="0">
              <a:buNone/>
            </a:pPr>
            <a:r>
              <a:rPr lang="cs-CZ" sz="2200" dirty="0"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popis chrámu v </a:t>
            </a:r>
            <a:r>
              <a:rPr lang="cs-CZ" sz="2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Arkóně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cs-CZ" sz="2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Svand</a:t>
            </a:r>
            <a:r>
              <a:rPr lang="cs-CZ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ovítova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kultu </a:t>
            </a:r>
          </a:p>
          <a:p>
            <a:pPr marL="0" indent="0">
              <a:buNone/>
            </a:pPr>
            <a:r>
              <a:rPr lang="cs-CZ" sz="22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Ota Bamberský: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 misijní cesty do Pomořan:   1124-5 a 1128 </a:t>
            </a:r>
          </a:p>
          <a:p>
            <a:pPr marL="0" indent="0">
              <a:buNone/>
            </a:pP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–  </a:t>
            </a:r>
            <a:r>
              <a:rPr lang="cs-CZ" sz="2200" b="1" dirty="0" err="1">
                <a:effectLst/>
                <a:ea typeface="Times New Roman" panose="02020603050405020304" pitchFamily="18" charset="0"/>
              </a:rPr>
              <a:t>Helmold</a:t>
            </a:r>
            <a:r>
              <a:rPr lang="cs-CZ" sz="2200" b="1" dirty="0">
                <a:ea typeface="Times New Roman" panose="02020603050405020304" pitchFamily="18" charset="0"/>
              </a:rPr>
              <a:t>: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Slovanská kronika – popis misijní cesty do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Vagrie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a Meklenbursku</a:t>
            </a:r>
          </a:p>
          <a:p>
            <a:pPr marL="0" indent="0">
              <a:buNone/>
            </a:pPr>
            <a:endParaRPr lang="cs-CZ" sz="2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19988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7324</Words>
  <Application>Microsoft Office PowerPoint</Application>
  <PresentationFormat>Širokoúhlá obrazovka</PresentationFormat>
  <Paragraphs>673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EtelkaLight</vt:lpstr>
      <vt:lpstr>EtelkaLight-Italic</vt:lpstr>
      <vt:lpstr>Times New Roman</vt:lpstr>
      <vt:lpstr>Motiv Office</vt:lpstr>
      <vt:lpstr>Archeologie středověké a novověké sakrální architektury </vt:lpstr>
      <vt:lpstr>                                Pohanství</vt:lpstr>
      <vt:lpstr>Prezentace aplikace PowerPoint</vt:lpstr>
      <vt:lpstr>Prezentace aplikace PowerPoint</vt:lpstr>
      <vt:lpstr>                               Prameny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Věrské představy</vt:lpstr>
      <vt:lpstr>                          Slovanský panteon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Pohanské svatyně</vt:lpstr>
      <vt:lpstr>Prezentace aplikace PowerPoint</vt:lpstr>
      <vt:lpstr>Prezentace aplikace PowerPoint</vt:lpstr>
      <vt:lpstr>Prezentace aplikace PowerPoint</vt:lpstr>
      <vt:lpstr>                                  Pohanství</vt:lpstr>
      <vt:lpstr>Prezentace aplikace PowerPoint</vt:lpstr>
      <vt:lpstr>                                Literatura</vt:lpstr>
      <vt:lpstr>Prezentace aplikace PowerPoint</vt:lpstr>
      <vt:lpstr>                                     Prosazování křesťanství</vt:lpstr>
      <vt:lpstr>                                Christianizace</vt:lpstr>
      <vt:lpstr>Prezentace aplikace PowerPoint</vt:lpstr>
      <vt:lpstr>Prezentace aplikace PowerPoint</vt:lpstr>
      <vt:lpstr>                       Polsko - christianizace</vt:lpstr>
      <vt:lpstr>Prezentace aplikace PowerPoint</vt:lpstr>
      <vt:lpstr>Prezentace aplikace PowerPoint</vt:lpstr>
      <vt:lpstr>                    Maďarsko – christianizace</vt:lpstr>
      <vt:lpstr>Prezentace aplikace PowerPoint</vt:lpstr>
      <vt:lpstr>             Bulharsko  (I. stát:  681-1018) </vt:lpstr>
      <vt:lpstr>Prezentace aplikace PowerPoint</vt:lpstr>
      <vt:lpstr>                                                       Christianizace Rusi  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Pohanské přežitky</vt:lpstr>
      <vt:lpstr>                                        Pohanské přežitky</vt:lpstr>
      <vt:lpstr>                         Chazarský kaganát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středověké a novověké sakrální architektury</dc:title>
  <dc:creator>Markéta Tymonová</dc:creator>
  <cp:lastModifiedBy>tym0001</cp:lastModifiedBy>
  <cp:revision>7</cp:revision>
  <dcterms:created xsi:type="dcterms:W3CDTF">2023-08-24T12:29:32Z</dcterms:created>
  <dcterms:modified xsi:type="dcterms:W3CDTF">2024-10-06T19:25:17Z</dcterms:modified>
</cp:coreProperties>
</file>