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513" r:id="rId4"/>
    <p:sldId id="512" r:id="rId5"/>
    <p:sldId id="497" r:id="rId6"/>
    <p:sldId id="501" r:id="rId7"/>
    <p:sldId id="505" r:id="rId8"/>
    <p:sldId id="506" r:id="rId9"/>
    <p:sldId id="508" r:id="rId10"/>
    <p:sldId id="507" r:id="rId11"/>
    <p:sldId id="503" r:id="rId12"/>
    <p:sldId id="504" r:id="rId13"/>
    <p:sldId id="546" r:id="rId14"/>
    <p:sldId id="320" r:id="rId15"/>
    <p:sldId id="324" r:id="rId16"/>
    <p:sldId id="547" r:id="rId17"/>
    <p:sldId id="321" r:id="rId18"/>
    <p:sldId id="362" r:id="rId19"/>
    <p:sldId id="414" r:id="rId20"/>
    <p:sldId id="322" r:id="rId21"/>
    <p:sldId id="482" r:id="rId22"/>
    <p:sldId id="496" r:id="rId23"/>
    <p:sldId id="500" r:id="rId24"/>
    <p:sldId id="548" r:id="rId25"/>
    <p:sldId id="541" r:id="rId26"/>
    <p:sldId id="540" r:id="rId27"/>
    <p:sldId id="432" r:id="rId28"/>
    <p:sldId id="491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4ADCEA-9660-4F5C-BB4B-37A264AC5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5FE7EC-44AE-4799-9D01-7CF354136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462DA0-D94D-4B53-8D61-BA9B782F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67AE6A-44A5-4405-BCC3-375629FA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3D4D82-0549-42A2-90AF-17E61813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89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C48B80-4D8C-4FF7-80E1-98C7CEB3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53F7051-C837-4C36-98EE-A02F41E16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53E196-CF9F-4CC6-8083-C1B1095BA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91B0DD-609C-4065-8099-4276CF9F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2081A2-C42F-4523-ADBF-E2CA1A6D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00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2C76D69-301E-40BC-9070-C20C9E5E5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70AAEAC-E20A-4C25-A411-FA017E8D2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817587-63CA-4E80-874C-230F1A492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D01760-13AD-40F7-9AFA-7F9F19A6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91AAA4-3BF9-4932-81C5-67DDA029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86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DCE7F-A232-442A-B76B-F27812B2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968D2-E361-4BF9-8E3E-08748AF79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91290B-2709-4DCB-9B4B-CA5AAE54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1A2447-24B5-4190-931E-22B3114F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BC56D1-FC21-4937-BBB3-A10DC2CD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81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CBF3B-0E35-4DBE-9253-9697F1BD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7D1AA8-0CAE-4189-83AB-C83D76E3C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294FB8-29FC-4B1B-A29B-B6420435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0ECBC6-08C1-451F-9462-31EF9C32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DDCF3C-204C-4F39-92C9-6A0473D15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71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E2B7AF-101E-4FB2-BA0F-0BDFE7FD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20D772-CA61-4DB9-AA6F-0A47928E9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16A71A-ADE0-4FAC-BE1E-26093C0C5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887B90-E1DC-4127-86A1-1AC8A08F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574BE1-CFF2-4759-839F-8A35BDAC6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05429C-DA31-4435-8AEA-510BF7A0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87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C3D80-B79E-4F7D-8DB3-C035D54D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57BB55-32B9-4FC9-A7FE-9141953E1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06BB82B-B1A7-44CC-90EF-855981EAB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149F373-B61F-4D45-9686-E866983D2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7A6BA6B-3FE6-4E98-9785-C4EC5D03C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2C6B39E-E3FB-4451-B2C9-F8048C86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3C8EFC4-CDB6-431D-B620-0EEE8446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DD374DC-320C-46F9-9C37-DD9DF06A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9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F1A5C-3ACC-4C78-A8AA-C27600BFA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BEDF53A-0B8D-48AF-91C4-1F53656C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AB7F48-AA5F-44FC-956C-03025016A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8E7107F-D45A-4ADA-9ABA-D0B9B62D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492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5832622-5C3A-4CB0-94D7-FB03CEEF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1768C38-33C4-48FE-B86B-602CFC504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7F5393-8201-43A4-9EF2-17D7845C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90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AD2C5E-0E01-4D72-B53C-703D23B22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00A5AA-5DC0-4F4D-AFEE-9FEEACB17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9F3CD4F-6070-43CA-A825-0CD50AF22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7DB584-8A0C-46CC-A7A5-64AD593D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96683C5-7C0B-49A8-A7BB-BD724F08D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B04826-3007-4230-BFC9-89BCC544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69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DD7E19-3C44-4FA5-BF67-E1A0E08B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F3FBA38-BC50-42BD-9A57-1B1F3C216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EA3043-774E-445E-91D8-5EEE1F731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ACEFFD2-312E-42BD-90C5-F62AF57C8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82233D-7363-4B1C-9A76-1CF29D68C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B97BEF-C067-49C5-A5C9-82C667DA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67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D39CEA4-A555-416D-BA6E-2A554DA1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9D2A11-E08C-4FF4-BA43-72CFED835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DB1E7D-3779-497D-88ED-82546CC82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D91A7-AFE8-431A-A605-C1B2A256A45E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11E095-DF28-4FB0-91A5-94879AE73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792910-AD2C-41EE-8A69-FD89B6923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22B4F-C5EB-4093-A7A5-F4E3E913B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31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ylotojinak.cz/images/stories/nove-poznatky/Lev_Hradec_II.jpg" TargetMode="Externa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3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4CF2AB-51ED-4D92-B983-DF3A7BD423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Archeologie středověké a novověké sakrální architektury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3CA8D6-0F88-4D08-B641-EC4FE51A5E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1800" kern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cs-CZ" b="1" kern="0" dirty="0">
                <a:effectLst/>
                <a:latin typeface="Times New Roman" panose="02020603050405020304" pitchFamily="18" charset="0"/>
                <a:ea typeface="TimesNewRomanPSMT"/>
              </a:rPr>
              <a:t>Archeologické doklady christianizace (církevní architektura, ritus, předměty).</a:t>
            </a:r>
            <a:endParaRPr lang="cs-CZ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30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826CF60-068F-4219-94A8-FAE7CFC76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/>
          <a:stretch/>
        </p:blipFill>
        <p:spPr>
          <a:xfrm>
            <a:off x="8720916" y="104721"/>
            <a:ext cx="3093756" cy="41875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6CA3B5E-A866-4D14-BF76-A68C686E2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56" y="4187570"/>
            <a:ext cx="2852774" cy="264345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3381F59-5447-47E2-8785-E7F4F6B9FF38}"/>
              </a:ext>
            </a:extLst>
          </p:cNvPr>
          <p:cNvSpPr txBox="1"/>
          <p:nvPr/>
        </p:nvSpPr>
        <p:spPr>
          <a:xfrm>
            <a:off x="7000078" y="841801"/>
            <a:ext cx="232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333333"/>
                </a:solidFill>
              </a:rPr>
              <a:t>  rotunda sv. Víta</a:t>
            </a:r>
            <a:endParaRPr lang="cs-CZ" sz="24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0F3505-BFF4-4959-BC62-5C3EA7E3E52F}"/>
              </a:ext>
            </a:extLst>
          </p:cNvPr>
          <p:cNvSpPr txBox="1"/>
          <p:nvPr/>
        </p:nvSpPr>
        <p:spPr>
          <a:xfrm>
            <a:off x="2208944" y="240427"/>
            <a:ext cx="197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333333"/>
                </a:solidFill>
              </a:rPr>
              <a:t>bazilika sv. Jiří</a:t>
            </a:r>
            <a:endParaRPr lang="cs-CZ" sz="2400" b="1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4A5AD27-1234-49A4-A414-AD842C1EE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" y="1219127"/>
            <a:ext cx="6622750" cy="423623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C50827-4E18-40B1-AE0B-84624A6C3669}"/>
              </a:ext>
            </a:extLst>
          </p:cNvPr>
          <p:cNvSpPr txBox="1"/>
          <p:nvPr/>
        </p:nvSpPr>
        <p:spPr>
          <a:xfrm>
            <a:off x="207501" y="5991194"/>
            <a:ext cx="8666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Borkovský</a:t>
            </a:r>
            <a:r>
              <a:rPr lang="cs-CZ" dirty="0"/>
              <a:t>, I. 1975: Svatojiřská bazilika a klášter na Pražském hradě. Praha.</a:t>
            </a:r>
          </a:p>
          <a:p>
            <a:r>
              <a:rPr lang="cs-CZ" dirty="0"/>
              <a:t>Mašterová, K. 2015: Bazilika a </a:t>
            </a:r>
            <a:r>
              <a:rPr lang="cs-CZ" dirty="0" err="1"/>
              <a:t>kláštor</a:t>
            </a:r>
            <a:r>
              <a:rPr lang="cs-CZ" dirty="0"/>
              <a:t> sv. Jiří na </a:t>
            </a:r>
            <a:r>
              <a:rPr lang="cs-CZ" dirty="0" err="1"/>
              <a:t>Pražskom</a:t>
            </a:r>
            <a:r>
              <a:rPr lang="cs-CZ" dirty="0"/>
              <a:t> hrade </a:t>
            </a:r>
            <a:r>
              <a:rPr lang="cs-CZ" dirty="0" err="1"/>
              <a:t>vo</a:t>
            </a:r>
            <a:r>
              <a:rPr lang="cs-CZ" dirty="0"/>
              <a:t> </a:t>
            </a:r>
            <a:r>
              <a:rPr lang="cs-CZ" dirty="0" err="1"/>
              <a:t>svetle</a:t>
            </a:r>
            <a:r>
              <a:rPr lang="cs-CZ" dirty="0"/>
              <a:t> archeologického </a:t>
            </a:r>
          </a:p>
          <a:p>
            <a:r>
              <a:rPr lang="cs-CZ" dirty="0" err="1"/>
              <a:t>výskumu</a:t>
            </a:r>
            <a:r>
              <a:rPr lang="cs-CZ" dirty="0"/>
              <a:t>. Nepublikovaná dizertační práce, FF UK Praha.</a:t>
            </a:r>
          </a:p>
        </p:txBody>
      </p:sp>
    </p:spTree>
    <p:extLst>
      <p:ext uri="{BB962C8B-B14F-4D97-AF65-F5344CB8AC3E}">
        <p14:creationId xmlns:p14="http://schemas.microsoft.com/office/powerpoint/2010/main" val="198627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168D709-B429-4BF9-96AA-B93F4E807D86}"/>
              </a:ext>
            </a:extLst>
          </p:cNvPr>
          <p:cNvSpPr txBox="1"/>
          <p:nvPr/>
        </p:nvSpPr>
        <p:spPr>
          <a:xfrm>
            <a:off x="885318" y="443978"/>
            <a:ext cx="4666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Levý Hradec  </a:t>
            </a:r>
            <a:r>
              <a:rPr lang="cs-CZ" sz="2400" dirty="0">
                <a:solidFill>
                  <a:srgbClr val="333333"/>
                </a:solidFill>
              </a:rPr>
              <a:t>–   kostel. Sv. Klimenta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D6C9DD-0F9C-4334-BC58-51584DCD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73" y="2984424"/>
            <a:ext cx="5604006" cy="33874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F4F5997-FBCC-46A0-A122-1A2ACD75C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19" y="200828"/>
            <a:ext cx="3508780" cy="25814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02EADB-005E-4984-A8B5-6021380E4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52" y="1069384"/>
            <a:ext cx="5088829" cy="412306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50A2374-D233-4D2C-BB0C-81D9C2394F87}"/>
              </a:ext>
            </a:extLst>
          </p:cNvPr>
          <p:cNvSpPr txBox="1"/>
          <p:nvPr/>
        </p:nvSpPr>
        <p:spPr>
          <a:xfrm>
            <a:off x="404610" y="5356191"/>
            <a:ext cx="55172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1 - přístupová šíje 2 - brána předhradí, 3 - brána vnitřního hradiště, </a:t>
            </a:r>
            <a:r>
              <a:rPr lang="cs-CZ" b="1" dirty="0">
                <a:solidFill>
                  <a:srgbClr val="FF00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4 - kostel sv. Klimenta</a:t>
            </a:r>
            <a:r>
              <a:rPr lang="cs-CZ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5 - místo domnělého dvorce, 6 - intenzivně osídlený prostor vnitřního hradiště, 7 - rokle (podle výzkumu vedeného I. </a:t>
            </a:r>
            <a:r>
              <a:rPr lang="cs-CZ" dirty="0" err="1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Borkovským</a:t>
            </a:r>
            <a:r>
              <a:rPr lang="cs-CZ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J. Sláma)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2716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587912-21BF-440A-8B85-A5DB26308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53" y="567968"/>
            <a:ext cx="4581525" cy="40576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243CC58-F556-4353-8ED4-E902562EEB34}"/>
              </a:ext>
            </a:extLst>
          </p:cNvPr>
          <p:cNvSpPr txBox="1"/>
          <p:nvPr/>
        </p:nvSpPr>
        <p:spPr>
          <a:xfrm>
            <a:off x="986320" y="4988618"/>
            <a:ext cx="10870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Helvetica" panose="020B0604020202020204" pitchFamily="34" charset="0"/>
              </a:rPr>
              <a:t>Rekonstrukce palácového okrsku, vystavěného Slavníkem na hradišti Libice. Jako u většiny staveb rekonstruovaných pouze na základě archeologických reliktů jde o hypotetické ztvárnění. </a:t>
            </a:r>
          </a:p>
          <a:p>
            <a:r>
              <a:rPr lang="cs-CZ" dirty="0">
                <a:latin typeface="Helvetica" panose="020B0604020202020204" pitchFamily="34" charset="0"/>
              </a:rPr>
              <a:t>Podle R. Turka. Z knihy M. Lutovského </a:t>
            </a:r>
            <a:r>
              <a:rPr lang="cs-CZ" b="1" dirty="0">
                <a:latin typeface="Helvetica" panose="020B0604020202020204" pitchFamily="34" charset="0"/>
              </a:rPr>
              <a:t>``Bratrovrah a tvůrce státu''</a:t>
            </a:r>
            <a:r>
              <a:rPr lang="cs-CZ" dirty="0">
                <a:latin typeface="Helvetica" panose="020B0604020202020204" pitchFamily="34" charset="0"/>
              </a:rPr>
              <a:t>, Set out, 1998.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2901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19E18-9B8F-2B47-EEE7-1DFF1B25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1106150" cy="5619749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Základní třídění:   </a:t>
            </a:r>
            <a:r>
              <a:rPr lang="cs-CZ" sz="2200" dirty="0">
                <a:solidFill>
                  <a:srgbClr val="FF0000"/>
                </a:solidFill>
              </a:rPr>
              <a:t>     </a:t>
            </a:r>
            <a:r>
              <a:rPr lang="cs-CZ" sz="2200" b="1" dirty="0"/>
              <a:t>1.  venkovská:  </a:t>
            </a:r>
            <a:r>
              <a:rPr lang="cs-CZ" sz="2200" dirty="0"/>
              <a:t>mimo osady a inundace 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             </a:t>
            </a:r>
            <a:r>
              <a:rPr lang="cs-CZ" sz="2200" b="1" dirty="0"/>
              <a:t>2.  městské:</a:t>
            </a:r>
            <a:r>
              <a:rPr lang="cs-CZ" sz="2200" dirty="0"/>
              <a:t>  v areálech hradišť, u kostelů</a:t>
            </a:r>
          </a:p>
          <a:p>
            <a:pPr marL="0" indent="0">
              <a:buFontTx/>
              <a:buNone/>
              <a:defRPr/>
            </a:pPr>
            <a:endParaRPr lang="cs-CZ" sz="2200" b="1" dirty="0"/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Dělení podle pohřebního ritu:    </a:t>
            </a:r>
            <a:r>
              <a:rPr lang="cs-CZ" sz="2200" b="1" dirty="0"/>
              <a:t>1.  kostrová</a:t>
            </a:r>
          </a:p>
          <a:p>
            <a:pPr marL="0" indent="0">
              <a:buNone/>
              <a:defRPr/>
            </a:pPr>
            <a:r>
              <a:rPr lang="cs-CZ" sz="2200" b="1" dirty="0"/>
              <a:t>                                                                2.  </a:t>
            </a:r>
            <a:r>
              <a:rPr lang="cs-CZ" sz="2200" b="1" dirty="0" err="1"/>
              <a:t>birituální</a:t>
            </a:r>
            <a:endParaRPr lang="cs-CZ" sz="2200" b="1" dirty="0"/>
          </a:p>
          <a:p>
            <a:pPr marL="0" indent="0">
              <a:buNone/>
              <a:defRPr/>
            </a:pPr>
            <a:endParaRPr lang="cs-CZ" sz="2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Dělení podle vnější úpravy hrobů:</a:t>
            </a:r>
          </a:p>
          <a:p>
            <a:pPr>
              <a:defRPr/>
            </a:pPr>
            <a:endParaRPr lang="cs-CZ" sz="2200" b="1" dirty="0"/>
          </a:p>
          <a:p>
            <a:pPr marL="0" indent="0">
              <a:buNone/>
              <a:defRPr/>
            </a:pPr>
            <a:r>
              <a:rPr lang="cs-CZ" sz="2200" b="1" dirty="0"/>
              <a:t>      1.  Plochá   </a:t>
            </a:r>
            <a:r>
              <a:rPr lang="cs-CZ" sz="2200" dirty="0"/>
              <a:t>–   s povrchově označenými hroby:  původně rovy,  kameny nebo náhrobky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b="1" dirty="0"/>
              <a:t>     2.  Mohylníky </a:t>
            </a:r>
            <a:r>
              <a:rPr lang="cs-CZ" sz="2200" dirty="0"/>
              <a:t>  –  zpravidla opodál osad, na stráních, v lesích,  považovány za pohanský zvyk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–   uspořádání:  skupiny (Hluk, Strážovice), řady (Brankovice, Stěbořice)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–    protáhlé mohyly (Žlutava: M 12 – 3 kostrové H)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b="1" dirty="0"/>
              <a:t>     3.  Kostelní hřbitovy   </a:t>
            </a:r>
            <a:r>
              <a:rPr lang="cs-CZ" sz="2200" dirty="0"/>
              <a:t>–   ohrazeny palisádou, kamennou zdí s příkopem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–   uvnitř i vně kostela zděné hrobky (kámen, dřevo)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–   bohaté hroby příslušníků elit  (zpravidla vyloupeny)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2B5900-BF7A-B733-F405-6AF5B72C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-95249"/>
            <a:ext cx="9090991" cy="1238250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Pohřebiště</a:t>
            </a:r>
          </a:p>
        </p:txBody>
      </p:sp>
    </p:spTree>
    <p:extLst>
      <p:ext uri="{BB962C8B-B14F-4D97-AF65-F5344CB8AC3E}">
        <p14:creationId xmlns:p14="http://schemas.microsoft.com/office/powerpoint/2010/main" val="4193184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BFB6A4DD-237E-307D-4F56-833376898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342900"/>
            <a:ext cx="11725275" cy="65151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1.  Pohřebiště s plochými hroby:</a:t>
            </a:r>
            <a:r>
              <a:rPr lang="cs-CZ" dirty="0">
                <a:solidFill>
                  <a:srgbClr val="FF0000"/>
                </a:solidFill>
              </a:rPr>
              <a:t> </a:t>
            </a:r>
            <a:endParaRPr lang="cs-CZ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400" b="1" dirty="0"/>
              <a:t>Ritus </a:t>
            </a:r>
            <a:r>
              <a:rPr lang="cs-CZ" sz="2400" b="1" dirty="0">
                <a:solidFill>
                  <a:srgbClr val="FF0000"/>
                </a:solidFill>
              </a:rPr>
              <a:t>  </a:t>
            </a:r>
            <a:r>
              <a:rPr lang="cs-CZ" sz="2400" dirty="0"/>
              <a:t>–    </a:t>
            </a:r>
            <a:r>
              <a:rPr lang="cs-CZ" sz="2400" b="1" dirty="0"/>
              <a:t>8/9. stol.:  </a:t>
            </a:r>
            <a:r>
              <a:rPr lang="cs-CZ" sz="2400" dirty="0"/>
              <a:t>kostrový  (ve starším období žárové v mohylách)</a:t>
            </a:r>
          </a:p>
          <a:p>
            <a:pPr marL="0" indent="0">
              <a:buNone/>
              <a:defRPr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400" b="1" dirty="0"/>
              <a:t>Rozdělení podle velikosti:</a:t>
            </a:r>
            <a:r>
              <a:rPr lang="cs-CZ" sz="2400" dirty="0"/>
              <a:t>     a)   jednotlivé hroby</a:t>
            </a:r>
          </a:p>
          <a:p>
            <a:pPr marL="0" indent="0">
              <a:buNone/>
              <a:defRPr/>
            </a:pPr>
            <a:r>
              <a:rPr lang="cs-CZ" sz="2400" dirty="0"/>
              <a:t>                                                        b)   malé:  cca 20 H</a:t>
            </a:r>
          </a:p>
          <a:p>
            <a:pPr marL="0" indent="0">
              <a:buNone/>
              <a:defRPr/>
            </a:pPr>
            <a:r>
              <a:rPr lang="cs-CZ" sz="2400" dirty="0"/>
              <a:t>                                                        c)   střední:  cca 50 H</a:t>
            </a:r>
          </a:p>
          <a:p>
            <a:pPr marL="0" indent="0">
              <a:buNone/>
              <a:defRPr/>
            </a:pPr>
            <a:r>
              <a:rPr lang="cs-CZ" sz="2400" dirty="0">
                <a:cs typeface="Calibri" panose="020F0502020204030204" pitchFamily="34" charset="0"/>
              </a:rPr>
              <a:t>                                                        d)   velké:  cca 100 H   </a:t>
            </a:r>
            <a:r>
              <a:rPr lang="cs-CZ" sz="2400" dirty="0" err="1">
                <a:cs typeface="Calibri" panose="020F0502020204030204" pitchFamily="34" charset="0"/>
              </a:rPr>
              <a:t>Dol</a:t>
            </a:r>
            <a:r>
              <a:rPr lang="cs-CZ" sz="2400" dirty="0">
                <a:cs typeface="Calibri" panose="020F0502020204030204" pitchFamily="34" charset="0"/>
              </a:rPr>
              <a:t>. Věstonice-Na pískách –  1299H: 1945-</a:t>
            </a:r>
            <a:r>
              <a:rPr lang="cs-CZ" sz="2400" b="0" i="0" u="none" strike="noStrike" baseline="0" dirty="0">
                <a:cs typeface="Calibri" panose="020F0502020204030204" pitchFamily="34" charset="0"/>
              </a:rPr>
              <a:t>1959: J. </a:t>
            </a:r>
            <a:r>
              <a:rPr lang="cs-CZ" sz="2400" b="0" i="0" u="none" strike="noStrike" baseline="0" dirty="0" err="1">
                <a:cs typeface="Calibri" panose="020F0502020204030204" pitchFamily="34" charset="0"/>
              </a:rPr>
              <a:t>Poulík</a:t>
            </a:r>
            <a:r>
              <a:rPr lang="cs-CZ" sz="2400" dirty="0"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pl-PL" sz="2600" b="0" i="0" u="none" strike="noStrike" baseline="0" dirty="0"/>
              <a:t>                                                                                                                                             8./9. – pol. 11. stol. </a:t>
            </a:r>
            <a:endParaRPr lang="cs-CZ" sz="2600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400" b="1" dirty="0">
                <a:cs typeface="Calibri" panose="020F0502020204030204" pitchFamily="34" charset="0"/>
              </a:rPr>
              <a:t>Uspořádání hrobů</a:t>
            </a:r>
            <a:r>
              <a:rPr lang="cs-CZ" sz="2400" b="1" dirty="0">
                <a:solidFill>
                  <a:srgbClr val="FF0000"/>
                </a:solidFill>
                <a:cs typeface="Calibri" panose="020F0502020204030204" pitchFamily="34" charset="0"/>
              </a:rPr>
              <a:t>    </a:t>
            </a:r>
            <a:r>
              <a:rPr lang="cs-CZ" sz="2400" dirty="0">
                <a:cs typeface="Calibri" panose="020F0502020204030204" pitchFamily="34" charset="0"/>
              </a:rPr>
              <a:t>–   venkovské pohřebiště:   nepravidelné skupinky, později náznaky řad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2400" b="1" dirty="0"/>
              <a:t>Hrobová jáma</a:t>
            </a:r>
            <a:r>
              <a:rPr lang="cs-CZ" sz="2400" b="1" dirty="0">
                <a:solidFill>
                  <a:srgbClr val="FF0000"/>
                </a:solidFill>
              </a:rPr>
              <a:t>   </a:t>
            </a:r>
            <a:r>
              <a:rPr lang="cs-CZ" sz="2400" dirty="0"/>
              <a:t>–</a:t>
            </a:r>
            <a:r>
              <a:rPr lang="cs-CZ" sz="2400" b="1" dirty="0"/>
              <a:t>  půdorys:  </a:t>
            </a:r>
            <a:r>
              <a:rPr lang="cs-CZ" sz="2400" dirty="0"/>
              <a:t>obdélná či lichoběžná, stěny kolmé i zešikmené, výklenky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</a:t>
            </a:r>
            <a:r>
              <a:rPr lang="cs-CZ" sz="2400" b="1" dirty="0"/>
              <a:t> orientace:  </a:t>
            </a:r>
            <a:r>
              <a:rPr lang="cs-CZ" sz="2400" dirty="0"/>
              <a:t>základní:    Z – V     odchylky:  JZ – SV až SZ – JV (východ slunce v různých obdobích)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rozměry: </a:t>
            </a:r>
            <a:r>
              <a:rPr lang="cs-CZ" sz="2400" dirty="0"/>
              <a:t> cca.  200 x 60 až 100 cm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hloubka: </a:t>
            </a:r>
            <a:r>
              <a:rPr lang="cs-CZ" sz="2400" dirty="0"/>
              <a:t> velmi mělké 10 – 30 cm, hluboké (Žlutava – 330 cm)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dno: </a:t>
            </a:r>
            <a:r>
              <a:rPr lang="cs-CZ" sz="2400" dirty="0"/>
              <a:t> vysypané pískem, vymazané jílem, stopy vápna, dřevěná deska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vystýlka:  </a:t>
            </a:r>
            <a:r>
              <a:rPr lang="cs-CZ" sz="2400" dirty="0"/>
              <a:t>traviny, větvičky, těla přikrývána látkou (otisky tkanin na milodarech), prkno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úprava:</a:t>
            </a:r>
            <a:r>
              <a:rPr lang="cs-CZ" sz="2400" dirty="0"/>
              <a:t>  prosté bez vyložení,  významnější s obklady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obložení:</a:t>
            </a:r>
            <a:r>
              <a:rPr lang="cs-CZ" sz="2400" dirty="0"/>
              <a:t>  kameny, kamenné skříňky z plochých kamenných desek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b="1" dirty="0"/>
              <a:t>                                  </a:t>
            </a:r>
            <a:r>
              <a:rPr lang="cs-CZ" sz="2400" dirty="0"/>
              <a:t>–  </a:t>
            </a:r>
            <a:r>
              <a:rPr lang="cs-CZ" sz="2400" b="1" dirty="0"/>
              <a:t>rakve:  </a:t>
            </a:r>
            <a:r>
              <a:rPr lang="cs-CZ" sz="2400" dirty="0"/>
              <a:t>desky spojovány železnými skobami, pravoúhle zalomené plechy, pásy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400" dirty="0"/>
              <a:t>           </a:t>
            </a:r>
            <a:r>
              <a:rPr lang="cs-CZ" sz="2400" b="1" dirty="0"/>
              <a:t> </a:t>
            </a:r>
            <a:r>
              <a:rPr lang="cs-CZ" sz="2400" dirty="0"/>
              <a:t> </a:t>
            </a:r>
            <a:endParaRPr lang="cs-CZ" sz="2400" b="1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C855A-D94D-3DCE-1812-665230E61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457199"/>
            <a:ext cx="11706225" cy="68294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Poloha koster: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základní</a:t>
            </a:r>
            <a:r>
              <a:rPr lang="cs-CZ" sz="1900" dirty="0"/>
              <a:t>    –  naznak s lebkou na týlu, hlavou k Z, paže podél těla a nohama vedle sebe 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odchylky</a:t>
            </a:r>
            <a:r>
              <a:rPr lang="cs-CZ" sz="1900" dirty="0"/>
              <a:t>   –  uložení rukou, nohou, lebky   (druhotné , </a:t>
            </a:r>
            <a:r>
              <a:rPr lang="cs-CZ" sz="1900" dirty="0" err="1"/>
              <a:t>bioturbace</a:t>
            </a:r>
            <a:r>
              <a:rPr lang="cs-CZ" sz="1900" dirty="0"/>
              <a:t>, hlodavci aj.)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anomálie</a:t>
            </a:r>
            <a:r>
              <a:rPr lang="cs-CZ" sz="1900" dirty="0"/>
              <a:t>   –  pohřby na okraji pohřebiště, na břiše, zavalení kameny (vampyrismus), se zvířetem (Diváky), pohřby psů (Břeclav-Líbivá)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Hrobové nálezy: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milodary</a:t>
            </a:r>
            <a:r>
              <a:rPr lang="cs-CZ" sz="1900" dirty="0"/>
              <a:t>   –  předměty úmyslně uložené do hrobu za fiktivním účelem (ostruhy u lebky)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amulety:  předměty s magickým (ochranným) významem –  korálky proti uhranutí, </a:t>
            </a:r>
            <a:r>
              <a:rPr lang="cs-CZ" sz="1900" dirty="0" err="1"/>
              <a:t>kaptorgy</a:t>
            </a:r>
            <a:r>
              <a:rPr lang="cs-CZ" sz="1900" dirty="0"/>
              <a:t>, rolničky, </a:t>
            </a:r>
            <a:r>
              <a:rPr lang="cs-CZ" sz="1900" dirty="0" err="1"/>
              <a:t>fosílie</a:t>
            </a:r>
            <a:r>
              <a:rPr lang="cs-CZ" sz="1900" dirty="0"/>
              <a:t> (ulity)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starožitnosti:  předměty pravěké nebo protohistorické (avarská kování)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dokladové předměty</a:t>
            </a:r>
            <a:r>
              <a:rPr lang="cs-CZ" sz="1900" dirty="0"/>
              <a:t>  –  věci vložené bez zvláštního záměru (součásti oděvu)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předměty </a:t>
            </a:r>
            <a:r>
              <a:rPr lang="cs-CZ" sz="1900" b="1"/>
              <a:t>denní potřeby  </a:t>
            </a:r>
            <a:r>
              <a:rPr lang="cs-CZ" sz="1900"/>
              <a:t>–  </a:t>
            </a:r>
            <a:r>
              <a:rPr lang="cs-CZ" sz="1900" dirty="0"/>
              <a:t>nádoby, vědra, nože, srpy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dirty="0"/>
              <a:t> </a:t>
            </a:r>
            <a:r>
              <a:rPr lang="cs-CZ" sz="1900" b="1" dirty="0">
                <a:solidFill>
                  <a:srgbClr val="FF0000"/>
                </a:solidFill>
              </a:rPr>
              <a:t>Pohřební výbava:</a:t>
            </a:r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venkovské prostředí   </a:t>
            </a:r>
            <a:r>
              <a:rPr lang="cs-CZ" sz="1900" dirty="0"/>
              <a:t>–   poměr M a Ž hrobů je přibližně vyrovnaný  (index maskulinity)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–   cca 70%  více vybavených hrobů:  </a:t>
            </a:r>
            <a:r>
              <a:rPr lang="cs-CZ" sz="1900" dirty="0" err="1"/>
              <a:t>Dol</a:t>
            </a:r>
            <a:r>
              <a:rPr lang="cs-CZ" sz="1900" dirty="0"/>
              <a:t>. Věstonice, Morkůvky, Vel. Bílovice; Rajhradice 54%</a:t>
            </a:r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centrální lokality</a:t>
            </a:r>
            <a:r>
              <a:rPr lang="cs-CZ" sz="1900" dirty="0"/>
              <a:t>   –   menší podíl vybavených hrobů:   Mikulčice-6. kostel 36,5%, Modrá 39%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keramika  </a:t>
            </a:r>
            <a:r>
              <a:rPr lang="cs-CZ" sz="1900" dirty="0"/>
              <a:t> –   vesnická pohřebiště:  Nechvalín I+II. 21 a 13%; Prušánky 1 34,5% , Morkůvky 44 %, Hor. Kotvice 30%,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D. Věstonice 25%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–   centrální pohřebiště:  Mikulčice-</a:t>
            </a:r>
            <a:r>
              <a:rPr lang="pt-BR" sz="1900" dirty="0"/>
              <a:t>6. kostel 0,5%</a:t>
            </a:r>
            <a:r>
              <a:rPr lang="cs-CZ" sz="1900" dirty="0"/>
              <a:t>, </a:t>
            </a:r>
            <a:r>
              <a:rPr lang="pt-BR" sz="1900" dirty="0"/>
              <a:t>St</a:t>
            </a:r>
            <a:r>
              <a:rPr lang="cs-CZ" sz="1900" dirty="0"/>
              <a:t>. </a:t>
            </a:r>
            <a:r>
              <a:rPr lang="pt-BR" sz="1900" dirty="0"/>
              <a:t>Město</a:t>
            </a:r>
            <a:r>
              <a:rPr lang="cs-CZ" sz="1900" dirty="0"/>
              <a:t>-</a:t>
            </a:r>
            <a:r>
              <a:rPr lang="pt-BR" sz="1900" dirty="0"/>
              <a:t>Na</a:t>
            </a:r>
            <a:r>
              <a:rPr lang="cs-CZ" sz="1900" dirty="0"/>
              <a:t> </a:t>
            </a:r>
            <a:r>
              <a:rPr lang="cs-CZ" sz="1900" dirty="0" err="1"/>
              <a:t>Valách</a:t>
            </a:r>
            <a:r>
              <a:rPr lang="cs-CZ" sz="1900" dirty="0"/>
              <a:t> 6,5%, Rajhradice 3 %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C484158-677F-B10F-174A-597CE6174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9" y="394667"/>
            <a:ext cx="4705335" cy="56653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E2FAAF-7CF0-2E37-2855-99FA7EB6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820" y="798029"/>
            <a:ext cx="6251853" cy="49455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1EECC02-5B66-0839-6390-0AD9FC30196F}"/>
              </a:ext>
            </a:extLst>
          </p:cNvPr>
          <p:cNvSpPr txBox="1"/>
          <p:nvPr/>
        </p:nvSpPr>
        <p:spPr>
          <a:xfrm>
            <a:off x="6804435" y="6059971"/>
            <a:ext cx="538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Ainslie-NorBooIt"/>
              </a:rPr>
              <a:t>Prušánky-Podsedky: Hrob s rakví a pásovými kováními </a:t>
            </a:r>
            <a:endParaRPr lang="cs-CZ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BFCDFAC-EE2D-EC65-C9D2-548BA8DBFCE8}"/>
              </a:ext>
            </a:extLst>
          </p:cNvPr>
          <p:cNvSpPr txBox="1"/>
          <p:nvPr/>
        </p:nvSpPr>
        <p:spPr>
          <a:xfrm>
            <a:off x="428884" y="6041407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latin typeface="Ainslie-NorBooIt"/>
              </a:rPr>
              <a:t>Deskripční schéma typů poloh horních a dolních končetin </a:t>
            </a:r>
          </a:p>
          <a:p>
            <a:r>
              <a:rPr lang="cs-CZ" sz="1800" b="0" i="0" u="none" strike="noStrike" baseline="0" dirty="0">
                <a:latin typeface="Ainslie-NorBooIt"/>
              </a:rPr>
              <a:t>(s využitím návrhu M. </a:t>
            </a:r>
            <a:r>
              <a:rPr lang="cs-CZ" sz="1800" b="0" i="0" u="none" strike="noStrike" baseline="0" dirty="0" err="1">
                <a:latin typeface="Ainslie-NorBooIt"/>
              </a:rPr>
              <a:t>Hanuliaka</a:t>
            </a:r>
            <a:r>
              <a:rPr lang="cs-CZ" sz="1800" b="0" i="0" u="none" strike="noStrike" baseline="0" dirty="0">
                <a:latin typeface="Ainslie-NorBooIt"/>
              </a:rPr>
              <a:t> 2004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5838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E316A2B3-081A-7219-E578-B59472EA9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533401"/>
            <a:ext cx="11553825" cy="67056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sz="3800" b="1" dirty="0">
                <a:solidFill>
                  <a:srgbClr val="FF0000"/>
                </a:solidFill>
              </a:rPr>
              <a:t>2.  Mohylníky:</a:t>
            </a:r>
          </a:p>
          <a:p>
            <a:pPr>
              <a:defRPr/>
            </a:pPr>
            <a:endParaRPr lang="cs-CZ" sz="3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4400" b="1" dirty="0">
                <a:solidFill>
                  <a:srgbClr val="FF0000"/>
                </a:solidFill>
              </a:rPr>
              <a:t>     </a:t>
            </a:r>
            <a:r>
              <a:rPr lang="cs-CZ" sz="2900" b="1" dirty="0"/>
              <a:t>m</a:t>
            </a:r>
            <a:r>
              <a:rPr lang="cs-CZ" altLang="cs-CZ" sz="2900" b="1" dirty="0"/>
              <a:t>ohylník</a:t>
            </a:r>
            <a:r>
              <a:rPr lang="cs-CZ" altLang="cs-CZ" sz="2900" dirty="0"/>
              <a:t>  –   skupina mohyl:  kostrové, </a:t>
            </a:r>
            <a:r>
              <a:rPr lang="cs-CZ" altLang="cs-CZ" sz="2900" dirty="0" err="1"/>
              <a:t>birituální</a:t>
            </a:r>
            <a:r>
              <a:rPr lang="cs-CZ" altLang="cs-CZ" sz="2900" dirty="0"/>
              <a:t>  </a:t>
            </a:r>
          </a:p>
          <a:p>
            <a:pPr marL="0" indent="0">
              <a:buNone/>
            </a:pPr>
            <a:r>
              <a:rPr lang="cs-CZ" altLang="cs-CZ" sz="2900" dirty="0"/>
              <a:t>                          –   </a:t>
            </a:r>
            <a:r>
              <a:rPr lang="cs-CZ" altLang="cs-CZ" sz="2900" b="1" dirty="0"/>
              <a:t>Č: </a:t>
            </a:r>
            <a:r>
              <a:rPr lang="cs-CZ" altLang="cs-CZ" sz="2900" dirty="0"/>
              <a:t>  jižní a východní</a:t>
            </a:r>
          </a:p>
          <a:p>
            <a:pPr marL="0" indent="0">
              <a:buNone/>
            </a:pPr>
            <a:r>
              <a:rPr lang="cs-CZ" altLang="cs-CZ" sz="2800" b="1" dirty="0"/>
              <a:t>                               </a:t>
            </a:r>
            <a:r>
              <a:rPr lang="cs-CZ" altLang="cs-CZ" sz="2800" dirty="0"/>
              <a:t>M:  jihovýchodní</a:t>
            </a:r>
          </a:p>
          <a:p>
            <a:pPr marL="0" indent="0">
              <a:buNone/>
            </a:pPr>
            <a:r>
              <a:rPr lang="cs-CZ" altLang="cs-CZ" b="1" dirty="0"/>
              <a:t>        </a:t>
            </a:r>
            <a:r>
              <a:rPr lang="cs-CZ" altLang="cs-CZ" sz="2800" b="1" dirty="0"/>
              <a:t>mohyla </a:t>
            </a:r>
            <a:r>
              <a:rPr lang="cs-CZ" altLang="cs-CZ" sz="2800" dirty="0"/>
              <a:t>  –   </a:t>
            </a:r>
            <a:r>
              <a:rPr lang="cs-CZ" altLang="cs-CZ" sz="2800" b="1" dirty="0"/>
              <a:t>průměr:    </a:t>
            </a:r>
            <a:r>
              <a:rPr lang="cs-CZ" altLang="cs-CZ" sz="2800" dirty="0"/>
              <a:t> 2 m až 15 m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výška:   </a:t>
            </a:r>
            <a:r>
              <a:rPr lang="cs-CZ" altLang="cs-CZ" sz="2800" dirty="0"/>
              <a:t> 20 cm až 2 m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půdorys</a:t>
            </a:r>
            <a:r>
              <a:rPr lang="cs-CZ" altLang="cs-CZ" sz="2800" dirty="0"/>
              <a:t> – oválný, kruhový, obdélný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násyp: </a:t>
            </a:r>
            <a:r>
              <a:rPr lang="cs-CZ" sz="2800" dirty="0"/>
              <a:t>  těleso z hlíny, po obvodu mělký příkop, plášť:  </a:t>
            </a:r>
            <a:r>
              <a:rPr lang="cs-CZ" altLang="cs-CZ" sz="2800" dirty="0"/>
              <a:t>zpevnění vrstvou kamení</a:t>
            </a:r>
            <a:r>
              <a:rPr lang="cs-CZ" altLang="cs-CZ" dirty="0"/>
              <a:t>, </a:t>
            </a:r>
            <a:r>
              <a:rPr lang="cs-CZ" sz="2900" dirty="0"/>
              <a:t>stopy po ohni (rituální)</a:t>
            </a:r>
          </a:p>
          <a:p>
            <a:pPr marL="0" indent="0">
              <a:buNone/>
              <a:defRPr/>
            </a:pPr>
            <a:r>
              <a:rPr lang="cs-CZ" sz="2900" dirty="0"/>
              <a:t> </a:t>
            </a:r>
          </a:p>
          <a:p>
            <a:pPr marL="0" indent="0">
              <a:buNone/>
              <a:defRPr/>
            </a:pPr>
            <a:r>
              <a:rPr lang="cs-CZ" sz="2900" dirty="0"/>
              <a:t>       </a:t>
            </a:r>
            <a:r>
              <a:rPr lang="cs-CZ" sz="2900" b="1" dirty="0"/>
              <a:t>a)  žárové hroby</a:t>
            </a:r>
            <a:r>
              <a:rPr lang="cs-CZ" sz="2900" dirty="0"/>
              <a:t>  –   L. </a:t>
            </a:r>
            <a:r>
              <a:rPr lang="cs-CZ" sz="2900" dirty="0" err="1"/>
              <a:t>Niederle</a:t>
            </a:r>
            <a:r>
              <a:rPr lang="cs-CZ" sz="2900" dirty="0"/>
              <a:t>  –  pohřby nad a pod úrovní: v násypu, pod povrchem v jámě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                   –  popelnicové a bez popelnic  (</a:t>
            </a:r>
            <a:r>
              <a:rPr lang="cs-CZ" sz="2900" dirty="0" err="1"/>
              <a:t>středohradištní</a:t>
            </a:r>
            <a:r>
              <a:rPr lang="cs-CZ" sz="2900" dirty="0"/>
              <a:t>:  žárové v menšině)</a:t>
            </a:r>
          </a:p>
          <a:p>
            <a:pPr marL="0" indent="0">
              <a:buNone/>
              <a:defRPr/>
            </a:pPr>
            <a:endParaRPr lang="cs-CZ" sz="2900" dirty="0"/>
          </a:p>
          <a:p>
            <a:pPr marL="0" indent="0">
              <a:buNone/>
              <a:defRPr/>
            </a:pPr>
            <a:r>
              <a:rPr lang="cs-CZ" sz="2900" i="1" dirty="0"/>
              <a:t>         </a:t>
            </a:r>
            <a:r>
              <a:rPr lang="cs-CZ" sz="2900" b="1" dirty="0"/>
              <a:t>b)  kostrové hroby   </a:t>
            </a:r>
            <a:r>
              <a:rPr lang="cs-CZ" sz="2900" dirty="0"/>
              <a:t>–   pohřby na úrovni:  bez úpravy, prosté, dřevěné desky, kamenný obklad či skříňky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pohřby v jámách:  tytéž varianty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vystýlání dna travinami, kožešinami, deskami, bednění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jámy s postranními výklenky (starší), schůdky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pohřební komory z kulatiny</a:t>
            </a:r>
          </a:p>
          <a:p>
            <a:pPr marL="0" indent="0">
              <a:buNone/>
              <a:defRPr/>
            </a:pPr>
            <a:r>
              <a:rPr lang="cs-CZ" sz="2200" dirty="0"/>
              <a:t> </a:t>
            </a:r>
          </a:p>
          <a:p>
            <a:pPr>
              <a:defRPr/>
            </a:pPr>
            <a:endParaRPr lang="cs-CZ" alt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D39415-C567-C982-9773-39C0B81DC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3118" r="37500" b="25294"/>
          <a:stretch/>
        </p:blipFill>
        <p:spPr>
          <a:xfrm>
            <a:off x="7134224" y="153884"/>
            <a:ext cx="3914775" cy="26274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>
            <a:extLst>
              <a:ext uri="{FF2B5EF4-FFF2-40B4-BE49-F238E27FC236}">
                <a16:creationId xmlns:a16="http://schemas.microsoft.com/office/drawing/2014/main" id="{64433D00-B6BB-4907-2F3B-32F331878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3500"/>
          <a:stretch>
            <a:fillRect/>
          </a:stretch>
        </p:blipFill>
        <p:spPr bwMode="auto">
          <a:xfrm>
            <a:off x="69297" y="462914"/>
            <a:ext cx="6530504" cy="500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601D6B6-873F-B386-AEDD-E06ACB5A6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/>
          <a:stretch>
            <a:fillRect/>
          </a:stretch>
        </p:blipFill>
        <p:spPr bwMode="auto">
          <a:xfrm>
            <a:off x="6168198" y="1676389"/>
            <a:ext cx="6023802" cy="480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4">
            <a:extLst>
              <a:ext uri="{FF2B5EF4-FFF2-40B4-BE49-F238E27FC236}">
                <a16:creationId xmlns:a16="http://schemas.microsoft.com/office/drawing/2014/main" id="{09B53BA5-31CE-D2CB-2472-B513839F0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" y="1605050"/>
            <a:ext cx="7883865" cy="52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8">
            <a:extLst>
              <a:ext uri="{FF2B5EF4-FFF2-40B4-BE49-F238E27FC236}">
                <a16:creationId xmlns:a16="http://schemas.microsoft.com/office/drawing/2014/main" id="{CA1BC41B-3110-C39E-0DC2-9166E4162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1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52" y="438943"/>
            <a:ext cx="3824288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9">
            <a:extLst>
              <a:ext uri="{FF2B5EF4-FFF2-40B4-BE49-F238E27FC236}">
                <a16:creationId xmlns:a16="http://schemas.microsoft.com/office/drawing/2014/main" id="{AFA14071-4B57-5C0F-AB78-5998CB419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" y="90852"/>
            <a:ext cx="2638836" cy="32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B1C42E48-1DE0-6642-03F3-A36030419800}"/>
              </a:ext>
            </a:extLst>
          </p:cNvPr>
          <p:cNvSpPr txBox="1">
            <a:spLocks/>
          </p:cNvSpPr>
          <p:nvPr/>
        </p:nvSpPr>
        <p:spPr>
          <a:xfrm>
            <a:off x="3646488" y="361950"/>
            <a:ext cx="3059112" cy="990600"/>
          </a:xfrm>
          <a:prstGeom prst="rect">
            <a:avLst/>
          </a:prstGeom>
        </p:spPr>
        <p:txBody>
          <a:bodyPr lIns="51435" tIns="25718" rIns="51435" bIns="25718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        </a:t>
            </a:r>
            <a:r>
              <a:rPr lang="cs-CZ" altLang="cs-CZ" sz="4800" b="1" dirty="0">
                <a:solidFill>
                  <a:srgbClr val="FF0000"/>
                </a:solidFill>
              </a:rPr>
              <a:t>Stěbořice</a:t>
            </a:r>
          </a:p>
          <a:p>
            <a:pPr>
              <a:defRPr/>
            </a:pPr>
            <a:r>
              <a:rPr lang="cs-CZ" altLang="cs-CZ" sz="4275" b="1" dirty="0">
                <a:solidFill>
                  <a:srgbClr val="FF0000"/>
                </a:solidFill>
              </a:rPr>
              <a:t>  </a:t>
            </a:r>
            <a:r>
              <a:rPr lang="cs-CZ" altLang="cs-CZ" sz="2850" b="1" dirty="0">
                <a:solidFill>
                  <a:srgbClr val="FF0000"/>
                </a:solidFill>
              </a:rPr>
              <a:t>kostrový mohylník, 2. pol. 9. stol.</a:t>
            </a:r>
            <a:r>
              <a:rPr lang="cs-CZ" altLang="cs-CZ" sz="2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4132CE8-9260-14F2-067C-26E7891BD9BA}"/>
              </a:ext>
            </a:extLst>
          </p:cNvPr>
          <p:cNvSpPr txBox="1"/>
          <p:nvPr/>
        </p:nvSpPr>
        <p:spPr>
          <a:xfrm flipH="1">
            <a:off x="1754189" y="5843818"/>
            <a:ext cx="39893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bg1"/>
                </a:solidFill>
              </a:rPr>
              <a:t>1952–1953, 1955 a 1961  </a:t>
            </a:r>
          </a:p>
          <a:p>
            <a:pPr>
              <a:defRPr/>
            </a:pPr>
            <a:r>
              <a:rPr lang="cs-CZ" b="1" dirty="0">
                <a:solidFill>
                  <a:schemeClr val="bg1"/>
                </a:solidFill>
              </a:rPr>
              <a:t> –  výzkum Lumíra </a:t>
            </a:r>
            <a:r>
              <a:rPr lang="cs-CZ" b="1" dirty="0" err="1">
                <a:solidFill>
                  <a:schemeClr val="bg1"/>
                </a:solidFill>
              </a:rPr>
              <a:t>Jisla</a:t>
            </a:r>
            <a:r>
              <a:rPr lang="cs-CZ" b="1" dirty="0">
                <a:solidFill>
                  <a:schemeClr val="bg1"/>
                </a:solidFill>
              </a:rPr>
              <a:t>                                                     –   43 mohyl, 2. pol. 9. stol.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241923-0B8E-4642-A6C0-FE96D9595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215" y="-102938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Archeologické projevy křesťanství</a:t>
            </a:r>
            <a:endParaRPr lang="cs-CZ" sz="32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EB05F31-715B-45F7-A8B8-E5899B6D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1058238"/>
            <a:ext cx="11811856" cy="6030931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sz="2600" b="1" dirty="0"/>
              <a:t>Církevní architektura   </a:t>
            </a:r>
            <a:r>
              <a:rPr lang="cs-CZ" sz="2600" dirty="0"/>
              <a:t>–   kostely:  M:  Mikulčice, St. Město, </a:t>
            </a:r>
            <a:r>
              <a:rPr lang="cs-CZ" sz="2600" dirty="0" err="1"/>
              <a:t>Pohansko</a:t>
            </a:r>
            <a:r>
              <a:rPr lang="cs-CZ" sz="2600" dirty="0"/>
              <a:t>, Modrá, </a:t>
            </a:r>
            <a:r>
              <a:rPr lang="pl-PL" sz="2600" dirty="0"/>
              <a:t>chrámový komplex Sady </a:t>
            </a:r>
            <a:r>
              <a:rPr lang="cs-CZ" sz="2600" dirty="0"/>
              <a:t>u UH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Č:  Budeč, Praha, Levý Hradec</a:t>
            </a:r>
          </a:p>
          <a:p>
            <a:pPr marL="0" indent="0">
              <a:buFontTx/>
              <a:buNone/>
              <a:defRPr/>
            </a:pPr>
            <a:endParaRPr lang="cs-CZ" sz="2600" dirty="0"/>
          </a:p>
          <a:p>
            <a:pPr>
              <a:defRPr/>
            </a:pPr>
            <a:r>
              <a:rPr lang="cs-CZ" sz="2600" b="1" dirty="0"/>
              <a:t>2.   Pohřební ritus   </a:t>
            </a:r>
            <a:r>
              <a:rPr lang="cs-CZ" sz="2600" dirty="0"/>
              <a:t>–   </a:t>
            </a:r>
            <a:r>
              <a:rPr lang="pl-PL" sz="2600" dirty="0"/>
              <a:t>konec 8. a 9. stol.:  inhumace  (v natažené poloze hlavou k západu)</a:t>
            </a:r>
          </a:p>
          <a:p>
            <a:pPr marL="0" indent="0">
              <a:buFontTx/>
              <a:buNone/>
              <a:defRPr/>
            </a:pPr>
            <a:r>
              <a:rPr lang="pl-PL" sz="2600" dirty="0"/>
              <a:t>                                       –   </a:t>
            </a:r>
            <a:r>
              <a:rPr lang="cs-CZ" sz="2600" dirty="0"/>
              <a:t>kostrový ritus souběžně s žárovými mohylníky </a:t>
            </a:r>
          </a:p>
          <a:p>
            <a:pPr marL="0" indent="0">
              <a:buFontTx/>
              <a:buNone/>
              <a:defRPr/>
            </a:pPr>
            <a:r>
              <a:rPr lang="cs-CZ" sz="2600" dirty="0"/>
              <a:t>                                       –   změna ritu:  vlivy avarské, křesťanství (Franská říše)</a:t>
            </a:r>
            <a:endParaRPr lang="pl-PL" sz="2600" dirty="0"/>
          </a:p>
          <a:p>
            <a:pPr marL="0" indent="0">
              <a:buFontTx/>
              <a:buNone/>
              <a:defRPr/>
            </a:pPr>
            <a:r>
              <a:rPr lang="pl-PL" sz="2600" dirty="0"/>
              <a:t>                                       –   pohřebiště cca 200 až 500 m od sídlišť (svět živých a mrtvých)</a:t>
            </a:r>
          </a:p>
          <a:p>
            <a:pPr marL="0" indent="0">
              <a:buFontTx/>
              <a:buNone/>
              <a:defRPr/>
            </a:pPr>
            <a:r>
              <a:rPr lang="pl-PL" sz="2600" dirty="0"/>
              <a:t>                                       –   hradiště:  hroby kolem i uvnitř kostelů</a:t>
            </a:r>
            <a:endParaRPr lang="cs-CZ" sz="2600" dirty="0"/>
          </a:p>
          <a:p>
            <a:pPr marL="0" indent="0">
              <a:buFontTx/>
              <a:buNone/>
              <a:defRPr/>
            </a:pPr>
            <a:r>
              <a:rPr lang="cs-CZ" sz="2600" dirty="0"/>
              <a:t>                                       –   9. až 1. pol. 10. stol.:   v hrobech milodary, pak úbytek (potraviny) </a:t>
            </a:r>
          </a:p>
          <a:p>
            <a:pPr marL="0" indent="0">
              <a:buFontTx/>
              <a:buNone/>
              <a:defRPr/>
            </a:pPr>
            <a:r>
              <a:rPr lang="cs-CZ" sz="2600" dirty="0"/>
              <a:t>                                       –   11. a 12. stol.:   obol mrtvých (substituce mincí) </a:t>
            </a:r>
          </a:p>
          <a:p>
            <a:pPr marL="0" indent="0">
              <a:buFontTx/>
              <a:buNone/>
              <a:defRPr/>
            </a:pPr>
            <a:r>
              <a:rPr lang="pl-PL" sz="2600" dirty="0"/>
              <a:t>                                       –   </a:t>
            </a:r>
            <a:r>
              <a:rPr lang="cs-CZ" sz="2600" dirty="0"/>
              <a:t>poč. 12. stol.:   síť venkovských kostelů</a:t>
            </a:r>
          </a:p>
          <a:p>
            <a:pPr marL="0" indent="0">
              <a:buFontTx/>
              <a:buNone/>
              <a:defRPr/>
            </a:pPr>
            <a:r>
              <a:rPr lang="cs-CZ" sz="2600" dirty="0"/>
              <a:t>                                       –   13. stol.:  hroby bez milodarů</a:t>
            </a:r>
          </a:p>
          <a:p>
            <a:pPr marL="0" indent="0">
              <a:buFontTx/>
              <a:buNone/>
              <a:defRPr/>
            </a:pPr>
            <a:r>
              <a:rPr lang="cs-CZ" sz="2600" dirty="0"/>
              <a:t>  </a:t>
            </a:r>
          </a:p>
          <a:p>
            <a:pPr>
              <a:defRPr/>
            </a:pPr>
            <a:r>
              <a:rPr lang="cs-CZ" sz="2600" b="1" dirty="0"/>
              <a:t>3.   Hmotné nálezy  </a:t>
            </a:r>
            <a:r>
              <a:rPr lang="cs-CZ" sz="2600" dirty="0"/>
              <a:t>–  závěsné křížky, oranti, </a:t>
            </a:r>
            <a:r>
              <a:rPr lang="cs-CZ" sz="2600" dirty="0" err="1"/>
              <a:t>stily</a:t>
            </a:r>
            <a:r>
              <a:rPr lang="cs-CZ" sz="2600" dirty="0"/>
              <a:t> (rydla do voskových tabulek),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kování modlitebních knih, relikviáře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–   Č:  přímý velkomoravský </a:t>
            </a:r>
            <a:r>
              <a:rPr lang="cs-CZ" sz="2600" dirty="0" err="1"/>
              <a:t>viv</a:t>
            </a:r>
            <a:r>
              <a:rPr lang="cs-CZ" sz="2600" dirty="0"/>
              <a:t>:  šperky, </a:t>
            </a:r>
            <a:r>
              <a:rPr lang="cs-CZ" sz="2600" dirty="0" err="1"/>
              <a:t>gombíky</a:t>
            </a:r>
            <a:r>
              <a:rPr lang="cs-CZ" sz="2600" dirty="0"/>
              <a:t>, náušnice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–  </a:t>
            </a:r>
            <a:r>
              <a:rPr lang="cs-CZ" sz="2600" dirty="0">
                <a:solidFill>
                  <a:srgbClr val="333333"/>
                </a:solidFill>
              </a:rPr>
              <a:t>895:   </a:t>
            </a:r>
            <a:r>
              <a:rPr lang="cs-CZ" sz="2600" b="0" i="0" u="none" strike="noStrike" baseline="0" dirty="0">
                <a:solidFill>
                  <a:srgbClr val="333333"/>
                </a:solidFill>
              </a:rPr>
              <a:t> vlivem Řezna (v rovině </a:t>
            </a:r>
            <a:r>
              <a:rPr lang="pl-PL" sz="2600" b="0" i="0" u="none" strike="noStrike" baseline="0" dirty="0">
                <a:solidFill>
                  <a:srgbClr val="333333"/>
                </a:solidFill>
              </a:rPr>
              <a:t> cirkevni i </a:t>
            </a:r>
            <a:r>
              <a:rPr lang="cs-CZ" sz="2600" b="0" i="0" u="none" strike="noStrike" baseline="0" dirty="0">
                <a:solidFill>
                  <a:srgbClr val="333333"/>
                </a:solidFill>
              </a:rPr>
              <a:t>životním stylu elit </a:t>
            </a:r>
          </a:p>
          <a:p>
            <a:pPr marL="0" indent="0">
              <a:buNone/>
              <a:defRPr/>
            </a:pPr>
            <a:r>
              <a:rPr lang="cs-CZ" sz="2600" b="0" i="0" u="none" strike="noStrike" baseline="0" dirty="0">
                <a:solidFill>
                  <a:srgbClr val="333333"/>
                </a:solidFill>
              </a:rPr>
              <a:t>                                                       (zbraně, ozdoby oděvu, atributy moci – meč, botka, banderia/praporce, ostruhy aj.)</a:t>
            </a:r>
            <a:endParaRPr lang="cs-CZ" sz="2600" dirty="0"/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800" dirty="0"/>
          </a:p>
          <a:p>
            <a:endParaRPr lang="cs-CZ" dirty="0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794D5519-21E5-4E67-B731-EC9F31E00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33" y="4042287"/>
            <a:ext cx="1394734" cy="2002011"/>
          </a:xfrm>
          <a:prstGeom prst="rect">
            <a:avLst/>
          </a:prstGeom>
        </p:spPr>
      </p:pic>
      <p:pic>
        <p:nvPicPr>
          <p:cNvPr id="10" name="Obrázek 9" descr="Obsah obrázku zrcadlo, řetěz, klíč&#10;&#10;Popis byl vytvořen automaticky">
            <a:extLst>
              <a:ext uri="{FF2B5EF4-FFF2-40B4-BE49-F238E27FC236}">
                <a16:creationId xmlns:a16="http://schemas.microsoft.com/office/drawing/2014/main" id="{D7C5D452-2856-48A3-803A-A0C67EAD8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846" y="4386207"/>
            <a:ext cx="1712910" cy="168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57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50B765-ECA2-B4DB-2539-1552D63A5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72" y="533400"/>
            <a:ext cx="11795029" cy="6324600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3.  Kostelní hřbitovy </a:t>
            </a:r>
          </a:p>
          <a:p>
            <a:pPr marL="0" indent="0">
              <a:buNone/>
              <a:defRPr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2400" b="1" dirty="0">
                <a:solidFill>
                  <a:srgbClr val="FF0000"/>
                </a:solidFill>
              </a:rPr>
              <a:t>     </a:t>
            </a:r>
            <a:r>
              <a:rPr lang="cs-CZ" sz="2000" dirty="0"/>
              <a:t>–  doklad upevňování křesťanství, bohatý inventář (elity)</a:t>
            </a:r>
          </a:p>
          <a:p>
            <a:pPr marL="0" indent="0">
              <a:buNone/>
              <a:defRPr/>
            </a:pPr>
            <a:r>
              <a:rPr lang="cs-CZ" sz="2000" dirty="0"/>
              <a:t>       –  </a:t>
            </a:r>
            <a:r>
              <a:rPr lang="cs-CZ" sz="2000" b="1" dirty="0"/>
              <a:t>9. stol:   </a:t>
            </a:r>
            <a:r>
              <a:rPr lang="cs-CZ" sz="2000" dirty="0"/>
              <a:t>hřbitovy (nekropole) u kostelů se stovkami hrobů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Mikulčice, </a:t>
            </a:r>
            <a:r>
              <a:rPr lang="cs-CZ" sz="2000" dirty="0" err="1"/>
              <a:t>Pohansko</a:t>
            </a:r>
            <a:r>
              <a:rPr lang="cs-CZ" sz="2000" dirty="0"/>
              <a:t>, St. Město</a:t>
            </a:r>
            <a:endParaRPr lang="cs-CZ" sz="2000" b="1" dirty="0"/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 err="1"/>
              <a:t>Pohansko</a:t>
            </a:r>
            <a:r>
              <a:rPr lang="cs-CZ" sz="2000" b="1" dirty="0"/>
              <a:t>  –  hřbitov u 1. kostela:  </a:t>
            </a:r>
            <a:r>
              <a:rPr lang="cs-CZ" sz="2000" dirty="0"/>
              <a:t>407 H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v areálu velmožského dvorce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M: 38%  Ž: 19% žen, D: 41% 2% neurčených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90 H  –  bohatých jedinců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32 H  –  ostruhy (5 H i se zbraněmi, 8 jen zbraně)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47 H  –  šperky </a:t>
            </a:r>
            <a:r>
              <a:rPr lang="cs-CZ" sz="2000" dirty="0" err="1"/>
              <a:t>byz</a:t>
            </a:r>
            <a:r>
              <a:rPr lang="cs-CZ" sz="2000" dirty="0"/>
              <a:t>.-orient. rázu, 3 H blatnicko-</a:t>
            </a:r>
            <a:r>
              <a:rPr lang="cs-CZ" sz="2000" dirty="0" err="1"/>
              <a:t>mikulčic</a:t>
            </a:r>
            <a:r>
              <a:rPr lang="cs-CZ" sz="2000" dirty="0"/>
              <a:t>. rázu                         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50 %  –  bez milodarů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</a:t>
            </a:r>
            <a:r>
              <a:rPr lang="cs-CZ" sz="2000" b="1" dirty="0"/>
              <a:t>–   jižní předhradí:  </a:t>
            </a:r>
            <a:r>
              <a:rPr lang="cs-CZ" sz="2000" dirty="0"/>
              <a:t>200 H ve skupinkách mezi sídlištními objekty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38915" name="Obrázek 1">
            <a:extLst>
              <a:ext uri="{FF2B5EF4-FFF2-40B4-BE49-F238E27FC236}">
                <a16:creationId xmlns:a16="http://schemas.microsoft.com/office/drawing/2014/main" id="{52D78B4E-446E-BC9F-2CA1-E40310AFC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801" y="4697236"/>
            <a:ext cx="1066549" cy="216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3">
            <a:extLst>
              <a:ext uri="{FF2B5EF4-FFF2-40B4-BE49-F238E27FC236}">
                <a16:creationId xmlns:a16="http://schemas.microsoft.com/office/drawing/2014/main" id="{1D64C478-FEE1-B0F9-9E08-B5CF55EFB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99" y="230540"/>
            <a:ext cx="3695504" cy="41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ovéPole 4">
            <a:extLst>
              <a:ext uri="{FF2B5EF4-FFF2-40B4-BE49-F238E27FC236}">
                <a16:creationId xmlns:a16="http://schemas.microsoft.com/office/drawing/2014/main" id="{068E38EF-864B-E82A-6771-EC4351213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1576" y="4935422"/>
            <a:ext cx="1933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1958:  </a:t>
            </a:r>
            <a:r>
              <a:rPr lang="cs-CZ" altLang="cs-CZ" sz="1600" dirty="0"/>
              <a:t>výzkum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pol. 9. stol.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Jednolodní: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18,65 x 7,2 m</a:t>
            </a:r>
            <a:endParaRPr lang="cs-CZ" altLang="cs-CZ" sz="16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Obrázek 1">
            <a:extLst>
              <a:ext uri="{FF2B5EF4-FFF2-40B4-BE49-F238E27FC236}">
                <a16:creationId xmlns:a16="http://schemas.microsoft.com/office/drawing/2014/main" id="{017CFB8D-9EAB-4B1E-A967-3D45B4B44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12595" r="28416" b="5704"/>
          <a:stretch>
            <a:fillRect/>
          </a:stretch>
        </p:blipFill>
        <p:spPr bwMode="auto">
          <a:xfrm>
            <a:off x="3829105" y="3175"/>
            <a:ext cx="64420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26AC16E-87E7-4F29-B9BF-58AC101B829C}"/>
              </a:ext>
            </a:extLst>
          </p:cNvPr>
          <p:cNvSpPr txBox="1"/>
          <p:nvPr/>
        </p:nvSpPr>
        <p:spPr>
          <a:xfrm>
            <a:off x="719191" y="770562"/>
            <a:ext cx="2727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Pohansko</a:t>
            </a:r>
            <a:r>
              <a:rPr lang="cs-CZ" sz="2400" b="1" dirty="0">
                <a:solidFill>
                  <a:srgbClr val="FF0000"/>
                </a:solidFill>
              </a:rPr>
              <a:t> u Břeclavi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Obrázek 1">
            <a:extLst>
              <a:ext uri="{FF2B5EF4-FFF2-40B4-BE49-F238E27FC236}">
                <a16:creationId xmlns:a16="http://schemas.microsoft.com/office/drawing/2014/main" id="{C4A314AD-ECCB-4726-BA2D-83AB981F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4" y="9526"/>
            <a:ext cx="4510087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Obrázek 2">
            <a:extLst>
              <a:ext uri="{FF2B5EF4-FFF2-40B4-BE49-F238E27FC236}">
                <a16:creationId xmlns:a16="http://schemas.microsoft.com/office/drawing/2014/main" id="{96DE1103-9B69-425C-A24F-6D34BE756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633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extovéPole 3">
            <a:extLst>
              <a:ext uri="{FF2B5EF4-FFF2-40B4-BE49-F238E27FC236}">
                <a16:creationId xmlns:a16="http://schemas.microsoft.com/office/drawing/2014/main" id="{9B254124-FF49-442A-A8C0-C6A728451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13" y="3817938"/>
            <a:ext cx="46101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2007</a:t>
            </a:r>
            <a:r>
              <a:rPr lang="cs-CZ" altLang="cs-CZ" sz="1800"/>
              <a:t> – rotunda:  2.pol. 9-poč. 10. stol.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– zákl. </a:t>
            </a:r>
            <a:r>
              <a:rPr lang="pl-PL" altLang="cs-CZ" sz="1800"/>
              <a:t>nosná konstrukce ze dřeva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1800"/>
              <a:t>         – vlastnický kostel (?)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– 152 pohřbených jedinců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–  skupina velkomor. rotund  (6)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 Ducové (?), Nitranská Blatnica (?),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 Staré Město/Na dědině (?)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 Mikulčice: kostely </a:t>
            </a:r>
            <a:r>
              <a:rPr lang="pl-PL" altLang="cs-CZ" sz="1800"/>
              <a:t>VI, VII a IX </a:t>
            </a: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–   </a:t>
            </a:r>
            <a:r>
              <a:rPr lang="pl-PL" altLang="cs-CZ" sz="1800"/>
              <a:t>hrob zakladatele na </a:t>
            </a:r>
            <a:r>
              <a:rPr lang="cs-CZ" altLang="cs-CZ" sz="1800"/>
              <a:t>ose stavby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  H 153: nad 60 let, 184,8 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</a:t>
            </a:r>
            <a:r>
              <a:rPr lang="pl-PL" altLang="cs-CZ" sz="1800"/>
              <a:t>kamenná úprava</a:t>
            </a: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20837" name="Obrázek 4">
            <a:extLst>
              <a:ext uri="{FF2B5EF4-FFF2-40B4-BE49-F238E27FC236}">
                <a16:creationId xmlns:a16="http://schemas.microsoft.com/office/drawing/2014/main" id="{FC809324-6FC5-498B-9601-E40D2DDAE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5291138"/>
            <a:ext cx="1323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Obrázek 1">
            <a:extLst>
              <a:ext uri="{FF2B5EF4-FFF2-40B4-BE49-F238E27FC236}">
                <a16:creationId xmlns:a16="http://schemas.microsoft.com/office/drawing/2014/main" id="{00DEA857-8204-4D73-884E-83DEF77BB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17550"/>
            <a:ext cx="882015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ovéPole 2">
            <a:extLst>
              <a:ext uri="{FF2B5EF4-FFF2-40B4-BE49-F238E27FC236}">
                <a16:creationId xmlns:a16="http://schemas.microsoft.com/office/drawing/2014/main" id="{503346BE-F870-4C22-9E4E-BF5C0FF88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362" y="1"/>
            <a:ext cx="91646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Akropole mikulčického hradiště </a:t>
            </a:r>
            <a:r>
              <a:rPr lang="cs-CZ" altLang="cs-CZ" sz="1800" b="1"/>
              <a:t>s kostely (II až XII), knížecím palácem (P) a hypotetickou kultovní ohradou v lokalitě „Kostelec“ (K). </a:t>
            </a:r>
            <a:endParaRPr lang="cs-CZ" altLang="cs-CZ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0785D-497C-E132-EEEB-BDC7BEF7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125835"/>
            <a:ext cx="10515600" cy="1325563"/>
          </a:xfrm>
        </p:spPr>
        <p:txBody>
          <a:bodyPr/>
          <a:lstStyle/>
          <a:p>
            <a:r>
              <a:rPr lang="cs-CZ" dirty="0"/>
              <a:t>     </a:t>
            </a:r>
            <a:r>
              <a:rPr lang="cs-CZ" sz="3200" b="1" dirty="0">
                <a:solidFill>
                  <a:srgbClr val="FF0000"/>
                </a:solidFill>
              </a:rPr>
              <a:t>Hroby spojené s knížecím prostředím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ED494-F2E1-9112-167B-2427F56F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154112"/>
            <a:ext cx="11782425" cy="5703888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Mojmír I.   –   Valy u Mikulčic: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</a:t>
            </a:r>
            <a:r>
              <a:rPr lang="pl-PL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240 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baziliky   (Josef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Poulík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) 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nákončí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 muž s praporcem („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labaro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“) a picí roh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symboly panovnické moci nebo za atributy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pohanských bohů (Thor a Perun)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Svatopluk I. 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–   </a:t>
            </a:r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Valy u Mikulčic:  H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50/VI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 6. kostela    (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Zdeněk </a:t>
            </a:r>
            <a:r>
              <a:rPr lang="cs-CZ" sz="1800" dirty="0" err="1">
                <a:solidFill>
                  <a:srgbClr val="333333"/>
                </a:solidFill>
                <a:cs typeface="Calibri" panose="020F0502020204030204" pitchFamily="34" charset="0"/>
              </a:rPr>
              <a:t>Klanica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)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pozlacené ostruhy, opasek: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30–40letý muž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U. Hradiště – „Sady“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hrobka 12/59   Metodějova výšina   (Michal Lutovský)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hrobová kaple kostela s křížovou dispozici, muž 45–50 let, dva pozlacené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gombíky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okovaná dřevěná rakev vložená do dřevem obložené hrobové komory, obložené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kamennými plotnami, zalitými maltou (stopy malby)  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algn="l"/>
            <a:r>
              <a:rPr lang="cs-CZ" sz="1800" b="1" dirty="0"/>
              <a:t>Hroby v interiérech kostelů</a:t>
            </a:r>
            <a:r>
              <a:rPr lang="cs-CZ" sz="1800" dirty="0"/>
              <a:t>   –   Mikulčice:  v bazilice s jezdeckou výbavou (Metodějův s mečem a sekerou?)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279508-A6D3-E0B5-1A3B-950179F49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7" t="5038" r="9517" b="9130"/>
          <a:stretch/>
        </p:blipFill>
        <p:spPr>
          <a:xfrm>
            <a:off x="7985363" y="255165"/>
            <a:ext cx="4206637" cy="30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87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83EEA-F427-1F26-2048-FDD23671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17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Křížky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1AC049-23DC-93C9-A7BC-3F6EB988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7" y="904875"/>
            <a:ext cx="12128914" cy="5934870"/>
          </a:xfrm>
        </p:spPr>
        <p:txBody>
          <a:bodyPr>
            <a:normAutofit/>
          </a:bodyPr>
          <a:lstStyle/>
          <a:p>
            <a:r>
              <a:rPr lang="cs-CZ" sz="2000" dirty="0">
                <a:effectLst/>
              </a:rPr>
              <a:t>Kouřil, P.: </a:t>
            </a:r>
            <a:r>
              <a:rPr lang="cs-CZ" sz="2000" dirty="0"/>
              <a:t>´2015: </a:t>
            </a:r>
            <a:r>
              <a:rPr lang="cs-CZ" sz="2000" dirty="0">
                <a:effectLst/>
              </a:rPr>
              <a:t>Archeologické doklady křesťanství v památkách hmotné kultury 9. až 10 století na Moravě se zaměřením na křížky. In: P. Kouřil, a kol.: Velká Morava a počátky křesťanství. Brno, 102–113.</a:t>
            </a:r>
          </a:p>
          <a:p>
            <a:endParaRPr lang="cs-CZ" sz="2000" dirty="0"/>
          </a:p>
          <a:p>
            <a:r>
              <a:rPr lang="cs-CZ" sz="1800" b="1" dirty="0"/>
              <a:t>I. Závěsné:  </a:t>
            </a:r>
            <a:r>
              <a:rPr lang="cs-CZ" sz="1800" dirty="0"/>
              <a:t>1.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rovnoramenné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(tzv. řeckého typu–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crux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quadrata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): 2. pol. 9. stol.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dirty="0"/>
              <a:t>                              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typ Dolní Věstonice:   plastické okraje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Bernhardsthal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Ukřižovaný v adoračním gestu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2.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kosočtverečné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, olověné:  konec 9. – poč. 10.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Velké Bílovice </a:t>
            </a:r>
            <a:r>
              <a:rPr lang="cs-CZ" sz="180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Mutěnice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Windegg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pPr algn="l"/>
            <a:r>
              <a:rPr lang="cs-CZ" sz="1800" b="1" dirty="0"/>
              <a:t>II. Procesní  </a:t>
            </a:r>
            <a:r>
              <a:rPr lang="cs-CZ" sz="1800" dirty="0"/>
              <a:t>–  s trnem</a:t>
            </a:r>
          </a:p>
          <a:p>
            <a:pPr marL="0" indent="0" algn="l">
              <a:buNone/>
            </a:pPr>
            <a:endParaRPr lang="cs-CZ" sz="1800" dirty="0"/>
          </a:p>
          <a:p>
            <a:pPr algn="l"/>
            <a:r>
              <a:rPr lang="cs-CZ" sz="1800" b="1" dirty="0"/>
              <a:t>Složení</a:t>
            </a:r>
            <a:r>
              <a:rPr lang="cs-CZ" sz="1800" dirty="0"/>
              <a:t>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totožné, jedna dílna, zakázková výroba </a:t>
            </a:r>
          </a:p>
          <a:p>
            <a:pPr marL="0" indent="0" algn="l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8C8658-68CC-5CED-D75A-8C262373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6" t="26219" r="49312" b="56564"/>
          <a:stretch/>
        </p:blipFill>
        <p:spPr>
          <a:xfrm>
            <a:off x="9916157" y="1567237"/>
            <a:ext cx="2212756" cy="1201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74F38F5-4A74-83FC-2272-7FCD98B10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2" t="8142" r="62833" b="79846"/>
          <a:stretch/>
        </p:blipFill>
        <p:spPr>
          <a:xfrm>
            <a:off x="7726358" y="1623237"/>
            <a:ext cx="2250142" cy="12750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71766F-FE51-E878-7041-8CD6F627ED43}"/>
              </a:ext>
            </a:extLst>
          </p:cNvPr>
          <p:cNvSpPr txBox="1"/>
          <p:nvPr/>
        </p:nvSpPr>
        <p:spPr>
          <a:xfrm>
            <a:off x="7887925" y="2777706"/>
            <a:ext cx="230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Dolní Věstonice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0F02CE-D6C9-C603-B787-5C628E35DDE7}"/>
              </a:ext>
            </a:extLst>
          </p:cNvPr>
          <p:cNvSpPr txBox="1"/>
          <p:nvPr/>
        </p:nvSpPr>
        <p:spPr>
          <a:xfrm>
            <a:off x="10120220" y="2698071"/>
            <a:ext cx="204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Bernhardsthal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308A2E-F27F-C4BE-FFF0-137FCDBD1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5" t="16958" r="12879" b="49828"/>
          <a:stretch/>
        </p:blipFill>
        <p:spPr>
          <a:xfrm>
            <a:off x="3082562" y="4982894"/>
            <a:ext cx="1895476" cy="11707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0FC3B9-D11D-0B07-9927-EEB25B7FE8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341" t="43356" r="16408" b="36540"/>
          <a:stretch/>
        </p:blipFill>
        <p:spPr>
          <a:xfrm>
            <a:off x="5863862" y="3549017"/>
            <a:ext cx="2024063" cy="10771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CDDB8A-60E9-7777-BEA6-5F75C7A68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2" t="37778" r="68828" b="41227"/>
          <a:stretch/>
        </p:blipFill>
        <p:spPr>
          <a:xfrm>
            <a:off x="7887924" y="3457523"/>
            <a:ext cx="2088575" cy="116076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219720B-E669-3F2C-4827-E2E0419BB9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64" t="24444" r="67140" b="56233"/>
          <a:stretch/>
        </p:blipFill>
        <p:spPr>
          <a:xfrm>
            <a:off x="10082835" y="3488386"/>
            <a:ext cx="2175839" cy="10239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593C173-6EC0-B860-D0FE-3D7A6D37B4D2}"/>
              </a:ext>
            </a:extLst>
          </p:cNvPr>
          <p:cNvSpPr txBox="1"/>
          <p:nvPr/>
        </p:nvSpPr>
        <p:spPr>
          <a:xfrm>
            <a:off x="5943520" y="4546402"/>
            <a:ext cx="18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</a:rPr>
              <a:t>typ Velké Bílovice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50F6B24-78C0-F429-DD09-692B22D95C6B}"/>
              </a:ext>
            </a:extLst>
          </p:cNvPr>
          <p:cNvSpPr txBox="1"/>
          <p:nvPr/>
        </p:nvSpPr>
        <p:spPr>
          <a:xfrm>
            <a:off x="10484629" y="4526324"/>
            <a:ext cx="137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Windeg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3C49CB0-13DF-A3C1-308A-C1755DDAD5B0}"/>
              </a:ext>
            </a:extLst>
          </p:cNvPr>
          <p:cNvSpPr txBox="1"/>
          <p:nvPr/>
        </p:nvSpPr>
        <p:spPr>
          <a:xfrm>
            <a:off x="8254103" y="4537749"/>
            <a:ext cx="144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Mutěnice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827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F4F4EA-F966-0211-1D17-AB25B31F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551"/>
            <a:ext cx="9763125" cy="68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97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BD4C19-B483-5BEB-D906-48D997EB7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01"/>
          <a:stretch/>
        </p:blipFill>
        <p:spPr>
          <a:xfrm>
            <a:off x="0" y="-47419"/>
            <a:ext cx="5075434" cy="690541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937A121-FBBB-ABED-222A-0EE54A4804BB}"/>
              </a:ext>
            </a:extLst>
          </p:cNvPr>
          <p:cNvSpPr txBox="1"/>
          <p:nvPr/>
        </p:nvSpPr>
        <p:spPr>
          <a:xfrm>
            <a:off x="4980248" y="394700"/>
            <a:ext cx="7482305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  <a:latin typeface="EtelkaTextPro-Bold"/>
              </a:rPr>
              <a:t>Křesťanská symbolika v archeologických nálezech v Čechách:</a:t>
            </a:r>
          </a:p>
          <a:p>
            <a:pPr algn="l"/>
            <a:endParaRPr lang="cs-CZ" sz="2000" b="1" i="0" u="none" strike="noStrike" baseline="0" dirty="0">
              <a:solidFill>
                <a:srgbClr val="FF0000"/>
              </a:solidFill>
              <a:latin typeface="EtelkaTextPro-Bold"/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Motivy – kříž:   závěsky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–</a:t>
            </a:r>
            <a:r>
              <a:rPr lang="cs-CZ" dirty="0">
                <a:solidFill>
                  <a:srgbClr val="333333"/>
                </a:solidFill>
                <a:latin typeface="EtelkaLight"/>
              </a:rPr>
              <a:t>  olověný (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10. stol.): pohřebiště ve Slanem – Kvičku</a:t>
            </a:r>
          </a:p>
          <a:p>
            <a:pPr algn="l"/>
            <a:r>
              <a:rPr lang="pl-PL" dirty="0">
                <a:solidFill>
                  <a:srgbClr val="333333"/>
                </a:solidFill>
                <a:latin typeface="EtelkaLight"/>
              </a:rPr>
              <a:t>                                                             hradiště v Libici </a:t>
            </a:r>
          </a:p>
          <a:p>
            <a:pPr algn="l"/>
            <a:r>
              <a:rPr lang="pl-PL" dirty="0">
                <a:solidFill>
                  <a:srgbClr val="333333"/>
                </a:solidFill>
                <a:latin typeface="EtelkaLight"/>
              </a:rPr>
              <a:t>                                          –  karolínského původu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z Levého Hradce 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                            </a:t>
            </a:r>
            <a:r>
              <a:rPr lang="cs-CZ" b="1" dirty="0" err="1">
                <a:solidFill>
                  <a:srgbClr val="333333"/>
                </a:solidFill>
                <a:latin typeface="EtelkaLight"/>
              </a:rPr>
              <a:t>gombíky</a:t>
            </a:r>
            <a:r>
              <a:rPr lang="cs-CZ" dirty="0">
                <a:solidFill>
                  <a:srgbClr val="333333"/>
                </a:solidFill>
                <a:latin typeface="EtelkaLight"/>
              </a:rPr>
              <a:t>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vyobrazeni ruky (pravice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boži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?), páva</a:t>
            </a:r>
            <a:endParaRPr lang="cs-CZ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</a:t>
            </a:r>
            <a:r>
              <a:rPr lang="cs-CZ" sz="1800" b="1" i="0" u="none" strike="noStrike" baseline="0" dirty="0" err="1">
                <a:solidFill>
                  <a:srgbClr val="333333"/>
                </a:solidFill>
                <a:latin typeface="EtelkaLight"/>
              </a:rPr>
              <a:t>akvamanile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–  v podobě beranka z Libice</a:t>
            </a:r>
          </a:p>
          <a:p>
            <a:pPr algn="l"/>
            <a:endParaRPr lang="cs-CZ" sz="2000" b="0" i="0" u="none" strike="noStrike" baseline="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1–2:   </a:t>
            </a:r>
            <a:r>
              <a:rPr lang="cs-CZ" b="0" i="0" u="none" strike="noStrike" baseline="0" dirty="0" err="1">
                <a:solidFill>
                  <a:srgbClr val="333333"/>
                </a:solidFill>
                <a:latin typeface="EtelkaLight"/>
              </a:rPr>
              <a:t>gombíky</a:t>
            </a:r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: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3–7:   křížky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8:       </a:t>
            </a:r>
            <a:r>
              <a:rPr lang="cs-CZ" dirty="0" err="1">
                <a:solidFill>
                  <a:srgbClr val="333333"/>
                </a:solidFill>
                <a:latin typeface="EtelkaLight"/>
              </a:rPr>
              <a:t>enkolpion</a:t>
            </a:r>
            <a:r>
              <a:rPr lang="cs-CZ" dirty="0">
                <a:solidFill>
                  <a:srgbClr val="333333"/>
                </a:solidFill>
                <a:latin typeface="EtelkaLight"/>
              </a:rPr>
              <a:t> (prsní kříž)</a:t>
            </a:r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9:       kostěné obloženi</a:t>
            </a:r>
          </a:p>
          <a:p>
            <a:pPr algn="l"/>
            <a:endParaRPr lang="cs-CZ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Praha-Hradčany, </a:t>
            </a:r>
            <a:r>
              <a:rPr lang="cs-CZ" b="0" i="0" u="none" strike="noStrike" baseline="0" dirty="0" err="1">
                <a:solidFill>
                  <a:srgbClr val="333333"/>
                </a:solidFill>
                <a:latin typeface="EtelkaLight"/>
              </a:rPr>
              <a:t>Kralovska</a:t>
            </a:r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 zahrada (1)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Praha-Hradčany, </a:t>
            </a:r>
            <a:r>
              <a:rPr lang="cs-CZ" b="0" i="0" u="none" strike="noStrike" baseline="0" dirty="0" err="1">
                <a:solidFill>
                  <a:srgbClr val="333333"/>
                </a:solidFill>
                <a:latin typeface="EtelkaLight"/>
              </a:rPr>
              <a:t>Lumbeho</a:t>
            </a:r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 zahrada – bažantnice (2)</a:t>
            </a:r>
            <a:endParaRPr lang="cs-CZ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Litoměřice, rekonstrukce (3)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Počaply – </a:t>
            </a:r>
            <a:r>
              <a:rPr lang="cs-CZ" b="0" i="0" u="none" strike="noStrike" baseline="0" dirty="0" err="1">
                <a:solidFill>
                  <a:srgbClr val="333333"/>
                </a:solidFill>
                <a:latin typeface="EtelkaLight"/>
              </a:rPr>
              <a:t>Bozeň</a:t>
            </a:r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 (4)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Libice (5)</a:t>
            </a:r>
          </a:p>
          <a:p>
            <a:pPr algn="l"/>
            <a:r>
              <a:rPr lang="cs-CZ" b="0" i="0" u="none" strike="noStrike" baseline="0" dirty="0" err="1">
                <a:solidFill>
                  <a:srgbClr val="333333"/>
                </a:solidFill>
                <a:latin typeface="EtelkaLight"/>
              </a:rPr>
              <a:t>Želenky</a:t>
            </a:r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 (6)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Budeč (7)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Kouřim (8)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Budeč – </a:t>
            </a:r>
            <a:r>
              <a:rPr lang="cs-CZ" b="0" i="0" u="none" strike="noStrike" baseline="0" dirty="0" err="1">
                <a:solidFill>
                  <a:srgbClr val="333333"/>
                </a:solidFill>
                <a:latin typeface="EtelkaLight"/>
              </a:rPr>
              <a:t>předhradi</a:t>
            </a:r>
            <a:r>
              <a:rPr lang="cs-CZ" b="0" i="0" u="none" strike="noStrike" baseline="0" dirty="0">
                <a:solidFill>
                  <a:srgbClr val="333333"/>
                </a:solidFill>
                <a:latin typeface="EtelkaLight"/>
              </a:rPr>
              <a:t> (9)</a:t>
            </a:r>
          </a:p>
        </p:txBody>
      </p:sp>
    </p:spTree>
    <p:extLst>
      <p:ext uri="{BB962C8B-B14F-4D97-AF65-F5344CB8AC3E}">
        <p14:creationId xmlns:p14="http://schemas.microsoft.com/office/powerpoint/2010/main" val="3997286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ovéPole 3">
            <a:extLst>
              <a:ext uri="{FF2B5EF4-FFF2-40B4-BE49-F238E27FC236}">
                <a16:creationId xmlns:a16="http://schemas.microsoft.com/office/drawing/2014/main" id="{DDDBA1C6-FD69-4C69-9B88-AAB2F6BDB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6054726"/>
            <a:ext cx="8424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Profantová, N., Nálezy byzantského původu z 6. – 10. století z České republiky: teze, Zborník Slovenského národného muzea, Archeológie, Supplementum 2.</a:t>
            </a:r>
          </a:p>
        </p:txBody>
      </p:sp>
      <p:pic>
        <p:nvPicPr>
          <p:cNvPr id="180227" name="Obrázek 6">
            <a:extLst>
              <a:ext uri="{FF2B5EF4-FFF2-40B4-BE49-F238E27FC236}">
                <a16:creationId xmlns:a16="http://schemas.microsoft.com/office/drawing/2014/main" id="{E4CD9B22-A09B-4D27-A025-C0232A481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20470" r="20670" b="23422"/>
          <a:stretch>
            <a:fillRect/>
          </a:stretch>
        </p:blipFill>
        <p:spPr bwMode="auto">
          <a:xfrm>
            <a:off x="1847850" y="3257550"/>
            <a:ext cx="48958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Obrázek 7">
            <a:extLst>
              <a:ext uri="{FF2B5EF4-FFF2-40B4-BE49-F238E27FC236}">
                <a16:creationId xmlns:a16="http://schemas.microsoft.com/office/drawing/2014/main" id="{1B0C1AFD-AF8C-4DEA-8D27-588B512B9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18500" r="23988" b="15547"/>
          <a:stretch>
            <a:fillRect/>
          </a:stretch>
        </p:blipFill>
        <p:spPr bwMode="auto">
          <a:xfrm>
            <a:off x="5016500" y="112714"/>
            <a:ext cx="554513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Obrázek 8">
            <a:extLst>
              <a:ext uri="{FF2B5EF4-FFF2-40B4-BE49-F238E27FC236}">
                <a16:creationId xmlns:a16="http://schemas.microsoft.com/office/drawing/2014/main" id="{5A6873DD-363F-4308-8CEB-CEF7ADDBA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30313" r="48862" b="40157"/>
          <a:stretch>
            <a:fillRect/>
          </a:stretch>
        </p:blipFill>
        <p:spPr bwMode="auto">
          <a:xfrm>
            <a:off x="1751014" y="115889"/>
            <a:ext cx="31003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Obrázek 9">
            <a:extLst>
              <a:ext uri="{FF2B5EF4-FFF2-40B4-BE49-F238E27FC236}">
                <a16:creationId xmlns:a16="http://schemas.microsoft.com/office/drawing/2014/main" id="{DFECC8E7-382D-4501-BE9F-C51BC5320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50305" r="25000" b="40157"/>
          <a:stretch>
            <a:fillRect/>
          </a:stretch>
        </p:blipFill>
        <p:spPr bwMode="auto">
          <a:xfrm>
            <a:off x="1928814" y="2311400"/>
            <a:ext cx="274478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00A92-4B34-D0D8-A472-DA2B6079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515600" cy="1076325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dirty="0">
                <a:solidFill>
                  <a:srgbClr val="FF0000"/>
                </a:solidFill>
                <a:latin typeface="+mn-lt"/>
              </a:rPr>
              <a:t>Sakrální architektura</a:t>
            </a:r>
            <a:endParaRPr lang="cs-CZ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B51F7A-7F08-2313-4219-70D57098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6593"/>
            <a:ext cx="11734800" cy="5861407"/>
          </a:xfrm>
        </p:spPr>
        <p:txBody>
          <a:bodyPr>
            <a:normAutofit fontScale="85000" lnSpcReduction="20000"/>
          </a:bodyPr>
          <a:lstStyle/>
          <a:p>
            <a:r>
              <a:rPr lang="cs-CZ" sz="2000" b="1" dirty="0" err="1"/>
              <a:t>Ecclesia</a:t>
            </a:r>
            <a:r>
              <a:rPr lang="cs-CZ" sz="2000" dirty="0"/>
              <a:t>  –  kostel:  v přeneseném slova smyslu Boží dům</a:t>
            </a:r>
          </a:p>
          <a:p>
            <a:pPr marL="0" indent="0">
              <a:buNone/>
            </a:pPr>
            <a:r>
              <a:rPr lang="cs-CZ" sz="2000" dirty="0"/>
              <a:t>                    –  církev:  společenství věřících</a:t>
            </a:r>
          </a:p>
          <a:p>
            <a:endParaRPr lang="cs-CZ" sz="2000" b="1" dirty="0"/>
          </a:p>
          <a:p>
            <a:r>
              <a:rPr lang="cs-CZ" sz="2000" b="1" dirty="0"/>
              <a:t>Nejstarší kostely   </a:t>
            </a:r>
            <a:r>
              <a:rPr lang="cs-CZ" sz="2000" dirty="0"/>
              <a:t>–  původně dřevěné:   7. kostel v Mikulčicích, 2 kostel na </a:t>
            </a:r>
            <a:r>
              <a:rPr lang="cs-CZ" sz="2000" dirty="0" err="1"/>
              <a:t>Pohansku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–  organizace:    kněží hradských kostelů</a:t>
            </a:r>
          </a:p>
          <a:p>
            <a:pPr marL="0" indent="0">
              <a:buNone/>
            </a:pPr>
            <a:r>
              <a:rPr lang="cs-CZ" sz="2000" dirty="0"/>
              <a:t>                                     –  20/30. léta:  Modrá u Velehradu:   bavorské misie </a:t>
            </a:r>
          </a:p>
          <a:p>
            <a:pPr marL="0" indent="0">
              <a:buNone/>
            </a:pPr>
            <a:r>
              <a:rPr lang="cs-CZ" sz="2000" dirty="0"/>
              <a:t>                                     –  2. pol. 9. stol.:  kamenné (p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ůdorysy </a:t>
            </a:r>
            <a:r>
              <a:rPr lang="cs-CZ" sz="2000" dirty="0">
                <a:solidFill>
                  <a:srgbClr val="333333"/>
                </a:solidFill>
              </a:rPr>
              <a:t>tvoří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otisky základového zdiva:  tzv. negativy)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/>
              <a:t>Vzory  </a:t>
            </a:r>
            <a:r>
              <a:rPr lang="cs-CZ" sz="2000" dirty="0"/>
              <a:t> 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Podunají: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vých</a:t>
            </a:r>
            <a:r>
              <a:rPr lang="cs-CZ" sz="2000" dirty="0">
                <a:solidFill>
                  <a:srgbClr val="333333"/>
                </a:solidFill>
              </a:rPr>
              <a:t>odní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část franské říše (merovejské a karolínské stavby)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Adriatická oblast: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Istrie, </a:t>
            </a:r>
            <a:r>
              <a:rPr lang="cs-CZ" sz="2000" dirty="0"/>
              <a:t>Dalmácie  –  půdorys kříže, pravoúhlé kněžiště (presbytář):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Sady u UH, Mikulčice-kostel 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–  rotundy:  </a:t>
            </a:r>
            <a:r>
              <a:rPr lang="cs-CZ" altLang="cs-CZ" sz="2000" dirty="0"/>
              <a:t>Mikulčice:  </a:t>
            </a:r>
            <a:r>
              <a:rPr lang="pl-PL" altLang="cs-CZ" sz="2000" dirty="0"/>
              <a:t>VI., VII., IX; </a:t>
            </a:r>
            <a:r>
              <a:rPr lang="cs-CZ" altLang="cs-CZ" sz="2000" dirty="0"/>
              <a:t>Staré Město-Na dědině, Pohansko-sv. předhradí</a:t>
            </a:r>
            <a:r>
              <a:rPr lang="pl-PL" altLang="cs-CZ" sz="2000" dirty="0"/>
              <a:t> </a:t>
            </a:r>
            <a:endParaRPr lang="cs-CZ" altLang="cs-CZ" sz="2000" dirty="0"/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solidFill>
                  <a:srgbClr val="333333"/>
                </a:solidFill>
              </a:rPr>
              <a:t>Koncentrace </a:t>
            </a:r>
            <a:r>
              <a:rPr lang="cs-CZ" sz="2000" dirty="0">
                <a:solidFill>
                  <a:srgbClr val="333333"/>
                </a:solidFill>
              </a:rPr>
              <a:t> –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Mikulčice:  10 kostelů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 Staré Město:  5 kostelů 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 Břeclav</a:t>
            </a:r>
            <a:r>
              <a:rPr lang="cs-CZ" sz="2000" dirty="0">
                <a:solidFill>
                  <a:srgbClr val="333333"/>
                </a:solidFill>
                <a:latin typeface="EtelkaLight"/>
              </a:rPr>
              <a:t>-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Pohansko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:  2 kostely</a:t>
            </a:r>
          </a:p>
          <a:p>
            <a:pPr marL="0" indent="0" algn="l">
              <a:buNone/>
            </a:pPr>
            <a:endParaRPr lang="cs-CZ" sz="2000" dirty="0"/>
          </a:p>
          <a:p>
            <a:r>
              <a:rPr lang="cs-CZ" sz="2000" b="1" dirty="0"/>
              <a:t>Typologie</a:t>
            </a:r>
            <a:r>
              <a:rPr lang="cs-CZ" sz="2000" dirty="0"/>
              <a:t>   –   </a:t>
            </a:r>
            <a:r>
              <a:rPr lang="cs-CZ" sz="2000" b="1" dirty="0"/>
              <a:t>kostely:</a:t>
            </a:r>
            <a:r>
              <a:rPr lang="cs-CZ" sz="2000" dirty="0"/>
              <a:t>   jednolodní, půdorys kříže (transept), kněžiště:  pravoúhlé, apsida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b="1" dirty="0"/>
              <a:t>bazilika:</a:t>
            </a:r>
            <a:r>
              <a:rPr lang="cs-CZ" sz="2000" dirty="0"/>
              <a:t>  trojlodní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b="1" dirty="0"/>
              <a:t>rotundy (centrály):</a:t>
            </a:r>
            <a:r>
              <a:rPr lang="cs-CZ" sz="2000" dirty="0"/>
              <a:t>   jedna nebo dvě apsidy</a:t>
            </a:r>
          </a:p>
        </p:txBody>
      </p:sp>
    </p:spTree>
    <p:extLst>
      <p:ext uri="{BB962C8B-B14F-4D97-AF65-F5344CB8AC3E}">
        <p14:creationId xmlns:p14="http://schemas.microsoft.com/office/powerpoint/2010/main" val="202032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7E4283-6BA4-3720-4643-B4DE22E1A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523908" cy="6786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3B988A-919A-94D9-4372-204EB5897B72}"/>
              </a:ext>
            </a:extLst>
          </p:cNvPr>
          <p:cNvSpPr txBox="1"/>
          <p:nvPr/>
        </p:nvSpPr>
        <p:spPr>
          <a:xfrm>
            <a:off x="438149" y="379288"/>
            <a:ext cx="516255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</a:rPr>
              <a:t>    Půdorysy velkomoravských kostelů</a:t>
            </a:r>
          </a:p>
          <a:p>
            <a:pPr algn="l"/>
            <a:endParaRPr lang="cs-CZ" sz="2000" b="1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Kopčany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 sv. Markéty Antiochijské; 2–10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Mikulčice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kostely č. 2 až 10 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11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„Na Valach“;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12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Špitalky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“;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13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„Na Dědině“;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14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Modrá u Velehradu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;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15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Uherské Hradiště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Sady;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16–17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Břeclav – </a:t>
            </a:r>
            <a:r>
              <a:rPr lang="cs-CZ" sz="2000" b="1" i="0" u="none" strike="noStrike" baseline="0" dirty="0" err="1">
                <a:solidFill>
                  <a:srgbClr val="333333"/>
                </a:solidFill>
              </a:rPr>
              <a:t>Pohansko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kostely č. 1 a 2; 18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Ducové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19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Bratislava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20  –  </a:t>
            </a:r>
            <a:r>
              <a:rPr lang="cs-CZ" sz="2000" b="1" i="0" u="none" strike="noStrike" baseline="0" dirty="0" err="1">
                <a:solidFill>
                  <a:srgbClr val="333333"/>
                </a:solidFill>
              </a:rPr>
              <a:t>Devín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</a:t>
            </a:r>
            <a:endParaRPr lang="cs-CZ" sz="2000" b="1" dirty="0"/>
          </a:p>
        </p:txBody>
      </p:sp>
      <p:pic>
        <p:nvPicPr>
          <p:cNvPr id="2" name="Obrázek 1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2A30844D-DB79-EE9C-9EAB-75CE1CC70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35" y="1083088"/>
            <a:ext cx="2843777" cy="213190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B1DBA7B-BD05-ECE5-28EC-0A8B3609FAFA}"/>
              </a:ext>
            </a:extLst>
          </p:cNvPr>
          <p:cNvSpPr txBox="1"/>
          <p:nvPr/>
        </p:nvSpPr>
        <p:spPr>
          <a:xfrm>
            <a:off x="3468738" y="1083088"/>
            <a:ext cx="9913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Kopčany</a:t>
            </a:r>
          </a:p>
        </p:txBody>
      </p:sp>
    </p:spTree>
    <p:extLst>
      <p:ext uri="{BB962C8B-B14F-4D97-AF65-F5344CB8AC3E}">
        <p14:creationId xmlns:p14="http://schemas.microsoft.com/office/powerpoint/2010/main" val="1277203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Obrázek 1">
            <a:extLst>
              <a:ext uri="{FF2B5EF4-FFF2-40B4-BE49-F238E27FC236}">
                <a16:creationId xmlns:a16="http://schemas.microsoft.com/office/drawing/2014/main" id="{2F68FAD1-274B-D458-922B-60A948287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836966"/>
            <a:ext cx="4543423" cy="314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ovéPole 2">
            <a:extLst>
              <a:ext uri="{FF2B5EF4-FFF2-40B4-BE49-F238E27FC236}">
                <a16:creationId xmlns:a16="http://schemas.microsoft.com/office/drawing/2014/main" id="{00FADD5D-37DE-674D-B57A-C6C444EA4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4" y="474661"/>
            <a:ext cx="5676901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Velkomoravské rotundy: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M:</a:t>
            </a:r>
            <a:r>
              <a:rPr lang="cs-CZ" altLang="cs-CZ" sz="1800" dirty="0"/>
              <a:t> Mikulčice:  </a:t>
            </a:r>
            <a:r>
              <a:rPr lang="pl-PL" altLang="cs-CZ" sz="1800" dirty="0"/>
              <a:t>VI., VII., IX; </a:t>
            </a:r>
            <a:r>
              <a:rPr lang="cs-CZ" altLang="cs-CZ" sz="1800" dirty="0"/>
              <a:t>Staré Město-Na dědině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Pohansko-sv. předhradí</a:t>
            </a:r>
            <a:r>
              <a:rPr lang="pl-PL" altLang="cs-CZ" sz="1800" dirty="0"/>
              <a:t>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S:</a:t>
            </a:r>
            <a:r>
              <a:rPr lang="cs-CZ" altLang="cs-CZ" sz="1800" b="1" i="1" dirty="0"/>
              <a:t>  </a:t>
            </a:r>
            <a:r>
              <a:rPr lang="cs-CZ" altLang="cs-CZ" sz="1800" dirty="0"/>
              <a:t>Ducové (?), Nitranská </a:t>
            </a:r>
            <a:r>
              <a:rPr lang="cs-CZ" altLang="cs-CZ" sz="1800" dirty="0" err="1"/>
              <a:t>Blatnica</a:t>
            </a:r>
            <a:endParaRPr lang="cs-CZ" altLang="cs-CZ" sz="1800" b="1" i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BFBB97-7F43-8986-F77B-372CC6910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1595178"/>
            <a:ext cx="5057776" cy="5157227"/>
          </a:xfrm>
          <a:prstGeom prst="rect">
            <a:avLst/>
          </a:prstGeom>
        </p:spPr>
      </p:pic>
      <p:sp>
        <p:nvSpPr>
          <p:cNvPr id="4" name="TextovéPole 2">
            <a:extLst>
              <a:ext uri="{FF2B5EF4-FFF2-40B4-BE49-F238E27FC236}">
                <a16:creationId xmlns:a16="http://schemas.microsoft.com/office/drawing/2014/main" id="{0D9A98EB-1B82-D725-964A-B3E315227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119" y="474661"/>
            <a:ext cx="5862481" cy="10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Velkomoravské kostely s nartexy:      </a:t>
            </a:r>
          </a:p>
          <a:p>
            <a:pPr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1 – Břeclav–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Pohansko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, kostel č. 1; 2 – Staré Město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Špitálky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</a:t>
            </a:r>
          </a:p>
          <a:p>
            <a:pPr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3 – Uherské Hradiště – Sady; 4 – Mikulčice, kostel č. 3.</a:t>
            </a:r>
            <a:endParaRPr lang="cs-CZ" altLang="cs-CZ" sz="2000" b="1" i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A9D056D-DA6D-156F-0A95-D87EB8230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07" r="24295" b="26701"/>
          <a:stretch/>
        </p:blipFill>
        <p:spPr>
          <a:xfrm>
            <a:off x="1100280" y="5129201"/>
            <a:ext cx="1541360" cy="16232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EBBF65C-0267-FA31-3CA9-19BCF4EC8D46}"/>
              </a:ext>
            </a:extLst>
          </p:cNvPr>
          <p:cNvSpPr txBox="1"/>
          <p:nvPr/>
        </p:nvSpPr>
        <p:spPr>
          <a:xfrm>
            <a:off x="1505565" y="5129201"/>
            <a:ext cx="88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Ducové</a:t>
            </a:r>
          </a:p>
        </p:txBody>
      </p:sp>
      <p:pic>
        <p:nvPicPr>
          <p:cNvPr id="7" name="Obrázek 6" descr="Obsah obrázku budova, staré, kostel, věž&#10;&#10;Popis byl vytvořen automaticky">
            <a:extLst>
              <a:ext uri="{FF2B5EF4-FFF2-40B4-BE49-F238E27FC236}">
                <a16:creationId xmlns:a16="http://schemas.microsoft.com/office/drawing/2014/main" id="{761183FA-9E46-FBFA-1320-C5478AA008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249" r="17001" b="2924"/>
          <a:stretch/>
        </p:blipFill>
        <p:spPr>
          <a:xfrm>
            <a:off x="3724234" y="4844457"/>
            <a:ext cx="2070221" cy="18840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0B7DC2-1195-5854-BA6E-D294FF46FEA3}"/>
              </a:ext>
            </a:extLst>
          </p:cNvPr>
          <p:cNvSpPr txBox="1"/>
          <p:nvPr/>
        </p:nvSpPr>
        <p:spPr>
          <a:xfrm flipH="1">
            <a:off x="3806076" y="5039892"/>
            <a:ext cx="10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Blatnica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065B5-9E40-4771-A45D-7ABB444C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0" y="780836"/>
            <a:ext cx="11894049" cy="60771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000" b="1" dirty="0">
                <a:solidFill>
                  <a:srgbClr val="FF0000"/>
                </a:solidFill>
              </a:rPr>
              <a:t>Čechy</a:t>
            </a:r>
            <a:r>
              <a:rPr lang="cs-CZ" sz="1800" dirty="0"/>
              <a:t>  –  u kostelů se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začínají pohřbívat příslušníci dynastického rodu 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Budeč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–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rotunda sv. Petra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založená knížetem Spytihněvem mezi lety 895–915 v knížecím dvorci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 autentická je loď, kolem elitní pohřebiště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–  výzkumy:   Ivana Boháčová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Praha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–  kostel Panny Marie: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založil Bořivoj po jeho křtu na Svatoplukově dvoře (882–883)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 zmínky  tzv. Kristiánově legendě z 10. stol.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–  dochována torza zdiva lodi, apsidy s hrobkou z </a:t>
            </a:r>
            <a:r>
              <a:rPr lang="cs-CZ" sz="1800" b="0" i="0" u="none" strike="noStrike" baseline="0" dirty="0">
                <a:latin typeface="MinionPro-Regular"/>
              </a:rPr>
              <a:t>první třetiny 10. stol.  (Bořivoj I. † </a:t>
            </a:r>
            <a:r>
              <a:rPr lang="cs-CZ" sz="1800" dirty="0">
                <a:latin typeface="MinionPro-Regular"/>
              </a:rPr>
              <a:t>889?)</a:t>
            </a:r>
            <a:endParaRPr lang="cs-CZ" sz="180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–  </a:t>
            </a:r>
            <a:r>
              <a:rPr lang="cs-CZ" sz="1800" b="0" i="0" u="none" strike="noStrike" baseline="0" dirty="0">
                <a:latin typeface="MinionPro-Regular"/>
              </a:rPr>
              <a:t> m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ladší hrobka s ostatky muže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a ženy s náušnicemi moravského typu (</a:t>
            </a:r>
            <a:r>
              <a:rPr lang="cs-CZ" sz="1800" dirty="0">
                <a:latin typeface="MinionPro-Regular"/>
              </a:rPr>
              <a:t>Spytihněv † 915 s manželkou)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kostel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 sv. Jiří: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Vratislav I. před 921;  revize: 2015 – stavba kol. r. 1000  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(</a:t>
            </a:r>
            <a:r>
              <a:rPr lang="cs-CZ" sz="1900" dirty="0"/>
              <a:t>hrob Boleslava II. † 999), bazilika:  1142</a:t>
            </a:r>
            <a:endParaRPr lang="cs-CZ" sz="19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</a:rPr>
              <a:t>                –  </a:t>
            </a:r>
            <a:r>
              <a:rPr lang="cs-CZ" sz="1900" b="1" i="0" u="none" strike="noStrike" baseline="0" dirty="0">
                <a:solidFill>
                  <a:srgbClr val="333333"/>
                </a:solidFill>
              </a:rPr>
              <a:t>rotunda sv. Víta: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 kníže Václav 30. léta 10. stol.</a:t>
            </a:r>
          </a:p>
          <a:p>
            <a:pPr algn="l"/>
            <a:endParaRPr lang="cs-CZ" sz="1800" dirty="0">
              <a:solidFill>
                <a:srgbClr val="333333"/>
              </a:solidFill>
            </a:endParaRPr>
          </a:p>
          <a:p>
            <a:pPr algn="l"/>
            <a:r>
              <a:rPr lang="cs-CZ" sz="1800" b="1" dirty="0">
                <a:solidFill>
                  <a:srgbClr val="333333"/>
                </a:solidFill>
              </a:rPr>
              <a:t>Levý Hradec  </a:t>
            </a:r>
            <a:r>
              <a:rPr lang="cs-CZ" sz="1800" dirty="0">
                <a:solidFill>
                  <a:srgbClr val="333333"/>
                </a:solidFill>
              </a:rPr>
              <a:t>–   </a:t>
            </a:r>
            <a:r>
              <a:rPr lang="cs-CZ" sz="1800" b="1" dirty="0">
                <a:solidFill>
                  <a:srgbClr val="333333"/>
                </a:solidFill>
              </a:rPr>
              <a:t>kostel. Sv. Klimenta:</a:t>
            </a:r>
            <a:r>
              <a:rPr lang="cs-CZ" sz="1800" dirty="0">
                <a:solidFill>
                  <a:srgbClr val="333333"/>
                </a:solidFill>
              </a:rPr>
              <a:t>  ne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jstarší nebyl nalezen (dřevěný?)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rotunda je mladší:   v základech </a:t>
            </a:r>
            <a:r>
              <a:rPr lang="cs-CZ" sz="1800" b="1" u="none" strike="noStrike" baseline="0" dirty="0" err="1">
                <a:solidFill>
                  <a:srgbClr val="333333"/>
                </a:solidFill>
              </a:rPr>
              <a:t>lapis</a:t>
            </a:r>
            <a:r>
              <a:rPr lang="cs-CZ" sz="1800" b="1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1" u="none" strike="noStrike" baseline="0" dirty="0" err="1">
                <a:solidFill>
                  <a:srgbClr val="333333"/>
                </a:solidFill>
              </a:rPr>
              <a:t>primarius</a:t>
            </a:r>
            <a:r>
              <a:rPr lang="cs-CZ" sz="1800" b="1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(základní kámen s křížem)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výjimečně v 11. a  běžně ve 12. stol. </a:t>
            </a:r>
          </a:p>
          <a:p>
            <a:pPr marL="0" indent="0" algn="l">
              <a:buNone/>
            </a:pPr>
            <a:r>
              <a:rPr lang="cs-CZ" sz="1900" dirty="0">
                <a:solidFill>
                  <a:srgbClr val="333333"/>
                </a:solidFill>
              </a:rPr>
              <a:t>                            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–  výzkum Ivan </a:t>
            </a:r>
            <a:r>
              <a:rPr lang="cs-CZ" sz="1900" b="0" i="0" u="none" strike="noStrike" baseline="0" dirty="0" err="1">
                <a:solidFill>
                  <a:srgbClr val="333333"/>
                </a:solidFill>
              </a:rPr>
              <a:t>Borkovský</a:t>
            </a:r>
            <a:r>
              <a:rPr lang="cs-CZ" sz="1900" dirty="0">
                <a:solidFill>
                  <a:srgbClr val="333333"/>
                </a:solidFill>
              </a:rPr>
              <a:t>: </a:t>
            </a:r>
            <a:r>
              <a:rPr lang="cs-CZ" sz="1900" dirty="0"/>
              <a:t>1939-1941 a 1947-1955</a:t>
            </a:r>
            <a:endParaRPr lang="cs-CZ" sz="19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endParaRPr lang="cs-CZ" sz="18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9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8714D9-DF45-4A46-B969-44415048C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53" y="0"/>
            <a:ext cx="4852386" cy="684993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D4A91D4-BD0A-40CD-AA00-D227C619EE8F}"/>
              </a:ext>
            </a:extLst>
          </p:cNvPr>
          <p:cNvSpPr txBox="1"/>
          <p:nvPr/>
        </p:nvSpPr>
        <p:spPr>
          <a:xfrm>
            <a:off x="390418" y="339047"/>
            <a:ext cx="3563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333333"/>
                </a:solidFill>
              </a:rPr>
              <a:t>Budeč </a:t>
            </a:r>
            <a:r>
              <a:rPr lang="cs-CZ" sz="2400" b="0" i="0" u="none" strike="noStrike" baseline="0" dirty="0">
                <a:solidFill>
                  <a:srgbClr val="333333"/>
                </a:solidFill>
              </a:rPr>
              <a:t> –  </a:t>
            </a:r>
            <a:r>
              <a:rPr lang="cs-CZ" sz="2400" b="1" i="0" u="none" strike="noStrike" baseline="0" dirty="0">
                <a:solidFill>
                  <a:srgbClr val="333333"/>
                </a:solidFill>
              </a:rPr>
              <a:t>rotunda sv. Petra</a:t>
            </a:r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2EB8B3C-2094-4B70-8554-186F7B5018DF}"/>
              </a:ext>
            </a:extLst>
          </p:cNvPr>
          <p:cNvSpPr txBox="1"/>
          <p:nvPr/>
        </p:nvSpPr>
        <p:spPr>
          <a:xfrm>
            <a:off x="1869897" y="4900774"/>
            <a:ext cx="39292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/>
                <a:latin typeface="Arial" panose="020B0604020202020204" pitchFamily="34" charset="0"/>
              </a:rPr>
              <a:t>1 – kostel P. Marie</a:t>
            </a:r>
          </a:p>
          <a:p>
            <a:r>
              <a:rPr lang="cs-CZ" dirty="0">
                <a:effectLst/>
                <a:latin typeface="Arial" panose="020B0604020202020204" pitchFamily="34" charset="0"/>
              </a:rPr>
              <a:t>2 – rotunda sv. Petra a Pavla;</a:t>
            </a:r>
          </a:p>
          <a:p>
            <a:r>
              <a:rPr lang="cs-CZ" dirty="0">
                <a:effectLst/>
                <a:latin typeface="Arial" panose="020B0604020202020204" pitchFamily="34" charset="0"/>
              </a:rPr>
              <a:t>3,4 - </a:t>
            </a:r>
            <a:r>
              <a:rPr lang="cs-CZ" dirty="0" err="1">
                <a:effectLst/>
                <a:latin typeface="Arial" panose="020B0604020202020204" pitchFamily="34" charset="0"/>
              </a:rPr>
              <a:t>Kováry</a:t>
            </a:r>
            <a:r>
              <a:rPr lang="cs-CZ" dirty="0">
                <a:effectLst/>
                <a:latin typeface="Arial" panose="020B0604020202020204" pitchFamily="34" charset="0"/>
              </a:rPr>
              <a:t>; 5 – Zákolany;</a:t>
            </a:r>
          </a:p>
          <a:p>
            <a:r>
              <a:rPr lang="cs-CZ" dirty="0">
                <a:effectLst/>
                <a:latin typeface="Arial" panose="020B0604020202020204" pitchFamily="34" charset="0"/>
              </a:rPr>
              <a:t>6 - hromadný hrob „Na </a:t>
            </a:r>
            <a:r>
              <a:rPr lang="cs-CZ" dirty="0" err="1">
                <a:effectLst/>
                <a:latin typeface="Arial" panose="020B0604020202020204" pitchFamily="34" charset="0"/>
              </a:rPr>
              <a:t>Týnici</a:t>
            </a:r>
            <a:r>
              <a:rPr lang="cs-CZ" dirty="0">
                <a:effectLst/>
                <a:latin typeface="Arial" panose="020B0604020202020204" pitchFamily="34" charset="0"/>
              </a:rPr>
              <a:t>”; </a:t>
            </a:r>
          </a:p>
          <a:p>
            <a:r>
              <a:rPr lang="cs-CZ" dirty="0">
                <a:effectLst/>
                <a:latin typeface="Arial" panose="020B0604020202020204" pitchFamily="34" charset="0"/>
              </a:rPr>
              <a:t>7 - </a:t>
            </a:r>
            <a:r>
              <a:rPr lang="cs-CZ" dirty="0" err="1">
                <a:effectLst/>
                <a:latin typeface="Arial" panose="020B0604020202020204" pitchFamily="34" charset="0"/>
              </a:rPr>
              <a:t>Klatovka</a:t>
            </a:r>
            <a:r>
              <a:rPr lang="cs-CZ" dirty="0">
                <a:effectLst/>
                <a:latin typeface="Arial" panose="020B0604020202020204" pitchFamily="34" charset="0"/>
              </a:rPr>
              <a:t>; 8 - </a:t>
            </a:r>
            <a:r>
              <a:rPr lang="cs-CZ" dirty="0" err="1">
                <a:effectLst/>
                <a:latin typeface="Arial" panose="020B0604020202020204" pitchFamily="34" charset="0"/>
              </a:rPr>
              <a:t>Mozolín</a:t>
            </a:r>
            <a:r>
              <a:rPr lang="cs-CZ" dirty="0">
                <a:effectLst/>
                <a:latin typeface="Arial" panose="020B0604020202020204" pitchFamily="34" charset="0"/>
              </a:rPr>
              <a:t>; 9 – mohyla</a:t>
            </a:r>
          </a:p>
          <a:p>
            <a:r>
              <a:rPr lang="cs-CZ" dirty="0">
                <a:effectLst/>
                <a:latin typeface="Arial" panose="020B0604020202020204" pitchFamily="34" charset="0"/>
              </a:rPr>
              <a:t>10-13 – stopy raně střed. osídlení </a:t>
            </a:r>
          </a:p>
          <a:p>
            <a:r>
              <a:rPr lang="cs-CZ" dirty="0">
                <a:effectLst/>
                <a:latin typeface="Arial" panose="020B0604020202020204" pitchFamily="34" charset="0"/>
              </a:rPr>
              <a:t>(Šolle 1990)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7A7003-81B7-41D6-AA06-78C7AC57D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42" y="1294736"/>
            <a:ext cx="3929282" cy="31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98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319BBD4-64C7-4FF4-A430-63F319A322A2}"/>
              </a:ext>
            </a:extLst>
          </p:cNvPr>
          <p:cNvSpPr txBox="1"/>
          <p:nvPr/>
        </p:nvSpPr>
        <p:spPr>
          <a:xfrm>
            <a:off x="739884" y="239495"/>
            <a:ext cx="3886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333333"/>
                </a:solidFill>
              </a:rPr>
              <a:t>                      Praha</a:t>
            </a:r>
            <a:r>
              <a:rPr lang="cs-CZ" sz="2400" b="0" i="0" u="none" strike="noStrike" baseline="0" dirty="0">
                <a:solidFill>
                  <a:srgbClr val="333333"/>
                </a:solidFill>
              </a:rPr>
              <a:t>  </a:t>
            </a:r>
          </a:p>
          <a:p>
            <a:r>
              <a:rPr lang="cs-CZ" sz="2400" b="1" i="0" u="none" strike="noStrike" baseline="0" dirty="0">
                <a:solidFill>
                  <a:srgbClr val="333333"/>
                </a:solidFill>
              </a:rPr>
              <a:t>          kostel Panny Marie </a:t>
            </a:r>
            <a:endParaRPr lang="cs-CZ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BF0D329-9613-4E12-AC15-10A30B16DB4E}"/>
              </a:ext>
            </a:extLst>
          </p:cNvPr>
          <p:cNvSpPr txBox="1"/>
          <p:nvPr/>
        </p:nvSpPr>
        <p:spPr>
          <a:xfrm>
            <a:off x="92467" y="6094385"/>
            <a:ext cx="120995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Borkovský</a:t>
            </a:r>
            <a:r>
              <a:rPr lang="cs-CZ" sz="1400" dirty="0"/>
              <a:t>, I. O počátcích Pražského hradu a o nejstarším kostele v Praze, Praha 1949.</a:t>
            </a:r>
          </a:p>
          <a:p>
            <a:r>
              <a:rPr lang="cs-CZ" sz="1400" dirty="0"/>
              <a:t>Frolík, J. Pohřebiště na II. nádvoří Pražského hradu, AH 38, 2013, s. 91–105.</a:t>
            </a:r>
          </a:p>
          <a:p>
            <a:r>
              <a:rPr lang="cs-CZ" sz="1400" dirty="0" err="1"/>
              <a:t>Maříková-Kubková</a:t>
            </a:r>
            <a:r>
              <a:rPr lang="cs-CZ" sz="1400" dirty="0"/>
              <a:t>, J. – </a:t>
            </a:r>
            <a:r>
              <a:rPr lang="cs-CZ" sz="1400" dirty="0" err="1"/>
              <a:t>Herichová</a:t>
            </a:r>
            <a:r>
              <a:rPr lang="cs-CZ" sz="1400" dirty="0"/>
              <a:t>, I.  Revize první stavební fáze kostela Panny Marie na Pražském hradě/Hradčanech Návrat po šedesáti pěti letech, Staletá Praha 31/2, 2015, s. 62–75.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B54BEC9-3B23-468D-89EF-9B4002F95BA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57697" y="2533031"/>
            <a:ext cx="4131462" cy="336791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2BEC002-3566-46A4-AB0C-A6D933C01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971" y="209470"/>
            <a:ext cx="7865088" cy="460911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0D972B5-3AC2-4BC7-A898-A3C82260044A}"/>
              </a:ext>
            </a:extLst>
          </p:cNvPr>
          <p:cNvSpPr txBox="1"/>
          <p:nvPr/>
        </p:nvSpPr>
        <p:spPr>
          <a:xfrm>
            <a:off x="3900625" y="4850331"/>
            <a:ext cx="827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Praha – Hrad, I, II. a IV. nádvoří. Lokalizace příkopů, zmiňovaných k r. 1278 (šedé), </a:t>
            </a:r>
          </a:p>
          <a:p>
            <a:r>
              <a:rPr lang="cs-CZ" dirty="0"/>
              <a:t>černé linie: průběh staršího příkopu (před 1135), </a:t>
            </a:r>
            <a:r>
              <a:rPr lang="cs-CZ" b="1" dirty="0">
                <a:solidFill>
                  <a:srgbClr val="FF0000"/>
                </a:solidFill>
              </a:rPr>
              <a:t>křížek – kostel Panny Marie</a:t>
            </a:r>
            <a:r>
              <a:rPr lang="cs-CZ" dirty="0"/>
              <a:t>,</a:t>
            </a:r>
          </a:p>
          <a:p>
            <a:r>
              <a:rPr lang="cs-CZ" dirty="0"/>
              <a:t>Kroužky: poloha hrobů, čárkovaně: cesta od kostela P. M. k bráně do akropole. J. Frolík.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35DEB02-4121-4B7D-9750-A2E90DD8D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5" y="262093"/>
            <a:ext cx="1163178" cy="154286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CDFD4F2-9E33-4286-B7D1-6BBE05591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17" y="1070492"/>
            <a:ext cx="2170959" cy="14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85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4798884-4CC6-430D-9943-81B631DE5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78720" y="-2578720"/>
            <a:ext cx="6818805" cy="119762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4255837-6901-4F22-8F0D-EAE382096CF1}"/>
              </a:ext>
            </a:extLst>
          </p:cNvPr>
          <p:cNvSpPr txBox="1"/>
          <p:nvPr/>
        </p:nvSpPr>
        <p:spPr>
          <a:xfrm>
            <a:off x="3832261" y="2208944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Rotunda sv. Víta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09534B9-1C5A-4D67-900D-FE96CE00AD78}"/>
              </a:ext>
            </a:extLst>
          </p:cNvPr>
          <p:cNvSpPr txBox="1"/>
          <p:nvPr/>
        </p:nvSpPr>
        <p:spPr>
          <a:xfrm>
            <a:off x="9842642" y="130481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Kostel sv. Jiří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031C872-7B5A-434C-94A2-7BF4F66B213A}"/>
              </a:ext>
            </a:extLst>
          </p:cNvPr>
          <p:cNvSpPr txBox="1"/>
          <p:nvPr/>
        </p:nvSpPr>
        <p:spPr>
          <a:xfrm>
            <a:off x="544531" y="3770616"/>
            <a:ext cx="313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Dům biskupa s kaplí sv. Mořice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ABBA104-8DCE-4542-8AEF-E1E4AA8181FE}"/>
              </a:ext>
            </a:extLst>
          </p:cNvPr>
          <p:cNvSpPr txBox="1"/>
          <p:nvPr/>
        </p:nvSpPr>
        <p:spPr>
          <a:xfrm>
            <a:off x="7130265" y="3595687"/>
            <a:ext cx="21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Starý královský palác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26EA4D-4AA8-4BF7-BCA4-62B95D28AD95}"/>
              </a:ext>
            </a:extLst>
          </p:cNvPr>
          <p:cNvSpPr txBox="1"/>
          <p:nvPr/>
        </p:nvSpPr>
        <p:spPr>
          <a:xfrm>
            <a:off x="6488937" y="2403347"/>
            <a:ext cx="250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Původní knížecí palác(?)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710335C-E148-4C8E-B278-32BCE8B37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53" t="56663" r="44086" b="33729"/>
          <a:stretch/>
        </p:blipFill>
        <p:spPr>
          <a:xfrm rot="5400000">
            <a:off x="4212808" y="2835267"/>
            <a:ext cx="1108802" cy="11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32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2761</Words>
  <Application>Microsoft Office PowerPoint</Application>
  <PresentationFormat>Širokoúhlá obrazovka</PresentationFormat>
  <Paragraphs>303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8" baseType="lpstr">
      <vt:lpstr>Ainslie-NorBooIt</vt:lpstr>
      <vt:lpstr>Arial</vt:lpstr>
      <vt:lpstr>Calibri</vt:lpstr>
      <vt:lpstr>Calibri Light</vt:lpstr>
      <vt:lpstr>EtelkaLight</vt:lpstr>
      <vt:lpstr>EtelkaTextPro-Bold</vt:lpstr>
      <vt:lpstr>Helvetica</vt:lpstr>
      <vt:lpstr>MinionPro-Regular</vt:lpstr>
      <vt:lpstr>Times New Roman</vt:lpstr>
      <vt:lpstr>Motiv Office</vt:lpstr>
      <vt:lpstr>Archeologie středověké a novověké sakrální architektury </vt:lpstr>
      <vt:lpstr>                     Archeologické projevy křesťanství</vt:lpstr>
      <vt:lpstr>                           Sakrální architektura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Pohřebiště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Hroby spojené s knížecím prostředím </vt:lpstr>
      <vt:lpstr>                                    Křížky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Archeologie středověké a novověké sakrální architektury</dc:title>
  <dc:creator>Markéta Tymonová</dc:creator>
  <cp:lastModifiedBy>tym0001</cp:lastModifiedBy>
  <cp:revision>38</cp:revision>
  <dcterms:created xsi:type="dcterms:W3CDTF">2023-08-24T12:29:49Z</dcterms:created>
  <dcterms:modified xsi:type="dcterms:W3CDTF">2024-10-14T06:16:33Z</dcterms:modified>
</cp:coreProperties>
</file>