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432" r:id="rId4"/>
    <p:sldId id="257" r:id="rId5"/>
    <p:sldId id="286" r:id="rId6"/>
    <p:sldId id="452" r:id="rId7"/>
    <p:sldId id="429" r:id="rId8"/>
    <p:sldId id="450" r:id="rId9"/>
    <p:sldId id="449" r:id="rId10"/>
    <p:sldId id="289" r:id="rId11"/>
    <p:sldId id="285" r:id="rId12"/>
    <p:sldId id="293" r:id="rId13"/>
    <p:sldId id="290" r:id="rId14"/>
    <p:sldId id="294" r:id="rId15"/>
    <p:sldId id="297" r:id="rId16"/>
    <p:sldId id="292" r:id="rId17"/>
    <p:sldId id="275" r:id="rId18"/>
    <p:sldId id="447" r:id="rId19"/>
    <p:sldId id="433" r:id="rId20"/>
    <p:sldId id="434" r:id="rId21"/>
    <p:sldId id="43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A9799-DD19-4A37-B52A-ABF9B0648B51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1482-7577-4BF7-9E43-ABC1ACEA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7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>
            <a:extLst>
              <a:ext uri="{FF2B5EF4-FFF2-40B4-BE49-F238E27FC236}">
                <a16:creationId xmlns:a16="http://schemas.microsoft.com/office/drawing/2014/main" id="{97BD3C0C-3059-4775-901C-F6108FF0E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>
            <a:extLst>
              <a:ext uri="{FF2B5EF4-FFF2-40B4-BE49-F238E27FC236}">
                <a16:creationId xmlns:a16="http://schemas.microsoft.com/office/drawing/2014/main" id="{04747737-2806-4EF6-9C25-1145C9EFB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86020" name="Zástupný symbol pro číslo snímku 3">
            <a:extLst>
              <a:ext uri="{FF2B5EF4-FFF2-40B4-BE49-F238E27FC236}">
                <a16:creationId xmlns:a16="http://schemas.microsoft.com/office/drawing/2014/main" id="{303AE2F0-4C21-4126-9FC8-74FCF26E0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00C30B-3437-4640-B87A-DA138113069D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437AF-00A8-49BD-B31E-1C4AC8A3B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47AE45-9481-4029-B5DC-CA325E175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97D22-3867-4D46-AAE6-330D46CE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FBC1CC-8785-4DC8-8144-BCDB1E5E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304B7-7164-4A5F-8788-ADA6E782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38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B9CDC-2810-40DC-A4F0-AD0A6B6D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3A42F4-DFB0-4825-94A1-97F95DBCD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2B8EB9-1EEC-48E6-BF1C-1B16090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7B6AA1-8D45-4E86-B5F3-15593EA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88947-DA74-4192-900D-57378CC7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8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9CD0DC-81FD-4F6A-9736-09397FD8D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ED00B-66CF-4743-BE88-7817CB128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667A04-8EB4-4CD0-A71A-4AC1FAE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331E37-6249-4879-A760-D2853E88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BE2855-3049-49C3-A226-2C0E9ACD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9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2591A-1928-4D50-8C38-7F04EE66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99F8F-BA23-4182-8AE2-C99ABF7A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A201C-9321-4C02-AEBF-8BE9AC5A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AC9DA8-3324-4AC8-A929-75FD6FD4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F67BE-53A3-47DA-BBB5-E7C9935F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24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825FD-B99A-49D1-BEBA-1A7B43A0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786844-A7EB-4C1D-B5B3-A5B79990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2326D9-C7F8-4237-950F-AABDDDD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9C359F-FF1E-4564-B2D8-B5969C1E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4DA715-A229-452E-8F7F-5E93D87C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28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C5F89-2A7E-4F03-ADA2-F069A97C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F28B8-D9DF-4AED-AFFF-A8EC941E2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43269E-EA67-4061-9B01-FB550F207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199F47-ABF2-4CA7-A5FF-01FFF4AD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EBE1DF-93EE-4E25-B087-D2B48305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594C5B-0C88-4E4E-8B1A-22787C61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2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3B518-23ED-41F0-8DC7-A790F28E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F35C59-1210-40D7-8C03-4A9E1C7D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E6597D-CDD4-459E-8659-87932E3FA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ABB0F3-8DFA-4205-943C-30E90B8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0316E4-441B-411A-A611-BEF1BB0A7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0DBAE4-4FBE-4C6A-8F7E-A3059A26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B84839-4DBC-4F81-96CB-C6FAA314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69B24C-5255-4AE9-9AAC-7CFA21EE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3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E2FDE-445B-4451-B5FF-4658C6FC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BFF4D0-39F1-4C21-AADD-DBE90057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D66E58-6AAC-4761-A9DE-B9B7FF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F0C3E6-714D-4474-8771-336C534C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26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A654F5-16FB-48A5-BCB3-B3403324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2D4634-D24E-46C7-9E1F-B8A9CAE5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7BA403-45C2-4E97-AC5A-2DCE0BEB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53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EEEAF-84AF-4194-ACB9-4035DAE2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9DE13-409D-4977-918C-F3A9B96E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8AAB87-695C-4992-B224-2906E4144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2BCB0D-283A-4A57-82FD-CCE75BA7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B84060-844A-4757-B392-7848AE30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DE7B38-7E2B-45FE-9DA8-57FC61A3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11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16AB6-A05E-4C99-90F9-8804FFF9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EDDEB3-FEE4-4AB7-B6A9-CE75D8103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3DF6EF-EE2C-46E4-9B2B-34309161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6BEDDA-C1AD-46E5-9AB5-F1CD285C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6FCCC0-62CE-4882-8028-F30CB288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76DE92-45AA-4E38-BC97-305249CA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AB7E20-C0A7-4C89-BAA0-AF2996EA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2029D8-19E0-4FB4-B943-3C491BB0B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1BD36-80A2-4EEB-B958-262A303F1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8B93-D3DB-4CE9-A369-74424A3800CA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D5DAB8-E06E-4637-982E-81B49308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EC6823-59D9-405C-ADFC-300E8FE81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7095-2B10-46D6-92E6-B1F440ACC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B67AA-C0A7-4883-88DF-B43579622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Archeologie středověké a novověké sakrální architektury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DFDA47-9C04-42BD-9E9A-963A22FA9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b="1" kern="0" dirty="0">
                <a:effectLst/>
                <a:latin typeface="Calibri" panose="020F0502020204030204" pitchFamily="34" charset="0"/>
                <a:ea typeface="TimesNewRomanPSMT"/>
                <a:cs typeface="Calibri" panose="020F0502020204030204" pitchFamily="34" charset="0"/>
              </a:rPr>
              <a:t>Správní vývoj farní organizace v Čechách a na Moravě.</a:t>
            </a:r>
            <a:endParaRPr lang="cs-CZ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064" y="626724"/>
            <a:ext cx="11739936" cy="62312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200" dirty="0">
                <a:solidFill>
                  <a:srgbClr val="FF0000"/>
                </a:solidFill>
              </a:rPr>
              <a:t> 1)  </a:t>
            </a:r>
            <a:r>
              <a:rPr lang="cs-CZ" sz="2200" b="1" dirty="0">
                <a:solidFill>
                  <a:srgbClr val="FF0000"/>
                </a:solidFill>
              </a:rPr>
              <a:t>Období  emancipačního boje:</a:t>
            </a:r>
            <a:r>
              <a:rPr lang="cs-CZ" sz="2200" b="1" dirty="0"/>
              <a:t>   </a:t>
            </a:r>
            <a:r>
              <a:rPr lang="cs-CZ" sz="2200" b="1" dirty="0">
                <a:solidFill>
                  <a:srgbClr val="FF0000"/>
                </a:solidFill>
              </a:rPr>
              <a:t>10. – poč. 13. stol.: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1900" dirty="0"/>
              <a:t>          </a:t>
            </a:r>
            <a:r>
              <a:rPr lang="cs-CZ" sz="1900" b="1" dirty="0"/>
              <a:t>–  S</a:t>
            </a:r>
            <a:r>
              <a:rPr lang="cs-CZ" sz="1900" b="1" dirty="0">
                <a:solidFill>
                  <a:srgbClr val="231F20"/>
                </a:solidFill>
                <a:effectLst/>
              </a:rPr>
              <a:t>tředověká farní síť :</a:t>
            </a:r>
            <a:r>
              <a:rPr lang="cs-CZ" sz="1900" dirty="0">
                <a:solidFill>
                  <a:srgbClr val="231F20"/>
                </a:solidFill>
                <a:effectLst/>
              </a:rPr>
              <a:t>    vývoj navázal na tzv. velko-farní systém, v němž základní církevní správu zajišťovaly</a:t>
            </a:r>
          </a:p>
          <a:p>
            <a:pPr marL="0" indent="0">
              <a:buNone/>
              <a:defRPr/>
            </a:pPr>
            <a:r>
              <a:rPr lang="cs-CZ" sz="1900" dirty="0">
                <a:solidFill>
                  <a:srgbClr val="231F20"/>
                </a:solidFill>
                <a:effectLst/>
              </a:rPr>
              <a:t>                                                        kostely na zeměpanských hradech </a:t>
            </a:r>
            <a:r>
              <a:rPr lang="cs-CZ" sz="2000" dirty="0"/>
              <a:t>(povolení pro Vysokou u KH)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        10. a 11. stol.:  </a:t>
            </a:r>
            <a:r>
              <a:rPr lang="cs-CZ" sz="2000" dirty="0"/>
              <a:t>platila </a:t>
            </a:r>
            <a:r>
              <a:rPr lang="cs-CZ" sz="2000" b="1" dirty="0"/>
              <a:t> tzv. zakladatelská práva fundátorů </a:t>
            </a:r>
            <a:r>
              <a:rPr lang="cs-CZ" sz="2000" dirty="0"/>
              <a:t>(vlastníků)</a:t>
            </a:r>
            <a:r>
              <a:rPr lang="cs-CZ" sz="2000" b="1" dirty="0"/>
              <a:t>:</a:t>
            </a:r>
          </a:p>
          <a:p>
            <a:pPr marL="0" indent="0">
              <a:buNone/>
              <a:defRPr/>
            </a:pPr>
            <a:r>
              <a:rPr lang="cs-CZ" sz="1900" dirty="0">
                <a:solidFill>
                  <a:srgbClr val="231F20"/>
                </a:solidFill>
              </a:rPr>
              <a:t>                                                        </a:t>
            </a:r>
            <a:r>
              <a:rPr lang="cs-CZ" sz="1900" b="1" dirty="0">
                <a:solidFill>
                  <a:srgbClr val="231F20"/>
                </a:solidFill>
              </a:rPr>
              <a:t>1</a:t>
            </a:r>
            <a:r>
              <a:rPr lang="cs-CZ" sz="1900" b="1" dirty="0">
                <a:solidFill>
                  <a:srgbClr val="231F20"/>
                </a:solidFill>
                <a:effectLst/>
              </a:rPr>
              <a:t>2. stol.: </a:t>
            </a:r>
            <a:r>
              <a:rPr lang="cs-CZ" sz="1900" dirty="0">
                <a:solidFill>
                  <a:srgbClr val="231F20"/>
                </a:solidFill>
                <a:effectLst/>
              </a:rPr>
              <a:t>   osamostatněním </a:t>
            </a:r>
            <a:r>
              <a:rPr lang="cs-CZ" sz="1900" dirty="0" err="1">
                <a:solidFill>
                  <a:srgbClr val="231F20"/>
                </a:solidFill>
                <a:effectLst/>
              </a:rPr>
              <a:t>nehradských</a:t>
            </a:r>
            <a:r>
              <a:rPr lang="cs-CZ" sz="1900" dirty="0">
                <a:solidFill>
                  <a:srgbClr val="231F20"/>
                </a:solidFill>
                <a:effectLst/>
              </a:rPr>
              <a:t> (venkovských) kostelů vzniká </a:t>
            </a:r>
            <a:r>
              <a:rPr lang="cs-CZ" sz="1900" b="1" dirty="0">
                <a:solidFill>
                  <a:srgbClr val="231F20"/>
                </a:solidFill>
                <a:effectLst/>
              </a:rPr>
              <a:t>farní organizace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</a:t>
            </a:r>
            <a:r>
              <a:rPr lang="cs-CZ" sz="1800" b="1" dirty="0"/>
              <a:t>1222:  Velké privilegium české církve:</a:t>
            </a:r>
            <a:r>
              <a:rPr lang="cs-CZ" sz="1800" dirty="0"/>
              <a:t>  vlastník se změnil na patrona s omezenými právy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a)  </a:t>
            </a:r>
            <a:r>
              <a:rPr lang="cs-CZ" sz="1800" b="1" dirty="0"/>
              <a:t>panovník</a:t>
            </a:r>
            <a:r>
              <a:rPr lang="cs-CZ" sz="1800" dirty="0"/>
              <a:t>   –   fiskální politika  (lat. </a:t>
            </a:r>
            <a:r>
              <a:rPr lang="cs-CZ" sz="1800" dirty="0" err="1"/>
              <a:t>fiscus</a:t>
            </a:r>
            <a:r>
              <a:rPr lang="cs-CZ" sz="1800" dirty="0"/>
              <a:t>, původně košík, později státní pokladna):  daně a poplatky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 regál:  nárok na důchod z uprázdněného beneficia  (+ </a:t>
            </a:r>
            <a:r>
              <a:rPr lang="cs-CZ" sz="1800" dirty="0" err="1"/>
              <a:t>spolia</a:t>
            </a:r>
            <a:r>
              <a:rPr lang="cs-CZ" sz="1800" dirty="0"/>
              <a:t>:  na majetek zemřelého duchovního)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</a:t>
            </a:r>
            <a:r>
              <a:rPr lang="cs-CZ" sz="1800" b="1" dirty="0"/>
              <a:t>Hradské kostely  </a:t>
            </a:r>
            <a:r>
              <a:rPr lang="cs-CZ" sz="1800" dirty="0"/>
              <a:t>–</a:t>
            </a:r>
            <a:r>
              <a:rPr lang="cs-CZ" sz="1800" b="1" dirty="0"/>
              <a:t>   tzv. vlastnické kostely:  </a:t>
            </a:r>
            <a:r>
              <a:rPr lang="cs-CZ" sz="1800" dirty="0"/>
              <a:t>stavebník disponoval majetkem kostela a ustanovoval kněze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                  </a:t>
            </a:r>
            <a:r>
              <a:rPr lang="cs-CZ" sz="1800" dirty="0"/>
              <a:t>–    </a:t>
            </a:r>
            <a:r>
              <a:rPr lang="cs-CZ" sz="1800" b="1" dirty="0"/>
              <a:t>do konce 10. stol.:  </a:t>
            </a:r>
            <a:r>
              <a:rPr lang="cs-CZ" sz="1800" dirty="0"/>
              <a:t>pouze ve správních centrech provincií (hradiště)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–    </a:t>
            </a:r>
            <a:r>
              <a:rPr lang="cs-CZ" sz="1800" b="1" dirty="0"/>
              <a:t>tzv. farní </a:t>
            </a:r>
            <a:r>
              <a:rPr lang="cs-CZ" sz="1800" b="1" dirty="0" err="1"/>
              <a:t>přímus</a:t>
            </a:r>
            <a:r>
              <a:rPr lang="cs-CZ" sz="1800" b="1" dirty="0"/>
              <a:t>:  </a:t>
            </a:r>
            <a:r>
              <a:rPr lang="cs-CZ" sz="1800" dirty="0"/>
              <a:t>povinnost věřících vykonávat náboženské úkony ve svém kostele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–    </a:t>
            </a:r>
            <a:r>
              <a:rPr lang="cs-CZ" sz="1800" b="1" dirty="0"/>
              <a:t>svátosti:</a:t>
            </a:r>
            <a:r>
              <a:rPr lang="cs-CZ" sz="1800" dirty="0"/>
              <a:t>  křest, biřmování, svátost oltářní, zpověď, manželství, poslední pomazání </a:t>
            </a:r>
            <a:endParaRPr lang="cs-CZ" sz="1800" b="1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kněžské svěcení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b)  </a:t>
            </a:r>
            <a:r>
              <a:rPr lang="cs-CZ" sz="1800" b="1" dirty="0"/>
              <a:t>šlechta</a:t>
            </a:r>
            <a:r>
              <a:rPr lang="cs-CZ" sz="1800" dirty="0"/>
              <a:t>  –  </a:t>
            </a:r>
            <a:r>
              <a:rPr lang="cs-CZ" sz="1800" b="1" dirty="0"/>
              <a:t>od konce 11. stol.: </a:t>
            </a:r>
            <a:r>
              <a:rPr lang="cs-CZ" sz="1800" dirty="0"/>
              <a:t>  soukromé (vlastnické) kostely (konec 12. stol. oratoře bez farních práv)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c)  </a:t>
            </a:r>
            <a:r>
              <a:rPr lang="cs-CZ" sz="1800" b="1" dirty="0"/>
              <a:t>církev</a:t>
            </a:r>
            <a:r>
              <a:rPr lang="cs-CZ" sz="1800" dirty="0"/>
              <a:t>  –  </a:t>
            </a:r>
            <a:r>
              <a:rPr lang="cs-CZ" sz="1800" b="1" dirty="0"/>
              <a:t>10. a 11. stol.:</a:t>
            </a:r>
            <a:r>
              <a:rPr lang="cs-CZ" sz="1800" dirty="0"/>
              <a:t>  kláštery, pražské nebo olomoucké biskupství,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71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418" y="349321"/>
            <a:ext cx="11801583" cy="6709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Změny </a:t>
            </a:r>
            <a:r>
              <a:rPr lang="cs-CZ" sz="2000" b="1" dirty="0" err="1">
                <a:solidFill>
                  <a:srgbClr val="FF0000"/>
                </a:solidFill>
              </a:rPr>
              <a:t>velkofarní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oranizace</a:t>
            </a:r>
            <a:r>
              <a:rPr lang="cs-CZ" sz="20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Pol. 12. stol.  </a:t>
            </a:r>
            <a:r>
              <a:rPr lang="cs-CZ" sz="1800" dirty="0"/>
              <a:t>–  rozklad staré farní organizace a vznik nových kostelů v rámci </a:t>
            </a:r>
            <a:r>
              <a:rPr lang="cs-CZ" sz="1800" dirty="0" err="1"/>
              <a:t>arcidiakonátú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–  některé soukromé kaple nabyly charakter veřejných svatyň (</a:t>
            </a:r>
            <a:r>
              <a:rPr lang="cs-CZ" sz="1800" dirty="0" err="1"/>
              <a:t>empora</a:t>
            </a:r>
            <a:r>
              <a:rPr lang="cs-CZ" sz="1800" dirty="0"/>
              <a:t>, patronátní pán)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 </a:t>
            </a:r>
            <a:r>
              <a:rPr lang="cs-CZ" sz="1800" b="1" dirty="0"/>
              <a:t>kapituly s arciknězi </a:t>
            </a:r>
            <a:r>
              <a:rPr lang="cs-CZ" sz="1800" dirty="0"/>
              <a:t>u  velkých kostelů:  1039: St. Boleslav, 1057: Litoměřice, 1070: Vyšehrad, 1125: Mělník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Kolonizační řády   </a:t>
            </a:r>
            <a:r>
              <a:rPr lang="cs-CZ" sz="1800" dirty="0"/>
              <a:t>–</a:t>
            </a:r>
            <a:r>
              <a:rPr lang="cs-CZ" sz="1800" b="1" dirty="0"/>
              <a:t>   </a:t>
            </a:r>
            <a:r>
              <a:rPr lang="cs-CZ" sz="1800" dirty="0"/>
              <a:t>přichází</a:t>
            </a:r>
            <a:r>
              <a:rPr lang="cs-CZ" sz="1800" b="1" dirty="0"/>
              <a:t> </a:t>
            </a:r>
            <a:r>
              <a:rPr lang="cs-CZ" sz="1800" dirty="0"/>
              <a:t>většinou z Německa (Podunají, Bavorsko, Hesensko):   </a:t>
            </a:r>
            <a:r>
              <a:rPr lang="cs-CZ" sz="1800" b="1" dirty="0"/>
              <a:t>benediktini, cisterciáci a premonstráti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 centra kultury, vzdělanosti a hospodářské činnosti:  kultivace duchovní i fyzická (kolonizace krajiny)</a:t>
            </a: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1. vlna zakládání klášterů</a:t>
            </a:r>
            <a:r>
              <a:rPr lang="cs-CZ" sz="1800" dirty="0"/>
              <a:t>   –   </a:t>
            </a:r>
            <a:r>
              <a:rPr lang="cs-CZ" sz="1800" b="1" dirty="0"/>
              <a:t>10. až pol. 12. stol:  benediktínské  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–   kolonizace:   Soběslav I. a Vladislav II., olomoucký biskup Zdík a šlechta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–  </a:t>
            </a:r>
            <a:r>
              <a:rPr lang="cs-CZ" sz="1800" b="1" dirty="0"/>
              <a:t>976:</a:t>
            </a:r>
            <a:r>
              <a:rPr lang="cs-CZ" sz="1800" dirty="0"/>
              <a:t>  klášter u kostela sv. Jiří na Pražském hradě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–   </a:t>
            </a:r>
            <a:r>
              <a:rPr lang="cs-CZ" sz="1800" b="1" dirty="0"/>
              <a:t>993:</a:t>
            </a:r>
            <a:r>
              <a:rPr lang="cs-CZ" sz="1800" dirty="0"/>
              <a:t>  Břevnovský klášter (arciopatství sv. Vojtěcha a sv. Markéty)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 </a:t>
            </a:r>
            <a:r>
              <a:rPr lang="cs-CZ" sz="1800" b="1" dirty="0"/>
              <a:t>999:</a:t>
            </a:r>
            <a:r>
              <a:rPr lang="cs-CZ" sz="1800" dirty="0"/>
              <a:t>  </a:t>
            </a:r>
            <a:r>
              <a:rPr lang="pt-BR" sz="1800" dirty="0"/>
              <a:t>klášter sv. Jana</a:t>
            </a:r>
            <a:r>
              <a:rPr lang="cs-CZ" sz="1800" dirty="0"/>
              <a:t> </a:t>
            </a:r>
            <a:r>
              <a:rPr lang="pt-BR" sz="1800" dirty="0"/>
              <a:t>Křtitele na Ostrově u Davle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</a:t>
            </a:r>
            <a:r>
              <a:rPr lang="cs-CZ" sz="1800" b="1" dirty="0"/>
              <a:t>1078:</a:t>
            </a:r>
            <a:r>
              <a:rPr lang="cs-CZ" sz="1800" dirty="0"/>
              <a:t>  Hradisko u Olomouce  (1151:  převzali premonstráti)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</a:t>
            </a:r>
            <a:r>
              <a:rPr lang="cs-CZ" sz="1800" b="1" dirty="0"/>
              <a:t>1101:</a:t>
            </a:r>
            <a:r>
              <a:rPr lang="cs-CZ" sz="1800" dirty="0"/>
              <a:t>  Porta </a:t>
            </a:r>
            <a:r>
              <a:rPr lang="cs-CZ" sz="1800" dirty="0" err="1"/>
              <a:t>coeli</a:t>
            </a:r>
            <a:r>
              <a:rPr lang="cs-CZ" sz="1800" dirty="0"/>
              <a:t> v Předklášteří u Třebíče  (76 vsí na Znojemsku a Brněnsku)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8936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9EDB3-3F51-4BF0-A0E6-0F899DA2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1" y="667820"/>
            <a:ext cx="11647470" cy="6190180"/>
          </a:xfrm>
        </p:spPr>
        <p:txBody>
          <a:bodyPr>
            <a:normAutofit lnSpcReduction="10000"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Premonstrátské kláštery: </a:t>
            </a: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900" b="1" dirty="0"/>
              <a:t>2. vlna zakládání klášterů   </a:t>
            </a:r>
            <a:r>
              <a:rPr lang="cs-CZ" sz="1900" dirty="0"/>
              <a:t>–   </a:t>
            </a:r>
            <a:r>
              <a:rPr lang="cs-CZ" sz="1900" b="1" dirty="0"/>
              <a:t>12/13. stol.:  </a:t>
            </a:r>
            <a:r>
              <a:rPr lang="cs-CZ" sz="1900" dirty="0"/>
              <a:t>premonstrátské  –  panovník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    cisterciácké  –  šlechta 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   (13. stol.:  patronátní právo panovníka)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–  </a:t>
            </a:r>
            <a:r>
              <a:rPr lang="cs-CZ" sz="1900" b="1" dirty="0"/>
              <a:t>mužské</a:t>
            </a:r>
            <a:r>
              <a:rPr lang="cs-CZ" sz="1900" dirty="0"/>
              <a:t>   –  1184/1187:   Milevsko, </a:t>
            </a:r>
            <a:r>
              <a:rPr lang="pt-BR" sz="1900" dirty="0"/>
              <a:t>1086</a:t>
            </a:r>
            <a:r>
              <a:rPr lang="cs-CZ" sz="1900" dirty="0"/>
              <a:t>:  Opatovice n. Labem,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1190:   Louka u Znojma, 1193:  Teplá, 1200/9:   Zábrdovice u Brna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</a:pPr>
            <a:r>
              <a:rPr lang="cs-CZ" sz="1900" dirty="0"/>
              <a:t>                                                      –   </a:t>
            </a:r>
            <a:r>
              <a:rPr lang="cs-CZ" sz="1900" b="1" dirty="0"/>
              <a:t>ženské </a:t>
            </a:r>
            <a:r>
              <a:rPr lang="cs-CZ" sz="1900" dirty="0"/>
              <a:t>  –  1181:  Dolní Kounice u Brna, 1202:  Chotěšov u Stříbra,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 1211:  Nová Říše u Telče, kol 1220:  Doubravník u Tišnova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1900" b="1" dirty="0" err="1">
                <a:solidFill>
                  <a:srgbClr val="FF0000"/>
                </a:solidFill>
              </a:rPr>
              <a:t>Cisteriácké</a:t>
            </a:r>
            <a:r>
              <a:rPr lang="cs-CZ" sz="1900" b="1" dirty="0">
                <a:solidFill>
                  <a:srgbClr val="FF0000"/>
                </a:solidFill>
              </a:rPr>
              <a:t> kláštery:     13. stol. </a:t>
            </a:r>
          </a:p>
          <a:p>
            <a:endParaRPr lang="cs-CZ" sz="1900" b="1" dirty="0">
              <a:solidFill>
                <a:srgbClr val="FF0000"/>
              </a:solidFill>
            </a:endParaRPr>
          </a:p>
          <a:p>
            <a:r>
              <a:rPr lang="cs-CZ" sz="1900" b="1" dirty="0"/>
              <a:t>Mužské </a:t>
            </a:r>
            <a:r>
              <a:rPr lang="cs-CZ" sz="1900" dirty="0"/>
              <a:t>  –  1192/1193:  Mašťov u Kadaně   (1198:  přemístěn do Oseku), 1205:  Velehrad (první na Moravě)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1900" b="1" dirty="0"/>
              <a:t>Ženské </a:t>
            </a:r>
            <a:r>
              <a:rPr lang="cs-CZ" sz="1900" dirty="0"/>
              <a:t>  –    1225:  Oslavany u Brna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77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4256" y="657546"/>
            <a:ext cx="11657744" cy="620045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200" b="1" dirty="0">
                <a:solidFill>
                  <a:srgbClr val="FF0000"/>
                </a:solidFill>
              </a:rPr>
              <a:t>2)   Období konsolidace:  13.  –  konec 14. stol.:</a:t>
            </a:r>
          </a:p>
          <a:p>
            <a:pPr marL="0" indent="0">
              <a:buNone/>
              <a:defRPr/>
            </a:pP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2200" b="1" dirty="0"/>
              <a:t>            </a:t>
            </a:r>
            <a:r>
              <a:rPr lang="cs-CZ" sz="2200" dirty="0"/>
              <a:t>–  posílení autority církve:  vymanění z vlivu světské moci, vzrůst církevního majetku (celibát)  </a:t>
            </a:r>
          </a:p>
          <a:p>
            <a:pPr marL="0" indent="0">
              <a:buNone/>
              <a:defRPr/>
            </a:pPr>
            <a:r>
              <a:rPr lang="cs-CZ" sz="2200" dirty="0"/>
              <a:t>            –  středověký člověk navštěvoval bohoslužby, kázání, církevní slavnosti (poutě, procesí, svěcení svátků aj.)</a:t>
            </a:r>
          </a:p>
          <a:p>
            <a:pPr marL="0" indent="0">
              <a:buNone/>
              <a:defRPr/>
            </a:pPr>
            <a:r>
              <a:rPr lang="cs-CZ" sz="2200" dirty="0"/>
              <a:t>            – desátky:  </a:t>
            </a:r>
            <a:r>
              <a:rPr lang="cs-CZ" sz="2200" b="1" dirty="0"/>
              <a:t>tzv. peníz sv. Petra</a:t>
            </a:r>
            <a:r>
              <a:rPr lang="cs-CZ" sz="2200" dirty="0"/>
              <a:t>:  poplatky za náboženské úkony a obřady (fiskální politika papežské kurie) 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 marL="0" indent="0">
              <a:buNone/>
              <a:defRPr/>
            </a:pPr>
            <a:r>
              <a:rPr lang="cs-CZ" sz="2200" dirty="0"/>
              <a:t>            –  </a:t>
            </a:r>
            <a:r>
              <a:rPr lang="cs-CZ" sz="2200" b="1" dirty="0"/>
              <a:t>2 formy majetku:  </a:t>
            </a:r>
            <a:r>
              <a:rPr lang="cs-CZ" sz="2200" dirty="0"/>
              <a:t>fiskální politika papežské kurie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a)   </a:t>
            </a:r>
            <a:r>
              <a:rPr lang="cs-CZ" sz="2200" b="1" dirty="0"/>
              <a:t>obročí</a:t>
            </a:r>
            <a:r>
              <a:rPr lang="cs-CZ" sz="2200" dirty="0"/>
              <a:t> (prebenda, lat. </a:t>
            </a:r>
            <a:r>
              <a:rPr lang="cs-CZ" sz="2200" dirty="0" err="1"/>
              <a:t>praebeo</a:t>
            </a:r>
            <a:r>
              <a:rPr lang="cs-CZ" sz="2200" dirty="0"/>
              <a:t>, poskytuji)  –   osobní příjem duchovního příjem z církevní služby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                             (poplatky za náboženskými úkony, desátky)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b)  </a:t>
            </a:r>
            <a:r>
              <a:rPr lang="cs-CZ" sz="2200" b="1" dirty="0" err="1"/>
              <a:t>záduší</a:t>
            </a:r>
            <a:r>
              <a:rPr lang="cs-CZ" sz="2200" b="1" dirty="0"/>
              <a:t> </a:t>
            </a:r>
            <a:r>
              <a:rPr lang="cs-CZ" sz="2200" dirty="0"/>
              <a:t> (lat. bona </a:t>
            </a:r>
            <a:r>
              <a:rPr lang="cs-CZ" sz="2200" dirty="0" err="1"/>
              <a:t>fabricae</a:t>
            </a:r>
            <a:r>
              <a:rPr lang="cs-CZ" sz="2200" b="1" dirty="0"/>
              <a:t>)  </a:t>
            </a:r>
            <a:r>
              <a:rPr lang="cs-CZ" sz="2200" dirty="0"/>
              <a:t>–   výnos z nemovitého majetku na vybudování a údržbu kostela 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(+ náklady na svíčky aj.)</a:t>
            </a:r>
          </a:p>
          <a:p>
            <a:pPr marL="0" indent="0">
              <a:buNone/>
              <a:defRPr/>
            </a:pPr>
            <a:r>
              <a:rPr lang="cs-CZ" sz="2200" dirty="0"/>
              <a:t>            </a:t>
            </a:r>
          </a:p>
          <a:p>
            <a:pPr>
              <a:defRPr/>
            </a:pPr>
            <a:r>
              <a:rPr lang="cs-CZ" sz="2200" b="1" dirty="0"/>
              <a:t>Farní síť   </a:t>
            </a:r>
            <a:r>
              <a:rPr lang="cs-CZ" sz="2200" dirty="0"/>
              <a:t>–   </a:t>
            </a:r>
            <a:r>
              <a:rPr lang="cs-CZ" sz="2200" b="1" dirty="0"/>
              <a:t>13. stol:  </a:t>
            </a:r>
            <a:r>
              <a:rPr lang="cs-CZ" sz="2200" dirty="0"/>
              <a:t>vzrůstá počet farních kostelů:  nová vlna christianizace:  podpora šlechty a měšťanstva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členění:</a:t>
            </a:r>
            <a:r>
              <a:rPr lang="cs-CZ" sz="2200" b="1" dirty="0"/>
              <a:t>   </a:t>
            </a:r>
            <a:r>
              <a:rPr lang="cs-CZ" sz="2200" dirty="0"/>
              <a:t> a)  </a:t>
            </a:r>
            <a:r>
              <a:rPr lang="cs-CZ" sz="2200" b="1" dirty="0"/>
              <a:t>katedrální chrám</a:t>
            </a:r>
            <a:r>
              <a:rPr lang="cs-CZ" sz="2200" dirty="0"/>
              <a:t>:  sídlo biskupa a kapituly, v čele kanovník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b)  </a:t>
            </a:r>
            <a:r>
              <a:rPr lang="cs-CZ" sz="2200" b="1" dirty="0" err="1"/>
              <a:t>velkofarní</a:t>
            </a:r>
            <a:r>
              <a:rPr lang="cs-CZ" sz="2200" b="1" dirty="0"/>
              <a:t> kostely 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c)   </a:t>
            </a:r>
            <a:r>
              <a:rPr lang="cs-CZ" sz="2200" b="1" dirty="0"/>
              <a:t>venkovské kostely </a:t>
            </a:r>
            <a:r>
              <a:rPr lang="cs-CZ" sz="2200" dirty="0"/>
              <a:t>( </a:t>
            </a:r>
            <a:r>
              <a:rPr lang="cs-CZ" sz="2200" dirty="0" err="1"/>
              <a:t>ecclesiae</a:t>
            </a:r>
            <a:r>
              <a:rPr lang="cs-CZ" sz="2200" dirty="0"/>
              <a:t> </a:t>
            </a:r>
            <a:r>
              <a:rPr lang="cs-CZ" sz="2200" dirty="0" err="1"/>
              <a:t>plebales</a:t>
            </a:r>
            <a:r>
              <a:rPr lang="cs-CZ" sz="2200" dirty="0"/>
              <a:t>) </a:t>
            </a:r>
            <a:r>
              <a:rPr lang="cs-CZ" sz="2200" b="1" dirty="0"/>
              <a:t>a kaple </a:t>
            </a:r>
            <a:r>
              <a:rPr lang="cs-CZ" sz="2200" dirty="0"/>
              <a:t>(</a:t>
            </a:r>
            <a:r>
              <a:rPr lang="cs-CZ" sz="2200" dirty="0" err="1"/>
              <a:t>ecclesiae</a:t>
            </a:r>
            <a:r>
              <a:rPr lang="cs-CZ" sz="2200" dirty="0"/>
              <a:t> </a:t>
            </a:r>
            <a:r>
              <a:rPr lang="cs-CZ" sz="2200" dirty="0" err="1"/>
              <a:t>filiae</a:t>
            </a:r>
            <a:r>
              <a:rPr lang="cs-CZ" sz="2200" dirty="0"/>
              <a:t>)</a:t>
            </a:r>
            <a:endParaRPr lang="cs-CZ" sz="2200" b="1" dirty="0"/>
          </a:p>
          <a:p>
            <a:pPr marL="0" indent="0">
              <a:buNone/>
              <a:defRPr/>
            </a:pPr>
            <a:endParaRPr lang="cs-CZ" sz="2200" dirty="0"/>
          </a:p>
          <a:p>
            <a:pPr marL="0" indent="0">
              <a:buNone/>
              <a:defRPr/>
            </a:pPr>
            <a:endParaRPr lang="cs-CZ" sz="2200" dirty="0"/>
          </a:p>
          <a:p>
            <a:pPr eaLnBrk="1" hangingPunct="1">
              <a:defRPr/>
            </a:pPr>
            <a:endParaRPr lang="cs-CZ" sz="22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809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70002-B127-440A-AEE9-C5C01D1FF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8" y="678094"/>
            <a:ext cx="11678292" cy="62980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Robert (Angličan)  –  </a:t>
            </a:r>
            <a:r>
              <a:rPr lang="cs-CZ" sz="1800" dirty="0"/>
              <a:t>osecký převor a v letech </a:t>
            </a:r>
            <a:r>
              <a:rPr lang="cs-CZ" sz="1800" b="1" dirty="0"/>
              <a:t>1201 až 1240:  </a:t>
            </a:r>
            <a:r>
              <a:rPr lang="cs-CZ" sz="1800" dirty="0"/>
              <a:t>olomoucký biskup 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                 –  1206:  </a:t>
            </a:r>
            <a:r>
              <a:rPr lang="cs-CZ" sz="1800" dirty="0"/>
              <a:t>od Přemysla Otakara I získal právo svobodné volby biskupa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Bruno z </a:t>
            </a:r>
            <a:r>
              <a:rPr lang="cs-CZ" sz="1800" b="1" dirty="0" err="1"/>
              <a:t>Schauenburku</a:t>
            </a:r>
            <a:r>
              <a:rPr lang="cs-CZ" sz="1800" dirty="0"/>
              <a:t> –  </a:t>
            </a:r>
            <a:r>
              <a:rPr lang="cs-CZ" sz="1800" b="1" dirty="0"/>
              <a:t>1245 až 1281</a:t>
            </a:r>
            <a:r>
              <a:rPr lang="cs-CZ" sz="1800" dirty="0"/>
              <a:t>: olomoucký biskup, pocházel z Dolního Saska (</a:t>
            </a:r>
            <a:r>
              <a:rPr lang="cs-CZ" sz="1800" dirty="0" err="1"/>
              <a:t>sev</a:t>
            </a:r>
            <a:r>
              <a:rPr lang="cs-CZ" sz="1800" dirty="0"/>
              <a:t>. Ň)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rádce Přemysla Otakara II.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</a:t>
            </a:r>
            <a:r>
              <a:rPr lang="cs-CZ" sz="1800" b="1" dirty="0"/>
              <a:t>1260:</a:t>
            </a:r>
            <a:r>
              <a:rPr lang="cs-CZ" sz="1800" dirty="0"/>
              <a:t>  v Kroměříži vznikla kolegiátní kapitula u sv. Mořice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koncentrace držav:  3 komplexy kolem Kroměříže a Olomouce, jižně Vyškova a Brna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nově:  kolem Mohelnice a Svitav, Osoblahy, levý břeh Ostravice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11 souvislých oblastí, každá 1 až 2 biskupská města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(Mohelnice, Brušperk, Vyškov, Blansko, Kelč , Kroměříž, Slavičím)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na biskupských statcích vybudoval lenní systém  (lidé ze Saska; okolo 150 vesnic)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hrady:  </a:t>
            </a:r>
            <a:r>
              <a:rPr lang="cs-CZ" sz="1800" dirty="0" err="1"/>
              <a:t>Šaumburk</a:t>
            </a:r>
            <a:r>
              <a:rPr lang="cs-CZ" sz="1800" dirty="0"/>
              <a:t>, Pustiměř, Modřice, </a:t>
            </a:r>
            <a:r>
              <a:rPr lang="cs-CZ" sz="1800" dirty="0" err="1"/>
              <a:t>Fulštejn</a:t>
            </a:r>
            <a:r>
              <a:rPr lang="cs-CZ" sz="1800" dirty="0"/>
              <a:t>, Mírov, Hukvaldy (</a:t>
            </a:r>
            <a:r>
              <a:rPr lang="cs-CZ" sz="1800" dirty="0" err="1"/>
              <a:t>pův</a:t>
            </a:r>
            <a:r>
              <a:rPr lang="cs-CZ" sz="1800" dirty="0"/>
              <a:t>. šlechtické)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Dětřich z Hradce</a:t>
            </a:r>
            <a:r>
              <a:rPr lang="cs-CZ" sz="1800" dirty="0"/>
              <a:t>  – 1281 až 1302: nástupce Bruna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98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47CB0C-27CB-4BA9-846B-5D345CDA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996592"/>
            <a:ext cx="11332394" cy="58614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20. léta 30. stol.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ve městech se usazují  </a:t>
            </a:r>
            <a:r>
              <a:rPr lang="cs-CZ" sz="1800" b="1" dirty="0"/>
              <a:t>mendikantské (žebravé) řády:  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             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i="1" dirty="0"/>
              <a:t> </a:t>
            </a:r>
            <a:r>
              <a:rPr lang="cs-CZ" sz="1800" b="1" dirty="0"/>
              <a:t>dominikáni a minoriti</a:t>
            </a:r>
            <a:r>
              <a:rPr lang="cs-CZ" sz="1800" dirty="0"/>
              <a:t>  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Pol. 13. stol.  </a:t>
            </a:r>
            <a:r>
              <a:rPr lang="cs-CZ" sz="1800" dirty="0"/>
              <a:t>–</a:t>
            </a:r>
            <a:r>
              <a:rPr lang="cs-CZ" sz="1800" b="1" dirty="0"/>
              <a:t>  augustiniáni eremiti</a:t>
            </a:r>
            <a:r>
              <a:rPr lang="cs-CZ" sz="1800" dirty="0"/>
              <a:t> (poustevníci)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–  od 1256:  usazují se v Praze, Olomouci, Brně, Znojmě, Jihlavě Opavě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–  spory s městským farním klérem:  směli kázat jen ve svých kostelích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veřejně jen, když se nekázalo ve farním kostele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–  mohli pohřbívat laiky, ale ¼ získaných poplatků měli odvádět místnímu faráři,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s jehož svolením mohli udělovat svátosti manželství, eucharistii či pomazání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74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72D964-CA68-4E27-BC15-2A64C188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72" y="708916"/>
            <a:ext cx="11544728" cy="6149083"/>
          </a:xfrm>
        </p:spPr>
        <p:txBody>
          <a:bodyPr>
            <a:normAutofit lnSpcReduction="10000"/>
          </a:bodyPr>
          <a:lstStyle/>
          <a:p>
            <a:r>
              <a:rPr lang="cs-CZ" sz="1800" b="1" dirty="0"/>
              <a:t>30. dubna 1344  </a:t>
            </a:r>
            <a:r>
              <a:rPr lang="cs-CZ" sz="1800" dirty="0"/>
              <a:t>–  </a:t>
            </a:r>
            <a:r>
              <a:rPr lang="cs-CZ" sz="1800" b="1" dirty="0"/>
              <a:t>Karel IV.:   </a:t>
            </a:r>
            <a:r>
              <a:rPr lang="cs-CZ" sz="1800" dirty="0"/>
              <a:t>povýšil pražské biskupství na arcibiskupství a opíral se o avignonské papežství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vznikla samostatná církevní provincie v čele s pražským arcibiskupem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podřízena biskupství:    Olomouc (1063)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Litomyšl (1344)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první arcibiskup:   Arnošt z Pardubic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založeno:  35 nových klášterů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/>
              <a:t>Česká církevní provincie   </a:t>
            </a:r>
            <a:r>
              <a:rPr lang="cs-CZ" sz="1800" dirty="0"/>
              <a:t>–</a:t>
            </a:r>
            <a:r>
              <a:rPr lang="cs-CZ" sz="1800" b="1" dirty="0"/>
              <a:t>   </a:t>
            </a:r>
            <a:r>
              <a:rPr lang="cs-CZ" sz="1800" dirty="0"/>
              <a:t>organizace církevních institucí nabyla pevné podoby s přesně vymezenou působností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–   jmenování do úřadu (investitura) řešena kompromisem:   feudál se stal patronem kostela 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                      biskup potvrdil návrh na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                      jmenování správce kostela  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                                                  </a:t>
            </a:r>
            <a:r>
              <a:rPr lang="cs-CZ" sz="1800" dirty="0"/>
              <a:t>–  10 arcijáhenství:   děkanáty a farnosti řízeny usnesením synod (shromáždění kněží)</a:t>
            </a: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/>
              <a:t>Papežské schizma   </a:t>
            </a:r>
            <a:r>
              <a:rPr lang="cs-CZ" sz="1800" dirty="0"/>
              <a:t>–  </a:t>
            </a:r>
            <a:r>
              <a:rPr lang="cs-CZ" sz="1800" b="1" dirty="0"/>
              <a:t>1378:   </a:t>
            </a:r>
            <a:r>
              <a:rPr lang="cs-CZ" sz="1800" dirty="0"/>
              <a:t>mezi papežem a francouzským králem:   boj o svrchovanost církve nad světskou mocí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papežská kurie přesídlila do Avignonu:  proti Urbanovi VI. zvolen Kliment VII.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1409:   koncil v Pise sesadil Řehoře XII. a Benedikta XIII. a zvolil Alexandra V.  (3 papeži)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1418:   krizi vyřešil kostnický koncil </a:t>
            </a:r>
          </a:p>
        </p:txBody>
      </p:sp>
    </p:spTree>
    <p:extLst>
      <p:ext uri="{BB962C8B-B14F-4D97-AF65-F5344CB8AC3E}">
        <p14:creationId xmlns:p14="http://schemas.microsoft.com/office/powerpoint/2010/main" val="356527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023" y="705394"/>
            <a:ext cx="11355977" cy="615260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c)  Období krize a husitské revoluce: 15. stol. – 16. stol.: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14. stol</a:t>
            </a:r>
            <a:r>
              <a:rPr lang="cs-CZ" sz="1800" dirty="0"/>
              <a:t>.  –  začaly se  projevovat příznaky první vlny sekularizací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–  kazatelé:  </a:t>
            </a:r>
            <a:r>
              <a:rPr lang="cs-CZ" sz="1800" b="1" dirty="0"/>
              <a:t>Matěj z Janova:   </a:t>
            </a:r>
            <a:r>
              <a:rPr lang="cs-CZ" sz="1800" dirty="0"/>
              <a:t>kritický pohled na kláštery:  zbytečnost řádů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Ukončení fundačních aktivit  </a:t>
            </a:r>
            <a:r>
              <a:rPr lang="cs-CZ" sz="1800" dirty="0"/>
              <a:t>–  poslední 1391:  kláštery ve Fulneku a Prostějově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Prohloubení hospodářských problémů řádových institucí :</a:t>
            </a:r>
          </a:p>
          <a:p>
            <a:pPr marL="0" indent="0">
              <a:buNone/>
              <a:defRPr/>
            </a:pPr>
            <a:r>
              <a:rPr lang="cs-CZ" sz="1800" dirty="0"/>
              <a:t>      –   různá fundátorská břemena:  obecné berně a speciální berně  </a:t>
            </a:r>
          </a:p>
          <a:p>
            <a:pPr marL="0" indent="0">
              <a:buNone/>
              <a:defRPr/>
            </a:pPr>
            <a:r>
              <a:rPr lang="cs-CZ" sz="1800" dirty="0"/>
              <a:t>      –   zadlužení:  za Václava IV. klášterní poplatky zdrojem královských příjmů</a:t>
            </a:r>
          </a:p>
          <a:p>
            <a:pPr marL="0" indent="0">
              <a:buNone/>
              <a:defRPr/>
            </a:pPr>
            <a:r>
              <a:rPr lang="cs-CZ" sz="1800" dirty="0"/>
              <a:t>      –   vyhánění řádových farářů:   první útoky na kláštery ve městech i vesnicích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Smrt Václava IV. </a:t>
            </a:r>
            <a:r>
              <a:rPr lang="cs-CZ" sz="1800" dirty="0"/>
              <a:t>–  napadány mendikantské </a:t>
            </a:r>
            <a:r>
              <a:rPr lang="cs-CZ" sz="1900" dirty="0"/>
              <a:t>(lat. </a:t>
            </a:r>
            <a:r>
              <a:rPr lang="cs-CZ" sz="1900" dirty="0" err="1"/>
              <a:t>mendicans</a:t>
            </a:r>
            <a:r>
              <a:rPr lang="cs-CZ" sz="1900" dirty="0"/>
              <a:t> – žebrající) </a:t>
            </a:r>
            <a:r>
              <a:rPr lang="cs-CZ" sz="1800" dirty="0"/>
              <a:t>konventy v centrech husitství v Praze a na Táboře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klášter Na Slovanech zůstal zachován, protože opat přijal husitské požadavky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klášter sv. Anny fungoval jako jakýsi sběrný klášter uprchlíků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husitské války:   církev ztratila asi 90 % statků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husité se opírali o znění 3. artikule:   proti světskému panování kněží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</a:t>
            </a:r>
            <a:r>
              <a:rPr lang="cs-CZ" sz="1800" b="1" dirty="0"/>
              <a:t>1437:  </a:t>
            </a:r>
            <a:r>
              <a:rPr lang="cs-CZ" sz="1800" dirty="0"/>
              <a:t>porážka radikálního křídla husitů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mniši vrací do klášterů (v sv. Čechách k obnově klášterů vůbec nedošlo)</a:t>
            </a:r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5253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8CC5341-BA23-499D-9772-EAA03BCD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34" y="1098374"/>
            <a:ext cx="3329306" cy="464623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D70EFD9-5DED-4D3B-AF9E-49995EEE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0" y="663101"/>
            <a:ext cx="3971830" cy="55317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5AE1188-563C-4728-89D3-993BC759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7" y="1098374"/>
            <a:ext cx="3589163" cy="46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DD17-E18C-4EC3-ADEF-3B76A8F7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Biskupské hrady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80A3A-7508-4C71-92F1-725508BC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1" y="1343818"/>
            <a:ext cx="11698840" cy="5514182"/>
          </a:xfrm>
        </p:spPr>
        <p:txBody>
          <a:bodyPr>
            <a:normAutofit/>
          </a:bodyPr>
          <a:lstStyle/>
          <a:p>
            <a:r>
              <a:rPr lang="cs-CZ" sz="2000" b="1" dirty="0"/>
              <a:t>Pražské (arci)biskupství   </a:t>
            </a:r>
            <a:r>
              <a:rPr lang="cs-CZ" sz="2000" dirty="0"/>
              <a:t>–  </a:t>
            </a:r>
            <a:r>
              <a:rPr lang="cs-CZ" sz="2000" b="1" dirty="0"/>
              <a:t>Pražský hrad:  </a:t>
            </a:r>
            <a:r>
              <a:rPr lang="cs-CZ" sz="2000" dirty="0"/>
              <a:t>první zmínka 935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 –  </a:t>
            </a:r>
            <a:r>
              <a:rPr lang="cs-CZ" sz="2000" b="1" dirty="0"/>
              <a:t>Biskupský dvůr na Malé Straně: </a:t>
            </a:r>
            <a:r>
              <a:rPr lang="cs-CZ" sz="2000" dirty="0"/>
              <a:t> 2. pol. 12. stol.  (první zmínka 1249, kaple 1273)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         poblíž Juditina mostu, část kvádříkové hradby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–  </a:t>
            </a:r>
            <a:r>
              <a:rPr lang="cs-CZ" sz="2000" b="1" dirty="0"/>
              <a:t>Roudnice n. Labem: </a:t>
            </a:r>
            <a:r>
              <a:rPr lang="cs-CZ" sz="2000" dirty="0"/>
              <a:t>  1189 Jindřich Břetislav, do 1431 v biskupských rukou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obdélná románská falc  (</a:t>
            </a:r>
            <a:r>
              <a:rPr lang="cs-CZ" sz="1800" b="0" i="0" u="none" strike="noStrike" baseline="0" dirty="0">
                <a:latin typeface="Times-Roman"/>
              </a:rPr>
              <a:t>39,1 x 15 m)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pod SZ nárožím dnešního zámku  (7 věžic)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dvoulodní sál s křížovými klenbami  (</a:t>
            </a:r>
            <a:r>
              <a:rPr lang="cs-CZ" sz="1800" b="0" i="0" u="none" strike="noStrike" baseline="0" dirty="0">
                <a:latin typeface="Times-Roman"/>
              </a:rPr>
              <a:t>27 x 11,5 m)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za Jana IV. Z Dražic rozšířen o válcovou věž s kaplí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7107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B923D-2805-475B-954F-FEB6945C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821931"/>
            <a:ext cx="11760485" cy="626209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Říše </a:t>
            </a:r>
            <a:r>
              <a:rPr lang="cs-CZ" sz="1800" dirty="0"/>
              <a:t>– </a:t>
            </a:r>
            <a:r>
              <a:rPr lang="cs-CZ" sz="1800" b="1" dirty="0"/>
              <a:t> 800:  Karel Veliký </a:t>
            </a:r>
            <a:r>
              <a:rPr lang="cs-CZ" sz="1800" dirty="0"/>
              <a:t>obnovil</a:t>
            </a:r>
            <a:r>
              <a:rPr lang="cs-CZ" sz="1800" b="1" dirty="0"/>
              <a:t> římské císařství </a:t>
            </a:r>
            <a:r>
              <a:rPr lang="cs-CZ" sz="1800" dirty="0"/>
              <a:t>(do 1157: </a:t>
            </a:r>
            <a:r>
              <a:rPr lang="cs-CZ" sz="1800" dirty="0" err="1"/>
              <a:t>Romanum</a:t>
            </a:r>
            <a:r>
              <a:rPr lang="cs-CZ" sz="1800" dirty="0"/>
              <a:t> </a:t>
            </a:r>
            <a:r>
              <a:rPr lang="cs-CZ" sz="1800" dirty="0" err="1"/>
              <a:t>Imperium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–  </a:t>
            </a:r>
            <a:r>
              <a:rPr lang="cs-CZ" sz="1800" b="1" dirty="0"/>
              <a:t>936:</a:t>
            </a:r>
            <a:r>
              <a:rPr lang="cs-CZ" sz="1800" dirty="0"/>
              <a:t>  </a:t>
            </a:r>
            <a:r>
              <a:rPr lang="cs-CZ" sz="1800" b="1" dirty="0"/>
              <a:t>Ota I. Veliký </a:t>
            </a:r>
            <a:r>
              <a:rPr lang="cs-CZ" sz="1800" dirty="0"/>
              <a:t>korunován německým králem; </a:t>
            </a:r>
            <a:r>
              <a:rPr lang="cs-CZ" sz="1800" b="1" dirty="0"/>
              <a:t>962:  </a:t>
            </a:r>
            <a:r>
              <a:rPr lang="cs-CZ" sz="1800" dirty="0"/>
              <a:t>císařem</a:t>
            </a:r>
            <a:r>
              <a:rPr lang="cs-CZ" sz="1800" b="1" dirty="0"/>
              <a:t> Svaté říše římské </a:t>
            </a:r>
            <a:r>
              <a:rPr lang="cs-CZ" sz="1800" dirty="0"/>
              <a:t>(</a:t>
            </a:r>
            <a:r>
              <a:rPr lang="cs-CZ" sz="1800" dirty="0" err="1"/>
              <a:t>Sacrum</a:t>
            </a:r>
            <a:r>
              <a:rPr lang="cs-CZ" sz="1800" dirty="0"/>
              <a:t> </a:t>
            </a:r>
            <a:r>
              <a:rPr lang="cs-CZ" sz="1800" dirty="0" err="1"/>
              <a:t>Imperium</a:t>
            </a:r>
            <a:r>
              <a:rPr lang="cs-CZ" sz="1800" dirty="0"/>
              <a:t> </a:t>
            </a:r>
            <a:r>
              <a:rPr lang="cs-CZ" sz="1800" dirty="0" err="1"/>
              <a:t>Romanum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–  soupeření světské a církevní moci:  panovníci korunováni papežem, církevní hodnostáři panovníkem   </a:t>
            </a: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                 </a:t>
            </a:r>
            <a:endParaRPr 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Boj o investituru  </a:t>
            </a:r>
            <a:r>
              <a:rPr lang="cs-CZ" sz="1800" dirty="0"/>
              <a:t>–  z lat.  </a:t>
            </a:r>
            <a:r>
              <a:rPr lang="cs-CZ" sz="1800" dirty="0" err="1"/>
              <a:t>Investicio</a:t>
            </a:r>
            <a:r>
              <a:rPr lang="cs-CZ" sz="1800" dirty="0"/>
              <a:t> – oblékat roucho:  uvedení do funkce   (posilování papežské moci)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</a:t>
            </a:r>
            <a:r>
              <a:rPr lang="cs-CZ" sz="1800" b="1" dirty="0"/>
              <a:t>1073:  Řehoř VII.:  </a:t>
            </a:r>
            <a:r>
              <a:rPr lang="cs-CZ" sz="1800" dirty="0"/>
              <a:t>zvolen papežem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–  1075:</a:t>
            </a:r>
            <a:r>
              <a:rPr lang="cs-CZ" sz="1800" dirty="0"/>
              <a:t>  vydal teze </a:t>
            </a:r>
            <a:r>
              <a:rPr lang="cs-CZ" sz="1800" dirty="0" err="1"/>
              <a:t>Dictus</a:t>
            </a:r>
            <a:r>
              <a:rPr lang="cs-CZ" sz="1800" dirty="0"/>
              <a:t> </a:t>
            </a:r>
            <a:r>
              <a:rPr lang="cs-CZ" sz="1800" dirty="0" err="1"/>
              <a:t>papae</a:t>
            </a:r>
            <a:r>
              <a:rPr lang="cs-CZ" sz="1800" dirty="0"/>
              <a:t>, které papeži umožňovaly dosazování biskupů a odvolání císaře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a zakazovaly přijmout církevní  úřad od laika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římsko-německý král Jindřich IV. přesto jmenoval svého kaplana arcibiskupem milánským,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za což byl papežem exkomunikován a dán do klatby  (vyloučen z církve)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římsko-německý král ho na oplátku sesadil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</a:t>
            </a:r>
            <a:r>
              <a:rPr lang="cs-CZ" sz="1800" b="1" dirty="0"/>
              <a:t>1077:</a:t>
            </a:r>
            <a:r>
              <a:rPr lang="cs-CZ" sz="1800" dirty="0"/>
              <a:t>  císař se kvůli zradě knížat papeže odprosil  (putoval za papežem ze </a:t>
            </a:r>
            <a:r>
              <a:rPr lang="cs-CZ" sz="1800" dirty="0" err="1"/>
              <a:t>Špýru</a:t>
            </a:r>
            <a:r>
              <a:rPr lang="cs-CZ" sz="1800" dirty="0"/>
              <a:t> na hrad Canossa)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</a:t>
            </a:r>
            <a:r>
              <a:rPr lang="cs-CZ" sz="1800" b="1" dirty="0"/>
              <a:t>1080:   </a:t>
            </a:r>
            <a:r>
              <a:rPr lang="cs-CZ" sz="1800" dirty="0"/>
              <a:t>němečtí biskupové sesadili Řehoře VII. a zvolili „vzdoropapeže“ Klimenta III.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</a:t>
            </a:r>
            <a:r>
              <a:rPr lang="cs-CZ" sz="1800" b="1" dirty="0"/>
              <a:t>1084:  </a:t>
            </a:r>
            <a:r>
              <a:rPr lang="cs-CZ" sz="1800" dirty="0"/>
              <a:t>poté, co se Jindřich IV. zmocnil Říma, jej papež Kliment III. korunoval císařem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</a:t>
            </a:r>
            <a:r>
              <a:rPr lang="cs-CZ" sz="1800" b="1" dirty="0"/>
              <a:t>1122:  </a:t>
            </a:r>
            <a:r>
              <a:rPr lang="cs-CZ" sz="1800" dirty="0"/>
              <a:t>Jindřich V. (syn J. IV.) uzavřel s papežem </a:t>
            </a:r>
            <a:r>
              <a:rPr lang="cs-CZ" sz="1800" dirty="0" err="1"/>
              <a:t>Kalixtem</a:t>
            </a:r>
            <a:r>
              <a:rPr lang="cs-CZ" sz="1800" dirty="0"/>
              <a:t> II ve </a:t>
            </a:r>
            <a:r>
              <a:rPr lang="cs-CZ" sz="1800" dirty="0" err="1"/>
              <a:t>Wormsu</a:t>
            </a:r>
            <a:r>
              <a:rPr lang="cs-CZ" sz="1800" dirty="0"/>
              <a:t> konkordát (dohodu) s tím, že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papež vybíral církevní hodnostáře, kteří skládali lenní přísahu císaři  (kompromis)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646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2311F1-252F-43DE-8598-B8C12ACC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" t="4229" r="-109" b="2353"/>
          <a:stretch/>
        </p:blipFill>
        <p:spPr>
          <a:xfrm>
            <a:off x="215758" y="790841"/>
            <a:ext cx="9452426" cy="611826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07920A-6656-425F-89AE-F2B4DE80CED1}"/>
              </a:ext>
            </a:extLst>
          </p:cNvPr>
          <p:cNvSpPr txBox="1"/>
          <p:nvPr/>
        </p:nvSpPr>
        <p:spPr>
          <a:xfrm>
            <a:off x="6277510" y="380815"/>
            <a:ext cx="557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Durdík, Tomáš; </a:t>
            </a:r>
            <a:r>
              <a:rPr lang="cs-CZ" dirty="0" err="1"/>
              <a:t>Bolina</a:t>
            </a:r>
            <a:r>
              <a:rPr lang="cs-CZ" dirty="0"/>
              <a:t>, Pavel:  Hrady pražského biskupství </a:t>
            </a:r>
          </a:p>
          <a:p>
            <a:r>
              <a:rPr lang="cs-CZ" dirty="0"/>
              <a:t>(arcibiskupství), AH 1996, vol. 21 [1], 291-306.</a:t>
            </a:r>
          </a:p>
        </p:txBody>
      </p:sp>
    </p:spTree>
    <p:extLst>
      <p:ext uri="{BB962C8B-B14F-4D97-AF65-F5344CB8AC3E}">
        <p14:creationId xmlns:p14="http://schemas.microsoft.com/office/powerpoint/2010/main" val="262695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FDD4F04-1418-44F2-B4CA-5BEA9F30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472" y="1391723"/>
            <a:ext cx="6224980" cy="45550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A3E23C-33F0-4F03-A606-4C28AAC2AA05}"/>
              </a:ext>
            </a:extLst>
          </p:cNvPr>
          <p:cNvSpPr txBox="1"/>
          <p:nvPr/>
        </p:nvSpPr>
        <p:spPr>
          <a:xfrm>
            <a:off x="2527443" y="283056"/>
            <a:ext cx="750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Kresebná rekonstrukce předpokládané podoby roudnického zámku </a:t>
            </a:r>
          </a:p>
          <a:p>
            <a:r>
              <a:rPr lang="cs-CZ" sz="2000" b="1" dirty="0"/>
              <a:t>              v 1. po. 17. stol., Hláska XXVIII, 2017, . 2, 17–20.</a:t>
            </a:r>
          </a:p>
        </p:txBody>
      </p:sp>
    </p:spTree>
    <p:extLst>
      <p:ext uri="{BB962C8B-B14F-4D97-AF65-F5344CB8AC3E}">
        <p14:creationId xmlns:p14="http://schemas.microsoft.com/office/powerpoint/2010/main" val="293923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8052E58-EAB9-44E9-884D-5D82CAE1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12" r="-429" b="7993"/>
          <a:stretch/>
        </p:blipFill>
        <p:spPr>
          <a:xfrm>
            <a:off x="1797979" y="1448655"/>
            <a:ext cx="8003568" cy="5337212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3FE85585-6A4E-432E-BBC3-B2604C1DFFF5}"/>
              </a:ext>
            </a:extLst>
          </p:cNvPr>
          <p:cNvSpPr txBox="1">
            <a:spLocks/>
          </p:cNvSpPr>
          <p:nvPr/>
        </p:nvSpPr>
        <p:spPr>
          <a:xfrm>
            <a:off x="0" y="154113"/>
            <a:ext cx="12192000" cy="14486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400" dirty="0"/>
              <a:t>                                                                                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Sedm říšských kurfiřtů (volitelé)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      </a:t>
            </a:r>
            <a:r>
              <a:rPr lang="cs-CZ" sz="2000" b="1" dirty="0">
                <a:solidFill>
                  <a:srgbClr val="FF0000"/>
                </a:solidFill>
              </a:rPr>
              <a:t>duchovní:</a:t>
            </a:r>
            <a:r>
              <a:rPr lang="cs-CZ" sz="2000" b="1" dirty="0"/>
              <a:t>  </a:t>
            </a:r>
            <a:r>
              <a:rPr lang="cs-CZ" sz="2000" dirty="0"/>
              <a:t>arcibiskup mohučský, kolínský a trevírský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      </a:t>
            </a:r>
            <a:r>
              <a:rPr lang="cs-CZ" sz="2000" b="1" dirty="0">
                <a:solidFill>
                  <a:srgbClr val="FF0000"/>
                </a:solidFill>
              </a:rPr>
              <a:t>světští: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český král( číšník), rýnský falckrabě (stolník), saský vévoda (maršálek), braniborský markrabě (komorník)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5611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1D1F12-A1CE-438C-B2E3-D08D23F86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53" y="2009008"/>
            <a:ext cx="4191856" cy="3336717"/>
          </a:xfrm>
          <a:prstGeom prst="rect">
            <a:avLst/>
          </a:prstGeom>
        </p:spPr>
      </p:pic>
      <p:pic>
        <p:nvPicPr>
          <p:cNvPr id="4" name="Picture 2" descr="evropa-10">
            <a:extLst>
              <a:ext uri="{FF2B5EF4-FFF2-40B4-BE49-F238E27FC236}">
                <a16:creationId xmlns:a16="http://schemas.microsoft.com/office/drawing/2014/main" id="{10A2C9C8-E7FE-447F-8C58-41157A8A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212" y="926565"/>
            <a:ext cx="7962472" cy="55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D803F4-2C20-40F4-9036-0ED7D060EC48}"/>
              </a:ext>
            </a:extLst>
          </p:cNvPr>
          <p:cNvSpPr txBox="1"/>
          <p:nvPr/>
        </p:nvSpPr>
        <p:spPr>
          <a:xfrm>
            <a:off x="9215919" y="1099335"/>
            <a:ext cx="159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Arcibiskupství</a:t>
            </a:r>
          </a:p>
        </p:txBody>
      </p:sp>
    </p:spTree>
    <p:extLst>
      <p:ext uri="{BB962C8B-B14F-4D97-AF65-F5344CB8AC3E}">
        <p14:creationId xmlns:p14="http://schemas.microsoft.com/office/powerpoint/2010/main" val="122031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868950" y="0"/>
            <a:ext cx="10294766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                      </a:t>
            </a:r>
            <a:br>
              <a:rPr lang="cs-CZ" altLang="cs-CZ" dirty="0"/>
            </a:br>
            <a:r>
              <a:rPr lang="cs-CZ" altLang="cs-CZ" dirty="0"/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Vznik a vývoj církevní organizace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418" y="1266291"/>
            <a:ext cx="11801582" cy="559171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Čechy:</a:t>
            </a:r>
            <a:r>
              <a:rPr lang="cs-CZ" sz="1800" b="1" dirty="0"/>
              <a:t>    973   </a:t>
            </a:r>
            <a:r>
              <a:rPr lang="cs-CZ" sz="1800" dirty="0"/>
              <a:t>–  založeno </a:t>
            </a:r>
            <a:r>
              <a:rPr lang="cs-CZ" sz="1800" b="1" dirty="0"/>
              <a:t>pražské biskupství:   </a:t>
            </a:r>
            <a:r>
              <a:rPr lang="cs-CZ" sz="1800" dirty="0"/>
              <a:t>spadalo pod arcibiskupství v Mohuči  (dříve Řezno)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před tím nelze hovořit o církevní organizaci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první pražský biskup:  </a:t>
            </a:r>
            <a:r>
              <a:rPr lang="cs-CZ" sz="1800" b="1" dirty="0"/>
              <a:t>Dětmar</a:t>
            </a:r>
            <a:r>
              <a:rPr lang="cs-CZ" sz="1800" dirty="0"/>
              <a:t> (výchova kněží, svěcení kostelů), druhý:  Slavníkovec </a:t>
            </a:r>
            <a:r>
              <a:rPr lang="cs-CZ" sz="1800" b="1" dirty="0"/>
              <a:t>Vojtěch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do úřadu církevní hodnostáře uváděl kníže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                    1045, 1048  </a:t>
            </a:r>
            <a:r>
              <a:rPr lang="cs-CZ" sz="1800" dirty="0"/>
              <a:t>(falza z 13. stol.)  –   Břetislav I. daroval biskupství statky kolem Rajhradu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</a:t>
            </a:r>
            <a:r>
              <a:rPr lang="cs-CZ" sz="1800" b="1" dirty="0"/>
              <a:t>1046</a:t>
            </a:r>
            <a:r>
              <a:rPr lang="cs-CZ" sz="1800" dirty="0"/>
              <a:t>  (falzum z 12. stol.)  –  </a:t>
            </a:r>
            <a:r>
              <a:rPr lang="cs-CZ" sz="1800" b="1" dirty="0"/>
              <a:t>kapitula ve Staré Boleslavi </a:t>
            </a:r>
            <a:r>
              <a:rPr lang="cs-CZ" sz="1800" dirty="0"/>
              <a:t>dostala majetky na Hodonínsku a Břeclavsku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</a:t>
            </a:r>
            <a:endParaRPr lang="cs-CZ" sz="1800" b="1" dirty="0"/>
          </a:p>
          <a:p>
            <a:pPr>
              <a:defRPr/>
            </a:pPr>
            <a:r>
              <a:rPr lang="cs-CZ" sz="1800" b="1" dirty="0" err="1"/>
              <a:t>Velkofarní</a:t>
            </a:r>
            <a:r>
              <a:rPr lang="cs-CZ" sz="1800" b="1" dirty="0"/>
              <a:t> organizace  </a:t>
            </a:r>
            <a:r>
              <a:rPr lang="cs-CZ" sz="1800" dirty="0"/>
              <a:t>–  </a:t>
            </a:r>
            <a:r>
              <a:rPr lang="cs-CZ" sz="1800" b="1" dirty="0"/>
              <a:t>hradské kostely:  </a:t>
            </a:r>
            <a:r>
              <a:rPr lang="cs-CZ" sz="1800" dirty="0"/>
              <a:t>na centrálních hradištích s velkou územní působností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</a:t>
            </a:r>
            <a:r>
              <a:rPr lang="cs-CZ" sz="1800" b="1" dirty="0"/>
              <a:t>10. a 11. stol.:</a:t>
            </a:r>
            <a:r>
              <a:rPr lang="cs-CZ" sz="1800" dirty="0"/>
              <a:t>  fundátoři  –   panovník a šlechta zajišťovali založení materiálně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–  ustanovovali kněze:  </a:t>
            </a:r>
            <a:r>
              <a:rPr lang="cs-CZ" sz="1800" dirty="0" err="1"/>
              <a:t>arcipryšt</a:t>
            </a:r>
            <a:r>
              <a:rPr lang="cs-CZ" sz="1800" dirty="0"/>
              <a:t> (arcipresbyter)  –   tj. arcikněz závislý na knížeti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–  </a:t>
            </a:r>
            <a:r>
              <a:rPr lang="cs-CZ" sz="1800" b="1" dirty="0"/>
              <a:t>do pol. 12. stol.:  </a:t>
            </a:r>
            <a:r>
              <a:rPr lang="cs-CZ" sz="1800" dirty="0"/>
              <a:t>postupné vyčleňování církve ze světské moci za episkopátu Daniela I.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u kostelů vznikají </a:t>
            </a:r>
            <a:r>
              <a:rPr lang="cs-CZ" sz="1800" b="1" dirty="0"/>
              <a:t>kapituly:  </a:t>
            </a:r>
            <a:r>
              <a:rPr lang="cs-CZ" sz="1800" dirty="0"/>
              <a:t>společenství kněží jmenovaných biskupem, kteří se společně modlí  (u sv. Víta)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–  </a:t>
            </a:r>
            <a:r>
              <a:rPr lang="cs-CZ" sz="1800" b="1" dirty="0"/>
              <a:t>od pol. 12. stol. :  Arcijáhenství  </a:t>
            </a:r>
            <a:r>
              <a:rPr lang="cs-CZ" sz="1800" dirty="0"/>
              <a:t>–  nezávislé na světské moci:  postupně za biskupa Daniela I.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–  nenavazovaly na hradskou soustavu, mezičlánek mezi farnostmi a diecézí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–  arcijáhn (</a:t>
            </a:r>
            <a:r>
              <a:rPr lang="cs-CZ" sz="1800" dirty="0" err="1"/>
              <a:t>arcidiakoni</a:t>
            </a:r>
            <a:r>
              <a:rPr lang="cs-CZ" sz="1800" dirty="0"/>
              <a:t>):  jmenování biskupem ze členů kapituly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             starost o nižší klérus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             spojení mezi biskupy a farními kostely 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1320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7A3FA-DD1B-4893-BC4E-5D185BD3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898988"/>
            <a:ext cx="11565275" cy="5959012"/>
          </a:xfrm>
        </p:spPr>
        <p:txBody>
          <a:bodyPr>
            <a:normAutofit fontScale="62500" lnSpcReduction="2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Morava:    Olomouc  </a:t>
            </a:r>
            <a:r>
              <a:rPr lang="cs-CZ" sz="2800" dirty="0"/>
              <a:t>–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po zániku VM se světské i církevní nobility stáhly do bezpečí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          –  VM nálezy:  </a:t>
            </a:r>
            <a:r>
              <a:rPr lang="cs-CZ" sz="2800" b="1" dirty="0"/>
              <a:t>Křížkovského ul.  </a:t>
            </a:r>
            <a:r>
              <a:rPr lang="cs-CZ" sz="2800" dirty="0"/>
              <a:t>–   v jámě </a:t>
            </a:r>
            <a:r>
              <a:rPr lang="cs-CZ" sz="2800" dirty="0" err="1"/>
              <a:t>sekerovitá</a:t>
            </a:r>
            <a:r>
              <a:rPr lang="cs-CZ" sz="2800" dirty="0"/>
              <a:t> hřivna, keramika z pol. 10. stol.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                                                                   –     kamenná destička s rytinou muže s křížem (kněz,  z oltáře ?)</a:t>
            </a:r>
          </a:p>
          <a:p>
            <a:pPr marL="0" indent="0">
              <a:buNone/>
              <a:defRPr/>
            </a:pPr>
            <a:r>
              <a:rPr lang="cs-CZ" sz="2800" b="1" dirty="0"/>
              <a:t>                                                                  Třída 1. máje</a:t>
            </a:r>
            <a:r>
              <a:rPr lang="cs-CZ" sz="2800" dirty="0"/>
              <a:t>  –  velmožský dvorec:   množství artefaktů </a:t>
            </a:r>
          </a:p>
          <a:p>
            <a:pPr marL="0" indent="0">
              <a:buNone/>
              <a:defRPr/>
            </a:pPr>
            <a:r>
              <a:rPr lang="cs-CZ" sz="2800" b="1" dirty="0"/>
              <a:t>                                                                  Předhradí</a:t>
            </a:r>
            <a:r>
              <a:rPr lang="cs-CZ" sz="2800" dirty="0"/>
              <a:t>  –  od katedrály sv. Václava po  Muzeum umění:  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                                                          úlomky tašek (krytina VM stavby z 9.  stol.), malty, vitráží, stylus</a:t>
            </a:r>
          </a:p>
          <a:p>
            <a:pPr marL="0" indent="0">
              <a:buNone/>
              <a:defRPr/>
            </a:pPr>
            <a:endParaRPr lang="cs-CZ" sz="2800" dirty="0"/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FF0000"/>
                </a:solidFill>
              </a:rPr>
              <a:t>                      </a:t>
            </a:r>
            <a:r>
              <a:rPr lang="cs-CZ" sz="2800" b="1" dirty="0"/>
              <a:t>976 </a:t>
            </a:r>
            <a:r>
              <a:rPr lang="cs-CZ" sz="2800" dirty="0"/>
              <a:t>   –   v pramenech uvedeni dva moravští biskupové  (účastni na synodě v Mohuči)</a:t>
            </a:r>
            <a:endParaRPr lang="cs-CZ" sz="2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FF0000"/>
                </a:solidFill>
              </a:rPr>
              <a:t>                     1063 </a:t>
            </a:r>
            <a:r>
              <a:rPr lang="cs-CZ" sz="2800" dirty="0"/>
              <a:t> –  </a:t>
            </a:r>
            <a:r>
              <a:rPr lang="cs-CZ" sz="2800" b="1" dirty="0"/>
              <a:t> </a:t>
            </a:r>
            <a:r>
              <a:rPr lang="cs-CZ" sz="2800" dirty="0"/>
              <a:t>vznik (obnoveného) biskupství  v Olomouci jako soukromé fundace Vratislava II. (1061-1092)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  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</a:t>
            </a:r>
            <a:r>
              <a:rPr lang="cs-CZ" sz="2800" b="1" dirty="0"/>
              <a:t>1146  </a:t>
            </a:r>
            <a:r>
              <a:rPr lang="cs-CZ" sz="2800" dirty="0"/>
              <a:t>–  </a:t>
            </a:r>
            <a:r>
              <a:rPr lang="cs-CZ" sz="2800" b="1" dirty="0"/>
              <a:t>Jindřich Zdík:  </a:t>
            </a:r>
            <a:r>
              <a:rPr lang="cs-CZ" sz="2800" dirty="0"/>
              <a:t>získal od knížete imunitu pro statky olomouckého biskupství:  centralizace správy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–  </a:t>
            </a:r>
            <a:r>
              <a:rPr lang="cs-CZ" sz="2800" b="1" dirty="0"/>
              <a:t>reformy:   </a:t>
            </a:r>
            <a:r>
              <a:rPr lang="cs-CZ" sz="2800" dirty="0"/>
              <a:t>propojení úřadu </a:t>
            </a:r>
            <a:r>
              <a:rPr lang="cs-CZ" sz="2800" dirty="0" err="1"/>
              <a:t>arcijánů</a:t>
            </a:r>
            <a:r>
              <a:rPr lang="cs-CZ" sz="2800" dirty="0"/>
              <a:t> správních hradů s úřady kanovníků při biskupské kapitule 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                       všechny hradské (tzv. </a:t>
            </a:r>
            <a:r>
              <a:rPr lang="cs-CZ" sz="2800" dirty="0" err="1"/>
              <a:t>velkofarní</a:t>
            </a:r>
            <a:r>
              <a:rPr lang="cs-CZ" sz="2800" dirty="0"/>
              <a:t>) kostely podřízeny novému biskupskému chrámu sv. Václava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                       na olomoucký hrad bylo přeneseno sídlo biskupství od kostela sv. Petra na Předhradí </a:t>
            </a:r>
          </a:p>
          <a:p>
            <a:pPr marL="0" indent="0">
              <a:buNone/>
              <a:defRPr/>
            </a:pPr>
            <a:r>
              <a:rPr lang="cs-CZ" dirty="0"/>
              <a:t>                            </a:t>
            </a:r>
            <a:endParaRPr lang="cs-CZ" sz="2800" dirty="0"/>
          </a:p>
          <a:p>
            <a:pPr marL="0" indent="0">
              <a:buNone/>
              <a:defRPr/>
            </a:pPr>
            <a:r>
              <a:rPr lang="cs-CZ" sz="2800" dirty="0"/>
              <a:t>                              –</a:t>
            </a:r>
            <a:r>
              <a:rPr lang="cs-CZ" sz="2800" b="1" dirty="0"/>
              <a:t>  majetek kapituly:  </a:t>
            </a:r>
            <a:r>
              <a:rPr lang="cs-CZ" sz="2800" dirty="0"/>
              <a:t>proboštství, kanovnické prebendy, kostel sv. Václava, vlastní majetek biskupa 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                                                výčet biskupských držav uvádí tzv. Zdíkova listina (1141)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4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Obrázek 2">
            <a:extLst>
              <a:ext uri="{FF2B5EF4-FFF2-40B4-BE49-F238E27FC236}">
                <a16:creationId xmlns:a16="http://schemas.microsoft.com/office/drawing/2014/main" id="{DC2CD704-6141-41D2-8E11-94B404FF9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48" y="196227"/>
            <a:ext cx="4170823" cy="39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Obrázek 3">
            <a:extLst>
              <a:ext uri="{FF2B5EF4-FFF2-40B4-BE49-F238E27FC236}">
                <a16:creationId xmlns:a16="http://schemas.microsoft.com/office/drawing/2014/main" id="{FECC2837-EF1E-4935-816E-15C7DD30B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r="11307" b="4007"/>
          <a:stretch>
            <a:fillRect/>
          </a:stretch>
        </p:blipFill>
        <p:spPr bwMode="auto">
          <a:xfrm>
            <a:off x="104084" y="453271"/>
            <a:ext cx="37592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Obrázek 4">
            <a:extLst>
              <a:ext uri="{FF2B5EF4-FFF2-40B4-BE49-F238E27FC236}">
                <a16:creationId xmlns:a16="http://schemas.microsoft.com/office/drawing/2014/main" id="{B22198A1-58E0-44C1-9069-F0B611056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" y="4771793"/>
            <a:ext cx="601836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Obdélník 1">
            <a:extLst>
              <a:ext uri="{FF2B5EF4-FFF2-40B4-BE49-F238E27FC236}">
                <a16:creationId xmlns:a16="http://schemas.microsoft.com/office/drawing/2014/main" id="{7FD28AF6-2868-43FB-BC81-DDC061A9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7" y="4771793"/>
            <a:ext cx="55465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Olomouc – Křížkovského ul.: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–  zlomek střešní krytiny (velkomoravské)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–  žel. </a:t>
            </a:r>
            <a:r>
              <a:rPr lang="cs-CZ" altLang="cs-CZ" sz="1800" dirty="0" err="1"/>
              <a:t>sekerovitá</a:t>
            </a:r>
            <a:r>
              <a:rPr lang="cs-CZ" altLang="cs-CZ" sz="1800" dirty="0"/>
              <a:t> hřivna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/>
              <a:t> –  –  kamenná destička s rytinou kněze (z oltáře?)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11BB3CFB-D8CB-45BA-A262-8A8D8A5C6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85" y="1494126"/>
            <a:ext cx="3667745" cy="30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29F97-F355-4632-B8BD-B1A882B3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91" y="983751"/>
            <a:ext cx="11620071" cy="641878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13. stol.  </a:t>
            </a:r>
            <a:r>
              <a:rPr lang="cs-CZ" sz="1800" dirty="0"/>
              <a:t>–   dotváření farní sítě:  budování sítě kostelů v nově kolonizovaných oblastech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nárůst obyvatel a potřeba duchovní péče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 </a:t>
            </a:r>
            <a:r>
              <a:rPr lang="cs-CZ" sz="1800" b="1" dirty="0"/>
              <a:t>1212:  Zlatá bula sicilská  </a:t>
            </a:r>
            <a:r>
              <a:rPr lang="cs-CZ" sz="1800" dirty="0"/>
              <a:t>–  dědičné království:  Přemysl </a:t>
            </a:r>
            <a:r>
              <a:rPr lang="cs-CZ" sz="1800" dirty="0" err="1"/>
              <a:t>Otakat</a:t>
            </a:r>
            <a:r>
              <a:rPr lang="cs-CZ" sz="1800" dirty="0"/>
              <a:t> I. získal od Fridricha II. za pomoc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v bojích mezi </a:t>
            </a:r>
            <a:r>
              <a:rPr lang="cs-CZ" sz="1800" dirty="0" err="1"/>
              <a:t>Štaufy</a:t>
            </a:r>
            <a:r>
              <a:rPr lang="cs-CZ" sz="1800" dirty="0"/>
              <a:t> a </a:t>
            </a:r>
            <a:r>
              <a:rPr lang="cs-CZ" sz="1800" dirty="0" err="1"/>
              <a:t>Welfy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–  investitura biskupů:  svěcení v  Mohuči, do úřadu uvedeni ř. králem (císařem)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               </a:t>
            </a:r>
            <a:r>
              <a:rPr lang="cs-CZ" sz="1800" dirty="0"/>
              <a:t>  –  </a:t>
            </a:r>
            <a:r>
              <a:rPr lang="cs-CZ" sz="1800" b="1" dirty="0"/>
              <a:t>konec 13. stol.:  děkanáty</a:t>
            </a:r>
            <a:r>
              <a:rPr lang="cs-CZ" sz="1800" dirty="0"/>
              <a:t>  –   spojovací články mezi farnostmi a biskupstvím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–   děkan:  představený kléru daného obvodu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kázeň, duchovní správa, schůze, vizitace a vybírání biskupského desátku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–  </a:t>
            </a:r>
            <a:r>
              <a:rPr lang="cs-CZ" sz="1800" b="1" dirty="0"/>
              <a:t>14. stol.:  </a:t>
            </a:r>
            <a:r>
              <a:rPr lang="cs-CZ" sz="1800" dirty="0"/>
              <a:t>ustáleny hranice </a:t>
            </a:r>
          </a:p>
          <a:p>
            <a:pPr marL="0" indent="0">
              <a:buNone/>
            </a:pPr>
            <a:r>
              <a:rPr lang="cs-CZ" sz="1800" dirty="0"/>
              <a:t>                       </a:t>
            </a:r>
          </a:p>
          <a:p>
            <a:r>
              <a:rPr lang="cs-CZ" sz="1800" b="1" dirty="0"/>
              <a:t>Církevní správa českých zemí</a:t>
            </a:r>
            <a:r>
              <a:rPr lang="cs-CZ" sz="1800" dirty="0"/>
              <a:t>  –  biskupství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–  arcijáhenství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–  děkanáty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–  fary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16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6D0355-60DF-4E4A-88D8-B1C0230BA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18"/>
            <a:ext cx="9237061" cy="68339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25C5BC-C087-4C94-9F18-DC3FAFB72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8397"/>
          <a:stretch/>
        </p:blipFill>
        <p:spPr>
          <a:xfrm>
            <a:off x="9305868" y="112621"/>
            <a:ext cx="2812871" cy="21151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EBC8A09-E202-4E3F-9C69-A5465FCAF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/>
          <a:stretch/>
        </p:blipFill>
        <p:spPr>
          <a:xfrm>
            <a:off x="9323543" y="2326588"/>
            <a:ext cx="2812871" cy="223826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C529D5-4FFA-477E-B998-9B4CD0DB8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68" y="4656680"/>
            <a:ext cx="2812871" cy="21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1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2533</Words>
  <Application>Microsoft Office PowerPoint</Application>
  <PresentationFormat>Širokoúhlá obrazovka</PresentationFormat>
  <Paragraphs>234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Times-Roman</vt:lpstr>
      <vt:lpstr>Motiv Office</vt:lpstr>
      <vt:lpstr>Archeologie středověké a novověké sakrální architektury </vt:lpstr>
      <vt:lpstr>Prezentace aplikace PowerPoint</vt:lpstr>
      <vt:lpstr>Prezentace aplikace PowerPoint</vt:lpstr>
      <vt:lpstr>Prezentace aplikace PowerPoint</vt:lpstr>
      <vt:lpstr>                                                Vznik a vývoj církevní organizace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Biskupské hrady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středověké a novověké sakrální architektury</dc:title>
  <dc:creator>Markéta Tymonová</dc:creator>
  <cp:lastModifiedBy>tym0001</cp:lastModifiedBy>
  <cp:revision>121</cp:revision>
  <dcterms:created xsi:type="dcterms:W3CDTF">2023-08-24T12:30:09Z</dcterms:created>
  <dcterms:modified xsi:type="dcterms:W3CDTF">2024-10-14T06:57:45Z</dcterms:modified>
</cp:coreProperties>
</file>