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310" r:id="rId4"/>
    <p:sldId id="311" r:id="rId5"/>
    <p:sldId id="278" r:id="rId6"/>
    <p:sldId id="276" r:id="rId7"/>
    <p:sldId id="309" r:id="rId8"/>
    <p:sldId id="280" r:id="rId9"/>
    <p:sldId id="306" r:id="rId10"/>
    <p:sldId id="307" r:id="rId11"/>
    <p:sldId id="308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D8A741-99DE-464A-AAD3-08B7B23D0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48005E2-244B-4F62-859A-6F7EC7001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073C9F-192A-413C-810F-5DDA5F686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7C4C-CB5F-4A56-89BD-EB8021035567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30FA42-FE14-416F-83F3-3B7E0FB04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125984-AEC4-4B8A-B742-861E4E4AB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DCDD-7631-45AC-BE11-DF0E4BA28D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987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F34403-E54D-4D71-A907-0783987A8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D05836F-6A44-45CE-BB05-CBCC72446B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164328-4472-48CD-A8BD-1473AF0A9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7C4C-CB5F-4A56-89BD-EB8021035567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711B23-4450-4B3E-A6F6-26B5883B7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22EB63-2648-4839-8740-65C282F72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DCDD-7631-45AC-BE11-DF0E4BA28D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6254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4531FE4-6E2D-4F77-9C4F-33DDE30A41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45065A9-659B-4F39-BD5E-0D60466B6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EAC7B4-7FDB-45AB-A10F-65131C60C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7C4C-CB5F-4A56-89BD-EB8021035567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4761ED-67F5-48C6-8940-C563D8FBF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877DF4-0DE2-4D09-A7E9-53BC8368F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DCDD-7631-45AC-BE11-DF0E4BA28D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3774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C76CBC-53CC-414F-9C53-5AE87D93C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7E6A73-51A2-42E9-BA55-DECB99054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E5F5AC-2496-4CAA-8A58-965186AAD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7C4C-CB5F-4A56-89BD-EB8021035567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AE8C01-B06C-45DB-A620-1830BBB7B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B2AE16-6FD6-45B1-8055-275E7B02C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DCDD-7631-45AC-BE11-DF0E4BA28D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362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3DD235-6265-4AEB-BC08-3FF0F9B51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E13BCEC-7AA2-4FD2-972F-DA7C4412F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ABE4E0-84EE-43BC-9512-A8D315C63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7C4C-CB5F-4A56-89BD-EB8021035567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B03DAA-9796-44C7-916B-D61FBAE72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CBBE7C-D72C-4CB6-9F3F-E9A406B97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DCDD-7631-45AC-BE11-DF0E4BA28D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06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A90ED9-D6E0-4385-8380-BF8BE62A5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B4E507-27E7-4BDB-9969-FFE37CE3D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F6FD172-4982-42F7-9A3C-E5B86A3C0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5F7898F-5A5F-4F32-9353-7E7E3801A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7C4C-CB5F-4A56-89BD-EB8021035567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0CFF9F7-6F42-402F-BDDA-68C090FA0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C0615D-6618-4998-A9EC-CB2D385D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DCDD-7631-45AC-BE11-DF0E4BA28D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03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5A4BC9-D344-4826-AF3C-F6FC3B6FD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3944AC5-4E7B-435F-A7B1-61AE8E71C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F670EDC-710E-4FB6-B24D-DC04FD3ED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2551CA7-DC0A-457F-A534-9422600FA0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9C964F1-5EB2-48D9-95C7-C3779877F1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6FD64E9-B5BA-4DEF-A8F4-9FFD78E1D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7C4C-CB5F-4A56-89BD-EB8021035567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2A98DE1-916F-4E6D-A11E-F2142447A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3C20F9C-BFFB-4933-94DD-B9FF1F787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DCDD-7631-45AC-BE11-DF0E4BA28D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4995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E4CBF2-ECAE-4745-BE83-E2A4221A0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4DF7CFD-12CD-4247-9BF6-ACAACB220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7C4C-CB5F-4A56-89BD-EB8021035567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03E8DD6-6F20-4C2C-84E3-2CDD2265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8D4D598-E5D0-45D8-8C48-0A4E0CCA0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DCDD-7631-45AC-BE11-DF0E4BA28D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603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FCDD0FA-75B4-4825-851C-97F0F7A81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7C4C-CB5F-4A56-89BD-EB8021035567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8B532E0-2AC2-4008-9C43-F7F62AFFC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6AB1CF-6E0E-4187-BDAA-1526C3720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DCDD-7631-45AC-BE11-DF0E4BA28D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8820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1BF49-05F3-4C2C-9582-EC9837A25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FF5770-5C94-4B26-92B3-2E05AA1EA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566C684-D457-44B0-B0BF-E17D52B2F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30AD725-BD2B-4339-99E0-122E29169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7C4C-CB5F-4A56-89BD-EB8021035567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0EADEA9-F618-4692-A0AB-47FAF7B81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4B081DC-744C-4FB3-B20E-686E854E8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DCDD-7631-45AC-BE11-DF0E4BA28D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7816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1AB088-0C56-41FC-9C39-D9C0B780F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9EA5740-CD6D-46AD-96D1-BDE926A32F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FB1329F-EC66-4F34-849C-78A0E2C30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FCC3538-9F90-4798-8AAF-BBFE1D705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7C4C-CB5F-4A56-89BD-EB8021035567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F8F4DE0-273C-448A-AE4A-FDF732873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5B8E28E-8CAE-4787-A838-323588A65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DCDD-7631-45AC-BE11-DF0E4BA28D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637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25CC942-47D5-45E8-90C1-E63C8CA7B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E185B20-4848-48CB-BD21-A8B4EDF68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1EB6D4-A6E9-4628-A900-B06D92803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C7C4C-CB5F-4A56-89BD-EB8021035567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DCC561-5968-4C58-BD04-3EE364F9D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39BC5E-66E4-4AE4-B299-1ED6CD68E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1DCDD-7631-45AC-BE11-DF0E4BA28D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150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3438C5-6E39-4107-A3C5-993E56F0B0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Archeologie středověké a novověké sakrální architektury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DE2C23-33A5-4C55-81EC-80C552B0C9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z="1800" kern="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 </a:t>
            </a:r>
            <a:r>
              <a:rPr lang="cs-CZ" b="1" kern="0" dirty="0">
                <a:effectLst/>
                <a:latin typeface="Times New Roman" panose="02020603050405020304" pitchFamily="18" charset="0"/>
                <a:ea typeface="TimesNewRomanPSMT"/>
              </a:rPr>
              <a:t>Řeholní život a jeho formy, řádové domy, klášterní školy a skriptoria.</a:t>
            </a:r>
            <a:endParaRPr lang="cs-CZ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2475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3A0C9435-901B-4C11-8C6F-7CCDE861D618}"/>
              </a:ext>
            </a:extLst>
          </p:cNvPr>
          <p:cNvSpPr txBox="1"/>
          <p:nvPr/>
        </p:nvSpPr>
        <p:spPr>
          <a:xfrm>
            <a:off x="2165278" y="4650091"/>
            <a:ext cx="60977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/>
              <a:t>Neznámý písař Pavel v </a:t>
            </a:r>
            <a:r>
              <a:rPr lang="cs-CZ" sz="2000" b="1" dirty="0" err="1"/>
              <a:t>Collationes</a:t>
            </a:r>
            <a:r>
              <a:rPr lang="cs-CZ" sz="2000" b="1" dirty="0"/>
              <a:t> </a:t>
            </a:r>
            <a:r>
              <a:rPr lang="cs-CZ" sz="2000" b="1" dirty="0" err="1"/>
              <a:t>patrum</a:t>
            </a:r>
            <a:r>
              <a:rPr lang="cs-CZ" sz="2000" b="1" dirty="0"/>
              <a:t>:  </a:t>
            </a:r>
          </a:p>
          <a:p>
            <a:r>
              <a:rPr lang="cs-CZ" sz="2000" dirty="0"/>
              <a:t>–  v ruce drží jakési ratiště (kopí, dlouhé rydlo?) </a:t>
            </a:r>
          </a:p>
          <a:p>
            <a:r>
              <a:rPr lang="cs-CZ" sz="2000" dirty="0"/>
              <a:t>–  po zvětšení:  procesní kříž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685266F-6D65-4ECE-8B5E-1B7D6C8FED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07" t="30712" r="50000" b="8913"/>
          <a:stretch/>
        </p:blipFill>
        <p:spPr>
          <a:xfrm>
            <a:off x="8052371" y="819789"/>
            <a:ext cx="2834810" cy="538035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789CF89-7FDF-4098-A7C7-3C66360D4DB5}"/>
              </a:ext>
            </a:extLst>
          </p:cNvPr>
          <p:cNvSpPr txBox="1"/>
          <p:nvPr/>
        </p:nvSpPr>
        <p:spPr>
          <a:xfrm>
            <a:off x="639490" y="1007580"/>
            <a:ext cx="693920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Olomoucká písařská dílna:</a:t>
            </a:r>
          </a:p>
          <a:p>
            <a:endParaRPr lang="cs-CZ" sz="2000" b="1" dirty="0">
              <a:solidFill>
                <a:srgbClr val="FF0000"/>
              </a:solidFill>
            </a:endParaRPr>
          </a:p>
          <a:p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/>
              <a:t>– </a:t>
            </a:r>
            <a:r>
              <a:rPr lang="cs-CZ" sz="2000" dirty="0"/>
              <a:t>liturgické pomůcky pro kněze při bohoslužbách </a:t>
            </a:r>
          </a:p>
          <a:p>
            <a:r>
              <a:rPr lang="cs-CZ" sz="2000" dirty="0"/>
              <a:t> –  církevně-právní spisy pro organisaci diecése a biskupský soud </a:t>
            </a:r>
          </a:p>
          <a:p>
            <a:r>
              <a:rPr lang="cs-CZ" sz="2000" dirty="0"/>
              <a:t> –  literatura nauková:  výklady biblických textů</a:t>
            </a:r>
          </a:p>
        </p:txBody>
      </p:sp>
    </p:spTree>
    <p:extLst>
      <p:ext uri="{BB962C8B-B14F-4D97-AF65-F5344CB8AC3E}">
        <p14:creationId xmlns:p14="http://schemas.microsoft.com/office/powerpoint/2010/main" val="934689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11CF6B-BA1A-4607-A3D0-74A5FD706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419" y="760288"/>
            <a:ext cx="11801582" cy="6097712"/>
          </a:xfrm>
        </p:spPr>
        <p:txBody>
          <a:bodyPr/>
          <a:lstStyle/>
          <a:p>
            <a: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Hmotné doklady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–  1320:  minoritský 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klášter v </a:t>
            </a:r>
            <a:r>
              <a:rPr lang="cs-CZ" sz="20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Marosvásárhely</a:t>
            </a:r>
            <a:r>
              <a:rPr lang="cs-CZ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–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16. stol. opuštěn:  obyvatelé města přestoupili k protestantismu 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 odpad ze 14. až 16. stol.:  keramika, zvířecí kosti a výrobky, bronzové předměty a slitky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 produkce rukopisů:  kování knih, bronzové styly a bronzový zvonek pro zhasínání svíček,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pečetidla 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 nálezy lokalizovaly: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scriptorium</a:t>
            </a:r>
            <a:r>
              <a:rPr lang="cs-CZ" sz="2000" b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knihovnu 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cs-CZ" sz="20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křídla kláštera</a:t>
            </a:r>
            <a:endParaRPr lang="cs-CZ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</a:t>
            </a:r>
            <a:r>
              <a:rPr lang="cs-CZ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dílnu na výrobu kostěných růženců </a:t>
            </a:r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(prodej poutníkům), odpad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</a:t>
            </a:r>
            <a:r>
              <a:rPr lang="cs-CZ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kovotepeckou dílnu:  </a:t>
            </a:r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slitky bronzoviny, bronzové náprstky </a:t>
            </a:r>
            <a:endParaRPr lang="cs-CZ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36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1177491" y="-89214"/>
            <a:ext cx="9837017" cy="11430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cs-CZ" altLang="cs-CZ" sz="3200" b="1" dirty="0"/>
            </a:br>
            <a:r>
              <a:rPr lang="cs-CZ" altLang="cs-CZ" sz="3200" b="1" dirty="0"/>
              <a:t>                                           </a:t>
            </a:r>
            <a:r>
              <a:rPr lang="cs-CZ" altLang="cs-CZ" sz="3600" b="1" dirty="0">
                <a:solidFill>
                  <a:srgbClr val="FF0000"/>
                </a:solidFill>
              </a:rPr>
              <a:t>Řádové instituce</a:t>
            </a:r>
            <a:br>
              <a:rPr lang="cs-CZ" altLang="cs-CZ" sz="3200" dirty="0">
                <a:solidFill>
                  <a:srgbClr val="FF0000"/>
                </a:solidFill>
              </a:rPr>
            </a:br>
            <a:endParaRPr lang="cs-CZ" altLang="cs-CZ" sz="32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7821" y="1053786"/>
            <a:ext cx="11524180" cy="5912093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cs-CZ" sz="2000" b="1" dirty="0"/>
              <a:t>3 stol.  </a:t>
            </a:r>
            <a:r>
              <a:rPr lang="cs-CZ" sz="2000" dirty="0"/>
              <a:t>–  první zárodky vznikaly v Egyptě odkud se rozšířily do Evropy </a:t>
            </a:r>
          </a:p>
          <a:p>
            <a:pPr marL="0" indent="0" eaLnBrk="1" hangingPunct="1">
              <a:buNone/>
              <a:defRPr/>
            </a:pPr>
            <a:r>
              <a:rPr lang="cs-CZ" sz="2000" dirty="0"/>
              <a:t>                  –  průkopníci mnišství:  </a:t>
            </a:r>
            <a:r>
              <a:rPr lang="cs-CZ" sz="2000" b="1" dirty="0"/>
              <a:t>   sv. Antonín (Veliký</a:t>
            </a:r>
            <a:r>
              <a:rPr lang="cs-CZ" sz="2000" b="1"/>
              <a:t>):</a:t>
            </a:r>
            <a:r>
              <a:rPr lang="cs-CZ" sz="2000"/>
              <a:t>     251 </a:t>
            </a:r>
            <a:r>
              <a:rPr lang="cs-CZ" sz="2000" dirty="0"/>
              <a:t>– 356 –   poustevník v Egyptě</a:t>
            </a:r>
          </a:p>
          <a:p>
            <a:pPr marL="0" indent="0">
              <a:buNone/>
              <a:defRPr/>
            </a:pPr>
            <a:r>
              <a:rPr lang="cs-CZ" sz="2000" b="1" dirty="0"/>
              <a:t>                                                               sv. </a:t>
            </a:r>
            <a:r>
              <a:rPr lang="cs-CZ" sz="2000" b="1" dirty="0" err="1"/>
              <a:t>Pachomius</a:t>
            </a:r>
            <a:r>
              <a:rPr lang="cs-CZ" sz="2000" b="1" dirty="0"/>
              <a:t>:</a:t>
            </a:r>
            <a:r>
              <a:rPr lang="cs-CZ" sz="2000" dirty="0"/>
              <a:t>    287 – 347  –   zakladatel poustevnictví:  </a:t>
            </a:r>
            <a:r>
              <a:rPr lang="cs-CZ" sz="2000" b="1" dirty="0"/>
              <a:t>eremitství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                                                   –   zastával kolektivní mnišství:  </a:t>
            </a:r>
            <a:r>
              <a:rPr lang="cs-CZ" sz="2000" b="1" dirty="0" err="1"/>
              <a:t>cenobitství</a:t>
            </a:r>
            <a:endParaRPr lang="cs-CZ" sz="2000" dirty="0"/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                                                   –   vytvořil první společenství mnichů:  </a:t>
            </a:r>
            <a:r>
              <a:rPr lang="cs-CZ" sz="2000" b="1" dirty="0"/>
              <a:t>klášter  </a:t>
            </a:r>
          </a:p>
          <a:p>
            <a:pPr eaLnBrk="1" hangingPunct="1">
              <a:defRPr/>
            </a:pPr>
            <a:r>
              <a:rPr lang="cs-CZ" sz="2000" b="1" dirty="0"/>
              <a:t>Mnich </a:t>
            </a:r>
            <a:r>
              <a:rPr lang="cs-CZ" sz="2000" dirty="0"/>
              <a:t>(</a:t>
            </a:r>
            <a:r>
              <a:rPr lang="cs-CZ" sz="2000" dirty="0" err="1"/>
              <a:t>řec</a:t>
            </a:r>
            <a:r>
              <a:rPr lang="cs-CZ" sz="2000" dirty="0"/>
              <a:t>. </a:t>
            </a:r>
            <a:r>
              <a:rPr lang="cs-CZ" sz="2000" dirty="0" err="1"/>
              <a:t>monachos</a:t>
            </a:r>
            <a:r>
              <a:rPr lang="cs-CZ" sz="2000" dirty="0"/>
              <a:t>, jednotlivý, žijící osamoceně)  </a:t>
            </a:r>
          </a:p>
          <a:p>
            <a:pPr marL="0" indent="0" eaLnBrk="1" hangingPunct="1">
              <a:buNone/>
              <a:defRPr/>
            </a:pPr>
            <a:r>
              <a:rPr lang="cs-CZ" sz="2000" dirty="0"/>
              <a:t>                 –   člen náboženského společenství, žijící v klášteře a řídící se řádovými pravidly (slib chudoby a čistoty) </a:t>
            </a:r>
          </a:p>
          <a:p>
            <a:pPr marL="0" indent="0" eaLnBrk="1" hangingPunct="1">
              <a:buNone/>
              <a:defRPr/>
            </a:pPr>
            <a:r>
              <a:rPr lang="cs-CZ" sz="2100" dirty="0"/>
              <a:t>                –   </a:t>
            </a:r>
            <a:r>
              <a:rPr lang="cs-CZ" sz="2100" b="0" i="0" u="none" strike="noStrike" baseline="0" dirty="0" err="1"/>
              <a:t>Lawrence</a:t>
            </a:r>
            <a:r>
              <a:rPr lang="cs-CZ" sz="2100" b="0" i="0" u="none" strike="noStrike" baseline="0" dirty="0"/>
              <a:t>, </a:t>
            </a:r>
            <a:r>
              <a:rPr lang="cs-CZ" sz="2100" b="0" i="0" u="none" strike="noStrike" baseline="0" dirty="0" err="1"/>
              <a:t>Hugh</a:t>
            </a:r>
            <a:r>
              <a:rPr lang="cs-CZ" sz="2100" dirty="0"/>
              <a:t>:</a:t>
            </a:r>
            <a:r>
              <a:rPr lang="cs-CZ" sz="2100" b="0" i="0" u="none" strike="noStrike" baseline="0" dirty="0"/>
              <a:t> Dějiny středověkého mnišství. Praha 2001.</a:t>
            </a:r>
            <a:endParaRPr lang="cs-CZ" sz="2100" dirty="0"/>
          </a:p>
          <a:p>
            <a:pPr marL="0" indent="0" eaLnBrk="1" hangingPunct="1">
              <a:buNone/>
              <a:defRPr/>
            </a:pPr>
            <a:endParaRPr lang="cs-CZ" sz="2000" b="1" dirty="0"/>
          </a:p>
          <a:p>
            <a:pPr eaLnBrk="1" hangingPunct="1">
              <a:defRPr/>
            </a:pPr>
            <a:r>
              <a:rPr lang="cs-CZ" sz="2000" b="1" dirty="0"/>
              <a:t>Řády  </a:t>
            </a:r>
            <a:r>
              <a:rPr lang="cs-CZ" sz="2000" dirty="0"/>
              <a:t>–</a:t>
            </a:r>
            <a:r>
              <a:rPr lang="cs-CZ" sz="2000" b="1" dirty="0"/>
              <a:t> </a:t>
            </a:r>
            <a:r>
              <a:rPr lang="cs-CZ" sz="2000" dirty="0"/>
              <a:t> sdružení duchovních osob (řeholníků) řídících se v společném životě zvl. pravidly, tzv. řeholemi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–  </a:t>
            </a:r>
            <a:r>
              <a:rPr lang="cs-CZ" sz="2000" b="1" dirty="0"/>
              <a:t>řádový dům:  klášter </a:t>
            </a:r>
            <a:r>
              <a:rPr lang="cs-CZ" sz="2000" dirty="0"/>
              <a:t>(lat. </a:t>
            </a:r>
            <a:r>
              <a:rPr lang="cs-CZ" sz="2000" dirty="0" err="1"/>
              <a:t>claustrum</a:t>
            </a:r>
            <a:r>
              <a:rPr lang="cs-CZ" sz="2000" dirty="0"/>
              <a:t>) –  politické, hospodářské a kulturní centrum organizované na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                            principu filiace</a:t>
            </a:r>
            <a:endParaRPr lang="cs-CZ" sz="2000" b="1" dirty="0"/>
          </a:p>
          <a:p>
            <a:pPr marL="0" indent="0" eaLnBrk="1" hangingPunct="1">
              <a:buNone/>
              <a:defRPr/>
            </a:pPr>
            <a:r>
              <a:rPr lang="cs-CZ" sz="2000" dirty="0"/>
              <a:t>               –   </a:t>
            </a:r>
            <a:r>
              <a:rPr lang="cs-CZ" sz="2000" b="1" dirty="0"/>
              <a:t>řádový život:    </a:t>
            </a:r>
            <a:r>
              <a:rPr lang="cs-CZ" sz="2000" dirty="0"/>
              <a:t>bohoslužby (liturgie: </a:t>
            </a:r>
            <a:r>
              <a:rPr lang="cs-CZ" sz="2000" dirty="0" err="1"/>
              <a:t>řec</a:t>
            </a:r>
            <a:r>
              <a:rPr lang="cs-CZ" sz="2000" dirty="0"/>
              <a:t>. </a:t>
            </a:r>
            <a:r>
              <a:rPr lang="cs-CZ" sz="2000" dirty="0" err="1"/>
              <a:t>Leitúrgiá</a:t>
            </a:r>
            <a:r>
              <a:rPr lang="cs-CZ" sz="2000" dirty="0"/>
              <a:t>, veřejná služba):  mše svatá  –  přijímání (eucharistie),  </a:t>
            </a:r>
          </a:p>
          <a:p>
            <a:pPr marL="0" indent="0" eaLnBrk="1" hangingPunct="1">
              <a:buNone/>
              <a:defRPr/>
            </a:pPr>
            <a:r>
              <a:rPr lang="cs-CZ" sz="2000" dirty="0"/>
              <a:t>                                                modlitby, manuální či duševní práce </a:t>
            </a:r>
          </a:p>
          <a:p>
            <a:pPr marL="0" indent="0">
              <a:buNone/>
            </a:pPr>
            <a:r>
              <a:rPr lang="cs-CZ" sz="2000" dirty="0"/>
              <a:t>               –  poslání:  prosazování a upevňování křesťanství ve společnosti, vztah k Bohu a spása lidské duše</a:t>
            </a:r>
          </a:p>
          <a:p>
            <a:pPr marL="0" indent="0" eaLnBrk="1" hangingPunct="1">
              <a:buNone/>
              <a:defRPr/>
            </a:pPr>
            <a:endParaRPr lang="cs-CZ" sz="2000" b="1" dirty="0"/>
          </a:p>
          <a:p>
            <a:pPr marL="0" indent="0" eaLnBrk="1" hangingPunct="1">
              <a:buNone/>
              <a:defRPr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712396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963C4D-60F5-4E01-854A-913B6B5D2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676" y="688368"/>
            <a:ext cx="11805007" cy="616963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000" b="1" dirty="0"/>
              <a:t>Řehole </a:t>
            </a:r>
            <a:r>
              <a:rPr lang="cs-CZ" sz="2000" dirty="0"/>
              <a:t>(lat. </a:t>
            </a:r>
            <a:r>
              <a:rPr lang="cs-CZ" sz="2000" dirty="0" err="1"/>
              <a:t>regula</a:t>
            </a:r>
            <a:r>
              <a:rPr lang="cs-CZ" sz="2000" dirty="0"/>
              <a:t>, pravidlo) </a:t>
            </a:r>
            <a:r>
              <a:rPr lang="cs-CZ" sz="2000" b="1" dirty="0"/>
              <a:t> </a:t>
            </a:r>
            <a:r>
              <a:rPr lang="cs-CZ" sz="2000" dirty="0"/>
              <a:t>–  soubor předpisů závazných pro členy daného řádu   (i uspořádání budov)</a:t>
            </a:r>
          </a:p>
          <a:p>
            <a:pPr marL="0" indent="0" eaLnBrk="1" hangingPunct="1">
              <a:buNone/>
              <a:defRPr/>
            </a:pPr>
            <a:r>
              <a:rPr lang="cs-CZ" sz="2000" dirty="0"/>
              <a:t>                                                         –  5 hlavních:  sv. </a:t>
            </a:r>
            <a:r>
              <a:rPr lang="cs-CZ" sz="2000" dirty="0" err="1"/>
              <a:t>Basilia</a:t>
            </a:r>
            <a:r>
              <a:rPr lang="cs-CZ" sz="2000" dirty="0"/>
              <a:t>, sv. Benedikta s </a:t>
            </a:r>
            <a:r>
              <a:rPr lang="cs-CZ" sz="2000" dirty="0" err="1"/>
              <a:t>Nursie</a:t>
            </a:r>
            <a:r>
              <a:rPr lang="cs-CZ" sz="2000" dirty="0"/>
              <a:t>, sv. Augustina,</a:t>
            </a:r>
          </a:p>
          <a:p>
            <a:pPr marL="0" indent="0" eaLnBrk="1" hangingPunct="1">
              <a:buNone/>
              <a:defRPr/>
            </a:pPr>
            <a:r>
              <a:rPr lang="cs-CZ" sz="2000" dirty="0"/>
              <a:t>                                                                                    sv. Františka z Assisi, sv. Ignáce z </a:t>
            </a:r>
            <a:r>
              <a:rPr lang="cs-CZ" sz="2000" dirty="0" err="1"/>
              <a:t>Loyoly</a:t>
            </a:r>
            <a:endParaRPr lang="cs-CZ" sz="2000" b="1" dirty="0"/>
          </a:p>
          <a:p>
            <a:pPr marL="0" indent="0">
              <a:buNone/>
            </a:pPr>
            <a:endParaRPr lang="cs-CZ" sz="2000" dirty="0"/>
          </a:p>
          <a:p>
            <a:r>
              <a:rPr lang="cs-CZ" sz="2000" b="1" dirty="0"/>
              <a:t>Augustinus Aurelius </a:t>
            </a:r>
            <a:r>
              <a:rPr lang="cs-CZ" sz="2000" dirty="0"/>
              <a:t> –  sv. Augustin:  křesťanský teolog a filosof </a:t>
            </a:r>
          </a:p>
          <a:p>
            <a:pPr marL="0" indent="0">
              <a:buNone/>
            </a:pPr>
            <a:r>
              <a:rPr lang="cs-CZ" sz="2000" dirty="0"/>
              <a:t>           (354 – 430)           –  pocházel ze </a:t>
            </a:r>
            <a:r>
              <a:rPr lang="cs-CZ" sz="2000" dirty="0" err="1"/>
              <a:t>sev</a:t>
            </a:r>
            <a:r>
              <a:rPr lang="cs-CZ" sz="2000" dirty="0"/>
              <a:t>. Afriky (</a:t>
            </a:r>
            <a:r>
              <a:rPr lang="cs-CZ" sz="2000" dirty="0" err="1"/>
              <a:t>Thagasta</a:t>
            </a:r>
            <a:r>
              <a:rPr lang="cs-CZ" sz="2000" dirty="0"/>
              <a:t>) v rodině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</a:t>
            </a:r>
            <a:r>
              <a:rPr lang="cs-CZ" sz="2000" dirty="0" err="1"/>
              <a:t>řím</a:t>
            </a:r>
            <a:r>
              <a:rPr lang="cs-CZ" sz="2000" dirty="0"/>
              <a:t>. občana Patricia a křesťanky Moniky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–    studoval v Kartágu, tam rétor (řečník)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–   396:  biskup v </a:t>
            </a:r>
            <a:r>
              <a:rPr lang="cs-CZ" sz="2000" dirty="0" err="1"/>
              <a:t>Hippo</a:t>
            </a:r>
            <a:r>
              <a:rPr lang="cs-CZ" sz="2000"/>
              <a:t> 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                                          –  </a:t>
            </a:r>
            <a:r>
              <a:rPr lang="cs-CZ" sz="2000" b="1" dirty="0" err="1"/>
              <a:t>Confessiones</a:t>
            </a:r>
            <a:r>
              <a:rPr lang="cs-CZ" sz="2000" b="1" dirty="0"/>
              <a:t> (Vyznání): </a:t>
            </a:r>
            <a:r>
              <a:rPr lang="cs-CZ" sz="2000" dirty="0"/>
              <a:t>zpověď člověka upřednostňujícího Víru nad Rozumem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–  </a:t>
            </a:r>
            <a:r>
              <a:rPr lang="cs-CZ" sz="2000" b="1" dirty="0"/>
              <a:t>De </a:t>
            </a:r>
            <a:r>
              <a:rPr lang="cs-CZ" sz="2000" b="1" dirty="0" err="1"/>
              <a:t>Trinitate</a:t>
            </a:r>
            <a:r>
              <a:rPr lang="cs-CZ" sz="2000" b="1" dirty="0"/>
              <a:t>  (O Trojici): </a:t>
            </a:r>
            <a:r>
              <a:rPr lang="cs-CZ" sz="2000" dirty="0"/>
              <a:t> výklad učení o jediném Bohu ve třech osobách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–  </a:t>
            </a:r>
            <a:r>
              <a:rPr lang="cs-CZ" sz="2000" b="1" dirty="0"/>
              <a:t>De </a:t>
            </a:r>
            <a:r>
              <a:rPr lang="cs-CZ" sz="2000" b="1" dirty="0" err="1"/>
              <a:t>civitate</a:t>
            </a:r>
            <a:r>
              <a:rPr lang="cs-CZ" sz="2000" b="1" dirty="0"/>
              <a:t> Dei  (O Boží obci): </a:t>
            </a:r>
            <a:r>
              <a:rPr lang="cs-CZ" sz="2000" dirty="0"/>
              <a:t> ideál státu spatřuje v uspořádání společnosti 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                  obce pozemské (</a:t>
            </a:r>
            <a:r>
              <a:rPr lang="cs-CZ" sz="2000" dirty="0" err="1"/>
              <a:t>Civitas</a:t>
            </a:r>
            <a:r>
              <a:rPr lang="cs-CZ" sz="2000" dirty="0"/>
              <a:t> </a:t>
            </a:r>
            <a:r>
              <a:rPr lang="cs-CZ" sz="2000" dirty="0" err="1"/>
              <a:t>terraena</a:t>
            </a:r>
            <a:r>
              <a:rPr lang="cs-CZ" sz="2000" dirty="0"/>
              <a:t>) a boží (</a:t>
            </a:r>
            <a:r>
              <a:rPr lang="cs-CZ" sz="2000" dirty="0" err="1"/>
              <a:t>Civitas</a:t>
            </a:r>
            <a:r>
              <a:rPr lang="cs-CZ" sz="2000" dirty="0"/>
              <a:t> Dei)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BBC0EEC-DBBF-4404-B565-EB9441EE4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208" y="1962364"/>
            <a:ext cx="1416090" cy="250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04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897A953-935A-4779-84AD-E12C5DBF2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629" y="1426234"/>
            <a:ext cx="7393969" cy="493316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AFEE4D3-1714-4010-AF8F-05477388E574}"/>
              </a:ext>
            </a:extLst>
          </p:cNvPr>
          <p:cNvSpPr txBox="1"/>
          <p:nvPr/>
        </p:nvSpPr>
        <p:spPr>
          <a:xfrm>
            <a:off x="5650102" y="498602"/>
            <a:ext cx="6667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Bazilika sv. Augustina </a:t>
            </a:r>
            <a:r>
              <a:rPr lang="cs-CZ" sz="2000" dirty="0"/>
              <a:t>nad ruinami města </a:t>
            </a:r>
            <a:r>
              <a:rPr lang="cs-CZ" sz="2000" dirty="0" err="1"/>
              <a:t>Hippo</a:t>
            </a:r>
            <a:r>
              <a:rPr lang="cs-CZ" sz="2000" dirty="0"/>
              <a:t> </a:t>
            </a:r>
            <a:r>
              <a:rPr lang="cs-CZ" sz="2000" dirty="0" err="1"/>
              <a:t>Regius</a:t>
            </a:r>
            <a:r>
              <a:rPr lang="cs-CZ" sz="2000" dirty="0"/>
              <a:t> (</a:t>
            </a:r>
            <a:r>
              <a:rPr lang="cs-CZ" sz="2000" dirty="0" err="1"/>
              <a:t>Annaba</a:t>
            </a:r>
            <a:r>
              <a:rPr lang="cs-CZ" sz="2000" dirty="0"/>
              <a:t> v Alžírsku), kde světec roku 430 zemřel.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24B0CDA-1F35-4307-8E92-9357EF1E2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11" y="1139916"/>
            <a:ext cx="3226084" cy="550954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F435395-306E-417B-A5DE-AD3537282546}"/>
              </a:ext>
            </a:extLst>
          </p:cNvPr>
          <p:cNvSpPr txBox="1"/>
          <p:nvPr/>
        </p:nvSpPr>
        <p:spPr>
          <a:xfrm>
            <a:off x="226032" y="109099"/>
            <a:ext cx="5568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Svatý Augustin čte epištolu svatého Pavla. </a:t>
            </a:r>
          </a:p>
          <a:p>
            <a:r>
              <a:rPr lang="cs-CZ" sz="2000" dirty="0"/>
              <a:t>Freska z kostela sv. Augustina v San </a:t>
            </a:r>
            <a:r>
              <a:rPr lang="cs-CZ" sz="2000" dirty="0" err="1"/>
              <a:t>Gimignanu</a:t>
            </a:r>
            <a:r>
              <a:rPr lang="cs-CZ" sz="2000" dirty="0"/>
              <a:t>, 1464 (5?)</a:t>
            </a:r>
          </a:p>
        </p:txBody>
      </p:sp>
    </p:spTree>
    <p:extLst>
      <p:ext uri="{BB962C8B-B14F-4D97-AF65-F5344CB8AC3E}">
        <p14:creationId xmlns:p14="http://schemas.microsoft.com/office/powerpoint/2010/main" val="2029142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3AE8F7-903C-4113-AF6D-82A28562B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546" y="821932"/>
            <a:ext cx="11534453" cy="603606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2000" b="1" dirty="0"/>
              <a:t>Zlatý věk zakládání klášterů  </a:t>
            </a:r>
            <a:r>
              <a:rPr lang="cs-CZ" sz="2000" dirty="0"/>
              <a:t>–  Francie:  1100 – 1250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–  Čechy:    1140 – 1300     konec 10. stol.:  3 kláštery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                                           1131:  8 klášterů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                                            poč. 13. stol:  28 klášterů 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                                            konec 13. stol.:  cca 100 mužských a 20 ženských 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/>
              <a:t>Kláštery  </a:t>
            </a:r>
            <a:r>
              <a:rPr lang="cs-CZ" sz="2000" dirty="0"/>
              <a:t>–  řádové domy byly duchovní, politická, hospodářská, kulturní a strategická centra s vnitřní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a vnější organizací (princip filiace)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/>
              <a:t>Klášterní kolonizace  </a:t>
            </a:r>
            <a:r>
              <a:rPr lang="cs-CZ" sz="2000" dirty="0"/>
              <a:t>–  progresivní hospodářské metody:   mlýny,  pece (železářské, kovářské), těžba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–  kultivace krajiny:  klášteru bylo vykázáno místo s vesnicemi   (ne pusté)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                 klášterní osady  –  a)  navazovaly na starší osídlení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                                              –  b)  „na zeleném drnu“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                                                          </a:t>
            </a:r>
            <a:r>
              <a:rPr lang="pt-BR" sz="2000" dirty="0"/>
              <a:t>Ostrov u Davle</a:t>
            </a:r>
            <a:r>
              <a:rPr lang="cs-CZ" sz="2000" dirty="0"/>
              <a:t>  –  Hradišťko </a:t>
            </a:r>
            <a:r>
              <a:rPr lang="cs-CZ" sz="2000" dirty="0" err="1"/>
              <a:t>Sekanka</a:t>
            </a:r>
            <a:r>
              <a:rPr lang="cs-CZ" sz="2000" dirty="0"/>
              <a:t> 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–  založení kláštera a vysvěcení staveb:  zpočátku provizoria   (sv. Jiří)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474913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0668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cs-CZ" altLang="cs-CZ" sz="3200" b="1" dirty="0"/>
            </a:br>
            <a:r>
              <a:rPr lang="cs-CZ" altLang="cs-CZ" sz="3200" b="1" dirty="0"/>
              <a:t>                                     </a:t>
            </a:r>
            <a:r>
              <a:rPr lang="cs-CZ" altLang="cs-CZ" sz="3600" b="1" dirty="0">
                <a:solidFill>
                  <a:srgbClr val="FF0000"/>
                </a:solidFill>
              </a:rPr>
              <a:t>Terminologie</a:t>
            </a:r>
            <a:br>
              <a:rPr lang="cs-CZ" altLang="cs-CZ" sz="3600" b="1" dirty="0">
                <a:solidFill>
                  <a:srgbClr val="FF0000"/>
                </a:solidFill>
              </a:rPr>
            </a:br>
            <a:endParaRPr lang="cs-CZ" altLang="cs-CZ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6450" y="851041"/>
            <a:ext cx="11413561" cy="654635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1800" b="1" dirty="0"/>
              <a:t>Generální kapitula   </a:t>
            </a:r>
            <a:r>
              <a:rPr lang="cs-CZ" sz="1800" dirty="0"/>
              <a:t>–  v čele řádu: zasedání všech opatů, usnesení měla platnost zákona (např. </a:t>
            </a:r>
            <a:r>
              <a:rPr lang="cs-CZ" sz="1800" dirty="0" err="1"/>
              <a:t>Citeaux</a:t>
            </a:r>
            <a:r>
              <a:rPr lang="cs-CZ" sz="1800" dirty="0"/>
              <a:t>, první 1116)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–  opati ze vzdálených zemí jezdit jednou za 3 roky 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Konvent </a:t>
            </a:r>
            <a:r>
              <a:rPr lang="cs-CZ" sz="1800" dirty="0"/>
              <a:t> – lat. </a:t>
            </a:r>
            <a:r>
              <a:rPr lang="cs-CZ" sz="1800" dirty="0" err="1"/>
              <a:t>conventus</a:t>
            </a:r>
            <a:r>
              <a:rPr lang="cs-CZ" sz="1800" dirty="0"/>
              <a:t>, sbor mnichů (</a:t>
            </a:r>
            <a:r>
              <a:rPr lang="cs-CZ" sz="1800" dirty="0" err="1"/>
              <a:t>monachi</a:t>
            </a:r>
            <a:r>
              <a:rPr lang="cs-CZ" sz="1800" dirty="0"/>
              <a:t>), působil v každém klášteře</a:t>
            </a:r>
          </a:p>
          <a:p>
            <a:pPr eaLnBrk="1" hangingPunct="1">
              <a:defRPr/>
            </a:pPr>
            <a:r>
              <a:rPr lang="cs-CZ" sz="1800" b="1" dirty="0"/>
              <a:t>Mniši</a:t>
            </a:r>
            <a:r>
              <a:rPr lang="cs-CZ" sz="1800" dirty="0"/>
              <a:t>  –  skládali slib čistoty a chudoby (</a:t>
            </a:r>
            <a:r>
              <a:rPr lang="cs-CZ" sz="1800" dirty="0" err="1"/>
              <a:t>professus</a:t>
            </a:r>
            <a:r>
              <a:rPr lang="cs-CZ" sz="1800" dirty="0"/>
              <a:t>)</a:t>
            </a:r>
          </a:p>
          <a:p>
            <a:pPr eaLnBrk="1" hangingPunct="1">
              <a:defRPr/>
            </a:pPr>
            <a:r>
              <a:rPr lang="cs-CZ" sz="1800" b="1" dirty="0"/>
              <a:t>Preláti  </a:t>
            </a:r>
            <a:r>
              <a:rPr lang="cs-CZ" sz="1800" dirty="0"/>
              <a:t>–  klášterní hodnostáři:</a:t>
            </a:r>
          </a:p>
          <a:p>
            <a:pPr eaLnBrk="1" hangingPunct="1">
              <a:defRPr/>
            </a:pPr>
            <a:r>
              <a:rPr lang="cs-CZ" sz="1800" b="1" dirty="0"/>
              <a:t>opat</a:t>
            </a:r>
            <a:r>
              <a:rPr lang="cs-CZ" sz="1800" dirty="0"/>
              <a:t>  –  </a:t>
            </a:r>
            <a:r>
              <a:rPr lang="cs-CZ" sz="1800" dirty="0" err="1"/>
              <a:t>abbas</a:t>
            </a:r>
            <a:r>
              <a:rPr lang="cs-CZ" sz="1800" dirty="0"/>
              <a:t> – v čele kláštera, zodpovědný za dodržování pravidel</a:t>
            </a:r>
          </a:p>
          <a:p>
            <a:pPr eaLnBrk="1" hangingPunct="1">
              <a:defRPr/>
            </a:pPr>
            <a:r>
              <a:rPr lang="cs-CZ" sz="1800" b="1" dirty="0"/>
              <a:t>převor</a:t>
            </a:r>
            <a:r>
              <a:rPr lang="cs-CZ" sz="1800" dirty="0"/>
              <a:t>  –  prior, zástupce opata, stál v čel konventu</a:t>
            </a:r>
          </a:p>
          <a:p>
            <a:pPr eaLnBrk="1" hangingPunct="1">
              <a:defRPr/>
            </a:pPr>
            <a:r>
              <a:rPr lang="cs-CZ" sz="1800" b="1" dirty="0" err="1"/>
              <a:t>celerář</a:t>
            </a:r>
            <a:r>
              <a:rPr lang="cs-CZ" sz="1800" dirty="0"/>
              <a:t>  –  Cellarius (sklepník) </a:t>
            </a:r>
          </a:p>
          <a:p>
            <a:pPr eaLnBrk="1" hangingPunct="1">
              <a:defRPr/>
            </a:pPr>
            <a:r>
              <a:rPr lang="cs-CZ" sz="1800" b="1" dirty="0"/>
              <a:t>komorník  </a:t>
            </a:r>
            <a:r>
              <a:rPr lang="cs-CZ" sz="1800" dirty="0"/>
              <a:t>–  </a:t>
            </a:r>
            <a:r>
              <a:rPr lang="cs-CZ" sz="1800" dirty="0" err="1"/>
              <a:t>camerarius</a:t>
            </a:r>
            <a:r>
              <a:rPr lang="cs-CZ" sz="1800" dirty="0"/>
              <a:t> (měl na starosti oděvy)</a:t>
            </a:r>
          </a:p>
          <a:p>
            <a:pPr eaLnBrk="1" hangingPunct="1">
              <a:defRPr/>
            </a:pPr>
            <a:r>
              <a:rPr lang="cs-CZ" sz="1800" b="1" dirty="0"/>
              <a:t>pokladník  </a:t>
            </a:r>
            <a:r>
              <a:rPr lang="cs-CZ" sz="1800" dirty="0"/>
              <a:t>–  </a:t>
            </a:r>
            <a:r>
              <a:rPr lang="cs-CZ" sz="1800" dirty="0" err="1"/>
              <a:t>bursarius</a:t>
            </a:r>
            <a:r>
              <a:rPr lang="cs-CZ" sz="1800" dirty="0"/>
              <a:t>  (měl na starosti ekonomiku kláštera)</a:t>
            </a:r>
          </a:p>
          <a:p>
            <a:pPr eaLnBrk="1" hangingPunct="1">
              <a:defRPr/>
            </a:pPr>
            <a:r>
              <a:rPr lang="cs-CZ" sz="1800" b="1" dirty="0" err="1"/>
              <a:t>novicmistr</a:t>
            </a:r>
            <a:r>
              <a:rPr lang="cs-CZ" sz="1800" dirty="0"/>
              <a:t>  –   vzdělání noviců</a:t>
            </a:r>
          </a:p>
          <a:p>
            <a:pPr eaLnBrk="1" hangingPunct="1">
              <a:defRPr/>
            </a:pPr>
            <a:r>
              <a:rPr lang="cs-CZ" sz="1800" b="1" dirty="0" err="1"/>
              <a:t>Konfessor</a:t>
            </a:r>
            <a:r>
              <a:rPr lang="cs-CZ" sz="1800" b="1" dirty="0"/>
              <a:t>  </a:t>
            </a:r>
            <a:r>
              <a:rPr lang="cs-CZ" sz="1800" dirty="0"/>
              <a:t>–  </a:t>
            </a:r>
            <a:r>
              <a:rPr lang="cs-CZ" sz="1800" dirty="0" err="1"/>
              <a:t>zpověďník</a:t>
            </a: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kantor</a:t>
            </a:r>
            <a:r>
              <a:rPr lang="cs-CZ" sz="1800" dirty="0"/>
              <a:t>  –  chrámový zpěv</a:t>
            </a:r>
          </a:p>
          <a:p>
            <a:pPr eaLnBrk="1" hangingPunct="1">
              <a:defRPr/>
            </a:pPr>
            <a:r>
              <a:rPr lang="cs-CZ" sz="1800" b="1" dirty="0"/>
              <a:t>fortnýř</a:t>
            </a:r>
            <a:r>
              <a:rPr lang="cs-CZ" sz="1800" dirty="0"/>
              <a:t>  –  </a:t>
            </a:r>
            <a:r>
              <a:rPr lang="cs-CZ" sz="1800" dirty="0" err="1"/>
              <a:t>portarius</a:t>
            </a:r>
            <a:r>
              <a:rPr lang="cs-CZ" sz="1800" dirty="0"/>
              <a:t> – kontroloval přístup do kláštera</a:t>
            </a:r>
          </a:p>
          <a:p>
            <a:pPr eaLnBrk="1" hangingPunct="1">
              <a:defRPr/>
            </a:pPr>
            <a:r>
              <a:rPr lang="cs-CZ" sz="1800" b="1" dirty="0" err="1"/>
              <a:t>konvrši</a:t>
            </a:r>
            <a:r>
              <a:rPr lang="cs-CZ" sz="1800" b="1" dirty="0"/>
              <a:t>  </a:t>
            </a:r>
            <a:r>
              <a:rPr lang="cs-CZ" sz="1800" dirty="0"/>
              <a:t>–  </a:t>
            </a:r>
            <a:r>
              <a:rPr lang="cs-CZ" sz="1800" dirty="0" err="1"/>
              <a:t>conversi</a:t>
            </a:r>
            <a:r>
              <a:rPr lang="cs-CZ" sz="1800" dirty="0"/>
              <a:t>, laičtí bratři, heslo </a:t>
            </a:r>
            <a:r>
              <a:rPr lang="cs-CZ" sz="1800" dirty="0" err="1"/>
              <a:t>sv.Benedikta</a:t>
            </a:r>
            <a:r>
              <a:rPr lang="cs-CZ" sz="1800" dirty="0"/>
              <a:t>: Ora et </a:t>
            </a:r>
            <a:r>
              <a:rPr lang="cs-CZ" sz="1800" dirty="0" err="1"/>
              <a:t>labora</a:t>
            </a:r>
            <a:r>
              <a:rPr lang="cs-CZ" sz="1800" dirty="0"/>
              <a:t> (modlitba a práce)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 </a:t>
            </a:r>
          </a:p>
          <a:p>
            <a:pPr eaLnBrk="1" hangingPunct="1"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895635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98D423-7E12-41A8-839B-AFC947931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676" y="1140431"/>
            <a:ext cx="11770760" cy="6010382"/>
          </a:xfrm>
        </p:spPr>
        <p:txBody>
          <a:bodyPr>
            <a:noAutofit/>
          </a:bodyPr>
          <a:lstStyle/>
          <a:p>
            <a:r>
              <a:rPr lang="cs-CZ" sz="2000" dirty="0"/>
              <a:t>Zánik západořímské říše  –  </a:t>
            </a:r>
            <a:r>
              <a:rPr lang="cs-CZ" sz="2000" b="1" dirty="0"/>
              <a:t>do konce 4. stol.  </a:t>
            </a:r>
            <a:r>
              <a:rPr lang="cs-CZ" sz="2000" dirty="0"/>
              <a:t>–  v západní Evropě:  městské pozdně antické školy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–  </a:t>
            </a:r>
            <a:r>
              <a:rPr lang="cs-CZ" sz="2000" b="1" dirty="0"/>
              <a:t>5. stol.  </a:t>
            </a:r>
            <a:r>
              <a:rPr lang="cs-CZ" sz="2000" dirty="0"/>
              <a:t>–  zhroucení</a:t>
            </a:r>
            <a:r>
              <a:rPr lang="cs-CZ" sz="2000" b="0" i="0" u="none" strike="noStrike" baseline="0" dirty="0"/>
              <a:t> školního systému:  úpadek měst, hospodářství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                                           rustikalizace (povenkovštění) elit</a:t>
            </a:r>
            <a:r>
              <a:rPr lang="cs-CZ" sz="2000" b="0" i="0" u="none" strike="noStrike" baseline="0" dirty="0"/>
              <a:t>  (statky)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     </a:t>
            </a:r>
            <a:r>
              <a:rPr lang="cs-CZ" sz="2000" b="0" i="0" u="none" strike="noStrike" baseline="0" dirty="0"/>
              <a:t>–  přetrvává znalost latiny (čtení antických </a:t>
            </a:r>
            <a:r>
              <a:rPr lang="cs-CZ" sz="2000" dirty="0"/>
              <a:t>textů)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</a:t>
            </a:r>
            <a:r>
              <a:rPr lang="cs-CZ" sz="2000" b="1" dirty="0"/>
              <a:t>529</a:t>
            </a:r>
            <a:r>
              <a:rPr lang="cs-CZ" sz="2000" dirty="0"/>
              <a:t>  –  </a:t>
            </a:r>
            <a:r>
              <a:rPr lang="cs-CZ" sz="2000" b="0" i="0" u="none" strike="noStrike" baseline="0" dirty="0"/>
              <a:t>koncil ve </a:t>
            </a:r>
            <a:r>
              <a:rPr lang="cs-CZ" sz="2000" b="0" i="0" u="none" strike="noStrike" baseline="0" dirty="0" err="1"/>
              <a:t>Vaison</a:t>
            </a:r>
            <a:r>
              <a:rPr lang="cs-CZ" sz="2000" dirty="0"/>
              <a:t> </a:t>
            </a:r>
            <a:r>
              <a:rPr lang="cs-CZ" sz="2000" b="0" i="0" u="none" strike="noStrike" baseline="0" dirty="0"/>
              <a:t>vyzval biskupy v Provence ke zřizování škol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    </a:t>
            </a:r>
            <a:r>
              <a:rPr lang="cs-CZ" sz="2000" b="0" i="0" u="none" strike="noStrike" baseline="0" dirty="0"/>
              <a:t>při katedrálách a diecézních kostelech </a:t>
            </a:r>
            <a:r>
              <a:rPr lang="cs-CZ" sz="2000" dirty="0"/>
              <a:t>v duchu učení sv.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    Augustina  (Augustinus Aurelius)</a:t>
            </a:r>
          </a:p>
          <a:p>
            <a:pPr marL="0" indent="0" algn="l">
              <a:buNone/>
            </a:pPr>
            <a:endParaRPr lang="cs-CZ" sz="2000" dirty="0"/>
          </a:p>
          <a:p>
            <a:pPr marL="0" indent="0" algn="l">
              <a:buNone/>
            </a:pPr>
            <a:r>
              <a:rPr lang="cs-CZ" sz="2000" dirty="0"/>
              <a:t>                     –  </a:t>
            </a:r>
            <a:r>
              <a:rPr lang="cs-CZ" sz="2000" b="1" dirty="0"/>
              <a:t>školy:  </a:t>
            </a:r>
            <a:r>
              <a:rPr lang="cs-CZ" sz="2000" dirty="0"/>
              <a:t>klášterní, městské, univerzity</a:t>
            </a:r>
          </a:p>
          <a:p>
            <a:pPr marL="0" indent="0" algn="l">
              <a:buNone/>
            </a:pPr>
            <a:r>
              <a:rPr lang="cs-CZ" sz="2000" b="0" i="0" u="none" strike="noStrike" baseline="0" dirty="0"/>
              <a:t>                                     </a:t>
            </a:r>
            <a:r>
              <a:rPr lang="cs-CZ" sz="2000" b="0" i="0" u="none" strike="noStrike" baseline="0" dirty="0">
                <a:cs typeface="Calibri" panose="020F0502020204030204" pitchFamily="34" charset="0"/>
              </a:rPr>
              <a:t>odborné školy práva a medicíny</a:t>
            </a:r>
            <a:endParaRPr lang="cs-CZ" sz="2000" dirty="0">
              <a:cs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cs-CZ" sz="2000" b="0" i="1" u="none" strike="noStrike" baseline="0" dirty="0"/>
              <a:t>                                     </a:t>
            </a:r>
            <a:r>
              <a:rPr lang="cs-CZ" sz="2000" b="0" u="none" strike="noStrike" baseline="0" dirty="0" err="1"/>
              <a:t>Riché</a:t>
            </a:r>
            <a:r>
              <a:rPr lang="cs-CZ" sz="2000" b="0" u="none" strike="noStrike" baseline="0" dirty="0"/>
              <a:t>, P. – </a:t>
            </a:r>
            <a:r>
              <a:rPr lang="cs-CZ" sz="2000" b="0" u="none" strike="noStrike" baseline="0" dirty="0" err="1"/>
              <a:t>Verger</a:t>
            </a:r>
            <a:r>
              <a:rPr lang="cs-CZ" sz="2000" b="0" u="none" strike="noStrike" baseline="0" dirty="0"/>
              <a:t>, J.: Učitelé a žáci ve středověku. Praha: Vyšehrad 2011. </a:t>
            </a:r>
          </a:p>
          <a:p>
            <a:pPr marL="0" indent="0" algn="l">
              <a:buNone/>
            </a:pPr>
            <a:endParaRPr lang="cs-CZ" sz="2000" b="0" u="none" strike="noStrike" baseline="0" dirty="0"/>
          </a:p>
          <a:p>
            <a:pPr marL="0" indent="0">
              <a:buNone/>
            </a:pPr>
            <a:r>
              <a:rPr lang="cs-CZ" sz="2000" dirty="0"/>
              <a:t>                       </a:t>
            </a:r>
            <a:r>
              <a:rPr lang="cs-CZ" sz="2000" b="0" u="none" strike="noStrike" baseline="0" dirty="0"/>
              <a:t>–  </a:t>
            </a:r>
            <a:r>
              <a:rPr lang="cs-CZ" sz="2000" dirty="0"/>
              <a:t> </a:t>
            </a:r>
            <a:r>
              <a:rPr lang="cs-CZ" sz="2000" b="1" dirty="0"/>
              <a:t>sedm svobodných umění:   </a:t>
            </a:r>
            <a:r>
              <a:rPr lang="cs-CZ" sz="2000" dirty="0"/>
              <a:t>2 stupně  –  trivium:  gramatika, rétorika, logika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              –  </a:t>
            </a:r>
            <a:r>
              <a:rPr lang="cs-CZ" sz="2000" dirty="0" err="1"/>
              <a:t>quadrivium</a:t>
            </a:r>
            <a:r>
              <a:rPr lang="cs-CZ" sz="2000" dirty="0"/>
              <a:t>:  geometrie, aritmetika, astronomie, hudba </a:t>
            </a:r>
            <a:endParaRPr lang="cs-CZ" sz="2000" b="0" u="none" strike="noStrike" baseline="0" dirty="0"/>
          </a:p>
          <a:p>
            <a:pPr marL="0" indent="0" algn="l">
              <a:buNone/>
            </a:pPr>
            <a:endParaRPr lang="cs-CZ" sz="2000" b="0" u="none" strike="noStrike" baseline="0" dirty="0"/>
          </a:p>
          <a:p>
            <a:pPr algn="l"/>
            <a:r>
              <a:rPr lang="cs-CZ" sz="2000" b="0" i="0" u="none" strike="noStrike" baseline="0" dirty="0"/>
              <a:t>středověkých autorů.</a:t>
            </a:r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Mm</a:t>
            </a:r>
          </a:p>
          <a:p>
            <a:r>
              <a:rPr lang="cs-CZ" sz="2000" dirty="0"/>
              <a:t>Mm</a:t>
            </a:r>
          </a:p>
          <a:p>
            <a:r>
              <a:rPr lang="cs-CZ" sz="2000" dirty="0"/>
              <a:t>mm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D16714CC-59E6-4D02-8113-B9B003858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r>
              <a:rPr lang="cs-CZ" dirty="0"/>
              <a:t>                                     </a:t>
            </a:r>
            <a:r>
              <a:rPr lang="cs-CZ" sz="2800" b="1" dirty="0">
                <a:solidFill>
                  <a:srgbClr val="FF0000"/>
                </a:solidFill>
              </a:rPr>
              <a:t>Vzdělání</a:t>
            </a:r>
          </a:p>
        </p:txBody>
      </p:sp>
    </p:spTree>
    <p:extLst>
      <p:ext uri="{BB962C8B-B14F-4D97-AF65-F5344CB8AC3E}">
        <p14:creationId xmlns:p14="http://schemas.microsoft.com/office/powerpoint/2010/main" val="2480768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6731D2-8D30-496A-B099-06ACDECB9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r>
              <a:rPr lang="cs-CZ" dirty="0"/>
              <a:t>                                </a:t>
            </a:r>
            <a:r>
              <a:rPr lang="cs-CZ" sz="2800" b="1" dirty="0">
                <a:solidFill>
                  <a:srgbClr val="FF0000"/>
                </a:solidFill>
              </a:rPr>
              <a:t>Církevní školy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04CBD-C520-4B81-B831-038CFD6BA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79" y="1243173"/>
            <a:ext cx="11626921" cy="5596572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Katedrální</a:t>
            </a:r>
            <a:r>
              <a:rPr lang="cs-CZ" sz="2000" dirty="0"/>
              <a:t>  –  v biskupských sídlech:  výchova světských kněží</a:t>
            </a:r>
          </a:p>
          <a:p>
            <a:r>
              <a:rPr lang="cs-CZ" sz="2000" b="1" dirty="0">
                <a:solidFill>
                  <a:srgbClr val="FF0000"/>
                </a:solidFill>
              </a:rPr>
              <a:t>Farní</a:t>
            </a:r>
            <a:r>
              <a:rPr lang="cs-CZ" sz="2000" dirty="0"/>
              <a:t>  –  seznamovaly širší vrstvy se základy křesťanství</a:t>
            </a:r>
            <a:endParaRPr lang="cs-CZ" sz="2000" b="1" dirty="0"/>
          </a:p>
          <a:p>
            <a:r>
              <a:rPr lang="cs-CZ" sz="2000" b="1" dirty="0">
                <a:solidFill>
                  <a:srgbClr val="FF0000"/>
                </a:solidFill>
              </a:rPr>
              <a:t>Klášterní</a:t>
            </a:r>
            <a:r>
              <a:rPr lang="cs-CZ" sz="2000" dirty="0"/>
              <a:t>  –   centra poskytující vzdělání:  výuku zajišťovali členové řádu </a:t>
            </a:r>
          </a:p>
          <a:p>
            <a:pPr marL="0" indent="0">
              <a:buNone/>
            </a:pPr>
            <a:r>
              <a:rPr lang="cs-CZ" sz="2000" dirty="0"/>
              <a:t>                      –  čtení, psaní, počítání, zpěv (chrámovým žaltář)</a:t>
            </a:r>
          </a:p>
          <a:p>
            <a:pPr marL="0" indent="0">
              <a:buNone/>
            </a:pPr>
            <a:r>
              <a:rPr lang="cs-CZ" sz="2000" dirty="0"/>
              <a:t>                      –   střediska uchovávající filosofické, teologické a hospodářsko-technické dokumenty </a:t>
            </a:r>
          </a:p>
          <a:p>
            <a:pPr marL="0" indent="0">
              <a:buNone/>
            </a:pPr>
            <a:r>
              <a:rPr lang="cs-CZ" sz="2000" dirty="0"/>
              <a:t>                      –  do 11. stol.:  i pro světskou elitu</a:t>
            </a:r>
          </a:p>
          <a:p>
            <a:pPr marL="0" indent="0">
              <a:buNone/>
            </a:pPr>
            <a:r>
              <a:rPr lang="cs-CZ" sz="2000" dirty="0"/>
              <a:t>                      –  od 11. stol:  určeny pouze pro klérus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nahrazeny městskými školami s praktičtější výukou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b="1" dirty="0"/>
              <a:t>Vnitřní škola</a:t>
            </a:r>
            <a:r>
              <a:rPr lang="cs-CZ" sz="2000" dirty="0"/>
              <a:t>  –  výchova a vzdělání řádových mnichů a církevních hodnostářů </a:t>
            </a:r>
          </a:p>
          <a:p>
            <a:r>
              <a:rPr lang="cs-CZ" sz="2000" b="1" dirty="0"/>
              <a:t>Vnější škola  </a:t>
            </a:r>
            <a:r>
              <a:rPr lang="cs-CZ" sz="2000" dirty="0"/>
              <a:t>–  aristokracie</a:t>
            </a:r>
          </a:p>
          <a:p>
            <a:endParaRPr lang="cs-CZ" sz="2000" dirty="0"/>
          </a:p>
          <a:p>
            <a:r>
              <a:rPr lang="cs-CZ" sz="2000" b="1" dirty="0"/>
              <a:t>529</a:t>
            </a:r>
            <a:r>
              <a:rPr lang="cs-CZ" sz="2000" dirty="0"/>
              <a:t>  –  </a:t>
            </a:r>
            <a:r>
              <a:rPr lang="cs-CZ" sz="2000" b="1" dirty="0"/>
              <a:t>Monte </a:t>
            </a:r>
            <a:r>
              <a:rPr lang="cs-CZ" sz="2000" b="1" dirty="0" err="1"/>
              <a:t>Cassino</a:t>
            </a:r>
            <a:r>
              <a:rPr lang="cs-CZ" sz="2000" dirty="0"/>
              <a:t>:  první benediktinská škola založená římským patricijem Benediktem z </a:t>
            </a:r>
            <a:r>
              <a:rPr lang="cs-CZ" sz="2000" dirty="0" err="1"/>
              <a:t>Nursie</a:t>
            </a:r>
            <a:r>
              <a:rPr lang="cs-CZ" sz="2000" dirty="0"/>
              <a:t> 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82323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17EED5-34E3-4C4D-B67E-CD650FA36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312" y="-154112"/>
            <a:ext cx="10515600" cy="1325563"/>
          </a:xfrm>
        </p:spPr>
        <p:txBody>
          <a:bodyPr/>
          <a:lstStyle/>
          <a:p>
            <a:r>
              <a:rPr lang="cs-CZ" dirty="0"/>
              <a:t>                               </a:t>
            </a:r>
            <a:r>
              <a:rPr lang="cs-CZ" sz="3200" b="1" dirty="0">
                <a:solidFill>
                  <a:srgbClr val="FF0000"/>
                </a:solidFill>
              </a:rPr>
              <a:t>Skriptoria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8C7359-5BD1-40CA-80A5-A005EBAFC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11" y="1171452"/>
            <a:ext cx="11794734" cy="5686548"/>
          </a:xfrm>
        </p:spPr>
        <p:txBody>
          <a:bodyPr>
            <a:normAutofit lnSpcReduction="10000"/>
          </a:bodyPr>
          <a:lstStyle/>
          <a:p>
            <a:r>
              <a:rPr lang="cs-CZ" sz="1800" b="1" dirty="0"/>
              <a:t>Nejstarší písařské dílny  </a:t>
            </a:r>
            <a:r>
              <a:rPr lang="cs-CZ" sz="1800" dirty="0"/>
              <a:t>–   od 8. stol. v </a:t>
            </a:r>
            <a:r>
              <a:rPr lang="cs-CZ" sz="1800" dirty="0" err="1"/>
              <a:t>záp</a:t>
            </a:r>
            <a:r>
              <a:rPr lang="cs-CZ" sz="1800" dirty="0"/>
              <a:t>. Evropě  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–  od 10. stol.:  benediktinské kláštery:  Břevnov a Hradisko u Olomouce, Olomouc</a:t>
            </a:r>
          </a:p>
          <a:p>
            <a:endParaRPr lang="cs-CZ" sz="1800" dirty="0"/>
          </a:p>
          <a:p>
            <a:r>
              <a:rPr lang="cs-CZ" sz="1800" b="1" dirty="0"/>
              <a:t>Doklady </a:t>
            </a:r>
            <a:r>
              <a:rPr lang="cs-CZ" sz="1800" dirty="0"/>
              <a:t> –  materiál rukopisného charakteru:  paleografický rozbor  (tvůrci, opisy) </a:t>
            </a:r>
          </a:p>
          <a:p>
            <a:pPr marL="0" indent="0">
              <a:buNone/>
            </a:pPr>
            <a:r>
              <a:rPr lang="cs-CZ" sz="1800" dirty="0"/>
              <a:t>                     –  </a:t>
            </a:r>
            <a:r>
              <a:rPr lang="cs-CZ" sz="1800" b="0" i="0" u="none" strike="noStrike" baseline="0" dirty="0"/>
              <a:t>kaligrafické a  liturgické kodexy na zakázku:  slavnostní příležitosti jako založení kláštera, korunovace)</a:t>
            </a:r>
          </a:p>
          <a:p>
            <a:pPr marL="0" indent="0">
              <a:buNone/>
            </a:pPr>
            <a:endParaRPr lang="cs-CZ" sz="1800" b="0" i="0" u="none" strike="noStrike" baseline="0" dirty="0"/>
          </a:p>
          <a:p>
            <a:pPr marL="0" indent="0" algn="l">
              <a:buNone/>
            </a:pPr>
            <a:r>
              <a:rPr lang="cs-CZ" sz="1800" b="0" i="0" u="none" strike="noStrike" baseline="0" dirty="0">
                <a:latin typeface="NewBaskervilltcTOT-Rom"/>
              </a:rPr>
              <a:t>                          Olomouc:  </a:t>
            </a:r>
            <a:r>
              <a:rPr lang="cs-CZ" sz="1800" b="1" i="0" u="none" strike="noStrike" baseline="0" dirty="0">
                <a:latin typeface="NewBaskervilltcTOT-Rom"/>
              </a:rPr>
              <a:t>písařská dílna Jindřicha Zdíka </a:t>
            </a:r>
            <a:r>
              <a:rPr lang="cs-CZ" sz="1800" b="0" i="0" u="none" strike="noStrike" baseline="0" dirty="0">
                <a:latin typeface="NewBaskervilltcTOT-Rom"/>
              </a:rPr>
              <a:t>(1126–1150)  –  </a:t>
            </a:r>
            <a:r>
              <a:rPr lang="cs-CZ" sz="1800" dirty="0">
                <a:latin typeface="NewBaskervilltcTOT-Rom"/>
              </a:rPr>
              <a:t>4</a:t>
            </a:r>
            <a:r>
              <a:rPr lang="cs-CZ" sz="1800" b="0" i="0" u="none" strike="noStrike" baseline="0" dirty="0">
                <a:latin typeface="NewBaskervilltcTOT-Rom"/>
              </a:rPr>
              <a:t> až 6 písařů, dochováno 11 rukopisů</a:t>
            </a:r>
          </a:p>
          <a:p>
            <a:pPr marL="0" indent="0" algn="l">
              <a:buNone/>
            </a:pPr>
            <a:r>
              <a:rPr lang="cs-CZ" sz="1800" dirty="0">
                <a:latin typeface="NewBaskervilltcTOT-Rom"/>
              </a:rPr>
              <a:t>                                              </a:t>
            </a:r>
            <a:r>
              <a:rPr lang="cs-CZ" sz="1800" b="0" i="0" u="none" strike="noStrike" baseline="0" dirty="0">
                <a:latin typeface="NewBaskervilltcTOT-Rom"/>
              </a:rPr>
              <a:t>tzv. Horologium </a:t>
            </a:r>
            <a:r>
              <a:rPr lang="cs-CZ" sz="1800" b="0" i="0" u="none" strike="noStrike" baseline="0" dirty="0" err="1">
                <a:latin typeface="NewBaskervilltcTOT-Rom"/>
              </a:rPr>
              <a:t>Olomucense</a:t>
            </a:r>
            <a:r>
              <a:rPr lang="cs-CZ" sz="1800" b="0" i="0" u="none" strike="noStrike" baseline="0" dirty="0">
                <a:latin typeface="NewBaskervilltcTOT-Rom"/>
              </a:rPr>
              <a:t>:  podle dedikace (věnování) vznik spojen s dokončením nového</a:t>
            </a:r>
          </a:p>
          <a:p>
            <a:pPr marL="0" indent="0" algn="l">
              <a:buNone/>
            </a:pPr>
            <a:r>
              <a:rPr lang="cs-CZ" sz="1800" dirty="0">
                <a:latin typeface="NewBaskervilltcTOT-Rom"/>
              </a:rPr>
              <a:t>                                                                                                   </a:t>
            </a:r>
            <a:r>
              <a:rPr lang="cs-CZ" sz="1800" b="0" i="0" u="none" strike="noStrike" baseline="0" dirty="0">
                <a:latin typeface="NewBaskervilltcTOT-Rom"/>
              </a:rPr>
              <a:t>katedrálního chrámu s kapitulou u sv. Václava v Olomouci za </a:t>
            </a:r>
          </a:p>
          <a:p>
            <a:pPr marL="0" indent="0" algn="l">
              <a:buNone/>
            </a:pPr>
            <a:r>
              <a:rPr lang="cs-CZ" sz="1800" dirty="0">
                <a:latin typeface="NewBaskervilltcTOT-Rom"/>
              </a:rPr>
              <a:t>                                                                                                   </a:t>
            </a:r>
            <a:r>
              <a:rPr lang="cs-CZ" sz="1800" b="0" i="0" u="none" strike="noStrike" baseline="0" dirty="0">
                <a:latin typeface="NewBaskervilltcTOT-Rom"/>
              </a:rPr>
              <a:t>episkopátu </a:t>
            </a:r>
            <a:r>
              <a:rPr lang="cs-CZ" sz="1800" b="1" i="0" u="none" strike="noStrike" baseline="0" dirty="0">
                <a:latin typeface="NewBaskervilltcTOT-Rom"/>
              </a:rPr>
              <a:t>Jindřicha Zdíka </a:t>
            </a:r>
            <a:r>
              <a:rPr lang="cs-CZ" sz="1800" b="0" i="0" u="none" strike="noStrike" baseline="0" dirty="0">
                <a:latin typeface="NewBaskervilltcTOT-Rom"/>
              </a:rPr>
              <a:t>(1126–1150) </a:t>
            </a:r>
          </a:p>
          <a:p>
            <a:pPr marL="0" indent="0" algn="l">
              <a:buNone/>
            </a:pPr>
            <a:r>
              <a:rPr lang="cs-CZ" sz="1800" dirty="0">
                <a:latin typeface="NewBaskervilltcTOT-Rom"/>
              </a:rPr>
              <a:t>                                             </a:t>
            </a:r>
            <a:r>
              <a:rPr lang="cs-CZ" sz="1800" b="1" dirty="0">
                <a:latin typeface="NewBaskervilltcTOT-Rom"/>
              </a:rPr>
              <a:t>kapitulní knihovna</a:t>
            </a:r>
            <a:r>
              <a:rPr lang="cs-CZ" sz="1800" dirty="0">
                <a:latin typeface="NewBaskervilltcTOT-Rom"/>
              </a:rPr>
              <a:t>:  počátky spojeny s katedrálním kostele sv. Petra na Předhradí, kde</a:t>
            </a:r>
          </a:p>
          <a:p>
            <a:pPr marL="0" indent="0" algn="l">
              <a:buNone/>
            </a:pPr>
            <a:r>
              <a:rPr lang="cs-CZ" sz="1800" dirty="0">
                <a:latin typeface="NewBaskervilltcTOT-Rom"/>
              </a:rPr>
              <a:t>                                                                                  působili 4 kanovníci (kněží), zajišťující pravidelné liturgické úkony</a:t>
            </a:r>
          </a:p>
          <a:p>
            <a:pPr marL="0" indent="0" algn="l">
              <a:buNone/>
            </a:pPr>
            <a:r>
              <a:rPr lang="cs-CZ" sz="1800" dirty="0">
                <a:latin typeface="NewBaskervilltcTOT-Rom"/>
              </a:rPr>
              <a:t>                                                                                  nejstarší opis z 9. stol.:   sborník </a:t>
            </a:r>
            <a:r>
              <a:rPr lang="cs-CZ" sz="1800" dirty="0" err="1">
                <a:latin typeface="NewBaskervilltcTOT-Rom"/>
              </a:rPr>
              <a:t>Collationes</a:t>
            </a:r>
            <a:r>
              <a:rPr lang="cs-CZ" sz="1800" dirty="0">
                <a:latin typeface="NewBaskervilltcTOT-Rom"/>
              </a:rPr>
              <a:t> </a:t>
            </a:r>
            <a:r>
              <a:rPr lang="cs-CZ" sz="1800" dirty="0" err="1">
                <a:latin typeface="NewBaskervilltcTOT-Rom"/>
              </a:rPr>
              <a:t>patrum</a:t>
            </a:r>
            <a:r>
              <a:rPr lang="cs-CZ" sz="1800" dirty="0">
                <a:latin typeface="NewBaskervilltcTOT-Rom"/>
              </a:rPr>
              <a:t> </a:t>
            </a:r>
          </a:p>
          <a:p>
            <a:pPr marL="0" indent="0" algn="l">
              <a:buNone/>
            </a:pPr>
            <a:r>
              <a:rPr lang="cs-CZ" sz="1800" dirty="0">
                <a:latin typeface="NewBaskervilltcTOT-Rom"/>
              </a:rPr>
              <a:t>                                                                                                                               –   sestavený Janem </a:t>
            </a:r>
            <a:r>
              <a:rPr lang="cs-CZ" sz="1800" dirty="0" err="1">
                <a:latin typeface="NewBaskervilltcTOT-Rom"/>
              </a:rPr>
              <a:t>Cassianem</a:t>
            </a:r>
            <a:r>
              <a:rPr lang="cs-CZ" sz="1800" dirty="0">
                <a:latin typeface="NewBaskervilltcTOT-Rom"/>
              </a:rPr>
              <a:t> (cca 360–435) </a:t>
            </a:r>
          </a:p>
          <a:p>
            <a:pPr marL="0" indent="0" algn="l">
              <a:buNone/>
            </a:pPr>
            <a:r>
              <a:rPr lang="cs-CZ" sz="1800" dirty="0">
                <a:latin typeface="NewBaskervilltcTOT-Rom"/>
              </a:rPr>
              <a:t>                                                                                                                               –   shrnuje základy nauky egyptských mnichů</a:t>
            </a:r>
          </a:p>
          <a:p>
            <a:pPr marL="0" indent="0" algn="l">
              <a:buNone/>
            </a:pPr>
            <a:r>
              <a:rPr lang="cs-CZ" sz="1800" dirty="0">
                <a:latin typeface="NewBaskervilltcTOT-Rom"/>
              </a:rPr>
              <a:t>                                                                                                                                     poustevníků z raných dob křesťanství</a:t>
            </a:r>
            <a:endParaRPr lang="cs-CZ" sz="18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8093485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2915</TotalTime>
  <Words>1324</Words>
  <Application>Microsoft Office PowerPoint</Application>
  <PresentationFormat>Širokoúhlá obrazovka</PresentationFormat>
  <Paragraphs>139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NewBaskervilltcTOT-Rom</vt:lpstr>
      <vt:lpstr>Times New Roman</vt:lpstr>
      <vt:lpstr>Motiv Office</vt:lpstr>
      <vt:lpstr>Archeologie středověké a novověké sakrální architektury </vt:lpstr>
      <vt:lpstr>                                            Řádové instituce </vt:lpstr>
      <vt:lpstr>Prezentace aplikace PowerPoint</vt:lpstr>
      <vt:lpstr>Prezentace aplikace PowerPoint</vt:lpstr>
      <vt:lpstr>Prezentace aplikace PowerPoint</vt:lpstr>
      <vt:lpstr>                                      Terminologie </vt:lpstr>
      <vt:lpstr>                                     Vzdělání</vt:lpstr>
      <vt:lpstr>                                Církevní školy</vt:lpstr>
      <vt:lpstr>                               Skriptoria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Archeologie středověké a novověké sakrální architektury</dc:title>
  <dc:creator>Markéta Tymonová</dc:creator>
  <cp:lastModifiedBy>tym0001</cp:lastModifiedBy>
  <cp:revision>102</cp:revision>
  <dcterms:created xsi:type="dcterms:W3CDTF">2023-08-24T12:30:24Z</dcterms:created>
  <dcterms:modified xsi:type="dcterms:W3CDTF">2024-10-21T07:29:34Z</dcterms:modified>
</cp:coreProperties>
</file>