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6" r:id="rId4"/>
    <p:sldId id="288" r:id="rId5"/>
    <p:sldId id="265" r:id="rId6"/>
    <p:sldId id="266" r:id="rId7"/>
    <p:sldId id="267" r:id="rId8"/>
    <p:sldId id="268" r:id="rId9"/>
    <p:sldId id="270" r:id="rId10"/>
    <p:sldId id="271" r:id="rId11"/>
    <p:sldId id="269" r:id="rId12"/>
    <p:sldId id="274" r:id="rId13"/>
    <p:sldId id="272" r:id="rId14"/>
    <p:sldId id="37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12.01.2023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Archeologie středověké a novověké sakrální architektury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/>
              <a:t>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NewRomanPSMT"/>
              </a:rPr>
              <a:t>Řády s mnišským a vojenským způsobem života, hospodářské dvory.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981200" y="6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Cisterciáci </a:t>
            </a:r>
            <a:r>
              <a:rPr lang="cs-CZ" altLang="cs-CZ" sz="2000" b="1" dirty="0"/>
              <a:t>(šedí mniši)</a:t>
            </a:r>
            <a:endParaRPr lang="cs-CZ" alt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588" y="1149350"/>
            <a:ext cx="11238412" cy="56324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1800" b="1" dirty="0"/>
              <a:t>Organizace cisterciáckého řádu: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 </a:t>
            </a:r>
            <a:r>
              <a:rPr lang="cs-CZ" sz="1800" b="1" dirty="0" err="1"/>
              <a:t>Citeaux</a:t>
            </a:r>
            <a:r>
              <a:rPr lang="cs-CZ" sz="1800" b="1" dirty="0"/>
              <a:t>  </a:t>
            </a:r>
            <a:r>
              <a:rPr lang="cs-CZ" sz="1800" dirty="0"/>
              <a:t>–  stál v čele organizační struktury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–  z něj pocházel </a:t>
            </a:r>
            <a:r>
              <a:rPr lang="cs-CZ" sz="1800" b="1" dirty="0"/>
              <a:t>generální opat řádu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La </a:t>
            </a:r>
            <a:r>
              <a:rPr lang="cs-CZ" sz="1800" b="1" dirty="0" err="1"/>
              <a:t>ferté</a:t>
            </a:r>
            <a:r>
              <a:rPr lang="cs-CZ" sz="1800" b="1" dirty="0"/>
              <a:t>, </a:t>
            </a:r>
            <a:r>
              <a:rPr lang="cs-CZ" sz="1800" b="1" dirty="0" err="1"/>
              <a:t>Pontigny</a:t>
            </a:r>
            <a:r>
              <a:rPr lang="cs-CZ" sz="1800" b="1" dirty="0"/>
              <a:t>, </a:t>
            </a:r>
            <a:r>
              <a:rPr lang="cs-CZ" sz="1800" b="1" dirty="0" err="1"/>
              <a:t>Clairvaux</a:t>
            </a:r>
            <a:r>
              <a:rPr lang="cs-CZ" sz="1800" b="1" dirty="0"/>
              <a:t>, </a:t>
            </a:r>
            <a:r>
              <a:rPr lang="cs-CZ" sz="1800" b="1" dirty="0" err="1"/>
              <a:t>Morimond</a:t>
            </a:r>
            <a:r>
              <a:rPr lang="cs-CZ" sz="1800" dirty="0"/>
              <a:t> – </a:t>
            </a:r>
            <a:r>
              <a:rPr lang="cs-CZ" sz="1800" b="1" dirty="0"/>
              <a:t>4 </a:t>
            </a:r>
            <a:r>
              <a:rPr lang="cs-CZ" sz="1800" b="1" u="sng" dirty="0" err="1"/>
              <a:t>protoopatství</a:t>
            </a:r>
            <a:r>
              <a:rPr lang="cs-CZ" sz="1800" b="1" u="sng" dirty="0"/>
              <a:t>:  </a:t>
            </a:r>
            <a:r>
              <a:rPr lang="cs-CZ" sz="1800" dirty="0"/>
              <a:t>nejstarší: základna pro nové kláštery – filiace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Nový klášter </a:t>
            </a:r>
            <a:r>
              <a:rPr lang="cs-CZ" sz="1800" dirty="0"/>
              <a:t>–  filiace (rozrod, odštípení  původního mateřského domu</a:t>
            </a:r>
          </a:p>
          <a:p>
            <a:pPr marL="0" indent="0" eaLnBrk="1" hangingPunct="1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Mateřský dům </a:t>
            </a:r>
            <a:r>
              <a:rPr lang="cs-CZ" sz="1800" dirty="0"/>
              <a:t>– poskytl „dceři“ základ konventu (12 mnichů–ideová kontinuita)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– mateřskému klášteru zůstalo trvale nadřízené postavení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– pater </a:t>
            </a:r>
            <a:r>
              <a:rPr lang="cs-CZ" sz="1800" dirty="0" err="1"/>
              <a:t>abbas</a:t>
            </a:r>
            <a:r>
              <a:rPr lang="cs-CZ" sz="1800" dirty="0"/>
              <a:t> (opat mateřského domu) prováděl každý rok vizitace – protokoly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České země:    </a:t>
            </a:r>
            <a:r>
              <a:rPr lang="cs-CZ" sz="1800" dirty="0"/>
              <a:t>premonstrátská fundační vlna:    končí kolem r. 1200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cisterciácká fundátorská vlna:     končí až ve 14. stol.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619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Cisterciáci (šedí mniši)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393" y="1417638"/>
            <a:ext cx="11338561" cy="52879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dirty="0"/>
              <a:t> Zakládání klášterů cisterciáckého řádu bylo reformou benediktínského řádu.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 </a:t>
            </a:r>
            <a:r>
              <a:rPr lang="cs-CZ" sz="1800" b="1" dirty="0"/>
              <a:t>1142 </a:t>
            </a:r>
            <a:r>
              <a:rPr lang="cs-CZ" sz="1800" dirty="0"/>
              <a:t>– Jindřich Zdík do kláštera v </a:t>
            </a:r>
            <a:r>
              <a:rPr lang="cs-CZ" sz="1800" b="1" dirty="0"/>
              <a:t>Sedlci</a:t>
            </a:r>
            <a:r>
              <a:rPr lang="cs-CZ" sz="1800" dirty="0"/>
              <a:t> </a:t>
            </a:r>
            <a:r>
              <a:rPr lang="cs-CZ" sz="1800" b="1" dirty="0"/>
              <a:t>u Kutné Hory</a:t>
            </a:r>
            <a:r>
              <a:rPr lang="cs-CZ" sz="1800" dirty="0"/>
              <a:t> uvedl cisterciáky: první cisterciácké opatství v Čechách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–  mateřský klášter:  filiace bavorských </a:t>
            </a:r>
            <a:r>
              <a:rPr lang="cs-CZ" sz="1800" b="1" dirty="0" err="1"/>
              <a:t>Valdsas</a:t>
            </a:r>
            <a:r>
              <a:rPr lang="cs-CZ" sz="1800" dirty="0"/>
              <a:t>:  </a:t>
            </a:r>
            <a:r>
              <a:rPr lang="cs-CZ" sz="1800" dirty="0" err="1"/>
              <a:t>Citeaux</a:t>
            </a:r>
            <a:r>
              <a:rPr lang="cs-CZ" sz="1800" dirty="0"/>
              <a:t> (1098) – </a:t>
            </a:r>
            <a:r>
              <a:rPr lang="cs-CZ" sz="1800" dirty="0" err="1"/>
              <a:t>Morimond</a:t>
            </a:r>
            <a:r>
              <a:rPr lang="cs-CZ" sz="1800" dirty="0"/>
              <a:t> (1115), Kamp (1123),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                           </a:t>
            </a:r>
            <a:r>
              <a:rPr lang="cs-CZ" sz="1800" dirty="0" err="1"/>
              <a:t>Volkemrode</a:t>
            </a:r>
            <a:r>
              <a:rPr lang="cs-CZ" sz="1800" dirty="0"/>
              <a:t> (1131), </a:t>
            </a:r>
            <a:r>
              <a:rPr lang="cs-CZ" sz="1800" dirty="0" err="1"/>
              <a:t>Valdsasy</a:t>
            </a:r>
            <a:r>
              <a:rPr lang="cs-CZ" sz="1800" dirty="0"/>
              <a:t> (1133)</a:t>
            </a:r>
          </a:p>
          <a:p>
            <a:pPr eaLnBrk="1" hangingPunct="1">
              <a:defRPr/>
            </a:pPr>
            <a:r>
              <a:rPr lang="cs-CZ" sz="1800" b="1" dirty="0">
                <a:solidFill>
                  <a:srgbClr val="0070C0"/>
                </a:solidFill>
              </a:rPr>
              <a:t> Sedlecké filiace</a:t>
            </a:r>
            <a:r>
              <a:rPr lang="cs-CZ" sz="1800" dirty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  <a:defRPr/>
            </a:pPr>
            <a:r>
              <a:rPr lang="cs-CZ" sz="1800" dirty="0"/>
              <a:t>       </a:t>
            </a:r>
            <a:r>
              <a:rPr lang="cs-CZ" sz="1800" b="1" dirty="0"/>
              <a:t>Zbraslav</a:t>
            </a:r>
            <a:r>
              <a:rPr lang="cs-CZ" sz="1800" dirty="0"/>
              <a:t> (1292), </a:t>
            </a:r>
            <a:r>
              <a:rPr lang="cs-CZ" sz="1800" b="1" dirty="0"/>
              <a:t>Skalice</a:t>
            </a:r>
            <a:r>
              <a:rPr lang="cs-CZ" sz="1800" dirty="0"/>
              <a:t> (1347), </a:t>
            </a:r>
            <a:r>
              <a:rPr lang="cs-CZ" sz="1800" b="1" dirty="0"/>
              <a:t>Pohled</a:t>
            </a:r>
            <a:r>
              <a:rPr lang="cs-CZ" sz="1800" dirty="0"/>
              <a:t> (1267-75), </a:t>
            </a:r>
            <a:r>
              <a:rPr lang="cs-CZ" sz="1800" b="1" dirty="0"/>
              <a:t>Staré Brno</a:t>
            </a:r>
            <a:r>
              <a:rPr lang="cs-CZ" sz="1800" dirty="0"/>
              <a:t> (1320), </a:t>
            </a:r>
            <a:r>
              <a:rPr lang="cs-CZ" sz="1800" b="1" dirty="0"/>
              <a:t>Plasy</a:t>
            </a:r>
            <a:r>
              <a:rPr lang="cs-CZ" sz="1800" dirty="0"/>
              <a:t> (1144) – založil Vladislav II. na Plzeňsku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 </a:t>
            </a:r>
            <a:r>
              <a:rPr lang="cs-CZ" sz="1800" b="1" dirty="0">
                <a:solidFill>
                  <a:srgbClr val="0070C0"/>
                </a:solidFill>
              </a:rPr>
              <a:t>Plaská filiace:</a:t>
            </a:r>
            <a:r>
              <a:rPr lang="cs-CZ" sz="1800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  <a:defRPr/>
            </a:pPr>
            <a:r>
              <a:rPr lang="cs-CZ" sz="1800" b="1" dirty="0"/>
              <a:t>       Hradiště nad Jizerou</a:t>
            </a:r>
            <a:r>
              <a:rPr lang="cs-CZ" sz="1800" dirty="0"/>
              <a:t> (1145), </a:t>
            </a:r>
            <a:r>
              <a:rPr lang="cs-CZ" sz="1800" b="1" dirty="0"/>
              <a:t>Svaté Pole</a:t>
            </a:r>
            <a:r>
              <a:rPr lang="cs-CZ" sz="1800" dirty="0"/>
              <a:t> (1150, </a:t>
            </a:r>
            <a:r>
              <a:rPr lang="cs-CZ" sz="1800" b="1" dirty="0"/>
              <a:t>Sezemice</a:t>
            </a:r>
            <a:r>
              <a:rPr lang="cs-CZ" sz="1800" dirty="0"/>
              <a:t> (1267), </a:t>
            </a:r>
            <a:r>
              <a:rPr lang="cs-CZ" sz="1800" b="1" dirty="0"/>
              <a:t>Velehrad</a:t>
            </a:r>
            <a:r>
              <a:rPr lang="cs-CZ" sz="1800" dirty="0"/>
              <a:t> (1204), </a:t>
            </a:r>
            <a:r>
              <a:rPr lang="cs-CZ" sz="1800" b="1" dirty="0"/>
              <a:t>Oslavany</a:t>
            </a:r>
            <a:r>
              <a:rPr lang="cs-CZ" sz="1800" dirty="0"/>
              <a:t> (1225), </a:t>
            </a:r>
            <a:r>
              <a:rPr lang="cs-CZ" sz="1800" b="1" dirty="0"/>
              <a:t>Tišnov</a:t>
            </a:r>
            <a:r>
              <a:rPr lang="cs-CZ" sz="1800" dirty="0"/>
              <a:t> (1233), </a:t>
            </a:r>
          </a:p>
          <a:p>
            <a:pPr marL="0" indent="0">
              <a:buNone/>
              <a:defRPr/>
            </a:pPr>
            <a:r>
              <a:rPr lang="cs-CZ" sz="1800" b="1" dirty="0"/>
              <a:t>       Vizovice</a:t>
            </a:r>
            <a:r>
              <a:rPr lang="cs-CZ" sz="1800" dirty="0"/>
              <a:t> (1261), </a:t>
            </a:r>
          </a:p>
          <a:p>
            <a:pPr marL="0" indent="0">
              <a:buNone/>
              <a:defRPr/>
            </a:pPr>
            <a:r>
              <a:rPr lang="cs-CZ" sz="1800" b="1" dirty="0"/>
              <a:t>       Zlatá Koruna</a:t>
            </a:r>
            <a:r>
              <a:rPr lang="cs-CZ" sz="1800" dirty="0"/>
              <a:t> (1281), </a:t>
            </a:r>
            <a:r>
              <a:rPr lang="cs-CZ" sz="1800" b="1" dirty="0" err="1"/>
              <a:t>Pomuk</a:t>
            </a:r>
            <a:r>
              <a:rPr lang="cs-CZ" sz="1800" dirty="0"/>
              <a:t> (1144-45) -  filiace franského opatství v </a:t>
            </a:r>
            <a:r>
              <a:rPr lang="cs-CZ" sz="1800" dirty="0" err="1"/>
              <a:t>Ebrachu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(vnučka </a:t>
            </a:r>
            <a:r>
              <a:rPr lang="cs-CZ" sz="1800" dirty="0" err="1"/>
              <a:t>Morimondu</a:t>
            </a:r>
            <a:r>
              <a:rPr lang="cs-CZ" sz="1800" dirty="0"/>
              <a:t>), </a:t>
            </a:r>
            <a:r>
              <a:rPr lang="cs-CZ" sz="1800" b="1" dirty="0"/>
              <a:t>Osek</a:t>
            </a:r>
            <a:r>
              <a:rPr lang="cs-CZ" sz="1800" dirty="0"/>
              <a:t> – nejmladší, vznikl na konci 12. stol.  </a:t>
            </a:r>
          </a:p>
          <a:p>
            <a:pPr eaLnBrk="1" hangingPunct="1">
              <a:defRPr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37235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892628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Mendikantské řády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771" y="1293223"/>
            <a:ext cx="11408229" cy="537651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b="1" dirty="0"/>
              <a:t>Augustiniáni </a:t>
            </a:r>
            <a:r>
              <a:rPr lang="cs-CZ" sz="1800" dirty="0"/>
              <a:t>– za Jana Lucemburského</a:t>
            </a:r>
            <a:r>
              <a:rPr lang="cs-CZ" sz="1800" b="1" dirty="0"/>
              <a:t> </a:t>
            </a:r>
            <a:r>
              <a:rPr lang="cs-CZ" sz="1800" dirty="0"/>
              <a:t>založeny: </a:t>
            </a:r>
            <a:r>
              <a:rPr lang="cs-CZ" sz="1800" b="1" dirty="0"/>
              <a:t>kanonie řeholních kanovníků sv. Augustina</a:t>
            </a:r>
            <a:r>
              <a:rPr lang="cs-CZ" sz="1800" dirty="0"/>
              <a:t> (suploval farní správu)</a:t>
            </a:r>
          </a:p>
          <a:p>
            <a:pPr eaLnBrk="1" hangingPunct="1">
              <a:defRPr/>
            </a:pPr>
            <a:r>
              <a:rPr lang="cs-CZ" sz="1800" b="1" dirty="0"/>
              <a:t>Kartuziáni  </a:t>
            </a:r>
            <a:r>
              <a:rPr lang="cs-CZ" sz="1800" dirty="0"/>
              <a:t>–</a:t>
            </a:r>
            <a:r>
              <a:rPr lang="cs-CZ" sz="1800" b="1" dirty="0"/>
              <a:t>  1342:</a:t>
            </a:r>
            <a:r>
              <a:rPr lang="cs-CZ" sz="1800" dirty="0"/>
              <a:t>  založili </a:t>
            </a:r>
            <a:r>
              <a:rPr lang="cs-CZ" sz="1800" dirty="0" err="1"/>
              <a:t>kartuzii</a:t>
            </a:r>
            <a:r>
              <a:rPr lang="cs-CZ" sz="1800" dirty="0"/>
              <a:t> před branami Prahy (u sv. Tomáše)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–  </a:t>
            </a:r>
            <a:r>
              <a:rPr lang="cs-CZ" sz="1800" b="1" dirty="0"/>
              <a:t>1388:</a:t>
            </a:r>
            <a:r>
              <a:rPr lang="cs-CZ" sz="1800" dirty="0"/>
              <a:t> přesídlili z Tržku u Litomyšle do Dolan u Olomouce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–   období </a:t>
            </a:r>
            <a:r>
              <a:rPr lang="cs-CZ" sz="1800" b="1" dirty="0"/>
              <a:t>„nové zbožnosti – </a:t>
            </a:r>
            <a:r>
              <a:rPr lang="cs-CZ" sz="1800" b="1" dirty="0" err="1"/>
              <a:t>devotio</a:t>
            </a:r>
            <a:r>
              <a:rPr lang="cs-CZ" sz="1800" b="1" dirty="0"/>
              <a:t> moderna“</a:t>
            </a:r>
            <a:r>
              <a:rPr lang="cs-CZ" sz="1800" dirty="0"/>
              <a:t>   </a:t>
            </a:r>
            <a:r>
              <a:rPr lang="cs-CZ" sz="1800" b="1" dirty="0" err="1"/>
              <a:t>Šěpán</a:t>
            </a:r>
            <a:r>
              <a:rPr lang="cs-CZ" sz="1800" b="1" dirty="0"/>
              <a:t> z Dolan </a:t>
            </a:r>
            <a:r>
              <a:rPr lang="cs-CZ" sz="1800" dirty="0"/>
              <a:t>– reformátorské snahy </a:t>
            </a:r>
          </a:p>
          <a:p>
            <a:pPr eaLnBrk="1" hangingPunct="1">
              <a:defRPr/>
            </a:pPr>
            <a:endParaRPr lang="cs-CZ" sz="1800" b="1" dirty="0"/>
          </a:p>
          <a:p>
            <a:pPr eaLnBrk="1" hangingPunct="1">
              <a:defRPr/>
            </a:pPr>
            <a:r>
              <a:rPr lang="cs-CZ" sz="1800" b="1" dirty="0"/>
              <a:t>Karel IV.:  </a:t>
            </a:r>
            <a:r>
              <a:rPr lang="cs-CZ" sz="1800" dirty="0"/>
              <a:t>Nové Město pražské:  </a:t>
            </a:r>
            <a:r>
              <a:rPr lang="cs-CZ" sz="1800" dirty="0" err="1"/>
              <a:t>benediktíni</a:t>
            </a:r>
            <a:r>
              <a:rPr lang="cs-CZ" sz="1800" dirty="0"/>
              <a:t> z Postoloprt, premonstrátky z Doksan, klarisky z Panenského  Týnce</a:t>
            </a:r>
          </a:p>
          <a:p>
            <a:pPr marL="0" indent="0"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defRPr/>
            </a:pPr>
            <a:r>
              <a:rPr lang="cs-CZ" sz="1800" b="1" dirty="0"/>
              <a:t>Nově vznikly kláštery</a:t>
            </a:r>
            <a:r>
              <a:rPr lang="cs-CZ" sz="1800" dirty="0"/>
              <a:t>:  karmelitánů, slovanských a ambroziánských </a:t>
            </a:r>
            <a:r>
              <a:rPr lang="cs-CZ" sz="1800" dirty="0" err="1"/>
              <a:t>benediktínů</a:t>
            </a:r>
            <a:r>
              <a:rPr lang="cs-CZ" sz="1800" dirty="0"/>
              <a:t>, augustiniánek 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Mimo Prahu založeny</a:t>
            </a:r>
            <a:r>
              <a:rPr lang="cs-CZ" sz="1800" dirty="0"/>
              <a:t>:  klášter </a:t>
            </a:r>
            <a:r>
              <a:rPr lang="cs-CZ" sz="1800" dirty="0" err="1"/>
              <a:t>celestínů</a:t>
            </a:r>
            <a:r>
              <a:rPr lang="cs-CZ" sz="1800" dirty="0"/>
              <a:t> v </a:t>
            </a:r>
            <a:r>
              <a:rPr lang="cs-CZ" sz="1800" dirty="0" err="1"/>
              <a:t>Ojvíně</a:t>
            </a:r>
            <a:r>
              <a:rPr lang="cs-CZ" sz="1800" dirty="0"/>
              <a:t>, karmelitánů v Tachově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1344 </a:t>
            </a:r>
            <a:r>
              <a:rPr lang="cs-CZ" sz="1800" dirty="0"/>
              <a:t> – povýšeno </a:t>
            </a:r>
            <a:r>
              <a:rPr lang="cs-CZ" sz="1800" b="1" dirty="0"/>
              <a:t>pražské </a:t>
            </a:r>
            <a:r>
              <a:rPr lang="cs-CZ" sz="1800" b="1" dirty="0" err="1"/>
              <a:t>acibiskupství</a:t>
            </a:r>
            <a:r>
              <a:rPr lang="cs-CZ" sz="1800" b="1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–  nově vzniklo </a:t>
            </a:r>
            <a:r>
              <a:rPr lang="cs-CZ" sz="1800" b="1" dirty="0"/>
              <a:t>biskupství v Litomyšli</a:t>
            </a:r>
          </a:p>
          <a:p>
            <a:pPr marL="0" indent="0" eaLnBrk="1" hangingPunct="1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4509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3"/>
          <p:cNvSpPr>
            <a:spLocks noGrp="1"/>
          </p:cNvSpPr>
          <p:nvPr>
            <p:ph type="title"/>
          </p:nvPr>
        </p:nvSpPr>
        <p:spPr>
          <a:xfrm>
            <a:off x="809897" y="19158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Řády s rytířským způsobem života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09897" y="1190897"/>
            <a:ext cx="10633166" cy="556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dirty="0"/>
              <a:t> </a:t>
            </a:r>
            <a:r>
              <a:rPr lang="cs-CZ" sz="1800" b="1" dirty="0"/>
              <a:t>johanité</a:t>
            </a:r>
            <a:r>
              <a:rPr lang="cs-CZ" sz="1800" dirty="0"/>
              <a:t> –  </a:t>
            </a:r>
            <a:r>
              <a:rPr lang="cs-CZ" sz="1800" b="1" dirty="0"/>
              <a:t>12. stol.:  </a:t>
            </a:r>
            <a:r>
              <a:rPr lang="cs-CZ" sz="1800" dirty="0"/>
              <a:t>nejstarší rytířský řád v </a:t>
            </a:r>
            <a:r>
              <a:rPr lang="cs-CZ" sz="1800" dirty="0" err="1"/>
              <a:t>čechách</a:t>
            </a:r>
            <a:r>
              <a:rPr lang="cs-CZ" sz="1800" dirty="0"/>
              <a:t> 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                      –  </a:t>
            </a:r>
            <a:r>
              <a:rPr lang="cs-CZ" sz="1800" b="1" dirty="0"/>
              <a:t>1169:</a:t>
            </a:r>
            <a:r>
              <a:rPr lang="cs-CZ" sz="1800" dirty="0"/>
              <a:t>   u sv. P. Marie pod řetězem na Malé Straně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–  na Moravě usazeni v Ivanovicích na Hané, Hor. Kounicích, Přibicích, Mutěnicích</a:t>
            </a:r>
          </a:p>
          <a:p>
            <a:pPr eaLnBrk="1" hangingPunct="1">
              <a:defRPr/>
            </a:pPr>
            <a:r>
              <a:rPr lang="cs-CZ" sz="1800" dirty="0"/>
              <a:t> t</a:t>
            </a:r>
            <a:r>
              <a:rPr lang="cs-CZ" sz="1800" b="1" dirty="0"/>
              <a:t>empláři </a:t>
            </a:r>
            <a:r>
              <a:rPr lang="cs-CZ" sz="1800" dirty="0"/>
              <a:t>–</a:t>
            </a:r>
            <a:r>
              <a:rPr lang="cs-CZ" sz="1800" b="1" dirty="0"/>
              <a:t> </a:t>
            </a:r>
            <a:r>
              <a:rPr lang="cs-CZ" sz="1800" dirty="0"/>
              <a:t> </a:t>
            </a:r>
            <a:r>
              <a:rPr lang="cs-CZ" sz="1800" b="1" dirty="0"/>
              <a:t>1118:</a:t>
            </a:r>
            <a:r>
              <a:rPr lang="cs-CZ" sz="1800" dirty="0"/>
              <a:t>  založen ve Svaté zemi francouzskými rytíři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 působil i v Evropě (boj proti pohanům, špitální a charitativní funkce)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 </a:t>
            </a:r>
            <a:r>
              <a:rPr lang="cs-CZ" sz="1800" b="1" dirty="0"/>
              <a:t>1230</a:t>
            </a:r>
            <a:r>
              <a:rPr lang="cs-CZ" sz="1800" dirty="0"/>
              <a:t>: v Čechách – komendy v Jamolicích a Čejkovicích a hrad </a:t>
            </a:r>
            <a:r>
              <a:rPr lang="cs-CZ" sz="1800" dirty="0" err="1"/>
              <a:t>Templštejn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 </a:t>
            </a:r>
            <a:r>
              <a:rPr lang="cs-CZ" sz="1800" b="1" dirty="0"/>
              <a:t>1312:</a:t>
            </a:r>
            <a:r>
              <a:rPr lang="cs-CZ" sz="1800" dirty="0"/>
              <a:t>  řád je zrušen papežem Klimentem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strážci Božího hrobu</a:t>
            </a:r>
            <a:r>
              <a:rPr lang="cs-CZ" sz="1800" dirty="0"/>
              <a:t> –  </a:t>
            </a:r>
            <a:r>
              <a:rPr lang="cs-CZ" sz="1800" b="1" dirty="0"/>
              <a:t>1188:</a:t>
            </a:r>
            <a:r>
              <a:rPr lang="cs-CZ" sz="1800" dirty="0"/>
              <a:t>  přišli do Čech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němečtí rytíři </a:t>
            </a:r>
            <a:r>
              <a:rPr lang="cs-CZ" sz="1800" dirty="0"/>
              <a:t> – </a:t>
            </a:r>
            <a:r>
              <a:rPr lang="cs-CZ" sz="1800" b="1" dirty="0"/>
              <a:t>1201 a  1204:  </a:t>
            </a:r>
            <a:r>
              <a:rPr lang="cs-CZ" sz="1800" dirty="0"/>
              <a:t>získávají majetky v Opavě a Praze 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                              – domy:   komenda ve Slavkově (město a 4 vesnice v okolí)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Do počátku 13. stol.:  </a:t>
            </a:r>
            <a:r>
              <a:rPr lang="cs-CZ" sz="1800" dirty="0"/>
              <a:t>nepřesáhl počet klášterů počtu:   30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898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21035C3-0176-036D-6FF0-A99387224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4F585E-E1EF-51A1-0C60-BEB89CC6F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57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197428" y="16764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3200" b="1" dirty="0"/>
            </a:br>
            <a:r>
              <a:rPr lang="cs-CZ" altLang="cs-CZ" sz="3200" b="1" dirty="0">
                <a:solidFill>
                  <a:srgbClr val="FF0000"/>
                </a:solidFill>
              </a:rPr>
              <a:t>Církevní instituce: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023" y="1676401"/>
            <a:ext cx="10776857" cy="498565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/>
              <a:t>Vznikaly v Egyptě již od 3. století, kdy se formovaly duchovní základy, odkud se rozšířily do Evropy.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Průkopníci raného mnišství:  </a:t>
            </a:r>
          </a:p>
          <a:p>
            <a:pPr marL="0" indent="0" eaLnBrk="1" hangingPunct="1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      sv. Antonín:</a:t>
            </a:r>
            <a:r>
              <a:rPr lang="cs-CZ" sz="2000" dirty="0"/>
              <a:t>         251 – 356</a:t>
            </a:r>
          </a:p>
          <a:p>
            <a:pPr marL="0" indent="0">
              <a:buNone/>
              <a:defRPr/>
            </a:pPr>
            <a:r>
              <a:rPr lang="cs-CZ" sz="2000" b="1" dirty="0"/>
              <a:t>      sv. </a:t>
            </a:r>
            <a:r>
              <a:rPr lang="cs-CZ" sz="2000" b="1" dirty="0" err="1"/>
              <a:t>Pachomius</a:t>
            </a:r>
            <a:r>
              <a:rPr lang="cs-CZ" sz="2000" b="1" dirty="0"/>
              <a:t>:</a:t>
            </a:r>
            <a:r>
              <a:rPr lang="cs-CZ" sz="2000" dirty="0"/>
              <a:t>    287 – 347  –   zakladatel poustevnictví – </a:t>
            </a:r>
            <a:r>
              <a:rPr lang="cs-CZ" sz="2000" b="1" dirty="0"/>
              <a:t>eremitství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–   vytvořil první společenství mnichů - </a:t>
            </a:r>
            <a:r>
              <a:rPr lang="cs-CZ" sz="2000" b="1" dirty="0"/>
              <a:t>klášter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–   zastával kolektivní mnišství – </a:t>
            </a:r>
            <a:r>
              <a:rPr lang="cs-CZ" sz="2000" b="1" dirty="0" err="1"/>
              <a:t>cenobitství</a:t>
            </a:r>
            <a:endParaRPr lang="cs-CZ" sz="2000" b="1" dirty="0"/>
          </a:p>
          <a:p>
            <a:pPr marL="0" indent="0">
              <a:buNone/>
              <a:defRPr/>
            </a:pPr>
            <a:endParaRPr lang="cs-CZ" sz="2000" b="1" dirty="0"/>
          </a:p>
          <a:p>
            <a:pPr eaLnBrk="1" hangingPunct="1">
              <a:defRPr/>
            </a:pPr>
            <a:r>
              <a:rPr lang="cs-CZ" sz="2000" dirty="0"/>
              <a:t>Každý klášter měl vlastní pravidla:  </a:t>
            </a:r>
            <a:r>
              <a:rPr lang="cs-CZ" sz="2000" b="1" dirty="0" err="1"/>
              <a:t>regula</a:t>
            </a:r>
            <a:r>
              <a:rPr lang="cs-CZ" sz="2000" b="1" dirty="0"/>
              <a:t>  –  řehole</a:t>
            </a:r>
          </a:p>
          <a:p>
            <a:pPr eaLnBrk="1" hangingPunct="1">
              <a:defRPr/>
            </a:pPr>
            <a:endParaRPr lang="cs-CZ" sz="2000" b="1" dirty="0"/>
          </a:p>
          <a:p>
            <a:pPr>
              <a:defRPr/>
            </a:pPr>
            <a:r>
              <a:rPr lang="cs-CZ" sz="2000" b="1" dirty="0"/>
              <a:t>Zlatý věk zakládání klášterů </a:t>
            </a:r>
            <a:r>
              <a:rPr lang="cs-CZ" sz="2000" dirty="0"/>
              <a:t>– Francie:  1100 - 1250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– Čechy:    1140 - 1300</a:t>
            </a:r>
          </a:p>
          <a:p>
            <a:pPr eaLnBrk="1" hangingPunct="1">
              <a:defRPr/>
            </a:pPr>
            <a:endParaRPr lang="cs-CZ" sz="2000" b="1" dirty="0"/>
          </a:p>
          <a:p>
            <a:pPr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239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3200" b="1"/>
            </a:br>
            <a:r>
              <a:rPr lang="cs-CZ" altLang="cs-CZ" sz="3200" b="1"/>
              <a:t>Terminologie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651" y="1066800"/>
            <a:ext cx="11011989" cy="5791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1800" b="1" dirty="0"/>
              <a:t>Generální kapitula  </a:t>
            </a:r>
            <a:r>
              <a:rPr lang="cs-CZ" sz="1800" dirty="0"/>
              <a:t>– v čele řádu, zasedání všech opatů, její usnesení měla platnost zákona (např. </a:t>
            </a:r>
            <a:r>
              <a:rPr lang="cs-CZ" sz="1800" dirty="0" err="1"/>
              <a:t>Citeaux</a:t>
            </a:r>
            <a:r>
              <a:rPr lang="cs-CZ" sz="1800" dirty="0"/>
              <a:t>, první 1116)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–  opati ze vzdálených zemí jezdit jednou za 3 roky 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Konvent</a:t>
            </a:r>
            <a:r>
              <a:rPr lang="cs-CZ" sz="1800" dirty="0"/>
              <a:t> – lat. </a:t>
            </a:r>
            <a:r>
              <a:rPr lang="cs-CZ" sz="1800" dirty="0" err="1"/>
              <a:t>conventus</a:t>
            </a:r>
            <a:r>
              <a:rPr lang="cs-CZ" sz="1800" dirty="0"/>
              <a:t>, sbor mnichů (</a:t>
            </a:r>
            <a:r>
              <a:rPr lang="cs-CZ" sz="1800" dirty="0" err="1"/>
              <a:t>monachi</a:t>
            </a:r>
            <a:r>
              <a:rPr lang="cs-CZ" sz="1800" dirty="0"/>
              <a:t>), působil v každém klášteře</a:t>
            </a:r>
          </a:p>
          <a:p>
            <a:pPr eaLnBrk="1" hangingPunct="1">
              <a:defRPr/>
            </a:pPr>
            <a:r>
              <a:rPr lang="cs-CZ" sz="1800" b="1" dirty="0"/>
              <a:t>Mniši</a:t>
            </a:r>
            <a:r>
              <a:rPr lang="cs-CZ" sz="1800" dirty="0"/>
              <a:t>  -  skládali slib čistoty a chudoby (</a:t>
            </a:r>
            <a:r>
              <a:rPr lang="cs-CZ" sz="1800" dirty="0" err="1"/>
              <a:t>professus</a:t>
            </a:r>
            <a:r>
              <a:rPr lang="cs-CZ" sz="1800" dirty="0"/>
              <a:t>)</a:t>
            </a:r>
          </a:p>
          <a:p>
            <a:pPr eaLnBrk="1" hangingPunct="1">
              <a:defRPr/>
            </a:pPr>
            <a:r>
              <a:rPr lang="cs-CZ" sz="1800" b="1" dirty="0"/>
              <a:t>Preláti </a:t>
            </a:r>
            <a:r>
              <a:rPr lang="cs-CZ" sz="1800" dirty="0"/>
              <a:t>– klášterní hodnostáři:</a:t>
            </a:r>
          </a:p>
          <a:p>
            <a:pPr eaLnBrk="1" hangingPunct="1">
              <a:defRPr/>
            </a:pPr>
            <a:r>
              <a:rPr lang="cs-CZ" sz="1800" b="1" dirty="0"/>
              <a:t>opat</a:t>
            </a:r>
            <a:r>
              <a:rPr lang="cs-CZ" sz="1800" dirty="0"/>
              <a:t> – </a:t>
            </a:r>
            <a:r>
              <a:rPr lang="cs-CZ" sz="1800" dirty="0" err="1"/>
              <a:t>abbas</a:t>
            </a:r>
            <a:r>
              <a:rPr lang="cs-CZ" sz="1800" dirty="0"/>
              <a:t> – v čele kláštera, zodpovědný za dodržování pravidel</a:t>
            </a:r>
          </a:p>
          <a:p>
            <a:pPr eaLnBrk="1" hangingPunct="1">
              <a:defRPr/>
            </a:pPr>
            <a:r>
              <a:rPr lang="cs-CZ" sz="1800" b="1" dirty="0"/>
              <a:t>převor</a:t>
            </a:r>
            <a:r>
              <a:rPr lang="cs-CZ" sz="1800" dirty="0"/>
              <a:t> – prior, zástupce opata, stál v čel konventu</a:t>
            </a:r>
          </a:p>
          <a:p>
            <a:pPr eaLnBrk="1" hangingPunct="1">
              <a:defRPr/>
            </a:pPr>
            <a:r>
              <a:rPr lang="cs-CZ" sz="1800" b="1" dirty="0" err="1"/>
              <a:t>celerář</a:t>
            </a:r>
            <a:r>
              <a:rPr lang="cs-CZ" sz="1800" dirty="0"/>
              <a:t> – </a:t>
            </a:r>
            <a:r>
              <a:rPr lang="cs-CZ" sz="1800" dirty="0" err="1"/>
              <a:t>cellarius</a:t>
            </a:r>
            <a:r>
              <a:rPr lang="cs-CZ" sz="1800" dirty="0"/>
              <a:t> </a:t>
            </a:r>
          </a:p>
          <a:p>
            <a:pPr eaLnBrk="1" hangingPunct="1">
              <a:defRPr/>
            </a:pPr>
            <a:r>
              <a:rPr lang="cs-CZ" sz="1800" b="1" dirty="0"/>
              <a:t>komorník </a:t>
            </a:r>
            <a:r>
              <a:rPr lang="cs-CZ" sz="1800" dirty="0"/>
              <a:t>– </a:t>
            </a:r>
            <a:r>
              <a:rPr lang="cs-CZ" sz="1800" dirty="0" err="1"/>
              <a:t>camerarius</a:t>
            </a:r>
            <a:r>
              <a:rPr lang="cs-CZ" sz="1800" dirty="0"/>
              <a:t> </a:t>
            </a:r>
          </a:p>
          <a:p>
            <a:pPr eaLnBrk="1" hangingPunct="1">
              <a:defRPr/>
            </a:pPr>
            <a:r>
              <a:rPr lang="cs-CZ" sz="1800" b="1" dirty="0"/>
              <a:t>pokladník </a:t>
            </a:r>
            <a:r>
              <a:rPr lang="cs-CZ" sz="1800" dirty="0"/>
              <a:t>– </a:t>
            </a:r>
            <a:r>
              <a:rPr lang="cs-CZ" sz="1800" dirty="0" err="1"/>
              <a:t>bursarius</a:t>
            </a:r>
            <a:r>
              <a:rPr lang="cs-CZ" sz="1800" dirty="0"/>
              <a:t> – měl na starosti ekonomiku kláštera</a:t>
            </a:r>
          </a:p>
          <a:p>
            <a:pPr eaLnBrk="1" hangingPunct="1">
              <a:defRPr/>
            </a:pPr>
            <a:r>
              <a:rPr lang="cs-CZ" sz="1800" b="1" dirty="0" err="1"/>
              <a:t>novicmistr</a:t>
            </a:r>
            <a:r>
              <a:rPr lang="cs-CZ" sz="1800" dirty="0"/>
              <a:t> – vzdělání noviců</a:t>
            </a:r>
          </a:p>
          <a:p>
            <a:pPr eaLnBrk="1" hangingPunct="1">
              <a:defRPr/>
            </a:pPr>
            <a:r>
              <a:rPr lang="cs-CZ" sz="1800" b="1" dirty="0" err="1"/>
              <a:t>konfessor</a:t>
            </a:r>
            <a:r>
              <a:rPr lang="cs-CZ" sz="1800" b="1" dirty="0"/>
              <a:t> </a:t>
            </a:r>
            <a:r>
              <a:rPr lang="cs-CZ" sz="1800" dirty="0"/>
              <a:t>– zpověď</a:t>
            </a:r>
          </a:p>
          <a:p>
            <a:pPr eaLnBrk="1" hangingPunct="1">
              <a:defRPr/>
            </a:pPr>
            <a:r>
              <a:rPr lang="cs-CZ" sz="1800" b="1" dirty="0"/>
              <a:t>kantor</a:t>
            </a:r>
            <a:r>
              <a:rPr lang="cs-CZ" sz="1800" dirty="0"/>
              <a:t> – chrámový zpěv</a:t>
            </a:r>
          </a:p>
          <a:p>
            <a:pPr eaLnBrk="1" hangingPunct="1">
              <a:defRPr/>
            </a:pPr>
            <a:r>
              <a:rPr lang="cs-CZ" sz="1800" b="1" dirty="0"/>
              <a:t>fortnýř</a:t>
            </a:r>
            <a:r>
              <a:rPr lang="cs-CZ" sz="1800" dirty="0"/>
              <a:t> – </a:t>
            </a:r>
            <a:r>
              <a:rPr lang="cs-CZ" sz="1800" dirty="0" err="1"/>
              <a:t>portarius</a:t>
            </a:r>
            <a:r>
              <a:rPr lang="cs-CZ" sz="1800" dirty="0"/>
              <a:t> – kontroloval přístup do kláštera</a:t>
            </a:r>
          </a:p>
          <a:p>
            <a:pPr eaLnBrk="1" hangingPunct="1">
              <a:defRPr/>
            </a:pPr>
            <a:r>
              <a:rPr lang="cs-CZ" sz="1800" b="1" dirty="0" err="1"/>
              <a:t>konvrši</a:t>
            </a:r>
            <a:r>
              <a:rPr lang="cs-CZ" sz="1800" b="1" dirty="0"/>
              <a:t> </a:t>
            </a:r>
            <a:r>
              <a:rPr lang="cs-CZ" sz="1800" dirty="0"/>
              <a:t>– </a:t>
            </a:r>
            <a:r>
              <a:rPr lang="cs-CZ" sz="1800" dirty="0" err="1"/>
              <a:t>conversi</a:t>
            </a:r>
            <a:r>
              <a:rPr lang="cs-CZ" sz="1800" dirty="0"/>
              <a:t>, laičtí bratři, heslo </a:t>
            </a:r>
            <a:r>
              <a:rPr lang="cs-CZ" sz="1800" dirty="0" err="1"/>
              <a:t>sv.Benedikta</a:t>
            </a:r>
            <a:r>
              <a:rPr lang="cs-CZ" sz="1800" dirty="0"/>
              <a:t>: </a:t>
            </a:r>
            <a:r>
              <a:rPr lang="cs-CZ" sz="1800" dirty="0" err="1"/>
              <a:t>Ora</a:t>
            </a:r>
            <a:r>
              <a:rPr lang="cs-CZ" sz="1800" dirty="0"/>
              <a:t> et </a:t>
            </a:r>
            <a:r>
              <a:rPr lang="cs-CZ" sz="1800" dirty="0" err="1"/>
              <a:t>labora</a:t>
            </a:r>
            <a:r>
              <a:rPr lang="cs-CZ" sz="1800" dirty="0"/>
              <a:t> (modlitba a práce)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 </a:t>
            </a:r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9563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445622" y="256903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Řádové duchovenstvo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023" y="1399903"/>
            <a:ext cx="10672354" cy="50923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b="1" dirty="0"/>
              <a:t>Klášterní organizace </a:t>
            </a:r>
            <a:r>
              <a:rPr lang="cs-CZ" sz="1800" dirty="0"/>
              <a:t>–  specifický konglomerát církevních společenstev,  které se vyvíjely souběžně se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světskou církevní sférou a představovala tzv. vlastní založení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–   fundace raně středověkého období (do pol. 13. stol.) se vyznačovaly hlavně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hospodářskou aktivitou.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Zakladatel</a:t>
            </a:r>
            <a:r>
              <a:rPr lang="cs-CZ" sz="1800" dirty="0"/>
              <a:t> – panovník a šlechta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Kolonizační řády  </a:t>
            </a:r>
            <a:r>
              <a:rPr lang="cs-CZ" sz="1800" dirty="0"/>
              <a:t>–  </a:t>
            </a:r>
            <a:r>
              <a:rPr lang="cs-CZ" sz="1800" dirty="0" err="1"/>
              <a:t>benediktíni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–  cisterciáci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–  premonstráti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Do r. 1100:  </a:t>
            </a:r>
            <a:r>
              <a:rPr lang="cs-CZ" sz="1800" dirty="0"/>
              <a:t>7 benediktínských klášterů</a:t>
            </a:r>
          </a:p>
          <a:p>
            <a:pPr>
              <a:defRPr/>
            </a:pPr>
            <a:r>
              <a:rPr lang="cs-CZ" sz="1800" b="1" dirty="0"/>
              <a:t>1110 – 1205:  </a:t>
            </a:r>
            <a:r>
              <a:rPr lang="cs-CZ" sz="1800" dirty="0"/>
              <a:t> 27 klášterů</a:t>
            </a:r>
          </a:p>
          <a:p>
            <a:pPr marL="0" indent="0"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4411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254033" y="0"/>
            <a:ext cx="9759709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3200" b="1" dirty="0"/>
            </a:br>
            <a:r>
              <a:rPr lang="cs-CZ" altLang="cs-CZ" sz="3200" b="1" dirty="0"/>
              <a:t>                                  </a:t>
            </a:r>
            <a:r>
              <a:rPr lang="cs-CZ" altLang="cs-CZ" sz="3200" b="1" dirty="0">
                <a:solidFill>
                  <a:srgbClr val="FF0000"/>
                </a:solidFill>
              </a:rPr>
              <a:t>Řády s mnišským způsobem života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4034" y="1295400"/>
            <a:ext cx="10424160" cy="5257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400" b="1" dirty="0"/>
              <a:t>sv. Benedikt z </a:t>
            </a:r>
            <a:r>
              <a:rPr lang="cs-CZ" sz="2400" b="1" dirty="0" err="1"/>
              <a:t>Nursie</a:t>
            </a:r>
            <a:r>
              <a:rPr lang="cs-CZ" sz="2400" dirty="0"/>
              <a:t> (480 – 547)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zakladatel benediktinského řádu, který položil jednotnou formu mnišského způsobu života </a:t>
            </a:r>
          </a:p>
          <a:p>
            <a:pPr eaLnBrk="1" hangingPunct="1">
              <a:defRPr/>
            </a:pPr>
            <a:r>
              <a:rPr lang="cs-CZ" sz="1800" dirty="0"/>
              <a:t>v klášteře na hoře Monte </a:t>
            </a:r>
            <a:r>
              <a:rPr lang="cs-CZ" sz="1800" dirty="0" err="1"/>
              <a:t>Casino</a:t>
            </a:r>
            <a:r>
              <a:rPr lang="cs-CZ" sz="1800" dirty="0"/>
              <a:t> sepsal pravidla každodenního života</a:t>
            </a:r>
          </a:p>
          <a:p>
            <a:pPr marL="0" indent="0" eaLnBrk="1" hangingPunct="1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klášter byl podle sv. Benedikta Boží dům, kde přebývá zmrtvýchvstalý Kristus oslavovaný kněžími formou: </a:t>
            </a:r>
          </a:p>
          <a:p>
            <a:pPr marL="0" indent="0">
              <a:buNone/>
              <a:defRPr/>
            </a:pPr>
            <a:r>
              <a:rPr lang="cs-CZ" sz="1800" dirty="0"/>
              <a:t>      a)  modlitby (základ spirituality)</a:t>
            </a:r>
          </a:p>
          <a:p>
            <a:pPr marL="0" indent="0">
              <a:buNone/>
              <a:defRPr/>
            </a:pPr>
            <a:r>
              <a:rPr lang="cs-CZ" sz="1800" dirty="0"/>
              <a:t>      b)  práce (prostředek askeze)</a:t>
            </a:r>
          </a:p>
          <a:p>
            <a:pPr marL="0" indent="0">
              <a:buNone/>
              <a:defRPr/>
            </a:pPr>
            <a:r>
              <a:rPr lang="cs-CZ" sz="1800" dirty="0"/>
              <a:t>      c)  studia (</a:t>
            </a:r>
            <a:r>
              <a:rPr lang="cs-CZ" sz="1800" dirty="0" err="1"/>
              <a:t>lektio</a:t>
            </a:r>
            <a:r>
              <a:rPr lang="cs-CZ" sz="1800" dirty="0"/>
              <a:t> divina: vzdělanost)</a:t>
            </a:r>
          </a:p>
          <a:p>
            <a:pPr marL="0" indent="0">
              <a:buNone/>
              <a:defRPr/>
            </a:pPr>
            <a:r>
              <a:rPr lang="cs-CZ" sz="1800" dirty="0"/>
              <a:t>      d)   meditace a duchovní sebezdokonalení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6. – 11. stol.:</a:t>
            </a:r>
            <a:r>
              <a:rPr lang="cs-CZ" sz="1800" dirty="0"/>
              <a:t> univerzální forma mnišství v Evropě.</a:t>
            </a:r>
          </a:p>
          <a:p>
            <a:pPr eaLnBrk="1" hangingPunct="1">
              <a:defRPr/>
            </a:pPr>
            <a:r>
              <a:rPr lang="cs-CZ" sz="1800" dirty="0"/>
              <a:t>Od konce 1. tis. se objevují snahy po reformě:    výročí 1000 let smrti Ježíše Krista došlo k velkému </a:t>
            </a:r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8528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705393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Benediktínské řády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393" y="1417638"/>
            <a:ext cx="11181807" cy="5211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b="1" dirty="0"/>
              <a:t>992-993: Břevnov </a:t>
            </a:r>
            <a:r>
              <a:rPr lang="cs-CZ" sz="1800" dirty="0"/>
              <a:t>–   první benediktínský klášter v Čechách 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                                     – založil sv. Vojtěch, který řeholní sliby složil v řecko-latinském konventu sv. Bonifáce a Alexia 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                                         na římském </a:t>
            </a:r>
            <a:r>
              <a:rPr lang="cs-CZ" sz="1800" dirty="0" err="1"/>
              <a:t>Aventinu</a:t>
            </a:r>
            <a:r>
              <a:rPr lang="cs-CZ" sz="1800" dirty="0"/>
              <a:t>.</a:t>
            </a:r>
          </a:p>
          <a:p>
            <a:pPr marL="0" indent="0"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defRPr/>
            </a:pPr>
            <a:r>
              <a:rPr lang="cs-CZ" sz="1800" b="1" dirty="0"/>
              <a:t>klášter sv. Jiří</a:t>
            </a:r>
            <a:r>
              <a:rPr lang="cs-CZ" sz="1800" dirty="0"/>
              <a:t> na Pražském hradě – bazilika (925), klášter  (976) vzniká po 20ti letech</a:t>
            </a:r>
          </a:p>
          <a:p>
            <a:pPr eaLnBrk="1" hangingPunct="1">
              <a:defRPr/>
            </a:pPr>
            <a:r>
              <a:rPr lang="cs-CZ" sz="1800" b="1" dirty="0"/>
              <a:t>Ostrov u Davle</a:t>
            </a:r>
            <a:r>
              <a:rPr lang="cs-CZ" sz="1800" dirty="0"/>
              <a:t> (999), </a:t>
            </a:r>
            <a:r>
              <a:rPr lang="cs-CZ" sz="1800" b="1" dirty="0"/>
              <a:t>Sázava</a:t>
            </a:r>
            <a:r>
              <a:rPr lang="cs-CZ" sz="1800" dirty="0"/>
              <a:t> (1132)</a:t>
            </a:r>
          </a:p>
          <a:p>
            <a:pPr eaLnBrk="1" hangingPunct="1">
              <a:defRPr/>
            </a:pPr>
            <a:r>
              <a:rPr lang="cs-CZ" sz="1800" b="1" dirty="0"/>
              <a:t>Opatovice nad Labem</a:t>
            </a:r>
            <a:r>
              <a:rPr lang="cs-CZ" sz="1800" dirty="0"/>
              <a:t>, </a:t>
            </a:r>
            <a:r>
              <a:rPr lang="cs-CZ" sz="1800" b="1" dirty="0"/>
              <a:t>Kladruby</a:t>
            </a:r>
            <a:r>
              <a:rPr lang="cs-CZ" sz="1800" dirty="0"/>
              <a:t> (1115)</a:t>
            </a:r>
          </a:p>
          <a:p>
            <a:pPr eaLnBrk="1" hangingPunct="1">
              <a:defRPr/>
            </a:pPr>
            <a:r>
              <a:rPr lang="cs-CZ" sz="1800" b="1" dirty="0"/>
              <a:t>Postoloprty</a:t>
            </a:r>
            <a:r>
              <a:rPr lang="cs-CZ" sz="1800" dirty="0"/>
              <a:t> (mezi lety 1119-21),</a:t>
            </a:r>
            <a:r>
              <a:rPr lang="cs-CZ" sz="1800" b="1" dirty="0"/>
              <a:t>Vilémov</a:t>
            </a:r>
            <a:r>
              <a:rPr lang="cs-CZ" sz="1800" dirty="0"/>
              <a:t> (1131), </a:t>
            </a:r>
            <a:r>
              <a:rPr lang="cs-CZ" sz="1800" b="1" dirty="0"/>
              <a:t>Podlažice </a:t>
            </a:r>
            <a:r>
              <a:rPr lang="cs-CZ" sz="1800" dirty="0"/>
              <a:t>(1160)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Mateřský klášter </a:t>
            </a:r>
            <a:r>
              <a:rPr lang="cs-CZ" sz="1800" dirty="0"/>
              <a:t>– na naše </a:t>
            </a:r>
            <a:r>
              <a:rPr lang="cs-CZ" sz="1800" dirty="0" err="1"/>
              <a:t>benediktínství</a:t>
            </a:r>
            <a:r>
              <a:rPr lang="cs-CZ" sz="1800" dirty="0"/>
              <a:t> měl vliv hlavně klášter v bavorském </a:t>
            </a:r>
            <a:r>
              <a:rPr lang="cs-CZ" sz="1800" b="1" dirty="0" err="1"/>
              <a:t>Niederalteichu</a:t>
            </a:r>
            <a:r>
              <a:rPr lang="cs-CZ" sz="1800" dirty="0"/>
              <a:t>.</a:t>
            </a:r>
          </a:p>
          <a:p>
            <a:pPr eaLnBrk="1" hangingPunct="1">
              <a:defRPr/>
            </a:pPr>
            <a:r>
              <a:rPr lang="cs-CZ" sz="1800" dirty="0"/>
              <a:t>kolem 1. pol. 10. stol. – přichází reformní vlivy z okruhu kláštera v </a:t>
            </a:r>
            <a:r>
              <a:rPr lang="cs-CZ" sz="1800" dirty="0" err="1"/>
              <a:t>Gorze</a:t>
            </a:r>
            <a:r>
              <a:rPr lang="cs-CZ" sz="1800" dirty="0"/>
              <a:t> u </a:t>
            </a:r>
            <a:r>
              <a:rPr lang="cs-CZ" sz="1800" dirty="0" err="1"/>
              <a:t>Mét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</a:t>
            </a:r>
            <a:r>
              <a:rPr lang="cs-CZ" sz="1800" b="1" dirty="0" err="1"/>
              <a:t>gorzská</a:t>
            </a:r>
            <a:r>
              <a:rPr lang="cs-CZ" sz="1800" b="1" dirty="0"/>
              <a:t> reforma</a:t>
            </a:r>
            <a:r>
              <a:rPr lang="cs-CZ" sz="1800" dirty="0"/>
              <a:t> – </a:t>
            </a:r>
            <a:r>
              <a:rPr lang="cs-CZ" sz="1800" dirty="0" err="1"/>
              <a:t>procísařský</a:t>
            </a:r>
            <a:r>
              <a:rPr lang="cs-CZ" sz="1800" dirty="0"/>
              <a:t> charakter, prosazována Otou III. v rámci politiky „</a:t>
            </a:r>
            <a:r>
              <a:rPr lang="cs-CZ" sz="1800" dirty="0" err="1"/>
              <a:t>renovatio</a:t>
            </a:r>
            <a:r>
              <a:rPr lang="cs-CZ" sz="1800" dirty="0"/>
              <a:t> </a:t>
            </a:r>
            <a:r>
              <a:rPr lang="cs-CZ" sz="1800" dirty="0" err="1"/>
              <a:t>imperii</a:t>
            </a:r>
            <a:r>
              <a:rPr lang="cs-CZ" sz="1800" dirty="0"/>
              <a:t>“ klášterem </a:t>
            </a:r>
            <a:r>
              <a:rPr lang="cs-CZ" sz="1800" dirty="0" err="1"/>
              <a:t>Altach</a:t>
            </a:r>
            <a:r>
              <a:rPr lang="cs-CZ" sz="1800" dirty="0"/>
              <a:t>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 přes Trevír – Řezno – </a:t>
            </a:r>
            <a:r>
              <a:rPr lang="cs-CZ" sz="1800" dirty="0" err="1"/>
              <a:t>Niederaltreich</a:t>
            </a:r>
            <a:r>
              <a:rPr lang="cs-CZ" sz="1800" dirty="0"/>
              <a:t> se dostala do Břevnova a Ostrova.</a:t>
            </a:r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004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005839" y="-762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rgbClr val="FF0000"/>
                </a:solidFill>
              </a:rPr>
              <a:t>Clunyjské</a:t>
            </a:r>
            <a:r>
              <a:rPr lang="cs-CZ" altLang="cs-CZ" sz="3200" b="1" dirty="0">
                <a:solidFill>
                  <a:srgbClr val="FF0000"/>
                </a:solidFill>
              </a:rPr>
              <a:t> hnutí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5839" y="1066800"/>
            <a:ext cx="10868298" cy="5638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1800" dirty="0"/>
              <a:t>Reformační hnutí usilující o emancipaci církevní moci vůči světské.</a:t>
            </a:r>
          </a:p>
          <a:p>
            <a:pPr eaLnBrk="1" hangingPunct="1">
              <a:defRPr/>
            </a:pPr>
            <a:r>
              <a:rPr lang="cs-CZ" sz="1800" b="1" dirty="0"/>
              <a:t>Cluny</a:t>
            </a:r>
            <a:r>
              <a:rPr lang="cs-CZ" sz="1800" dirty="0"/>
              <a:t>   –  Burgundsko, klášter založil r. 910 vévoda Vilém </a:t>
            </a:r>
            <a:r>
              <a:rPr lang="cs-CZ" sz="1800" dirty="0" err="1"/>
              <a:t>Akvitánský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tvůrcem reformy byl druhý opat Odo (927-42)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založeno na tvrdé askezi a zdůraznění liturgické složky klášter. života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od 10. do 12. stol. přistoupilo ke Cluny asi 2000 klášterů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–  na rozpor mezi hlásanou askezí a přepychem </a:t>
            </a:r>
            <a:r>
              <a:rPr lang="cs-CZ" sz="1800" dirty="0" err="1"/>
              <a:t>clunyjských</a:t>
            </a:r>
            <a:r>
              <a:rPr lang="cs-CZ" sz="1800" dirty="0"/>
              <a:t> klášterů poukazovali noví reformátoři,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kteří později vytvořili cisterciácký řád.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Biskupské kapituly </a:t>
            </a:r>
            <a:r>
              <a:rPr lang="cs-CZ" sz="1800" dirty="0"/>
              <a:t>– vznikají při katedrálních kostelech v Praze a Olomouci, kde se hlásají základy společného života:</a:t>
            </a:r>
          </a:p>
          <a:p>
            <a:pPr>
              <a:defRPr/>
            </a:pPr>
            <a:r>
              <a:rPr lang="cs-CZ" sz="1800" b="1" dirty="0"/>
              <a:t>Vita </a:t>
            </a:r>
            <a:r>
              <a:rPr lang="cs-CZ" sz="1800" b="1" dirty="0" err="1"/>
              <a:t>communis</a:t>
            </a:r>
            <a:r>
              <a:rPr lang="cs-CZ" sz="1800" b="1" dirty="0"/>
              <a:t>  </a:t>
            </a:r>
            <a:r>
              <a:rPr lang="cs-CZ" sz="1800" dirty="0"/>
              <a:t>–</a:t>
            </a:r>
            <a:r>
              <a:rPr lang="cs-CZ" sz="1800" b="1" dirty="0"/>
              <a:t> 755:  </a:t>
            </a:r>
            <a:r>
              <a:rPr lang="cs-CZ" sz="1800" dirty="0"/>
              <a:t>Zásady sestavil biskup v Metách jako obecný vzor pro vita </a:t>
            </a:r>
            <a:r>
              <a:rPr lang="cs-CZ" sz="1800" dirty="0" err="1"/>
              <a:t>canonica</a:t>
            </a:r>
            <a:r>
              <a:rPr lang="cs-CZ" sz="1800" dirty="0"/>
              <a:t> katedrálního kléru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základy klášterního žití a správy společného majetku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/>
              <a:t>Jindřich Zdík </a:t>
            </a:r>
            <a:r>
              <a:rPr lang="cs-CZ" sz="1800" dirty="0"/>
              <a:t>–  olomoucký biskup a zastánce </a:t>
            </a:r>
            <a:r>
              <a:rPr lang="cs-CZ" sz="1800" dirty="0" err="1"/>
              <a:t>clunyjské</a:t>
            </a:r>
            <a:r>
              <a:rPr lang="cs-CZ" sz="1800" dirty="0"/>
              <a:t> </a:t>
            </a:r>
            <a:r>
              <a:rPr lang="cs-CZ" sz="1800" dirty="0" err="1"/>
              <a:t>refomy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–  navštívil Jeruzalém ( 1123, 1137/8) 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–  do našich zemí uvedl premonstráty a cisterciáky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–  u sv. Václava založil novou kapitulu a biskupský palác</a:t>
            </a:r>
          </a:p>
        </p:txBody>
      </p:sp>
    </p:spTree>
    <p:extLst>
      <p:ext uri="{BB962C8B-B14F-4D97-AF65-F5344CB8AC3E}">
        <p14:creationId xmlns:p14="http://schemas.microsoft.com/office/powerpoint/2010/main" val="3223718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>
          <a:xfrm>
            <a:off x="1293223" y="178525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3200" dirty="0"/>
            </a:br>
            <a:r>
              <a:rPr lang="cs-CZ" altLang="cs-CZ" sz="3200" b="1" dirty="0"/>
              <a:t>Premonstrátský a kartuziánský řád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93223" y="1295400"/>
            <a:ext cx="10097588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b="1" dirty="0"/>
              <a:t> sv. Norbert z </a:t>
            </a:r>
            <a:r>
              <a:rPr lang="cs-CZ" sz="1800" b="1" dirty="0" err="1"/>
              <a:t>Xanten</a:t>
            </a:r>
            <a:r>
              <a:rPr lang="cs-CZ" sz="1800" b="1" dirty="0"/>
              <a:t> </a:t>
            </a:r>
            <a:r>
              <a:rPr lang="cs-CZ" sz="1800" dirty="0"/>
              <a:t>–  založil r. 1120 první klášter v </a:t>
            </a:r>
            <a:r>
              <a:rPr lang="cs-CZ" sz="1800" dirty="0" err="1"/>
              <a:t>Premonstré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–   řídili se řeholí sv. Augustina z poč. 5. stol.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–   jejich posláním byl život činný ve společnosti       (kázání pro veřejnost)</a:t>
            </a:r>
          </a:p>
          <a:p>
            <a:pPr marL="0" indent="0">
              <a:buNone/>
              <a:defRPr/>
            </a:pPr>
            <a:r>
              <a:rPr lang="cs-CZ" sz="1800" dirty="0"/>
              <a:t> </a:t>
            </a:r>
          </a:p>
          <a:p>
            <a:pPr eaLnBrk="1" hangingPunct="1">
              <a:defRPr/>
            </a:pPr>
            <a:r>
              <a:rPr lang="cs-CZ" sz="1800" dirty="0"/>
              <a:t>Klášter </a:t>
            </a:r>
            <a:r>
              <a:rPr lang="cs-CZ" sz="1800" b="1" dirty="0"/>
              <a:t>na Strahově </a:t>
            </a:r>
            <a:r>
              <a:rPr lang="cs-CZ" sz="1800" dirty="0"/>
              <a:t>– </a:t>
            </a:r>
            <a:r>
              <a:rPr lang="cs-CZ" sz="1800" dirty="0" err="1"/>
              <a:t>Mons</a:t>
            </a:r>
            <a:r>
              <a:rPr lang="cs-CZ" sz="1800" dirty="0"/>
              <a:t> Sion </a:t>
            </a:r>
          </a:p>
          <a:p>
            <a:pPr eaLnBrk="1" hangingPunct="1">
              <a:defRPr/>
            </a:pPr>
            <a:r>
              <a:rPr lang="cs-CZ" sz="1800" b="1" dirty="0"/>
              <a:t>Litomyšl</a:t>
            </a:r>
            <a:r>
              <a:rPr lang="cs-CZ" sz="1800" dirty="0"/>
              <a:t> – </a:t>
            </a:r>
            <a:r>
              <a:rPr lang="cs-CZ" sz="1800" dirty="0" err="1"/>
              <a:t>Mons</a:t>
            </a:r>
            <a:r>
              <a:rPr lang="cs-CZ" sz="1800" dirty="0"/>
              <a:t> </a:t>
            </a:r>
            <a:r>
              <a:rPr lang="cs-CZ" sz="1800" dirty="0" err="1"/>
              <a:t>Oliveti</a:t>
            </a: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premonstráty byli nahrazeni </a:t>
            </a:r>
            <a:r>
              <a:rPr lang="cs-CZ" sz="1800" dirty="0" err="1"/>
              <a:t>benediktíni</a:t>
            </a:r>
            <a:r>
              <a:rPr lang="cs-CZ" sz="1800" dirty="0"/>
              <a:t> v:</a:t>
            </a:r>
          </a:p>
          <a:p>
            <a:pPr eaLnBrk="1" hangingPunct="1">
              <a:defRPr/>
            </a:pPr>
            <a:r>
              <a:rPr lang="cs-CZ" sz="1800" b="1" dirty="0"/>
              <a:t>Želiv</a:t>
            </a:r>
            <a:r>
              <a:rPr lang="cs-CZ" sz="1800" dirty="0"/>
              <a:t>i (1149) a </a:t>
            </a:r>
            <a:r>
              <a:rPr lang="cs-CZ" sz="1800" b="1" dirty="0"/>
              <a:t>Hradisku u Olomouce</a:t>
            </a:r>
            <a:r>
              <a:rPr lang="cs-CZ" sz="1800" dirty="0"/>
              <a:t> (1150)   </a:t>
            </a:r>
          </a:p>
          <a:p>
            <a:pPr eaLnBrk="1" hangingPunct="1">
              <a:defRPr/>
            </a:pPr>
            <a:r>
              <a:rPr lang="cs-CZ" sz="1800" dirty="0" err="1"/>
              <a:t>Premonstrátk</a:t>
            </a:r>
            <a:r>
              <a:rPr lang="cs-CZ" sz="1800" dirty="0"/>
              <a:t>: v </a:t>
            </a:r>
            <a:r>
              <a:rPr lang="cs-CZ" sz="1800" b="1" dirty="0"/>
              <a:t>Dolních Kounicích</a:t>
            </a:r>
            <a:r>
              <a:rPr lang="cs-CZ" sz="1800" dirty="0"/>
              <a:t> – Rosa </a:t>
            </a:r>
            <a:r>
              <a:rPr lang="cs-CZ" sz="1800" dirty="0" err="1"/>
              <a:t>coeli</a:t>
            </a:r>
            <a:r>
              <a:rPr lang="cs-CZ" sz="1800" dirty="0"/>
              <a:t> (1183)</a:t>
            </a:r>
          </a:p>
          <a:p>
            <a:pPr eaLnBrk="1" hangingPunct="1">
              <a:defRPr/>
            </a:pPr>
            <a:r>
              <a:rPr lang="cs-CZ" sz="1800" dirty="0"/>
              <a:t>premonstráti:</a:t>
            </a:r>
            <a:r>
              <a:rPr lang="cs-CZ" sz="1800" b="1" dirty="0"/>
              <a:t> Louka u Znojma</a:t>
            </a: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Na poč. 13. stol.: založil mužský klášter v </a:t>
            </a:r>
            <a:r>
              <a:rPr lang="cs-CZ" sz="1800" b="1" dirty="0"/>
              <a:t>Zábrdovicích</a:t>
            </a:r>
            <a:r>
              <a:rPr lang="cs-CZ" sz="1800" dirty="0"/>
              <a:t> Lev z Klobouk a ženský vznikl v </a:t>
            </a:r>
            <a:r>
              <a:rPr lang="cs-CZ" sz="1800" b="1" dirty="0"/>
              <a:t>Nové Říši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  </a:t>
            </a:r>
            <a:r>
              <a:rPr lang="cs-CZ" sz="1800" b="1" dirty="0"/>
              <a:t>sv. Bruno   </a:t>
            </a:r>
            <a:r>
              <a:rPr lang="cs-CZ" sz="1800" dirty="0"/>
              <a:t>–  na konci 11. stol. zakládá </a:t>
            </a:r>
            <a:r>
              <a:rPr lang="cs-CZ" sz="1800" b="1" dirty="0"/>
              <a:t>kartuziánský řád</a:t>
            </a:r>
          </a:p>
          <a:p>
            <a:pPr marL="0" indent="0">
              <a:buNone/>
              <a:defRPr/>
            </a:pPr>
            <a:r>
              <a:rPr lang="cs-CZ" sz="1800" b="1" dirty="0"/>
              <a:t>                         </a:t>
            </a:r>
            <a:r>
              <a:rPr lang="cs-CZ" sz="1800" dirty="0"/>
              <a:t> –  přísná pravidla řehol. života (mlčení)</a:t>
            </a:r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1977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Cisterciáci (šedí mniši)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589" y="1828801"/>
            <a:ext cx="11090365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1800" b="1" dirty="0"/>
              <a:t>Robert z </a:t>
            </a:r>
            <a:r>
              <a:rPr lang="cs-CZ" sz="1800" b="1" dirty="0" err="1"/>
              <a:t>Molesme</a:t>
            </a:r>
            <a:r>
              <a:rPr lang="cs-CZ" sz="1800" b="1" dirty="0"/>
              <a:t>  </a:t>
            </a:r>
            <a:r>
              <a:rPr lang="cs-CZ" sz="1800" dirty="0"/>
              <a:t>(1028-1111)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– pocházel ze šlechtické rodiny v </a:t>
            </a:r>
            <a:r>
              <a:rPr lang="cs-CZ" sz="1800" dirty="0" err="1"/>
              <a:t>Champagne</a:t>
            </a:r>
            <a:r>
              <a:rPr lang="cs-CZ" sz="1800" dirty="0"/>
              <a:t>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–  přívrženec </a:t>
            </a:r>
            <a:r>
              <a:rPr lang="cs-CZ" sz="1800" dirty="0" err="1"/>
              <a:t>clunyjského</a:t>
            </a:r>
            <a:r>
              <a:rPr lang="cs-CZ" sz="1800" dirty="0"/>
              <a:t> hnutí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–  </a:t>
            </a:r>
            <a:r>
              <a:rPr lang="cs-CZ" sz="1800" b="1" dirty="0"/>
              <a:t>1075:</a:t>
            </a:r>
            <a:r>
              <a:rPr lang="cs-CZ" sz="1800" dirty="0"/>
              <a:t>  založil nové </a:t>
            </a:r>
            <a:r>
              <a:rPr lang="cs-CZ" sz="1800" dirty="0" err="1"/>
              <a:t>opaství</a:t>
            </a:r>
            <a:r>
              <a:rPr lang="cs-CZ" sz="1800" dirty="0"/>
              <a:t> v </a:t>
            </a:r>
            <a:r>
              <a:rPr lang="cs-CZ" sz="1800" dirty="0" err="1"/>
              <a:t>Molesme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–  </a:t>
            </a:r>
            <a:r>
              <a:rPr lang="cs-CZ" sz="1800" b="1" dirty="0"/>
              <a:t>1098:</a:t>
            </a:r>
            <a:r>
              <a:rPr lang="cs-CZ" sz="1800" dirty="0"/>
              <a:t> založil nový klášterní dům v </a:t>
            </a:r>
            <a:r>
              <a:rPr lang="cs-CZ" sz="1800" b="1" dirty="0" err="1"/>
              <a:t>Citeaux</a:t>
            </a:r>
            <a:r>
              <a:rPr lang="cs-CZ" sz="1800" b="1" dirty="0"/>
              <a:t> – </a:t>
            </a:r>
            <a:r>
              <a:rPr lang="cs-CZ" sz="1800" b="1" dirty="0" err="1"/>
              <a:t>claustrun</a:t>
            </a:r>
            <a:r>
              <a:rPr lang="cs-CZ" sz="1800" b="1" dirty="0"/>
              <a:t> novum</a:t>
            </a:r>
            <a:r>
              <a:rPr lang="cs-CZ" sz="1800" dirty="0"/>
              <a:t>, pro který se pak se ujal název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                             </a:t>
            </a:r>
            <a:r>
              <a:rPr lang="cs-CZ" sz="1800" b="1" dirty="0" err="1"/>
              <a:t>Cistericium</a:t>
            </a:r>
            <a:r>
              <a:rPr lang="cs-CZ" sz="1800" b="1" dirty="0"/>
              <a:t> </a:t>
            </a:r>
            <a:r>
              <a:rPr lang="cs-CZ" sz="1800" dirty="0"/>
              <a:t>(neosídlená krajina 20 km jižně Dijonu)</a:t>
            </a:r>
          </a:p>
          <a:p>
            <a:pPr marL="0" indent="0">
              <a:buNone/>
              <a:defRPr/>
            </a:pPr>
            <a:r>
              <a:rPr lang="cs-CZ" sz="1800" b="1" dirty="0"/>
              <a:t> </a:t>
            </a:r>
          </a:p>
          <a:p>
            <a:pPr eaLnBrk="1" hangingPunct="1">
              <a:defRPr/>
            </a:pPr>
            <a:r>
              <a:rPr lang="cs-CZ" sz="1800" b="1" dirty="0"/>
              <a:t>sv. Bernard z </a:t>
            </a:r>
            <a:r>
              <a:rPr lang="cs-CZ" sz="1800" b="1" dirty="0" err="1"/>
              <a:t>Clairvaux</a:t>
            </a:r>
            <a:r>
              <a:rPr lang="cs-CZ" sz="1800" b="1" dirty="0"/>
              <a:t>  </a:t>
            </a:r>
            <a:r>
              <a:rPr lang="cs-CZ" sz="1800" dirty="0"/>
              <a:t>(1090/1-1153)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– představitel reformního cisterckého hnutí a tvůrce křesťanské mystiky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–  bojoval proti nádheře – asketismus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–  zdůrazňoval hlubokou zbožnost</a:t>
            </a:r>
          </a:p>
          <a:p>
            <a:pPr marL="0" indent="0"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770504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1576</Words>
  <Application>Microsoft Office PowerPoint</Application>
  <PresentationFormat>Širokoúhlá obrazovka</PresentationFormat>
  <Paragraphs>181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Archeologie středověké a novověké sakrální architektury</vt:lpstr>
      <vt:lpstr> Církevní instituce: </vt:lpstr>
      <vt:lpstr> Terminologie </vt:lpstr>
      <vt:lpstr>Řádové duchovenstvo</vt:lpstr>
      <vt:lpstr>                                   Řády s mnišským způsobem života </vt:lpstr>
      <vt:lpstr>Benediktínské řády</vt:lpstr>
      <vt:lpstr>Clunyjské hnutí</vt:lpstr>
      <vt:lpstr> Premonstrátský a kartuziánský řád </vt:lpstr>
      <vt:lpstr>Cisterciáci (šedí mniši)</vt:lpstr>
      <vt:lpstr>Cisterciáci (šedí mniši)</vt:lpstr>
      <vt:lpstr>Cisterciáci (šedí mniši)  </vt:lpstr>
      <vt:lpstr>Mendikantské řády</vt:lpstr>
      <vt:lpstr>Řády s rytířským způsobem života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Markéta Tymonová</cp:lastModifiedBy>
  <cp:revision>91</cp:revision>
  <dcterms:created xsi:type="dcterms:W3CDTF">2017-01-31T16:06:48Z</dcterms:created>
  <dcterms:modified xsi:type="dcterms:W3CDTF">2023-01-12T13:29:52Z</dcterms:modified>
</cp:coreProperties>
</file>