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361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12.01.2023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78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12.01.2023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2691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12.01.2023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0300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12.01.2023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9242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12.01.2023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3343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12.01.2023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537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12.01.2023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936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12.01.2023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280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12.01.2023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0501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12.01.2023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797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12.01.2023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862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DEC70-E3B1-4825-B7FB-7DDBFBFEBD55}" type="datetimeFigureOut">
              <a:rPr lang="cs-CZ" smtClean="0"/>
              <a:t>12.01.2023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498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6000" b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Archeologie středověké a novověké sakrální architektury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endParaRPr lang="cs-CZ" dirty="0"/>
          </a:p>
          <a:p>
            <a:r>
              <a:rPr lang="cs-C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7. </a:t>
            </a:r>
            <a:r>
              <a:rPr lang="cs-CZ" sz="3200" dirty="0">
                <a:effectLst/>
                <a:latin typeface="Times New Roman" panose="02020603050405020304" pitchFamily="18" charset="0"/>
                <a:ea typeface="TimesNewRomanPSMT"/>
              </a:rPr>
              <a:t>Kostely a kláštery, plakety, votivní předměty a doklady liturgické činnosti.</a:t>
            </a:r>
            <a:endParaRPr lang="cs-CZ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265874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82245"/>
            <a:ext cx="10515600" cy="1325563"/>
          </a:xfrm>
        </p:spPr>
        <p:txBody>
          <a:bodyPr/>
          <a:lstStyle/>
          <a:p>
            <a:r>
              <a:rPr lang="cs-CZ" dirty="0"/>
              <a:t>                             </a:t>
            </a:r>
            <a:endParaRPr lang="cs-CZ" sz="32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07807"/>
            <a:ext cx="10515600" cy="52195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6435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>
          <a:xfrm>
            <a:off x="1132115" y="335280"/>
            <a:ext cx="8229600" cy="1143000"/>
          </a:xfrm>
        </p:spPr>
        <p:txBody>
          <a:bodyPr/>
          <a:lstStyle/>
          <a:p>
            <a:pPr eaLnBrk="1" hangingPunct="1"/>
            <a:r>
              <a:rPr lang="cs-CZ" altLang="cs-CZ" sz="3200" b="1" dirty="0">
                <a:solidFill>
                  <a:srgbClr val="FF0000"/>
                </a:solidFill>
              </a:rPr>
              <a:t>Sakrální architektura</a:t>
            </a:r>
            <a:endParaRPr lang="cs-CZ" altLang="cs-CZ" sz="3200" dirty="0">
              <a:solidFill>
                <a:srgbClr val="FF0000"/>
              </a:solidFill>
            </a:endParaRPr>
          </a:p>
        </p:txBody>
      </p:sp>
      <p:sp>
        <p:nvSpPr>
          <p:cNvPr id="22531" name="Zástupný symbol pro obsah 2"/>
          <p:cNvSpPr>
            <a:spLocks noGrp="1"/>
          </p:cNvSpPr>
          <p:nvPr>
            <p:ph idx="1"/>
          </p:nvPr>
        </p:nvSpPr>
        <p:spPr>
          <a:xfrm>
            <a:off x="1005839" y="1600200"/>
            <a:ext cx="10776857" cy="50292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cs-CZ" sz="1800" dirty="0"/>
              <a:t>Stavební podoba klášterů (</a:t>
            </a:r>
            <a:r>
              <a:rPr lang="cs-CZ" sz="1800" dirty="0" err="1"/>
              <a:t>claustrum</a:t>
            </a:r>
            <a:r>
              <a:rPr lang="cs-CZ" sz="1800" dirty="0"/>
              <a:t>) se vyvíjela postupně.</a:t>
            </a:r>
          </a:p>
          <a:p>
            <a:pPr>
              <a:defRPr/>
            </a:pPr>
            <a:r>
              <a:rPr lang="cs-CZ" sz="1800" b="1" dirty="0"/>
              <a:t>Dispozice</a:t>
            </a:r>
            <a:r>
              <a:rPr lang="cs-CZ" sz="1800" dirty="0"/>
              <a:t> – základní schéma rozmístění jednotlivých objektů má podobu benediktínských klášterů, které od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okolního světa oddělovala zeď.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b="1" u="sng" dirty="0"/>
              <a:t>Kolonizační stavební provizória</a:t>
            </a:r>
            <a:r>
              <a:rPr lang="cs-CZ" sz="1800" b="1" dirty="0"/>
              <a:t>: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b="1" dirty="0"/>
              <a:t>  Dřevěná zástavba  </a:t>
            </a:r>
            <a:r>
              <a:rPr lang="cs-CZ" sz="1800" dirty="0"/>
              <a:t>–  předpokládá se u každého kamenného kláštera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–  jde o torza rozsáhlých budov nesoucích </a:t>
            </a:r>
            <a:r>
              <a:rPr lang="cs-CZ" sz="1800" dirty="0" err="1"/>
              <a:t>mladohradištní</a:t>
            </a:r>
            <a:r>
              <a:rPr lang="cs-CZ" sz="1800" dirty="0"/>
              <a:t>  znaky (dřevěné nosné kůly nebo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zahloubené objekty s kůlovou konstrukcí)</a:t>
            </a:r>
          </a:p>
          <a:p>
            <a:pPr>
              <a:defRPr/>
            </a:pPr>
            <a:endParaRPr lang="cs-CZ" sz="1800" dirty="0"/>
          </a:p>
          <a:p>
            <a:pPr>
              <a:defRPr/>
            </a:pPr>
            <a:r>
              <a:rPr lang="cs-CZ" sz="1800" b="1" dirty="0"/>
              <a:t>Břevnov</a:t>
            </a:r>
            <a:r>
              <a:rPr lang="cs-CZ" sz="1800" dirty="0"/>
              <a:t> – kamenné stavby kostela s konventem měly pravděpodobně dřevěné předchůdce, které se však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dodnes nepodařilo nalézt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–  k nejstarším kamenným stavbám náleží východní krypta baziliky včetně východního chóru a části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bočních lodí.</a:t>
            </a:r>
          </a:p>
          <a:p>
            <a:pPr eaLnBrk="1" hangingPunct="1">
              <a:defRPr/>
            </a:pP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2982083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>
          <a:xfrm>
            <a:off x="779418" y="142466"/>
            <a:ext cx="8202613" cy="1074738"/>
          </a:xfrm>
        </p:spPr>
        <p:txBody>
          <a:bodyPr/>
          <a:lstStyle/>
          <a:p>
            <a:r>
              <a:rPr lang="cs-CZ" altLang="cs-CZ" sz="3200" b="1" dirty="0">
                <a:solidFill>
                  <a:srgbClr val="FF0000"/>
                </a:solidFill>
              </a:rPr>
              <a:t>Sakrální architektura</a:t>
            </a:r>
            <a:endParaRPr lang="cs-CZ" altLang="cs-CZ" sz="32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8640" y="1410789"/>
            <a:ext cx="11508377" cy="537101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1800" b="1" dirty="0"/>
              <a:t>Ostrov</a:t>
            </a:r>
            <a:r>
              <a:rPr lang="cs-CZ" sz="1800" b="1" i="1" dirty="0"/>
              <a:t>  </a:t>
            </a:r>
            <a:r>
              <a:rPr lang="cs-CZ" sz="1800" dirty="0"/>
              <a:t>– </a:t>
            </a:r>
            <a:r>
              <a:rPr lang="cs-CZ" sz="1800" b="1" i="1" dirty="0"/>
              <a:t> </a:t>
            </a:r>
            <a:r>
              <a:rPr lang="cs-CZ" sz="1800" dirty="0"/>
              <a:t>dřevěné stavby budované domácí technikou sloužily 200 let</a:t>
            </a:r>
          </a:p>
          <a:p>
            <a:pPr marL="0" indent="0">
              <a:buNone/>
              <a:defRPr/>
            </a:pPr>
            <a:r>
              <a:rPr lang="cs-CZ" sz="1800" b="1" i="1" dirty="0"/>
              <a:t>                  </a:t>
            </a:r>
            <a:r>
              <a:rPr lang="cs-CZ" sz="1800" dirty="0"/>
              <a:t>–</a:t>
            </a:r>
            <a:r>
              <a:rPr lang="cs-CZ" sz="1800" b="1" i="1" dirty="0"/>
              <a:t>  </a:t>
            </a:r>
            <a:r>
              <a:rPr lang="cs-CZ" sz="1800" dirty="0"/>
              <a:t>zbytky dřevěného kostela pod pozdější románskou bazilikou, severně dřevěné příbytky, které respektovaly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pozdější románský a gotický rajský dvůr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–  zánik dřevěných staveb po požáru v r. 1137, pak klášter kamenný, který zachoval stavební schéma dřevěného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předchůdce (princip </a:t>
            </a:r>
            <a:r>
              <a:rPr lang="cs-CZ" sz="1800" dirty="0" err="1"/>
              <a:t>stabilitatis</a:t>
            </a:r>
            <a:r>
              <a:rPr lang="cs-CZ" sz="1800" dirty="0"/>
              <a:t> loci)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–  jako první byla budována bazilika (až do konce 1/3 13. stol.)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–  severně baziliky s hroby konventu vznikla nová klauzura</a:t>
            </a:r>
          </a:p>
          <a:p>
            <a:pPr>
              <a:defRPr/>
            </a:pPr>
            <a:endParaRPr lang="cs-CZ" sz="1800" dirty="0"/>
          </a:p>
          <a:p>
            <a:pPr>
              <a:defRPr/>
            </a:pPr>
            <a:r>
              <a:rPr lang="cs-CZ" sz="1800" b="1" dirty="0"/>
              <a:t>Sázava </a:t>
            </a:r>
            <a:r>
              <a:rPr lang="cs-CZ" sz="1800" dirty="0"/>
              <a:t> –  100 až 200 let dřevěný a v 11. stol. nahrazen kamennými objekty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–  původní kostel byl dřevěný (v místě chóru), kolem dřevěné budovy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–  jižně východní křídlo klauzury, které sestávalo z velké dřevěné budovy (6 x 12 m)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–  kamenný chrám, který nahradil dřevěný, byl vysvěcen v roce 1095 a stavebně byl dokončen r. 1161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– v </a:t>
            </a:r>
            <a:r>
              <a:rPr lang="cs-CZ" sz="1800" dirty="0" err="1"/>
              <a:t>sev</a:t>
            </a:r>
            <a:r>
              <a:rPr lang="cs-CZ" sz="1800" dirty="0"/>
              <a:t>. zahradě:  laické sídliště (služebníci); v již. zahradě: pohřebiště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endParaRPr lang="cs-CZ" sz="1800" dirty="0"/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871883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>
          <a:xfrm>
            <a:off x="1301932" y="169817"/>
            <a:ext cx="8229600" cy="1143000"/>
          </a:xfrm>
        </p:spPr>
        <p:txBody>
          <a:bodyPr/>
          <a:lstStyle/>
          <a:p>
            <a:r>
              <a:rPr lang="cs-CZ" altLang="cs-CZ" sz="3200" b="1" dirty="0">
                <a:solidFill>
                  <a:srgbClr val="FF0000"/>
                </a:solidFill>
              </a:rPr>
              <a:t>Půdorysné schéma kláštera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01783" y="1436914"/>
            <a:ext cx="10306594" cy="5268686"/>
          </a:xfrm>
        </p:spPr>
        <p:txBody>
          <a:bodyPr/>
          <a:lstStyle/>
          <a:p>
            <a:pPr>
              <a:defRPr/>
            </a:pPr>
            <a:r>
              <a:rPr lang="cs-CZ" sz="1800" b="1" dirty="0" err="1"/>
              <a:t>Benediktíni</a:t>
            </a:r>
            <a:r>
              <a:rPr lang="cs-CZ" sz="1800" dirty="0"/>
              <a:t> – vypracovali model kláštera jako promyšleného stavebního celku s dispozicí budov určených pro potřeby řeholních společenství – stavební kánon (st. </a:t>
            </a:r>
            <a:r>
              <a:rPr lang="cs-CZ" sz="1800" dirty="0" err="1"/>
              <a:t>Gallen</a:t>
            </a:r>
            <a:r>
              <a:rPr lang="cs-CZ" sz="1800" dirty="0"/>
              <a:t> - kamenná projekce duchovního programu – 9. stol). Ustálené stavební schéma převzaly cisterciácké kláštery i další řády.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b="1" dirty="0"/>
              <a:t>Od 12. stol. </a:t>
            </a:r>
            <a:r>
              <a:rPr lang="cs-CZ" sz="1800" dirty="0"/>
              <a:t>–  s prosazením gotického slohu se uplatnil nový přístup, který nerozlišoval mezi budovami 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významnými a méně důležitými: hospodářskými dvory (</a:t>
            </a:r>
            <a:r>
              <a:rPr lang="cs-CZ" sz="1800" dirty="0" err="1"/>
              <a:t>grangie</a:t>
            </a:r>
            <a:r>
              <a:rPr lang="cs-CZ" sz="1800" dirty="0"/>
              <a:t>).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dirty="0"/>
              <a:t>Práce byla chápána jako jiná forma modlitby a o dvůr se pečovalo stejně jako o svatostánek.</a:t>
            </a:r>
          </a:p>
          <a:p>
            <a:pPr>
              <a:defRPr/>
            </a:pPr>
            <a:endParaRPr lang="cs-CZ" sz="1800" dirty="0"/>
          </a:p>
          <a:p>
            <a:pPr>
              <a:defRPr/>
            </a:pPr>
            <a:r>
              <a:rPr lang="cs-CZ" sz="1800" b="1" dirty="0"/>
              <a:t>Benediktínské kláštery  </a:t>
            </a:r>
            <a:r>
              <a:rPr lang="cs-CZ" sz="1800" dirty="0"/>
              <a:t>– strohé bez vnějších ozdob, bez obrazů (zakázala generální kapitula, jen P. Marie)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–  měla do nich přístup veřejnost – o poutích.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b="1" dirty="0"/>
              <a:t>Cisterciácké kláštery </a:t>
            </a:r>
            <a:r>
              <a:rPr lang="cs-CZ" sz="1800" dirty="0"/>
              <a:t>–  byly pro veřejnost uzavřené.</a:t>
            </a:r>
          </a:p>
          <a:p>
            <a:pPr>
              <a:defRPr/>
            </a:pPr>
            <a:endParaRPr lang="cs-CZ" sz="1800" dirty="0"/>
          </a:p>
          <a:p>
            <a:pPr>
              <a:defRPr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326607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/>
          </p:nvPr>
        </p:nvSpPr>
        <p:spPr>
          <a:xfrm>
            <a:off x="1981200" y="20638"/>
            <a:ext cx="8229600" cy="1143000"/>
          </a:xfrm>
        </p:spPr>
        <p:txBody>
          <a:bodyPr/>
          <a:lstStyle/>
          <a:p>
            <a:r>
              <a:rPr lang="cs-CZ" altLang="cs-CZ" sz="3200" b="1" dirty="0">
                <a:solidFill>
                  <a:srgbClr val="FF0000"/>
                </a:solidFill>
              </a:rPr>
              <a:t>Půdorysné schéma kláštera</a:t>
            </a:r>
            <a:endParaRPr lang="cs-CZ" altLang="cs-CZ" sz="32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4400" y="1309688"/>
            <a:ext cx="10398034" cy="54657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1800" b="1" dirty="0"/>
              <a:t>Klášter</a:t>
            </a:r>
            <a:r>
              <a:rPr lang="cs-CZ" sz="1800" dirty="0"/>
              <a:t>  –  </a:t>
            </a:r>
            <a:r>
              <a:rPr lang="cs-CZ" sz="1800" b="1" dirty="0"/>
              <a:t>budovy konventu  </a:t>
            </a:r>
            <a:r>
              <a:rPr lang="cs-CZ" sz="1800" dirty="0"/>
              <a:t>(dům opata, dům pro hosty, špitál, dvůr)</a:t>
            </a:r>
            <a:endParaRPr lang="cs-CZ" sz="1800" b="1" dirty="0"/>
          </a:p>
          <a:p>
            <a:pPr marL="0" indent="0">
              <a:buNone/>
              <a:defRPr/>
            </a:pPr>
            <a:r>
              <a:rPr lang="cs-CZ" sz="1800" dirty="0"/>
              <a:t>                   –  s pravidelným </a:t>
            </a:r>
            <a:r>
              <a:rPr lang="cs-CZ" sz="1800" b="1" dirty="0"/>
              <a:t>rajským dvorem</a:t>
            </a:r>
            <a:r>
              <a:rPr lang="cs-CZ" sz="1800" dirty="0"/>
              <a:t>, obklopeným </a:t>
            </a:r>
            <a:r>
              <a:rPr lang="cs-CZ" sz="1800" b="1" dirty="0"/>
              <a:t>ambitem</a:t>
            </a:r>
            <a:r>
              <a:rPr lang="cs-CZ" sz="1800" dirty="0"/>
              <a:t> (křížová chodba - spojení částí konventu)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–  rozdělení na část: 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a) </a:t>
            </a:r>
            <a:r>
              <a:rPr lang="cs-CZ" sz="1800" b="1" dirty="0"/>
              <a:t>mnišskou </a:t>
            </a:r>
            <a:r>
              <a:rPr lang="cs-CZ" sz="1800" dirty="0"/>
              <a:t>– východní křídlo konventu: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</a:t>
            </a:r>
            <a:r>
              <a:rPr lang="cs-CZ" sz="1800" b="1" i="1" dirty="0"/>
              <a:t>kapitulní síň</a:t>
            </a:r>
            <a:r>
              <a:rPr lang="cs-CZ" sz="1800" dirty="0"/>
              <a:t> – místnost pro shromáždění a práci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</a:t>
            </a:r>
            <a:r>
              <a:rPr lang="cs-CZ" sz="1800" b="1" i="1" dirty="0"/>
              <a:t>dormitář</a:t>
            </a:r>
            <a:r>
              <a:rPr lang="cs-CZ" sz="1800" dirty="0"/>
              <a:t> – ložnice v patře</a:t>
            </a:r>
          </a:p>
          <a:p>
            <a:pPr marL="0" indent="0">
              <a:buNone/>
              <a:defRPr/>
            </a:pPr>
            <a:r>
              <a:rPr lang="cs-CZ" sz="1800" b="1" i="1" dirty="0"/>
              <a:t>                                             </a:t>
            </a:r>
            <a:r>
              <a:rPr lang="cs-CZ" sz="1800" b="1" i="1" dirty="0" err="1"/>
              <a:t>reflektář</a:t>
            </a:r>
            <a:r>
              <a:rPr lang="cs-CZ" sz="1800" b="1" i="1" dirty="0"/>
              <a:t> </a:t>
            </a:r>
            <a:r>
              <a:rPr lang="cs-CZ" sz="1800" dirty="0"/>
              <a:t>– kuchyň,  jižní křídlo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</a:t>
            </a:r>
            <a:r>
              <a:rPr lang="cs-CZ" sz="1800" b="1" i="1" dirty="0" err="1"/>
              <a:t>klefaktorium</a:t>
            </a:r>
            <a:r>
              <a:rPr lang="cs-CZ" sz="1800" dirty="0"/>
              <a:t> – ohřívárna, jediná v klášteře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b) </a:t>
            </a:r>
            <a:r>
              <a:rPr lang="cs-CZ" sz="1800" b="1" dirty="0" err="1"/>
              <a:t>konvršskou</a:t>
            </a:r>
            <a:r>
              <a:rPr lang="cs-CZ" sz="1800" b="1" dirty="0"/>
              <a:t> </a:t>
            </a:r>
            <a:r>
              <a:rPr lang="cs-CZ" sz="1800" dirty="0"/>
              <a:t>– západní křídlo:  dormitář v patře</a:t>
            </a:r>
          </a:p>
          <a:p>
            <a:pPr marL="0" indent="0">
              <a:buNone/>
              <a:defRPr/>
            </a:pPr>
            <a:endParaRPr lang="cs-CZ" sz="1800" b="1" dirty="0"/>
          </a:p>
          <a:p>
            <a:pPr>
              <a:defRPr/>
            </a:pPr>
            <a:r>
              <a:rPr lang="cs-CZ" sz="1800" b="1" dirty="0"/>
              <a:t>Kostel</a:t>
            </a:r>
            <a:r>
              <a:rPr lang="cs-CZ" sz="1800" dirty="0"/>
              <a:t>  – ústřední jádro, k němuž z jižní strany přiléhaly budovy kláštera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–  půdorys latinského kříže s chórem, odděleny </a:t>
            </a:r>
            <a:r>
              <a:rPr lang="cs-CZ" sz="1800" dirty="0" err="1"/>
              <a:t>letnerem</a:t>
            </a:r>
            <a:endParaRPr lang="cs-CZ" sz="1800" dirty="0"/>
          </a:p>
          <a:p>
            <a:pPr marL="0" indent="0">
              <a:buNone/>
              <a:defRPr/>
            </a:pPr>
            <a:r>
              <a:rPr lang="cs-CZ" sz="1800" dirty="0"/>
              <a:t>                 –  východní: chórová, mnišská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–  západní: </a:t>
            </a:r>
            <a:r>
              <a:rPr lang="cs-CZ" sz="1800" dirty="0" err="1"/>
              <a:t>konvršská</a:t>
            </a:r>
            <a:endParaRPr lang="cs-CZ" sz="1800" dirty="0"/>
          </a:p>
          <a:p>
            <a:pPr marL="0" indent="0">
              <a:buNone/>
              <a:defRPr/>
            </a:pPr>
            <a:endParaRPr lang="cs-CZ" sz="1800" dirty="0"/>
          </a:p>
          <a:p>
            <a:pPr marL="0" indent="0">
              <a:buNone/>
              <a:defRPr/>
            </a:pPr>
            <a:endParaRPr lang="cs-CZ" sz="1800" dirty="0"/>
          </a:p>
          <a:p>
            <a:pPr marL="0" indent="0">
              <a:buNone/>
              <a:defRPr/>
            </a:pPr>
            <a:endParaRPr lang="cs-CZ" sz="1800" dirty="0"/>
          </a:p>
          <a:p>
            <a:pPr marL="0" indent="0">
              <a:buNone/>
              <a:defRPr/>
            </a:pPr>
            <a:endParaRPr lang="cs-CZ" sz="1800" dirty="0"/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2887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>
          <a:xfrm>
            <a:off x="1816100" y="50801"/>
            <a:ext cx="4337050" cy="1325563"/>
          </a:xfrm>
        </p:spPr>
        <p:txBody>
          <a:bodyPr/>
          <a:lstStyle/>
          <a:p>
            <a:r>
              <a:rPr lang="cs-CZ" altLang="cs-CZ" sz="3200" b="1" dirty="0"/>
              <a:t> </a:t>
            </a:r>
            <a:r>
              <a:rPr lang="cs-CZ" altLang="cs-CZ" sz="3200" b="1" dirty="0">
                <a:solidFill>
                  <a:srgbClr val="FF0000"/>
                </a:solidFill>
              </a:rPr>
              <a:t>Půdorysné schéma cisterciáckého kláštera:</a:t>
            </a:r>
          </a:p>
        </p:txBody>
      </p:sp>
      <p:pic>
        <p:nvPicPr>
          <p:cNvPr id="27651" name="Picture 4" descr="http://kralovskedilo.ktf.cuni.cz/assets/data/b323e2756439bf3f51787361f49c18ca2b89afb2f9f5abfad18d881617135e39-small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53589" y="1519643"/>
            <a:ext cx="5299575" cy="498434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ástupný symbol pro obsah 6"/>
          <p:cNvSpPr>
            <a:spLocks noGrp="1"/>
          </p:cNvSpPr>
          <p:nvPr>
            <p:ph sz="quarter" idx="4"/>
          </p:nvPr>
        </p:nvSpPr>
        <p:spPr>
          <a:xfrm>
            <a:off x="6324600" y="914401"/>
            <a:ext cx="4267200" cy="5275263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cs-CZ" sz="1800" dirty="0"/>
              <a:t>1 - Klášterní kostel, </a:t>
            </a:r>
          </a:p>
          <a:p>
            <a:pPr>
              <a:defRPr/>
            </a:pPr>
            <a:r>
              <a:rPr lang="cs-CZ" sz="1800" dirty="0"/>
              <a:t>2 - Západní průčelí kostela</a:t>
            </a:r>
          </a:p>
          <a:p>
            <a:pPr>
              <a:defRPr/>
            </a:pPr>
            <a:r>
              <a:rPr lang="cs-CZ" sz="1800" dirty="0"/>
              <a:t>3 - Předsíň kostela</a:t>
            </a:r>
          </a:p>
          <a:p>
            <a:pPr>
              <a:defRPr/>
            </a:pPr>
            <a:r>
              <a:rPr lang="cs-CZ" sz="1800" dirty="0"/>
              <a:t>4 - Severní portál do trojlodí</a:t>
            </a:r>
          </a:p>
          <a:p>
            <a:pPr>
              <a:defRPr/>
            </a:pPr>
            <a:r>
              <a:rPr lang="cs-CZ" sz="1800" dirty="0"/>
              <a:t>5 - Vchod z křížové chodby do</a:t>
            </a:r>
          </a:p>
          <a:p>
            <a:pPr marL="0" indent="0">
              <a:buNone/>
              <a:defRPr/>
            </a:pPr>
            <a:r>
              <a:rPr lang="cs-CZ" sz="1800" dirty="0"/>
              <a:t>            kostela</a:t>
            </a:r>
          </a:p>
          <a:p>
            <a:pPr>
              <a:defRPr/>
            </a:pPr>
            <a:r>
              <a:rPr lang="cs-CZ" sz="1800" dirty="0"/>
              <a:t>6 - Schodiště z kostela do dormitoria </a:t>
            </a:r>
          </a:p>
          <a:p>
            <a:pPr>
              <a:defRPr/>
            </a:pPr>
            <a:r>
              <a:rPr lang="cs-CZ" sz="1800" dirty="0"/>
              <a:t>7 – Sakristie</a:t>
            </a:r>
          </a:p>
          <a:p>
            <a:pPr>
              <a:defRPr/>
            </a:pPr>
            <a:r>
              <a:rPr lang="cs-CZ" sz="1800" dirty="0"/>
              <a:t>8 - Kapitulní síň</a:t>
            </a:r>
          </a:p>
          <a:p>
            <a:pPr>
              <a:defRPr/>
            </a:pPr>
            <a:r>
              <a:rPr lang="cs-CZ" sz="1800" dirty="0"/>
              <a:t>9 - Schodiště do dormitáře mnichů?</a:t>
            </a:r>
          </a:p>
          <a:p>
            <a:pPr>
              <a:defRPr/>
            </a:pPr>
            <a:r>
              <a:rPr lang="cs-CZ" sz="1800" dirty="0"/>
              <a:t>10 - Hovorna-</a:t>
            </a:r>
            <a:r>
              <a:rPr lang="cs-CZ" sz="1800" dirty="0" err="1"/>
              <a:t>parlatorium</a:t>
            </a:r>
            <a:endParaRPr lang="cs-CZ" sz="1800" dirty="0"/>
          </a:p>
          <a:p>
            <a:pPr>
              <a:defRPr/>
            </a:pPr>
            <a:r>
              <a:rPr lang="cs-CZ" sz="1800" dirty="0"/>
              <a:t>11 – Průchod</a:t>
            </a:r>
          </a:p>
          <a:p>
            <a:pPr>
              <a:defRPr/>
            </a:pPr>
            <a:r>
              <a:rPr lang="cs-CZ" sz="1800" dirty="0"/>
              <a:t>12 - Ohřívárna-kalefaktorium</a:t>
            </a:r>
          </a:p>
          <a:p>
            <a:pPr>
              <a:defRPr/>
            </a:pPr>
            <a:r>
              <a:rPr lang="cs-CZ" sz="1800" dirty="0"/>
              <a:t>13 – Refektář</a:t>
            </a:r>
          </a:p>
          <a:p>
            <a:pPr>
              <a:defRPr/>
            </a:pPr>
            <a:r>
              <a:rPr lang="cs-CZ" sz="1800" dirty="0"/>
              <a:t>14 – Kuchyně</a:t>
            </a:r>
          </a:p>
          <a:p>
            <a:pPr>
              <a:defRPr/>
            </a:pPr>
            <a:r>
              <a:rPr lang="cs-CZ" sz="1800" dirty="0"/>
              <a:t>15 - Refektář </a:t>
            </a:r>
            <a:r>
              <a:rPr lang="cs-CZ" sz="1800" dirty="0" err="1"/>
              <a:t>konvršů</a:t>
            </a:r>
            <a:endParaRPr lang="cs-CZ" sz="1800" dirty="0"/>
          </a:p>
          <a:p>
            <a:pPr>
              <a:defRPr/>
            </a:pPr>
            <a:r>
              <a:rPr lang="cs-CZ" sz="1800" dirty="0"/>
              <a:t>16 - Dormitář </a:t>
            </a:r>
            <a:r>
              <a:rPr lang="cs-CZ" sz="1800" dirty="0" err="1"/>
              <a:t>konvršů</a:t>
            </a:r>
            <a:r>
              <a:rPr lang="cs-CZ" sz="1800" dirty="0"/>
              <a:t> </a:t>
            </a:r>
          </a:p>
        </p:txBody>
      </p:sp>
      <p:sp>
        <p:nvSpPr>
          <p:cNvPr id="27653" name="Obdélník 7"/>
          <p:cNvSpPr>
            <a:spLocks noChangeArrowheads="1"/>
          </p:cNvSpPr>
          <p:nvPr/>
        </p:nvSpPr>
        <p:spPr bwMode="auto">
          <a:xfrm>
            <a:off x="3337696" y="5821364"/>
            <a:ext cx="23002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800" b="1" dirty="0"/>
              <a:t>Velehrad</a:t>
            </a:r>
          </a:p>
        </p:txBody>
      </p:sp>
    </p:spTree>
    <p:extLst>
      <p:ext uri="{BB962C8B-B14F-4D97-AF65-F5344CB8AC3E}">
        <p14:creationId xmlns:p14="http://schemas.microsoft.com/office/powerpoint/2010/main" val="4195305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>
          <a:xfrm>
            <a:off x="817382" y="0"/>
            <a:ext cx="8229600" cy="1143000"/>
          </a:xfrm>
        </p:spPr>
        <p:txBody>
          <a:bodyPr/>
          <a:lstStyle/>
          <a:p>
            <a:r>
              <a:rPr lang="cs-CZ" altLang="cs-CZ" sz="3200" b="1" dirty="0">
                <a:solidFill>
                  <a:srgbClr val="FF0000"/>
                </a:solidFill>
              </a:rPr>
              <a:t>Půdorysné schéma kláštera: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7829" y="914401"/>
            <a:ext cx="9913484" cy="5364163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dirty="0"/>
              <a:t>Trojlodní bazilika – na západě  </a:t>
            </a:r>
          </a:p>
          <a:p>
            <a:pPr>
              <a:defRPr/>
            </a:pPr>
            <a:r>
              <a:rPr lang="cs-CZ" sz="1800" b="1" dirty="0" err="1"/>
              <a:t>Scriptorium</a:t>
            </a:r>
            <a:r>
              <a:rPr lang="cs-CZ" sz="1800" dirty="0"/>
              <a:t> a knihovna –  severně transeptu </a:t>
            </a:r>
          </a:p>
          <a:p>
            <a:pPr>
              <a:defRPr/>
            </a:pPr>
            <a:r>
              <a:rPr lang="cs-CZ" sz="1800" b="1" dirty="0" err="1"/>
              <a:t>Clausura</a:t>
            </a:r>
            <a:r>
              <a:rPr lang="cs-CZ" sz="1800" dirty="0"/>
              <a:t> – vytápěná místnost na jižní straně s pravoúhlým rajským dvorem </a:t>
            </a:r>
          </a:p>
          <a:p>
            <a:pPr>
              <a:defRPr/>
            </a:pPr>
            <a:r>
              <a:rPr lang="cs-CZ" sz="1800" b="1" dirty="0"/>
              <a:t>Ambit</a:t>
            </a:r>
            <a:r>
              <a:rPr lang="cs-CZ" sz="1800" dirty="0"/>
              <a:t> – chodba kolem dvora</a:t>
            </a:r>
          </a:p>
          <a:p>
            <a:pPr>
              <a:defRPr/>
            </a:pPr>
            <a:r>
              <a:rPr lang="cs-CZ" sz="1800" b="1" dirty="0"/>
              <a:t>Kapitulní síň </a:t>
            </a:r>
            <a:r>
              <a:rPr lang="cs-CZ" sz="1800" dirty="0"/>
              <a:t>– jako součást klausury se objevuje až v 11. stol.</a:t>
            </a:r>
          </a:p>
          <a:p>
            <a:pPr>
              <a:defRPr/>
            </a:pPr>
            <a:r>
              <a:rPr lang="cs-CZ" sz="1800" dirty="0"/>
              <a:t>Vytápěná místnost – </a:t>
            </a:r>
            <a:r>
              <a:rPr lang="cs-CZ" sz="1800" dirty="0" err="1"/>
              <a:t>klefaktorium</a:t>
            </a:r>
            <a:r>
              <a:rPr lang="cs-CZ" sz="1800" dirty="0"/>
              <a:t> s </a:t>
            </a:r>
            <a:r>
              <a:rPr lang="cs-CZ" sz="1800" dirty="0" err="1"/>
              <a:t>hypokaustem</a:t>
            </a:r>
            <a:r>
              <a:rPr lang="cs-CZ" sz="1800" dirty="0"/>
              <a:t> (topením)</a:t>
            </a:r>
          </a:p>
          <a:p>
            <a:pPr>
              <a:defRPr/>
            </a:pPr>
            <a:r>
              <a:rPr lang="cs-CZ" sz="1800" b="1" dirty="0"/>
              <a:t>Dormitář </a:t>
            </a:r>
            <a:r>
              <a:rPr lang="cs-CZ" sz="1800" dirty="0"/>
              <a:t>– v prvním patře</a:t>
            </a:r>
          </a:p>
          <a:p>
            <a:pPr>
              <a:defRPr/>
            </a:pPr>
            <a:r>
              <a:rPr lang="cs-CZ" sz="1800" dirty="0"/>
              <a:t>Východní křídlo – lázně a </a:t>
            </a:r>
            <a:r>
              <a:rPr lang="cs-CZ" sz="1800" dirty="0" err="1"/>
              <a:t>latriny</a:t>
            </a:r>
            <a:endParaRPr lang="cs-CZ" sz="1800" dirty="0"/>
          </a:p>
          <a:p>
            <a:pPr>
              <a:defRPr/>
            </a:pPr>
            <a:r>
              <a:rPr lang="cs-CZ" sz="1800" dirty="0"/>
              <a:t>jižní křídlo – </a:t>
            </a:r>
            <a:r>
              <a:rPr lang="cs-CZ" sz="1800" b="1" dirty="0" err="1"/>
              <a:t>reflektář</a:t>
            </a:r>
            <a:r>
              <a:rPr lang="cs-CZ" sz="1800" dirty="0"/>
              <a:t> s chodbou ke kuchyni</a:t>
            </a:r>
          </a:p>
          <a:p>
            <a:pPr>
              <a:defRPr/>
            </a:pPr>
            <a:r>
              <a:rPr lang="cs-CZ" sz="1800" dirty="0"/>
              <a:t>jižně od kuchyně – budovy pivovaru a pekárny</a:t>
            </a:r>
          </a:p>
          <a:p>
            <a:pPr>
              <a:defRPr/>
            </a:pPr>
            <a:r>
              <a:rPr lang="cs-CZ" sz="1800" dirty="0"/>
              <a:t>západní křídlo – </a:t>
            </a:r>
            <a:r>
              <a:rPr lang="cs-CZ" sz="1800" b="1" dirty="0" err="1"/>
              <a:t>cellarium</a:t>
            </a:r>
            <a:r>
              <a:rPr lang="cs-CZ" sz="1800" dirty="0"/>
              <a:t>, místnost pro návštěvy</a:t>
            </a:r>
          </a:p>
          <a:p>
            <a:pPr>
              <a:defRPr/>
            </a:pPr>
            <a:r>
              <a:rPr lang="cs-CZ" sz="1800" dirty="0"/>
              <a:t>severní strana kostela – ubytovna mnichů, příbytek pro hosty, palác opata</a:t>
            </a:r>
          </a:p>
          <a:p>
            <a:pPr>
              <a:defRPr/>
            </a:pPr>
            <a:r>
              <a:rPr lang="cs-CZ" sz="1800" dirty="0"/>
              <a:t>hřbitov slouží jako ovocná zahrada, příbytek zahradníka</a:t>
            </a:r>
          </a:p>
          <a:p>
            <a:pPr>
              <a:defRPr/>
            </a:pPr>
            <a:r>
              <a:rPr lang="cs-CZ" sz="1800" dirty="0"/>
              <a:t>jižně od kláštera hospodářské objekty – sýpka, budovy řemeslníků, stáje aj</a:t>
            </a:r>
          </a:p>
          <a:p>
            <a:pPr>
              <a:defRPr/>
            </a:pPr>
            <a:endParaRPr lang="cs-CZ" sz="1800" dirty="0"/>
          </a:p>
          <a:p>
            <a:pPr>
              <a:defRPr/>
            </a:pPr>
            <a:endParaRPr lang="cs-CZ" sz="1800" dirty="0"/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094544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cs-CZ" altLang="cs-CZ" sz="3200" b="1" dirty="0">
                <a:solidFill>
                  <a:srgbClr val="FF0000"/>
                </a:solidFill>
              </a:rPr>
              <a:t>Církevní objekty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84217" y="1143000"/>
            <a:ext cx="10319657" cy="57150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cs-CZ" sz="1800" b="1" dirty="0"/>
              <a:t>Kostely</a:t>
            </a:r>
            <a:r>
              <a:rPr lang="cs-CZ" sz="1800" dirty="0"/>
              <a:t> – jejich vznik je spjat se vznikem církevní organizace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– centra farních okruhů a měly funkci liturgickou (bohoslužebnou)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– archeologicky je rozpoznatelná jejich křestní funkce (ve středověku ponořením do křtitelnice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(nádrž – piscina </a:t>
            </a:r>
            <a:r>
              <a:rPr lang="cs-CZ" sz="1800" dirty="0" err="1"/>
              <a:t>sacra</a:t>
            </a:r>
            <a:r>
              <a:rPr lang="cs-CZ" sz="1800" dirty="0"/>
              <a:t>: bazilika sv. Jiří)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– doloženo v písemných pramenech pro kostel v Úněticích z 12. st.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–  měly většinou obdélný půdorys:  jedno i vícelodní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–  na západní straně stála jedna či více věží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–  na východě presbytář s oltářem (půlobloukový nebo podkovovitý)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–   opěrné pilíře: čtvercové, obdélné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–   </a:t>
            </a:r>
            <a:r>
              <a:rPr lang="cs-CZ" sz="1800" dirty="0" err="1"/>
              <a:t>empory</a:t>
            </a:r>
            <a:r>
              <a:rPr lang="cs-CZ" sz="1800" dirty="0"/>
              <a:t>:   určují vlastnické kostely (bazilika v </a:t>
            </a:r>
            <a:r>
              <a:rPr lang="cs-CZ" sz="1800" dirty="0" err="1"/>
              <a:t>Živhošti</a:t>
            </a:r>
            <a:r>
              <a:rPr lang="cs-CZ" sz="1800" dirty="0"/>
              <a:t>)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vyvýšená tribuna, na níž šlechtic a jeho rodina sledoval bohoslužby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–  gotické:  lomené oblouky, opěrné pilíře -  lichoběžníkové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–  hřbitovy: od 12/ 13. stol. pohřbívání v půdě vysvěcené knězem</a:t>
            </a:r>
          </a:p>
          <a:p>
            <a:pPr>
              <a:defRPr/>
            </a:pPr>
            <a:r>
              <a:rPr lang="cs-CZ" sz="1800" b="1" dirty="0" err="1"/>
              <a:t>Patrocínia</a:t>
            </a:r>
            <a:r>
              <a:rPr lang="cs-CZ" sz="1800" b="1" dirty="0"/>
              <a:t>:</a:t>
            </a:r>
            <a:r>
              <a:rPr lang="cs-CZ" sz="1800" dirty="0"/>
              <a:t>  nejstarší předrománské kostely na hradištích: zasvěcení sv. Klimentu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románské kostely před pol. 12. stol.: sv. Gothard a mladší sv. Havel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románské kostely 12.-1.pol. 13. stol.: sv. Jakub a Martin (kolonizace)</a:t>
            </a:r>
          </a:p>
          <a:p>
            <a:pPr>
              <a:defRPr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018545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0343" y="483326"/>
            <a:ext cx="10646228" cy="6146074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endParaRPr lang="cs-CZ" sz="1800" b="1" dirty="0"/>
          </a:p>
          <a:p>
            <a:pPr>
              <a:defRPr/>
            </a:pPr>
            <a:r>
              <a:rPr lang="cs-CZ" sz="1800" b="1" dirty="0"/>
              <a:t>Hřbitovy </a:t>
            </a:r>
            <a:r>
              <a:rPr lang="cs-CZ" sz="1800" dirty="0"/>
              <a:t>– ohrazeny zdí, sloužily k pochovávání zemřelých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–  poskytují doklady pronikání křesťanství i pohanských přežitků obolus mrtvých (</a:t>
            </a:r>
            <a:r>
              <a:rPr lang="cs-CZ" sz="1800" dirty="0" err="1"/>
              <a:t>charónova</a:t>
            </a:r>
            <a:r>
              <a:rPr lang="cs-CZ" sz="1800" dirty="0"/>
              <a:t> mince)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–  proti zbytkům pohanství vydal Břetislav I. (1035-55) tzv. Břetislavovy dekrety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r>
              <a:rPr lang="cs-CZ" sz="1800" b="1" dirty="0"/>
              <a:t>Osária</a:t>
            </a:r>
            <a:r>
              <a:rPr lang="cs-CZ" sz="1800" dirty="0"/>
              <a:t> – kostnice, Sedlec u Kutné Hory, </a:t>
            </a:r>
            <a:r>
              <a:rPr lang="cs-CZ" sz="1800" dirty="0" err="1"/>
              <a:t>Hallstatt</a:t>
            </a:r>
            <a:r>
              <a:rPr lang="cs-CZ" sz="1800" dirty="0"/>
              <a:t> u Salzburgu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–  sběrné pohřebiště pro více rodin či sídlišť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– celkový počet kostí podle počtu určité kosti (pravý femur, pravý </a:t>
            </a:r>
            <a:r>
              <a:rPr lang="cs-CZ" sz="1800" dirty="0" err="1"/>
              <a:t>radius</a:t>
            </a:r>
            <a:r>
              <a:rPr lang="cs-CZ" sz="1800" dirty="0"/>
              <a:t>)                        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– </a:t>
            </a:r>
            <a:r>
              <a:rPr lang="cs-CZ" sz="1800" dirty="0" err="1"/>
              <a:t>Koválov</a:t>
            </a:r>
            <a:r>
              <a:rPr lang="cs-CZ" sz="1800" dirty="0"/>
              <a:t> u Žabčic – pod presbytářem krypta druhotně použitá jako kostnice (asi 300 jedinců)                                       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Pohořelice – </a:t>
            </a:r>
            <a:r>
              <a:rPr lang="cs-CZ" sz="1800" dirty="0" err="1"/>
              <a:t>Klášterka</a:t>
            </a:r>
            <a:r>
              <a:rPr lang="cs-CZ" sz="1800" dirty="0"/>
              <a:t>, Strachotín, Mušov, Brno – Petrov</a:t>
            </a:r>
          </a:p>
          <a:p>
            <a:pPr>
              <a:defRPr/>
            </a:pPr>
            <a:endParaRPr lang="cs-CZ" sz="1800" b="1" dirty="0"/>
          </a:p>
          <a:p>
            <a:pPr>
              <a:defRPr/>
            </a:pPr>
            <a:r>
              <a:rPr lang="cs-CZ" sz="1800" b="1" dirty="0" err="1"/>
              <a:t>Karnery</a:t>
            </a:r>
            <a:r>
              <a:rPr lang="cs-CZ" sz="1800" b="1" dirty="0"/>
              <a:t> </a:t>
            </a:r>
            <a:r>
              <a:rPr lang="cs-CZ" sz="1800" dirty="0"/>
              <a:t> –  </a:t>
            </a:r>
            <a:r>
              <a:rPr lang="cs-CZ" sz="1800" dirty="0" err="1"/>
              <a:t>spácielně</a:t>
            </a:r>
            <a:r>
              <a:rPr lang="cs-CZ" sz="1800" dirty="0"/>
              <a:t> budované pohřební kaple s apsidou přiložené ke kostelu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–  většinou dvoupodlažní: dole osárium, nad ním kaple pro máry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(</a:t>
            </a:r>
            <a:r>
              <a:rPr lang="cs-CZ" sz="1800" dirty="0" err="1"/>
              <a:t>Mstěnice</a:t>
            </a:r>
            <a:r>
              <a:rPr lang="cs-CZ" sz="1800" dirty="0"/>
              <a:t>, Staré Město, Podivín, </a:t>
            </a:r>
            <a:r>
              <a:rPr lang="cs-CZ" sz="1800" dirty="0" err="1"/>
              <a:t>Petronell</a:t>
            </a:r>
            <a:r>
              <a:rPr lang="cs-CZ" sz="1800" dirty="0"/>
              <a:t>, </a:t>
            </a:r>
            <a:r>
              <a:rPr lang="cs-CZ" sz="1800" dirty="0" err="1"/>
              <a:t>Mödling</a:t>
            </a:r>
            <a:r>
              <a:rPr lang="cs-CZ" sz="1800" dirty="0"/>
              <a:t>)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–  někdy jde jen o prosté jámy 2 x 2 m vyplněné lidskými kostmi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–  vznikají již před polovinou 13. stol.</a:t>
            </a:r>
          </a:p>
          <a:p>
            <a:pPr marL="0" indent="0">
              <a:buNone/>
              <a:defRPr/>
            </a:pPr>
            <a:endParaRPr lang="cs-CZ" sz="1800" dirty="0"/>
          </a:p>
          <a:p>
            <a:pPr marL="0" indent="0">
              <a:buNone/>
              <a:defRPr/>
            </a:pPr>
            <a:endParaRPr lang="cs-CZ" sz="1800" dirty="0"/>
          </a:p>
          <a:p>
            <a:pPr>
              <a:defRPr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47147764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1105</TotalTime>
  <Words>1144</Words>
  <Application>Microsoft Office PowerPoint</Application>
  <PresentationFormat>Širokoúhlá obrazovka</PresentationFormat>
  <Paragraphs>137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Motiv Office</vt:lpstr>
      <vt:lpstr>Archeologie středověké a novověké sakrální architektury</vt:lpstr>
      <vt:lpstr>Sakrální architektura</vt:lpstr>
      <vt:lpstr>Sakrální architektura</vt:lpstr>
      <vt:lpstr>Půdorysné schéma kláštera</vt:lpstr>
      <vt:lpstr>Půdorysné schéma kláštera</vt:lpstr>
      <vt:lpstr> Půdorysné schéma cisterciáckého kláštera:</vt:lpstr>
      <vt:lpstr>Půdorysné schéma kláštera:</vt:lpstr>
      <vt:lpstr>Církevní objekty</vt:lpstr>
      <vt:lpstr>Prezentace aplikace PowerPoint</vt:lpstr>
      <vt:lpstr>                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Zaniklé vesnice</dc:title>
  <dc:creator>Kuklova</dc:creator>
  <cp:lastModifiedBy>Markéta Tymonová</cp:lastModifiedBy>
  <cp:revision>69</cp:revision>
  <dcterms:created xsi:type="dcterms:W3CDTF">2017-01-31T16:06:48Z</dcterms:created>
  <dcterms:modified xsi:type="dcterms:W3CDTF">2023-01-12T13:32:13Z</dcterms:modified>
</cp:coreProperties>
</file>