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19" r:id="rId4"/>
    <p:sldId id="320" r:id="rId5"/>
    <p:sldId id="317" r:id="rId6"/>
    <p:sldId id="287" r:id="rId7"/>
    <p:sldId id="372" r:id="rId8"/>
    <p:sldId id="373" r:id="rId9"/>
    <p:sldId id="374" r:id="rId10"/>
    <p:sldId id="314" r:id="rId11"/>
    <p:sldId id="322" r:id="rId12"/>
    <p:sldId id="324" r:id="rId13"/>
    <p:sldId id="375" r:id="rId14"/>
    <p:sldId id="335" r:id="rId15"/>
    <p:sldId id="354" r:id="rId16"/>
    <p:sldId id="288" r:id="rId17"/>
    <p:sldId id="290" r:id="rId18"/>
    <p:sldId id="456" r:id="rId19"/>
    <p:sldId id="310" r:id="rId20"/>
    <p:sldId id="272" r:id="rId21"/>
    <p:sldId id="334" r:id="rId22"/>
    <p:sldId id="273" r:id="rId23"/>
    <p:sldId id="274" r:id="rId24"/>
    <p:sldId id="329" r:id="rId25"/>
    <p:sldId id="276" r:id="rId26"/>
    <p:sldId id="332" r:id="rId27"/>
    <p:sldId id="333" r:id="rId28"/>
    <p:sldId id="277" r:id="rId29"/>
    <p:sldId id="338" r:id="rId30"/>
    <p:sldId id="337" r:id="rId31"/>
    <p:sldId id="278" r:id="rId32"/>
    <p:sldId id="279" r:id="rId33"/>
    <p:sldId id="342" r:id="rId34"/>
    <p:sldId id="341" r:id="rId35"/>
    <p:sldId id="343" r:id="rId36"/>
    <p:sldId id="344" r:id="rId37"/>
    <p:sldId id="345" r:id="rId38"/>
    <p:sldId id="281" r:id="rId39"/>
    <p:sldId id="366" r:id="rId40"/>
    <p:sldId id="367" r:id="rId41"/>
    <p:sldId id="364" r:id="rId42"/>
    <p:sldId id="365" r:id="rId43"/>
    <p:sldId id="283" r:id="rId44"/>
    <p:sldId id="336" r:id="rId45"/>
    <p:sldId id="340" r:id="rId46"/>
    <p:sldId id="371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Archeologie středověké a novověké sakrální architektury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Hřbitovy a pohřební praktiky, osária, kostnice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devocionálie.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4">
            <a:extLst>
              <a:ext uri="{FF2B5EF4-FFF2-40B4-BE49-F238E27FC236}">
                <a16:creationId xmlns:a16="http://schemas.microsoft.com/office/drawing/2014/main" id="{5D41E9C3-EB27-40B8-AEE1-A10058F26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5" y="1776693"/>
            <a:ext cx="7330720" cy="487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8">
            <a:extLst>
              <a:ext uri="{FF2B5EF4-FFF2-40B4-BE49-F238E27FC236}">
                <a16:creationId xmlns:a16="http://schemas.microsoft.com/office/drawing/2014/main" id="{250D2158-94BF-4DFA-A3CA-C672E88F4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1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717" y="438943"/>
            <a:ext cx="3824288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9">
            <a:extLst>
              <a:ext uri="{FF2B5EF4-FFF2-40B4-BE49-F238E27FC236}">
                <a16:creationId xmlns:a16="http://schemas.microsoft.com/office/drawing/2014/main" id="{7A38EF5A-074A-4C49-99CB-F1C0CB596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3" y="92213"/>
            <a:ext cx="2259013" cy="278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CF47FBAD-A88C-4DB0-9A58-C697CB03C1B6}"/>
              </a:ext>
            </a:extLst>
          </p:cNvPr>
          <p:cNvSpPr txBox="1">
            <a:spLocks/>
          </p:cNvSpPr>
          <p:nvPr/>
        </p:nvSpPr>
        <p:spPr>
          <a:xfrm>
            <a:off x="3646488" y="361950"/>
            <a:ext cx="3059112" cy="990600"/>
          </a:xfrm>
          <a:prstGeom prst="rect">
            <a:avLst/>
          </a:prstGeom>
        </p:spPr>
        <p:txBody>
          <a:bodyPr lIns="51435" tIns="25718" rIns="51435" bIns="25718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        </a:t>
            </a:r>
            <a:r>
              <a:rPr lang="cs-CZ" altLang="cs-CZ" sz="5800" b="1" dirty="0">
                <a:solidFill>
                  <a:srgbClr val="FF0000"/>
                </a:solidFill>
              </a:rPr>
              <a:t>Stěbořice</a:t>
            </a:r>
          </a:p>
          <a:p>
            <a:pPr>
              <a:defRPr/>
            </a:pPr>
            <a:r>
              <a:rPr lang="cs-CZ" altLang="cs-CZ" sz="4275" b="1" dirty="0">
                <a:solidFill>
                  <a:srgbClr val="FF0000"/>
                </a:solidFill>
              </a:rPr>
              <a:t>    </a:t>
            </a:r>
            <a:r>
              <a:rPr lang="cs-CZ" altLang="cs-CZ" sz="2850" b="1" dirty="0">
                <a:solidFill>
                  <a:srgbClr val="FF0000"/>
                </a:solidFill>
              </a:rPr>
              <a:t>kostrový mohylník, 2. pol. 9. stol.</a:t>
            </a:r>
            <a:r>
              <a:rPr lang="cs-CZ" altLang="cs-CZ" sz="2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50CE37C-AECF-46C4-8ADC-54DD7E769008}"/>
              </a:ext>
            </a:extLst>
          </p:cNvPr>
          <p:cNvSpPr txBox="1"/>
          <p:nvPr/>
        </p:nvSpPr>
        <p:spPr>
          <a:xfrm flipH="1">
            <a:off x="1495769" y="5582479"/>
            <a:ext cx="5620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chemeClr val="bg1"/>
                </a:solidFill>
              </a:rPr>
              <a:t>1952–1953, 1955 a 1961  –  výzkum Lumíra </a:t>
            </a:r>
            <a:r>
              <a:rPr lang="cs-CZ" sz="2000" b="1" dirty="0" err="1">
                <a:solidFill>
                  <a:schemeClr val="bg1"/>
                </a:solidFill>
              </a:rPr>
              <a:t>Jisla</a:t>
            </a:r>
            <a:endParaRPr lang="cs-CZ" sz="20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sz="2000" b="1" dirty="0">
                <a:solidFill>
                  <a:schemeClr val="bg1"/>
                </a:solidFill>
              </a:rPr>
              <a:t>                                               –  prozkoumáno 43 mohyl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23BE79-8B85-4560-91EF-809B2E540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337" y="463548"/>
            <a:ext cx="7288213" cy="63246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cs-CZ" sz="2000" b="1" dirty="0">
                <a:solidFill>
                  <a:srgbClr val="FF0000"/>
                </a:solidFill>
              </a:rPr>
              <a:t>3.  Kostelní hřbitovy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400" b="1" dirty="0">
                <a:solidFill>
                  <a:srgbClr val="FF0000"/>
                </a:solidFill>
              </a:rPr>
              <a:t>     </a:t>
            </a:r>
            <a:r>
              <a:rPr lang="cs-CZ" sz="1800" dirty="0"/>
              <a:t>–  doklad upevňování křesťanství </a:t>
            </a:r>
          </a:p>
          <a:p>
            <a:pPr marL="0" indent="0">
              <a:buNone/>
              <a:defRPr/>
            </a:pPr>
            <a:r>
              <a:rPr lang="cs-CZ" sz="1800" dirty="0"/>
              <a:t>       –  </a:t>
            </a:r>
            <a:r>
              <a:rPr lang="cs-CZ" sz="1800" b="1" dirty="0"/>
              <a:t>9. stol:  </a:t>
            </a:r>
            <a:r>
              <a:rPr lang="cs-CZ" sz="1800" dirty="0"/>
              <a:t>hřbitovy u kostelů součást sídelního prostoru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nekropole se stovkami hrobů:  Mikulčice, </a:t>
            </a:r>
            <a:r>
              <a:rPr lang="cs-CZ" sz="1800" dirty="0" err="1"/>
              <a:t>Pohansko</a:t>
            </a:r>
            <a:r>
              <a:rPr lang="cs-CZ" sz="1800" dirty="0"/>
              <a:t>, St. Město</a:t>
            </a:r>
            <a:endParaRPr lang="cs-CZ" sz="1800" b="1" dirty="0"/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 err="1"/>
              <a:t>Pohansko</a:t>
            </a:r>
            <a:r>
              <a:rPr lang="cs-CZ" sz="1800" b="1" dirty="0"/>
              <a:t>  –  hřbitov u 1. kostela:  </a:t>
            </a:r>
            <a:r>
              <a:rPr lang="cs-CZ" sz="1800" dirty="0"/>
              <a:t>407 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38% mužů, 19% žen, 41% dětí, 2% </a:t>
            </a:r>
            <a:r>
              <a:rPr lang="cs-CZ" sz="1800" dirty="0" err="1"/>
              <a:t>neurč</a:t>
            </a:r>
            <a:r>
              <a:rPr lang="cs-CZ" sz="1800" dirty="0"/>
              <a:t>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90 H  - bohatých jedinců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32 H  - ostruhy (5 H i se zbraněmi, 8 jen zbraně)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47 H  - šperky </a:t>
            </a:r>
            <a:r>
              <a:rPr lang="cs-CZ" sz="1800" dirty="0" err="1"/>
              <a:t>byz</a:t>
            </a:r>
            <a:r>
              <a:rPr lang="cs-CZ" sz="1800" dirty="0"/>
              <a:t>.-orient. rázu, 3 H blatnicko-</a:t>
            </a:r>
            <a:r>
              <a:rPr lang="cs-CZ" sz="1800" dirty="0" err="1"/>
              <a:t>mikulčic</a:t>
            </a:r>
            <a:r>
              <a:rPr lang="cs-CZ" sz="1800" dirty="0"/>
              <a:t>. rázu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50 % - bez milodarů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</a:t>
            </a:r>
            <a:r>
              <a:rPr lang="cs-CZ" sz="1800" b="1" dirty="0"/>
              <a:t>–   jižní předhradí:  </a:t>
            </a:r>
            <a:r>
              <a:rPr lang="cs-CZ" sz="1800" dirty="0"/>
              <a:t>200 H ve skupinkách mezi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sídlištními objekty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Jízdní družina)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37891" name="Obrázek 1">
            <a:extLst>
              <a:ext uri="{FF2B5EF4-FFF2-40B4-BE49-F238E27FC236}">
                <a16:creationId xmlns:a16="http://schemas.microsoft.com/office/drawing/2014/main" id="{61FADBEF-759D-41F4-AF17-A9FC3D988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" y="3236122"/>
            <a:ext cx="1558946" cy="315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ázek 3">
            <a:extLst>
              <a:ext uri="{FF2B5EF4-FFF2-40B4-BE49-F238E27FC236}">
                <a16:creationId xmlns:a16="http://schemas.microsoft.com/office/drawing/2014/main" id="{09F981AD-2433-4225-A2F0-36DF75999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55" y="2239961"/>
            <a:ext cx="3411008" cy="379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ovéPole 4">
            <a:extLst>
              <a:ext uri="{FF2B5EF4-FFF2-40B4-BE49-F238E27FC236}">
                <a16:creationId xmlns:a16="http://schemas.microsoft.com/office/drawing/2014/main" id="{25D02165-C917-4D8D-8997-2A623DBC1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425" y="333376"/>
            <a:ext cx="30305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1958</a:t>
            </a:r>
            <a:r>
              <a:rPr lang="cs-CZ" altLang="cs-CZ" sz="1600" dirty="0"/>
              <a:t> - výzkum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na místě kultovní ohrady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(pol. 9. stol.)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Jednolodní kostel: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d. 18,65 m a š. 7,2 m</a:t>
            </a:r>
            <a:endParaRPr lang="cs-CZ" altLang="cs-CZ" sz="1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A06DD5-9926-4A61-B73B-A3C7676D4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847725"/>
            <a:ext cx="12106275" cy="6477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Poloha koster: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základní</a:t>
            </a:r>
            <a:r>
              <a:rPr lang="cs-CZ" sz="1900" dirty="0"/>
              <a:t>    –  naznak s lebkou na týlu, hlavou k Z, paže podél těla a nohama vedle sebe 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odchylky</a:t>
            </a:r>
            <a:r>
              <a:rPr lang="cs-CZ" sz="1900" dirty="0"/>
              <a:t>   –  uložení rukou, nohou, položení lebky – i druhotně (hlodavci aj.)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anomálie</a:t>
            </a:r>
            <a:r>
              <a:rPr lang="cs-CZ" sz="1900" dirty="0"/>
              <a:t>   –  pohřby na okraji pohřebiště, vampyrismus   </a:t>
            </a:r>
          </a:p>
          <a:p>
            <a:pPr>
              <a:defRPr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Dislokace hrobových nálezů:</a:t>
            </a:r>
          </a:p>
          <a:p>
            <a:pPr marL="0" indent="0">
              <a:buNone/>
              <a:defRPr/>
            </a:pPr>
            <a:r>
              <a:rPr lang="cs-CZ" sz="1600" dirty="0"/>
              <a:t>      </a:t>
            </a:r>
            <a:r>
              <a:rPr lang="cs-CZ" sz="1800" b="1" dirty="0"/>
              <a:t>milodary</a:t>
            </a:r>
            <a:r>
              <a:rPr lang="cs-CZ" sz="1800" dirty="0"/>
              <a:t>   –  předměty úmyslně uložené do hrobu za fiktivním účelem (ostruhy u lebky)</a:t>
            </a:r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dirty="0"/>
              <a:t>dokladové předměty</a:t>
            </a:r>
            <a:r>
              <a:rPr lang="cs-CZ" sz="1800" dirty="0"/>
              <a:t>  –  věci vložené bez zvláštního záměru (součásti oděvu)</a:t>
            </a:r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dirty="0"/>
              <a:t>předměty masového výskytu  </a:t>
            </a:r>
            <a:r>
              <a:rPr lang="cs-CZ" sz="1800" dirty="0"/>
              <a:t>–  nádoby, vědra, nože, srpy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2400" dirty="0"/>
              <a:t> </a:t>
            </a:r>
            <a:r>
              <a:rPr lang="cs-CZ" sz="2000" b="1" dirty="0">
                <a:solidFill>
                  <a:srgbClr val="FF0000"/>
                </a:solidFill>
              </a:rPr>
              <a:t>Pohřební výbava:</a:t>
            </a:r>
          </a:p>
          <a:p>
            <a:pPr marL="0" indent="0">
              <a:buNone/>
              <a:defRPr/>
            </a:pPr>
            <a:r>
              <a:rPr lang="cs-CZ" sz="1800" dirty="0"/>
              <a:t>       </a:t>
            </a:r>
            <a:r>
              <a:rPr lang="cs-CZ" sz="1900" b="1" dirty="0"/>
              <a:t>a)  venkovské pohřebiště  </a:t>
            </a:r>
            <a:r>
              <a:rPr lang="cs-CZ" sz="1900" dirty="0"/>
              <a:t>–  poměr M a Ž hrobů je přibližně vyrovnaný  (index maskulinity)</a:t>
            </a:r>
          </a:p>
          <a:p>
            <a:pPr marL="0" indent="0">
              <a:buNone/>
              <a:defRPr/>
            </a:pPr>
            <a:r>
              <a:rPr lang="cs-CZ" sz="1900" b="1" dirty="0"/>
              <a:t>       b) centrální lokality  </a:t>
            </a:r>
            <a:r>
              <a:rPr lang="cs-CZ" sz="1900" dirty="0"/>
              <a:t>–  cca 70% bohatě vybavených hrobů:  </a:t>
            </a:r>
            <a:r>
              <a:rPr lang="cs-CZ" sz="1900" dirty="0" err="1"/>
              <a:t>Dol</a:t>
            </a:r>
            <a:r>
              <a:rPr lang="cs-CZ" sz="1900" dirty="0"/>
              <a:t>. Věstonice, Morkůvky, Vel. Bílovice; Rajhradice 54%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keramika: </a:t>
            </a:r>
            <a:r>
              <a:rPr lang="cs-CZ" sz="1900" dirty="0" err="1"/>
              <a:t>NechvalínI+II</a:t>
            </a:r>
            <a:r>
              <a:rPr lang="cs-CZ" sz="1900" dirty="0"/>
              <a:t>. 21+13%; </a:t>
            </a:r>
            <a:r>
              <a:rPr lang="cs-CZ" sz="1900" dirty="0" err="1"/>
              <a:t>PrušánkyI</a:t>
            </a:r>
            <a:r>
              <a:rPr lang="cs-CZ" sz="1900" dirty="0"/>
              <a:t>. 34,5%, Morkůvky 44 %,  H. Kotvice 30%, D. Věstonice25% </a:t>
            </a:r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</a:p>
          <a:p>
            <a:pPr>
              <a:defRPr/>
            </a:pPr>
            <a:r>
              <a:rPr lang="cs-CZ" sz="1900" dirty="0"/>
              <a:t>  </a:t>
            </a:r>
            <a:r>
              <a:rPr lang="cs-CZ" sz="1900" b="1" dirty="0"/>
              <a:t>mužské</a:t>
            </a:r>
            <a:r>
              <a:rPr lang="cs-CZ" sz="1900" dirty="0"/>
              <a:t>  –  zbraně (meče, sekery-bradatice, kopí, šipky); jezdecká výstroj (udidlo, ostruhy, třmeny), vědérka, srpy, ocílky, křes. kameny, </a:t>
            </a:r>
          </a:p>
          <a:p>
            <a:pPr>
              <a:defRPr/>
            </a:pPr>
            <a:r>
              <a:rPr lang="cs-CZ" sz="1900" dirty="0"/>
              <a:t>  </a:t>
            </a:r>
            <a:r>
              <a:rPr lang="cs-CZ" sz="1900" b="1" dirty="0"/>
              <a:t>ženské</a:t>
            </a:r>
            <a:r>
              <a:rPr lang="cs-CZ" sz="1900" dirty="0"/>
              <a:t>  –  šperk (náušnice typu podunajského i </a:t>
            </a:r>
            <a:r>
              <a:rPr lang="cs-CZ" sz="1900" dirty="0" err="1"/>
              <a:t>veligradského</a:t>
            </a:r>
            <a:r>
              <a:rPr lang="cs-CZ" sz="1900" dirty="0"/>
              <a:t> – tj. </a:t>
            </a:r>
            <a:r>
              <a:rPr lang="cs-CZ" sz="1900" dirty="0" err="1"/>
              <a:t>byzantsko</a:t>
            </a:r>
            <a:r>
              <a:rPr lang="cs-CZ" sz="1900" dirty="0"/>
              <a:t>–orientálního rázu),  </a:t>
            </a:r>
            <a:r>
              <a:rPr lang="cs-CZ" sz="1900" dirty="0" err="1"/>
              <a:t>gombíky</a:t>
            </a:r>
            <a:r>
              <a:rPr lang="cs-CZ" sz="1900" dirty="0"/>
              <a:t>, prsteny, korálky, přívěsky aj.</a:t>
            </a:r>
          </a:p>
          <a:p>
            <a:pPr>
              <a:defRPr/>
            </a:pPr>
            <a:r>
              <a:rPr lang="cs-CZ" sz="1900" dirty="0"/>
              <a:t>  </a:t>
            </a:r>
            <a:r>
              <a:rPr lang="cs-CZ" sz="1900" b="1" dirty="0"/>
              <a:t>dětské </a:t>
            </a:r>
            <a:r>
              <a:rPr lang="cs-CZ" sz="1900" dirty="0"/>
              <a:t> –  zbraně (prestižní postavení), šperky (tzv. posmrtná svatba – neprovdané dívky?), rolničky , </a:t>
            </a:r>
            <a:r>
              <a:rPr lang="cs-CZ" sz="1900" dirty="0" err="1"/>
              <a:t>gombíky</a:t>
            </a:r>
            <a:r>
              <a:rPr lang="cs-CZ" sz="1900" dirty="0"/>
              <a:t>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>
            <a:extLst>
              <a:ext uri="{FF2B5EF4-FFF2-40B4-BE49-F238E27FC236}">
                <a16:creationId xmlns:a16="http://schemas.microsoft.com/office/drawing/2014/main" id="{3A4EE257-4D8D-49E2-935A-199241AB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285558"/>
            <a:ext cx="8448675" cy="545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1">
            <a:extLst>
              <a:ext uri="{FF2B5EF4-FFF2-40B4-BE49-F238E27FC236}">
                <a16:creationId xmlns:a16="http://schemas.microsoft.com/office/drawing/2014/main" id="{EB58C825-E9B4-44C0-8C41-8D1E5B7A9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258881"/>
            <a:ext cx="37513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A – Předměty denní potřeby a nástroje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B – Zbraně a součásti bojovnické výstroje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C – Předměty kultovního charakteru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(Podle M. </a:t>
            </a:r>
            <a:r>
              <a:rPr lang="cs-CZ" altLang="cs-CZ" sz="1400" b="1" dirty="0" err="1"/>
              <a:t>Hanuliak</a:t>
            </a:r>
            <a:r>
              <a:rPr lang="cs-CZ" altLang="cs-CZ" sz="1400" b="1" dirty="0"/>
              <a:t> 2004)</a:t>
            </a:r>
          </a:p>
        </p:txBody>
      </p:sp>
    </p:spTree>
    <p:extLst>
      <p:ext uri="{BB962C8B-B14F-4D97-AF65-F5344CB8AC3E}">
        <p14:creationId xmlns:p14="http://schemas.microsoft.com/office/powerpoint/2010/main" val="1860060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4">
            <a:extLst>
              <a:ext uri="{FF2B5EF4-FFF2-40B4-BE49-F238E27FC236}">
                <a16:creationId xmlns:a16="http://schemas.microsoft.com/office/drawing/2014/main" id="{CFEF35D1-1B10-4B21-915C-8469A4694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16666" r="43558" b="5209"/>
          <a:stretch>
            <a:fillRect/>
          </a:stretch>
        </p:blipFill>
        <p:spPr bwMode="auto">
          <a:xfrm>
            <a:off x="3657600" y="28575"/>
            <a:ext cx="4749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ovéPole 5">
            <a:extLst>
              <a:ext uri="{FF2B5EF4-FFF2-40B4-BE49-F238E27FC236}">
                <a16:creationId xmlns:a16="http://schemas.microsoft.com/office/drawing/2014/main" id="{5C589347-742F-40A2-B680-698ADFA47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9" y="6505575"/>
            <a:ext cx="62198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Staré Město – Na Valách´</a:t>
            </a:r>
            <a:r>
              <a:rPr lang="cs-CZ" altLang="cs-CZ" sz="1600"/>
              <a:t>:  neobvyklé úpravy hrobů (Hrubý 1955).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1">
            <a:extLst>
              <a:ext uri="{FF2B5EF4-FFF2-40B4-BE49-F238E27FC236}">
                <a16:creationId xmlns:a16="http://schemas.microsoft.com/office/drawing/2014/main" id="{57E15648-18EF-4CC8-AC1F-7A43414B9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0"/>
            <a:ext cx="6219825" cy="677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0E535E95-ACBD-47F9-BFF0-4F6F1A30A384}"/>
              </a:ext>
            </a:extLst>
          </p:cNvPr>
          <p:cNvSpPr txBox="1">
            <a:spLocks/>
          </p:cNvSpPr>
          <p:nvPr/>
        </p:nvSpPr>
        <p:spPr>
          <a:xfrm>
            <a:off x="85725" y="762000"/>
            <a:ext cx="11401425" cy="3743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Pohřební zvyky: </a:t>
            </a:r>
          </a:p>
          <a:p>
            <a:pPr marL="0" indent="0">
              <a:buNone/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600" dirty="0"/>
              <a:t>       </a:t>
            </a:r>
            <a:r>
              <a:rPr lang="cs-CZ" sz="1600" b="1" dirty="0"/>
              <a:t>a)  očistné:</a:t>
            </a:r>
            <a:r>
              <a:rPr lang="cs-CZ" sz="1600" dirty="0"/>
              <a:t>    působení slunce, vodní zdroj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</a:t>
            </a:r>
            <a:r>
              <a:rPr lang="cs-CZ" sz="1600" b="1" dirty="0"/>
              <a:t>b)  ochranné:   </a:t>
            </a:r>
            <a:r>
              <a:rPr lang="cs-CZ" sz="1600" dirty="0"/>
              <a:t>správná poloha a orientace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(úspěšný přechod ze světa živých do záhrobí)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b="1" dirty="0"/>
              <a:t>       c)  </a:t>
            </a:r>
            <a:r>
              <a:rPr lang="cs-CZ" sz="1600" b="1" dirty="0" err="1"/>
              <a:t>udobřovací</a:t>
            </a:r>
            <a:r>
              <a:rPr lang="cs-CZ" sz="1600" b="1" dirty="0"/>
              <a:t>:   </a:t>
            </a:r>
            <a:r>
              <a:rPr lang="cs-CZ" sz="1600" dirty="0"/>
              <a:t>náprava příbuzenských nebo majetkových vztahů,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úcta k zemřelému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úprava hrobové jámy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milodary + statusové předměty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25CF4A81-9CA4-427C-A9E8-D729CA0A4C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„Stará rodová aristokracie“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CB3D8EEB-D6D5-4133-B079-1F979627C2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4849" y="1066800"/>
            <a:ext cx="11353801" cy="5791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600" b="1" dirty="0"/>
              <a:t>845</a:t>
            </a:r>
            <a:r>
              <a:rPr lang="cs-CZ" altLang="cs-CZ" sz="1600" dirty="0"/>
              <a:t> –  vzpomíná se </a:t>
            </a:r>
            <a:r>
              <a:rPr lang="cs-CZ" altLang="cs-CZ" sz="1600" b="1" dirty="0"/>
              <a:t>14 „z knížat Čechů</a:t>
            </a:r>
            <a:r>
              <a:rPr lang="cs-CZ" altLang="cs-CZ" sz="1600" dirty="0"/>
              <a:t>“ (</a:t>
            </a:r>
            <a:r>
              <a:rPr lang="cs-CZ" altLang="cs-CZ" sz="1600" i="1" dirty="0"/>
              <a:t>XIIII ex </a:t>
            </a:r>
            <a:r>
              <a:rPr lang="cs-CZ" altLang="cs-CZ" sz="1600" i="1" dirty="0" err="1"/>
              <a:t>ducibus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Boemanorum</a:t>
            </a:r>
            <a:r>
              <a:rPr lang="cs-CZ" altLang="cs-CZ" sz="1600" dirty="0"/>
              <a:t>)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857</a:t>
            </a:r>
            <a:r>
              <a:rPr lang="cs-CZ" altLang="cs-CZ" sz="1600" dirty="0"/>
              <a:t>  –  částečně dědičná knížata (</a:t>
            </a:r>
            <a:r>
              <a:rPr lang="cs-CZ" altLang="cs-CZ" sz="1600" dirty="0" err="1"/>
              <a:t>duces</a:t>
            </a:r>
            <a:r>
              <a:rPr lang="cs-CZ" altLang="cs-CZ" sz="1600" dirty="0"/>
              <a:t>) sídlila na hradě (</a:t>
            </a:r>
            <a:r>
              <a:rPr lang="cs-CZ" altLang="cs-CZ" sz="1600" i="1" dirty="0" err="1"/>
              <a:t>civitas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Wiztrachi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ducis</a:t>
            </a:r>
            <a:r>
              <a:rPr lang="cs-CZ" altLang="cs-CZ" sz="1600" dirty="0"/>
              <a:t>), z něhož ovládala přilehlé území a nutila zemědělce </a:t>
            </a:r>
          </a:p>
          <a:p>
            <a:pPr marL="0" indent="0" eaLnBrk="1" hangingPunct="1">
              <a:buNone/>
              <a:defRPr/>
            </a:pPr>
            <a:r>
              <a:rPr lang="cs-CZ" altLang="cs-CZ" sz="1600" dirty="0"/>
              <a:t>                  k odvádění daní a tributů (poplatky za mír)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895</a:t>
            </a:r>
            <a:r>
              <a:rPr lang="cs-CZ" altLang="cs-CZ" sz="1600" dirty="0"/>
              <a:t>  –  ze „všech knížat“ se „vyjímali“ dva přední (</a:t>
            </a:r>
            <a:r>
              <a:rPr lang="cs-CZ" altLang="cs-CZ" sz="1600" i="1" dirty="0" err="1"/>
              <a:t>omnes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duces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Boemanorum</a:t>
            </a:r>
            <a:r>
              <a:rPr lang="cs-CZ" altLang="cs-CZ" sz="1600" i="1" dirty="0"/>
              <a:t>, ... </a:t>
            </a:r>
            <a:r>
              <a:rPr lang="cs-CZ" altLang="cs-CZ" sz="1600" i="1" dirty="0" err="1"/>
              <a:t>Quorum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primores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erant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Spitignewo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Witizla</a:t>
            </a:r>
            <a:r>
              <a:rPr lang="cs-CZ" altLang="cs-CZ" sz="1600" dirty="0"/>
              <a:t>)</a:t>
            </a:r>
          </a:p>
          <a:p>
            <a:pPr eaLnBrk="1" hangingPunct="1"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Předstátní elitu (kníže + družina) </a:t>
            </a:r>
            <a:r>
              <a:rPr lang="cs-CZ" altLang="cs-CZ" sz="1600" dirty="0"/>
              <a:t>–  dokládají bohatě vybavené hroby: </a:t>
            </a:r>
          </a:p>
          <a:p>
            <a:pPr eaLnBrk="1" hangingPunct="1">
              <a:defRPr/>
            </a:pPr>
            <a:r>
              <a:rPr lang="cs-CZ" altLang="cs-CZ" sz="1600" b="1" dirty="0"/>
              <a:t>1864:</a:t>
            </a:r>
            <a:r>
              <a:rPr lang="cs-CZ" altLang="cs-CZ" sz="1600" dirty="0"/>
              <a:t> </a:t>
            </a:r>
            <a:r>
              <a:rPr lang="cs-CZ" altLang="cs-CZ" sz="1600" b="1" dirty="0"/>
              <a:t>Kolín</a:t>
            </a:r>
            <a:r>
              <a:rPr lang="cs-CZ" altLang="cs-CZ" sz="1600" dirty="0"/>
              <a:t> –  Součkova cihelna: bohatý „knížecí“ hrob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                    –  v dřevěné komoře 2 kostry (M + Ž) + bohaté milodary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1850:</a:t>
            </a:r>
            <a:r>
              <a:rPr lang="cs-CZ" altLang="cs-CZ" sz="1600" dirty="0"/>
              <a:t> </a:t>
            </a:r>
            <a:r>
              <a:rPr lang="cs-CZ" altLang="cs-CZ" sz="1600" b="1" dirty="0" err="1"/>
              <a:t>Želénky</a:t>
            </a:r>
            <a:r>
              <a:rPr lang="cs-CZ" altLang="cs-CZ" sz="1600" b="1" dirty="0"/>
              <a:t> u Duchcova</a:t>
            </a:r>
            <a:r>
              <a:rPr lang="cs-CZ" altLang="cs-CZ" sz="1600" dirty="0"/>
              <a:t> (SZ Čechy)  –  mohyla z 2. pol. 9. stol. (40 m, 2,7 m)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                                                                    –  komora: 2,5 x 1,9 m s 6ti hroby (3 prázdné, 3 lidské skelety, Ž-bohatý)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Stará Kouřim</a:t>
            </a:r>
            <a:r>
              <a:rPr lang="cs-CZ" altLang="cs-CZ" sz="1600" dirty="0"/>
              <a:t>  –  hradiště z 8-9. stol., 40 ha; jezírko U Libuše: pohřebiště: 150 H z 6 až 9. stol. (vytesané do skály)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600" dirty="0"/>
              <a:t>                              –  1. třetina 10. stol.:  2 M a Ž (hrobka, roubené komory)</a:t>
            </a:r>
          </a:p>
          <a:p>
            <a:pPr eaLnBrk="1" hangingPunct="1">
              <a:buFontTx/>
              <a:buNone/>
              <a:defRPr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http://ff.ujep.cz/velimsky/cs_1_1/03CS/rsc006.jpg">
            <a:extLst>
              <a:ext uri="{FF2B5EF4-FFF2-40B4-BE49-F238E27FC236}">
                <a16:creationId xmlns:a16="http://schemas.microsoft.com/office/drawing/2014/main" id="{AF5F36CF-E988-4512-B42E-8E36E5D20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846" y="0"/>
            <a:ext cx="5149853" cy="386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8" descr="http://ff.ujep.cz/velimsky/cs_1_1/03CS/rsc015.jpg">
            <a:extLst>
              <a:ext uri="{FF2B5EF4-FFF2-40B4-BE49-F238E27FC236}">
                <a16:creationId xmlns:a16="http://schemas.microsoft.com/office/drawing/2014/main" id="{DEBC35E2-20CD-4CFD-A7EF-7F1F5346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953" y="-29766"/>
            <a:ext cx="441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0" descr="Výsledek obrázku pro Kolín   kní&amp;zcaron;ecí hroby  kování">
            <a:extLst>
              <a:ext uri="{FF2B5EF4-FFF2-40B4-BE49-F238E27FC236}">
                <a16:creationId xmlns:a16="http://schemas.microsoft.com/office/drawing/2014/main" id="{E6DF073D-5290-4E9F-8924-1DD55BC08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>
            <a:fillRect/>
          </a:stretch>
        </p:blipFill>
        <p:spPr bwMode="auto">
          <a:xfrm>
            <a:off x="8434389" y="3913584"/>
            <a:ext cx="21097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Výsledek obrázku pro Kolín   kní&amp;zcaron;ecí hroby  kování">
            <a:extLst>
              <a:ext uri="{FF2B5EF4-FFF2-40B4-BE49-F238E27FC236}">
                <a16:creationId xmlns:a16="http://schemas.microsoft.com/office/drawing/2014/main" id="{63212E36-61BB-4013-9C5E-1A477097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" y="1103580"/>
            <a:ext cx="1446166" cy="217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7" descr="Výsledek obrázku pro Stará Kou&amp;rcaron;im    poh&amp;rcaron;ebišt&amp;ecaron;  kní&amp;zcaron;ecí hroby  me&amp;ccaron; a kování">
            <a:extLst>
              <a:ext uri="{FF2B5EF4-FFF2-40B4-BE49-F238E27FC236}">
                <a16:creationId xmlns:a16="http://schemas.microsoft.com/office/drawing/2014/main" id="{A3291361-D6EB-4C1F-8E1D-40BC5CE9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4" y="3940969"/>
            <a:ext cx="3756683" cy="296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AutoShape 21" descr="Výsledek obrázku pro Stará Kou&amp;rcaron;im    hroby šperky">
            <a:extLst>
              <a:ext uri="{FF2B5EF4-FFF2-40B4-BE49-F238E27FC236}">
                <a16:creationId xmlns:a16="http://schemas.microsoft.com/office/drawing/2014/main" id="{93E46DF6-F9EF-4272-A123-9A5599C2F5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1992" name="Picture 23" descr="Výsledek obrázku pro Stará Kou&amp;rcaron;im    hroby šperky">
            <a:extLst>
              <a:ext uri="{FF2B5EF4-FFF2-40B4-BE49-F238E27FC236}">
                <a16:creationId xmlns:a16="http://schemas.microsoft.com/office/drawing/2014/main" id="{673EAD92-9828-431B-A5A2-C5CCF7C7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56" y="4810920"/>
            <a:ext cx="2103323" cy="123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25" descr="file">
            <a:extLst>
              <a:ext uri="{FF2B5EF4-FFF2-40B4-BE49-F238E27FC236}">
                <a16:creationId xmlns:a16="http://schemas.microsoft.com/office/drawing/2014/main" id="{159771D4-896D-4037-9772-464A2263A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" y="3940969"/>
            <a:ext cx="4400879" cy="291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26">
            <a:extLst>
              <a:ext uri="{FF2B5EF4-FFF2-40B4-BE49-F238E27FC236}">
                <a16:creationId xmlns:a16="http://schemas.microsoft.com/office/drawing/2014/main" id="{A0E26631-95AA-4C74-B804-D46580FB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6257926"/>
            <a:ext cx="2594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+mn-lt"/>
              </a:rPr>
              <a:t>Kouřim – jezírko U Libuše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26F2E8-8BC5-41AC-848C-402342673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6" t="16826" r="20444" b="33536"/>
          <a:stretch/>
        </p:blipFill>
        <p:spPr bwMode="auto">
          <a:xfrm>
            <a:off x="6659699" y="344882"/>
            <a:ext cx="1069254" cy="30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C89313AF-A837-429E-9108-F94844C9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Staromaďarské nálezy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Čechy, Morava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4D5C53-CBD3-4AE4-BCC0-77C062E3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43000"/>
            <a:ext cx="8410575" cy="5715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Kování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Litoměřicko:  </a:t>
            </a:r>
            <a:r>
              <a:rPr lang="cs-CZ" altLang="cs-CZ" sz="1800" dirty="0"/>
              <a:t>největší kolekce staromaďarských severně od  Karpatské kotliny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(bez nálezových okolností)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–   </a:t>
            </a:r>
            <a:r>
              <a:rPr lang="cs-CZ" altLang="cs-CZ" sz="1800" b="1" dirty="0"/>
              <a:t>Rubín u Podbořan, Tismice 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Kostěné předměty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Budeč:  </a:t>
            </a:r>
            <a:r>
              <a:rPr lang="cs-CZ" altLang="cs-CZ" sz="1800" dirty="0"/>
              <a:t> kostěné obložení reflexního luku (obr. 7/13)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–  </a:t>
            </a:r>
            <a:r>
              <a:rPr lang="cs-CZ" altLang="cs-CZ" sz="1800" b="1" dirty="0"/>
              <a:t>Libice:  </a:t>
            </a:r>
            <a:r>
              <a:rPr lang="cs-CZ" altLang="cs-CZ" sz="1800" dirty="0"/>
              <a:t> chránič dírek sedla (obr. 7/11)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Třmen</a:t>
            </a:r>
            <a:r>
              <a:rPr lang="cs-CZ" altLang="cs-CZ" sz="1800" b="1" dirty="0"/>
              <a:t> – Kolín:  </a:t>
            </a:r>
            <a:r>
              <a:rPr lang="cs-CZ" altLang="cs-CZ" sz="1800" dirty="0"/>
              <a:t>s dolů prohnutým stupátkem </a:t>
            </a:r>
            <a:r>
              <a:rPr lang="cs-CZ" altLang="cs-CZ" sz="1800" dirty="0" err="1"/>
              <a:t>char</a:t>
            </a:r>
            <a:r>
              <a:rPr lang="cs-CZ" altLang="cs-CZ" sz="1800" dirty="0"/>
              <a:t>. pro měkkou obuv nomádů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Udidlo, korál</a:t>
            </a:r>
            <a:r>
              <a:rPr lang="cs-CZ" altLang="cs-CZ" sz="1800" dirty="0"/>
              <a:t> – </a:t>
            </a:r>
            <a:r>
              <a:rPr lang="cs-CZ" altLang="cs-CZ" sz="1800" b="1" dirty="0"/>
              <a:t>Stavenice u Olomouce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Šavle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Nemilany u Olomouce </a:t>
            </a:r>
            <a:r>
              <a:rPr lang="cs-CZ" altLang="cs-CZ" sz="1800" dirty="0"/>
              <a:t>(poč. 10. stol.), Mikulčice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Šipka s rozeklaným ostřím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–  </a:t>
            </a:r>
            <a:r>
              <a:rPr lang="cs-CZ" sz="1800" b="1" dirty="0" err="1"/>
              <a:t>Pohansko</a:t>
            </a:r>
            <a:r>
              <a:rPr lang="cs-CZ" sz="1800" b="1" dirty="0"/>
              <a:t> u Břeclavi </a:t>
            </a:r>
            <a:r>
              <a:rPr lang="cs-CZ" sz="1800" dirty="0"/>
              <a:t>- Lesní školka</a:t>
            </a: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Šipky rombického tvaru</a:t>
            </a:r>
            <a:r>
              <a:rPr lang="cs-CZ" altLang="cs-CZ" sz="1800" dirty="0"/>
              <a:t>: </a:t>
            </a:r>
            <a:r>
              <a:rPr lang="cs-CZ" altLang="cs-CZ" sz="1800" b="1" dirty="0"/>
              <a:t>Mikulčice</a:t>
            </a:r>
            <a:r>
              <a:rPr lang="cs-CZ" altLang="cs-CZ" sz="1800" dirty="0"/>
              <a:t>, </a:t>
            </a:r>
            <a:r>
              <a:rPr lang="cs-CZ" altLang="cs-CZ" sz="1800" b="1" dirty="0"/>
              <a:t>Staré Zámky u Líšně</a:t>
            </a:r>
            <a:r>
              <a:rPr lang="cs-CZ" altLang="cs-CZ" sz="1800" dirty="0"/>
              <a:t>, </a:t>
            </a:r>
            <a:r>
              <a:rPr lang="cs-CZ" altLang="cs-CZ" sz="1800" b="1" dirty="0"/>
              <a:t>Hradec u </a:t>
            </a:r>
            <a:r>
              <a:rPr lang="cs-CZ" altLang="cs-CZ" sz="1800" b="1" dirty="0" err="1"/>
              <a:t>Nemětic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–  </a:t>
            </a:r>
            <a:r>
              <a:rPr lang="cs-CZ" sz="1800" b="1" dirty="0" err="1"/>
              <a:t>Pohansko</a:t>
            </a:r>
            <a:r>
              <a:rPr lang="cs-CZ" sz="1800" dirty="0"/>
              <a:t>:   ve velmožském dvorci pohřbeni muži s válečnými zraněními: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H 20 – muž s 2 rombickými šipkami u klíční kosti a v pánvi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H 275 – nartex kostela – muž s rombickou šipkou v hrudníku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–  hroby považovány za doklad maďarských nájezdů na Velkou Moravu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CF3CB-E2E5-4586-AC29-0A5D5B2A3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3" t="64540" r="37637" b="15871"/>
          <a:stretch/>
        </p:blipFill>
        <p:spPr bwMode="auto">
          <a:xfrm>
            <a:off x="9394030" y="289441"/>
            <a:ext cx="23812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20AEE69-A1A6-42E5-9F19-F317B0AC93D2}"/>
              </a:ext>
            </a:extLst>
          </p:cNvPr>
          <p:cNvSpPr txBox="1"/>
          <p:nvPr/>
        </p:nvSpPr>
        <p:spPr>
          <a:xfrm>
            <a:off x="10370879" y="104775"/>
            <a:ext cx="66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Kolín</a:t>
            </a:r>
          </a:p>
        </p:txBody>
      </p:sp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E6C3B14D-9936-49C3-B2DA-AC68F5E89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3" t="18500" r="30630" b="9641"/>
          <a:stretch>
            <a:fillRect/>
          </a:stretch>
        </p:blipFill>
        <p:spPr>
          <a:xfrm>
            <a:off x="9394030" y="2632663"/>
            <a:ext cx="2650331" cy="280448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D27CEF2-8365-4E1D-BA0C-F7513DE153EF}"/>
              </a:ext>
            </a:extLst>
          </p:cNvPr>
          <p:cNvSpPr txBox="1"/>
          <p:nvPr/>
        </p:nvSpPr>
        <p:spPr>
          <a:xfrm>
            <a:off x="10325634" y="2158483"/>
            <a:ext cx="1094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Nemilany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95BEEB8F-81F2-4903-883B-FCEB7F94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2" t="15125" r="12109" b="4541"/>
          <a:stretch>
            <a:fillRect/>
          </a:stretch>
        </p:blipFill>
        <p:spPr bwMode="auto">
          <a:xfrm>
            <a:off x="0" y="0"/>
            <a:ext cx="968533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D72E0F5-5993-4D41-A7F8-3910F220B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15125" r="17917" b="9084"/>
          <a:stretch>
            <a:fillRect/>
          </a:stretch>
        </p:blipFill>
        <p:spPr bwMode="auto">
          <a:xfrm>
            <a:off x="6924277" y="3749035"/>
            <a:ext cx="4185443" cy="31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30E2A6C-8F14-48B1-9E8A-AC0B31F10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27943" r="20021" b="17122"/>
          <a:stretch>
            <a:fillRect/>
          </a:stretch>
        </p:blipFill>
        <p:spPr bwMode="auto">
          <a:xfrm rot="5400000">
            <a:off x="7790181" y="670110"/>
            <a:ext cx="2453633" cy="370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id="{11ECD961-B96B-4480-9ACA-C0A50CC84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338" y="295202"/>
            <a:ext cx="22219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chlapec: 14 – 15 let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Datace:  976–985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DEEFE2EF-7DC9-4CC1-B91D-5B0D9301C1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Přechodové rituály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DD13DF-075F-48E4-B925-951D47635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1219200"/>
            <a:ext cx="11010900" cy="5638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600" b="1" dirty="0"/>
              <a:t>Rituály</a:t>
            </a:r>
            <a:r>
              <a:rPr lang="cs-CZ" sz="1600" dirty="0"/>
              <a:t>  –  pravidla a zvyky, které provází obřadní chování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–  standardizovaný soubor úkonů vymezující kolektivní i individuální </a:t>
            </a:r>
            <a:r>
              <a:rPr lang="cs-CZ" sz="1600" dirty="0" err="1"/>
              <a:t>nábož</a:t>
            </a:r>
            <a:r>
              <a:rPr lang="cs-CZ" sz="1600" dirty="0"/>
              <a:t>. chovaní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a)  </a:t>
            </a:r>
            <a:r>
              <a:rPr lang="cs-CZ" sz="1600" b="1" dirty="0"/>
              <a:t>sakrální </a:t>
            </a:r>
            <a:r>
              <a:rPr lang="cs-CZ" sz="1600" dirty="0"/>
              <a:t>(posvátné)</a:t>
            </a:r>
            <a:r>
              <a:rPr lang="cs-CZ" sz="1600" b="1" dirty="0"/>
              <a:t>:  </a:t>
            </a:r>
            <a:r>
              <a:rPr lang="cs-CZ" sz="1600" dirty="0"/>
              <a:t>náboženské – liturgie (bohoslužby) 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magické  –  představy související se záhrobním světem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–  pověry a praktiky (ochranné předměty)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b)  </a:t>
            </a:r>
            <a:r>
              <a:rPr lang="cs-CZ" sz="1600" b="1" dirty="0"/>
              <a:t>profánní</a:t>
            </a:r>
            <a:r>
              <a:rPr lang="cs-CZ" sz="1600" dirty="0"/>
              <a:t> (světské)  –  příprava stravy (pečení chleba, křížek, požehnání aj,)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–  konzumace  (jídlo jako Boží dar, modlitba)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Přechodové rituály  </a:t>
            </a:r>
            <a:r>
              <a:rPr lang="cs-CZ" sz="1600" dirty="0"/>
              <a:t>–  podle francouzského etnografa </a:t>
            </a:r>
            <a:r>
              <a:rPr lang="cs-CZ" sz="1600" b="1" dirty="0"/>
              <a:t>Arnolda van </a:t>
            </a:r>
            <a:r>
              <a:rPr lang="cs-CZ" sz="1600" b="1" dirty="0" err="1"/>
              <a:t>Gennepa</a:t>
            </a:r>
            <a:r>
              <a:rPr lang="cs-CZ" sz="1600" b="1" dirty="0"/>
              <a:t> </a:t>
            </a:r>
            <a:r>
              <a:rPr lang="cs-CZ" sz="1600" dirty="0"/>
              <a:t>(1873–1957)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člověk prochází přelomovými životními a společenskými etapami odvislými od sociálního postavení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</a:t>
            </a:r>
            <a:r>
              <a:rPr lang="cs-CZ" sz="1600" dirty="0"/>
              <a:t>–  iniciace uzavírá jednu etapu (symbolická smrt) a přináší další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transformace spojena s novým statusem a privilegii </a:t>
            </a:r>
          </a:p>
          <a:p>
            <a:pPr marL="0" indent="0">
              <a:buNone/>
              <a:defRPr/>
            </a:pPr>
            <a:endParaRPr lang="pt-BR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</a:t>
            </a:r>
            <a:r>
              <a:rPr lang="cs-CZ" sz="1600" b="1" dirty="0"/>
              <a:t>životní:   </a:t>
            </a:r>
            <a:r>
              <a:rPr lang="cs-CZ" sz="1600" dirty="0"/>
              <a:t>narození (křest), vstup do světa dospělých (postřižiny),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sňatek (svatba) a smrt (pohřeb)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</a:t>
            </a:r>
            <a:r>
              <a:rPr lang="cs-CZ" sz="1600" b="1" dirty="0"/>
              <a:t>společenské:</a:t>
            </a:r>
            <a:r>
              <a:rPr lang="cs-CZ" sz="1600" dirty="0"/>
              <a:t>  pasování na rytíře, korunovace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7FAC8E-2413-4AF0-8A88-00CAB2EF3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1" y="228600"/>
            <a:ext cx="11525250" cy="6629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Doklady předkřesťanských pohřebních zvyků:         </a:t>
            </a:r>
          </a:p>
          <a:p>
            <a:pPr marL="0" indent="0">
              <a:buNone/>
              <a:defRPr/>
            </a:pPr>
            <a:endParaRPr lang="cs-CZ" sz="1600" b="1" dirty="0"/>
          </a:p>
          <a:p>
            <a:pPr marL="0" indent="0">
              <a:buNone/>
              <a:defRPr/>
            </a:pPr>
            <a:r>
              <a:rPr lang="cs-CZ" sz="1600" b="1" dirty="0"/>
              <a:t>     </a:t>
            </a:r>
            <a:r>
              <a:rPr lang="cs-CZ" sz="1600" dirty="0"/>
              <a:t>–  </a:t>
            </a:r>
            <a:r>
              <a:rPr lang="cs-CZ" sz="1600" b="1" dirty="0"/>
              <a:t>vykuřování hrobů</a:t>
            </a:r>
            <a:r>
              <a:rPr lang="cs-CZ" sz="1600" dirty="0"/>
              <a:t>:  nálezy uhlíků (pod skeletem)</a:t>
            </a:r>
          </a:p>
          <a:p>
            <a:pPr marL="0" indent="0">
              <a:buNone/>
              <a:defRPr/>
            </a:pPr>
            <a:r>
              <a:rPr lang="cs-CZ" sz="1600" dirty="0"/>
              <a:t>     –  </a:t>
            </a:r>
            <a:r>
              <a:rPr lang="cs-CZ" sz="1600" b="1" dirty="0"/>
              <a:t>pohřební hostina</a:t>
            </a:r>
            <a:r>
              <a:rPr lang="cs-CZ" sz="1600" dirty="0"/>
              <a:t>: zlomky nádob a zvířecí kosti (kurů, vepřů, koz, ovcí, krav, koní, psů </a:t>
            </a:r>
          </a:p>
          <a:p>
            <a:pPr marL="0" indent="0">
              <a:buNone/>
              <a:defRPr/>
            </a:pPr>
            <a:r>
              <a:rPr lang="cs-CZ" sz="1600" dirty="0"/>
              <a:t>     –  </a:t>
            </a:r>
            <a:r>
              <a:rPr lang="cs-CZ" sz="1600" b="1" dirty="0"/>
              <a:t>milodary:</a:t>
            </a:r>
            <a:r>
              <a:rPr lang="cs-CZ" sz="1600" dirty="0"/>
              <a:t>  skelety celých zvířat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kůň:  Diváky, Velké Bílovice, </a:t>
            </a:r>
            <a:r>
              <a:rPr lang="cs-CZ" sz="1600" dirty="0" err="1"/>
              <a:t>Pohansko</a:t>
            </a:r>
            <a:r>
              <a:rPr lang="cs-CZ" sz="1600" dirty="0"/>
              <a:t>, Břeclav-Líbivá, Mikulčice-</a:t>
            </a:r>
            <a:r>
              <a:rPr lang="cs-CZ" sz="1600" dirty="0" err="1"/>
              <a:t>Kostelisko</a:t>
            </a:r>
            <a:r>
              <a:rPr lang="cs-CZ" sz="1600" dirty="0"/>
              <a:t>, Olomouc-Nemilany,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Stará Břeclav:  bojovník s koněm (staromaďarský)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pes:  Velké Bílovice, Břeclav-Líbivá (mrchoviště)</a:t>
            </a:r>
          </a:p>
          <a:p>
            <a:pPr marL="0" indent="0">
              <a:buNone/>
              <a:defRPr/>
            </a:pPr>
            <a:r>
              <a:rPr lang="cs-CZ" sz="1600" dirty="0"/>
              <a:t>     –  </a:t>
            </a:r>
            <a:r>
              <a:rPr lang="cs-CZ" sz="1600" b="1" dirty="0"/>
              <a:t>záměrné rozbíjení nádob</a:t>
            </a:r>
            <a:r>
              <a:rPr lang="cs-CZ" sz="1600" dirty="0"/>
              <a:t>:  po hostině vhozeny do hrobu jako oběť </a:t>
            </a:r>
          </a:p>
          <a:p>
            <a:pPr marL="0" indent="0">
              <a:buNone/>
              <a:defRPr/>
            </a:pPr>
            <a:r>
              <a:rPr lang="cs-CZ" sz="1600" dirty="0"/>
              <a:t>     –  </a:t>
            </a:r>
            <a:r>
              <a:rPr lang="cs-CZ" sz="1600" b="1" dirty="0"/>
              <a:t>vejce</a:t>
            </a:r>
            <a:r>
              <a:rPr lang="cs-CZ" sz="1600" dirty="0"/>
              <a:t>:  symbol života  –   nálezy skořápek (symbol života, vzkříšení)</a:t>
            </a:r>
          </a:p>
          <a:p>
            <a:pPr marL="0" indent="0">
              <a:buNone/>
              <a:defRPr/>
            </a:pPr>
            <a:r>
              <a:rPr lang="cs-CZ" sz="1600" dirty="0"/>
              <a:t>     –  </a:t>
            </a:r>
            <a:r>
              <a:rPr lang="cs-CZ" sz="1600" b="1" dirty="0"/>
              <a:t>zažíhání ohňů nad hroby</a:t>
            </a:r>
            <a:r>
              <a:rPr lang="cs-CZ" sz="1600" dirty="0"/>
              <a:t>:  očistný význam </a:t>
            </a:r>
          </a:p>
          <a:p>
            <a:pPr marL="0" indent="0">
              <a:buNone/>
              <a:defRPr/>
            </a:pPr>
            <a:r>
              <a:rPr lang="cs-CZ" sz="1600" dirty="0"/>
              <a:t>     –  </a:t>
            </a:r>
            <a:r>
              <a:rPr lang="cs-CZ" sz="1600" b="1" dirty="0" err="1"/>
              <a:t>protivampyrické</a:t>
            </a:r>
            <a:r>
              <a:rPr lang="cs-CZ" sz="1600" b="1" dirty="0"/>
              <a:t> zásahy</a:t>
            </a:r>
            <a:r>
              <a:rPr lang="cs-CZ" sz="1600" dirty="0"/>
              <a:t>:  pohřby ve skrčené poloze, na boku, na břiše, dekapitace (oddělení hlavy), svázaní končetin,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zatížení kameny, kameny v ústech </a:t>
            </a:r>
          </a:p>
          <a:p>
            <a:pPr marL="0" indent="0">
              <a:buNone/>
              <a:defRPr/>
            </a:pPr>
            <a:r>
              <a:rPr lang="cs-CZ" sz="1600" dirty="0"/>
              <a:t>     –  </a:t>
            </a:r>
            <a:r>
              <a:rPr lang="cs-CZ" sz="1600" b="1" dirty="0"/>
              <a:t>neobvyklá (neanatomická) poloha skeletu:</a:t>
            </a:r>
            <a:r>
              <a:rPr lang="cs-CZ" sz="1600" dirty="0"/>
              <a:t>  </a:t>
            </a:r>
            <a:r>
              <a:rPr lang="it-IT" sz="1600" dirty="0"/>
              <a:t>zvláštní postavení ve společnosti </a:t>
            </a:r>
            <a:r>
              <a:rPr lang="cs-CZ" sz="1600" dirty="0"/>
              <a:t> (kouzelník?)</a:t>
            </a:r>
          </a:p>
          <a:p>
            <a:pPr marL="0" indent="0">
              <a:buNone/>
              <a:defRPr/>
            </a:pPr>
            <a:r>
              <a:rPr lang="cs-CZ" sz="1600" dirty="0"/>
              <a:t>     </a:t>
            </a:r>
          </a:p>
          <a:p>
            <a:pPr>
              <a:defRPr/>
            </a:pPr>
            <a:r>
              <a:rPr lang="cs-CZ" sz="1600" b="1" dirty="0"/>
              <a:t>Lahovice u Prahy  </a:t>
            </a:r>
            <a:r>
              <a:rPr lang="cs-CZ" sz="1600" dirty="0"/>
              <a:t>– </a:t>
            </a:r>
            <a:r>
              <a:rPr lang="cs-CZ" sz="1600" b="1" dirty="0"/>
              <a:t> 450 H: </a:t>
            </a:r>
            <a:r>
              <a:rPr lang="cs-CZ" sz="1600" dirty="0" err="1"/>
              <a:t>protivampyrické</a:t>
            </a:r>
            <a:r>
              <a:rPr lang="cs-CZ" sz="1600" dirty="0"/>
              <a:t> zásahy</a:t>
            </a:r>
          </a:p>
          <a:p>
            <a:pPr>
              <a:defRPr/>
            </a:pPr>
            <a:r>
              <a:rPr lang="cs-CZ" sz="1600" b="1" dirty="0"/>
              <a:t>Praha-Hrad </a:t>
            </a:r>
            <a:r>
              <a:rPr lang="cs-CZ" sz="1600" dirty="0"/>
              <a:t> –  doklady předkřesťanských rituálů v knížecích hrobech  </a:t>
            </a:r>
          </a:p>
          <a:p>
            <a:pPr>
              <a:defRPr/>
            </a:pPr>
            <a:r>
              <a:rPr lang="cs-CZ" sz="1600" b="1" dirty="0"/>
              <a:t>Praha-sv. Jiří  </a:t>
            </a:r>
            <a:r>
              <a:rPr lang="cs-CZ" sz="1600" dirty="0"/>
              <a:t>–  hroby v bazilice uloženy do rakví z kmenů stromů a obsahují potravinové obětiny, vajíčka (symbol nového života)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            –  hrob Boleslava II. († 999):   1959:  prozkoumán, ostatky v rakvi s víkem z vydlabaného dubového kmene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                                                                            inventář:  kosti, vaječné skořápky a střep</a:t>
            </a:r>
          </a:p>
          <a:p>
            <a:pPr>
              <a:defRPr/>
            </a:pPr>
            <a:r>
              <a:rPr lang="cs-CZ" sz="1600" b="1" dirty="0" err="1"/>
              <a:t>Lumbeho</a:t>
            </a:r>
            <a:r>
              <a:rPr lang="cs-CZ" sz="1600" b="1" dirty="0"/>
              <a:t> zahrada </a:t>
            </a:r>
            <a:r>
              <a:rPr lang="cs-CZ" sz="1600" dirty="0"/>
              <a:t>– (9/10. stol), </a:t>
            </a:r>
            <a:r>
              <a:rPr lang="cs-CZ" sz="1600" dirty="0" err="1"/>
              <a:t>protivampyrické</a:t>
            </a:r>
            <a:r>
              <a:rPr lang="cs-CZ" sz="1600" dirty="0"/>
              <a:t> zásahy na kostrách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F771F9-8EFF-47BF-9BC8-C47C4514E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533400"/>
            <a:ext cx="11182350" cy="6324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600" b="1" dirty="0" err="1"/>
              <a:t>Protivampyrické</a:t>
            </a:r>
            <a:r>
              <a:rPr lang="cs-CZ" sz="1600" b="1" dirty="0"/>
              <a:t> zásahy</a:t>
            </a:r>
            <a:r>
              <a:rPr lang="cs-CZ" sz="1600" dirty="0"/>
              <a:t>  –  násilné porušení:  1.  preventivní:  před a během pohřbu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2.  násilné porušení po pohřbu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Ukazatele</a:t>
            </a:r>
            <a:r>
              <a:rPr lang="cs-CZ" sz="1600" dirty="0"/>
              <a:t>  –  domácí zvířata, služebnictvo a členové rodiny umírali brzy po zesnulém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–  noční návraty zemřelého (pití krve, uklízení v domě, pojídání zbytků jídla)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–  nález hole hadovitého tvaru u hrobu (aby se mrtvý dostal ven z hrobu)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–  kůň odmítl přeskočit hrob zesnulého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–  tělo nejevilo známky rozkladu nebo bylo obrácené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Z. </a:t>
            </a:r>
            <a:r>
              <a:rPr lang="cs-CZ" sz="1600" b="1" dirty="0" err="1"/>
              <a:t>Krumphanzlová</a:t>
            </a:r>
            <a:r>
              <a:rPr lang="cs-CZ" sz="1600" b="1" dirty="0"/>
              <a:t>  </a:t>
            </a:r>
            <a:r>
              <a:rPr lang="cs-CZ" sz="1600" dirty="0"/>
              <a:t>–  </a:t>
            </a:r>
            <a:r>
              <a:rPr lang="pt-BR" sz="1600" dirty="0"/>
              <a:t>tělo mrtvého se vyhrabalo a spálilo</a:t>
            </a: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mrtvý na břiše nebo skrčené poloze:  Žižice, Jiříkovice, Rovinka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</a:t>
            </a:r>
            <a:r>
              <a:rPr lang="pl-PL" sz="1600" dirty="0"/>
              <a:t>ruce byly svázány:  Čelákovice 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–  utínání údů:  </a:t>
            </a:r>
            <a:r>
              <a:rPr lang="cs-CZ" sz="1600" dirty="0"/>
              <a:t>Praha–Bartolomějská ul. (noha v břiše)</a:t>
            </a:r>
            <a:endParaRPr lang="pl-PL" sz="1600" dirty="0"/>
          </a:p>
          <a:p>
            <a:pPr marL="0" indent="0">
              <a:buNone/>
              <a:defRPr/>
            </a:pPr>
            <a:r>
              <a:rPr lang="pl-PL" sz="1600" dirty="0"/>
              <a:t>                                      –  </a:t>
            </a:r>
            <a:r>
              <a:rPr lang="cs-CZ" sz="1600" dirty="0"/>
              <a:t>opačná orientace (S-J):  Lahovice, Budeč, Klecany, </a:t>
            </a:r>
            <a:r>
              <a:rPr lang="cs-CZ" sz="1600" dirty="0" err="1"/>
              <a:t>Dol</a:t>
            </a:r>
            <a:r>
              <a:rPr lang="cs-CZ" sz="1600" dirty="0"/>
              <a:t>. Věstonice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probodení kůlem:   Pňovice, Rudimov (zahrocené kameny)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zavalení kameny:  St. Město-Na </a:t>
            </a:r>
            <a:r>
              <a:rPr lang="cs-CZ" sz="1600" dirty="0" err="1"/>
              <a:t>Valách</a:t>
            </a:r>
            <a:r>
              <a:rPr lang="cs-CZ" sz="1600" dirty="0"/>
              <a:t>, </a:t>
            </a:r>
            <a:r>
              <a:rPr lang="cs-CZ" sz="1600" dirty="0" err="1"/>
              <a:t>Žaany</a:t>
            </a:r>
            <a:r>
              <a:rPr lang="cs-CZ" sz="1600" dirty="0"/>
              <a:t> u Teplic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dekapitace, lebka na jiném místě:  Libice (lebka u lokte)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ústa zacpána kameny:  Staré Město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zabalení do rybářské sítě (archeologicky nedoložitelné)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hrob probodáván šípy:  </a:t>
            </a:r>
            <a:r>
              <a:rPr lang="cs-CZ" sz="1600" dirty="0" err="1"/>
              <a:t>Bešeňová</a:t>
            </a:r>
            <a:r>
              <a:rPr lang="cs-CZ" sz="1600" dirty="0"/>
              <a:t> u Šuran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v hrobě zažíhán oheň:  Kouřim (ohořelé, rozsekané ostatky)</a:t>
            </a:r>
            <a:endParaRPr lang="pt-BR" sz="1600" dirty="0"/>
          </a:p>
          <a:p>
            <a:pPr marL="0" indent="0">
              <a:buNone/>
              <a:defRPr/>
            </a:pPr>
            <a:endParaRPr lang="pt-BR" sz="1600" dirty="0"/>
          </a:p>
          <a:p>
            <a:pPr marL="0" indent="0">
              <a:buNone/>
              <a:defRPr/>
            </a:pPr>
            <a:endParaRPr lang="cs-CZ" sz="1400" dirty="0"/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A05889D4-54CB-45FE-B246-45E481DA47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Mladohradištní</a:t>
            </a:r>
            <a:r>
              <a:rPr lang="cs-CZ" altLang="cs-CZ" sz="3200" b="1" dirty="0">
                <a:solidFill>
                  <a:srgbClr val="FF0000"/>
                </a:solidFill>
              </a:rPr>
              <a:t> pohřbívání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2. pol. 10. – 12. stol.                     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BE7964-046D-46DB-8B45-3664F6CF6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31900"/>
            <a:ext cx="11620500" cy="56261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sz="2300" b="1" dirty="0"/>
              <a:t>Kontinuita pohřbívání na velkomoravských a </a:t>
            </a:r>
            <a:r>
              <a:rPr lang="cs-CZ" sz="2300" b="1" dirty="0" err="1"/>
              <a:t>mladohradištních</a:t>
            </a:r>
            <a:r>
              <a:rPr lang="cs-CZ" sz="2300" b="1" dirty="0"/>
              <a:t> pohřebištích:</a:t>
            </a:r>
            <a:r>
              <a:rPr lang="cs-CZ" sz="2300" dirty="0"/>
              <a:t>   </a:t>
            </a:r>
          </a:p>
          <a:p>
            <a:pPr marL="0" indent="0">
              <a:buNone/>
              <a:defRPr/>
            </a:pPr>
            <a:r>
              <a:rPr lang="cs-CZ" sz="2300" dirty="0"/>
              <a:t>         </a:t>
            </a:r>
            <a:r>
              <a:rPr lang="cs-CZ" sz="2300" b="1" dirty="0"/>
              <a:t>horizontální rozšiřování  </a:t>
            </a:r>
            <a:r>
              <a:rPr lang="cs-CZ" sz="2300" dirty="0"/>
              <a:t>–   Praha-Motol (9.–11. stol.), Rebešovice, Diváky, Prušánky 2</a:t>
            </a:r>
          </a:p>
          <a:p>
            <a:pPr marL="0" indent="0">
              <a:buNone/>
              <a:defRPr/>
            </a:pPr>
            <a:r>
              <a:rPr lang="cs-CZ" sz="2300" dirty="0"/>
              <a:t>         </a:t>
            </a:r>
            <a:r>
              <a:rPr lang="cs-CZ" sz="2300" b="1" dirty="0"/>
              <a:t>vertikální ukládání  </a:t>
            </a:r>
            <a:r>
              <a:rPr lang="cs-CZ" sz="2300" dirty="0"/>
              <a:t>–  mrtví ukládáni do mělčích hrobů: Předmostí, Pustiměř, </a:t>
            </a:r>
            <a:r>
              <a:rPr lang="cs-CZ" sz="2300" dirty="0" err="1"/>
              <a:t>Dol</a:t>
            </a:r>
            <a:r>
              <a:rPr lang="cs-CZ" sz="2300" dirty="0"/>
              <a:t>. Věstonice</a:t>
            </a:r>
          </a:p>
          <a:p>
            <a:pPr marL="0" indent="0">
              <a:buNone/>
              <a:defRPr/>
            </a:pPr>
            <a:r>
              <a:rPr lang="cs-CZ" sz="2300" dirty="0"/>
              <a:t>         </a:t>
            </a:r>
            <a:r>
              <a:rPr lang="cs-CZ" sz="2300" b="1" dirty="0"/>
              <a:t>nové z 11. stol.  </a:t>
            </a:r>
            <a:r>
              <a:rPr lang="cs-CZ" sz="2300" dirty="0"/>
              <a:t>–</a:t>
            </a:r>
            <a:r>
              <a:rPr lang="cs-CZ" sz="2300" b="1" dirty="0"/>
              <a:t>  </a:t>
            </a:r>
            <a:r>
              <a:rPr lang="cs-CZ" sz="2300" dirty="0"/>
              <a:t>vzdálené  cca 2 km:  Holásky, Nová Dědina   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</a:t>
            </a:r>
            <a:endParaRPr lang="cs-CZ" sz="2300" b="1" dirty="0"/>
          </a:p>
          <a:p>
            <a:pPr>
              <a:defRPr/>
            </a:pPr>
            <a:r>
              <a:rPr lang="cs-CZ" sz="2300" b="1" dirty="0">
                <a:solidFill>
                  <a:srgbClr val="FF0000"/>
                </a:solidFill>
              </a:rPr>
              <a:t>Změny</a:t>
            </a:r>
            <a:r>
              <a:rPr lang="cs-CZ" sz="2300" dirty="0"/>
              <a:t>  –  vlivem křesťanství mizí oddělování světa živých od světa mrtvých 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–   pohřbívání v blízkosti světců (ad </a:t>
            </a:r>
            <a:r>
              <a:rPr lang="cs-CZ" sz="2300" dirty="0" err="1"/>
              <a:t>sanctos</a:t>
            </a:r>
            <a:r>
              <a:rPr lang="cs-CZ" sz="2300" dirty="0"/>
              <a:t>) kvůli víře, že při Posledním soudu bude pohřbený pod ochranou světce, v jehož blízkosti byl pochován </a:t>
            </a:r>
          </a:p>
          <a:p>
            <a:pPr marL="0" indent="0">
              <a:buNone/>
              <a:defRPr/>
            </a:pPr>
            <a:endParaRPr lang="cs-CZ" sz="2300" dirty="0"/>
          </a:p>
          <a:p>
            <a:pPr marL="0" indent="0">
              <a:buNone/>
              <a:defRPr/>
            </a:pPr>
            <a:r>
              <a:rPr lang="cs-CZ" sz="2300" dirty="0"/>
              <a:t>                   –  </a:t>
            </a:r>
            <a:r>
              <a:rPr lang="cs-CZ" sz="2300" b="1" dirty="0"/>
              <a:t>10. stol.:  </a:t>
            </a:r>
            <a:r>
              <a:rPr lang="cs-CZ" sz="2300" dirty="0"/>
              <a:t>z hrobů mizí potravinové milodary (nádoby s poživatinami a nápoji) 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–  </a:t>
            </a:r>
            <a:r>
              <a:rPr lang="cs-CZ" sz="2300" b="1" dirty="0"/>
              <a:t>10 až 11. stol.:  </a:t>
            </a:r>
            <a:r>
              <a:rPr lang="cs-CZ" sz="2300" dirty="0"/>
              <a:t>řadové uspořádání hrobů, hroby jsou mělčí 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–  </a:t>
            </a:r>
            <a:r>
              <a:rPr lang="cs-CZ" sz="2300" b="1" dirty="0"/>
              <a:t>11. stol.: </a:t>
            </a:r>
            <a:r>
              <a:rPr lang="cs-CZ" sz="2300" dirty="0"/>
              <a:t> mizí militaria, mrtví jsou vybavováni pouze šperky nebo mincemi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šperky darovány kostelu, u kterého byl dotyčný pohřben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mince:  častější na Moravě (uherské, moravské a české ražby)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</a:t>
            </a:r>
            <a:r>
              <a:rPr lang="cs-CZ" sz="2300" b="1" dirty="0"/>
              <a:t>20. až 30. léta:  </a:t>
            </a:r>
            <a:r>
              <a:rPr lang="cs-CZ" sz="2300" b="1" u="sng" dirty="0"/>
              <a:t>esovité záušnice </a:t>
            </a:r>
            <a:r>
              <a:rPr lang="cs-CZ" sz="2300" dirty="0"/>
              <a:t>ze stříbra, bronzu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korálky:   skleněné, jantarové, polodrahokamy (křišťál, karneol, achát, aj.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prsteny:   páskové, spletené, skleněné, s očkem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–  </a:t>
            </a:r>
            <a:r>
              <a:rPr lang="cs-CZ" sz="2300" b="1" dirty="0"/>
              <a:t>11. až poč. 13. stol</a:t>
            </a:r>
            <a:r>
              <a:rPr lang="cs-CZ" sz="2300" dirty="0"/>
              <a:t>.:  mince jako </a:t>
            </a:r>
            <a:r>
              <a:rPr lang="cs-CZ" sz="2300" b="1" dirty="0"/>
              <a:t> </a:t>
            </a:r>
            <a:r>
              <a:rPr lang="cs-CZ" sz="2300" dirty="0"/>
              <a:t>“obol mrtvých” (doba oběhu před uložením?) 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–  </a:t>
            </a:r>
            <a:r>
              <a:rPr lang="cs-CZ" sz="2300" b="1" dirty="0"/>
              <a:t>od konce 12. stol</a:t>
            </a:r>
            <a:r>
              <a:rPr lang="cs-CZ" sz="2300" dirty="0"/>
              <a:t>.:   postupně mizí mince i šperky</a:t>
            </a:r>
          </a:p>
          <a:p>
            <a:pPr marL="0" indent="0">
              <a:buNone/>
              <a:defRPr/>
            </a:pPr>
            <a:r>
              <a:rPr lang="cs-CZ" sz="2300" dirty="0"/>
              <a:t>  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</a:t>
            </a:r>
          </a:p>
          <a:p>
            <a:pPr marL="0" indent="0">
              <a:buNone/>
              <a:defRPr/>
            </a:pPr>
            <a:endParaRPr lang="cs-CZ" sz="2300" dirty="0"/>
          </a:p>
          <a:p>
            <a:pPr marL="0" indent="0">
              <a:buNone/>
              <a:defRPr/>
            </a:pPr>
            <a:endParaRPr lang="cs-CZ" sz="2300" dirty="0"/>
          </a:p>
          <a:p>
            <a:pPr marL="0" indent="0">
              <a:buNone/>
              <a:defRPr/>
            </a:pPr>
            <a:endParaRPr lang="cs-CZ" sz="2000" b="1" dirty="0"/>
          </a:p>
        </p:txBody>
      </p:sp>
      <p:pic>
        <p:nvPicPr>
          <p:cNvPr id="52228" name="Obrázek 3">
            <a:extLst>
              <a:ext uri="{FF2B5EF4-FFF2-40B4-BE49-F238E27FC236}">
                <a16:creationId xmlns:a16="http://schemas.microsoft.com/office/drawing/2014/main" id="{A852897C-82EC-4AA3-BCBB-9019E546C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1" y="3543300"/>
            <a:ext cx="2305049" cy="217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56B4CCAE-8EE1-4D33-A625-2784EA779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Charónova</a:t>
            </a:r>
            <a:r>
              <a:rPr lang="cs-CZ" altLang="cs-CZ" sz="3200" b="1" dirty="0">
                <a:solidFill>
                  <a:srgbClr val="FF0000"/>
                </a:solidFill>
              </a:rPr>
              <a:t> mince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A3DEA2-DACF-4434-B98E-BF2AFA24B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143000"/>
            <a:ext cx="11268075" cy="5715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Tzv. obolus mrtvých  </a:t>
            </a:r>
            <a:r>
              <a:rPr lang="cs-CZ" sz="1600" dirty="0"/>
              <a:t>–  náhrada za potravinový milodar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–  nejvíce dokladů z let 1035-1083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–  denáry Štěpána I. (1000–1038) a Ondřeje I. (1046–1060)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–  denáry olomouckého údělného knížete Oty I. Sličného (1061–1087)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–  denáry knížete Oldřicha (1012–1034), Vratislava II. (1061–1085)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Pavel </a:t>
            </a:r>
            <a:r>
              <a:rPr lang="cs-CZ" sz="1600" b="1" dirty="0" err="1"/>
              <a:t>Radoměřský</a:t>
            </a:r>
            <a:r>
              <a:rPr lang="cs-CZ" sz="1600" b="1" dirty="0"/>
              <a:t>  </a:t>
            </a:r>
            <a:r>
              <a:rPr lang="cs-CZ" sz="1600" dirty="0"/>
              <a:t>–  rozšíření zvyku spojoval s Uhrami (antická tradice)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poč. 11. stol.:  hlavní výskyt v Karpatské kotlině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do první pol. 12. stol:  okrajově i Morava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zanikání zvyku kolem roku 1100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Jan Klápště  </a:t>
            </a:r>
            <a:r>
              <a:rPr lang="cs-CZ" sz="1600" dirty="0"/>
              <a:t>–  doložil vkládání mincí do hrobů </a:t>
            </a:r>
            <a:r>
              <a:rPr lang="cs-CZ" sz="1600" u="sng" dirty="0"/>
              <a:t>v průběhu celého středověku i v novověku  (!)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–  majetek zemřelého, ozdoba, </a:t>
            </a:r>
            <a:r>
              <a:rPr lang="pl-PL" sz="1600" dirty="0"/>
              <a:t>magicko-rituální předmět (</a:t>
            </a:r>
            <a:r>
              <a:rPr lang="cs-CZ" sz="1600" dirty="0"/>
              <a:t>tzv. „převozné“), ochranný amulet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</a:t>
            </a:r>
          </a:p>
          <a:p>
            <a:pPr>
              <a:defRPr/>
            </a:pPr>
            <a:r>
              <a:rPr lang="cs-CZ" sz="1600" dirty="0"/>
              <a:t>   </a:t>
            </a:r>
            <a:r>
              <a:rPr lang="cs-CZ" sz="1600" dirty="0" err="1"/>
              <a:t>Radoměrský</a:t>
            </a:r>
            <a:r>
              <a:rPr lang="cs-CZ" sz="1600" dirty="0"/>
              <a:t>, P.:  Obol mrtvých u Slovanů v Čechách a na Moravě, </a:t>
            </a:r>
            <a:r>
              <a:rPr lang="cs-CZ" sz="1600" dirty="0" err="1"/>
              <a:t>SbNM</a:t>
            </a:r>
            <a:r>
              <a:rPr lang="cs-CZ" sz="1600" dirty="0"/>
              <a:t>, A 9, 1955, 1-81.                                       </a:t>
            </a:r>
          </a:p>
          <a:p>
            <a:pPr>
              <a:defRPr/>
            </a:pPr>
            <a:r>
              <a:rPr lang="cs-CZ" sz="1600" dirty="0"/>
              <a:t>   Kolníková, E.:  Obolus </a:t>
            </a:r>
            <a:r>
              <a:rPr lang="cs-CZ" sz="1600" dirty="0" err="1"/>
              <a:t>mŕtvych</a:t>
            </a:r>
            <a:r>
              <a:rPr lang="cs-CZ" sz="1600" dirty="0"/>
              <a:t> </a:t>
            </a:r>
            <a:r>
              <a:rPr lang="cs-CZ" sz="1600" dirty="0" err="1"/>
              <a:t>vo</a:t>
            </a:r>
            <a:r>
              <a:rPr lang="cs-CZ" sz="1600" dirty="0"/>
              <a:t> </a:t>
            </a:r>
            <a:r>
              <a:rPr lang="cs-CZ" sz="1600" dirty="0" err="1"/>
              <a:t>včasnostr</a:t>
            </a:r>
            <a:r>
              <a:rPr lang="cs-CZ" sz="1600" dirty="0"/>
              <a:t>. </a:t>
            </a:r>
            <a:r>
              <a:rPr lang="cs-CZ" sz="1600" dirty="0" err="1"/>
              <a:t>hroboch</a:t>
            </a:r>
            <a:r>
              <a:rPr lang="cs-CZ" sz="1600" dirty="0"/>
              <a:t> na Slovensku </a:t>
            </a:r>
            <a:r>
              <a:rPr lang="cs-CZ" sz="1600" dirty="0" err="1"/>
              <a:t>SlA</a:t>
            </a:r>
            <a:r>
              <a:rPr lang="cs-CZ" sz="1600" dirty="0"/>
              <a:t> 15, 1967, 189-254.</a:t>
            </a:r>
          </a:p>
          <a:p>
            <a:pPr>
              <a:defRPr/>
            </a:pPr>
            <a:r>
              <a:rPr lang="cs-CZ" sz="1600" dirty="0"/>
              <a:t>   </a:t>
            </a:r>
            <a:r>
              <a:rPr lang="cs-CZ" sz="1600" dirty="0" err="1"/>
              <a:t>Klápště</a:t>
            </a:r>
            <a:r>
              <a:rPr lang="cs-CZ" sz="1600" dirty="0"/>
              <a:t>, J.: Příspěvek k archeologickému poznávání úlohy mince v přemyslovských   </a:t>
            </a:r>
          </a:p>
          <a:p>
            <a:pPr marL="0" indent="0">
              <a:buNone/>
              <a:defRPr/>
            </a:pPr>
            <a:r>
              <a:rPr lang="cs-CZ" sz="1600" dirty="0"/>
              <a:t>         Čechách, AR 51, 1999, 774-808.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1C43A7-F048-4D7B-A469-46A3C8C26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523875"/>
            <a:ext cx="9850438" cy="64198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/>
              <a:t>Kostel sv. Václava v Ostravě: 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1600" dirty="0"/>
              <a:t>      –  1967 až 1968:  výzkum Vlasty Šikulové </a:t>
            </a:r>
          </a:p>
          <a:p>
            <a:pPr marL="0" indent="0">
              <a:buNone/>
              <a:defRPr/>
            </a:pPr>
            <a:r>
              <a:rPr lang="cs-CZ" sz="1600" dirty="0"/>
              <a:t>      –  v hrobech několik desítek kusů mincí </a:t>
            </a:r>
          </a:p>
          <a:p>
            <a:pPr marL="0" indent="0">
              <a:buNone/>
              <a:defRPr/>
            </a:pPr>
            <a:r>
              <a:rPr lang="cs-CZ" sz="1600" dirty="0"/>
              <a:t>      –  11 hrobů:  mince v ústech (2 případy dvojice mincí) </a:t>
            </a:r>
          </a:p>
          <a:p>
            <a:pPr marL="0" indent="0">
              <a:buNone/>
              <a:defRPr/>
            </a:pPr>
            <a:r>
              <a:rPr lang="cs-CZ" sz="1600" dirty="0"/>
              <a:t>      –  nejstarší: </a:t>
            </a:r>
            <a:r>
              <a:rPr lang="cs-CZ" sz="1600" dirty="0" err="1"/>
              <a:t>parvy</a:t>
            </a:r>
            <a:r>
              <a:rPr lang="cs-CZ" sz="1600" dirty="0"/>
              <a:t> Vladislava Jagellonského (1471–1516), nejmladší letopočet 1599 </a:t>
            </a:r>
          </a:p>
          <a:p>
            <a:pPr marL="0" indent="0">
              <a:buNone/>
              <a:defRPr/>
            </a:pPr>
            <a:r>
              <a:rPr lang="cs-CZ" sz="1600" dirty="0"/>
              <a:t>      –  </a:t>
            </a:r>
            <a:r>
              <a:rPr lang="cs-CZ" sz="1600" b="1" dirty="0"/>
              <a:t>mince z 16. stol.:  </a:t>
            </a:r>
            <a:r>
              <a:rPr lang="cs-CZ" sz="1600" dirty="0"/>
              <a:t>na různých místech u koster, na dně hrobu, na dřevěných rakvích </a:t>
            </a:r>
          </a:p>
          <a:p>
            <a:pPr marL="0" indent="0">
              <a:buNone/>
              <a:defRPr/>
            </a:pPr>
            <a:r>
              <a:rPr lang="cs-CZ" sz="1600" dirty="0"/>
              <a:t>      –  některé mince byly do hrobů záměrně vloženy, jiné v zásypech hrobů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2000" b="1" dirty="0"/>
              <a:t>Hřbitov u kostela sv. Jakuba v Brně:</a:t>
            </a:r>
          </a:p>
          <a:p>
            <a:pPr marL="0" indent="0">
              <a:buNone/>
              <a:defRPr/>
            </a:pPr>
            <a:r>
              <a:rPr lang="cs-CZ" sz="1600" dirty="0"/>
              <a:t>      –  1990 až 2012:  výzkum brněnská </a:t>
            </a:r>
            <a:r>
              <a:rPr lang="cs-CZ" sz="1600" dirty="0" err="1"/>
              <a:t>Archaia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–  25 mincí:  </a:t>
            </a:r>
            <a:r>
              <a:rPr lang="cs-CZ" sz="1600" b="1" dirty="0"/>
              <a:t>13. až 16. stol. </a:t>
            </a:r>
          </a:p>
          <a:p>
            <a:pPr marL="0" indent="0">
              <a:buNone/>
              <a:defRPr/>
            </a:pPr>
            <a:r>
              <a:rPr lang="cs-CZ" sz="1600" dirty="0"/>
              <a:t>      –  nejstarší ražba denár Přemysla Otakara (1247–1253)</a:t>
            </a:r>
          </a:p>
          <a:p>
            <a:pPr marL="0" indent="0">
              <a:buNone/>
              <a:defRPr/>
            </a:pPr>
            <a:r>
              <a:rPr lang="cs-CZ" sz="1600" dirty="0"/>
              <a:t>          </a:t>
            </a:r>
            <a:r>
              <a:rPr lang="pt-BR" sz="1600" dirty="0"/>
              <a:t>nejmladší dvě drobné mince Ferdinanda I. (1526–156</a:t>
            </a:r>
            <a:r>
              <a:rPr lang="cs-CZ" sz="1600" dirty="0"/>
              <a:t>4) </a:t>
            </a:r>
          </a:p>
          <a:p>
            <a:pPr marL="0" indent="0">
              <a:buNone/>
              <a:defRPr/>
            </a:pPr>
            <a:r>
              <a:rPr lang="cs-CZ" sz="1600" dirty="0"/>
              <a:t>     –  10</a:t>
            </a:r>
            <a:r>
              <a:rPr lang="pt-BR" sz="1600" dirty="0"/>
              <a:t> mincí </a:t>
            </a:r>
            <a:r>
              <a:rPr lang="cs-CZ" sz="1600" dirty="0"/>
              <a:t>v nerozlišených hrobových zásypech </a:t>
            </a:r>
          </a:p>
          <a:p>
            <a:pPr marL="0" indent="0">
              <a:buNone/>
              <a:defRPr/>
            </a:pPr>
            <a:r>
              <a:rPr lang="cs-CZ" sz="1600" dirty="0"/>
              <a:t>     –  15 mincí nalezeno při exkavaci pohřbů </a:t>
            </a:r>
          </a:p>
          <a:p>
            <a:pPr marL="0" indent="0">
              <a:buNone/>
              <a:defRPr/>
            </a:pPr>
            <a:r>
              <a:rPr lang="cs-CZ" sz="1600" dirty="0"/>
              <a:t>     –  3 mince v ústech nebožtíka</a:t>
            </a:r>
          </a:p>
          <a:p>
            <a:pPr marL="0" indent="0">
              <a:buNone/>
              <a:defRPr/>
            </a:pPr>
            <a:r>
              <a:rPr lang="cs-CZ" sz="1600" dirty="0"/>
              <a:t>     –  2 mince na hrudi, jedna při levém humeru a jeden při levém koleni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2D7E9B-B6D3-4372-B565-0D3008CA6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533400"/>
            <a:ext cx="11544300" cy="6324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FF0000"/>
                </a:solidFill>
              </a:rPr>
              <a:t>Mladohradištní</a:t>
            </a:r>
            <a:r>
              <a:rPr lang="cs-CZ" sz="2000" b="1" dirty="0">
                <a:solidFill>
                  <a:srgbClr val="FF0000"/>
                </a:solidFill>
              </a:rPr>
              <a:t> pohřebiště:    </a:t>
            </a:r>
            <a:r>
              <a:rPr lang="cs-CZ" sz="1600" dirty="0"/>
              <a:t>1. venkovská (nekostelní) řadová pohřebiště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2. k</a:t>
            </a:r>
            <a:r>
              <a:rPr lang="pl-PL" sz="1600" dirty="0"/>
              <a:t>ostelní a klášterní hřbitovy 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                         3. pohřby na hradiscích klášterech</a:t>
            </a:r>
          </a:p>
          <a:p>
            <a:pPr marL="0" indent="0">
              <a:buNone/>
              <a:defRPr/>
            </a:pPr>
            <a:r>
              <a:rPr lang="pl-PL" sz="1600" dirty="0"/>
              <a:t>     </a:t>
            </a:r>
            <a:endParaRPr lang="cs-CZ" sz="16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1.  Venkovská nekostelní řadová pohřebiště: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</a:t>
            </a:r>
            <a:r>
              <a:rPr lang="cs-CZ" sz="1600" dirty="0"/>
              <a:t> </a:t>
            </a:r>
            <a:r>
              <a:rPr lang="cs-CZ" sz="1600" b="1" dirty="0"/>
              <a:t>Poloha</a:t>
            </a:r>
            <a:r>
              <a:rPr lang="cs-CZ" sz="1600" dirty="0"/>
              <a:t>  –  na vyvýšených plochách;  cca 300-500 m od sídlišť, u rozcestí Velké Hostěrádky:  1,3 km od vsi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</a:t>
            </a:r>
            <a:r>
              <a:rPr lang="cs-CZ" sz="1600" b="1" dirty="0"/>
              <a:t>Uspořádání</a:t>
            </a:r>
            <a:r>
              <a:rPr lang="cs-CZ" sz="1600" dirty="0"/>
              <a:t>  –  skupinové:  Staré Město-Na </a:t>
            </a:r>
            <a:r>
              <a:rPr lang="cs-CZ" sz="1600" dirty="0" err="1"/>
              <a:t>valách</a:t>
            </a:r>
            <a:r>
              <a:rPr lang="cs-CZ" sz="1600" dirty="0"/>
              <a:t>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–  řadové (lineární):  Velké Hostěrádky:  10 řad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–  etážové: spíše u kostelních hřbitovů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Hrobová jáma  </a:t>
            </a:r>
            <a:r>
              <a:rPr lang="cs-CZ" sz="1600" dirty="0"/>
              <a:t>–  u dospělých obdélná, u dětí oválná či lichoběžníkovitá </a:t>
            </a:r>
          </a:p>
          <a:p>
            <a:pPr marL="0" indent="0">
              <a:buNone/>
              <a:defRPr/>
            </a:pPr>
            <a:r>
              <a:rPr lang="cs-CZ" sz="1600" dirty="0"/>
              <a:t>            </a:t>
            </a:r>
            <a:r>
              <a:rPr lang="cs-CZ" sz="1600" b="1" dirty="0"/>
              <a:t>Úprava hrobů </a:t>
            </a:r>
            <a:r>
              <a:rPr lang="cs-CZ" sz="1600" dirty="0"/>
              <a:t>–  ploché, výjimečně zpočátku mohylníky </a:t>
            </a:r>
          </a:p>
          <a:p>
            <a:pPr marL="0" indent="0">
              <a:buNone/>
              <a:defRPr/>
            </a:pPr>
            <a:r>
              <a:rPr lang="cs-CZ" sz="1600" dirty="0"/>
              <a:t>            </a:t>
            </a:r>
            <a:r>
              <a:rPr lang="cs-CZ" sz="1600" b="1" dirty="0"/>
              <a:t>Zánik </a:t>
            </a:r>
            <a:r>
              <a:rPr lang="cs-CZ" sz="1600" dirty="0"/>
              <a:t> –  11./12. stol.:  zákazy Břetislava II. pohřbívat v polích a lesích (1092)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</a:t>
            </a:r>
            <a:r>
              <a:rPr lang="cs-CZ" sz="1600" b="1" dirty="0"/>
              <a:t>Čechy</a:t>
            </a:r>
            <a:r>
              <a:rPr lang="cs-CZ" sz="1600" dirty="0"/>
              <a:t>  –  Brandýsek (okr. Kladno), Lochenice (okr. H. K.), Sulejovice (okr. Litoměřice), Praha-Motol (209 H), Radomyšl (463 H)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</a:t>
            </a:r>
            <a:r>
              <a:rPr lang="cs-CZ" sz="1600" b="1" dirty="0"/>
              <a:t>Morava</a:t>
            </a:r>
            <a:r>
              <a:rPr lang="cs-CZ" sz="1600" dirty="0"/>
              <a:t>  –  Mušov (230H), Holubice u Vyškova (201H) , Předmostí (140H)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1F7AF2-C38D-4412-9478-0882E835B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" y="457200"/>
            <a:ext cx="11229975" cy="6324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2. Kostelní hřbitovy: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11. stol. </a:t>
            </a:r>
            <a:r>
              <a:rPr lang="cs-CZ" sz="1600" dirty="0"/>
              <a:t>–   vlastnické kostely na centrálních hradištích, kde se zakládaly nové: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Uherské Hradiště-Sady:  943H:  87H </a:t>
            </a:r>
            <a:r>
              <a:rPr lang="cs-CZ" sz="1600" dirty="0" err="1"/>
              <a:t>středohrad</a:t>
            </a:r>
            <a:r>
              <a:rPr lang="cs-CZ" sz="1600" dirty="0"/>
              <a:t>.  856H </a:t>
            </a:r>
            <a:r>
              <a:rPr lang="cs-CZ" sz="1600" dirty="0" err="1"/>
              <a:t>mladohradištních</a:t>
            </a:r>
            <a:r>
              <a:rPr lang="cs-CZ" sz="1600" dirty="0"/>
              <a:t>, Znojmo-Hradiště, Olomouc, Brno 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12. stol</a:t>
            </a:r>
            <a:r>
              <a:rPr lang="cs-CZ" sz="1600" dirty="0"/>
              <a:t>.  –  hřbitovy:  „</a:t>
            </a:r>
            <a:r>
              <a:rPr lang="cs-CZ" sz="1600" dirty="0" err="1"/>
              <a:t>locus</a:t>
            </a:r>
            <a:r>
              <a:rPr lang="cs-CZ" sz="1600" dirty="0"/>
              <a:t> </a:t>
            </a:r>
            <a:r>
              <a:rPr lang="cs-CZ" sz="1600" dirty="0" err="1"/>
              <a:t>sacer</a:t>
            </a:r>
            <a:r>
              <a:rPr lang="cs-CZ" sz="1600" dirty="0"/>
              <a:t>“ (posvátné místo) ohrazen zdí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skupinové a lineární uspořádání hrobů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Vysoká zahrada u Dolních Věstonic (100H)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13. stol</a:t>
            </a:r>
            <a:r>
              <a:rPr lang="cs-CZ" sz="1600" dirty="0"/>
              <a:t>. –  dobudována síť farních kostelů ve městech</a:t>
            </a:r>
          </a:p>
          <a:p>
            <a:pPr>
              <a:defRPr/>
            </a:pPr>
            <a:endParaRPr lang="cs-CZ" sz="1600" b="1" dirty="0"/>
          </a:p>
          <a:p>
            <a:pPr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/>
              <a:t>Pohřby uvnitř kostela</a:t>
            </a:r>
            <a:r>
              <a:rPr lang="cs-CZ" sz="1600" dirty="0"/>
              <a:t>  –   prestižní:  zakladatelé, významné osoby duchovní nebo světské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Bohušov: 18H   páni z </a:t>
            </a:r>
            <a:r>
              <a:rPr lang="cs-CZ" sz="1600" dirty="0" err="1"/>
              <a:t>Fulštejna</a:t>
            </a: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034444-C8AA-4393-AEE9-85036A7A4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533400"/>
            <a:ext cx="11401425" cy="6324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l-PL" sz="2000" b="1" dirty="0">
                <a:solidFill>
                  <a:srgbClr val="FF0000"/>
                </a:solidFill>
              </a:rPr>
              <a:t>3. pohřby v klášterech:</a:t>
            </a:r>
          </a:p>
          <a:p>
            <a:pPr marL="0" indent="0">
              <a:buNone/>
              <a:defRPr/>
            </a:pPr>
            <a:endParaRPr lang="pl-PL" sz="2000" dirty="0"/>
          </a:p>
          <a:p>
            <a:pPr marL="0" indent="0">
              <a:buNone/>
              <a:defRPr/>
            </a:pPr>
            <a:r>
              <a:rPr lang="pl-PL" sz="1600" dirty="0"/>
              <a:t>         – klášterní hřbitovy:   nad sebou i vedle sebe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zvlášť pohřby mnichů a laiků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Hradisko u Olomouce:  750H    11. až 15. stol.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Třebíč:  160H    3 až 5 vrstev    13. až 15. stol. </a:t>
            </a:r>
          </a:p>
          <a:p>
            <a:pPr marL="0" indent="0">
              <a:buNone/>
              <a:defRPr/>
            </a:pPr>
            <a:endParaRPr lang="pl-PL" sz="1600" dirty="0"/>
          </a:p>
          <a:p>
            <a:pPr marL="0" indent="0">
              <a:buNone/>
              <a:defRPr/>
            </a:pPr>
            <a:r>
              <a:rPr lang="pl-PL" sz="1600" dirty="0"/>
              <a:t>         –  interiéry klášterních kostelů:  hrobky, krypty  fundátorů nebo mecenášů </a:t>
            </a:r>
          </a:p>
          <a:p>
            <a:pPr marL="0" indent="0">
              <a:buNone/>
              <a:defRPr/>
            </a:pPr>
            <a:endParaRPr lang="pl-PL" sz="1600" dirty="0"/>
          </a:p>
          <a:p>
            <a:pPr>
              <a:defRPr/>
            </a:pPr>
            <a:r>
              <a:rPr lang="cs-CZ" sz="1600" b="1" dirty="0"/>
              <a:t>Vysvěcení  </a:t>
            </a:r>
            <a:r>
              <a:rPr lang="cs-CZ" sz="1600" dirty="0"/>
              <a:t>–  křesťanské pojetí smrti požadovalo vykonání předepsaných rituálů a úkonů včetně uložení nebožtíka v posvěceném místě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–  od 6. stol.:   zákaz </a:t>
            </a:r>
            <a:r>
              <a:rPr lang="cs-CZ" sz="1600" b="1" dirty="0"/>
              <a:t>pohřbívání v kostele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853:    rozdělení presbytáře na mužskou a ženskou část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–  1581:  </a:t>
            </a:r>
            <a:r>
              <a:rPr lang="cs-CZ" sz="1600" dirty="0" err="1"/>
              <a:t>rouenský</a:t>
            </a:r>
            <a:r>
              <a:rPr lang="cs-CZ" sz="1600" dirty="0"/>
              <a:t> koncil stanovil pravidla rozdělení zemřelých pohřbívaných v kostele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3 kategorie:  řeholníci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církevní a světští hodnostáři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osoby se zásluhami ve službě bohu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–  děti byly do 11. stol. pochovávány odděleně</a:t>
            </a:r>
          </a:p>
          <a:p>
            <a:pPr marL="0" indent="0">
              <a:buNone/>
              <a:defRPr/>
            </a:pPr>
            <a:endParaRPr lang="pl-PL" sz="2000" dirty="0"/>
          </a:p>
          <a:p>
            <a:pPr>
              <a:defRPr/>
            </a:pPr>
            <a:endParaRPr lang="pl-PL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E1936119-2833-4F9C-9220-61552E92FE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Pohanské přežitky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9CBE2B-BC6E-4DA7-9598-F69EC1593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990600"/>
            <a:ext cx="11372850" cy="586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cs-CZ" sz="1600" b="1" dirty="0"/>
              <a:t>Kosmas </a:t>
            </a:r>
            <a:r>
              <a:rPr lang="cs-CZ" sz="1600" dirty="0"/>
              <a:t> –  stěžuje si na nedodržování křesťanských zásad při pohřbívání za Břetislava I. a II.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(pohřbívání na polích, lesích a rozcestích, tj. mimo církevně schválená pohřebiště)</a:t>
            </a:r>
          </a:p>
          <a:p>
            <a:pPr marL="0" indent="0">
              <a:buNone/>
              <a:defRPr/>
            </a:pPr>
            <a:endParaRPr lang="cs-CZ" sz="1600" b="1" dirty="0"/>
          </a:p>
          <a:p>
            <a:pPr marL="0" indent="0">
              <a:buNone/>
              <a:defRPr/>
            </a:pPr>
            <a:r>
              <a:rPr lang="cs-CZ" sz="1600" b="1" dirty="0"/>
              <a:t>Dekrety Břetislava I. (1035-55) a Břetislava II. (1092-1100</a:t>
            </a:r>
            <a:r>
              <a:rPr lang="cs-CZ" sz="1600" dirty="0"/>
              <a:t>)</a:t>
            </a:r>
          </a:p>
          <a:p>
            <a:pPr eaLnBrk="1" hangingPunct="1">
              <a:defRPr/>
            </a:pPr>
            <a:r>
              <a:rPr lang="cs-CZ" sz="1600" dirty="0"/>
              <a:t>informují o přestupcích proti křesťanským zásadám  (mnohoženství, rušení posvátných </a:t>
            </a:r>
            <a:r>
              <a:rPr lang="cs-CZ" sz="1600" dirty="0" err="1"/>
              <a:t>kultišť</a:t>
            </a:r>
            <a:r>
              <a:rPr lang="cs-CZ" sz="1600" dirty="0"/>
              <a:t>, zákaz pohanských obětí, regule pohřbívání aj.).</a:t>
            </a:r>
          </a:p>
          <a:p>
            <a:pPr eaLnBrk="1" hangingPunct="1">
              <a:defRPr/>
            </a:pPr>
            <a:r>
              <a:rPr lang="cs-CZ" sz="1600" dirty="0"/>
              <a:t>Vedle křesťanských prostých pohřbů (orientace V-Z) existovaly „pohanské“ hroby</a:t>
            </a:r>
          </a:p>
          <a:p>
            <a:pPr marL="0" indent="0">
              <a:buNone/>
              <a:defRPr/>
            </a:pPr>
            <a:r>
              <a:rPr lang="cs-CZ" sz="1600" dirty="0"/>
              <a:t>      Velké </a:t>
            </a:r>
            <a:r>
              <a:rPr lang="cs-CZ" sz="1600" dirty="0" err="1"/>
              <a:t>Hostěrádky</a:t>
            </a:r>
            <a:r>
              <a:rPr lang="cs-CZ" sz="1600" dirty="0"/>
              <a:t>  –  2 části pohřebiště:  jižní pohanská, severní křesťanská (12. stol.)</a:t>
            </a:r>
          </a:p>
          <a:p>
            <a:pPr marL="0" indent="0">
              <a:buNone/>
              <a:defRPr/>
            </a:pPr>
            <a:r>
              <a:rPr lang="cs-CZ" sz="1600" dirty="0"/>
              <a:t>      Žalany u </a:t>
            </a:r>
            <a:r>
              <a:rPr lang="cs-CZ" sz="1600" dirty="0" err="1"/>
              <a:t>Těplic</a:t>
            </a:r>
            <a:r>
              <a:rPr lang="cs-CZ" sz="1600" dirty="0"/>
              <a:t>  –  pohanská a křesťanská část rozdělena řadou kamenů</a:t>
            </a:r>
          </a:p>
          <a:p>
            <a:pPr eaLnBrk="1" hangingPunct="1"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</a:t>
            </a:r>
            <a:r>
              <a:rPr lang="cs-CZ" sz="1600" b="1" dirty="0"/>
              <a:t>1.   Doklady předkřesťanských praktik: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  pohřební obětiny ve formě potravin 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  vaječné skořápky (9.-11. stol.)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  pověrečné praktiky (metamorfované obětiny – obolus mrtvých)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  mohylové pohřby, používání rakví z kmenů stromů 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  </a:t>
            </a:r>
            <a:r>
              <a:rPr lang="cs-CZ" sz="1600" dirty="0" err="1"/>
              <a:t>protivampyrické</a:t>
            </a:r>
            <a:r>
              <a:rPr lang="cs-CZ" sz="1600" dirty="0"/>
              <a:t> zásahy:  zatížení kameny, kámen v ústech, na břiše, dekapitace</a:t>
            </a:r>
          </a:p>
          <a:p>
            <a:pPr marL="0" indent="0">
              <a:buNone/>
              <a:defRPr/>
            </a:pPr>
            <a:r>
              <a:rPr lang="cs-CZ" sz="1600" dirty="0"/>
              <a:t>           –    základová oběť (živá, mrtvá)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b="1" dirty="0"/>
              <a:t>     2.   Doklady pohřebních obřadů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</a:t>
            </a:r>
            <a:r>
              <a:rPr lang="cs-CZ" sz="1600" dirty="0"/>
              <a:t>– </a:t>
            </a:r>
            <a:r>
              <a:rPr lang="cs-CZ" sz="1600" b="1" dirty="0"/>
              <a:t> </a:t>
            </a:r>
            <a:r>
              <a:rPr lang="cs-CZ" sz="1600" dirty="0"/>
              <a:t>noční bdění u mrtvého, budování pohřební stavby nad hrobem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21DCBC91-DEA2-48AE-857B-752CDD314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945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Vampyrismus</a:t>
            </a:r>
          </a:p>
        </p:txBody>
      </p:sp>
      <p:sp>
        <p:nvSpPr>
          <p:cNvPr id="65539" name="Zástupný symbol pro obsah 2">
            <a:extLst>
              <a:ext uri="{FF2B5EF4-FFF2-40B4-BE49-F238E27FC236}">
                <a16:creationId xmlns:a16="http://schemas.microsoft.com/office/drawing/2014/main" id="{A8476086-2A61-4663-AD4E-D5CA4C1E23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6776" y="1143000"/>
            <a:ext cx="11020424" cy="5715000"/>
          </a:xfrm>
        </p:spPr>
        <p:txBody>
          <a:bodyPr/>
          <a:lstStyle/>
          <a:p>
            <a:r>
              <a:rPr lang="cs-CZ" altLang="cs-CZ" sz="1800" b="1" dirty="0" err="1">
                <a:solidFill>
                  <a:srgbClr val="FF0000"/>
                </a:solidFill>
              </a:rPr>
              <a:t>Revenant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zemřelý, který se navrací mezi živé 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Opat </a:t>
            </a:r>
            <a:r>
              <a:rPr lang="cs-CZ" altLang="cs-CZ" sz="1800" b="1" dirty="0" err="1"/>
              <a:t>Neplach</a:t>
            </a:r>
            <a:r>
              <a:rPr lang="cs-CZ" altLang="cs-CZ" sz="1800" b="1" dirty="0"/>
              <a:t> z Opatovického kláštera popsal událost, k níž mělo dojít roku 1336 ve vsi </a:t>
            </a:r>
            <a:r>
              <a:rPr lang="cs-CZ" altLang="cs-CZ" sz="1800" b="1" dirty="0" err="1"/>
              <a:t>Blov</a:t>
            </a:r>
            <a:r>
              <a:rPr lang="cs-CZ" altLang="cs-CZ" sz="1800" b="1" dirty="0"/>
              <a:t>:</a:t>
            </a:r>
          </a:p>
          <a:p>
            <a:endParaRPr lang="cs-CZ" altLang="cs-CZ" sz="2000" b="1" dirty="0"/>
          </a:p>
          <a:p>
            <a:r>
              <a:rPr lang="cs-CZ" altLang="cs-CZ" sz="2000" i="1" dirty="0"/>
              <a:t>„Zemřel jakýsi pastýř jménem </a:t>
            </a:r>
            <a:r>
              <a:rPr lang="cs-CZ" altLang="cs-CZ" sz="2000" i="1" dirty="0" err="1"/>
              <a:t>Myslata</a:t>
            </a:r>
            <a:r>
              <a:rPr lang="cs-CZ" altLang="cs-CZ" sz="2000" i="1" dirty="0"/>
              <a:t>. Ten každou noc vstával, obcházel všechny vesnice v okolí, strašil lidi, vraždil a mluvil. A když ho vykopávali, protože musel být spálen, nadmul se jako býk a hrozně řval. A když ho pokládali na oheň, kdosi popadl hůl, bodl do něho a hned se vyřinula krev jako z hrnce. Nadto když už byl vykopán a položen na vůz, spojil nohy k sobě, jako by byl živý. Když byl spálen, všechno zlo se uklidnilo.“</a:t>
            </a:r>
          </a:p>
          <a:p>
            <a:endParaRPr lang="cs-CZ" altLang="cs-CZ" sz="2000" i="1" dirty="0"/>
          </a:p>
          <a:p>
            <a:r>
              <a:rPr lang="cs-CZ" altLang="cs-CZ" sz="1800" dirty="0"/>
              <a:t>Chemické procesy mohly tělo zachovat bez zjevných známek rozkladu i po 40 let.</a:t>
            </a:r>
          </a:p>
          <a:p>
            <a:r>
              <a:rPr lang="pl-PL" altLang="cs-CZ" sz="1800" dirty="0"/>
              <a:t>Za pokojové teploty proces rozkladu začíná již po 36 hodinách po úmrtí.</a:t>
            </a:r>
          </a:p>
          <a:p>
            <a:r>
              <a:rPr lang="cs-CZ" altLang="cs-CZ" sz="1800" dirty="0"/>
              <a:t>Rychlost rozkladného procesu ovlivňuje vlhkost, činnost bakterií a teplota okolí.</a:t>
            </a:r>
          </a:p>
          <a:p>
            <a:r>
              <a:rPr lang="cs-CZ" altLang="cs-CZ" sz="1800" dirty="0"/>
              <a:t>Tlakem plynu dochází ke změnám polohy těla, nebo pohybům jeho částí.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8E0B9AFF-8C2D-4129-AA32-F6F4831C15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Dělení rituálů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27A68F-5ECE-439A-9CEC-833586583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1143000"/>
            <a:ext cx="10839450" cy="6096000"/>
          </a:xfrm>
        </p:spPr>
        <p:txBody>
          <a:bodyPr/>
          <a:lstStyle/>
          <a:p>
            <a:pPr>
              <a:defRPr/>
            </a:pPr>
            <a:r>
              <a:rPr lang="cs-CZ" sz="1600" b="1" dirty="0"/>
              <a:t>Sympatické</a:t>
            </a:r>
            <a:r>
              <a:rPr lang="cs-CZ" sz="1600" dirty="0"/>
              <a:t>  –  podle </a:t>
            </a:r>
            <a:r>
              <a:rPr lang="cs-CZ" sz="1600" dirty="0" err="1"/>
              <a:t>Ganepa</a:t>
            </a:r>
            <a:r>
              <a:rPr lang="cs-CZ" sz="1600" dirty="0"/>
              <a:t> se zakládají se na víře v působení podobného na podobné, paku na opak,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nádoby na obsah, části na celek a naopak, napodobeniny na skutečný předmět nebo bytost a naopak,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slova na čin.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Kontaktní </a:t>
            </a:r>
            <a:r>
              <a:rPr lang="cs-CZ" sz="1600" dirty="0"/>
              <a:t> –  zakládají se na materiálnosti a přenosu vrozených nebo získaných vlastností dotykem nebo na dálku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800" b="1" dirty="0"/>
              <a:t>3 po sobě jsoucí oddělené fáze:  </a:t>
            </a:r>
            <a:r>
              <a:rPr lang="cs-CZ" sz="1800" dirty="0"/>
              <a:t>1.</a:t>
            </a:r>
            <a:r>
              <a:rPr lang="cs-CZ" sz="1800" b="1" dirty="0"/>
              <a:t>  </a:t>
            </a:r>
            <a:r>
              <a:rPr lang="cs-CZ" sz="1800" dirty="0" err="1"/>
              <a:t>Preliminální</a:t>
            </a:r>
            <a:r>
              <a:rPr lang="cs-CZ" sz="1800" dirty="0"/>
              <a:t>:  oddělení/odloučení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2.  </a:t>
            </a:r>
            <a:r>
              <a:rPr lang="cs-CZ" sz="1800" dirty="0" err="1"/>
              <a:t>Liminální</a:t>
            </a:r>
            <a:r>
              <a:rPr lang="cs-CZ" sz="1800" dirty="0"/>
              <a:t>:  pomezí/přechod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3.  </a:t>
            </a:r>
            <a:r>
              <a:rPr lang="cs-CZ" sz="1800" dirty="0" err="1"/>
              <a:t>Postliminální</a:t>
            </a:r>
            <a:r>
              <a:rPr lang="cs-CZ" sz="1800" dirty="0"/>
              <a:t>:  opětovné začlenění či přijetí 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600" b="1" dirty="0"/>
              <a:t>Přímé </a:t>
            </a:r>
            <a:r>
              <a:rPr lang="cs-CZ" sz="1600" dirty="0"/>
              <a:t> –  působí okamžitě bez vlastního zásahu (uhranutí či prokletí) </a:t>
            </a:r>
          </a:p>
          <a:p>
            <a:pPr>
              <a:defRPr/>
            </a:pPr>
            <a:r>
              <a:rPr lang="cs-CZ" sz="1600" b="1" dirty="0"/>
              <a:t>Nepřímé</a:t>
            </a:r>
            <a:r>
              <a:rPr lang="cs-CZ" sz="1600" dirty="0"/>
              <a:t>  –  působí prostřednictvím autonomní síly (démon nebo božstvo, </a:t>
            </a:r>
            <a:r>
              <a:rPr lang="cs-CZ" sz="1600" dirty="0" err="1"/>
              <a:t>motlidba</a:t>
            </a:r>
            <a:r>
              <a:rPr lang="cs-CZ" sz="1600" dirty="0"/>
              <a:t>)</a:t>
            </a:r>
          </a:p>
          <a:p>
            <a:pPr>
              <a:defRPr/>
            </a:pPr>
            <a:r>
              <a:rPr lang="cs-CZ" sz="1600" b="1" dirty="0"/>
              <a:t>Pozitivní</a:t>
            </a:r>
            <a:r>
              <a:rPr lang="cs-CZ" sz="1600" dirty="0"/>
              <a:t>  –  vůle mění ve skutek</a:t>
            </a:r>
          </a:p>
          <a:p>
            <a:pPr>
              <a:defRPr/>
            </a:pPr>
            <a:r>
              <a:rPr lang="cs-CZ" sz="1600" b="1" dirty="0"/>
              <a:t>Negativní</a:t>
            </a:r>
            <a:r>
              <a:rPr lang="cs-CZ" sz="1600" dirty="0"/>
              <a:t>  –  snaha činu zabránit</a:t>
            </a:r>
          </a:p>
          <a:p>
            <a:pPr>
              <a:defRPr/>
            </a:pPr>
            <a:r>
              <a:rPr lang="cs-CZ" sz="1600" b="1" dirty="0" err="1"/>
              <a:t>Dynamistické</a:t>
            </a:r>
            <a:r>
              <a:rPr lang="cs-CZ" sz="1600" b="1" dirty="0"/>
              <a:t> </a:t>
            </a:r>
            <a:r>
              <a:rPr lang="cs-CZ" sz="1600" dirty="0"/>
              <a:t>(neosobní) nebo </a:t>
            </a:r>
            <a:r>
              <a:rPr lang="cs-CZ" sz="1600" b="1" dirty="0"/>
              <a:t>animistické</a:t>
            </a:r>
            <a:r>
              <a:rPr lang="cs-CZ" sz="1600" dirty="0"/>
              <a:t>.</a:t>
            </a:r>
          </a:p>
          <a:p>
            <a:pPr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Obdélník 2">
            <a:extLst>
              <a:ext uri="{FF2B5EF4-FFF2-40B4-BE49-F238E27FC236}">
                <a16:creationId xmlns:a16="http://schemas.microsoft.com/office/drawing/2014/main" id="{6594A192-F692-4911-91AA-5120D4693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1876426"/>
            <a:ext cx="1125061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1949-1951: 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b="1" dirty="0">
                <a:latin typeface="+mn-lt"/>
              </a:rPr>
              <a:t>Staré Město:  </a:t>
            </a:r>
            <a:r>
              <a:rPr lang="cs-CZ" altLang="cs-CZ" sz="2000" dirty="0">
                <a:latin typeface="+mn-lt"/>
              </a:rPr>
              <a:t>9. stol. – mrtví ve skrčené poloze, rozdrcený obličej, zatížení kameny - i v ústech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1959:  </a:t>
            </a:r>
            <a:r>
              <a:rPr lang="cs-CZ" altLang="cs-CZ" sz="2000" b="1" dirty="0" err="1">
                <a:latin typeface="+mn-lt"/>
              </a:rPr>
              <a:t>Pohansko</a:t>
            </a:r>
            <a:r>
              <a:rPr lang="cs-CZ" altLang="cs-CZ" sz="2000" b="1" dirty="0">
                <a:latin typeface="+mn-lt"/>
              </a:rPr>
              <a:t> u Břeclavi:  </a:t>
            </a:r>
            <a:r>
              <a:rPr lang="cs-CZ" altLang="cs-CZ" sz="2000" dirty="0">
                <a:latin typeface="+mn-lt"/>
              </a:rPr>
              <a:t>pohřby na okraji pohřebiště, zatížení kamen aj.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1960 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b="1" dirty="0">
                <a:latin typeface="+mn-lt"/>
              </a:rPr>
              <a:t>Lahovice:  </a:t>
            </a:r>
            <a:r>
              <a:rPr lang="cs-CZ" altLang="cs-CZ" sz="2000" dirty="0">
                <a:latin typeface="+mn-lt"/>
              </a:rPr>
              <a:t>10. stol, 2 hroby - jeden zatížen velkými kameny, druhý břichem k zemi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b="1" dirty="0">
                <a:latin typeface="+mn-lt"/>
              </a:rPr>
              <a:t>1966</a:t>
            </a:r>
            <a:r>
              <a:rPr lang="cs-CZ" altLang="cs-CZ" sz="2000" dirty="0">
                <a:latin typeface="+mn-lt"/>
              </a:rPr>
              <a:t>  </a:t>
            </a:r>
            <a:r>
              <a:rPr lang="cs-CZ" altLang="cs-CZ" sz="2000" b="1" dirty="0">
                <a:latin typeface="+mn-lt"/>
              </a:rPr>
              <a:t>Čelákovice:</a:t>
            </a:r>
            <a:r>
              <a:rPr lang="cs-CZ" altLang="cs-CZ" sz="2000" dirty="0">
                <a:latin typeface="+mn-lt"/>
              </a:rPr>
              <a:t>  J. Špaček, několik hrobů, v nichž měla těla svázané ruce a oddělené hlavy od trupu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1975:  Velké Bílovice: </a:t>
            </a:r>
            <a:r>
              <a:rPr lang="cs-CZ" altLang="cs-CZ" sz="2000" dirty="0">
                <a:latin typeface="+mn-lt"/>
              </a:rPr>
              <a:t>9.-10. stol., skelet se srostlými zuby v jámě, </a:t>
            </a:r>
            <a:r>
              <a:rPr lang="cs-CZ" altLang="cs-CZ" sz="2000" dirty="0" err="1">
                <a:latin typeface="+mn-lt"/>
              </a:rPr>
              <a:t>ýena</a:t>
            </a:r>
            <a:r>
              <a:rPr lang="cs-CZ" altLang="cs-CZ" sz="2000" dirty="0">
                <a:latin typeface="+mn-lt"/>
              </a:rPr>
              <a:t> na břiše aj.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1976</a:t>
            </a:r>
            <a:r>
              <a:rPr lang="cs-CZ" altLang="cs-CZ" sz="2000" dirty="0">
                <a:latin typeface="+mn-lt"/>
              </a:rPr>
              <a:t>  </a:t>
            </a:r>
            <a:r>
              <a:rPr lang="cs-CZ" altLang="cs-CZ" sz="2000" b="1" dirty="0" err="1">
                <a:latin typeface="+mn-lt"/>
              </a:rPr>
              <a:t>Bášť</a:t>
            </a:r>
            <a:r>
              <a:rPr lang="cs-CZ" altLang="cs-CZ" sz="2000" b="1" dirty="0">
                <a:latin typeface="+mn-lt"/>
              </a:rPr>
              <a:t> u Prahy:  </a:t>
            </a:r>
            <a:r>
              <a:rPr lang="cs-CZ" altLang="cs-CZ" sz="2000" dirty="0">
                <a:latin typeface="+mn-lt"/>
              </a:rPr>
              <a:t>nalezen hrob ženy z 10. století - ve 3. bederním obratli vetknutý nožík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b="1" dirty="0">
                <a:latin typeface="+mn-lt"/>
              </a:rPr>
              <a:t>1983</a:t>
            </a:r>
            <a:r>
              <a:rPr lang="cs-CZ" altLang="cs-CZ" sz="2000" dirty="0">
                <a:latin typeface="+mn-lt"/>
              </a:rPr>
              <a:t>  </a:t>
            </a:r>
            <a:r>
              <a:rPr lang="cs-CZ" altLang="cs-CZ" sz="2000" b="1" dirty="0">
                <a:latin typeface="+mn-lt"/>
              </a:rPr>
              <a:t>Lochenice: </a:t>
            </a:r>
            <a:r>
              <a:rPr lang="cs-CZ" altLang="cs-CZ" sz="2000" dirty="0">
                <a:latin typeface="+mn-lt"/>
              </a:rPr>
              <a:t>ženská kostra na břiše, přibitá železnými hřeby k prknu na dně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b="1" dirty="0">
                <a:latin typeface="+mn-lt"/>
              </a:rPr>
              <a:t>1997</a:t>
            </a:r>
            <a:r>
              <a:rPr lang="cs-CZ" altLang="cs-CZ" sz="2000" dirty="0">
                <a:latin typeface="+mn-lt"/>
              </a:rPr>
              <a:t>:  </a:t>
            </a:r>
            <a:r>
              <a:rPr lang="cs-CZ" altLang="cs-CZ" sz="2000" b="1" dirty="0">
                <a:latin typeface="+mn-lt"/>
              </a:rPr>
              <a:t>Staré město</a:t>
            </a:r>
            <a:r>
              <a:rPr lang="cs-CZ" altLang="cs-CZ" sz="2000" dirty="0">
                <a:latin typeface="+mn-lt"/>
              </a:rPr>
              <a:t>:   L. Galuška:  pouta u dolních končetin zemřelého v hrobě u kostela Na </a:t>
            </a:r>
            <a:r>
              <a:rPr lang="cs-CZ" altLang="cs-CZ" sz="2000" dirty="0" err="1">
                <a:latin typeface="+mn-lt"/>
              </a:rPr>
              <a:t>Valách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b="1" dirty="0">
                <a:latin typeface="+mn-lt"/>
              </a:rPr>
              <a:t>1998</a:t>
            </a:r>
            <a:r>
              <a:rPr lang="cs-CZ" altLang="cs-CZ" sz="2000" dirty="0">
                <a:latin typeface="+mn-lt"/>
              </a:rPr>
              <a:t>  </a:t>
            </a:r>
            <a:r>
              <a:rPr lang="cs-CZ" altLang="cs-CZ" sz="2000" b="1" dirty="0">
                <a:latin typeface="+mn-lt"/>
              </a:rPr>
              <a:t>Vraclav u </a:t>
            </a:r>
            <a:r>
              <a:rPr lang="cs-CZ" altLang="cs-CZ" sz="2000" b="1" dirty="0" err="1">
                <a:latin typeface="+mn-lt"/>
              </a:rPr>
              <a:t>Vys</a:t>
            </a:r>
            <a:r>
              <a:rPr lang="cs-CZ" altLang="cs-CZ" sz="2000" b="1" dirty="0">
                <a:latin typeface="+mn-lt"/>
              </a:rPr>
              <a:t>. Mýta:  </a:t>
            </a:r>
            <a:r>
              <a:rPr lang="cs-CZ" altLang="cs-CZ" sz="2000" dirty="0">
                <a:latin typeface="+mn-lt"/>
              </a:rPr>
              <a:t>obličejem dolů pohřbeny 2 lebky a kostra s uťatou hlavou a stopou kůlu v srdci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1999:  Olomouc – Nemilany:  </a:t>
            </a:r>
            <a:r>
              <a:rPr lang="cs-CZ" altLang="cs-CZ" sz="2000" dirty="0">
                <a:latin typeface="+mn-lt"/>
              </a:rPr>
              <a:t>muž s lebkou na prsou, žena na břiše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b="1" dirty="0">
                <a:latin typeface="+mn-lt"/>
              </a:rPr>
              <a:t>1999</a:t>
            </a:r>
            <a:r>
              <a:rPr lang="cs-CZ" altLang="cs-CZ" sz="2000" dirty="0">
                <a:latin typeface="+mn-lt"/>
              </a:rPr>
              <a:t>  </a:t>
            </a:r>
            <a:r>
              <a:rPr lang="cs-CZ" altLang="cs-CZ" sz="2000" b="1" dirty="0">
                <a:latin typeface="+mn-lt"/>
              </a:rPr>
              <a:t>Žatec:  </a:t>
            </a:r>
            <a:r>
              <a:rPr lang="cs-CZ" altLang="cs-CZ" sz="2000" dirty="0">
                <a:latin typeface="+mn-lt"/>
              </a:rPr>
              <a:t>muž na břiše, žena s nohou přibitou hřebem k rakvi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b="1" dirty="0">
                <a:latin typeface="+mn-lt"/>
              </a:rPr>
              <a:t>2010 Hrádek nad Nisou:   </a:t>
            </a:r>
            <a:r>
              <a:rPr lang="cs-CZ" altLang="cs-CZ" sz="2000" dirty="0">
                <a:latin typeface="+mn-lt"/>
              </a:rPr>
              <a:t>muž pohřbený za hřbitovní zdí břichem dolů se čtyřmi stříbrnými mincemi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b="1" dirty="0">
                <a:latin typeface="+mn-lt"/>
              </a:rPr>
              <a:t>2011 Bílina:   </a:t>
            </a:r>
            <a:r>
              <a:rPr lang="cs-CZ" altLang="cs-CZ" sz="2000" dirty="0">
                <a:latin typeface="+mn-lt"/>
              </a:rPr>
              <a:t>žena, zatěžkána mohutným kamenem na hrudi a dvěma menšími na pánvi a nohách</a:t>
            </a:r>
          </a:p>
        </p:txBody>
      </p:sp>
      <p:sp>
        <p:nvSpPr>
          <p:cNvPr id="68611" name="TextovéPole 3">
            <a:extLst>
              <a:ext uri="{FF2B5EF4-FFF2-40B4-BE49-F238E27FC236}">
                <a16:creationId xmlns:a16="http://schemas.microsoft.com/office/drawing/2014/main" id="{4FF96350-3069-4CE6-91F1-C7D471EC8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457200"/>
            <a:ext cx="34726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 err="1">
                <a:solidFill>
                  <a:srgbClr val="FF0000"/>
                </a:solidFill>
                <a:latin typeface="+mn-lt"/>
              </a:rPr>
              <a:t>Vampyrické</a:t>
            </a:r>
            <a:r>
              <a:rPr lang="cs-CZ" altLang="cs-CZ" b="1" dirty="0">
                <a:solidFill>
                  <a:srgbClr val="FF0000"/>
                </a:solidFill>
                <a:latin typeface="+mn-lt"/>
              </a:rPr>
              <a:t> pohřby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474A3A54-A91D-4008-B785-FC44F520C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1492" y="22913"/>
            <a:ext cx="3429000" cy="1143000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Čelákovice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B24D8B6D-890E-4A30-B5D2-84ECFB9A9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59" y="1606945"/>
            <a:ext cx="5197475" cy="364410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altLang="cs-CZ" sz="1600" b="1" dirty="0"/>
              <a:t>1966:  výzkum Jaroslava Špačka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dal je do souvislosti s </a:t>
            </a:r>
            <a:r>
              <a:rPr lang="cs-CZ" altLang="cs-CZ" sz="1600" dirty="0" err="1"/>
              <a:t>mladohrad</a:t>
            </a:r>
            <a:r>
              <a:rPr lang="cs-CZ" altLang="cs-CZ" sz="1600" dirty="0"/>
              <a:t>. pohřebištěm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10-11. stol: 11 H se 14ti zemřelými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</a:t>
            </a:r>
            <a:r>
              <a:rPr lang="cs-CZ" altLang="cs-CZ" sz="1600" b="1" dirty="0"/>
              <a:t>věk:  </a:t>
            </a:r>
            <a:r>
              <a:rPr lang="cs-CZ" altLang="cs-CZ" sz="1600" dirty="0"/>
              <a:t>většinou mladí muži okolo 20 let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poloha: </a:t>
            </a:r>
            <a:r>
              <a:rPr lang="cs-CZ" altLang="cs-CZ" sz="1600" dirty="0"/>
              <a:t>na zádech, na boku, na břiše, zacpání úst,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svázání rukou, kůl u levé ruky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sz="1600" b="1" dirty="0"/>
              <a:t>Pavlína Mašková  </a:t>
            </a:r>
            <a:r>
              <a:rPr lang="cs-CZ" sz="1600" dirty="0"/>
              <a:t>–  pohřby popravených u popraviště</a:t>
            </a:r>
          </a:p>
          <a:p>
            <a:pPr>
              <a:defRPr/>
            </a:pPr>
            <a:r>
              <a:rPr lang="cs-CZ" sz="1600" b="1" dirty="0" err="1"/>
              <a:t>Šibeňák</a:t>
            </a:r>
            <a:r>
              <a:rPr lang="cs-CZ" sz="1600" dirty="0"/>
              <a:t>  –  popraviště  JV města (16. – 19. stol.)</a:t>
            </a:r>
          </a:p>
          <a:p>
            <a:pPr>
              <a:defRPr/>
            </a:pPr>
            <a:r>
              <a:rPr lang="cs-CZ" sz="1600" b="1" dirty="0" err="1"/>
              <a:t>Emmerbrücke</a:t>
            </a:r>
            <a:r>
              <a:rPr lang="cs-CZ" sz="1600" b="1" dirty="0"/>
              <a:t> u Lucernu</a:t>
            </a:r>
            <a:r>
              <a:rPr lang="cs-CZ" sz="1600" dirty="0"/>
              <a:t> – obdobné nepietní pohřby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endParaRPr lang="cs-CZ" altLang="cs-CZ" sz="2000" dirty="0"/>
          </a:p>
        </p:txBody>
      </p:sp>
      <p:pic>
        <p:nvPicPr>
          <p:cNvPr id="69636" name="Obrázek 3">
            <a:extLst>
              <a:ext uri="{FF2B5EF4-FFF2-40B4-BE49-F238E27FC236}">
                <a16:creationId xmlns:a16="http://schemas.microsoft.com/office/drawing/2014/main" id="{FF168BC0-3B3A-47B6-B1C0-699AA99A7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684" y="436562"/>
            <a:ext cx="4153359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Obrázek 4">
            <a:extLst>
              <a:ext uri="{FF2B5EF4-FFF2-40B4-BE49-F238E27FC236}">
                <a16:creationId xmlns:a16="http://schemas.microsoft.com/office/drawing/2014/main" id="{07EE6AAF-BED6-45BC-9CF8-B0ACC9425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34" y="251407"/>
            <a:ext cx="2242741" cy="32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Obrázek 6">
            <a:extLst>
              <a:ext uri="{FF2B5EF4-FFF2-40B4-BE49-F238E27FC236}">
                <a16:creationId xmlns:a16="http://schemas.microsoft.com/office/drawing/2014/main" id="{DF6A86BA-F541-4160-83F4-2F8982BAF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34" y="3679825"/>
            <a:ext cx="22860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ázek 1">
            <a:extLst>
              <a:ext uri="{FF2B5EF4-FFF2-40B4-BE49-F238E27FC236}">
                <a16:creationId xmlns:a16="http://schemas.microsoft.com/office/drawing/2014/main" id="{B2ABA288-4B71-4CF2-8C03-2C5FB7EF1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0" t="15625" r="24588" b="27083"/>
          <a:stretch>
            <a:fillRect/>
          </a:stretch>
        </p:blipFill>
        <p:spPr bwMode="auto">
          <a:xfrm>
            <a:off x="390526" y="579438"/>
            <a:ext cx="11696700" cy="62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ovéPole 3">
            <a:extLst>
              <a:ext uri="{FF2B5EF4-FFF2-40B4-BE49-F238E27FC236}">
                <a16:creationId xmlns:a16="http://schemas.microsoft.com/office/drawing/2014/main" id="{23EDBFFA-7B63-4155-98D5-C97F060B3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4451"/>
            <a:ext cx="238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Žalany u Teplic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bdélník 1">
            <a:extLst>
              <a:ext uri="{FF2B5EF4-FFF2-40B4-BE49-F238E27FC236}">
                <a16:creationId xmlns:a16="http://schemas.microsoft.com/office/drawing/2014/main" id="{DE12A4EA-B1F4-4856-9B9A-42B5FEE28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" y="1047751"/>
            <a:ext cx="440054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TimesNewRoman"/>
              </a:rPr>
              <a:t>                </a:t>
            </a:r>
            <a:r>
              <a:rPr lang="cs-CZ" alt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Žatec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žena s nohu přibitou hřebem k rakvi</a:t>
            </a:r>
            <a:r>
              <a:rPr lang="cs-CZ" altLang="cs-CZ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1683" name="Obrázek 5">
            <a:extLst>
              <a:ext uri="{FF2B5EF4-FFF2-40B4-BE49-F238E27FC236}">
                <a16:creationId xmlns:a16="http://schemas.microsoft.com/office/drawing/2014/main" id="{0C796A2C-0D8B-4D34-9DCF-5D74480DA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514601"/>
            <a:ext cx="4972050" cy="351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Obrázek 6">
            <a:extLst>
              <a:ext uri="{FF2B5EF4-FFF2-40B4-BE49-F238E27FC236}">
                <a16:creationId xmlns:a16="http://schemas.microsoft.com/office/drawing/2014/main" id="{725B9C5C-0C60-483F-8006-5DA68A64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52451"/>
            <a:ext cx="4629150" cy="585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sah 2">
            <a:extLst>
              <a:ext uri="{FF2B5EF4-FFF2-40B4-BE49-F238E27FC236}">
                <a16:creationId xmlns:a16="http://schemas.microsoft.com/office/drawing/2014/main" id="{1027F253-A712-46AA-82B0-8CCD423037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57450" y="5943601"/>
            <a:ext cx="7772400" cy="715963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 b="1" dirty="0"/>
              <a:t>Modřice na Moravě:  </a:t>
            </a:r>
            <a:r>
              <a:rPr lang="cs-CZ" altLang="cs-CZ" sz="1800" dirty="0"/>
              <a:t>mrtvý uložen v dutém prostoru a nad ním byla postavená stříška ze dřeva, na které bylo položeno kamení a keramika.</a:t>
            </a:r>
          </a:p>
        </p:txBody>
      </p:sp>
      <p:pic>
        <p:nvPicPr>
          <p:cNvPr id="72707" name="Obrázek 3">
            <a:extLst>
              <a:ext uri="{FF2B5EF4-FFF2-40B4-BE49-F238E27FC236}">
                <a16:creationId xmlns:a16="http://schemas.microsoft.com/office/drawing/2014/main" id="{CBC9FD4F-1AAA-4E01-8406-454A1DF31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18748" r="20717" b="11459"/>
          <a:stretch>
            <a:fillRect/>
          </a:stretch>
        </p:blipFill>
        <p:spPr bwMode="auto">
          <a:xfrm>
            <a:off x="2490788" y="457201"/>
            <a:ext cx="7364412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ázek 1">
            <a:extLst>
              <a:ext uri="{FF2B5EF4-FFF2-40B4-BE49-F238E27FC236}">
                <a16:creationId xmlns:a16="http://schemas.microsoft.com/office/drawing/2014/main" id="{147EBA4E-B127-4ED3-9804-CA79BB19C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t="17706" r="23645" b="11458"/>
          <a:stretch>
            <a:fillRect/>
          </a:stretch>
        </p:blipFill>
        <p:spPr bwMode="auto">
          <a:xfrm>
            <a:off x="5867399" y="270767"/>
            <a:ext cx="6086475" cy="372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ovéPole 2">
            <a:extLst>
              <a:ext uri="{FF2B5EF4-FFF2-40B4-BE49-F238E27FC236}">
                <a16:creationId xmlns:a16="http://schemas.microsoft.com/office/drawing/2014/main" id="{B71B216C-7319-4925-8AFC-178241DD4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399" y="5084763"/>
            <a:ext cx="5329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Staré Město</a:t>
            </a:r>
            <a:r>
              <a:rPr lang="cs-CZ" altLang="cs-CZ" sz="1800" dirty="0"/>
              <a:t>:    Železné okovy z hrobu 1/97: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A – místo nálezu, 1 – výkopy pro tel. vedení,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2 – okraj vozovky (Galuška (2003). </a:t>
            </a:r>
          </a:p>
        </p:txBody>
      </p:sp>
      <p:pic>
        <p:nvPicPr>
          <p:cNvPr id="73732" name="Obrázek 3">
            <a:extLst>
              <a:ext uri="{FF2B5EF4-FFF2-40B4-BE49-F238E27FC236}">
                <a16:creationId xmlns:a16="http://schemas.microsoft.com/office/drawing/2014/main" id="{CAF23526-D41F-4E8B-BB9A-0332D0FE1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685800"/>
            <a:ext cx="3632200" cy="49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ovéPole 4">
            <a:extLst>
              <a:ext uri="{FF2B5EF4-FFF2-40B4-BE49-F238E27FC236}">
                <a16:creationId xmlns:a16="http://schemas.microsoft.com/office/drawing/2014/main" id="{158116D5-A2F0-4A4F-B65B-E816DEA01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008688"/>
            <a:ext cx="279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Staré Město</a:t>
            </a:r>
            <a:r>
              <a:rPr lang="cs-CZ" altLang="cs-CZ" sz="1800" dirty="0"/>
              <a:t> – Na </a:t>
            </a:r>
            <a:r>
              <a:rPr lang="cs-CZ" altLang="cs-CZ" sz="1800" dirty="0" err="1"/>
              <a:t>Valách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Obrázek 1">
            <a:extLst>
              <a:ext uri="{FF2B5EF4-FFF2-40B4-BE49-F238E27FC236}">
                <a16:creationId xmlns:a16="http://schemas.microsoft.com/office/drawing/2014/main" id="{4318CCE4-F5B3-487E-966F-8BDA87696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15625" r="16032" b="18750"/>
          <a:stretch>
            <a:fillRect/>
          </a:stretch>
        </p:blipFill>
        <p:spPr bwMode="auto">
          <a:xfrm>
            <a:off x="938465" y="609601"/>
            <a:ext cx="9359650" cy="503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ovéPole 2">
            <a:extLst>
              <a:ext uri="{FF2B5EF4-FFF2-40B4-BE49-F238E27FC236}">
                <a16:creationId xmlns:a16="http://schemas.microsoft.com/office/drawing/2014/main" id="{85E8BCD4-13A9-4282-A44C-7F242E720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6063455"/>
            <a:ext cx="6686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Velké Bílovice:  </a:t>
            </a:r>
            <a:r>
              <a:rPr lang="cs-CZ" altLang="cs-CZ" sz="1800" dirty="0"/>
              <a:t>žena na břiše, muž v jámě (Z. Měřínský 1985).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ázek 1">
            <a:extLst>
              <a:ext uri="{FF2B5EF4-FFF2-40B4-BE49-F238E27FC236}">
                <a16:creationId xmlns:a16="http://schemas.microsoft.com/office/drawing/2014/main" id="{4A55F817-A736-44A6-9CD9-519B6839C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ovéPole 2">
            <a:extLst>
              <a:ext uri="{FF2B5EF4-FFF2-40B4-BE49-F238E27FC236}">
                <a16:creationId xmlns:a16="http://schemas.microsoft.com/office/drawing/2014/main" id="{74B138EA-EDB7-4663-80D7-9B3F58E88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881" y="5867400"/>
            <a:ext cx="4186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Bílina 2011:  </a:t>
            </a:r>
            <a:r>
              <a:rPr lang="cs-CZ" altLang="cs-CZ" sz="1800" dirty="0"/>
              <a:t>Žena zatížená kamenem.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520D8434-06FF-431D-ACF3-8A3438E8E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698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Pozdněhradištní</a:t>
            </a:r>
            <a:r>
              <a:rPr lang="cs-CZ" altLang="cs-CZ" sz="3200" b="1" dirty="0">
                <a:solidFill>
                  <a:srgbClr val="FF0000"/>
                </a:solidFill>
              </a:rPr>
              <a:t> pohřbívání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 12. – 13. stol.</a:t>
            </a:r>
            <a:br>
              <a:rPr lang="cs-CZ" altLang="cs-CZ" sz="2000" dirty="0">
                <a:solidFill>
                  <a:srgbClr val="FF0000"/>
                </a:solidFill>
              </a:rPr>
            </a:br>
            <a:endParaRPr lang="cs-CZ" altLang="cs-CZ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C6E1C8-0899-464A-81CA-334E257D7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447800"/>
            <a:ext cx="11563350" cy="5943600"/>
          </a:xfrm>
        </p:spPr>
        <p:txBody>
          <a:bodyPr/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„</a:t>
            </a:r>
            <a:r>
              <a:rPr lang="cs-CZ" sz="1800" b="1" dirty="0" err="1">
                <a:solidFill>
                  <a:srgbClr val="FF0000"/>
                </a:solidFill>
              </a:rPr>
              <a:t>Protoměstská</a:t>
            </a:r>
            <a:r>
              <a:rPr lang="cs-CZ" sz="1800" b="1" dirty="0">
                <a:solidFill>
                  <a:srgbClr val="FF0000"/>
                </a:solidFill>
              </a:rPr>
              <a:t>“ kostelní pohřebiště: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dirty="0"/>
              <a:t>Poloha</a:t>
            </a:r>
            <a:r>
              <a:rPr lang="cs-CZ" sz="1800" dirty="0"/>
              <a:t> –  hřbitovy při kostelech na hradech a v </a:t>
            </a:r>
            <a:r>
              <a:rPr lang="cs-CZ" sz="1800" dirty="0" err="1"/>
              <a:t>suburbiích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–  výrazně větší (velká koncentrace obyv.: Bílina 1000H, další </a:t>
            </a:r>
            <a:r>
              <a:rPr lang="cs-CZ" sz="1800" dirty="0" err="1"/>
              <a:t>nepubl</a:t>
            </a:r>
            <a:r>
              <a:rPr lang="cs-CZ" sz="1800" dirty="0"/>
              <a:t>.: Budeč, P. Marie; Kouřim, sv. Vojtěch)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12. stol. </a:t>
            </a:r>
            <a:r>
              <a:rPr lang="cs-CZ" sz="1800" dirty="0"/>
              <a:t>– vrůst počtu venkovských farních a klášterních kostelů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prosazování </a:t>
            </a:r>
            <a:r>
              <a:rPr lang="cs-CZ" sz="1800" b="1" dirty="0"/>
              <a:t>farního </a:t>
            </a:r>
            <a:r>
              <a:rPr lang="cs-CZ" sz="1800" b="1" dirty="0" err="1"/>
              <a:t>přímusu</a:t>
            </a:r>
            <a:r>
              <a:rPr lang="cs-CZ" sz="1800" b="1" dirty="0"/>
              <a:t> </a:t>
            </a:r>
            <a:r>
              <a:rPr lang="cs-CZ" sz="1800" dirty="0"/>
              <a:t>(právo udílet svátosti,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archeologicky doložitelný křest a křesťanský pohřeb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dirty="0"/>
              <a:t>12. – 1. p. 13. st.  </a:t>
            </a:r>
            <a:r>
              <a:rPr lang="cs-CZ" sz="1800" dirty="0"/>
              <a:t>–  plné prosazení kostelního pohřbívání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označování hrobů náhrobky (stély: Radomyšl, Bílina)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 mizí milodary z hrobů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13. stol. </a:t>
            </a:r>
            <a:r>
              <a:rPr lang="cs-CZ" sz="1800" dirty="0"/>
              <a:t>– konec některých nekostelních pohřebišť (</a:t>
            </a:r>
            <a:r>
              <a:rPr lang="cs-CZ" sz="1800" dirty="0" err="1"/>
              <a:t>Koválov</a:t>
            </a:r>
            <a:r>
              <a:rPr lang="cs-CZ" sz="1800" dirty="0"/>
              <a:t> – kostel na místě pohřebiště ve 13. stol.) 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>
            <a:extLst>
              <a:ext uri="{FF2B5EF4-FFF2-40B4-BE49-F238E27FC236}">
                <a16:creationId xmlns:a16="http://schemas.microsoft.com/office/drawing/2014/main" id="{F8FF9B7C-DBA8-47E9-A586-0B4C331D4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 err="1">
                <a:solidFill>
                  <a:srgbClr val="FF0000"/>
                </a:solidFill>
              </a:rPr>
              <a:t>Pisanki</a:t>
            </a:r>
            <a:r>
              <a:rPr lang="cs-CZ" altLang="cs-CZ" sz="3200" b="1" dirty="0">
                <a:solidFill>
                  <a:srgbClr val="FF0000"/>
                </a:solidFill>
              </a:rPr>
              <a:t> a chřestítka</a:t>
            </a:r>
          </a:p>
        </p:txBody>
      </p:sp>
      <p:sp>
        <p:nvSpPr>
          <p:cNvPr id="119811" name="Rectangle 5">
            <a:extLst>
              <a:ext uri="{FF2B5EF4-FFF2-40B4-BE49-F238E27FC236}">
                <a16:creationId xmlns:a16="http://schemas.microsoft.com/office/drawing/2014/main" id="{B83F01DB-7F9B-46B6-A8BC-7C6B6B48DA7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22287" y="1778001"/>
            <a:ext cx="5429250" cy="54006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dirty="0"/>
              <a:t>Hliněná malovaná vajíčka s glazovaným povrchem byly symbolem života a plodnosti (cca 13 x 12 cm)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Výzdoba:</a:t>
            </a:r>
            <a:r>
              <a:rPr lang="cs-CZ" altLang="cs-CZ" sz="1800" dirty="0"/>
              <a:t>  červené nebo zelené barvy, motiv rybích   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šupin, spirála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Magický a kultovní význam: obětiny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– základové (zdroj potravy)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– hrobové (zmrtvýchvstání)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– hračky (polští badatelé: K. W.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</a:t>
            </a:r>
            <a:r>
              <a:rPr lang="cs-CZ" altLang="cs-CZ" sz="1800" dirty="0" err="1"/>
              <a:t>Ślusarski</a:t>
            </a:r>
            <a:r>
              <a:rPr lang="cs-CZ" altLang="cs-CZ" sz="1800" dirty="0"/>
              <a:t>, manželé </a:t>
            </a:r>
            <a:r>
              <a:rPr lang="cs-CZ" altLang="cs-CZ" sz="1800" dirty="0" err="1"/>
              <a:t>Wrzesińští</a:t>
            </a:r>
            <a:r>
              <a:rPr lang="cs-CZ" altLang="cs-CZ" sz="1800" dirty="0"/>
              <a:t>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Nálezy: Přerov, Olomouc (3x)</a:t>
            </a:r>
          </a:p>
          <a:p>
            <a:pPr eaLnBrk="1" hangingPunct="1">
              <a:defRPr/>
            </a:pPr>
            <a:endParaRPr lang="cs-CZ" altLang="cs-CZ" dirty="0"/>
          </a:p>
        </p:txBody>
      </p:sp>
      <p:pic>
        <p:nvPicPr>
          <p:cNvPr id="61444" name="Picture 7" descr="101174_original">
            <a:extLst>
              <a:ext uri="{FF2B5EF4-FFF2-40B4-BE49-F238E27FC236}">
                <a16:creationId xmlns:a16="http://schemas.microsoft.com/office/drawing/2014/main" id="{BEDCC295-5108-48D2-B0B4-B64DEFA50056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825" y="588962"/>
            <a:ext cx="4165601" cy="3153115"/>
          </a:xfrm>
          <a:noFill/>
        </p:spPr>
      </p:pic>
      <p:pic>
        <p:nvPicPr>
          <p:cNvPr id="61445" name="Picture 8" descr="rsc121">
            <a:extLst>
              <a:ext uri="{FF2B5EF4-FFF2-40B4-BE49-F238E27FC236}">
                <a16:creationId xmlns:a16="http://schemas.microsoft.com/office/drawing/2014/main" id="{FC85F4AD-DD6A-4087-BEF5-7008FF7F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166778"/>
            <a:ext cx="4433887" cy="232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F60505-B259-49F1-A564-FFE9C395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Pohřební zvyky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0BF5E8-B3BA-4A44-B11F-2FAD9B79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/>
          <a:lstStyle/>
          <a:p>
            <a:pPr marL="0" indent="0">
              <a:buNone/>
              <a:defRPr/>
            </a:pPr>
            <a:endParaRPr lang="cs-CZ" sz="2800" b="1" dirty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2000" dirty="0"/>
              <a:t>       a)  </a:t>
            </a:r>
            <a:r>
              <a:rPr lang="cs-CZ" sz="2000" b="1" dirty="0"/>
              <a:t>očistné:</a:t>
            </a:r>
            <a:r>
              <a:rPr lang="cs-CZ" sz="2000" dirty="0"/>
              <a:t>    působení slunce, vodní zdroj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b)  </a:t>
            </a:r>
            <a:r>
              <a:rPr lang="cs-CZ" sz="2000" b="1" dirty="0"/>
              <a:t>ochranné:</a:t>
            </a:r>
            <a:r>
              <a:rPr lang="cs-CZ" sz="2000" dirty="0"/>
              <a:t>   správná poloha a orientace (úspěšný přechod ze světa živých do záhrobí)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c)  </a:t>
            </a:r>
            <a:r>
              <a:rPr lang="cs-CZ" sz="2000" b="1" dirty="0" err="1"/>
              <a:t>udobřovací</a:t>
            </a:r>
            <a:r>
              <a:rPr lang="cs-CZ" sz="2000" b="1" dirty="0"/>
              <a:t>:  </a:t>
            </a:r>
            <a:r>
              <a:rPr lang="cs-CZ" sz="2000" dirty="0"/>
              <a:t>náprava příbuzenských nebo majetkových vztahů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úcta k zemřelému:  úprava hrobové jámy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     milodary (potravinové,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     statusové předměty   ženy – přesleny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                                            muži – zbraně, rytířský opasek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                                                                         předměty kultovního charakteru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9047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9CF1146-77EB-495E-98BB-2E53EC4B4D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6224587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Přesleny z </a:t>
            </a:r>
            <a:r>
              <a:rPr lang="cs-CZ" altLang="cs-CZ" sz="3200" b="1" dirty="0" err="1">
                <a:solidFill>
                  <a:srgbClr val="FF0000"/>
                </a:solidFill>
              </a:rPr>
              <a:t>ovručské</a:t>
            </a:r>
            <a:r>
              <a:rPr lang="cs-CZ" altLang="cs-CZ" sz="3200" b="1" dirty="0">
                <a:solidFill>
                  <a:srgbClr val="FF0000"/>
                </a:solidFill>
              </a:rPr>
              <a:t> břidlice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8DA4D948-D22A-4560-B48C-159F6E8900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3875" y="1052513"/>
            <a:ext cx="8105775" cy="4525962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Funkce </a:t>
            </a:r>
            <a:r>
              <a:rPr lang="cs-CZ" altLang="cs-CZ" sz="2000" dirty="0"/>
              <a:t> </a:t>
            </a:r>
            <a:r>
              <a:rPr lang="cs-CZ" altLang="cs-CZ" sz="1800" dirty="0"/>
              <a:t>–  typický ženský atribut rozšířený ve 11. a 12. stol.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–  běžně i ve vesnickém prostředí. </a:t>
            </a:r>
          </a:p>
          <a:p>
            <a:pPr eaLnBrk="1" hangingPunct="1"/>
            <a:r>
              <a:rPr lang="cs-CZ" altLang="cs-CZ" sz="1800" b="1" dirty="0"/>
              <a:t>Surovina  –  </a:t>
            </a:r>
            <a:r>
              <a:rPr lang="cs-CZ" altLang="cs-CZ" sz="1800" dirty="0"/>
              <a:t>růžová až nafialovělá břidlice v okolí </a:t>
            </a:r>
            <a:r>
              <a:rPr lang="cs-CZ" altLang="cs-CZ" sz="1800" dirty="0" err="1"/>
              <a:t>Ovruče</a:t>
            </a:r>
            <a:r>
              <a:rPr lang="cs-CZ" altLang="cs-CZ" sz="1800" dirty="0"/>
              <a:t> (160 km </a:t>
            </a:r>
            <a:r>
              <a:rPr lang="cs-CZ" altLang="cs-CZ" sz="1800" dirty="0" err="1"/>
              <a:t>sz</a:t>
            </a:r>
            <a:r>
              <a:rPr lang="cs-CZ" altLang="cs-CZ" sz="1800" dirty="0"/>
              <a:t>. od Kyjeva),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kde byla doložena nepřetržitá těžba od 2. pol. 10. stol.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(další doly v polských </a:t>
            </a:r>
            <a:r>
              <a:rPr lang="cs-CZ" altLang="cs-CZ" sz="1800" dirty="0" err="1"/>
              <a:t>Górach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Śewi</a:t>
            </a:r>
            <a:r>
              <a:rPr lang="en-US" altLang="cs-CZ" sz="1800" dirty="0">
                <a:cs typeface="Times New Roman" panose="02020603050405020304" pitchFamily="18" charset="0"/>
              </a:rPr>
              <a:t>ę</a:t>
            </a:r>
            <a:r>
              <a:rPr lang="cs-CZ" altLang="cs-CZ" sz="1800" dirty="0" err="1"/>
              <a:t>ntokrzyskich</a:t>
            </a:r>
            <a:r>
              <a:rPr lang="cs-CZ" altLang="cs-CZ" sz="1800" dirty="0"/>
              <a:t> u </a:t>
            </a:r>
            <a:r>
              <a:rPr lang="cs-CZ" altLang="cs-CZ" sz="1800" dirty="0" err="1"/>
              <a:t>Tarnobrzegu</a:t>
            </a:r>
            <a:r>
              <a:rPr lang="cs-CZ" altLang="cs-CZ" sz="1800" dirty="0"/>
              <a:t>)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 err="1"/>
              <a:t>Dvoukónické</a:t>
            </a:r>
            <a:r>
              <a:rPr lang="cs-CZ" altLang="cs-CZ" sz="1800" dirty="0"/>
              <a:t>, diskovité, nepravidelné (průměr:  2 až 4 cm, v. 0,5-5 cm)</a:t>
            </a:r>
          </a:p>
          <a:p>
            <a:pPr eaLnBrk="1" hangingPunct="1"/>
            <a:r>
              <a:rPr lang="cs-CZ" altLang="cs-CZ" sz="1800" dirty="0"/>
              <a:t>Těžší pro spřádání lnu, lehčí pro vlnu</a:t>
            </a:r>
          </a:p>
          <a:p>
            <a:pPr eaLnBrk="1" hangingPunct="1"/>
            <a:r>
              <a:rPr lang="cs-CZ" altLang="cs-CZ" sz="1800" b="1" dirty="0"/>
              <a:t>Nálezy:  </a:t>
            </a:r>
            <a:r>
              <a:rPr lang="cs-CZ" altLang="cs-CZ" sz="1800" dirty="0"/>
              <a:t>Pražský hrad (Loretánské nám.)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Levý Hradec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Znojmo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Olomouc</a:t>
            </a:r>
          </a:p>
        </p:txBody>
      </p:sp>
      <p:pic>
        <p:nvPicPr>
          <p:cNvPr id="62468" name="Picture 4" descr="1294510195360010014">
            <a:extLst>
              <a:ext uri="{FF2B5EF4-FFF2-40B4-BE49-F238E27FC236}">
                <a16:creationId xmlns:a16="http://schemas.microsoft.com/office/drawing/2014/main" id="{DD6CC571-B6B5-4FB9-9FCC-C44FE405D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873" y="4659314"/>
            <a:ext cx="4272702" cy="197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sw1">
            <a:extLst>
              <a:ext uri="{FF2B5EF4-FFF2-40B4-BE49-F238E27FC236}">
                <a16:creationId xmlns:a16="http://schemas.microsoft.com/office/drawing/2014/main" id="{49E69DD7-82D3-4DCA-9EC3-579D91A9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239713"/>
            <a:ext cx="335655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sw4">
            <a:extLst>
              <a:ext uri="{FF2B5EF4-FFF2-40B4-BE49-F238E27FC236}">
                <a16:creationId xmlns:a16="http://schemas.microsoft.com/office/drawing/2014/main" id="{BE9F8B9F-B67A-4CFC-8C76-836690A98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974" y="3448279"/>
            <a:ext cx="3260308" cy="265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8592B9-3AB3-4ED6-9775-5A5BA6494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457200"/>
            <a:ext cx="9417050" cy="6400800"/>
          </a:xfrm>
        </p:spPr>
        <p:txBody>
          <a:bodyPr/>
          <a:lstStyle/>
          <a:p>
            <a:pPr>
              <a:defRPr/>
            </a:pPr>
            <a:r>
              <a:rPr lang="cs-CZ" sz="1600" b="1" dirty="0"/>
              <a:t>1. pol. 13. stol</a:t>
            </a:r>
            <a:r>
              <a:rPr lang="cs-CZ" sz="1600" dirty="0"/>
              <a:t>. –  dobudována síť farních kostelů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13. – 15. stol.  </a:t>
            </a:r>
            <a:r>
              <a:rPr lang="cs-CZ" sz="1600" dirty="0"/>
              <a:t>–  </a:t>
            </a:r>
            <a:r>
              <a:rPr lang="cs-CZ" sz="1600" dirty="0" err="1"/>
              <a:t>Narvice</a:t>
            </a:r>
            <a:r>
              <a:rPr lang="cs-CZ" sz="1600" dirty="0"/>
              <a:t> u Pohořelic:  hroby hustě kolem kostela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etážové uspořádání:   kosti ze zničených hrobů se deponovaly do jam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Děčín-Mariánská louka: 6 až 7 superpozic, 373H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–  Radomyšl:  463H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–  </a:t>
            </a:r>
            <a:r>
              <a:rPr lang="cs-CZ" sz="1600" dirty="0" err="1"/>
              <a:t>Oškobrh</a:t>
            </a:r>
            <a:r>
              <a:rPr lang="cs-CZ" sz="1600" dirty="0"/>
              <a:t>-kostel sv. Petra a Pavla:  296H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–  </a:t>
            </a:r>
            <a:r>
              <a:rPr lang="cs-CZ" sz="1600" dirty="0" err="1"/>
              <a:t>Řeznovice</a:t>
            </a:r>
            <a:r>
              <a:rPr lang="cs-CZ" sz="1600" dirty="0"/>
              <a:t>, </a:t>
            </a:r>
            <a:r>
              <a:rPr lang="cs-CZ" sz="1600" dirty="0" err="1"/>
              <a:t>Narvice</a:t>
            </a:r>
            <a:r>
              <a:rPr lang="cs-CZ" sz="1600" dirty="0"/>
              <a:t> u Pohořelic, </a:t>
            </a:r>
            <a:r>
              <a:rPr lang="cs-CZ" sz="1600" dirty="0" err="1"/>
              <a:t>Koválov</a:t>
            </a:r>
            <a:r>
              <a:rPr lang="cs-CZ" sz="1600" dirty="0"/>
              <a:t> u Žabčic, </a:t>
            </a:r>
            <a:r>
              <a:rPr lang="cs-CZ" sz="1600" dirty="0" err="1"/>
              <a:t>Konůvky</a:t>
            </a:r>
            <a:r>
              <a:rPr lang="cs-CZ" sz="1600" dirty="0"/>
              <a:t> u Heršpic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Pohřby uvnitř kostela</a:t>
            </a:r>
            <a:r>
              <a:rPr lang="cs-CZ" sz="1600" dirty="0"/>
              <a:t>  –   prestižní: zakladatelé, významné osoby duchovní nebo světské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Bohušov: 18H   páni z </a:t>
            </a:r>
            <a:r>
              <a:rPr lang="cs-CZ" sz="1600" dirty="0" err="1"/>
              <a:t>Fulštejna</a:t>
            </a: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Devocionálie  </a:t>
            </a:r>
            <a:r>
              <a:rPr lang="cs-CZ" sz="1600" dirty="0"/>
              <a:t>–  předměty </a:t>
            </a:r>
            <a:r>
              <a:rPr lang="cs-CZ" sz="1600" dirty="0" err="1"/>
              <a:t>devoce</a:t>
            </a:r>
            <a:r>
              <a:rPr lang="cs-CZ" sz="1600" dirty="0"/>
              <a:t> (kultu), nepřesně svátostky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závěsné křížky  </a:t>
            </a:r>
            <a:r>
              <a:rPr lang="cs-CZ" sz="1600" dirty="0"/>
              <a:t>–  </a:t>
            </a:r>
            <a:r>
              <a:rPr lang="cs-CZ" sz="1600" dirty="0" err="1"/>
              <a:t>enkolpiony</a:t>
            </a:r>
            <a:r>
              <a:rPr lang="cs-CZ" sz="1600" dirty="0"/>
              <a:t>:  pektorální kříž východního původu (Kyjevská Rus)</a:t>
            </a:r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34D65B5F-D48C-4D6E-97FF-BFD0D42FF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0225" y="142875"/>
            <a:ext cx="187642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</a:t>
            </a:r>
            <a:r>
              <a:rPr lang="cs-CZ" altLang="cs-CZ" sz="3200" b="1" dirty="0" err="1">
                <a:solidFill>
                  <a:srgbClr val="FF0000"/>
                </a:solidFill>
              </a:rPr>
              <a:t>Enkolpia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60419" name="Rectangle 7">
            <a:extLst>
              <a:ext uri="{FF2B5EF4-FFF2-40B4-BE49-F238E27FC236}">
                <a16:creationId xmlns:a16="http://schemas.microsoft.com/office/drawing/2014/main" id="{3FD843E1-925D-47C2-9507-57DA9BDA0C4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11147" y="1666876"/>
            <a:ext cx="6823078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600" b="1" dirty="0"/>
              <a:t>Dvojdílné, závěsné pektorální křížky s reliéfním vyobrazením </a:t>
            </a:r>
          </a:p>
          <a:p>
            <a:pPr marL="0" indent="0" eaLnBrk="1" hangingPunct="1">
              <a:buNone/>
            </a:pPr>
            <a:r>
              <a:rPr lang="cs-CZ" altLang="cs-CZ" sz="1600" b="1" dirty="0"/>
              <a:t>     Krista na líci a p. Marie na rubu</a:t>
            </a:r>
          </a:p>
          <a:p>
            <a:pPr eaLnBrk="1" hangingPunct="1"/>
            <a:r>
              <a:rPr lang="cs-CZ" altLang="cs-CZ" sz="1600" b="1" dirty="0"/>
              <a:t>Provenience:</a:t>
            </a:r>
          </a:p>
          <a:p>
            <a:pPr eaLnBrk="1" hangingPunct="1">
              <a:buFontTx/>
              <a:buNone/>
            </a:pPr>
            <a:r>
              <a:rPr lang="cs-CZ" altLang="cs-CZ" sz="1600" b="1" dirty="0"/>
              <a:t>     a) západní – emailované, vyspělejší</a:t>
            </a:r>
          </a:p>
          <a:p>
            <a:pPr eaLnBrk="1" hangingPunct="1">
              <a:buFontTx/>
              <a:buNone/>
            </a:pPr>
            <a:r>
              <a:rPr lang="cs-CZ" altLang="cs-CZ" sz="1600" b="1" dirty="0"/>
              <a:t>     b) východní – řecké rovnoramenné </a:t>
            </a:r>
          </a:p>
          <a:p>
            <a:pPr eaLnBrk="1" hangingPunct="1">
              <a:buFontTx/>
              <a:buNone/>
            </a:pPr>
            <a:r>
              <a:rPr lang="cs-CZ" altLang="cs-CZ" sz="1600" b="1" dirty="0"/>
              <a:t>                            kříže s rozšířenými konci</a:t>
            </a:r>
          </a:p>
          <a:p>
            <a:pPr eaLnBrk="1" hangingPunct="1"/>
            <a:r>
              <a:rPr lang="cs-CZ" altLang="cs-CZ" sz="1600" b="1" dirty="0"/>
              <a:t>Obchodní artikl, dar západní (email) a východní provenience</a:t>
            </a:r>
          </a:p>
          <a:p>
            <a:pPr eaLnBrk="1" hangingPunct="1"/>
            <a:r>
              <a:rPr lang="cs-CZ" altLang="cs-CZ" sz="1600" b="1" dirty="0"/>
              <a:t>Některé jsou opatřeny nápisy</a:t>
            </a:r>
          </a:p>
          <a:p>
            <a:pPr eaLnBrk="1" hangingPunct="1"/>
            <a:r>
              <a:rPr lang="cs-CZ" altLang="cs-CZ" sz="1600" b="1" dirty="0"/>
              <a:t>Surovina: bronz, pozlacený bronz, měď, olovo</a:t>
            </a:r>
          </a:p>
          <a:p>
            <a:pPr eaLnBrk="1" hangingPunct="1"/>
            <a:r>
              <a:rPr lang="cs-CZ" altLang="cs-CZ" sz="1600" b="1" dirty="0"/>
              <a:t>Z Kyjeva známo cca 300 ks</a:t>
            </a:r>
          </a:p>
          <a:p>
            <a:pPr eaLnBrk="1" hangingPunct="1">
              <a:buFontTx/>
              <a:buNone/>
            </a:pPr>
            <a:r>
              <a:rPr lang="cs-CZ" altLang="cs-CZ" sz="1600" b="1" dirty="0"/>
              <a:t>      Největší rozkvět: 11.–12. stol., u nás i ve 13. stol. </a:t>
            </a:r>
          </a:p>
          <a:p>
            <a:pPr eaLnBrk="1" hangingPunct="1"/>
            <a:r>
              <a:rPr lang="cs-CZ" altLang="cs-CZ" sz="1600" b="1" dirty="0"/>
              <a:t>Výskyt: Polsko, Maďarsko, Rumunsko, Bulharsko</a:t>
            </a:r>
          </a:p>
          <a:p>
            <a:pPr eaLnBrk="1" hangingPunct="1"/>
            <a:r>
              <a:rPr lang="cs-CZ" altLang="cs-CZ" sz="1600" b="1" dirty="0"/>
              <a:t>U nás:  Praha-Vyšehrad, Opočnice-Poděbrady, Veltruby, Dřevíč, </a:t>
            </a:r>
          </a:p>
          <a:p>
            <a:pPr marL="0" indent="0" eaLnBrk="1" hangingPunct="1">
              <a:buNone/>
            </a:pPr>
            <a:r>
              <a:rPr lang="cs-CZ" altLang="cs-CZ" sz="1600" b="1" dirty="0"/>
              <a:t>                  Kralovice, </a:t>
            </a:r>
            <a:r>
              <a:rPr lang="cs-CZ" altLang="cs-CZ" sz="1600" b="1" dirty="0" err="1"/>
              <a:t>Nudvojovice</a:t>
            </a:r>
            <a:r>
              <a:rPr lang="cs-CZ" altLang="cs-CZ" sz="1600" b="1" dirty="0"/>
              <a:t>, </a:t>
            </a:r>
          </a:p>
        </p:txBody>
      </p:sp>
      <p:pic>
        <p:nvPicPr>
          <p:cNvPr id="60420" name="Picture 8">
            <a:extLst>
              <a:ext uri="{FF2B5EF4-FFF2-40B4-BE49-F238E27FC236}">
                <a16:creationId xmlns:a16="http://schemas.microsoft.com/office/drawing/2014/main" id="{02447F00-A058-46E4-942B-7DB1DCEB86AC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3775" y="714375"/>
            <a:ext cx="4389438" cy="594995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>
            <a:extLst>
              <a:ext uri="{FF2B5EF4-FFF2-40B4-BE49-F238E27FC236}">
                <a16:creationId xmlns:a16="http://schemas.microsoft.com/office/drawing/2014/main" id="{43CCE3CD-62F1-482E-9BE8-01E708FCD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1700" y="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cs-CZ" altLang="cs-CZ" dirty="0"/>
            </a:br>
            <a:r>
              <a:rPr lang="cs-CZ" altLang="cs-CZ" dirty="0"/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Středověký hřbitov</a:t>
            </a:r>
            <a:br>
              <a:rPr lang="cs-CZ" altLang="cs-CZ" dirty="0">
                <a:solidFill>
                  <a:srgbClr val="FF0000"/>
                </a:solidFill>
              </a:rPr>
            </a:b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01DE34-1EB8-41FF-A95F-6DC9E0C30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295400"/>
            <a:ext cx="9944100" cy="55626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sz="1800" b="1" dirty="0"/>
              <a:t>Hřbitov </a:t>
            </a:r>
            <a:r>
              <a:rPr lang="cs-CZ" sz="1800" dirty="0"/>
              <a:t> –  hraniční místo v duchovním stylu:  za zdí končila světská moc (azyl)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společný prostor pro mrtvé i živé (pozůstalí)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 každý křesťan měl právo na vlastní hrob:  pokřtění: uvnitř,  nepokřtění, zločinci, heretici, tělesně postižení: za zdí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Ohrazení</a:t>
            </a:r>
            <a:r>
              <a:rPr lang="cs-CZ" sz="1800" dirty="0"/>
              <a:t>  –  zeď oddělovala svět živých od světa mrtvých:  ochrana před vnějším světem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Vybavení hrobů  </a:t>
            </a:r>
            <a:r>
              <a:rPr lang="cs-CZ" sz="1800" dirty="0"/>
              <a:t>–  sociální hierarchie (rozdíly vybavení, za epidemie ne)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–  významnější osoby blíže nebo uvnitř kostela (krypta)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–   pohřbívání v blízkosti světců (ad </a:t>
            </a:r>
            <a:r>
              <a:rPr lang="cs-CZ" sz="1800" dirty="0" err="1"/>
              <a:t>sanctos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Osária </a:t>
            </a:r>
            <a:r>
              <a:rPr lang="cs-CZ" sz="1800" dirty="0"/>
              <a:t> –   kostnice, Sedlec u Kutné Hory, </a:t>
            </a:r>
            <a:r>
              <a:rPr lang="cs-CZ" sz="1800" dirty="0" err="1"/>
              <a:t>Hallstatt</a:t>
            </a:r>
            <a:r>
              <a:rPr lang="cs-CZ" sz="1800" dirty="0"/>
              <a:t> u Salzburgu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</a:t>
            </a:r>
            <a:r>
              <a:rPr lang="cs-CZ" sz="1800" dirty="0" err="1"/>
              <a:t>Koválov</a:t>
            </a:r>
            <a:r>
              <a:rPr lang="cs-CZ" sz="1800" dirty="0"/>
              <a:t> u Žabčic:  pod presbytářem krypta druhotně použitá jako kostnice (asi 300 jedinců)                                       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Pohořelice – </a:t>
            </a:r>
            <a:r>
              <a:rPr lang="cs-CZ" sz="1800" dirty="0" err="1"/>
              <a:t>Klášterka</a:t>
            </a:r>
            <a:r>
              <a:rPr lang="cs-CZ" sz="1800" dirty="0"/>
              <a:t>, Strachotín, Mušov, Brno – Petrov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–   sběrné pohřebiště pro více rodin či sídlišť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–   celkový počet kostí podle počtu určité kosti (pravý femur, pravý </a:t>
            </a:r>
            <a:r>
              <a:rPr lang="cs-CZ" sz="1800" dirty="0" err="1"/>
              <a:t>radius</a:t>
            </a:r>
            <a:r>
              <a:rPr lang="cs-CZ" sz="1800" dirty="0"/>
              <a:t>)                        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</a:t>
            </a:r>
            <a:endParaRPr lang="cs-CZ" sz="1800" b="1" dirty="0"/>
          </a:p>
          <a:p>
            <a:pPr>
              <a:defRPr/>
            </a:pPr>
            <a:r>
              <a:rPr lang="cs-CZ" sz="1800" b="1" dirty="0" err="1"/>
              <a:t>Karnery</a:t>
            </a:r>
            <a:r>
              <a:rPr lang="cs-CZ" sz="1800" b="1" dirty="0"/>
              <a:t>  </a:t>
            </a:r>
            <a:r>
              <a:rPr lang="cs-CZ" sz="1800" dirty="0"/>
              <a:t> –  před 13. stol.:  speciálně budované pohřební kaple s apsidou přiložené ke kostelu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–  většinou dvoupodlažní: dole osárium, nad ním kaple pro máry (</a:t>
            </a:r>
            <a:r>
              <a:rPr lang="cs-CZ" sz="1800" dirty="0" err="1"/>
              <a:t>Mstěnice</a:t>
            </a:r>
            <a:r>
              <a:rPr lang="cs-CZ" sz="1800" dirty="0"/>
              <a:t>, Staré Město, Podivín, </a:t>
            </a:r>
            <a:r>
              <a:rPr lang="cs-CZ" sz="1800" dirty="0" err="1"/>
              <a:t>Petronell</a:t>
            </a:r>
            <a:r>
              <a:rPr lang="cs-CZ" sz="1800" dirty="0"/>
              <a:t>, </a:t>
            </a:r>
            <a:r>
              <a:rPr lang="cs-CZ" sz="1800" dirty="0" err="1"/>
              <a:t>Mödling</a:t>
            </a:r>
            <a:r>
              <a:rPr lang="cs-CZ" sz="1800" dirty="0"/>
              <a:t>)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–  někdy jde jen o prosté jámy 2 x 2 m vyplněné lidskými kostmi 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5CDA7B-5C73-4949-AACE-E64728E3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4105275"/>
            <a:ext cx="11096625" cy="3209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Hrádek nad Nisou – Kostelní ulice: </a:t>
            </a:r>
            <a:r>
              <a:rPr lang="cs-CZ" sz="1600" dirty="0">
                <a:solidFill>
                  <a:srgbClr val="FF0000"/>
                </a:solidFill>
              </a:rPr>
              <a:t>  </a:t>
            </a:r>
            <a:r>
              <a:rPr lang="cs-CZ" sz="1600" dirty="0"/>
              <a:t>vampýr na břiše</a:t>
            </a:r>
          </a:p>
          <a:p>
            <a:pPr marL="0" indent="0">
              <a:buNone/>
              <a:defRPr/>
            </a:pPr>
            <a:r>
              <a:rPr lang="cs-CZ" sz="1600" dirty="0"/>
              <a:t>      –  </a:t>
            </a:r>
            <a:r>
              <a:rPr lang="cs-CZ" sz="1600" b="1" dirty="0"/>
              <a:t>2010:</a:t>
            </a:r>
            <a:r>
              <a:rPr lang="cs-CZ" sz="1600" dirty="0"/>
              <a:t>  rekonstrukce náměstí a přilehlých ulic: </a:t>
            </a:r>
            <a:r>
              <a:rPr lang="cs-CZ" sz="1600" b="1" dirty="0"/>
              <a:t>výzkum Petr </a:t>
            </a:r>
            <a:r>
              <a:rPr lang="cs-CZ" sz="1600" b="1" dirty="0" err="1"/>
              <a:t>Brestovanský</a:t>
            </a:r>
            <a:r>
              <a:rPr lang="cs-CZ" sz="1600" b="1" dirty="0"/>
              <a:t> </a:t>
            </a:r>
            <a:r>
              <a:rPr lang="cs-CZ" sz="1600" dirty="0"/>
              <a:t>z muzea v Liberci </a:t>
            </a:r>
          </a:p>
          <a:p>
            <a:pPr marL="0" indent="0">
              <a:buNone/>
              <a:defRPr/>
            </a:pPr>
            <a:r>
              <a:rPr lang="cs-CZ" sz="1600" dirty="0"/>
              <a:t>      –  pravá ruka v ramenním kloubu mírně vytočená se sevřenou pěstí, poblíž </a:t>
            </a:r>
            <a:r>
              <a:rPr lang="cs-CZ" sz="1600" u="sng" dirty="0"/>
              <a:t>4 pražské groše Jana Lucemburského </a:t>
            </a:r>
            <a:r>
              <a:rPr lang="cs-CZ" sz="1600" dirty="0"/>
              <a:t>(1311–1346) </a:t>
            </a:r>
          </a:p>
          <a:p>
            <a:pPr marL="0" indent="0">
              <a:buNone/>
              <a:defRPr/>
            </a:pPr>
            <a:r>
              <a:rPr lang="cs-CZ" sz="1600" dirty="0"/>
              <a:t>      –  </a:t>
            </a:r>
            <a:r>
              <a:rPr lang="cs-CZ" sz="1600" b="1" dirty="0"/>
              <a:t>antropologický průzkum:</a:t>
            </a:r>
            <a:r>
              <a:rPr lang="cs-CZ" sz="1600" dirty="0"/>
              <a:t> Hana Brzobohatá z AÚ AV v Kutné Hoře</a:t>
            </a:r>
          </a:p>
          <a:p>
            <a:pPr marL="0" indent="0">
              <a:buNone/>
              <a:defRPr/>
            </a:pPr>
            <a:r>
              <a:rPr lang="cs-CZ" sz="1600" dirty="0"/>
              <a:t>      –  </a:t>
            </a:r>
            <a:r>
              <a:rPr lang="cs-CZ" sz="1600" b="1" dirty="0" err="1"/>
              <a:t>antropol</a:t>
            </a:r>
            <a:r>
              <a:rPr lang="cs-CZ" sz="1600" b="1" dirty="0"/>
              <a:t>. analýza:</a:t>
            </a:r>
            <a:r>
              <a:rPr lang="cs-CZ" sz="1600" dirty="0"/>
              <a:t>  Miluše </a:t>
            </a:r>
            <a:r>
              <a:rPr lang="cs-CZ" sz="1600" dirty="0" err="1"/>
              <a:t>Dobisíková</a:t>
            </a:r>
            <a:r>
              <a:rPr lang="cs-CZ" sz="1600" dirty="0"/>
              <a:t>  z NM    muž:  51  let, 170 cm  (kulhal, bez 11 zubů) </a:t>
            </a:r>
          </a:p>
          <a:p>
            <a:pPr marL="0" indent="0">
              <a:buNone/>
              <a:defRPr/>
            </a:pPr>
            <a:r>
              <a:rPr lang="cs-CZ" sz="1600" dirty="0"/>
              <a:t>      –  </a:t>
            </a:r>
            <a:r>
              <a:rPr lang="cs-CZ" sz="1600" b="1" dirty="0"/>
              <a:t>genetický průzkum</a:t>
            </a:r>
            <a:r>
              <a:rPr lang="cs-CZ" sz="1600" dirty="0"/>
              <a:t>: Daniel Vaněk z laboratoře Forenzní DNA Servis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</a:t>
            </a:r>
            <a:r>
              <a:rPr lang="cs-CZ" sz="1600" dirty="0" err="1"/>
              <a:t>haploskupina</a:t>
            </a:r>
            <a:r>
              <a:rPr lang="cs-CZ" sz="1600" dirty="0"/>
              <a:t> E1b1b:  Balkán, Blízký Východ a </a:t>
            </a:r>
            <a:r>
              <a:rPr lang="cs-CZ" sz="1600" dirty="0" err="1"/>
              <a:t>sev</a:t>
            </a:r>
            <a:r>
              <a:rPr lang="cs-CZ" sz="1600" dirty="0"/>
              <a:t>. Afrika  </a:t>
            </a:r>
          </a:p>
          <a:p>
            <a:pPr marL="0" indent="0">
              <a:buNone/>
              <a:defRPr/>
            </a:pPr>
            <a:r>
              <a:rPr lang="cs-CZ" sz="1600" dirty="0"/>
              <a:t>      –  </a:t>
            </a:r>
            <a:r>
              <a:rPr lang="cs-CZ" sz="1600" b="1" dirty="0"/>
              <a:t>srovnání DNA s databází Ysearch.org</a:t>
            </a:r>
            <a:r>
              <a:rPr lang="cs-CZ" sz="1600" dirty="0"/>
              <a:t>:  našlo jméno: </a:t>
            </a:r>
            <a:r>
              <a:rPr lang="cs-CZ" sz="1600" dirty="0" err="1"/>
              <a:t>Toviah</a:t>
            </a:r>
            <a:r>
              <a:rPr lang="cs-CZ" sz="1600" dirty="0"/>
              <a:t> = Tobiáš.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  <p:pic>
        <p:nvPicPr>
          <p:cNvPr id="75779" name="Obrázek 3">
            <a:extLst>
              <a:ext uri="{FF2B5EF4-FFF2-40B4-BE49-F238E27FC236}">
                <a16:creationId xmlns:a16="http://schemas.microsoft.com/office/drawing/2014/main" id="{A27528EB-F16D-4EEF-B7EB-AAAA25380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01556"/>
            <a:ext cx="5397501" cy="35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Obrázek 3">
            <a:extLst>
              <a:ext uri="{FF2B5EF4-FFF2-40B4-BE49-F238E27FC236}">
                <a16:creationId xmlns:a16="http://schemas.microsoft.com/office/drawing/2014/main" id="{B351604D-BC39-4737-96E8-917DDE88A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1" t="28125" r="33601" b="12500"/>
          <a:stretch>
            <a:fillRect/>
          </a:stretch>
        </p:blipFill>
        <p:spPr bwMode="auto">
          <a:xfrm>
            <a:off x="9544050" y="1169988"/>
            <a:ext cx="20574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2C17B439-3D92-401B-B9B0-177EDF53E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1210071"/>
            <a:ext cx="2057401" cy="198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sah 2">
            <a:extLst>
              <a:ext uri="{FF2B5EF4-FFF2-40B4-BE49-F238E27FC236}">
                <a16:creationId xmlns:a16="http://schemas.microsoft.com/office/drawing/2014/main" id="{FA39683A-322D-45F6-906E-4B3BC73330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4875" y="3200400"/>
            <a:ext cx="10658475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dirty="0"/>
              <a:t> </a:t>
            </a:r>
            <a:r>
              <a:rPr lang="cs-CZ" altLang="cs-CZ" sz="1600" dirty="0"/>
              <a:t>–  </a:t>
            </a:r>
            <a:r>
              <a:rPr lang="cs-CZ" altLang="cs-CZ" sz="1600" b="1" dirty="0"/>
              <a:t>stronciová analýza</a:t>
            </a:r>
            <a:r>
              <a:rPr lang="cs-CZ" altLang="cs-CZ" sz="1600" dirty="0"/>
              <a:t>: Miriam Nývltová </a:t>
            </a:r>
            <a:r>
              <a:rPr lang="cs-CZ" altLang="cs-CZ" sz="1600" dirty="0" err="1"/>
              <a:t>Fišáková</a:t>
            </a:r>
            <a:r>
              <a:rPr lang="cs-CZ" altLang="cs-CZ" sz="1600" dirty="0"/>
              <a:t> z ARUB </a:t>
            </a:r>
          </a:p>
          <a:p>
            <a:pPr marL="0" indent="0">
              <a:buNone/>
            </a:pPr>
            <a:r>
              <a:rPr lang="cs-CZ" altLang="cs-CZ" sz="1600" dirty="0"/>
              <a:t>  –  mrtvý byl velmi dobře živen potravou z obilovin jako ječmen, žito, jablka, hrušky, rybíz a masem živočichů tyto rostliny</a:t>
            </a:r>
          </a:p>
          <a:p>
            <a:pPr marL="0" indent="0">
              <a:buNone/>
            </a:pPr>
            <a:r>
              <a:rPr lang="cs-CZ" altLang="cs-CZ" sz="1600" dirty="0"/>
              <a:t>      pojídajících (menší přežvýkavci jako ovce, kozy, skot a jejich mléčné produkty. Z rostlin nikdy nejedl proso, které se v té době</a:t>
            </a:r>
          </a:p>
          <a:p>
            <a:pPr marL="0" indent="0">
              <a:buNone/>
            </a:pPr>
            <a:r>
              <a:rPr lang="cs-CZ" altLang="cs-CZ" sz="1600" dirty="0"/>
              <a:t>      u nás pěstovalo; z živočichů vepřové. To naznačuje příslušnost k muslimskému nebo židovskému etniku </a:t>
            </a:r>
          </a:p>
          <a:p>
            <a:pPr marL="0" indent="0">
              <a:buNone/>
            </a:pPr>
            <a:r>
              <a:rPr lang="cs-CZ" altLang="cs-CZ" sz="1600" dirty="0"/>
              <a:t>  –  podle izotopů přišel na místo (pohřbu) krátce před smrtí:   zde nikdy déle nepobýval </a:t>
            </a:r>
          </a:p>
          <a:p>
            <a:pPr marL="0" indent="0">
              <a:buNone/>
            </a:pPr>
            <a:r>
              <a:rPr lang="cs-CZ" altLang="cs-CZ" sz="1600" dirty="0"/>
              <a:t>  –  narodil se v lokalitě se starými horninami: nejblíže cca 78 km od Hrádku - v Praze nebo Jihlavě </a:t>
            </a:r>
          </a:p>
          <a:p>
            <a:pPr marL="0" indent="0">
              <a:buNone/>
            </a:pPr>
            <a:endParaRPr lang="cs-CZ" altLang="cs-CZ" sz="1600" dirty="0"/>
          </a:p>
          <a:p>
            <a:pPr marL="0" indent="0">
              <a:buNone/>
            </a:pPr>
            <a:r>
              <a:rPr lang="cs-CZ" altLang="cs-CZ" sz="1600" dirty="0"/>
              <a:t>  –  </a:t>
            </a:r>
            <a:r>
              <a:rPr lang="cs-CZ" altLang="cs-CZ" sz="1600" b="1" dirty="0"/>
              <a:t>kulturně-historická interpretace</a:t>
            </a:r>
            <a:r>
              <a:rPr lang="cs-CZ" altLang="cs-CZ" sz="1600" dirty="0"/>
              <a:t>:  pohřbení na břiše nemuselo být trestem, ale znakem pokání</a:t>
            </a:r>
          </a:p>
          <a:p>
            <a:pPr marL="0" indent="0">
              <a:buNone/>
            </a:pPr>
            <a:r>
              <a:rPr lang="cs-CZ" altLang="cs-CZ" sz="1600" dirty="0"/>
              <a:t>                                                                    padělatel pohřbený s předmětem nekalé činnosti </a:t>
            </a:r>
          </a:p>
          <a:p>
            <a:pPr marL="0" indent="0">
              <a:buNone/>
            </a:pPr>
            <a:endParaRPr lang="cs-CZ" altLang="cs-CZ" sz="1600" dirty="0"/>
          </a:p>
          <a:p>
            <a:pPr marL="0" indent="0">
              <a:buNone/>
            </a:pPr>
            <a:endParaRPr lang="cs-CZ" altLang="cs-CZ" sz="1600" dirty="0"/>
          </a:p>
        </p:txBody>
      </p:sp>
      <p:pic>
        <p:nvPicPr>
          <p:cNvPr id="70659" name="Obrázek 5">
            <a:extLst>
              <a:ext uri="{FF2B5EF4-FFF2-40B4-BE49-F238E27FC236}">
                <a16:creationId xmlns:a16="http://schemas.microsoft.com/office/drawing/2014/main" id="{EE1ED213-EE15-4E75-8C52-2AD58EA25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" b="6057"/>
          <a:stretch/>
        </p:blipFill>
        <p:spPr bwMode="auto">
          <a:xfrm>
            <a:off x="2962275" y="133349"/>
            <a:ext cx="5653151" cy="30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>
            <a:extLst>
              <a:ext uri="{FF2B5EF4-FFF2-40B4-BE49-F238E27FC236}">
                <a16:creationId xmlns:a16="http://schemas.microsoft.com/office/drawing/2014/main" id="{E835AB45-69A8-43B8-B074-39F858266A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3250" y="160336"/>
            <a:ext cx="8229600" cy="1143000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Dětská úmrtnost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033501-A786-4A95-A2F2-EB883886A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706" y="1303336"/>
            <a:ext cx="9780588" cy="4525963"/>
          </a:xfrm>
        </p:spPr>
        <p:txBody>
          <a:bodyPr/>
          <a:lstStyle/>
          <a:p>
            <a:pPr>
              <a:defRPr/>
            </a:pPr>
            <a:r>
              <a:rPr lang="cs-CZ" sz="1600" b="1" dirty="0"/>
              <a:t>Středověk</a:t>
            </a:r>
            <a:r>
              <a:rPr lang="cs-CZ" sz="1600" dirty="0"/>
              <a:t>  –  </a:t>
            </a:r>
            <a:r>
              <a:rPr lang="cs-CZ" sz="1600" dirty="0" err="1"/>
              <a:t>záp</a:t>
            </a:r>
            <a:r>
              <a:rPr lang="cs-CZ" sz="1600" dirty="0"/>
              <a:t>. E. (Itálie):  39 % dětí zemřelo nešťastnou náhodou ve věku 1 až 3,5 roku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1385–1430:       40,6 % dětí ze všech zemřelých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–  7 let:  konec raného dětství (</a:t>
            </a:r>
            <a:r>
              <a:rPr lang="cs-CZ" sz="1600" dirty="0" err="1"/>
              <a:t>infantia</a:t>
            </a:r>
            <a:r>
              <a:rPr lang="cs-CZ" sz="1600" dirty="0"/>
              <a:t>) -  dítě se samo ochránilo před úrazy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</a:t>
            </a:r>
          </a:p>
          <a:p>
            <a:pPr>
              <a:defRPr/>
            </a:pPr>
            <a:r>
              <a:rPr lang="cs-CZ" sz="1600" b="1" dirty="0"/>
              <a:t>Ohrožení </a:t>
            </a:r>
            <a:r>
              <a:rPr lang="cs-CZ" sz="1600" dirty="0"/>
              <a:t> –  domácí nehody a tragédie, hygiena, potraty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–  epidemie (mor: 1380) nebo hladomory (1361),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–  přírodní katastrofy:  povodně, požáry 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Koroner </a:t>
            </a:r>
            <a:r>
              <a:rPr lang="cs-CZ" sz="1600" dirty="0"/>
              <a:t> –  12. stol.:  úřad v Anglii vyšetřoval podezřelá úmrtí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–   cestoval po hrabstvích v zastoupení krále a měl i soudní moc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–   bohatá úřední agenda:  vyšší vrstvy vyloučeny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D93DDC30-31ED-47A4-B3BC-3D0CC4387C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                  </a:t>
            </a:r>
            <a:r>
              <a:rPr lang="cs-CZ" altLang="cs-CZ" sz="2800" b="1" dirty="0" err="1">
                <a:solidFill>
                  <a:srgbClr val="FF0000"/>
                </a:solidFill>
              </a:rPr>
              <a:t>Literarura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99965794-C130-4CD6-8CD3-07803CD151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209674"/>
            <a:ext cx="9525000" cy="50387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800" dirty="0"/>
              <a:t>ARIES, Philippe: Dějiny smrti. Díl 1. Doba ležících, Praha 2000.</a:t>
            </a:r>
          </a:p>
          <a:p>
            <a:pPr>
              <a:spcBef>
                <a:spcPct val="0"/>
              </a:spcBef>
            </a:pPr>
            <a:r>
              <a:rPr lang="cs-CZ" altLang="cs-CZ" sz="1800" dirty="0"/>
              <a:t>BOWIE, Fiona. Antropologie náboženství. Praha 2008. BRAVERMANOVÁ, Milena LUTOVSKÝ, Michal: </a:t>
            </a:r>
            <a:r>
              <a:rPr lang="cs-CZ" altLang="cs-CZ" sz="1800" i="1" dirty="0"/>
              <a:t>Hroby, hrobky a pohřebiště českých knížat a králů. </a:t>
            </a:r>
            <a:r>
              <a:rPr lang="cs-CZ" altLang="cs-CZ" sz="1800" dirty="0"/>
              <a:t>Praha 2001.</a:t>
            </a:r>
          </a:p>
          <a:p>
            <a:pPr>
              <a:spcBef>
                <a:spcPts val="600"/>
              </a:spcBef>
            </a:pPr>
            <a:r>
              <a:rPr lang="cs-CZ" altLang="cs-CZ" sz="1800" dirty="0"/>
              <a:t>DŰLMEN, Richard van: Kultura a každodenní život v raném novověku (16. – 18. století). Díl 1. Dům a jeho lidé. Praha: ARGO, 1999.</a:t>
            </a:r>
          </a:p>
          <a:p>
            <a:r>
              <a:rPr lang="cs-CZ" altLang="cs-CZ" sz="1800" dirty="0"/>
              <a:t>ERIKSEN, Thomas </a:t>
            </a:r>
            <a:r>
              <a:rPr lang="cs-CZ" altLang="cs-CZ" sz="1800" dirty="0" err="1"/>
              <a:t>Hylland</a:t>
            </a:r>
            <a:r>
              <a:rPr lang="cs-CZ" altLang="cs-CZ" sz="1800" dirty="0"/>
              <a:t>. Sociální a kulturní antropologie. Praha 2008.</a:t>
            </a:r>
          </a:p>
          <a:p>
            <a:r>
              <a:rPr lang="cs-CZ" altLang="cs-CZ" sz="1800" dirty="0"/>
              <a:t>VAN GENNEP, Arnold. Přechodové rituály: systematické studium rituálů. Praha 1997.</a:t>
            </a:r>
          </a:p>
          <a:p>
            <a:r>
              <a:rPr lang="cs-CZ" altLang="cs-CZ" sz="1800" dirty="0"/>
              <a:t>LE GOFF, Jacques – Jean Claude SCHMITT. Encyklopedie středověku. Praha 2008.</a:t>
            </a:r>
          </a:p>
          <a:p>
            <a:r>
              <a:rPr lang="cs-CZ" altLang="cs-CZ" sz="1800" dirty="0"/>
              <a:t>OHLER, Norbert: Umírání a smrt ve středověku.</a:t>
            </a:r>
            <a:r>
              <a:rPr lang="cs-CZ" altLang="cs-CZ" sz="1800" i="1" dirty="0"/>
              <a:t> </a:t>
            </a:r>
            <a:r>
              <a:rPr lang="cs-CZ" altLang="cs-CZ" sz="1800" dirty="0"/>
              <a:t>Jihlava 2001.</a:t>
            </a:r>
          </a:p>
          <a:p>
            <a:r>
              <a:rPr lang="cs-CZ" altLang="cs-CZ" sz="1800" dirty="0"/>
              <a:t>KERRIGAN, Michael, Historie smrti, pohřební zvyky a smuteční obřady od starověku do současnosti. Praha 2008.</a:t>
            </a:r>
          </a:p>
          <a:p>
            <a:r>
              <a:rPr lang="cs-CZ" altLang="cs-CZ" sz="1800" dirty="0"/>
              <a:t>LUTOVSKÝ, Michal. Hroby předků: sonda do života a smrti dávných Slovanů. Praha 1996. </a:t>
            </a:r>
          </a:p>
          <a:p>
            <a:r>
              <a:rPr lang="cs-CZ" altLang="cs-CZ" sz="1800" dirty="0"/>
              <a:t>UNGER, Josef. Pohřební ritus 1. až 20. století v Evropě z antropologicko-archeologické perspektivy. Brno 2006. </a:t>
            </a:r>
          </a:p>
          <a:p>
            <a:r>
              <a:rPr lang="cs-CZ" altLang="cs-CZ" sz="1800" dirty="0"/>
              <a:t>WATTS, Alan W. Mýtus a rituál v křesťanství. Brno 1995.</a:t>
            </a:r>
          </a:p>
          <a:p>
            <a:endParaRPr lang="cs-CZ" altLang="cs-CZ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AC66C55E-AC30-49D3-A1E4-6F0AB7C97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-34925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/>
            </a:br>
            <a:r>
              <a:rPr lang="cs-CZ" altLang="cs-CZ" sz="3200" b="1" dirty="0"/>
              <a:t>                             </a:t>
            </a:r>
            <a:r>
              <a:rPr lang="cs-CZ" altLang="cs-CZ" sz="2400" b="1" dirty="0" err="1">
                <a:solidFill>
                  <a:srgbClr val="FF0000"/>
                </a:solidFill>
              </a:rPr>
              <a:t>Středohradištní</a:t>
            </a:r>
            <a:r>
              <a:rPr lang="cs-CZ" altLang="cs-CZ" sz="2400" b="1" dirty="0">
                <a:solidFill>
                  <a:srgbClr val="FF0000"/>
                </a:solidFill>
              </a:rPr>
              <a:t> pohřebiště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     </a:t>
            </a:r>
            <a:r>
              <a:rPr lang="cs-CZ" altLang="cs-CZ" sz="2200" b="1" dirty="0">
                <a:solidFill>
                  <a:srgbClr val="FF0000"/>
                </a:solidFill>
              </a:rPr>
              <a:t>(velkomoravské: 9. stol.)</a:t>
            </a:r>
            <a:br>
              <a:rPr lang="cs-CZ" altLang="cs-CZ" sz="2200" dirty="0">
                <a:solidFill>
                  <a:srgbClr val="FF0000"/>
                </a:solidFill>
              </a:rPr>
            </a:br>
            <a:endParaRPr lang="cs-CZ" altLang="cs-CZ" sz="2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89364A-C0BB-4B1B-A967-B568EC81D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95401"/>
            <a:ext cx="11820525" cy="5749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dirty="0"/>
              <a:t>B. Dostál.: Slovanská pohřebiště ze střední doby hradištní na Moravě, Praha 1966.</a:t>
            </a:r>
          </a:p>
          <a:p>
            <a:pPr marL="0" indent="0">
              <a:buNone/>
              <a:defRPr/>
            </a:pPr>
            <a:endParaRPr lang="cs-CZ" sz="1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Základní třídění pohřebišť:   </a:t>
            </a:r>
            <a:r>
              <a:rPr lang="cs-CZ" sz="1600" dirty="0"/>
              <a:t>1. městského charakteru:  v areálech hradišť nebo v blízkosti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2. venkovského charakteru: návrší mimo osady a inundace </a:t>
            </a:r>
          </a:p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Dělení podle vnější úpravy hrobů:    </a:t>
            </a:r>
            <a:r>
              <a:rPr lang="cs-CZ" sz="1600" dirty="0"/>
              <a:t>1.  </a:t>
            </a:r>
            <a:r>
              <a:rPr lang="cs-CZ" sz="1600" b="1" dirty="0"/>
              <a:t>Plochá s povrchově označenými hroby  </a:t>
            </a:r>
            <a:r>
              <a:rPr lang="cs-CZ" sz="1600" dirty="0"/>
              <a:t>–</a:t>
            </a:r>
            <a:r>
              <a:rPr lang="cs-CZ" sz="1600" b="1" dirty="0"/>
              <a:t>   </a:t>
            </a:r>
            <a:r>
              <a:rPr lang="cs-CZ" sz="1600" dirty="0"/>
              <a:t>původně s rovy:  označené kameny nebo náhrobky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2.  </a:t>
            </a:r>
            <a:r>
              <a:rPr lang="cs-CZ" sz="1600" b="1" dirty="0"/>
              <a:t>Mohylníky</a:t>
            </a:r>
            <a:r>
              <a:rPr lang="cs-CZ" sz="1600" dirty="0"/>
              <a:t>  –  koncentrace mohyl zpravidla opodál osad, na stráních, v lesích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–  ve starším období převládá žárové pohřbívání  (pohanský zvyk)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–  ve skupinách (Hluk, Strážovice), řady (Brankovice, Stěbořice)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     protáhlé s více pohřby (Žlutava: M 12 – 3 kostrové H)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3. </a:t>
            </a:r>
            <a:r>
              <a:rPr lang="cs-CZ" sz="1600" b="1" dirty="0"/>
              <a:t>Kostelní hřbitovy  </a:t>
            </a:r>
            <a:r>
              <a:rPr lang="cs-CZ" sz="1600" dirty="0"/>
              <a:t>–  ohrazeny palisádou, kamennou zdí nebo příkopem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           –  prosté hroby i zděné hrobky (kámen, dřevo) uvnitř i vně kostela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           –   bohatě vybavené:  aristokracie (často vyloupeny)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9B587B3D-2353-43CD-AAB1-2FBA649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733425"/>
            <a:ext cx="11325225" cy="6553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Rozdělení pohřebišť podle velikosti</a:t>
            </a:r>
            <a:r>
              <a:rPr lang="cs-CZ" sz="1800" b="1" dirty="0"/>
              <a:t>:</a:t>
            </a:r>
            <a:r>
              <a:rPr lang="cs-CZ" sz="1800" dirty="0"/>
              <a:t>     a)   jednotlivé hroby  (několik)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b)   malé  –  kol. 20 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c)   střední  –  kol. 50 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d)   velké  –  kol. 100 H (Dolní Věstonice-Na pískách, cca 1300H,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Uspořádání hrobů   </a:t>
            </a:r>
            <a:r>
              <a:rPr lang="cs-CZ" sz="1800" dirty="0"/>
              <a:t>–  venkovské pohřebiště:  nepravidelné skupinky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kostelní hřbitovy: nepravidelné řady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Úprava hrobových jam  </a:t>
            </a:r>
            <a:r>
              <a:rPr lang="cs-CZ" sz="1800" dirty="0"/>
              <a:t>–   prosté bez vyložení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dřevěné i kamenné obklady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Orientace</a:t>
            </a:r>
            <a:r>
              <a:rPr lang="cs-CZ" sz="1800" dirty="0"/>
              <a:t> </a:t>
            </a:r>
            <a:r>
              <a:rPr lang="cs-CZ" sz="1800" b="1" dirty="0">
                <a:solidFill>
                  <a:srgbClr val="FF0000"/>
                </a:solidFill>
              </a:rPr>
              <a:t>hrobů</a:t>
            </a:r>
            <a:r>
              <a:rPr lang="cs-CZ" sz="1800" dirty="0"/>
              <a:t>  –  základní:    Z – V,     –  odchylky: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JZ – SV až SZ – JV   (východ slunce v různých obdobích)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Změna ritu</a:t>
            </a:r>
            <a:r>
              <a:rPr lang="cs-CZ" sz="1800" dirty="0"/>
              <a:t>  –  přechod ke kostrovému pohřbívání:  kol. r. 800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9B587B3D-2353-43CD-AAB1-2FBA649C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6" y="552450"/>
            <a:ext cx="11839574" cy="65532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1.  Ploché hroby:</a:t>
            </a:r>
            <a:r>
              <a:rPr lang="cs-CZ" sz="2200" dirty="0">
                <a:solidFill>
                  <a:srgbClr val="FF0000"/>
                </a:solidFill>
              </a:rPr>
              <a:t> </a:t>
            </a:r>
          </a:p>
          <a:p>
            <a:pPr marL="0" indent="0">
              <a:buNone/>
              <a:defRPr/>
            </a:pPr>
            <a:r>
              <a:rPr lang="cs-CZ" sz="1600" dirty="0"/>
              <a:t>           tvar  –  obdélná či lichoběžná hrobová jáma, stěny kolmé i zešikmené, dno rovné</a:t>
            </a:r>
          </a:p>
          <a:p>
            <a:pPr marL="0" indent="0">
              <a:buNone/>
              <a:defRPr/>
            </a:pPr>
            <a:r>
              <a:rPr lang="cs-CZ" sz="1600" dirty="0"/>
              <a:t>           rozměry  –  cca.  200 x 60 až 100 cm</a:t>
            </a:r>
          </a:p>
          <a:p>
            <a:pPr marL="0" indent="0">
              <a:buNone/>
              <a:defRPr/>
            </a:pPr>
            <a:r>
              <a:rPr lang="cs-CZ" sz="1600" dirty="0"/>
              <a:t>           hloubka   –  velmi mělké 10 – 30 cm i abnormálně hluboké (Žlutava – 330 cm)</a:t>
            </a:r>
          </a:p>
          <a:p>
            <a:pPr marL="0" indent="0">
              <a:buNone/>
              <a:defRPr/>
            </a:pPr>
            <a:r>
              <a:rPr lang="cs-CZ" sz="1600" dirty="0"/>
              <a:t>           dno –  vysypané pískem, vymazané jílem, stopy vápna, dřevěná </a:t>
            </a:r>
            <a:r>
              <a:rPr lang="cs-CZ" sz="1600" dirty="0" err="1"/>
              <a:t>desta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vystýlka   –  traviny, větvičky, těla přikrývána látkou (otisky tkanin na milodarech), prkno</a:t>
            </a:r>
          </a:p>
          <a:p>
            <a:pPr marL="0" indent="0">
              <a:buNone/>
              <a:defRPr/>
            </a:pPr>
            <a:r>
              <a:rPr lang="cs-CZ" sz="1600" dirty="0"/>
              <a:t>           rakve       –  desky spojovány železnými skobami, pravoúhle zalomené plechy, pásy</a:t>
            </a:r>
          </a:p>
          <a:p>
            <a:pPr marL="0" indent="0">
              <a:buNone/>
              <a:defRPr/>
            </a:pPr>
            <a:r>
              <a:rPr lang="cs-CZ" sz="1600" dirty="0"/>
              <a:t>           obložení  –  kameny, kamenné skříňky z plochých kamenných desek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2. Mohylníky: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</a:t>
            </a:r>
            <a:r>
              <a:rPr lang="cs-CZ" sz="1600" b="1" dirty="0"/>
              <a:t>úprava</a:t>
            </a:r>
            <a:r>
              <a:rPr lang="cs-CZ" sz="1600" dirty="0"/>
              <a:t>  –  násyp z hlíny </a:t>
            </a:r>
            <a:r>
              <a:rPr lang="cs-CZ" sz="1600" dirty="0" err="1"/>
              <a:t>brané</a:t>
            </a:r>
            <a:r>
              <a:rPr lang="cs-CZ" sz="1600" dirty="0"/>
              <a:t> z nejbližšího okolí, po obvodu často mělký příkop, v násypu uhlíky a střípky  (stopy po ohni)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 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</a:t>
            </a:r>
            <a:r>
              <a:rPr lang="cs-CZ" sz="1600" b="1" dirty="0"/>
              <a:t>a)  žárové hroby</a:t>
            </a:r>
            <a:r>
              <a:rPr lang="cs-CZ" sz="1600" dirty="0"/>
              <a:t>  –  ve </a:t>
            </a:r>
            <a:r>
              <a:rPr lang="cs-CZ" sz="1600" dirty="0" err="1"/>
              <a:t>středohradištních</a:t>
            </a:r>
            <a:r>
              <a:rPr lang="cs-CZ" sz="1600" dirty="0"/>
              <a:t> mohylnících v menšině 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                      –  L. </a:t>
            </a:r>
            <a:r>
              <a:rPr lang="cs-CZ" sz="1600" dirty="0" err="1"/>
              <a:t>Niederle</a:t>
            </a:r>
            <a:r>
              <a:rPr lang="cs-CZ" sz="1600" dirty="0"/>
              <a:t>  –  pohřby na i pod úrovní:  a)   kremace  rozhozena,  shrnuta na hromádku, nasypána do popelnice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                                                                                                b)   v náspu –  hluboko v těle, těsně pod povrchem,  prázdné (kenotaf, na povrchu)</a:t>
            </a:r>
          </a:p>
          <a:p>
            <a:pPr marL="0" indent="0">
              <a:buFontTx/>
              <a:buNone/>
              <a:defRPr/>
            </a:pPr>
            <a:endParaRPr lang="cs-CZ" sz="1600" dirty="0"/>
          </a:p>
          <a:p>
            <a:pPr marL="0" indent="0">
              <a:buFontTx/>
              <a:buNone/>
              <a:defRPr/>
            </a:pPr>
            <a:r>
              <a:rPr lang="cs-CZ" sz="1600" i="1" dirty="0"/>
              <a:t>         </a:t>
            </a:r>
            <a:r>
              <a:rPr lang="cs-CZ" sz="1600" b="1" dirty="0"/>
              <a:t>b)  kostrové hroby  </a:t>
            </a:r>
            <a:r>
              <a:rPr lang="cs-CZ" sz="1600" dirty="0"/>
              <a:t>–  pohřby na úrovni:  prostá nebo žádná úprava, komorové sruby z kuláčů,  kamenný obklad či skříňky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                          –  pohřby v jámách:  tytéž varianty 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                          –  vystýlání dna travinami, kožešinami, deskami, bednění 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                          –  jámy s postranními výklenky (starší), schůdky 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                                      –  pohřební komory z kulatiny                                       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67833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FCAA5FA-8068-4160-9D9A-7C410C1AD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3500"/>
          <a:stretch>
            <a:fillRect/>
          </a:stretch>
        </p:blipFill>
        <p:spPr bwMode="auto">
          <a:xfrm>
            <a:off x="71437" y="1331387"/>
            <a:ext cx="6459922" cy="495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FDA543A7-2FBE-4648-833F-F8D3CB994D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/>
          <a:stretch>
            <a:fillRect/>
          </a:stretch>
        </p:blipFill>
        <p:spPr bwMode="auto">
          <a:xfrm>
            <a:off x="6334125" y="1632981"/>
            <a:ext cx="5786438" cy="461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67DBB96-3619-422C-9E54-4C16B555A048}"/>
              </a:ext>
            </a:extLst>
          </p:cNvPr>
          <p:cNvSpPr txBox="1"/>
          <p:nvPr/>
        </p:nvSpPr>
        <p:spPr>
          <a:xfrm>
            <a:off x="4800600" y="192614"/>
            <a:ext cx="219540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  </a:t>
            </a:r>
            <a:r>
              <a:rPr lang="cs-CZ" sz="3200" b="1" dirty="0">
                <a:solidFill>
                  <a:srgbClr val="FF0000"/>
                </a:solidFill>
              </a:rPr>
              <a:t>Mohylníky</a:t>
            </a:r>
          </a:p>
          <a:p>
            <a:r>
              <a:rPr lang="cs-CZ" dirty="0"/>
              <a:t>    </a:t>
            </a:r>
            <a:r>
              <a:rPr lang="cs-CZ" b="1" dirty="0"/>
              <a:t>Č:</a:t>
            </a:r>
            <a:r>
              <a:rPr lang="cs-CZ" dirty="0"/>
              <a:t>   jižní a východní</a:t>
            </a:r>
          </a:p>
          <a:p>
            <a:r>
              <a:rPr lang="cs-CZ" dirty="0"/>
              <a:t>    </a:t>
            </a:r>
            <a:r>
              <a:rPr lang="cs-CZ" b="1" dirty="0"/>
              <a:t>M:</a:t>
            </a:r>
            <a:r>
              <a:rPr lang="cs-CZ" dirty="0"/>
              <a:t>  jihozápadní</a:t>
            </a:r>
          </a:p>
        </p:txBody>
      </p:sp>
    </p:spTree>
    <p:extLst>
      <p:ext uri="{BB962C8B-B14F-4D97-AF65-F5344CB8AC3E}">
        <p14:creationId xmlns:p14="http://schemas.microsoft.com/office/powerpoint/2010/main" val="351003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5641</Words>
  <Application>Microsoft Office PowerPoint</Application>
  <PresentationFormat>Širokoúhlá obrazovka</PresentationFormat>
  <Paragraphs>557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TimesNewRoman</vt:lpstr>
      <vt:lpstr>Motiv Office</vt:lpstr>
      <vt:lpstr>Archeologie středověké a novověké sakrální architektury</vt:lpstr>
      <vt:lpstr>                         Přechodové rituály</vt:lpstr>
      <vt:lpstr>                              Dělení rituálů</vt:lpstr>
      <vt:lpstr>                          Pohřební zvyky</vt:lpstr>
      <vt:lpstr>                                         Literarura</vt:lpstr>
      <vt:lpstr>                              Středohradištní pohřebiště                                           (velkomoravské: 9. stol.)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„Stará rodová aristokracie“</vt:lpstr>
      <vt:lpstr>Prezentace aplikace PowerPoint</vt:lpstr>
      <vt:lpstr>                          Staromaďarské nálezy                                   Čechy, Morava</vt:lpstr>
      <vt:lpstr>Prezentace aplikace PowerPoint</vt:lpstr>
      <vt:lpstr>Prezentace aplikace PowerPoint</vt:lpstr>
      <vt:lpstr>Prezentace aplikace PowerPoint</vt:lpstr>
      <vt:lpstr>                    Mladohradištní pohřbívání                                  2. pol. 10. – 12. stol.                       </vt:lpstr>
      <vt:lpstr>                              Charónova mince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Pohanské přežitky</vt:lpstr>
      <vt:lpstr>                              Vampyrismus</vt:lpstr>
      <vt:lpstr>Prezentace aplikace PowerPoint</vt:lpstr>
      <vt:lpstr>        Čelákovice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Pozdněhradištní pohřbívání                                             12. – 13. stol. </vt:lpstr>
      <vt:lpstr>Pisanki a chřestítka</vt:lpstr>
      <vt:lpstr>     Přesleny z ovručské břidlice</vt:lpstr>
      <vt:lpstr>Prezentace aplikace PowerPoint</vt:lpstr>
      <vt:lpstr>  Enkolpia</vt:lpstr>
      <vt:lpstr>                        Středověký hřbitov </vt:lpstr>
      <vt:lpstr>Prezentace aplikace PowerPoint</vt:lpstr>
      <vt:lpstr>Prezentace aplikace PowerPoint</vt:lpstr>
      <vt:lpstr>                             Dětská úmrtnost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73</cp:revision>
  <dcterms:created xsi:type="dcterms:W3CDTF">2017-01-31T16:06:48Z</dcterms:created>
  <dcterms:modified xsi:type="dcterms:W3CDTF">2024-11-26T10:00:14Z</dcterms:modified>
</cp:coreProperties>
</file>