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93" r:id="rId2"/>
    <p:sldMasterId id="2147483842" r:id="rId3"/>
    <p:sldMasterId id="2147483854" r:id="rId4"/>
    <p:sldMasterId id="2147483866" r:id="rId5"/>
  </p:sldMasterIdLst>
  <p:notesMasterIdLst>
    <p:notesMasterId r:id="rId30"/>
  </p:notesMasterIdLst>
  <p:handoutMasterIdLst>
    <p:handoutMasterId r:id="rId31"/>
  </p:handoutMasterIdLst>
  <p:sldIdLst>
    <p:sldId id="257" r:id="rId6"/>
    <p:sldId id="355" r:id="rId7"/>
    <p:sldId id="362" r:id="rId8"/>
    <p:sldId id="377" r:id="rId9"/>
    <p:sldId id="379" r:id="rId10"/>
    <p:sldId id="382" r:id="rId11"/>
    <p:sldId id="378" r:id="rId12"/>
    <p:sldId id="383" r:id="rId13"/>
    <p:sldId id="389" r:id="rId14"/>
    <p:sldId id="386" r:id="rId15"/>
    <p:sldId id="384" r:id="rId16"/>
    <p:sldId id="385" r:id="rId17"/>
    <p:sldId id="380" r:id="rId18"/>
    <p:sldId id="391" r:id="rId19"/>
    <p:sldId id="388" r:id="rId20"/>
    <p:sldId id="374" r:id="rId21"/>
    <p:sldId id="392" r:id="rId22"/>
    <p:sldId id="394" r:id="rId23"/>
    <p:sldId id="397" r:id="rId24"/>
    <p:sldId id="398" r:id="rId25"/>
    <p:sldId id="396" r:id="rId26"/>
    <p:sldId id="375" r:id="rId27"/>
    <p:sldId id="399" r:id="rId28"/>
    <p:sldId id="354" r:id="rId2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2305"/>
    <a:srgbClr val="482400"/>
    <a:srgbClr val="FFE5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3" d="100"/>
          <a:sy n="83" d="100"/>
        </p:scale>
        <p:origin x="66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26" y="-84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72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72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B2E49812-014A-49D6-BFE8-09CE7155E959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9428"/>
            <a:ext cx="2946247" cy="497212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826" y="9429428"/>
            <a:ext cx="2946246" cy="497212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416E81A5-F526-4A72-B8B9-FCA71BC19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71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91FB5DC-0BD7-4892-9AA4-7A6E042472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47" cy="4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B3560E1-14B7-4AAB-AC77-7D9FBB0E2A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430" y="0"/>
            <a:ext cx="2946247" cy="4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07C01C1-6BAC-4EA6-BD3B-5371958ED97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65175"/>
            <a:ext cx="4905375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ED6117BB-4C6C-4A91-B4FA-89FD5C5CAD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6" y="4749887"/>
            <a:ext cx="4984107" cy="44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C0141523-3F2B-45D1-953A-0B71DB2BFE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4631"/>
            <a:ext cx="2946247" cy="53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7" tIns="45699" rIns="91397" bIns="4569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defRPr sz="12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82C6A7E0-3CBE-44F5-9C42-2CFB29092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30" y="9424631"/>
            <a:ext cx="2946247" cy="53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7" tIns="45699" rIns="91397" bIns="456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/>
            </a:lvl1pPr>
          </a:lstStyle>
          <a:p>
            <a:fld id="{E817FD53-EE99-4CD1-B7CE-08023270F335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0AAC08C-3E04-48F6-80CE-1D1306C502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>
              <a:extLst>
                <a:ext uri="{FF2B5EF4-FFF2-40B4-BE49-F238E27FC236}">
                  <a16:creationId xmlns:a16="http://schemas.microsoft.com/office/drawing/2014/main" id="{EBBF7F10-2508-4828-BD05-C3F8B2162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:\FRONTPAGE THEMES\EXPEDITN\EXPHORSA.PNG">
              <a:extLst>
                <a:ext uri="{FF2B5EF4-FFF2-40B4-BE49-F238E27FC236}">
                  <a16:creationId xmlns:a16="http://schemas.microsoft.com/office/drawing/2014/main" id="{065CE0D2-A54D-4328-B678-C3C4B0908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P:\!Themes\Expedition\EXPHORSA.GIF">
            <a:extLst>
              <a:ext uri="{FF2B5EF4-FFF2-40B4-BE49-F238E27FC236}">
                <a16:creationId xmlns:a16="http://schemas.microsoft.com/office/drawing/2014/main" id="{8A6E2B52-2F4F-440D-B137-0D21FBC6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E174CCC-5137-4630-8C82-C7EDB22ED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5ED7084-9328-4B34-A7C0-2C3AD3A66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8557DFE-B9C3-4A92-A53E-6CF9BAC27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94691B0C-238A-4F7E-A761-F5541237F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7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F68E27-5A70-448B-A342-6535E0918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ACE75-ADC3-41D0-80FB-A92E8B441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B1CF15-D833-408F-8CF8-076DEBA3A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BE718-0081-434A-848A-98C64413C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6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77425B-68D8-493D-87FB-0E66BCEA8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B6D70F-E56B-4620-ADC2-BAD9D704D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AE72D1-0BF5-45C2-BAC8-11C002032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0D590-4DCF-4D0F-B657-A970B548A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16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99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61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68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75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215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164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80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5E4B7-FA19-4523-9ADD-DC477521C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5FB598-7CCD-4B29-BD43-E017E0359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344A75-491A-49DD-A1BB-177898C77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96E0B-87F3-42D3-8EF6-18D852FB8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53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95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65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915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AF678B12-E34D-4A29-AE30-0E6ECA96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FB2C-759D-4463-95F9-A3F0EFFCAC30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FE497030-1146-4F34-AC92-1AE2B934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40E1DB2B-4D83-4991-AE45-0181B15E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3E1D7"/>
                </a:solidFill>
              </a:defRPr>
            </a:lvl1pPr>
          </a:lstStyle>
          <a:p>
            <a:pPr>
              <a:defRPr/>
            </a:pPr>
            <a:fld id="{7896EADA-72F9-4379-B4C7-196A33B1E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88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D5BE7D7-A67F-44F1-932A-1225B5AF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7063-3795-4173-9E54-EFAEF4CB7231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C238585-DDB6-41FD-9969-C0CA2C0F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26305FE-42A2-4F7B-BC0B-DC2F858D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9244-C20B-4A16-B4F1-C1B40C545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480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1290-77F4-43D9-9DBE-E175A5A0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3B9F-9E02-4CE0-96C6-A69EBA5B815C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9523E-6866-4D2D-91DD-0439D576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BCA6A-A8C5-4400-B6C0-D9A1E33B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3E1D7"/>
                </a:solidFill>
              </a:defRPr>
            </a:lvl1pPr>
          </a:lstStyle>
          <a:p>
            <a:pPr>
              <a:defRPr/>
            </a:pPr>
            <a:fld id="{E5C848D1-7E54-4091-A423-9BD0566D1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48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433EC58-07B7-4FA8-A734-91FB65D5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F1FF-FC0F-437D-B7AF-65997A6099C0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9FE9342-0C58-4586-A579-CE7C93A4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1F55B02-E27C-4C0A-83BA-5A4B44BE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0F9A-FABA-4C1C-B9AE-830580900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602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6F77E4D-79E8-4876-84F9-C4F0D989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2230C-B0C3-4846-AC31-98FE4390CAFF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4B94C68E-A130-4EC3-95A0-C4048297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F727865E-2675-472D-A915-22F14841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31D0-20FB-48B8-BB69-394F65240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421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5A0A828-26E0-4893-932C-79DF9ADA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4F0C-1D4C-498E-9569-DBA39D74F349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695D5D23-7FB9-4AA4-AFBA-356BC1AD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6D690169-3F92-4EB0-8CD7-C36241F0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9B82-4813-4C37-87D7-20C2D33B9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98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562E28EB-FCF8-4B10-8203-9F6F8AEB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94F0-AFFB-4C14-9FBE-FA8AC6B511C9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2314D30-CD77-4B62-B993-9AF56E5F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25F4014-6FA5-42FA-8257-13A15DD2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1434-79A9-4CF7-A084-FD61BAA7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51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CEAD05-894F-4FFD-990F-569C520AD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FD59B6-4C97-40C3-8560-B81930F64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4837A2-0E86-4455-B1AF-9D5D87A4A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FDFF7-D2C8-4AA2-A884-AA1779B23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480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8B62DE5-B053-4DDA-B2D5-7DB78199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6238-D0D3-41BF-835E-8B24EE829340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ADC4282-CF56-4887-A1A0-39DB94B5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0F6EE40-215D-4C08-BED9-FE2EC14F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C8EE-C98D-45DF-8B5C-29B4B17CB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766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49C56F50-03A4-41B8-80D7-4946CD6636D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4">
            <a:extLst>
              <a:ext uri="{FF2B5EF4-FFF2-40B4-BE49-F238E27FC236}">
                <a16:creationId xmlns:a16="http://schemas.microsoft.com/office/drawing/2014/main" id="{B6CA7E36-CDCA-496E-BE87-F5B765AABC27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E173D253-FEF6-4BDB-A6E4-2FAF047EA1B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FF68128D-444A-463C-B899-F10FE1370493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2D909AC-193B-48BA-A540-47A1E4D1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B68A-B13E-4B23-AE29-264F7F251172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05463DB-DE95-4A79-8F4F-676984D2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918001A-95BF-4D6B-A576-93116BFB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8C82E-BEAF-488B-AA71-7A2F02552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643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8DA3EA1-304A-4066-BEBF-4761DE1B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2447-BC26-4331-BEB5-8C888CC1EAE8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A2DA46C-542F-4397-ADB0-11840B6D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26AA28B-0D3E-4593-BB30-AFA2BA04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2C69-4E05-41E9-960D-ADA3BAFD0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63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5EF04D1-33FE-42CD-A170-01091CFD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7CB9-1F99-43CD-AE5C-70E48A41EE67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977A6CC-83F5-4BDD-B551-4CA30081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479633B-D605-4AC5-B5D6-8791AD2C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907D-EC7C-4B0B-9981-D6E3DE506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9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671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46164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810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88861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27872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2022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B4FB4-5FA2-4FDF-BACA-86727DB93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F568-E802-4234-B62C-E292EF720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82EDB-EEEC-4024-9FB8-6AA891262C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F8335-5951-4CA4-B3ED-DD53713E2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28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86771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63992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3593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06447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9402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93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902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41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114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9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EF2DB3-0649-4926-A62E-CC93BEE4C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7158A9-ED5E-49E6-B763-F5D52B8B7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C4DC54-4892-4B12-97AE-AD2758BD6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1E31F-5E65-4C53-A8BA-E51FE054C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457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711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907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514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63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674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00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0B54B5-6E7B-4F84-A743-1BB17748C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FF5631-EBD3-437C-82ED-D12B41256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587CEE-AF1C-4641-9597-AF64D809D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D0453-1E1A-49C1-9503-82A0005FA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8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072F50-FC3C-4F22-B839-EB5D15D98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A957FC-C764-4E3B-86B2-CE9F6CA65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55D509-F5F8-4A36-93C7-A9C6B9CCE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C4DCB-5CB5-4ACB-9A49-589A109C1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44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37A04-2966-4CA8-9158-5590F4546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17A68-2091-44D4-A1E4-E4270F7F6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C17D4-7BAB-4E52-B07B-7A34D9F12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53989-FE57-4D57-B9E4-84E6D2B52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A7F33-EE08-445D-9455-8C8649A07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59A5D-5E5C-4C9B-8862-1AA78AB51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A2009-6FC1-41FE-919B-19DEBEEDD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74AB6-F129-4050-A0A3-CBE69AD5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85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>
            <a:extLst>
              <a:ext uri="{FF2B5EF4-FFF2-40B4-BE49-F238E27FC236}">
                <a16:creationId xmlns:a16="http://schemas.microsoft.com/office/drawing/2014/main" id="{C4BB5504-ED17-4BA2-A102-64381111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E12DD348-E617-4647-B1AC-C31F99B5B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D9062BD-8D19-4512-A448-6DA23C8637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9AD5BEC-80AF-40B6-9652-CDDD47B68C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EAED638-1C4A-4662-A910-3735701701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DF7AF884-3B69-4D2E-850C-B10703DC5F8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P:\!Themes\Expedition\EXPHORSA.GIF">
            <a:extLst>
              <a:ext uri="{FF2B5EF4-FFF2-40B4-BE49-F238E27FC236}">
                <a16:creationId xmlns:a16="http://schemas.microsoft.com/office/drawing/2014/main" id="{CF17D072-897C-4031-BA07-0FE9EE5B7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1FECD0CC-C8CD-4D26-8500-F87D948C3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042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F27771B-9C78-4391-834B-436045B3149E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B64EA6-366D-4CF4-9511-BFBBB285D97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FF8A0BAD-78A2-442E-8705-0DDCB5F0D7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1C03D1F7-9B80-4762-9F3B-48460DBDA6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0AA0969-1071-4D33-99E2-C289956D6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AB2640-4C46-4076-9E21-7C32CA67AF63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0CF708E-20B9-45CC-A924-3851F481A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7F19ADD-0B46-4CA2-B894-7FA2A14A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1D4577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F4AEFA78-8E9B-44F4-8FED-0351F3764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99709AEC-F968-4AEC-B6A5-12966FC28047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455F33-DB6C-42EC-8F9B-512E4FE0A5B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FD93A2B-3D54-45F4-A89F-1F1C20C601E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4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A95E9-9A93-4D87-822D-7DE8389E30C9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D16375-714F-4A17-8386-5E910C96DBA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540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29.10.2024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6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C48A749-5AE7-47DC-ADBA-6F6988DEA8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8382000" cy="2438400"/>
          </a:xfrm>
          <a:ln w="9525" cmpd="sng"/>
        </p:spPr>
        <p:txBody>
          <a:bodyPr/>
          <a:lstStyle/>
          <a:p>
            <a:pPr eaLnBrk="1" hangingPunct="1">
              <a:lnSpc>
                <a:spcPct val="110000"/>
              </a:lnSpc>
            </a:pPr>
            <a:br>
              <a:rPr lang="cs-CZ" altLang="en-US" b="1" dirty="0"/>
            </a:br>
            <a:br>
              <a:rPr lang="cs-CZ" altLang="en-US" b="1" dirty="0"/>
            </a:br>
            <a:r>
              <a:rPr lang="cs-CZ" altLang="en-US" b="1" dirty="0"/>
              <a:t>Příprava volnočasového produktu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D554D5C-9C41-4978-BA74-167FA6FD5F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4525888"/>
            <a:ext cx="7848600" cy="1063352"/>
          </a:xfrm>
          <a:ln w="9525"/>
        </p:spPr>
        <p:txBody>
          <a:bodyPr/>
          <a:lstStyle/>
          <a:p>
            <a:pPr eaLnBrk="1" hangingPunct="1"/>
            <a:r>
              <a:rPr lang="cs-CZ" altLang="en-US" b="1" dirty="0">
                <a:solidFill>
                  <a:schemeClr val="tx2"/>
                </a:solidFill>
              </a:rPr>
              <a:t>2024/2025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altLang="cs-CZ" sz="4400" b="1" dirty="0"/>
              <a:t>Trasování – náplň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stanovení trasy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určení výchozího a cílového místa trasy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vymezení pobytového místa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určení zajímavých míst na trase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stanovení jednotlivých úseků trasy a jejich délky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určení možnosti použití dopravních prostředků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stanovení času potřebného k překonání jednotlivých úseků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počítat s technickými a hygienickými přestávkami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počítat s časovou rezervou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důležitý výběr silnic (rychlost)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rgbClr val="5C2305"/>
              </a:solidFill>
            </a:endParaRP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rgbClr val="5C2305"/>
              </a:solidFill>
            </a:endParaRP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C00000"/>
              </a:solidFill>
            </a:endParaRP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5C2305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1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altLang="cs-CZ" sz="4400" b="1" dirty="0"/>
              <a:t>Trasování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56000"/>
            <a:ext cx="8280000" cy="5166000"/>
          </a:xfrm>
        </p:spPr>
        <p:txBody>
          <a:bodyPr/>
          <a:lstStyle/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použití automap, internetu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vypracování denního harmonogramu zájezdu (podle vzdáleností, objektů)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respektování průměrné rychlosti (nižší v sezóně, průjezd městy, počasí)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průměr – 60 km/h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dálnice – 80 km/h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vícedenní zájezd – 150-250 km/den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výběr silnic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dostatek času na prohlídku objektů (včetně příchodu k objektu)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zastávky pro účastníky – u objektů, na trase po 3-4 hodinách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technické přestávky po 4,5 hodinách nejméně 45 minut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rgbClr val="5C2305"/>
              </a:solidFill>
            </a:endParaRP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řidič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jeden řidič – denně 8 hodin (2 x týdně 9 hodin, ne dva dny po sobě)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dva řidiči – maximálně 20 hodin denně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týdně – </a:t>
            </a:r>
            <a:r>
              <a:rPr lang="cs-CZ" altLang="cs-CZ" sz="2000" dirty="0">
                <a:solidFill>
                  <a:srgbClr val="5C2305"/>
                </a:solidFill>
              </a:rPr>
              <a:t>maximálně 56 hodin</a:t>
            </a:r>
            <a:endParaRPr lang="cs-CZ" sz="2000" dirty="0">
              <a:solidFill>
                <a:srgbClr val="5C2305"/>
              </a:solidFill>
            </a:endParaRP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5C2305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4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altLang="cs-CZ" sz="4400" b="1" dirty="0"/>
              <a:t>Výběr a zajištění služeb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PŘED přípravou detailního programu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vychází z průzkumu nabídky</a:t>
            </a:r>
          </a:p>
          <a:p>
            <a:pPr marL="252000" lvl="1" indent="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None/>
            </a:pPr>
            <a:r>
              <a:rPr lang="cs-CZ" altLang="cs-CZ" sz="2000" dirty="0">
                <a:solidFill>
                  <a:srgbClr val="5C2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snaha o výběr optimálního poskytovatele</a:t>
            </a:r>
          </a:p>
          <a:p>
            <a:pPr marL="252000" lvl="1" indent="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None/>
            </a:pPr>
            <a:r>
              <a:rPr lang="cs-CZ" altLang="cs-CZ" sz="2000" dirty="0">
                <a:solidFill>
                  <a:srgbClr val="5C2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snaha o optimální cenu (cena : výkon)</a:t>
            </a:r>
            <a:endParaRPr lang="cs-CZ" altLang="cs-CZ" sz="2000" dirty="0">
              <a:solidFill>
                <a:srgbClr val="5C2305"/>
              </a:solidFill>
              <a:cs typeface="Times New Roman" panose="02020603050405020304" pitchFamily="18" charset="0"/>
            </a:endParaRP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d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5C2305"/>
                </a:solidFill>
                <a:effectLst/>
                <a:cs typeface="Times New Roman" panose="02020603050405020304" pitchFamily="18" charset="0"/>
              </a:rPr>
              <a:t>oprava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kapacita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cena za km, za čekací jednotku, parkovné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diety řidiče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ubytování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vhodná lokalita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standard – cena x výkon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5C2305"/>
                </a:solidFill>
                <a:effectLst/>
                <a:cs typeface="Times New Roman" panose="02020603050405020304" pitchFamily="18" charset="0"/>
              </a:rPr>
              <a:t>stravování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pojištění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5C2305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7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pozic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vedoucí zájezdu zodpovědný za koordinaci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vedoucí jednotlivých dní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průvodci jednotlivých památek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předběžná kalkulace, pokladna, výběr zálohy, účetnictví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poptávky a objednávky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doprava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ubytování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exkurze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prohlídky (vstupy)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pojištění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propagace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cs-CZ" altLang="en-US" sz="1600" dirty="0">
              <a:solidFill>
                <a:srgbClr val="5C23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Rámcový program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rozsah zájezdu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termín od – do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plánovaný počet účastníků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rozdělení úkolů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druh přepravy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trasa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pobytové místo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podrobný program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ubytování – kategorie, adresa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  <a:cs typeface="Times New Roman" panose="02020603050405020304" pitchFamily="18" charset="0"/>
              </a:rPr>
              <a:t>organizační pokyny</a:t>
            </a:r>
          </a:p>
        </p:txBody>
      </p:sp>
    </p:spTree>
    <p:extLst>
      <p:ext uri="{BB962C8B-B14F-4D97-AF65-F5344CB8AC3E}">
        <p14:creationId xmlns:p14="http://schemas.microsoft.com/office/powerpoint/2010/main" val="290839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Psychologická příprava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zaměřená na účastníky zájezdu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věk, zdravotní stav, vzdělání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náboženská, sociální a profesní příslušnost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zájmy, záliby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příbuzenské vztahy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zahraniční – zvyky typické pro danou zemi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PRO ÚSPĚŠNÉ JEDNÁNÍ S KLIENTEM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zapamatovat si jména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vyslovit pochvalu, uznání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kritika – stranou od ostatních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</a:rPr>
              <a:t>předcházení konfliktům </a:t>
            </a:r>
            <a:r>
              <a:rPr lang="cs-CZ" altLang="en-US" sz="2000" dirty="0">
                <a:solidFill>
                  <a:srgbClr val="5C2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včasná a závažná sdělení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konflikt – separovat účastníky, upozornit na systém pravidel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rgbClr val="5C2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 problémů – nalézt přesvědčivé argumenty</a:t>
            </a:r>
            <a:endParaRPr lang="cs-CZ" altLang="en-US" sz="2000" dirty="0">
              <a:solidFill>
                <a:srgbClr val="5C2305"/>
              </a:solidFill>
            </a:endParaRP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rgbClr val="5C23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1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C965C1E-8E99-45D6-99CB-1537C3B6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6000"/>
            <a:ext cx="9144000" cy="2484000"/>
          </a:xfrm>
        </p:spPr>
        <p:txBody>
          <a:bodyPr>
            <a:noAutofit/>
          </a:bodyPr>
          <a:lstStyle/>
          <a:p>
            <a:pPr algn="ctr"/>
            <a:r>
              <a:rPr lang="cs-CZ" altLang="cs-CZ" sz="5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Možné chyby a nedostatky</a:t>
            </a:r>
            <a:br>
              <a:rPr lang="cs-CZ" altLang="cs-CZ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cs-CZ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„profesionální“ záležitost</a:t>
            </a:r>
            <a:br>
              <a:rPr lang="cs-CZ" altLang="cs-CZ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VÝLET PRO PŘÁTELE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355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C965C1E-8E99-45D6-99CB-1537C3B6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cs-CZ" altLang="cs-C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Technické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84A47E8-D0C8-4B70-A73D-0CB41D6A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528392"/>
          </a:xfrm>
        </p:spPr>
        <p:txBody>
          <a:bodyPr>
            <a:noAutofit/>
          </a:bodyPr>
          <a:lstStyle/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 tachometru – počáteční / konečný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 přejezdu hranic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navigovat / „hlídat“ řidiče – na dálnici / cestách,  přes město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jsme klienti, řidič má itinerář, ví kde a kdy má čekat – hlásíme zdržení, nastupujeme na parkovišti (nenaskakujeme všude kde zastaví)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nespoléhat na mobil – vše vytištěno (mapy, objednávky, potvrzení)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 na vedoucího zájezdu / dne (pro případ „ztracení se“)</a:t>
            </a:r>
          </a:p>
        </p:txBody>
      </p:sp>
    </p:spTree>
    <p:extLst>
      <p:ext uri="{BB962C8B-B14F-4D97-AF65-F5344CB8AC3E}">
        <p14:creationId xmlns:p14="http://schemas.microsoft.com/office/powerpoint/2010/main" val="2569468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C965C1E-8E99-45D6-99CB-1537C3B6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cs-CZ" altLang="cs-C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průvodce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84A47E8-D0C8-4B70-A73D-0CB41D6A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240000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altLang="cs-CZ" sz="5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texty</a:t>
            </a:r>
            <a:endParaRPr lang="cs-CZ" altLang="cs-CZ" sz="5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minimum (vstupní  informace k městům)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 připraveno, ale neříkat vše → nechat si něco na dotazy 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 na přemíru dat (</a:t>
            </a:r>
            <a:r>
              <a:rPr lang="cs-CZ" altLang="cs-CZ" sz="5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přestavba, přístavba…)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vysvětlit pojmy – nepředpokládat znalost (</a:t>
            </a:r>
            <a:r>
              <a:rPr lang="cs-CZ" altLang="cs-CZ" sz="5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</a:t>
            </a:r>
            <a:r>
              <a:rPr lang="cs-CZ" altLang="cs-CZ" sz="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votivní obraz…)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opatrně s legendami</a:t>
            </a:r>
          </a:p>
          <a:p>
            <a:pPr marL="252000" inden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altLang="cs-CZ" sz="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5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by měl být schopen posoudit adekvátnost svého textu</a:t>
            </a:r>
          </a:p>
        </p:txBody>
      </p:sp>
    </p:spTree>
    <p:extLst>
      <p:ext uri="{BB962C8B-B14F-4D97-AF65-F5344CB8AC3E}">
        <p14:creationId xmlns:p14="http://schemas.microsoft.com/office/powerpoint/2010/main" val="23987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C965C1E-8E99-45D6-99CB-1537C3B6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cs-CZ" altLang="cs-C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průvodce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84A47E8-D0C8-4B70-A73D-0CB41D6A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84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altLang="cs-CZ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projev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výborně připravený slovní projev – základ úspěšného zájezdu →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– zřetelný, přehledný, srozumitelný, zábavný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– pravdivý, poučný, pestrý, respektující složení skupiny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tlumočit, NE ČÍST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 čelem ke klientům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jazyková správnost, spisovnost – </a:t>
            </a:r>
            <a:r>
              <a:rPr lang="cs-CZ" altLang="cs-CZ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teďkons</a:t>
            </a: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bysme</a:t>
            </a: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abysem</a:t>
            </a: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se…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přesná terminologie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dikce, tempo, hlasitost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 na emoce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 na odkazy (v tom kostele jsme slyšeli, jak říkala Jana…)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každý by měl být schopen posoudit adekvátnost svého projevu</a:t>
            </a:r>
          </a:p>
        </p:txBody>
      </p:sp>
    </p:spTree>
    <p:extLst>
      <p:ext uri="{BB962C8B-B14F-4D97-AF65-F5344CB8AC3E}">
        <p14:creationId xmlns:p14="http://schemas.microsoft.com/office/powerpoint/2010/main" val="136790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altLang="en-US" b="1" dirty="0"/>
              <a:t>Příprava produktu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tx2"/>
                </a:solidFill>
              </a:rPr>
              <a:t>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ýběr tématu a destinace pro realizaci produktu se zaměřením na kulturní dědictví s přihlédnutím ke zvolené klientele a stupni odbornosti obsahu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tx2"/>
                </a:solidFill>
              </a:rPr>
              <a:t>rámcový program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tx2"/>
                </a:solidFill>
              </a:rPr>
              <a:t>o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rganizačně-technická příprava produktu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tx2"/>
                </a:solidFill>
              </a:rPr>
              <a:t>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opografická a chronologická příprava turistického produktu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tx2"/>
                </a:solidFill>
              </a:rPr>
              <a:t>poptávka, 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mluvní zajištění služeb (doprava, ubytování prohlídky)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tx2"/>
                </a:solidFill>
              </a:rPr>
              <a:t>c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enová kalkulace turistického produktu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tx2"/>
                </a:solidFill>
              </a:rPr>
              <a:t>p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říprava průvodce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tx2"/>
                </a:solidFill>
              </a:rPr>
              <a:t>k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ontrola stavu přípravy produktu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tx2"/>
                </a:solidFill>
              </a:rPr>
              <a:t>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yúčtování a vyhodnocení produktu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2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C965C1E-8E99-45D6-99CB-1537C3B6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cs-CZ" altLang="cs-C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průvodce</a:t>
            </a:r>
            <a:endParaRPr lang="cs-CZ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84A47E8-D0C8-4B70-A73D-0CB41D6A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8083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altLang="cs-CZ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technika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posoudit, zda není lepší podat informaci v interiéru – hluk, déšť, vše k exteriéru již bylo sděleno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pojďte blíž, pojďte sem – a skupina nic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poslouchat i výklady ostatních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znát cestu ke své památce i k následující (double kontrola)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předpokládat, že objekt může být zavřený → fotografie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4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62CF05C-08BF-4C51-B5F9-7E99AE4B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cs-CZ" altLang="cs-C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dne</a:t>
            </a:r>
            <a:endParaRPr lang="cs-CZ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2817BF-7F2E-460F-A2E9-DDD20114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zahájit</a:t>
            </a:r>
            <a:r>
              <a:rPr kumimoji="0" lang="cs-CZ" altLang="cs-CZ" sz="200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 – přivítat, spočítat, sdělit jeho program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ukončit den – místo a čas zahájení dalšího dne </a:t>
            </a:r>
            <a:endParaRPr kumimoji="0" lang="cs-CZ" altLang="cs-CZ" sz="200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sz="200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schopnost posoudit, kterou památku zařadit – </a:t>
            </a: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neopomenout významné, nenabýt dojmu, že se „vyškrtla“ (př. Praha – katedrála sv. Víta)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sraz s předstihem (cca </a:t>
            </a:r>
            <a:r>
              <a:rPr lang="cs-CZ" altLang="cs-CZ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10ʼ</a:t>
            </a: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 znát program – pořadí památek, cestu k jednotlivým památkám, pauza na oběd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„ředitel zeměkoule“, není možné, aby skupina čekala na vedoucího (vyhlášení pauzy, kdy skupina čeká, až vedoucí „uspokojí své potřeby“)</a:t>
            </a:r>
          </a:p>
          <a:p>
            <a:pPr marL="234000" indent="-252000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hlídat skupinu – zda jsou všichni připraveni přejít k další památce, tj. počkat až všichni vyjdou z památky (část stojí před památkou, část je uvnitř, část kráčí k následující</a:t>
            </a:r>
          </a:p>
        </p:txBody>
      </p:sp>
    </p:spTree>
    <p:extLst>
      <p:ext uri="{BB962C8B-B14F-4D97-AF65-F5344CB8AC3E}">
        <p14:creationId xmlns:p14="http://schemas.microsoft.com/office/powerpoint/2010/main" val="126525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E62CF05C-08BF-4C51-B5F9-7E99AE4B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cs-CZ" altLang="cs-CZ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zájezdu</a:t>
            </a:r>
            <a:endParaRPr lang="cs-CZ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92817BF-7F2E-460F-A2E9-DDD20114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zahájit</a:t>
            </a:r>
            <a:r>
              <a:rPr kumimoji="0" lang="cs-CZ" altLang="cs-CZ" sz="200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ukončit zájezd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 znát program celého zájezdu i jednotlivých dní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seznamy účastníků s kontakty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hlídat skupinu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znát cestu k jednotlivým památkám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opatrně s „myslela jsem, že se domluvíme později/zítra…“</a:t>
            </a:r>
            <a:endParaRPr lang="cs-CZ" altLang="en-US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kumimoji="0" lang="cs-CZ" altLang="cs-CZ" sz="200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endParaRPr lang="cs-CZ" altLang="en-US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04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F3E8A5B4-C005-4A6C-9B7A-64E215EF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Ukázka záhlaví harmonogramu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F992BFA4-8447-4704-94AF-0E41E31085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599" cy="252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  <a:p>
                      <a:pPr algn="ctr"/>
                      <a:r>
                        <a:rPr lang="cs-CZ" sz="1600" dirty="0"/>
                        <a:t>Den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Vzdálenost v km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Průběžné km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Místo a program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Čas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  <a:p>
                      <a:pPr algn="ctr"/>
                      <a:r>
                        <a:rPr lang="cs-CZ" sz="1600" dirty="0"/>
                        <a:t>Poznámka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příjezdu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odjezdu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BCB71B-3E17-424A-83A9-2173E0DC1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81000"/>
            <a:ext cx="8137525" cy="1143000"/>
          </a:xfrm>
        </p:spPr>
        <p:txBody>
          <a:bodyPr/>
          <a:lstStyle/>
          <a:p>
            <a:pPr algn="ctr" eaLnBrk="1" hangingPunct="1"/>
            <a:r>
              <a:rPr lang="cs-CZ" altLang="en-US" sz="3600" b="1" dirty="0"/>
              <a:t>Děkuji za pozornost</a:t>
            </a:r>
            <a:endParaRPr lang="cs-CZ" altLang="en-US" sz="5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B435BC-EA91-4BAB-AD02-53865B60B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b="3006"/>
          <a:stretch/>
        </p:blipFill>
        <p:spPr>
          <a:xfrm>
            <a:off x="2584419" y="1916832"/>
            <a:ext cx="4622861" cy="460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altLang="en-US" b="1" dirty="0"/>
              <a:t>Zájezdová činnost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indent="-252000" algn="just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zájezd – pojem upraven zákonem</a:t>
            </a:r>
            <a:r>
              <a:rPr lang="cs-CZ" sz="2000" dirty="0">
                <a:solidFill>
                  <a:schemeClr val="tx2"/>
                </a:solidFill>
              </a:rPr>
              <a:t> č. 159/1999 Sb., o některých podmínkách podnikání v oblasti cestovního ruchu </a:t>
            </a:r>
            <a:r>
              <a:rPr lang="cs-CZ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schemeClr val="tx2"/>
                </a:solidFill>
              </a:rPr>
              <a:t>předem sestavená a za souhrnnou cenu nabízená kombinace alespoň dvou služeb, přesahuje 24 hodin, zahrnuje ubytování přes noc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základní služby – doprava a ubytování; stravování (+ doplňkové služby) doplňkové) 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smluvní vztah mezi zákazníkem a pořadatelem (CK) vzniká na základě uzavření smlouvy o zájezdu; pořadatel se zavazuje pro zákazníka obstarat zájezd, zákazník se zavazuje zaplatit souhrnnou cenu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zákon č. 89/2012 Sb., občanský zákoník – menší formálnost, ochrana spotřebitele  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/>
                </a:solidFill>
              </a:rPr>
              <a:t>zákon č. 341/2015 Sb., o podnikání v cestovním ruchu, zájezd – kombinace služeb sestavená na základě individuální objednávky pouze CK, ne CA</a:t>
            </a:r>
            <a:endParaRPr lang="cs-CZ" altLang="en-US" sz="2000" dirty="0">
              <a:solidFill>
                <a:schemeClr val="tx2"/>
              </a:solidFill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5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zájezdů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místo realizace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domácí, </a:t>
            </a:r>
            <a:r>
              <a:rPr lang="cs-CZ" altLang="en-US" sz="2000" b="1" dirty="0">
                <a:solidFill>
                  <a:schemeClr val="tx2"/>
                </a:solidFill>
              </a:rPr>
              <a:t>zahraniční</a:t>
            </a:r>
            <a:r>
              <a:rPr lang="cs-CZ" altLang="en-US" sz="2000" dirty="0">
                <a:solidFill>
                  <a:schemeClr val="tx2"/>
                </a:solidFill>
              </a:rPr>
              <a:t>; výjezdový, příjezdový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délka pobytu</a:t>
            </a:r>
          </a:p>
          <a:p>
            <a:pPr marL="468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krátkodobý, </a:t>
            </a:r>
            <a:r>
              <a:rPr lang="cs-CZ" altLang="en-US" sz="2000" b="1" dirty="0">
                <a:solidFill>
                  <a:schemeClr val="tx2"/>
                </a:solidFill>
              </a:rPr>
              <a:t>dlouhodobý</a:t>
            </a:r>
            <a:r>
              <a:rPr lang="cs-CZ" altLang="en-US" sz="2000" dirty="0">
                <a:solidFill>
                  <a:schemeClr val="tx2"/>
                </a:solidFill>
              </a:rPr>
              <a:t> (hranice 3 dny)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náplň</a:t>
            </a:r>
          </a:p>
          <a:p>
            <a:pPr marL="468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rekreační, </a:t>
            </a:r>
            <a:r>
              <a:rPr lang="cs-CZ" altLang="en-US" sz="2000" b="1" dirty="0">
                <a:solidFill>
                  <a:schemeClr val="tx2"/>
                </a:solidFill>
              </a:rPr>
              <a:t>kulturně poznávací</a:t>
            </a:r>
            <a:r>
              <a:rPr lang="cs-CZ" altLang="en-US" sz="2000" dirty="0">
                <a:solidFill>
                  <a:schemeClr val="tx2"/>
                </a:solidFill>
              </a:rPr>
              <a:t>, sportovní a turistický, náboženský, kongresový, lázeňský, </a:t>
            </a:r>
            <a:r>
              <a:rPr lang="cs-CZ" altLang="en-US" sz="2000" dirty="0" err="1">
                <a:solidFill>
                  <a:schemeClr val="tx2"/>
                </a:solidFill>
              </a:rPr>
              <a:t>agro</a:t>
            </a:r>
            <a:r>
              <a:rPr lang="cs-CZ" altLang="en-US" sz="2000" dirty="0">
                <a:solidFill>
                  <a:schemeClr val="tx2"/>
                </a:solidFill>
              </a:rPr>
              <a:t>…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způsob dopravy</a:t>
            </a:r>
          </a:p>
          <a:p>
            <a:pPr marL="63405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b="1" dirty="0">
                <a:solidFill>
                  <a:schemeClr val="tx2"/>
                </a:solidFill>
              </a:rPr>
              <a:t>autobusový</a:t>
            </a:r>
            <a:r>
              <a:rPr lang="cs-CZ" altLang="en-US" sz="2000" dirty="0">
                <a:solidFill>
                  <a:schemeClr val="tx2"/>
                </a:solidFill>
              </a:rPr>
              <a:t>, vlakový, letecký, lodní, vlastní automobil, kombinovaný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roční období</a:t>
            </a:r>
          </a:p>
          <a:p>
            <a:pPr marL="468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letní, zimní, </a:t>
            </a:r>
            <a:r>
              <a:rPr lang="cs-CZ" altLang="en-US" sz="2000" b="1" dirty="0">
                <a:solidFill>
                  <a:schemeClr val="tx2"/>
                </a:solidFill>
              </a:rPr>
              <a:t>mimosezónní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způsob přípravy</a:t>
            </a:r>
          </a:p>
          <a:p>
            <a:pPr marL="468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standardní, </a:t>
            </a:r>
            <a:r>
              <a:rPr lang="cs-CZ" altLang="en-US" sz="2000" b="1" dirty="0" err="1">
                <a:solidFill>
                  <a:schemeClr val="tx2"/>
                </a:solidFill>
              </a:rPr>
              <a:t>forfaitový</a:t>
            </a:r>
            <a:r>
              <a:rPr lang="cs-CZ" altLang="en-US" sz="2000" b="1" dirty="0">
                <a:solidFill>
                  <a:schemeClr val="tx2"/>
                </a:solidFill>
              </a:rPr>
              <a:t> </a:t>
            </a:r>
            <a:r>
              <a:rPr lang="cs-CZ" altLang="en-US" sz="2000" dirty="0">
                <a:solidFill>
                  <a:schemeClr val="tx2"/>
                </a:solidFill>
              </a:rPr>
              <a:t>(</a:t>
            </a:r>
            <a:r>
              <a:rPr lang="cs-CZ" altLang="en-US" sz="2000" dirty="0" err="1">
                <a:solidFill>
                  <a:schemeClr val="tx2"/>
                </a:solidFill>
              </a:rPr>
              <a:t>niche</a:t>
            </a:r>
            <a:r>
              <a:rPr lang="cs-CZ" altLang="en-US" sz="2000" dirty="0">
                <a:solidFill>
                  <a:schemeClr val="tx2"/>
                </a:solidFill>
              </a:rPr>
              <a:t> – úzký segment klientů vyžadujících vysoce specializovaný produkt)</a:t>
            </a:r>
            <a:endParaRPr lang="cs-CZ" altLang="en-US" sz="2000" b="1" dirty="0">
              <a:solidFill>
                <a:schemeClr val="tx2"/>
              </a:solidFill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6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zájezdu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b="1" dirty="0">
                <a:solidFill>
                  <a:schemeClr val="tx2"/>
                </a:solidFill>
              </a:rPr>
              <a:t>kulturně poznávací, </a:t>
            </a:r>
            <a:r>
              <a:rPr lang="cs-CZ" altLang="en-US" sz="2000" b="1" dirty="0" err="1">
                <a:solidFill>
                  <a:schemeClr val="tx2"/>
                </a:solidFill>
              </a:rPr>
              <a:t>forfaitový</a:t>
            </a:r>
            <a:r>
              <a:rPr lang="cs-CZ" altLang="en-US" sz="2000" b="1" dirty="0">
                <a:solidFill>
                  <a:schemeClr val="tx2"/>
                </a:solidFill>
              </a:rPr>
              <a:t>, zahraniční, dlouhodobý, autobusový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zajímavé objekty/destinace ve vyvážené formě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mix přírodních a uměle vytvořených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adekvátní prostor pro poskytnutí volného času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animace, různorodý doprovodný program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5C2305"/>
                </a:solidFill>
              </a:rPr>
              <a:t>program tematického kulturně-poznávacího zájezdu</a:t>
            </a:r>
          </a:p>
          <a:p>
            <a:pPr marL="468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náročný na přípravu</a:t>
            </a:r>
          </a:p>
          <a:p>
            <a:pPr marL="468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musí obsahovat nabídku služeb	 a prohlídky objektů cestovního ruchu</a:t>
            </a:r>
          </a:p>
          <a:p>
            <a:pPr marL="468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cílem je co nejlepší zážitek účastníků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rámcový a </a:t>
            </a:r>
            <a:r>
              <a:rPr lang="cs-CZ" altLang="en-US" sz="2000" dirty="0">
                <a:solidFill>
                  <a:srgbClr val="482400"/>
                </a:solidFill>
              </a:rPr>
              <a:t>detailní</a:t>
            </a:r>
            <a:r>
              <a:rPr lang="cs-CZ" altLang="en-US" sz="2000" dirty="0">
                <a:solidFill>
                  <a:schemeClr val="tx2"/>
                </a:solidFill>
              </a:rPr>
              <a:t> program zájezdu / dne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itinerář jednotlivých dní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en-US" sz="2000" dirty="0">
                <a:solidFill>
                  <a:schemeClr val="tx2"/>
                </a:solidFill>
              </a:rPr>
              <a:t>informační minimum</a:t>
            </a:r>
          </a:p>
          <a:p>
            <a:pPr marL="234000" indent="-252000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9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altLang="cs-CZ" sz="4400" b="1" dirty="0"/>
              <a:t>Tři stránky organizace zájezdu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5C2305"/>
                </a:solidFill>
              </a:rPr>
              <a:t>organizačně-technická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trasování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sestavení programu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zajištění služeb klientům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5C2305"/>
                </a:solidFill>
              </a:rPr>
              <a:t>ekonomická (řeší ekonomika cestovního ruchu)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náklady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účetnictví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cena</a:t>
            </a:r>
          </a:p>
          <a:p>
            <a:pPr marL="234000" indent="-252000" algn="just" eaLnBrk="1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5C2305"/>
                </a:solidFill>
              </a:rPr>
              <a:t>právní</a:t>
            </a:r>
          </a:p>
          <a:p>
            <a:pPr marL="468000" lvl="1" indent="-252000" algn="just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všeobecné a záruční podmínky CK</a:t>
            </a:r>
            <a:endParaRPr lang="cs-CZ" altLang="en-US" sz="2000" dirty="0">
              <a:solidFill>
                <a:srgbClr val="5C2305"/>
              </a:solidFill>
            </a:endParaRPr>
          </a:p>
          <a:p>
            <a:pPr marL="234000" indent="-2520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3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Organizačně technická stránka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topografická příprava / trasování zájezdu – sestavení trasy a itineráře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nezbytná podmínka – znalost prostupnosti komunikace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stanovení programu zájezdu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časový harmonogram (v návaznosti na stanovený program)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poznávací zájezdy – musí být nabízeny ty nejatraktivnější oblasti a objekty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pobytové zájezdy – nabídka fakultativních výletů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zabezpečení dodavatelů služeb – dle předpokládaného počtu  účastníků a cíle zájezdu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poptávka služeb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nabídka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5C2305"/>
                </a:solidFill>
              </a:rPr>
              <a:t>objednávka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5C2305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9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altLang="cs-CZ" sz="4400" b="1" dirty="0"/>
              <a:t>Topografická příprava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součást každé přípravy zájezdu </a:t>
            </a:r>
            <a:r>
              <a:rPr lang="cs-CZ" altLang="cs-CZ" sz="2000" dirty="0">
                <a:solidFill>
                  <a:srgbClr val="5C2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000" dirty="0">
                <a:solidFill>
                  <a:srgbClr val="5C2305"/>
                </a:solidFill>
              </a:rPr>
              <a:t> sestavení trasy a itineráře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obsah a rozsah trasování závisí na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účelu pobytu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délce pobytu na jednom místě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roční období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druh ubytování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pomůcky – automapy, přepravní řády, internet, knižní příručky, prospekty</a:t>
            </a:r>
          </a:p>
        </p:txBody>
      </p:sp>
    </p:spTree>
    <p:extLst>
      <p:ext uri="{BB962C8B-B14F-4D97-AF65-F5344CB8AC3E}">
        <p14:creationId xmlns:p14="http://schemas.microsoft.com/office/powerpoint/2010/main" val="73586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1F4ADD-8A75-48E5-AB2D-E76AFF653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000" y="381000"/>
            <a:ext cx="8280000" cy="1143000"/>
          </a:xfrm>
        </p:spPr>
        <p:txBody>
          <a:bodyPr/>
          <a:lstStyle/>
          <a:p>
            <a:pPr algn="ctr" eaLnBrk="1" hangingPunct="1"/>
            <a:r>
              <a:rPr lang="cs-CZ" altLang="cs-CZ" sz="4400" b="1" dirty="0"/>
              <a:t>Chronologická příprava</a:t>
            </a:r>
            <a:endParaRPr lang="cs-CZ" altLang="en-US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BC805E-2904-444C-8EAD-8C88801B40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692000"/>
            <a:ext cx="8280000" cy="4786312"/>
          </a:xfrm>
        </p:spPr>
        <p:txBody>
          <a:bodyPr/>
          <a:lstStyle/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zpracování přesného harmonogramu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rozpis podle jednotlivých dní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časy odjezdu a příjezdu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kilometry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navštívená místa</a:t>
            </a:r>
          </a:p>
          <a:p>
            <a:pPr marL="234000" lvl="1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VZÍT V ÚVAHU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otvírací dobu památek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časy objednaných služeb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zastávková místa</a:t>
            </a:r>
          </a:p>
          <a:p>
            <a:pPr marL="468000" lvl="2" indent="-252000" eaLnBrk="1" hangingPunct="1">
              <a:spcBef>
                <a:spcPts val="0"/>
              </a:spcBef>
              <a:spcAft>
                <a:spcPts val="300"/>
              </a:spcAft>
              <a:buClr>
                <a:srgbClr val="5C230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C2305"/>
                </a:solidFill>
              </a:rPr>
              <a:t>výsledky topografické přípravy</a:t>
            </a:r>
          </a:p>
        </p:txBody>
      </p:sp>
    </p:spTree>
    <p:extLst>
      <p:ext uri="{BB962C8B-B14F-4D97-AF65-F5344CB8AC3E}">
        <p14:creationId xmlns:p14="http://schemas.microsoft.com/office/powerpoint/2010/main" val="30456311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Expedice">
  <a:themeElements>
    <a:clrScheme name="Expedice.pot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c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Expedice.pot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ce.pot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ce.po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ce.pot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o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1330</Words>
  <Application>Microsoft Office PowerPoint</Application>
  <PresentationFormat>Předvádění na obrazovce (4:3)</PresentationFormat>
  <Paragraphs>236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24</vt:i4>
      </vt:variant>
    </vt:vector>
  </HeadingPairs>
  <TitlesOfParts>
    <vt:vector size="35" baseType="lpstr">
      <vt:lpstr>Arial</vt:lpstr>
      <vt:lpstr>Calibri</vt:lpstr>
      <vt:lpstr>Constantia</vt:lpstr>
      <vt:lpstr>Times New Roman</vt:lpstr>
      <vt:lpstr>Wingdings</vt:lpstr>
      <vt:lpstr>Wingdings 2</vt:lpstr>
      <vt:lpstr>Expedice</vt:lpstr>
      <vt:lpstr>Tok</vt:lpstr>
      <vt:lpstr>Flow</vt:lpstr>
      <vt:lpstr>1_Tok</vt:lpstr>
      <vt:lpstr>2_Tok</vt:lpstr>
      <vt:lpstr>  Příprava volnočasového produktu</vt:lpstr>
      <vt:lpstr>Příprava produktu</vt:lpstr>
      <vt:lpstr>Zájezdová činnost</vt:lpstr>
      <vt:lpstr>Typy zájezdů</vt:lpstr>
      <vt:lpstr>Charakteristika zájezdu</vt:lpstr>
      <vt:lpstr>Tři stránky organizace zájezdu</vt:lpstr>
      <vt:lpstr>Organizačně technická stránka</vt:lpstr>
      <vt:lpstr>Topografická příprava</vt:lpstr>
      <vt:lpstr>Chronologická příprava</vt:lpstr>
      <vt:lpstr>Trasování – náplň</vt:lpstr>
      <vt:lpstr>Trasování</vt:lpstr>
      <vt:lpstr>Výběr a zajištění služeb</vt:lpstr>
      <vt:lpstr>Rozdělení pozic</vt:lpstr>
      <vt:lpstr>Rámcový program</vt:lpstr>
      <vt:lpstr>Psychologická příprava</vt:lpstr>
      <vt:lpstr>Možné chyby a nedostatky  je to „profesionální“ záležitost NE VÝLET PRO PŘÁTELE</vt:lpstr>
      <vt:lpstr>Technické</vt:lpstr>
      <vt:lpstr>Práce průvodce</vt:lpstr>
      <vt:lpstr>Práce průvodce</vt:lpstr>
      <vt:lpstr>Práce průvodce</vt:lpstr>
      <vt:lpstr>Vedoucí dne</vt:lpstr>
      <vt:lpstr>Vedoucí zájezdu</vt:lpstr>
      <vt:lpstr>Ukázka záhlaví harmonogramu</vt:lpstr>
      <vt:lpstr>Děkuji za pozornost</vt:lpstr>
    </vt:vector>
  </TitlesOfParts>
  <Company>JUvCB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Historic Center for Life in the City  of Tabor, Czech Republic</dc:title>
  <dc:creator>a306-01</dc:creator>
  <cp:lastModifiedBy>Radmila Dluhošová</cp:lastModifiedBy>
  <cp:revision>218</cp:revision>
  <cp:lastPrinted>2024-10-15T07:41:20Z</cp:lastPrinted>
  <dcterms:created xsi:type="dcterms:W3CDTF">2002-09-02T06:21:33Z</dcterms:created>
  <dcterms:modified xsi:type="dcterms:W3CDTF">2024-10-29T22:42:30Z</dcterms:modified>
</cp:coreProperties>
</file>