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558" r:id="rId2"/>
    <p:sldId id="559" r:id="rId3"/>
    <p:sldId id="568" r:id="rId4"/>
    <p:sldId id="564" r:id="rId5"/>
    <p:sldId id="569" r:id="rId6"/>
    <p:sldId id="570" r:id="rId7"/>
    <p:sldId id="579" r:id="rId8"/>
    <p:sldId id="571" r:id="rId9"/>
    <p:sldId id="565" r:id="rId10"/>
    <p:sldId id="572" r:id="rId11"/>
    <p:sldId id="575" r:id="rId12"/>
    <p:sldId id="585" r:id="rId13"/>
    <p:sldId id="590" r:id="rId14"/>
    <p:sldId id="576" r:id="rId15"/>
    <p:sldId id="584" r:id="rId16"/>
    <p:sldId id="577" r:id="rId17"/>
    <p:sldId id="583" r:id="rId18"/>
    <p:sldId id="566" r:id="rId19"/>
    <p:sldId id="578" r:id="rId20"/>
    <p:sldId id="580" r:id="rId21"/>
    <p:sldId id="581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853" autoAdjust="0"/>
    <p:restoredTop sz="94660"/>
  </p:normalViewPr>
  <p:slideViewPr>
    <p:cSldViewPr>
      <p:cViewPr>
        <p:scale>
          <a:sx n="75" d="100"/>
          <a:sy n="75" d="100"/>
        </p:scale>
        <p:origin x="1085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78F41-0B03-432C-875A-F55536402A04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BE99F-BA5D-4463-8FB2-75CD6480F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23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29981-DEC9-48B0-95EC-F6FD80443270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8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BE99F-BA5D-4463-8FB2-75CD6480F9E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1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440" y="2393532"/>
            <a:ext cx="7773120" cy="109451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pPr defTabSz="407526"/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440" y="990824"/>
            <a:ext cx="7773120" cy="1371024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201" y="3429000"/>
            <a:ext cx="7011360" cy="160000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441" y="6248817"/>
            <a:ext cx="1905120" cy="4565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800" y="6248817"/>
            <a:ext cx="2894400" cy="4565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440" y="6248817"/>
            <a:ext cx="1905120" cy="4565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C9A33-04F8-48E8-91D6-267F98CDF2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0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43455-B15E-464D-B367-39ECF876FE1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9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601" y="305312"/>
            <a:ext cx="2001600" cy="571452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7361" y="305312"/>
            <a:ext cx="5868000" cy="571452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83356-0585-4F61-9070-0D135E07B59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99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60" y="305312"/>
            <a:ext cx="8000640" cy="12154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7360" y="1752664"/>
            <a:ext cx="3931200" cy="42671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6800" y="1752664"/>
            <a:ext cx="3931200" cy="42671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2C21F-69DF-4632-B311-C6DA05689DE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7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60" y="305312"/>
            <a:ext cx="8000640" cy="12154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7360" y="1752664"/>
            <a:ext cx="3931200" cy="42671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36800" y="1752665"/>
            <a:ext cx="3931200" cy="206373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36800" y="3954656"/>
            <a:ext cx="3931200" cy="206517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B432-179E-43BC-97B6-4BA81917AEA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0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13AD7-09D2-43CF-A0C0-C181DF00B021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2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D738-ED4A-4F50-BBA9-72402F122C5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3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6BCFC-6777-4394-8270-F435C32F47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1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7360" y="1752664"/>
            <a:ext cx="3931200" cy="426716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6800" y="1752664"/>
            <a:ext cx="3931200" cy="426716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C5E18-566F-44AE-9B47-CE5FCA93E15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3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4E1C4-A51C-4FBF-B371-2EAEC86DD11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C4BC4-6A5A-4464-ABB9-1876A8DE092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2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A4EF1-FE06-46F2-906F-2DCCF04DCCB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8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D249-BEF9-4E1D-A3DE-F3C572E3AFE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5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 lIns="91430" tIns="45715" rIns="91430" bIns="45715"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1C4F8-55B6-448B-838D-446C0EF7A43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2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560" y="305312"/>
            <a:ext cx="8000640" cy="121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7360" y="1752664"/>
            <a:ext cx="8000640" cy="426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120" y="1566885"/>
            <a:ext cx="7958880" cy="109451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pPr defTabSz="407526"/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120" y="6172488"/>
            <a:ext cx="792576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defTabSz="407526"/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120" y="6245937"/>
            <a:ext cx="198144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defTabSz="914414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800" y="6245937"/>
            <a:ext cx="289440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defTabSz="914414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18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40" y="6245937"/>
            <a:ext cx="198144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4414">
              <a:defRPr sz="1200">
                <a:cs typeface="Arial" charset="0"/>
              </a:defRPr>
            </a:lvl1pPr>
          </a:lstStyle>
          <a:p>
            <a:pPr>
              <a:defRPr/>
            </a:pPr>
            <a:fld id="{A14CF4B9-3222-40B9-9A3E-57A50E5EF0C4}" type="slidenum">
              <a:rPr lang="cs-CZ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1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14726" algn="l" defTabSz="914414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829452" algn="l" defTabSz="914414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244178" algn="l" defTabSz="914414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658904" algn="l" defTabSz="914414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447" indent="-469447" algn="l" defTabSz="91441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654" indent="-437766" algn="l" defTabSz="91441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659" indent="-394566" algn="l" defTabSz="91441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465" indent="-387366" algn="l" defTabSz="91441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791" indent="-398886" algn="l" defTabSz="914414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08517" indent="-398886" algn="l" defTabSz="914414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23243" indent="-398886" algn="l" defTabSz="914414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337969" indent="-398886" algn="l" defTabSz="914414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752695" indent="-398886" algn="l" defTabSz="914414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1620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4400" b="1" dirty="0">
                <a:latin typeface="Constantia" panose="02030602050306030303" pitchFamily="18" charset="0"/>
              </a:rPr>
              <a:t>DESTINACE </a:t>
            </a:r>
          </a:p>
          <a:p>
            <a:pPr algn="ctr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cs-CZ" sz="4400" b="1" dirty="0">
                <a:latin typeface="Constantia" panose="02030602050306030303" pitchFamily="18" charset="0"/>
              </a:rPr>
              <a:t>KULTURNÍHO TURISMU</a:t>
            </a:r>
            <a:endParaRPr lang="cs-CZ" sz="4400" dirty="0">
              <a:latin typeface="Constantia" panose="02030602050306030303" pitchFamily="18" charset="0"/>
            </a:endParaRPr>
          </a:p>
        </p:txBody>
      </p:sp>
      <p:pic>
        <p:nvPicPr>
          <p:cNvPr id="5" name="Picture 4" descr="Výsledek obrázku pro culture and cultural heri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6" y="1772816"/>
            <a:ext cx="8416308" cy="39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0" y="5940000"/>
            <a:ext cx="9144000" cy="936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1800"/>
              </a:spcAft>
              <a:defRPr/>
            </a:pPr>
            <a:endParaRPr lang="cs-CZ" sz="4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4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Nejvýznamnější součást kulturního bohatství národa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NKP prohlašuje svým nařízením vláda ČR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Seznam publikován v </a:t>
            </a:r>
            <a:r>
              <a:rPr lang="cs-CZ" sz="2000" i="1" dirty="0">
                <a:latin typeface="Constantia" panose="02030602050306030303" pitchFamily="18" charset="0"/>
              </a:rPr>
              <a:t>Ústředním seznamu kulturních památek ČR</a:t>
            </a:r>
            <a:endParaRPr lang="cs-CZ" sz="2000" dirty="0">
              <a:latin typeface="Constantia" panose="02030602050306030303" pitchFamily="18" charset="0"/>
            </a:endParaRP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V roce 2024 – 411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Jednotlivé stavby, areály, movité předměty a jejich soubory všech období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Dolní Věstonice, hradiště a keltské oppidum Závist, Anežský klášter, hrad Pernštejn, zámek Opočno, vila </a:t>
            </a:r>
            <a:r>
              <a:rPr lang="cs-CZ" sz="2000" dirty="0" err="1">
                <a:latin typeface="Constantia" panose="02030602050306030303" pitchFamily="18" charset="0"/>
              </a:rPr>
              <a:t>Tugendhat</a:t>
            </a:r>
            <a:r>
              <a:rPr lang="cs-CZ" sz="2000" dirty="0">
                <a:latin typeface="Constantia" panose="02030602050306030303" pitchFamily="18" charset="0"/>
              </a:rPr>
              <a:t>, hotel a vysílač na Ještědu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Hrady a zámky, kostely, kláštery, památky lidové architektury </a:t>
            </a:r>
            <a:r>
              <a:rPr lang="cs-CZ" sz="1800" dirty="0">
                <a:latin typeface="Constantia" panose="02030602050306030303" pitchFamily="18" charset="0"/>
              </a:rPr>
              <a:t>(</a:t>
            </a:r>
            <a:r>
              <a:rPr lang="cs-CZ" sz="1800" dirty="0" err="1">
                <a:latin typeface="Constantia" panose="02030602050306030303" pitchFamily="18" charset="0"/>
              </a:rPr>
              <a:t>Mikuláštíkovo</a:t>
            </a:r>
            <a:r>
              <a:rPr lang="cs-CZ" sz="1800" dirty="0">
                <a:latin typeface="Constantia" panose="02030602050306030303" pitchFamily="18" charset="0"/>
              </a:rPr>
              <a:t> fojtství v Jasenné, návesní zvonice v Louce)</a:t>
            </a:r>
            <a:r>
              <a:rPr lang="cs-CZ" sz="2000" dirty="0">
                <a:latin typeface="Constantia" panose="02030602050306030303" pitchFamily="18" charset="0"/>
              </a:rPr>
              <a:t>, dopravní stavby </a:t>
            </a:r>
            <a:r>
              <a:rPr lang="cs-CZ" sz="1800" dirty="0">
                <a:latin typeface="Constantia" panose="02030602050306030303" pitchFamily="18" charset="0"/>
              </a:rPr>
              <a:t>(koněspřežní železnice České Budějovice-Linec, empírový řetězový most v Stádlci, železobetonový most v Bechyni)</a:t>
            </a:r>
            <a:r>
              <a:rPr lang="cs-CZ" sz="2000" dirty="0">
                <a:latin typeface="Constantia" panose="02030602050306030303" pitchFamily="18" charset="0"/>
              </a:rPr>
              <a:t>, průmyslové </a:t>
            </a:r>
            <a:r>
              <a:rPr lang="cs-CZ" sz="1800" dirty="0">
                <a:latin typeface="Constantia" panose="02030602050306030303" pitchFamily="18" charset="0"/>
              </a:rPr>
              <a:t>(čistírna odpadních vod v Praze-Bubenči, areál bývalého Dolu Hlubina, koksovny a vysokých pecí Vítkovických železáren); </a:t>
            </a:r>
            <a:r>
              <a:rPr lang="cs-CZ" sz="2000" dirty="0">
                <a:latin typeface="Constantia" panose="02030602050306030303" pitchFamily="18" charset="0"/>
              </a:rPr>
              <a:t>pomníky a památníky </a:t>
            </a:r>
            <a:r>
              <a:rPr lang="cs-CZ" sz="1800" dirty="0">
                <a:latin typeface="Constantia" panose="02030602050306030303" pitchFamily="18" charset="0"/>
              </a:rPr>
              <a:t>(pomník sv. Václava v Praze, pole s pomníkem Přemysla Oráče ve Stadicích, památník vyhlazení Lidic, památník protifašistického odboje v Praze-Kobylisích)</a:t>
            </a:r>
            <a:r>
              <a:rPr lang="cs-CZ" sz="2000" dirty="0">
                <a:latin typeface="Constantia" panose="02030602050306030303" pitchFamily="18" charset="0"/>
              </a:rPr>
              <a:t>.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Movité (26): korunovační klenoty, relikviář sv. Maura, zlomek latinského překladu Dalimilovy kroniky, třebechovický betlém, Slovenská </a:t>
            </a:r>
            <a:r>
              <a:rPr lang="cs-CZ" sz="2000" dirty="0" err="1">
                <a:latin typeface="Constantia" panose="02030602050306030303" pitchFamily="18" charset="0"/>
              </a:rPr>
              <a:t>strela</a:t>
            </a:r>
            <a:endParaRPr lang="cs-CZ" sz="200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Národní kulturní památky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2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Nemovitý nebo movitý objekt, příp. jejich soubor, kulturního významu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KP vyhlašuje Ministerstvo kultury ČR podle zákona České národní rady o památkové péči č. 20/1987 Sb. 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Je významným dokladem historického vývoje, životního způsobu a prostředí společnosti od nejstarších dob do současnosti, jako projev tvůrčích schopností a práce člověka z nejrůznějších oborů lidské činnosti, pro její hodnoty revoluční, historické, umělecké, vědecké a technické, nebo má přímý vztah k významným osobnostem a historickým událostem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Slezské divadlo, obytný a obchodní dům Městské spořitelny, radnice Hláska, Dům u Mouřenína, Kostel sv. Vojtěcha, morový sloup se sochou Panny Marie, Dům u Bílého koníčka, domy na Dolním náměstí, Müllerův dům, Slezské zemské muzeum, Sobkův palác, </a:t>
            </a:r>
            <a:r>
              <a:rPr lang="cs-CZ" sz="2000" dirty="0" err="1">
                <a:latin typeface="Constantia" panose="02030602050306030303" pitchFamily="18" charset="0"/>
              </a:rPr>
              <a:t>Blücherův</a:t>
            </a:r>
            <a:r>
              <a:rPr lang="cs-CZ" sz="2000" dirty="0">
                <a:latin typeface="Constantia" panose="02030602050306030303" pitchFamily="18" charset="0"/>
              </a:rPr>
              <a:t> palác, Dům U zavřené brány, Palác zemské vlády, Minoritský klášter, socha Nová Opava, obchodní dům </a:t>
            </a:r>
            <a:r>
              <a:rPr lang="cs-CZ" sz="2000" dirty="0" err="1">
                <a:latin typeface="Constantia" panose="02030602050306030303" pitchFamily="18" charset="0"/>
              </a:rPr>
              <a:t>Breda</a:t>
            </a:r>
            <a:r>
              <a:rPr lang="cs-CZ" sz="2000" dirty="0">
                <a:latin typeface="Constantia" panose="02030602050306030303" pitchFamily="18" charset="0"/>
              </a:rPr>
              <a:t>, Dominikánský klášter; objekty československého pohraničního opevnění </a:t>
            </a:r>
            <a:r>
              <a:rPr lang="cs-CZ" sz="2000" dirty="0" err="1">
                <a:latin typeface="Constantia" panose="02030602050306030303" pitchFamily="18" charset="0"/>
              </a:rPr>
              <a:t>Milostovice</a:t>
            </a:r>
            <a:endParaRPr lang="de-DE" sz="2000" u="sng" dirty="0">
              <a:latin typeface="Constantia" panose="02030602050306030303" pitchFamily="18" charset="0"/>
            </a:endParaRPr>
          </a:p>
          <a:p>
            <a:pPr marL="576000" lvl="0" indent="-252000"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2500" dirty="0">
              <a:latin typeface="Times New Roman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en-GB" sz="2500" dirty="0">
              <a:latin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Kulturní památky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90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Kulturní památky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7" name="Picture 6" descr="http://www.propamatky.info/images/original/cl_gal_711_954384_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2970" r="3445" b="10236"/>
          <a:stretch/>
        </p:blipFill>
        <p:spPr bwMode="auto">
          <a:xfrm>
            <a:off x="3046311" y="1008000"/>
            <a:ext cx="1520343" cy="22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upload.wikimedia.org/wikipedia/commons/thumb/f/f0/Opava_U_Bileho_konicka_409.JPG/800px-Opava_U_Bileho_konicka_4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3" t="4216" r="12615" b="7225"/>
          <a:stretch/>
        </p:blipFill>
        <p:spPr bwMode="auto">
          <a:xfrm>
            <a:off x="4722233" y="1008000"/>
            <a:ext cx="1674187" cy="22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ýsledek obrázku pro slezské divadlo opav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5" t="14590" r="19370" b="9292"/>
          <a:stretch/>
        </p:blipFill>
        <p:spPr bwMode="auto">
          <a:xfrm>
            <a:off x="144000" y="1008000"/>
            <a:ext cx="2753107" cy="22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s://upload.wikimedia.org/wikipedia/commons/thumb/8/88/Historick%C3%A1_v%C3%BDstavn%C3%AD_budova_v_roce_2012.jpg/1024px-Historick%C3%A1_v%C3%BDstavn%C3%AD_budova_v_roce_20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7455" r="13145" b="8306"/>
          <a:stretch/>
        </p:blipFill>
        <p:spPr bwMode="auto">
          <a:xfrm>
            <a:off x="6552000" y="1008000"/>
            <a:ext cx="2448000" cy="22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upload.wikimedia.org/wikipedia/commons/thumb/6/6b/Opava_-_Sobk%C5%AFv_pal%C3%A1c.jpg/1024px-Opava_-_Sobk%C5%AFv_pal%C3%A1c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/>
          <a:stretch/>
        </p:blipFill>
        <p:spPr bwMode="auto">
          <a:xfrm>
            <a:off x="144000" y="3708000"/>
            <a:ext cx="3405600" cy="23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Opava - Blucher&amp;uring;v palác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2" r="10321"/>
          <a:stretch/>
        </p:blipFill>
        <p:spPr bwMode="auto">
          <a:xfrm>
            <a:off x="6228000" y="3707008"/>
            <a:ext cx="2772311" cy="23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0100"/>
          <a:stretch/>
        </p:blipFill>
        <p:spPr>
          <a:xfrm>
            <a:off x="3713058" y="3708000"/>
            <a:ext cx="2351484" cy="23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5841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Kulturní památky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11" name="Picture 18" descr="http://www.historickasidla.cz/galerie/obrazky/imager.php?img=524780&amp;x=600&amp;y=1024&amp;hash=86f379b3bd413e5958f1e74fcd3b2157&amp;ratio=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b="3726"/>
          <a:stretch/>
        </p:blipFill>
        <p:spPr bwMode="auto">
          <a:xfrm>
            <a:off x="216000" y="1624728"/>
            <a:ext cx="2408723" cy="38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images.atlasceska.cz/images/pamatky/velka/18141/v31102_Kostel-sv-Vojtecha--Opav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22114" r="11297" b="5425"/>
          <a:stretch/>
        </p:blipFill>
        <p:spPr bwMode="auto">
          <a:xfrm>
            <a:off x="2844000" y="3924000"/>
            <a:ext cx="2520088" cy="2160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img15.rajce.idnes.cz/d1503/9/9221/9221592_f1cd4cac7ba16bd8a346ce2c26390673/images/JEZUITSKA_KOLEJ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18285" r="15705" b="15777"/>
          <a:stretch/>
        </p:blipFill>
        <p:spPr bwMode="auto">
          <a:xfrm>
            <a:off x="5580000" y="3924000"/>
            <a:ext cx="3384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4" r="17515"/>
          <a:stretch/>
        </p:blipFill>
        <p:spPr>
          <a:xfrm>
            <a:off x="2844000" y="1008000"/>
            <a:ext cx="2520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t="5900" r="18312" b="24801"/>
          <a:stretch/>
        </p:blipFill>
        <p:spPr>
          <a:xfrm>
            <a:off x="5580000" y="1008000"/>
            <a:ext cx="3384376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6603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Památkově chráněné území vyhlašované nařízením vlády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Tři hlavní typy PR – městská, vesnická, archeologická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Kompaktní historická zástavba </a:t>
            </a:r>
            <a:r>
              <a:rPr lang="cs-CZ" sz="1800" dirty="0">
                <a:latin typeface="Constantia" panose="02030602050306030303" pitchFamily="18" charset="0"/>
              </a:rPr>
              <a:t>(bez výrazných novodobých stavebních zásahů), </a:t>
            </a:r>
            <a:r>
              <a:rPr lang="cs-CZ" sz="2000" dirty="0">
                <a:latin typeface="Constantia" panose="02030602050306030303" pitchFamily="18" charset="0"/>
              </a:rPr>
              <a:t>velký podíl architektonicky hodnotných staveb </a:t>
            </a:r>
            <a:r>
              <a:rPr lang="cs-CZ" sz="1800" dirty="0">
                <a:latin typeface="Constantia" panose="02030602050306030303" pitchFamily="18" charset="0"/>
              </a:rPr>
              <a:t>(mnohé jsou KP)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Obvykle dochovaný historický půdorys, zástavba v původních objemech a tvarech </a:t>
            </a:r>
            <a:r>
              <a:rPr lang="cs-CZ" sz="1800" dirty="0">
                <a:latin typeface="Constantia" panose="02030602050306030303" pitchFamily="18" charset="0"/>
              </a:rPr>
              <a:t>(včetně tvarů střech a podílu vegetační složky) 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Městské (39): Brno, České Budějovice, Domažlice, </a:t>
            </a:r>
            <a:r>
              <a:rPr lang="cs-CZ" sz="2000" strike="dblStrike" dirty="0">
                <a:latin typeface="Constantia" panose="02030602050306030303" pitchFamily="18" charset="0"/>
              </a:rPr>
              <a:t>Františkovy Lázně</a:t>
            </a:r>
            <a:r>
              <a:rPr lang="cs-CZ" sz="2000" dirty="0">
                <a:latin typeface="Constantia" panose="02030602050306030303" pitchFamily="18" charset="0"/>
              </a:rPr>
              <a:t>, Cheb, Jičín, Jihlava, Jindřichův Hradec, Karlovy Vary, Mikulov, Nový Jičín, Příbor, Štramberk, Tábor, Třeboň, Znojmo, Žatec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Vesnické (61): Blatnice pod Svatým Antoníčkem, Lomnice nad Popelkou, Pavlov, Petrov-Plže, Volary, Hlinsko-Betlém, Heřmanovice, Lipina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Archeologické (8): Libice nad Cidlinou (Slavníkovská Libice), Břeclav-</a:t>
            </a:r>
            <a:r>
              <a:rPr lang="cs-CZ" sz="2000" dirty="0" err="1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Pohansko</a:t>
            </a: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Památková rezervace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31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Památková rezervace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7"/>
          <a:stretch/>
        </p:blipFill>
        <p:spPr>
          <a:xfrm>
            <a:off x="252000" y="898245"/>
            <a:ext cx="4140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9"/>
          <a:stretch/>
        </p:blipFill>
        <p:spPr>
          <a:xfrm>
            <a:off x="4572000" y="3672000"/>
            <a:ext cx="4320000" cy="2663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4"/>
          <a:stretch/>
        </p:blipFill>
        <p:spPr>
          <a:xfrm>
            <a:off x="252000" y="3672000"/>
            <a:ext cx="4140000" cy="26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Výsledek obrázku pro lipi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3" t="22429" b="13799"/>
          <a:stretch/>
        </p:blipFill>
        <p:spPr bwMode="auto">
          <a:xfrm>
            <a:off x="4572000" y="900000"/>
            <a:ext cx="4320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text 2"/>
          <p:cNvSpPr txBox="1">
            <a:spLocks/>
          </p:cNvSpPr>
          <p:nvPr/>
        </p:nvSpPr>
        <p:spPr bwMode="auto">
          <a:xfrm>
            <a:off x="467544" y="3096000"/>
            <a:ext cx="111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602B"/>
              </a:buClr>
              <a:buSzPct val="100000"/>
              <a:buFont typeface="Wingdings" panose="05000000000000000000" pitchFamily="2" charset="2"/>
              <a:buNone/>
            </a:pPr>
            <a:r>
              <a:rPr lang="cs-CZ" sz="1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Petrov-Plže</a:t>
            </a:r>
          </a:p>
        </p:txBody>
      </p:sp>
      <p:sp>
        <p:nvSpPr>
          <p:cNvPr id="12" name="Zástupný symbol pro text 2"/>
          <p:cNvSpPr txBox="1">
            <a:spLocks/>
          </p:cNvSpPr>
          <p:nvPr/>
        </p:nvSpPr>
        <p:spPr bwMode="auto">
          <a:xfrm>
            <a:off x="4968032" y="5962405"/>
            <a:ext cx="136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602B"/>
              </a:buClr>
              <a:buSzPct val="100000"/>
              <a:buFont typeface="Wingdings" panose="05000000000000000000" pitchFamily="2" charset="2"/>
              <a:buNone/>
            </a:pPr>
            <a:r>
              <a:rPr lang="cs-CZ" sz="1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Hlinsko-Betlém</a:t>
            </a:r>
          </a:p>
        </p:txBody>
      </p:sp>
      <p:sp>
        <p:nvSpPr>
          <p:cNvPr id="13" name="Zástupný symbol pro text 2"/>
          <p:cNvSpPr txBox="1">
            <a:spLocks/>
          </p:cNvSpPr>
          <p:nvPr/>
        </p:nvSpPr>
        <p:spPr bwMode="auto">
          <a:xfrm>
            <a:off x="395536" y="5962405"/>
            <a:ext cx="1764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602B"/>
              </a:buClr>
              <a:buSzPct val="100000"/>
              <a:buFont typeface="Wingdings" panose="05000000000000000000" pitchFamily="2" charset="2"/>
              <a:buNone/>
            </a:pPr>
            <a:r>
              <a:rPr lang="cs-CZ" sz="1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Libice nad Cidlinou</a:t>
            </a:r>
          </a:p>
        </p:txBody>
      </p:sp>
      <p:sp>
        <p:nvSpPr>
          <p:cNvPr id="14" name="Zástupný symbol pro text 2"/>
          <p:cNvSpPr txBox="1">
            <a:spLocks/>
          </p:cNvSpPr>
          <p:nvPr/>
        </p:nvSpPr>
        <p:spPr bwMode="auto">
          <a:xfrm>
            <a:off x="4860032" y="3096000"/>
            <a:ext cx="79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602B"/>
              </a:buClr>
              <a:buSzPct val="100000"/>
              <a:buFont typeface="Wingdings" panose="05000000000000000000" pitchFamily="2" charset="2"/>
              <a:buNone/>
            </a:pPr>
            <a:r>
              <a:rPr lang="cs-CZ" sz="1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Lipina</a:t>
            </a:r>
          </a:p>
        </p:txBody>
      </p:sp>
    </p:spTree>
    <p:extLst>
      <p:ext uri="{BB962C8B-B14F-4D97-AF65-F5344CB8AC3E}">
        <p14:creationId xmlns:p14="http://schemas.microsoft.com/office/powerpoint/2010/main" val="1545994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Památkově chráněné území, kterému je vyhláškou Ministerstva kultury udělen zvláštní status se zvýšenou památkovou ochranou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Území sídelního útvaru/jeho části s menším podílem kulturních památek, historické prostředí nebo část krajinného celku, které vykazují významné kulturní hodnoty 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Městská – 258 (2023): Bílovec, Bruntál, Rýmařov, Fulnek, Odry, Hlučín, Hradec, Frýdek, Brušperk, Karviná, Český Těšín, Frenštát, </a:t>
            </a:r>
            <a:r>
              <a:rPr lang="cs-CZ" sz="2000" dirty="0" err="1">
                <a:latin typeface="Constantia" panose="02030602050306030303" pitchFamily="18" charset="0"/>
              </a:rPr>
              <a:t>Budičov</a:t>
            </a:r>
            <a:r>
              <a:rPr lang="cs-CZ" sz="2000" dirty="0">
                <a:latin typeface="Constantia" panose="02030602050306030303" pitchFamily="18" charset="0"/>
              </a:rPr>
              <a:t> nad Budišovkou, Moravská Ostrava, Poruba, Přívoz, Vítkovice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Vesnická – 216: Karlova Studánka, Malá Morávka, Petrovice (Bruntál), </a:t>
            </a:r>
            <a:r>
              <a:rPr lang="cs-CZ" sz="2000" dirty="0" err="1">
                <a:latin typeface="Constantia" panose="02030602050306030303" pitchFamily="18" charset="0"/>
              </a:rPr>
              <a:t>Piskořov</a:t>
            </a:r>
            <a:r>
              <a:rPr lang="cs-CZ" sz="2000" dirty="0">
                <a:latin typeface="Constantia" panose="02030602050306030303" pitchFamily="18" charset="0"/>
              </a:rPr>
              <a:t>, Komorní Lhotka, Žďárský potok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Krajinná – 28: Lednicko-valtický areál, Novohradsko, </a:t>
            </a:r>
            <a:r>
              <a:rPr lang="cs-CZ" sz="2000" dirty="0" err="1">
                <a:latin typeface="Constantia" panose="02030602050306030303" pitchFamily="18" charset="0"/>
              </a:rPr>
              <a:t>Římovsko</a:t>
            </a:r>
            <a:r>
              <a:rPr lang="cs-CZ" sz="2000" dirty="0">
                <a:latin typeface="Constantia" panose="02030602050306030303" pitchFamily="18" charset="0"/>
              </a:rPr>
              <a:t>, Slavkov u Brna (bojiště)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2000" u="sng" dirty="0">
              <a:latin typeface="Constantia" panose="02030602050306030303" pitchFamily="18" charset="0"/>
            </a:endParaRPr>
          </a:p>
          <a:p>
            <a:pPr marL="576000" lvl="0" indent="-252000"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576000" lvl="0" indent="-252000"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2500" dirty="0">
              <a:latin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Památková zóna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5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 descr="Výsledek obrázku pro ireland in europ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72" name="Picture 8" descr="Výsledek obrázku pro bílove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t="1419" b="5585"/>
          <a:stretch/>
        </p:blipFill>
        <p:spPr bwMode="auto">
          <a:xfrm>
            <a:off x="324000" y="936000"/>
            <a:ext cx="3780000" cy="24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text 2"/>
          <p:cNvSpPr txBox="1">
            <a:spLocks/>
          </p:cNvSpPr>
          <p:nvPr/>
        </p:nvSpPr>
        <p:spPr bwMode="auto">
          <a:xfrm>
            <a:off x="612000" y="1116000"/>
            <a:ext cx="864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602B"/>
              </a:buClr>
              <a:buSzPct val="100000"/>
              <a:buFont typeface="Wingdings" panose="05000000000000000000" pitchFamily="2" charset="2"/>
              <a:buNone/>
            </a:pPr>
            <a:r>
              <a:rPr lang="cs-CZ" sz="14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Bílovec</a:t>
            </a:r>
          </a:p>
        </p:txBody>
      </p:sp>
      <p:pic>
        <p:nvPicPr>
          <p:cNvPr id="11290" name="Picture 26" descr="Fulnek, Komenský square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 r="837" b="18321"/>
          <a:stretch/>
        </p:blipFill>
        <p:spPr bwMode="auto">
          <a:xfrm>
            <a:off x="4392000" y="936000"/>
            <a:ext cx="4500000" cy="24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Památková zóna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17" name="Picture 4" descr="http://img5.rajce.idnes.cz/d0510/1/1006/1006094_be3ad177db5b43b5bd252049f1364f30/images/Karlova_Studa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00" y="3564000"/>
            <a:ext cx="4320000" cy="2747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00" y="3564000"/>
            <a:ext cx="3960000" cy="2658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Zástupný symbol pro text 2"/>
          <p:cNvSpPr txBox="1">
            <a:spLocks/>
          </p:cNvSpPr>
          <p:nvPr/>
        </p:nvSpPr>
        <p:spPr bwMode="auto">
          <a:xfrm>
            <a:off x="2808264" y="5940000"/>
            <a:ext cx="1583736" cy="3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602B"/>
              </a:buClr>
              <a:buSzPct val="100000"/>
              <a:buFont typeface="Wingdings" panose="05000000000000000000" pitchFamily="2" charset="2"/>
              <a:buNone/>
            </a:pPr>
            <a:r>
              <a:rPr lang="cs-CZ" sz="14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Karlova Studánka</a:t>
            </a:r>
          </a:p>
        </p:txBody>
      </p:sp>
      <p:sp>
        <p:nvSpPr>
          <p:cNvPr id="21" name="Zástupný symbol pro text 2"/>
          <p:cNvSpPr txBox="1">
            <a:spLocks/>
          </p:cNvSpPr>
          <p:nvPr/>
        </p:nvSpPr>
        <p:spPr bwMode="auto">
          <a:xfrm>
            <a:off x="4536000" y="1944000"/>
            <a:ext cx="864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602B"/>
              </a:buClr>
              <a:buSzPct val="100000"/>
              <a:buFont typeface="Wingdings" panose="05000000000000000000" pitchFamily="2" charset="2"/>
              <a:buNone/>
            </a:pPr>
            <a:r>
              <a:rPr lang="cs-CZ" sz="1400" b="1" kern="0" dirty="0">
                <a:solidFill>
                  <a:srgbClr val="0060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Fulnek </a:t>
            </a:r>
          </a:p>
        </p:txBody>
      </p:sp>
      <p:sp>
        <p:nvSpPr>
          <p:cNvPr id="22" name="Zástupný symbol pro text 2"/>
          <p:cNvSpPr txBox="1">
            <a:spLocks/>
          </p:cNvSpPr>
          <p:nvPr/>
        </p:nvSpPr>
        <p:spPr bwMode="auto">
          <a:xfrm>
            <a:off x="4669599" y="1116000"/>
            <a:ext cx="864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602B"/>
              </a:buClr>
              <a:buSzPct val="100000"/>
              <a:buFont typeface="Wingdings" panose="05000000000000000000" pitchFamily="2" charset="2"/>
              <a:buNone/>
            </a:pPr>
            <a:r>
              <a:rPr lang="cs-CZ" sz="1400" b="1" kern="0" dirty="0">
                <a:solidFill>
                  <a:srgbClr val="0060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Fulnek </a:t>
            </a:r>
          </a:p>
        </p:txBody>
      </p:sp>
      <p:sp>
        <p:nvSpPr>
          <p:cNvPr id="23" name="Zástupný symbol pro text 2"/>
          <p:cNvSpPr txBox="1">
            <a:spLocks/>
          </p:cNvSpPr>
          <p:nvPr/>
        </p:nvSpPr>
        <p:spPr bwMode="auto">
          <a:xfrm>
            <a:off x="7308000" y="5940000"/>
            <a:ext cx="1583736" cy="3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602B"/>
              </a:buClr>
              <a:buSzPct val="100000"/>
              <a:buFont typeface="Wingdings" panose="05000000000000000000" pitchFamily="2" charset="2"/>
              <a:buNone/>
            </a:pPr>
            <a:r>
              <a:rPr lang="cs-CZ" sz="14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Malá Morávka</a:t>
            </a:r>
          </a:p>
        </p:txBody>
      </p:sp>
    </p:spTree>
    <p:extLst>
      <p:ext uri="{BB962C8B-B14F-4D97-AF65-F5344CB8AC3E}">
        <p14:creationId xmlns:p14="http://schemas.microsoft.com/office/powerpoint/2010/main" val="21351372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5472608"/>
          </a:xfrm>
        </p:spPr>
        <p:txBody>
          <a:bodyPr/>
          <a:lstStyle/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významné odvětví české ekonomiky, +/- 3 % HDP, 250 tis. zaměstnanců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2018 – asi 10,5 milionu turistů, Praha – 6. nejnavštěvovanější město Evropy, 12. ve světě (Londýn, Paříž, Istanbul, Řím)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85 % zahraničních turistů navštěvuje Prahu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latin typeface="Constantia" panose="02030602050306030303" pitchFamily="18" charset="0"/>
              </a:rPr>
              <a:t>Turismus</a:t>
            </a:r>
            <a:r>
              <a:rPr lang="cs-CZ" sz="2000" dirty="0">
                <a:latin typeface="Constantia" panose="02030602050306030303" pitchFamily="18" charset="0"/>
              </a:rPr>
              <a:t> – cestování z místa bydliště na přechodnou dobu, déle než 24 hodin (méně než rok), hlavní účel – trávení volného času, </a:t>
            </a:r>
            <a:r>
              <a:rPr lang="cs-CZ" sz="2000" dirty="0">
                <a:latin typeface="Constantia" panose="02030602050306030303" pitchFamily="18" charset="0"/>
                <a:cs typeface="Calibri" panose="020F0502020204030204" pitchFamily="34" charset="0"/>
              </a:rPr>
              <a:t>potěšení, poznávání,…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Lze jej vnímat jako součást životního stylu, způsob trávení volného času, uspokojování potřeb rekreace, kultury…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latin typeface="Constantia" panose="02030602050306030303" pitchFamily="18" charset="0"/>
              </a:rPr>
              <a:t>Cíle/destinace</a:t>
            </a:r>
            <a:r>
              <a:rPr lang="cs-CZ" sz="2000" dirty="0">
                <a:latin typeface="Constantia" panose="02030602050306030303" pitchFamily="18" charset="0"/>
              </a:rPr>
              <a:t> – léto moře, zima hory; poznávací turismus – oblasti bohaté na historické, umělecké a kulturní památky, přírodní rezervace, kulturní život, výstavy, festivaly, folklor apod.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Turismus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7" name="Picture 2" descr="Výsledek obrázku pro kaab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9" r="7927" b="8403"/>
          <a:stretch/>
        </p:blipFill>
        <p:spPr bwMode="auto">
          <a:xfrm>
            <a:off x="1377751" y="4932000"/>
            <a:ext cx="3083436" cy="183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upload.wikimedia.org/wikipedia/commons/thumb/6/67/Terrace_cafe%2C_Rue_de_Buci%2C_Paris_July_2010.jpg/1280px-Terrace_cafe%2C_Rue_de_Buci%2C_Paris_July_2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5" t="7793" r="10151" b="15055"/>
          <a:stretch/>
        </p:blipFill>
        <p:spPr bwMode="auto">
          <a:xfrm>
            <a:off x="4932041" y="4644000"/>
            <a:ext cx="3137865" cy="21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779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Jedním z nejrychleji se rozvíjejících segmentů CR, jeden z „</a:t>
            </a:r>
            <a:r>
              <a:rPr lang="cs-CZ" sz="2000" dirty="0" err="1">
                <a:latin typeface="Constantia" panose="02030602050306030303" pitchFamily="18" charset="0"/>
              </a:rPr>
              <a:t>megatrendů</a:t>
            </a:r>
            <a:r>
              <a:rPr lang="cs-CZ" sz="2000" dirty="0">
                <a:latin typeface="Constantia" panose="02030602050306030303" pitchFamily="18" charset="0"/>
              </a:rPr>
              <a:t>“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Motiv – poznávání a prožitek kulturního dědictví a kultury země a jejích rezidentů; </a:t>
            </a: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zažít místa/činnosti autenticky prezentující minulé a současné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Cíl – objevování/poznávání památek, míst &amp; komunit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Zahrnuje historické, kulturní a přírodní zdroje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Zprostředkovává kulturní tradice, místa a hodnoty (náboženství, folklórní tradice &amp; společenské zvyky daných komunit a etnik)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Umožňuje poznat životní styl, dědictví, umění &amp; komunitu dané destinace</a:t>
            </a:r>
          </a:p>
          <a:p>
            <a:pPr marL="756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městské oblasti – kulturní zařízení (muzea, divadla), památky</a:t>
            </a:r>
          </a:p>
          <a:p>
            <a:pPr marL="756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venkovské oblasti – tradice místní komunity (festivaly, rituály, životní styl)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Umožňuje poznat životní styl, dědictví, umění &amp; komunitu dané destinace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Snaží se dosáhnout porozumění a ocenění podstaty destinace </a:t>
            </a: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→</a:t>
            </a: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směřuje k hlubšímu porozumění lidí, </a:t>
            </a:r>
            <a:r>
              <a:rPr lang="cs-CZ" sz="2000" dirty="0">
                <a:latin typeface="Constantia" panose="02030602050306030303" pitchFamily="18" charset="0"/>
              </a:rPr>
              <a:t>zlepšení vzájemného porozumění mezi různými kulturami a civilizacemi</a:t>
            </a: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Kulturní turista </a:t>
            </a: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– vzdělaný, zabezpečený, zcestovalý; utrácí podstatně více než běžný turista, očekává jiné zážitky – interakci 3 kulturních atributů – fyzické (stavby), obecné (každodenní život) &amp; specifické (rituály, festivaly)</a:t>
            </a:r>
          </a:p>
          <a:p>
            <a:pPr marL="576000" lvl="0" indent="-252000"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576000" lvl="0" indent="-252000"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576000" lvl="0" indent="-252000"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Kulturní turismus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2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Lat. </a:t>
            </a:r>
            <a:r>
              <a:rPr lang="cs-CZ" sz="2000" i="1" dirty="0" err="1">
                <a:latin typeface="Constantia" panose="02030602050306030303" pitchFamily="18" charset="0"/>
              </a:rPr>
              <a:t>cultura</a:t>
            </a:r>
            <a:r>
              <a:rPr lang="cs-CZ" sz="2000" i="1" dirty="0">
                <a:latin typeface="Constantia" panose="02030602050306030303" pitchFamily="18" charset="0"/>
              </a:rPr>
              <a:t> – </a:t>
            </a:r>
            <a:r>
              <a:rPr lang="cs-CZ" sz="2000" dirty="0">
                <a:latin typeface="Constantia" panose="02030602050306030303" pitchFamily="18" charset="0"/>
              </a:rPr>
              <a:t>„to, co je třeba pěstovat“; původně pěstování užitkových plodin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Marcus </a:t>
            </a:r>
            <a:r>
              <a:rPr lang="cs-CZ" sz="2000" b="1" dirty="0" err="1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Tullius</a:t>
            </a:r>
            <a:r>
              <a:rPr lang="cs-CZ" sz="2000" b="1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Cicero - </a:t>
            </a:r>
            <a:r>
              <a:rPr lang="cs-CZ" sz="2000" i="1" dirty="0" err="1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</a:t>
            </a:r>
            <a:r>
              <a:rPr lang="cs-CZ" sz="2000" i="1" dirty="0" err="1">
                <a:latin typeface="Constantia" panose="02030602050306030303" pitchFamily="18" charset="0"/>
              </a:rPr>
              <a:t>usculanae</a:t>
            </a:r>
            <a:r>
              <a:rPr lang="cs-CZ" sz="2000" i="1" dirty="0">
                <a:latin typeface="Constantia" panose="02030602050306030303" pitchFamily="18" charset="0"/>
              </a:rPr>
              <a:t> </a:t>
            </a:r>
            <a:r>
              <a:rPr lang="cs-CZ" sz="2000" i="1" dirty="0" err="1">
                <a:latin typeface="Constantia" panose="02030602050306030303" pitchFamily="18" charset="0"/>
              </a:rPr>
              <a:t>disputationes</a:t>
            </a:r>
            <a:r>
              <a:rPr lang="cs-CZ" sz="2000" dirty="0">
                <a:latin typeface="Constantia" panose="02030602050306030303" pitchFamily="18" charset="0"/>
              </a:rPr>
              <a:t> (</a:t>
            </a:r>
            <a:r>
              <a:rPr lang="cs-CZ" sz="2000" dirty="0" err="1">
                <a:latin typeface="Constantia" panose="02030602050306030303" pitchFamily="18" charset="0"/>
              </a:rPr>
              <a:t>Tuskulské</a:t>
            </a:r>
            <a:r>
              <a:rPr lang="cs-CZ" sz="2000" dirty="0">
                <a:latin typeface="Constantia" panose="02030602050306030303" pitchFamily="18" charset="0"/>
              </a:rPr>
              <a:t> hovory) – „</a:t>
            </a:r>
            <a:r>
              <a:rPr lang="cs-CZ" sz="2000" b="1" dirty="0" err="1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cultura</a:t>
            </a:r>
            <a:r>
              <a:rPr lang="cs-CZ" sz="2000" b="1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animi</a:t>
            </a:r>
            <a:r>
              <a:rPr lang="cs-CZ" sz="2000" b="1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“ </a:t>
            </a: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jako</a:t>
            </a:r>
            <a:r>
              <a:rPr lang="cs-CZ" sz="2000" b="1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Constantia" panose="02030602050306030303" pitchFamily="18" charset="0"/>
              </a:rPr>
              <a:t>metafora</a:t>
            </a:r>
            <a:r>
              <a:rPr lang="cs-CZ" sz="2000" b="1" dirty="0">
                <a:latin typeface="Constantia" panose="02030602050306030303" pitchFamily="18" charset="0"/>
              </a:rPr>
              <a:t> </a:t>
            </a:r>
            <a:r>
              <a:rPr lang="cs-CZ" sz="2000" dirty="0">
                <a:latin typeface="Constantia" panose="02030602050306030303" pitchFamily="18" charset="0"/>
              </a:rPr>
              <a:t>pro překlad Platónova pojmu „péče o duši“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Komplexní koncept nahlížený z různých perspektiv a aspektů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V užším smyslu – soubor tvůrčích lidských činností (např. literatura, umění, divadlo, hudba, náboženství, vzdělávání, filozofie, apod.), které mají člověka rozvíjet a zušlechťovat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V širším smyslu – systém významů, činností a vzorců chování, které si člověk osvojuje jako člen společnosti, kde se tato kultura pěstuje a předává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Johann Wolfgang Goethe (1749-1832) – kultura zahrnuje i oblečení, jídelní zvyky, dějiny, vědu, dětské hry, přísloví, hospodářství, politiku, …</a:t>
            </a: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GB" sz="2000" b="1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Edward B</a:t>
            </a:r>
            <a:r>
              <a:rPr lang="cs-CZ" sz="2000" b="1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.</a:t>
            </a:r>
            <a:r>
              <a:rPr lang="en-GB" sz="2000" b="1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Tylor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(1832-1917; 1871</a:t>
            </a: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; </a:t>
            </a:r>
            <a:r>
              <a:rPr lang="cs-CZ" sz="2000" dirty="0">
                <a:latin typeface="Constantia" panose="02030602050306030303" pitchFamily="18" charset="0"/>
              </a:rPr>
              <a:t>antropolog) – komplex zahrnující znalosti, přesvědčení, umění, morálku, právo, jazyk, zvyky, atd., které si člověk osvojuje jako člen určité společnosti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GB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Geert </a:t>
            </a:r>
            <a:r>
              <a:rPr lang="en-GB" sz="2000" b="1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Hofstede</a:t>
            </a: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(</a:t>
            </a: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1928-2020) – systém osvojovaný skupinou lidí, předávaný z generace na generaci; zkušenosti, normy, hodnoty, přístupy, významy,…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Kultura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33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Hlavní motiv návštěvy destinace kulturního turismu</a:t>
            </a:r>
          </a:p>
          <a:p>
            <a:pPr lvl="1"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hmotné památky: hrady, zámky, stavby lidové architektury a další kulturně historické objekty</a:t>
            </a:r>
          </a:p>
          <a:p>
            <a:pPr lvl="1"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paměťové instituce, kulturní zařízení: muzea, galerie, obrazárny, divadla, knihovny a další</a:t>
            </a:r>
          </a:p>
          <a:p>
            <a:pPr lvl="1"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společenské, folklorní a náboženské události: festivaly, slavnosti, </a:t>
            </a:r>
            <a:r>
              <a:rPr lang="cs-CZ" sz="2000" dirty="0" err="1">
                <a:latin typeface="Constantia" panose="02030602050306030303" pitchFamily="18" charset="0"/>
              </a:rPr>
              <a:t>pozní</a:t>
            </a:r>
            <a:r>
              <a:rPr lang="cs-CZ" sz="2000" dirty="0">
                <a:latin typeface="Constantia" panose="02030602050306030303" pitchFamily="18" charset="0"/>
              </a:rPr>
              <a:t> místa</a:t>
            </a:r>
          </a:p>
          <a:p>
            <a:pPr lvl="1"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tzv. kulturní krajiny: parky, zahrady a další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Kulturní atraktivity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7" name="Picture 4" descr="Výsledek obrázku pro archeologická nalezišt&amp;ecaron; velké morav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5" b="14767"/>
          <a:stretch/>
        </p:blipFill>
        <p:spPr bwMode="auto">
          <a:xfrm>
            <a:off x="196288" y="4039054"/>
            <a:ext cx="4305042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01"/>
          <a:stretch/>
        </p:blipFill>
        <p:spPr>
          <a:xfrm>
            <a:off x="4644008" y="3748841"/>
            <a:ext cx="4318777" cy="2452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1445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2556000"/>
            <a:ext cx="9144000" cy="1908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Děkuji</a:t>
            </a:r>
            <a:r>
              <a:rPr kumimoji="0" lang="cs-CZ" sz="6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 za pozornost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5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0" y="900001"/>
            <a:ext cx="9144000" cy="5760000"/>
          </a:xfrm>
        </p:spPr>
        <p:txBody>
          <a:bodyPr/>
          <a:lstStyle/>
          <a:p>
            <a:pPr marL="109447" indent="0" eaLnBrk="1" hangingPunct="1">
              <a:buClr>
                <a:srgbClr val="002060"/>
              </a:buClr>
              <a:buSzPct val="60000"/>
              <a:buNone/>
            </a:pPr>
            <a:r>
              <a:rPr lang="cs-CZ" sz="2000" b="1" dirty="0">
                <a:latin typeface="Constantia" panose="02030602050306030303" pitchFamily="18" charset="0"/>
              </a:rPr>
              <a:t>Definice: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označuje charakteristické duchovní, materiální, intelektuální &amp; emocionální znaky společnosti nebo sociální skupiny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zahrnuje umění, literaturu, životní styl, způsoby společného soužití, hodnotové systémy, tradice, víru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&amp;</a:t>
            </a:r>
            <a:r>
              <a:rPr lang="cs-CZ" sz="2000" dirty="0">
                <a:latin typeface="Constantia" panose="02030602050306030303" pitchFamily="18" charset="0"/>
              </a:rPr>
              <a:t> přesvědčení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je součástí životního stylu sdíleného konkrétní komunitou a důležitým faktorem jejího života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jazyk, chování, životní styl, zvyky, dědictví a ideologie → spojují jednotlivce ve skupinu lidí určité </a:t>
            </a:r>
            <a:r>
              <a:rPr lang="cs-CZ" sz="2000" dirty="0" err="1">
                <a:latin typeface="Constantia" panose="02030602050306030303" pitchFamily="18" charset="0"/>
              </a:rPr>
              <a:t>kultuřy</a:t>
            </a:r>
            <a:endParaRPr lang="cs-CZ" sz="2000" dirty="0">
              <a:latin typeface="Constantia" panose="02030602050306030303" pitchFamily="18" charset="0"/>
            </a:endParaRP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není statická, pevná nebo neměnná ALE jde o dynamický procesy (lidé reagují na měnící se podmínky)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skládá se ze tří prvků – hodnoty, normy &amp; artefakty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hodnoty – představy o tom, co je v životě důležité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normy – očekávání, jak se lidé budou chovat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artefakty – vyplývají z hodnot a norem kultury</a:t>
            </a:r>
            <a:endParaRPr lang="de-DE" sz="1800" dirty="0">
              <a:latin typeface="Constantia" panose="02030602050306030303" pitchFamily="18" charset="0"/>
            </a:endParaRPr>
          </a:p>
        </p:txBody>
      </p:sp>
      <p:pic>
        <p:nvPicPr>
          <p:cNvPr id="8194" name="Picture 2" descr="Výsledek obrázku pro unesco and cul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00" y="4284000"/>
            <a:ext cx="2818385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UNESCO a kultura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540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Souhrn kulturních statků světa nebo některé společnosti/kultury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Je nedílnou součástí kultury a důležitou/jedinečnou součástí kulturního života lidské společnosti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Skládá se z výsledků materiální a duchovní činnosti (produktů a procesů):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zděděných po předchozích pokoleních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uchovávaných v současnosti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předávaných budoucím pokolením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  <a:cs typeface="Calibri" panose="020F0502020204030204" pitchFamily="34" charset="0"/>
              </a:rPr>
              <a:t>Je neobnovitelné – musí být co nejefektivněji uchováváno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Zahrnuje: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kulturní prostředí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přírodní prostředí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1800" dirty="0"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1800" dirty="0"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 indent="-360000" eaLnBrk="1" hangingPunct="1">
              <a:spcBef>
                <a:spcPts val="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  <a:cs typeface="Calibri" panose="020F0502020204030204" pitchFamily="34" charset="0"/>
              </a:rPr>
              <a:t>Zjednodušeně </a:t>
            </a:r>
            <a:r>
              <a:rPr lang="cs-CZ" sz="2000" dirty="0">
                <a:latin typeface="Constantia" panose="02030602050306030303" pitchFamily="18" charset="0"/>
              </a:rPr>
              <a:t>vše, co člověk v minulosti vytvořil, co mělo vliv na rozvoj kultury a vykazuje jistou kulturní a památkovou hodnotu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Kulturní dědictví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7" name="Picture 4" descr="Výsledek obrázku pro unesco and cultural herit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7"/>
          <a:stretch/>
        </p:blipFill>
        <p:spPr bwMode="auto">
          <a:xfrm>
            <a:off x="3203848" y="3789040"/>
            <a:ext cx="3023294" cy="18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ýsledek obrázku pro unesco and cultural heritag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9"/>
          <a:stretch/>
        </p:blipFill>
        <p:spPr bwMode="auto">
          <a:xfrm>
            <a:off x="7017313" y="2925040"/>
            <a:ext cx="1837613" cy="273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1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Nemá hmotnou podstatu, může být jen „zažito“: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folklor – ústní tradice, rčení, přísloví, pohádky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interpretační umění – hudba, písně, tance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společenské hodnoty, tradice, rituály, zvyklosti, zvyky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jazyk, vědomosti, zkušenosti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dovednosti – tradiční řemesla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kuchyně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Nehmotné kulturní dědictví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/>
          <a:stretch/>
        </p:blipFill>
        <p:spPr>
          <a:xfrm>
            <a:off x="4932040" y="2348880"/>
            <a:ext cx="3987960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Výsledek obrázku pro jízda král&amp;uring; kyjov 20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8"/>
          <a:stretch/>
        </p:blipFill>
        <p:spPr bwMode="auto">
          <a:xfrm>
            <a:off x="252000" y="3564000"/>
            <a:ext cx="4495543" cy="30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8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Památky/výtvory člověka výjimečné hodnoty </a:t>
            </a:r>
            <a:r>
              <a:rPr lang="cs-CZ" sz="1900" dirty="0">
                <a:latin typeface="Constantia" panose="02030602050306030303" pitchFamily="18" charset="0"/>
              </a:rPr>
              <a:t>(z hlediska dějin, umění či vědy)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Movité </a:t>
            </a:r>
            <a:r>
              <a:rPr lang="cs-CZ" sz="1900" dirty="0">
                <a:latin typeface="Constantia" panose="02030602050306030303" pitchFamily="18" charset="0"/>
              </a:rPr>
              <a:t>(obrazy, sochy, mince, rukopisy)</a:t>
            </a:r>
            <a:r>
              <a:rPr lang="cs-CZ" sz="2000" dirty="0">
                <a:latin typeface="Constantia" panose="02030602050306030303" pitchFamily="18" charset="0"/>
              </a:rPr>
              <a:t> x nemovité </a:t>
            </a:r>
            <a:r>
              <a:rPr lang="cs-CZ" sz="1900" dirty="0">
                <a:latin typeface="Constantia" panose="02030602050306030303" pitchFamily="18" charset="0"/>
              </a:rPr>
              <a:t>(zámky, kostely, mosty)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Architektura, sochařství, malířství, užité umění, literární díla, oblečení, atd.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900" dirty="0">
                <a:latin typeface="Constantia" panose="02030602050306030303" pitchFamily="18" charset="0"/>
              </a:rPr>
              <a:t>památníky (architektonická, sochařská, malířská díla, skalní příbytky)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900" dirty="0">
                <a:latin typeface="Constantia" panose="02030602050306030303" pitchFamily="18" charset="0"/>
              </a:rPr>
              <a:t>skupiny budov (díky architektuře či umístění v krajině)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900" dirty="0">
                <a:latin typeface="Constantia" panose="02030602050306030303" pitchFamily="18" charset="0"/>
              </a:rPr>
              <a:t>lokality (kombinovaná díla přírody a člověka, oblasti archeologických nálezů)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Hmotné kulturní dědictví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1" b="13303"/>
          <a:stretch/>
        </p:blipFill>
        <p:spPr>
          <a:xfrm>
            <a:off x="4636669" y="3024000"/>
            <a:ext cx="4327819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" b="3059"/>
          <a:stretch/>
        </p:blipFill>
        <p:spPr>
          <a:xfrm>
            <a:off x="191157" y="3501009"/>
            <a:ext cx="4266000" cy="2736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" descr="Výsledek obrázku pro archeologická nalezišt&amp;ecaron; velké morav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35" y="5229364"/>
            <a:ext cx="2632657" cy="14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58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latin typeface="Constantia" panose="02030602050306030303" pitchFamily="18" charset="0"/>
              </a:rPr>
              <a:t>Historický, vzdělávací</a:t>
            </a:r>
            <a:r>
              <a:rPr lang="cs-CZ" sz="2000" dirty="0">
                <a:latin typeface="Constantia" panose="02030602050306030303" pitchFamily="18" charset="0"/>
              </a:rPr>
              <a:t> – kulturní památky odkazují na minulost, historii </a:t>
            </a:r>
            <a:r>
              <a:rPr lang="cs-CZ" sz="2000" dirty="0">
                <a:latin typeface="Constantia" panose="02030602050306030303" pitchFamily="18" charset="0"/>
                <a:cs typeface="Calibri" panose="020F0502020204030204" pitchFamily="34" charset="0"/>
              </a:rPr>
              <a:t>&amp;</a:t>
            </a:r>
            <a:r>
              <a:rPr lang="cs-CZ" sz="2000" dirty="0">
                <a:latin typeface="Constantia" panose="02030602050306030303" pitchFamily="18" charset="0"/>
              </a:rPr>
              <a:t> vývoj kultury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latin typeface="Constantia" panose="02030602050306030303" pitchFamily="18" charset="0"/>
              </a:rPr>
              <a:t>Společenský</a:t>
            </a:r>
            <a:r>
              <a:rPr lang="cs-CZ" sz="2000" dirty="0">
                <a:latin typeface="Constantia" panose="02030602050306030303" pitchFamily="18" charset="0"/>
              </a:rPr>
              <a:t> – kultura a KD hrají významnou úlohu v našem životě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latin typeface="Constantia" panose="02030602050306030303" pitchFamily="18" charset="0"/>
              </a:rPr>
              <a:t>Kultivační</a:t>
            </a:r>
            <a:r>
              <a:rPr lang="cs-CZ" sz="2000" dirty="0">
                <a:latin typeface="Constantia" panose="02030602050306030303" pitchFamily="18" charset="0"/>
              </a:rPr>
              <a:t> – kultura včetně KD přispívá k osobnostnímu rozvoji člověka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latin typeface="Constantia" panose="02030602050306030303" pitchFamily="18" charset="0"/>
              </a:rPr>
              <a:t>Identifikační</a:t>
            </a:r>
            <a:r>
              <a:rPr lang="cs-CZ" sz="2000" dirty="0">
                <a:latin typeface="Constantia" panose="02030602050306030303" pitchFamily="18" charset="0"/>
              </a:rPr>
              <a:t> – určují specifický ráz prostředí a tím i národní identitu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latin typeface="Constantia" panose="02030602050306030303" pitchFamily="18" charset="0"/>
              </a:rPr>
              <a:t>Ekonomický</a:t>
            </a:r>
            <a:r>
              <a:rPr lang="cs-CZ" sz="2000" dirty="0">
                <a:latin typeface="Constantia" panose="02030602050306030303" pitchFamily="18" charset="0"/>
              </a:rPr>
              <a:t> – KD je zdrojem příjmů a to především díky cestovnímu ruchu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latin typeface="Constantia" panose="02030602050306030303" pitchFamily="18" charset="0"/>
              </a:rPr>
              <a:t>Reprezentativní</a:t>
            </a:r>
            <a:r>
              <a:rPr lang="cs-CZ" sz="2000" dirty="0">
                <a:latin typeface="Constantia" panose="02030602050306030303" pitchFamily="18" charset="0"/>
              </a:rPr>
              <a:t> – prokazuje přínos společnosti (např. marketingové využití, tvorba pracovních míst), reprezentuje prostředí a dostává zpětnou vazbu v podobě respektu a porozumění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latin typeface="Constantia" panose="02030602050306030303" pitchFamily="18" charset="0"/>
              </a:rPr>
              <a:t>Integrační</a:t>
            </a:r>
            <a:r>
              <a:rPr lang="cs-CZ" sz="2000" dirty="0">
                <a:latin typeface="Constantia" panose="02030602050306030303" pitchFamily="18" charset="0"/>
              </a:rPr>
              <a:t> – pomáhá jedincům začlenit se do společnosti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Význam kulturního dědictví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2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Památky UNESCO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Národní kulturní památka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Kulturní památka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Památková rezervace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Památková zóna</a:t>
            </a:r>
            <a:endParaRPr lang="de-DE" sz="2000" u="sng" dirty="0">
              <a:latin typeface="Constantia" panose="02030602050306030303" pitchFamily="18" charset="0"/>
            </a:endParaRPr>
          </a:p>
          <a:p>
            <a:pPr marL="576000" lvl="0" indent="-252000"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2500" dirty="0">
              <a:latin typeface="Times New Roman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en-GB" sz="2500" dirty="0">
              <a:latin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Klasifikace kulturních památek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4549" r="17714" b="12186"/>
          <a:stretch/>
        </p:blipFill>
        <p:spPr>
          <a:xfrm>
            <a:off x="5229495" y="898459"/>
            <a:ext cx="3698723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5782" r="5416" b="22899"/>
          <a:stretch/>
        </p:blipFill>
        <p:spPr>
          <a:xfrm>
            <a:off x="2896736" y="2716319"/>
            <a:ext cx="2751836" cy="15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7"/>
          <a:stretch/>
        </p:blipFill>
        <p:spPr>
          <a:xfrm>
            <a:off x="2905978" y="4356000"/>
            <a:ext cx="3346556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13250" r="24013" b="6951"/>
          <a:stretch/>
        </p:blipFill>
        <p:spPr>
          <a:xfrm>
            <a:off x="6442338" y="3384000"/>
            <a:ext cx="2485880" cy="29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t="20069" r="30001" b="27431"/>
          <a:stretch/>
        </p:blipFill>
        <p:spPr>
          <a:xfrm>
            <a:off x="252000" y="2736000"/>
            <a:ext cx="2448272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8500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2000"/>
            <a:ext cx="9144000" cy="5616000"/>
          </a:xfrm>
        </p:spPr>
        <p:txBody>
          <a:bodyPr/>
          <a:lstStyle/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GB" sz="18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Convention Concerning Protection of World Cultural and Natural Heritage</a:t>
            </a:r>
            <a:endParaRPr lang="cs-CZ" sz="18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1,223 </a:t>
            </a:r>
            <a:r>
              <a:rPr lang="en-GB" sz="18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World Heritage Sites</a:t>
            </a: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; 952 kulturního, 231 přírodního a 40 smíšeného  charakteru ve 168 státech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ČR – 17 památek: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Historické centrum Prahy, Českého Krumlova, Telče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Historické centrum Kutné Hory + kostel Nanebevzetí Panny Marie v Sedlci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Poutní kostel sv. Jana Nepomuckého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Lednicko-valtický areál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Zámek se zahradami v Kroměříži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Památková rezervace Holašovice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Zámek v Litomyšli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Sloup Nejsvětější Trojice v Olomouci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Vila </a:t>
            </a:r>
            <a:r>
              <a:rPr lang="cs-CZ" sz="1800" dirty="0" err="1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Tugendhat</a:t>
            </a:r>
            <a:endParaRPr lang="cs-CZ" sz="18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Třebíčská židovská čtvrt, židovský hřbitov, bazilika sv. Prokopa + zámek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Hornická krajina </a:t>
            </a:r>
            <a:r>
              <a:rPr lang="cs-CZ" sz="1800" dirty="0" err="1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Erzgebirge</a:t>
            </a: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/Krušnohoří</a:t>
            </a:r>
          </a:p>
          <a:p>
            <a:pPr marL="756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Národní hřebčín Kladruby nad Labem</a:t>
            </a:r>
          </a:p>
          <a:p>
            <a:pPr marL="756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Slavná lázeňská města Evropy</a:t>
            </a:r>
          </a:p>
          <a:p>
            <a:pPr marL="756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Jizerskohorské bučiny (Původní bukové lesy </a:t>
            </a:r>
            <a:r>
              <a:rPr lang="cs-CZ" sz="1800" dirty="0" err="1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karpat</a:t>
            </a: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)</a:t>
            </a:r>
          </a:p>
          <a:p>
            <a:pPr marL="756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Žatec a krajina žateckého chmele</a:t>
            </a:r>
          </a:p>
          <a:p>
            <a:pPr marL="756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cs typeface="Arial"/>
              </a:rPr>
              <a:t>Památk</a:t>
            </a:r>
            <a:r>
              <a:rPr lang="cs-CZ" sz="44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y UNESCO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992"/>
          <a:stretch/>
        </p:blipFill>
        <p:spPr>
          <a:xfrm>
            <a:off x="4886812" y="2564904"/>
            <a:ext cx="4103428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935592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1818</Words>
  <Application>Microsoft Office PowerPoint</Application>
  <PresentationFormat>Předvádění na obrazovce (4:3)</PresentationFormat>
  <Paragraphs>188</Paragraphs>
  <Slides>21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Constantia</vt:lpstr>
      <vt:lpstr>Times New Roman</vt:lpstr>
      <vt:lpstr>Verdana</vt:lpstr>
      <vt:lpstr>Wingdings</vt:lpstr>
      <vt:lpstr>Profil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Další odborné vzdělávání v oblasti gastronomie</dc:title>
  <dc:creator>Uzivatel1</dc:creator>
  <cp:lastModifiedBy>Radmila Dluhošová</cp:lastModifiedBy>
  <cp:revision>305</cp:revision>
  <dcterms:created xsi:type="dcterms:W3CDTF">2012-02-16T15:11:15Z</dcterms:created>
  <dcterms:modified xsi:type="dcterms:W3CDTF">2024-09-29T22:20:17Z</dcterms:modified>
</cp:coreProperties>
</file>