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0" r:id="rId1"/>
  </p:sldMasterIdLst>
  <p:notesMasterIdLst>
    <p:notesMasterId r:id="rId58"/>
  </p:notesMasterIdLst>
  <p:sldIdLst>
    <p:sldId id="392" r:id="rId2"/>
    <p:sldId id="393" r:id="rId3"/>
    <p:sldId id="436" r:id="rId4"/>
    <p:sldId id="438" r:id="rId5"/>
    <p:sldId id="442" r:id="rId6"/>
    <p:sldId id="443" r:id="rId7"/>
    <p:sldId id="444" r:id="rId8"/>
    <p:sldId id="440" r:id="rId9"/>
    <p:sldId id="445" r:id="rId10"/>
    <p:sldId id="446" r:id="rId11"/>
    <p:sldId id="447" r:id="rId12"/>
    <p:sldId id="404" r:id="rId13"/>
    <p:sldId id="405" r:id="rId14"/>
    <p:sldId id="448" r:id="rId15"/>
    <p:sldId id="450" r:id="rId16"/>
    <p:sldId id="453" r:id="rId17"/>
    <p:sldId id="454" r:id="rId18"/>
    <p:sldId id="400" r:id="rId19"/>
    <p:sldId id="407" r:id="rId20"/>
    <p:sldId id="408" r:id="rId21"/>
    <p:sldId id="455" r:id="rId22"/>
    <p:sldId id="458" r:id="rId23"/>
    <p:sldId id="457" r:id="rId24"/>
    <p:sldId id="456" r:id="rId25"/>
    <p:sldId id="412" r:id="rId26"/>
    <p:sldId id="413" r:id="rId27"/>
    <p:sldId id="414" r:id="rId28"/>
    <p:sldId id="459" r:id="rId29"/>
    <p:sldId id="416" r:id="rId30"/>
    <p:sldId id="417" r:id="rId31"/>
    <p:sldId id="418" r:id="rId32"/>
    <p:sldId id="419" r:id="rId33"/>
    <p:sldId id="420" r:id="rId34"/>
    <p:sldId id="421" r:id="rId35"/>
    <p:sldId id="460" r:id="rId36"/>
    <p:sldId id="422" r:id="rId37"/>
    <p:sldId id="423" r:id="rId38"/>
    <p:sldId id="424" r:id="rId39"/>
    <p:sldId id="425" r:id="rId40"/>
    <p:sldId id="426" r:id="rId41"/>
    <p:sldId id="461" r:id="rId42"/>
    <p:sldId id="427" r:id="rId43"/>
    <p:sldId id="428" r:id="rId44"/>
    <p:sldId id="429" r:id="rId45"/>
    <p:sldId id="463" r:id="rId46"/>
    <p:sldId id="464" r:id="rId47"/>
    <p:sldId id="432" r:id="rId48"/>
    <p:sldId id="433" r:id="rId49"/>
    <p:sldId id="434" r:id="rId50"/>
    <p:sldId id="465" r:id="rId51"/>
    <p:sldId id="466" r:id="rId52"/>
    <p:sldId id="467" r:id="rId53"/>
    <p:sldId id="468" r:id="rId54"/>
    <p:sldId id="469" r:id="rId55"/>
    <p:sldId id="470" r:id="rId56"/>
    <p:sldId id="288" r:id="rId5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2B"/>
    <a:srgbClr val="009A46"/>
    <a:srgbClr val="920000"/>
    <a:srgbClr val="004D86"/>
    <a:srgbClr val="B8E18B"/>
    <a:srgbClr val="D2ECB6"/>
    <a:srgbClr val="007434"/>
    <a:srgbClr val="57B7FF"/>
    <a:srgbClr val="FFDB69"/>
    <a:srgbClr val="FFD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85" autoAdjust="0"/>
    <p:restoredTop sz="95512" autoAdjust="0"/>
  </p:normalViewPr>
  <p:slideViewPr>
    <p:cSldViewPr>
      <p:cViewPr varScale="1">
        <p:scale>
          <a:sx n="78" d="100"/>
          <a:sy n="78" d="100"/>
        </p:scale>
        <p:origin x="835" y="72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ED097-D199-4905-AA77-3F50B3078DB9}" type="datetimeFigureOut">
              <a:rPr lang="en-GB" smtClean="0"/>
              <a:t>06/10/2024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29981-DEC9-48B0-95EC-F6FD804432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15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9981-DEC9-48B0-95EC-F6FD8044327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073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9981-DEC9-48B0-95EC-F6FD8044327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431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</p:grpSp>
      <p:sp>
        <p:nvSpPr>
          <p:cNvPr id="768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768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D5B3D9-0F7E-4C4E-85A9-B4B249845C4C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125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01EA73-D6BC-4A71-9988-752268BA9B06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204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C595EC-728F-4C20-A936-8575E55F3227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14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717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3924300"/>
            <a:ext cx="8229600" cy="21717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C13AD7-09D2-43CF-A0C0-C181DF00B021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356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7F9D03-F339-4888-BFC9-0C6745BEE4DB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06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F1B3D-4233-44A2-BD25-6851A8E9AB16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234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610794-F01F-4315-A480-2471063C34E1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370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13B3A3-9320-40CF-953A-3C483507A43A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444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BAE7B3-8116-40C0-B884-E9A36ACB5C0F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66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31F1AA-AA7E-4522-A0A6-8E9D113BD81B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084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F40E5C-07CC-40C8-9F46-56E74D5AE2EC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01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1DA9E4-EBCE-44D4-B7A2-0A187A66E324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41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CF32B9-BABD-477A-9BC6-01481AA0A696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584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C4108B-D7AE-4459-B91A-39DF7C97026F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250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A781D0-77E9-48F5-86DD-D0CBDC29CEC5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566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AB3B15-DABD-4A34-8391-01783FDCA25F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988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D2ECB6"/>
          </a:fgClr>
          <a:bgClr>
            <a:srgbClr val="009A46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757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75780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</p:grpSp>
      <p:sp>
        <p:nvSpPr>
          <p:cNvPr id="757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57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57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0E68CF-B954-415F-96C3-41A7268915F2}" type="slidenum">
              <a:rPr lang="cs-CZ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81395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microsoft.com/office/2007/relationships/hdphoto" Target="../media/hdphoto1.wdp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124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8.gif"/><Relationship Id="rId4" Type="http://schemas.openxmlformats.org/officeDocument/2006/relationships/image" Target="../media/image1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7" Type="http://schemas.openxmlformats.org/officeDocument/2006/relationships/image" Target="../media/image153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7" Type="http://schemas.openxmlformats.org/officeDocument/2006/relationships/image" Target="../media/image159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jpeg"/><Relationship Id="rId3" Type="http://schemas.openxmlformats.org/officeDocument/2006/relationships/image" Target="../media/image177.jpeg"/><Relationship Id="rId7" Type="http://schemas.openxmlformats.org/officeDocument/2006/relationships/image" Target="../media/image180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79.png"/><Relationship Id="rId4" Type="http://schemas.openxmlformats.org/officeDocument/2006/relationships/image" Target="../media/image178.jpeg"/><Relationship Id="rId9" Type="http://schemas.openxmlformats.org/officeDocument/2006/relationships/image" Target="../media/image18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7" Type="http://schemas.openxmlformats.org/officeDocument/2006/relationships/image" Target="../media/image198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7.jpeg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7" Type="http://schemas.openxmlformats.org/officeDocument/2006/relationships/image" Target="../media/image204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3.jpeg"/><Relationship Id="rId5" Type="http://schemas.openxmlformats.org/officeDocument/2006/relationships/image" Target="../media/image202.jpeg"/><Relationship Id="rId4" Type="http://schemas.openxmlformats.org/officeDocument/2006/relationships/image" Target="../media/image20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7" Type="http://schemas.openxmlformats.org/officeDocument/2006/relationships/image" Target="../media/image210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9.jpeg"/><Relationship Id="rId5" Type="http://schemas.openxmlformats.org/officeDocument/2006/relationships/image" Target="../media/image208.jpeg"/><Relationship Id="rId4" Type="http://schemas.openxmlformats.org/officeDocument/2006/relationships/image" Target="../media/image20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7" Type="http://schemas.openxmlformats.org/officeDocument/2006/relationships/image" Target="../media/image216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5.jpeg"/><Relationship Id="rId5" Type="http://schemas.openxmlformats.org/officeDocument/2006/relationships/image" Target="../media/image214.jpeg"/><Relationship Id="rId4" Type="http://schemas.openxmlformats.org/officeDocument/2006/relationships/image" Target="../media/image2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1.jpeg"/><Relationship Id="rId5" Type="http://schemas.openxmlformats.org/officeDocument/2006/relationships/image" Target="../media/image220.jpeg"/><Relationship Id="rId4" Type="http://schemas.openxmlformats.org/officeDocument/2006/relationships/image" Target="../media/image21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5.jpeg"/><Relationship Id="rId4" Type="http://schemas.openxmlformats.org/officeDocument/2006/relationships/image" Target="../media/image22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0.png"/><Relationship Id="rId5" Type="http://schemas.openxmlformats.org/officeDocument/2006/relationships/image" Target="../media/image229.jpeg"/><Relationship Id="rId4" Type="http://schemas.openxmlformats.org/officeDocument/2006/relationships/image" Target="../media/image228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jpeg"/><Relationship Id="rId3" Type="http://schemas.openxmlformats.org/officeDocument/2006/relationships/image" Target="../media/image232.jpeg"/><Relationship Id="rId7" Type="http://schemas.openxmlformats.org/officeDocument/2006/relationships/image" Target="../media/image236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5.jpeg"/><Relationship Id="rId5" Type="http://schemas.openxmlformats.org/officeDocument/2006/relationships/image" Target="../media/image234.jpeg"/><Relationship Id="rId4" Type="http://schemas.openxmlformats.org/officeDocument/2006/relationships/image" Target="../media/image233.jpe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39.jpeg"/><Relationship Id="rId7" Type="http://schemas.openxmlformats.org/officeDocument/2006/relationships/image" Target="../media/image243.pn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2.jpeg"/><Relationship Id="rId5" Type="http://schemas.openxmlformats.org/officeDocument/2006/relationships/image" Target="../media/image241.jpeg"/><Relationship Id="rId4" Type="http://schemas.openxmlformats.org/officeDocument/2006/relationships/image" Target="../media/image24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8.jpeg"/><Relationship Id="rId5" Type="http://schemas.openxmlformats.org/officeDocument/2006/relationships/image" Target="../media/image247.jpeg"/><Relationship Id="rId4" Type="http://schemas.openxmlformats.org/officeDocument/2006/relationships/image" Target="../media/image24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3.jpeg"/><Relationship Id="rId5" Type="http://schemas.openxmlformats.org/officeDocument/2006/relationships/image" Target="../media/image252.jpeg"/><Relationship Id="rId4" Type="http://schemas.openxmlformats.org/officeDocument/2006/relationships/image" Target="../media/image2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8.jpeg"/><Relationship Id="rId5" Type="http://schemas.openxmlformats.org/officeDocument/2006/relationships/image" Target="../media/image257.jpeg"/><Relationship Id="rId4" Type="http://schemas.openxmlformats.org/officeDocument/2006/relationships/image" Target="../media/image256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jpeg"/><Relationship Id="rId3" Type="http://schemas.openxmlformats.org/officeDocument/2006/relationships/image" Target="../media/image260.jpeg"/><Relationship Id="rId7" Type="http://schemas.openxmlformats.org/officeDocument/2006/relationships/image" Target="../media/image264.jpe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3.jpeg"/><Relationship Id="rId5" Type="http://schemas.openxmlformats.org/officeDocument/2006/relationships/image" Target="../media/image262.jpeg"/><Relationship Id="rId4" Type="http://schemas.openxmlformats.org/officeDocument/2006/relationships/image" Target="../media/image26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9.jpeg"/><Relationship Id="rId4" Type="http://schemas.openxmlformats.org/officeDocument/2006/relationships/image" Target="../media/image26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eg"/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3.png"/><Relationship Id="rId4" Type="http://schemas.openxmlformats.org/officeDocument/2006/relationships/image" Target="../media/image27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7.png"/><Relationship Id="rId4" Type="http://schemas.openxmlformats.org/officeDocument/2006/relationships/image" Target="../media/image27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4.png"/><Relationship Id="rId5" Type="http://schemas.openxmlformats.org/officeDocument/2006/relationships/image" Target="../media/image283.png"/><Relationship Id="rId4" Type="http://schemas.openxmlformats.org/officeDocument/2006/relationships/image" Target="../media/image28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g"/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8.jpg"/><Relationship Id="rId4" Type="http://schemas.openxmlformats.org/officeDocument/2006/relationships/image" Target="../media/image287.jp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5.jpeg"/><Relationship Id="rId3" Type="http://schemas.openxmlformats.org/officeDocument/2006/relationships/image" Target="../media/image290.jpeg"/><Relationship Id="rId7" Type="http://schemas.openxmlformats.org/officeDocument/2006/relationships/image" Target="../media/image294.jpeg"/><Relationship Id="rId2" Type="http://schemas.openxmlformats.org/officeDocument/2006/relationships/image" Target="../media/image28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3.jpeg"/><Relationship Id="rId5" Type="http://schemas.openxmlformats.org/officeDocument/2006/relationships/image" Target="../media/image292.jpeg"/><Relationship Id="rId4" Type="http://schemas.openxmlformats.org/officeDocument/2006/relationships/image" Target="../media/image291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se zakulacenými rohy na opačné straně 6"/>
          <p:cNvSpPr/>
          <p:nvPr/>
        </p:nvSpPr>
        <p:spPr>
          <a:xfrm>
            <a:off x="0" y="0"/>
            <a:ext cx="9144000" cy="1521012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6600" b="1" dirty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Great Britain</a:t>
            </a:r>
          </a:p>
          <a:p>
            <a:pPr eaLnBrk="1" hangingPunct="1"/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the United kingdom of great Britain and northern Ireland</a:t>
            </a:r>
          </a:p>
        </p:txBody>
      </p:sp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3960000"/>
            <a:ext cx="9144000" cy="2853408"/>
          </a:xfrm>
        </p:spPr>
        <p:txBody>
          <a:bodyPr/>
          <a:lstStyle/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Off the north-western coast of the Continent</a:t>
            </a: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Great Britain, north-eastern part of Ireland &amp; many smaller islands</a:t>
            </a: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Ireland to the south; Atlantic to the north-west, North Sea to the east, English Channel to the south &amp; Celtic Sea to the south-west; Irish Sea between Great Britain &amp;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Ireland</a:t>
            </a: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Crown dependencies – Guernsey, Jersey &amp; Isle of Man </a:t>
            </a: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Overseas Territories – Bermuda, Virgin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Islands, Cayman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Islands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Falkland Islands, Gibraltar, Montserrat, Saint Helena (app 260,000 people)</a:t>
            </a: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242,500 km</a:t>
            </a:r>
            <a:r>
              <a:rPr lang="en-GB" sz="1600" baseline="300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64.5 million people</a:t>
            </a: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London, </a:t>
            </a:r>
            <a:r>
              <a:rPr lang="cs-CZ" sz="160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King Charles III, </a:t>
            </a:r>
            <a:r>
              <a:rPr lang="en-GB" sz="160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Queen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Elizabeth II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(1952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-2022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31 million foreign tourists</a:t>
            </a:r>
          </a:p>
        </p:txBody>
      </p:sp>
      <p:pic>
        <p:nvPicPr>
          <p:cNvPr id="1034" name="Picture 10" descr="File:United Kingdom in its region.sv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90"/>
          <a:stretch/>
        </p:blipFill>
        <p:spPr bwMode="auto">
          <a:xfrm>
            <a:off x="202490" y="1799972"/>
            <a:ext cx="3095848" cy="2034028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ile:Flag of the United Kingdom.sv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425383" y="1952986"/>
            <a:ext cx="3456000" cy="172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ukmap.facts.co/ukmapof/UKMa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809" y="1620000"/>
            <a:ext cx="1908000" cy="2917677"/>
          </a:xfrm>
          <a:prstGeom prst="roundRect">
            <a:avLst>
              <a:gd name="adj" fmla="val 16667"/>
            </a:avLst>
          </a:prstGeom>
          <a:solidFill>
            <a:schemeClr val="tx1">
              <a:lumMod val="65000"/>
            </a:schemeClr>
          </a:solidFill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4353328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scotland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1016831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Clean, unspoilt country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Scottish Highlands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Ben Nevis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Loch Ness &amp; Lomond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Caledonian Canal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connects Inverness with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Corpach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97 km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1/3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man-made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Thousands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historic sites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stone circles, standing stones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burial chambers, Bronze, Iron &amp; Stone Age remains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</p:txBody>
      </p:sp>
      <p:pic>
        <p:nvPicPr>
          <p:cNvPr id="20484" name="Picture 4" descr="http://www.dunlachlan.co.uk/photos/Ben%20Nevi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" r="5305"/>
          <a:stretch/>
        </p:blipFill>
        <p:spPr bwMode="auto">
          <a:xfrm>
            <a:off x="180000" y="1764000"/>
            <a:ext cx="3068499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ttp://www.schottlandreisen.de/images/Karte-Caledonian-Cana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999" y="162000"/>
            <a:ext cx="1707966" cy="129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https://upload.wikimedia.org/wikipedia/commons/1/12/Caledonian_canal_at_Fort_Augustu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00" y="1764000"/>
            <a:ext cx="3569218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http://pixartimes.com/wp-content/uploads/2012/04/Callanish-Standing-Ston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4320000"/>
            <a:ext cx="5329945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4" descr="http://duntrunehouse.co.uk/wp-content/uploads/2012/02/Pictish-standing-stone-at-Aberlemn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000" y="1764000"/>
            <a:ext cx="1837554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2" descr="http://www.aolcdn.com/photogalleryassets/mydailyuk/911648/men-an-tol-megalithic-stone-monument-130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"/>
          <a:stretch/>
        </p:blipFill>
        <p:spPr bwMode="auto">
          <a:xfrm>
            <a:off x="5984695" y="4554000"/>
            <a:ext cx="2718609" cy="19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98535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scotland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1703933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Historic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castles, houses, battlegrounds, ruins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Golf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(St Andrew)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fishing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(salmon)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&amp;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hunting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(deer, grouse)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Scotch whisky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tour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around distilleries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20496" name="Picture 16" descr="http://kingsmillshotel.com/wp-content/uploads/Loch-Ness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"/>
          <a:stretch/>
        </p:blipFill>
        <p:spPr bwMode="auto">
          <a:xfrm>
            <a:off x="180000" y="1746817"/>
            <a:ext cx="4032646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6" name="Picture 36" descr="http://www.visitscotland.com/cms-images/2x1/about/food-drink/whisky/malt-whisky-trail-sig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0" t="25002" r="18993" b="24017"/>
          <a:stretch/>
        </p:blipFill>
        <p:spPr bwMode="auto">
          <a:xfrm>
            <a:off x="5724001" y="396000"/>
            <a:ext cx="3229500" cy="1211344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8" name="Picture 38" descr="http://www.visitscotland.com/cms-images/2x1/see-and-do/country-sports/country-sports-salm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5" r="27282"/>
          <a:stretch/>
        </p:blipFill>
        <p:spPr bwMode="auto">
          <a:xfrm>
            <a:off x="3231203" y="4392112"/>
            <a:ext cx="2220248" cy="198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0" name="Picture 40" descr="http://www.photographers-resource.co.uk/images/A_heritage/dovecots/article/dunure_ayr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1" t="7378"/>
          <a:stretch/>
        </p:blipFill>
        <p:spPr bwMode="auto">
          <a:xfrm>
            <a:off x="180001" y="4284112"/>
            <a:ext cx="2922541" cy="219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2" name="Picture 42" descr="http://www.kenbell.org/wp-content/flagallery/scotland/blackhouses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t="11706" r="6314" b="14137"/>
          <a:stretch/>
        </p:blipFill>
        <p:spPr bwMode="auto">
          <a:xfrm>
            <a:off x="4368323" y="1746817"/>
            <a:ext cx="4620000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6" name="Picture 46" descr="http://oikos-international.org/standrews/wp-content/uploads/sites/108/2014/03/Old-Course-St-Andrews-Links-Trust-2-960x39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0" r="3055"/>
          <a:stretch/>
        </p:blipFill>
        <p:spPr bwMode="auto">
          <a:xfrm>
            <a:off x="5580112" y="4248112"/>
            <a:ext cx="3408211" cy="223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78255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scotland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857745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Edinburg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Edinburgh Castle, Palace of Holyrood, Royal Mile, Arthur’s Seat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remnant of volcano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Stirling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“Gateway to the Highlands”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between highland &amp; lowland Scotland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Stirling Castle &amp;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Wallace National Monument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8434" name="Picture 2" descr="https://upload.wikimedia.org/wikipedia/commons/thumb/c/c1/Edinburgh_Castle_from_the_south_east.JPG/1920px-Edinburgh_Castle_from_the_south_eas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" t="12511" r="4640" b="17798"/>
          <a:stretch/>
        </p:blipFill>
        <p:spPr bwMode="auto">
          <a:xfrm>
            <a:off x="334563" y="1800000"/>
            <a:ext cx="5173541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upload.wikimedia.org/wikipedia/commons/thumb/1/17/Wfm_wallace_monument_cropped.jpg/800px-Wfm_wallace_monument_croppe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5442" r="7752" b="11232"/>
          <a:stretch/>
        </p:blipFill>
        <p:spPr bwMode="auto">
          <a:xfrm>
            <a:off x="5688124" y="1512000"/>
            <a:ext cx="1512168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s://upload.wikimedia.org/wikipedia/commons/thumb/8/86/Stirlingcastle.jpg/1280px-Stirlingcastl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" t="31668" r="4154" b="9247"/>
          <a:stretch/>
        </p:blipFill>
        <p:spPr bwMode="auto">
          <a:xfrm>
            <a:off x="695182" y="4320000"/>
            <a:ext cx="4812922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http://i.dailymail.co.uk/i/pix/2009/08/28/article-1209574-06329208000005DC-701_468x36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5"/>
          <a:stretch/>
        </p:blipFill>
        <p:spPr bwMode="auto">
          <a:xfrm>
            <a:off x="5688000" y="4320000"/>
            <a:ext cx="3194993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https://upload.wikimedia.org/wikipedia/commons/e/e9/William_Wallace_Statu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t="2824" b="6765"/>
          <a:stretch/>
        </p:blipFill>
        <p:spPr bwMode="auto">
          <a:xfrm>
            <a:off x="7303250" y="1800000"/>
            <a:ext cx="1579743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80602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wales</a:t>
            </a:r>
          </a:p>
        </p:txBody>
      </p:sp>
      <p:pic>
        <p:nvPicPr>
          <p:cNvPr id="24578" name="Picture 2" descr="https://upload.wikimedia.org/wikipedia/commons/thumb/5/59/Flag_of_Wales_2.svg/830px-Flag_of_Wales_2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" y="36000"/>
            <a:ext cx="1380000" cy="82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s://upload.wikimedia.org/wikipedia/en/f/fc/Uk1pnd2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000" y="36000"/>
            <a:ext cx="814419" cy="82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12" descr="http://www.xn--c1adibzobjjo.xn--p1ai/wp-content/uploads/2014/09/51ba99a33af3e6826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6"/>
          <a:stretch/>
        </p:blipFill>
        <p:spPr bwMode="auto">
          <a:xfrm>
            <a:off x="4680000" y="1080000"/>
            <a:ext cx="4284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8" name="Picture 32" descr="http://www.visitbritainblog.com/wp-content/uploads/2014/08/Welsh-Valley-by-David-Peters-on-Flickr-6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" r="9741"/>
          <a:stretch/>
        </p:blipFill>
        <p:spPr bwMode="auto">
          <a:xfrm>
            <a:off x="216000" y="1080000"/>
            <a:ext cx="4283992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44" name="Picture 68" descr="http://cache.diomedia.com/230h/01/AX/UP/01AX-UP9M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658825" y="4088625"/>
            <a:ext cx="3305175" cy="219075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48" name="Picture 72" descr="https://upload.wikimedia.org/wikipedia/commons/9/92/Pentre_Ifan_-neolithic_dolmen_-Wales-1June200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" t="1612" r="2890"/>
          <a:stretch/>
        </p:blipFill>
        <p:spPr bwMode="auto">
          <a:xfrm>
            <a:off x="162515" y="3924197"/>
            <a:ext cx="3024000" cy="2519606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://www.qub.ac.uk/research-centres/cirb/ConservationEducation/Rhododendron/Image,234661,en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337956" y="3744000"/>
            <a:ext cx="2160000" cy="288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90650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Wales</a:t>
            </a:r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–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national parks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24616" name="Picture 40" descr="http://www.visitwales.com/%7E/media/5e1d59b183934e1f8f2ec5f333a89cfe.ashx?h=361&amp;la=en&amp;w=642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6" t="2457" r="1122" b="-1"/>
          <a:stretch/>
        </p:blipFill>
        <p:spPr bwMode="auto">
          <a:xfrm>
            <a:off x="216000" y="3744000"/>
            <a:ext cx="4680000" cy="288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18" name="Picture 42" descr="http://i.telegraph.co.uk/multimedia/archive/02294/Snowdonia-National_2294165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"/>
          <a:stretch/>
        </p:blipFill>
        <p:spPr bwMode="auto">
          <a:xfrm>
            <a:off x="5040000" y="1044000"/>
            <a:ext cx="3852000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Zástupný symbol pro text 2"/>
          <p:cNvSpPr txBox="1">
            <a:spLocks/>
          </p:cNvSpPr>
          <p:nvPr/>
        </p:nvSpPr>
        <p:spPr bwMode="auto">
          <a:xfrm>
            <a:off x="5364088" y="3312000"/>
            <a:ext cx="100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en-GB" sz="1200" b="1" kern="0" dirty="0">
                <a:effectLst/>
                <a:latin typeface="Constantia" panose="02030602050306030303" pitchFamily="18" charset="0"/>
              </a:rPr>
              <a:t>Snowdonia  </a:t>
            </a:r>
            <a:endParaRPr lang="cs-CZ" sz="1200" b="1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40" name="Picture 38" descr="http://www.celtic-trails.com/wp-content/uploads/2012/02/s119-886-a6_pembroke_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5" b="10926"/>
          <a:stretch/>
        </p:blipFill>
        <p:spPr bwMode="auto">
          <a:xfrm>
            <a:off x="5040000" y="3744000"/>
            <a:ext cx="3852000" cy="288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Zástupný symbol pro text 2"/>
          <p:cNvSpPr txBox="1">
            <a:spLocks/>
          </p:cNvSpPr>
          <p:nvPr/>
        </p:nvSpPr>
        <p:spPr bwMode="auto">
          <a:xfrm>
            <a:off x="608929" y="6336000"/>
            <a:ext cx="176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en-GB" sz="1200" b="1" kern="0" dirty="0">
                <a:effectLst/>
                <a:latin typeface="Constantia" panose="02030602050306030303" pitchFamily="18" charset="0"/>
              </a:rPr>
              <a:t>Pembrokeshire Coast  </a:t>
            </a:r>
            <a:endParaRPr lang="cs-CZ" sz="1200" b="1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28674" name="Picture 2" descr="https://unfoldingstories.files.wordpress.com/2013/04/img_173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7" b="17627"/>
          <a:stretch/>
        </p:blipFill>
        <p:spPr bwMode="auto">
          <a:xfrm>
            <a:off x="216000" y="1044000"/>
            <a:ext cx="4680000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Zástupný symbol pro text 2"/>
          <p:cNvSpPr txBox="1">
            <a:spLocks/>
          </p:cNvSpPr>
          <p:nvPr/>
        </p:nvSpPr>
        <p:spPr bwMode="auto">
          <a:xfrm>
            <a:off x="539552" y="3312000"/>
            <a:ext cx="133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en-GB" sz="1200" b="1" kern="0" dirty="0">
                <a:effectLst/>
                <a:latin typeface="Constantia" panose="02030602050306030303" pitchFamily="18" charset="0"/>
              </a:rPr>
              <a:t>Brecon Beacons</a:t>
            </a:r>
            <a:endParaRPr lang="cs-CZ" sz="1200" b="1" kern="0" dirty="0"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78662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Wales</a:t>
            </a:r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–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castles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24622" name="Picture 46" descr="http://www.caernarfon.com/visitwales/caernarf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" t="2073" r="8153" b="8070"/>
          <a:stretch/>
        </p:blipFill>
        <p:spPr bwMode="auto">
          <a:xfrm>
            <a:off x="144000" y="1080000"/>
            <a:ext cx="4448612" cy="277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32" name="Picture 56" descr="http://www.photographers-resource.co.uk/images/A_heritage/castles/Wales/Beaumaris/3166231165_f49e5ea026_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" t="2476" b="1785"/>
          <a:stretch/>
        </p:blipFill>
        <p:spPr bwMode="auto">
          <a:xfrm>
            <a:off x="4718697" y="1080000"/>
            <a:ext cx="4274478" cy="277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34" name="Picture 58" descr="http://www.castlewales.com/conwy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" r="11086"/>
          <a:stretch/>
        </p:blipFill>
        <p:spPr bwMode="auto">
          <a:xfrm>
            <a:off x="144000" y="4117963"/>
            <a:ext cx="3106210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Zástupný symbol pro text 2"/>
          <p:cNvSpPr txBox="1">
            <a:spLocks/>
          </p:cNvSpPr>
          <p:nvPr/>
        </p:nvSpPr>
        <p:spPr bwMode="auto">
          <a:xfrm>
            <a:off x="360000" y="1080000"/>
            <a:ext cx="100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en-GB" sz="1200" b="1" kern="0" dirty="0">
                <a:effectLst/>
                <a:latin typeface="Constantia" panose="02030602050306030303" pitchFamily="18" charset="0"/>
              </a:rPr>
              <a:t>Caernarfon</a:t>
            </a:r>
            <a:endParaRPr lang="cs-CZ" sz="1200" b="1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35" name="Zástupný symbol pro text 2"/>
          <p:cNvSpPr txBox="1">
            <a:spLocks/>
          </p:cNvSpPr>
          <p:nvPr/>
        </p:nvSpPr>
        <p:spPr bwMode="auto">
          <a:xfrm>
            <a:off x="5023104" y="1080000"/>
            <a:ext cx="100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en-GB" sz="1200" b="1" kern="0" dirty="0">
                <a:effectLst/>
                <a:latin typeface="Constantia" panose="02030602050306030303" pitchFamily="18" charset="0"/>
              </a:rPr>
              <a:t>Beaumaris</a:t>
            </a:r>
            <a:endParaRPr lang="cs-CZ" sz="1200" b="1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36" name="Zástupný symbol pro text 2"/>
          <p:cNvSpPr txBox="1">
            <a:spLocks/>
          </p:cNvSpPr>
          <p:nvPr/>
        </p:nvSpPr>
        <p:spPr bwMode="auto">
          <a:xfrm>
            <a:off x="1334613" y="4141056"/>
            <a:ext cx="72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en-GB" sz="1200" b="1" kern="0" dirty="0">
                <a:effectLst/>
                <a:latin typeface="Constantia" panose="02030602050306030303" pitchFamily="18" charset="0"/>
              </a:rPr>
              <a:t> Conwy</a:t>
            </a:r>
            <a:endParaRPr lang="cs-CZ" sz="1200" b="1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26626" name="Picture 2" descr="http://www.britainexpress.com/zen/albums/potd/Harlech-Castle-773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" r="2650"/>
          <a:stretch/>
        </p:blipFill>
        <p:spPr bwMode="auto">
          <a:xfrm>
            <a:off x="5616000" y="4049451"/>
            <a:ext cx="3377175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6" name="Picture 12" descr="https://upload.wikimedia.org/wikipedia/commons/0/05/Pembroke_Castle_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1" r="12329"/>
          <a:stretch/>
        </p:blipFill>
        <p:spPr bwMode="auto">
          <a:xfrm>
            <a:off x="3347201" y="4122800"/>
            <a:ext cx="2160000" cy="2214858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Zástupný symbol pro text 2"/>
          <p:cNvSpPr txBox="1">
            <a:spLocks/>
          </p:cNvSpPr>
          <p:nvPr/>
        </p:nvSpPr>
        <p:spPr bwMode="auto">
          <a:xfrm>
            <a:off x="3996000" y="6048000"/>
            <a:ext cx="100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en-GB" sz="1200" b="1" kern="0" dirty="0">
                <a:effectLst/>
                <a:latin typeface="Constantia" panose="02030602050306030303" pitchFamily="18" charset="0"/>
              </a:rPr>
              <a:t>Pembroke</a:t>
            </a:r>
          </a:p>
        </p:txBody>
      </p:sp>
      <p:sp>
        <p:nvSpPr>
          <p:cNvPr id="44" name="Zástupný symbol pro text 2"/>
          <p:cNvSpPr txBox="1">
            <a:spLocks/>
          </p:cNvSpPr>
          <p:nvPr/>
        </p:nvSpPr>
        <p:spPr bwMode="auto">
          <a:xfrm>
            <a:off x="6908587" y="4087056"/>
            <a:ext cx="79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en-GB" sz="1200" b="1" kern="0" dirty="0" err="1">
                <a:effectLst/>
                <a:latin typeface="Constantia" panose="02030602050306030303" pitchFamily="18" charset="0"/>
              </a:rPr>
              <a:t>Harlech</a:t>
            </a:r>
            <a:endParaRPr lang="en-GB" sz="1200" b="1" kern="0" dirty="0"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71655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Northern Ireland</a:t>
            </a:r>
          </a:p>
        </p:txBody>
      </p:sp>
      <p:pic>
        <p:nvPicPr>
          <p:cNvPr id="1026" name="Picture 2" descr="https://briarcroft.files.wordpress.com/2013/06/rhodiehill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40"/>
          <a:stretch/>
        </p:blipFill>
        <p:spPr bwMode="auto">
          <a:xfrm>
            <a:off x="3474969" y="5616512"/>
            <a:ext cx="1908000" cy="1142488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://homeandaway.dk/wp-content/uploads/2015/02/nordirland-sevaerdighed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" t="4818"/>
          <a:stretch/>
        </p:blipFill>
        <p:spPr bwMode="auto">
          <a:xfrm>
            <a:off x="4716016" y="1044000"/>
            <a:ext cx="4220856" cy="27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2" name="Picture 12" descr="http://cdn-01.belfasttelegraph.co.uk/migration_catalog/article25627782.ece/c2d0c/ALTERNATES/w620/mourneMountain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99"/>
          <a:stretch/>
        </p:blipFill>
        <p:spPr bwMode="auto">
          <a:xfrm>
            <a:off x="216000" y="1044000"/>
            <a:ext cx="4322198" cy="27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6" name="Picture 16" descr="http://irelandfamilyvacations.com/wp-content/uploads/2014/02/Castle-Caldwell-Gatehous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1" t="6177" r="28776" b="6791"/>
          <a:stretch/>
        </p:blipFill>
        <p:spPr bwMode="auto">
          <a:xfrm>
            <a:off x="3491639" y="3888000"/>
            <a:ext cx="1906715" cy="162924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8" name="Picture 18" descr="https://s-media-cache-ak0.pinimg.com/736x/af/e9/7a/afe97add78d4e88d915248f019f430f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9"/>
          <a:stretch/>
        </p:blipFill>
        <p:spPr bwMode="auto">
          <a:xfrm>
            <a:off x="216000" y="3960000"/>
            <a:ext cx="3191075" cy="27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4" name="Picture 24" descr="http://www.hagansleisure.co.uk/media/uploads/Carrick%20A%20Rede%20Bridge%20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17"/>
          <a:stretch/>
        </p:blipFill>
        <p:spPr bwMode="auto">
          <a:xfrm>
            <a:off x="5471858" y="3960000"/>
            <a:ext cx="3462491" cy="27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pro text 2"/>
          <p:cNvSpPr txBox="1">
            <a:spLocks/>
          </p:cNvSpPr>
          <p:nvPr/>
        </p:nvSpPr>
        <p:spPr bwMode="auto">
          <a:xfrm>
            <a:off x="5616000" y="3996000"/>
            <a:ext cx="223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>
                <a:effectLst/>
                <a:latin typeface="Constantia" panose="02030602050306030303" pitchFamily="18" charset="0"/>
              </a:rPr>
              <a:t>Carrick-a-</a:t>
            </a:r>
            <a:r>
              <a:rPr lang="en-GB" sz="1200" b="1" kern="0" dirty="0" err="1">
                <a:effectLst/>
                <a:latin typeface="Constantia" panose="02030602050306030303" pitchFamily="18" charset="0"/>
              </a:rPr>
              <a:t>Rede</a:t>
            </a:r>
            <a:r>
              <a:rPr lang="en-GB" sz="1200" b="1" kern="0" dirty="0">
                <a:effectLst/>
                <a:latin typeface="Constantia" panose="02030602050306030303" pitchFamily="18" charset="0"/>
              </a:rPr>
              <a:t> Rope Bridge</a:t>
            </a:r>
            <a:endParaRPr lang="en-GB" sz="1000" b="1" kern="0" dirty="0"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27132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Northern Ireland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964371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Over two hundred monastic houses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Londonderry – only remaining completely walled city in Ireland 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Old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Bushmill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Distillery – oldest licenced whiskey distillery in the world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31762" name="Picture 18" descr="http://www.corrymeela.org/cmsfiles/events/2015/SeptOctNov/dunluc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" t="12819" r="7723"/>
          <a:stretch/>
        </p:blipFill>
        <p:spPr bwMode="auto">
          <a:xfrm>
            <a:off x="4788024" y="1728000"/>
            <a:ext cx="3960440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4" name="Picture 20" descr="http://i.telegraph.co.uk/multimedia/archive/02474/walls400_2474746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t="5140" b="7390"/>
          <a:stretch/>
        </p:blipFill>
        <p:spPr bwMode="auto">
          <a:xfrm>
            <a:off x="540000" y="4284000"/>
            <a:ext cx="3960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2" name="Picture 28" descr="http://www.travellinglanguages.com/English-in-ireland/wp-content/uploads/sites/2/2015/02/Bushmills_Old_Bushmills_Distillery_300_dpi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7" t="18663" b="15932"/>
          <a:stretch/>
        </p:blipFill>
        <p:spPr bwMode="auto">
          <a:xfrm>
            <a:off x="4788000" y="4284000"/>
            <a:ext cx="3960000" cy="2448272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Zástupný symbol pro text 2"/>
          <p:cNvSpPr txBox="1">
            <a:spLocks/>
          </p:cNvSpPr>
          <p:nvPr/>
        </p:nvSpPr>
        <p:spPr bwMode="auto">
          <a:xfrm>
            <a:off x="5018348" y="3839067"/>
            <a:ext cx="133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 err="1">
                <a:effectLst/>
                <a:latin typeface="Constantia" panose="02030602050306030303" pitchFamily="18" charset="0"/>
              </a:rPr>
              <a:t>Dunluce</a:t>
            </a:r>
            <a:r>
              <a:rPr lang="cs-CZ" sz="1200" b="1" kern="0" dirty="0">
                <a:effectLst/>
                <a:latin typeface="Constantia" panose="02030602050306030303" pitchFamily="18" charset="0"/>
              </a:rPr>
              <a:t> </a:t>
            </a:r>
            <a:r>
              <a:rPr lang="cs-CZ" sz="1200" b="1" kern="0" dirty="0" err="1">
                <a:effectLst/>
                <a:latin typeface="Constantia" panose="02030602050306030303" pitchFamily="18" charset="0"/>
              </a:rPr>
              <a:t>Castle</a:t>
            </a:r>
            <a:endParaRPr lang="en-GB" sz="1000" b="1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39" name="Picture 12" descr="Maghera Church - geograph.org.uk - 22232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" r="489" b="18270"/>
          <a:stretch/>
        </p:blipFill>
        <p:spPr bwMode="auto">
          <a:xfrm>
            <a:off x="540659" y="1728000"/>
            <a:ext cx="3960000" cy="2433125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4" descr="http://www.whisky-drinker.com/pages/wp-content/uploads/2011/05/BM_BOTTLES_LINEUP_RGB-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760" b="90186" l="1313" r="97813">
                        <a14:foregroundMark x1="25625" y1="16357" x2="30375" y2="86826"/>
                        <a14:foregroundMark x1="42500" y1="17418" x2="45750" y2="87003"/>
                        <a14:foregroundMark x1="58188" y1="16357" x2="60313" y2="88506"/>
                        <a14:foregroundMark x1="73813" y1="13528" x2="75375" y2="88771"/>
                        <a14:foregroundMark x1="90000" y1="13793" x2="90750" y2="87887"/>
                        <a14:foregroundMark x1="88000" y1="13793" x2="90125" y2="13793"/>
                        <a14:foregroundMark x1="40625" y1="13970" x2="41750" y2="13528"/>
                        <a14:foregroundMark x1="24688" y1="13528" x2="26687" y2="12644"/>
                        <a14:foregroundMark x1="84438" y1="88064" x2="95375" y2="87268"/>
                        <a14:foregroundMark x1="69375" y1="87887" x2="78750" y2="87622"/>
                        <a14:foregroundMark x1="54500" y1="87622" x2="56938" y2="86561"/>
                        <a14:foregroundMark x1="5500" y1="87445" x2="14375" y2="87445"/>
                        <a14:foregroundMark x1="21625" y1="87268" x2="31125" y2="87003"/>
                        <a14:foregroundMark x1="37563" y1="87622" x2="46625" y2="87268"/>
                        <a14:foregroundMark x1="7187" y1="88771" x2="14063" y2="88329"/>
                        <a14:foregroundMark x1="23438" y1="88329" x2="31000" y2="88329"/>
                        <a14:foregroundMark x1="54937" y1="88771" x2="60750" y2="88064"/>
                        <a14:backgroundMark x1="56813" y1="89213" x2="60625" y2="89213"/>
                        <a14:backgroundMark x1="88438" y1="88771" x2="91688" y2="88771"/>
                        <a14:backgroundMark x1="21313" y1="89213" x2="31438" y2="8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515" b="9615"/>
          <a:stretch/>
        </p:blipFill>
        <p:spPr bwMode="auto">
          <a:xfrm>
            <a:off x="6766633" y="288000"/>
            <a:ext cx="2066462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96900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Unesco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world heritage sites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872816"/>
          </a:xfrm>
        </p:spPr>
        <p:txBody>
          <a:bodyPr/>
          <a:lstStyle/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23 cultural sites, four natural sites, one of cultural-natural character</a:t>
            </a: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17 in England, four in Scotland, three in Wales, one in Northern Ireland, Bermuda, Pitcairn Islands &amp; Saint Helena</a:t>
            </a:r>
          </a:p>
        </p:txBody>
      </p:sp>
      <p:pic>
        <p:nvPicPr>
          <p:cNvPr id="4098" name="Picture 2" descr="River Stour in Canterbury, England - May 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652" r="13231" b="10670"/>
          <a:stretch/>
        </p:blipFill>
        <p:spPr bwMode="auto">
          <a:xfrm>
            <a:off x="216000" y="1764000"/>
            <a:ext cx="4104456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0" descr="https://upload.wikimedia.org/wikipedia/commons/thumb/d/dd/Lincoln_Cathedral_Nave_1%2C_Lincolnshire%2C_UK_-_Diliff.jpg/1024px-Lincoln_Cathedral_Nave_1%2C_Lincolnshire%2C_UK_-_Diliff.jpg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" r="5536" b="8156"/>
          <a:stretch/>
        </p:blipFill>
        <p:spPr bwMode="auto">
          <a:xfrm>
            <a:off x="5969160" y="4320000"/>
            <a:ext cx="2988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ld Royal Naval College Chapel Interior, Greenwich, London, UK - Diliff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4"/>
          <a:stretch/>
        </p:blipFill>
        <p:spPr bwMode="auto">
          <a:xfrm>
            <a:off x="216000" y="4320000"/>
            <a:ext cx="4104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8" descr="http://images.boomsbeat.com/data/images/full/38904/canterbury_cathedral_20-jpg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65"/>
          <a:stretch/>
        </p:blipFill>
        <p:spPr bwMode="auto">
          <a:xfrm>
            <a:off x="4428000" y="4320000"/>
            <a:ext cx="1440144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pixdaus.com/files/items/pics/1/16/251116_08a390f8f7f92552eba72650450603e1_larg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" t="10937" r="1922" b="20193"/>
          <a:stretch/>
        </p:blipFill>
        <p:spPr bwMode="auto">
          <a:xfrm>
            <a:off x="4428000" y="1764000"/>
            <a:ext cx="45288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10530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Heart of Neolithic Orkney</a:t>
            </a:r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(Scotland)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1438389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Four sites, 5,000 years BP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Skara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Brae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(settlement with stone built houses connected by narrow roofed passages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Maes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Howe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large chambered tomb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Stones of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Stenness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four surviving standing stones &amp;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surrounding ditch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Ring of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Brodgar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36 surviving stones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</p:txBody>
      </p:sp>
      <p:pic>
        <p:nvPicPr>
          <p:cNvPr id="1030" name="Picture 6" descr="https://digitaldirtvirtualpasts.files.wordpress.com/2013/05/skara_brae_kap_06_hires_c2a9k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8" r="8210"/>
          <a:stretch/>
        </p:blipFill>
        <p:spPr bwMode="auto">
          <a:xfrm>
            <a:off x="216000" y="2268000"/>
            <a:ext cx="3781647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eshowe Chambered Cair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5" r="36796" b="17618"/>
          <a:stretch/>
        </p:blipFill>
        <p:spPr bwMode="auto">
          <a:xfrm>
            <a:off x="4140000" y="2088000"/>
            <a:ext cx="3600432" cy="2000952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educationscotland.gov.uk/Images/Maes-Howe-chamber-large_tcm4-5629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" t="2540" r="10410" b="7049"/>
          <a:stretch/>
        </p:blipFill>
        <p:spPr bwMode="auto">
          <a:xfrm>
            <a:off x="7242554" y="2353310"/>
            <a:ext cx="1715740" cy="14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2.bp.blogspot.com/-8pOnqaXMb5I/T-8nLocvYaI/AAAAAAAACGo/7fXovNsmsmE/s1600/Orkney_KAP_Standing_Stones_of_Stennes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9" t="20375" r="33205" b="23814"/>
          <a:stretch/>
        </p:blipFill>
        <p:spPr bwMode="auto">
          <a:xfrm>
            <a:off x="216000" y="4753132"/>
            <a:ext cx="3131864" cy="201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://www.aolcdn.com/photogalleryassets/mydailyuk/911648/ring-of-brodgar-standing-stones-13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6223" r="6953"/>
          <a:stretch/>
        </p:blipFill>
        <p:spPr bwMode="auto">
          <a:xfrm>
            <a:off x="5352665" y="4221088"/>
            <a:ext cx="3608519" cy="253196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://im.ft-static.com/content/images/9258b3a2-2717-11e3-bbeb-00144feab7de.im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1" b="7358"/>
          <a:stretch/>
        </p:blipFill>
        <p:spPr bwMode="auto">
          <a:xfrm>
            <a:off x="3492000" y="4752000"/>
            <a:ext cx="1728000" cy="201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86562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England</a:t>
            </a:r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–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iconic sites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894850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Plymouth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Pilgrims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Mayflower Steps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Portsmouth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HMS Victory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Southampton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RMS Titanic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D-Day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</p:txBody>
      </p:sp>
      <p:pic>
        <p:nvPicPr>
          <p:cNvPr id="2054" name="Picture 6" descr="http://susanscott.net/images/WhiteCliffs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0" t="14036" r="5347"/>
          <a:stretch/>
        </p:blipFill>
        <p:spPr bwMode="auto">
          <a:xfrm>
            <a:off x="216000" y="1188000"/>
            <a:ext cx="3132000" cy="18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text 2"/>
          <p:cNvSpPr txBox="1">
            <a:spLocks/>
          </p:cNvSpPr>
          <p:nvPr/>
        </p:nvSpPr>
        <p:spPr bwMode="auto">
          <a:xfrm>
            <a:off x="395536" y="1188000"/>
            <a:ext cx="75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>
                <a:effectLst/>
                <a:latin typeface="Constantia" panose="02030602050306030303" pitchFamily="18" charset="0"/>
              </a:rPr>
              <a:t>Dover</a:t>
            </a:r>
            <a:endParaRPr lang="cs-CZ" sz="12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2056" name="Picture 8" descr="https://upload.wikimedia.org/wikipedia/commons/thumb/8/8a/The_Bridge_of_Sighs_looking_west_towards_Catte_Street.jpg/1280px-The_Bridge_of_Sighs_looking_west_towards_Catte_Stree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6000" y="1188000"/>
            <a:ext cx="2412000" cy="18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ástupný symbol pro text 2"/>
          <p:cNvSpPr txBox="1">
            <a:spLocks/>
          </p:cNvSpPr>
          <p:nvPr/>
        </p:nvSpPr>
        <p:spPr bwMode="auto">
          <a:xfrm>
            <a:off x="6607126" y="1188000"/>
            <a:ext cx="75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>
                <a:effectLst/>
                <a:latin typeface="Constantia" panose="02030602050306030303" pitchFamily="18" charset="0"/>
              </a:rPr>
              <a:t>Oxford</a:t>
            </a:r>
            <a:endParaRPr lang="cs-CZ" sz="12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2058" name="Picture 10" descr="https://upload.wikimedia.org/wikipedia/commons/5/5d/Part_of_Peterhouse_College_-_geograph.org.uk_-_1508178.jpg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3" b="30268"/>
          <a:stretch/>
        </p:blipFill>
        <p:spPr bwMode="auto">
          <a:xfrm>
            <a:off x="6516000" y="3078000"/>
            <a:ext cx="2412000" cy="18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ástupný symbol pro text 2"/>
          <p:cNvSpPr txBox="1">
            <a:spLocks/>
          </p:cNvSpPr>
          <p:nvPr/>
        </p:nvSpPr>
        <p:spPr bwMode="auto">
          <a:xfrm>
            <a:off x="6693759" y="3060000"/>
            <a:ext cx="100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Cambridge</a:t>
            </a:r>
            <a:endParaRPr lang="cs-CZ" sz="1200" kern="0" dirty="0">
              <a:solidFill>
                <a:schemeClr val="accent4">
                  <a:lumMod val="25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2062" name="Picture 14" descr="https://upload.wikimedia.org/wikipedia/commons/9/90/William_Shakespeare_-birthplace_-house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5" b="9312"/>
          <a:stretch/>
        </p:blipFill>
        <p:spPr bwMode="auto">
          <a:xfrm>
            <a:off x="3492000" y="3078000"/>
            <a:ext cx="2880000" cy="18002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ástupný symbol pro text 2"/>
          <p:cNvSpPr txBox="1">
            <a:spLocks/>
          </p:cNvSpPr>
          <p:nvPr/>
        </p:nvSpPr>
        <p:spPr bwMode="auto">
          <a:xfrm>
            <a:off x="5371393" y="3060000"/>
            <a:ext cx="86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>
                <a:effectLst/>
                <a:latin typeface="Constantia" panose="02030602050306030303" pitchFamily="18" charset="0"/>
              </a:rPr>
              <a:t>Stratford</a:t>
            </a:r>
            <a:endParaRPr lang="cs-CZ" sz="12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2074" name="Picture 26" descr="http://www.chesterbagatelle.co.uk/chester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1"/>
          <a:stretch/>
        </p:blipFill>
        <p:spPr bwMode="auto">
          <a:xfrm>
            <a:off x="216000" y="4969318"/>
            <a:ext cx="2402875" cy="18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ástupný symbol pro text 2"/>
          <p:cNvSpPr txBox="1">
            <a:spLocks/>
          </p:cNvSpPr>
          <p:nvPr/>
        </p:nvSpPr>
        <p:spPr bwMode="auto">
          <a:xfrm>
            <a:off x="1800000" y="4968000"/>
            <a:ext cx="75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 err="1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Chester</a:t>
            </a:r>
            <a:endParaRPr lang="cs-CZ" sz="1200" kern="0" dirty="0">
              <a:solidFill>
                <a:schemeClr val="accent4">
                  <a:lumMod val="25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2076" name="Picture 28" descr="https://upload.wikimedia.org/wikipedia/commons/3/3b/The_Royal_Pavilion_Brighton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3389"/>
          <a:stretch/>
        </p:blipFill>
        <p:spPr bwMode="auto">
          <a:xfrm>
            <a:off x="216000" y="3078000"/>
            <a:ext cx="3132000" cy="18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upload.wikimedia.org/wikipedia/commons/thumb/6/6c/MayflowerSteps.jpg/800px-MayflowerStep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522" y="4968000"/>
            <a:ext cx="1332000" cy="18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a/a2/Cherhillwhitehorse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4" t="15991" r="6095" b="14217"/>
          <a:stretch/>
        </p:blipFill>
        <p:spPr bwMode="auto">
          <a:xfrm>
            <a:off x="3492000" y="1188000"/>
            <a:ext cx="2880320" cy="18002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ástupný symbol pro text 2"/>
          <p:cNvSpPr txBox="1">
            <a:spLocks/>
          </p:cNvSpPr>
          <p:nvPr/>
        </p:nvSpPr>
        <p:spPr bwMode="auto">
          <a:xfrm>
            <a:off x="4050000" y="1188000"/>
            <a:ext cx="176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 err="1">
                <a:effectLst/>
                <a:latin typeface="Constantia" panose="02030602050306030303" pitchFamily="18" charset="0"/>
              </a:rPr>
              <a:t>Cherhill</a:t>
            </a:r>
            <a:r>
              <a:rPr lang="en-GB" sz="1200" b="1" kern="0" dirty="0">
                <a:effectLst/>
                <a:latin typeface="Constantia" panose="02030602050306030303" pitchFamily="18" charset="0"/>
              </a:rPr>
              <a:t> White Horse</a:t>
            </a:r>
            <a:endParaRPr lang="en-GB" sz="12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1030" name="Picture 6" descr="https://upload.wikimedia.org/wikipedia/commons/thumb/8/8a/Old_Portsmouth.jpg/1280px-Old_Portsmouth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6" t="11478" r="9269"/>
          <a:stretch/>
        </p:blipFill>
        <p:spPr bwMode="auto">
          <a:xfrm>
            <a:off x="4212024" y="4968000"/>
            <a:ext cx="2531625" cy="18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Zástupný symbol pro text 2"/>
          <p:cNvSpPr txBox="1">
            <a:spLocks/>
          </p:cNvSpPr>
          <p:nvPr/>
        </p:nvSpPr>
        <p:spPr bwMode="auto">
          <a:xfrm>
            <a:off x="9972600" y="-2979712"/>
            <a:ext cx="108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>
                <a:effectLst/>
                <a:latin typeface="Constantia" panose="02030602050306030303" pitchFamily="18" charset="0"/>
              </a:rPr>
              <a:t>Portsmouth</a:t>
            </a:r>
            <a:endParaRPr lang="cs-CZ" sz="12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1034" name="Picture 10" descr="https://upload.wikimedia.org/wikipedia/commons/e/e3/RMS_Titanic_Musician%27s_Memorial,_Southampton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1" r="6379"/>
          <a:stretch/>
        </p:blipFill>
        <p:spPr bwMode="auto">
          <a:xfrm>
            <a:off x="6876000" y="4968000"/>
            <a:ext cx="2052000" cy="18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35602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St </a:t>
            </a:r>
            <a:r>
              <a:rPr lang="cs-CZ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kilda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1237859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Volcanic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archipelago off the west coast of Scotland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no permanent residents since 1930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Towering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black cliffs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(430 metres)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with steep grass-green slopes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One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million seabirds at the breeding season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incl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rare &amp; endangered species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Evidence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two millennia of human occupation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stone huts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&amp;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houses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field systems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</p:txBody>
      </p:sp>
      <p:pic>
        <p:nvPicPr>
          <p:cNvPr id="2050" name="Picture 2" descr="http://3.bp.blogspot.com/_YDeW6uBEz2o/SGqdnNmCSyI/AAAAAAAADYs/JrRDYRorXWk/s400/080602IMG_379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2" r="10788"/>
          <a:stretch/>
        </p:blipFill>
        <p:spPr bwMode="auto">
          <a:xfrm>
            <a:off x="4248000" y="2016000"/>
            <a:ext cx="2592288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upload.wikimedia.org/wikipedia/commons/e/eb/Soaysheepkild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3" t="1216" r="25410" b="-1119"/>
          <a:stretch/>
        </p:blipFill>
        <p:spPr bwMode="auto">
          <a:xfrm>
            <a:off x="6984000" y="4679896"/>
            <a:ext cx="1872000" cy="1872208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upload.wikimedia.org/wikipedia/commons/9/94/Machias_Seal_Island_puffin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0" t="377" r="17328" b="3350"/>
          <a:stretch/>
        </p:blipFill>
        <p:spPr bwMode="auto">
          <a:xfrm>
            <a:off x="6984000" y="2173747"/>
            <a:ext cx="1872000" cy="2016224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://www.northernlight-uk.com/wp-content/uploads/2012/08/the-high-street-in-the-village-on-hirta-st-kilda-by-dawn-menzie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3" t="8975" r="1" b="6029"/>
          <a:stretch/>
        </p:blipFill>
        <p:spPr bwMode="auto">
          <a:xfrm>
            <a:off x="3635896" y="4500000"/>
            <a:ext cx="3201068" cy="223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http://i4.dailyrecord.co.uk/incoming/article1761256.ece/ALTERNATES/s615/St%20Kilda%2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8" t="15241" r="3441"/>
          <a:stretch/>
        </p:blipFill>
        <p:spPr bwMode="auto">
          <a:xfrm>
            <a:off x="288000" y="2016000"/>
            <a:ext cx="3816424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8" name="Picture 40" descr="http://images.nationalgeographic.com/wpf/media-live/photos/000/596/cache/st-kilda-hebrides-scotland_59660_990x74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" t="19565" r="11107" b="5163"/>
          <a:stretch/>
        </p:blipFill>
        <p:spPr bwMode="auto">
          <a:xfrm>
            <a:off x="288000" y="4500000"/>
            <a:ext cx="3211762" cy="2233303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ástupný symbol pro text 2"/>
          <p:cNvSpPr txBox="1">
            <a:spLocks/>
          </p:cNvSpPr>
          <p:nvPr/>
        </p:nvSpPr>
        <p:spPr bwMode="auto">
          <a:xfrm>
            <a:off x="7025588" y="2232000"/>
            <a:ext cx="133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 err="1">
                <a:effectLst/>
                <a:latin typeface="Constantia" panose="02030602050306030303" pitchFamily="18" charset="0"/>
              </a:rPr>
              <a:t>Atlantic</a:t>
            </a:r>
            <a:r>
              <a:rPr lang="cs-CZ" sz="1200" b="1" kern="0" dirty="0">
                <a:effectLst/>
                <a:latin typeface="Constantia" panose="02030602050306030303" pitchFamily="18" charset="0"/>
              </a:rPr>
              <a:t> </a:t>
            </a:r>
            <a:r>
              <a:rPr lang="cs-CZ" sz="1200" b="1" kern="0" dirty="0" err="1">
                <a:effectLst/>
                <a:latin typeface="Constantia" panose="02030602050306030303" pitchFamily="18" charset="0"/>
              </a:rPr>
              <a:t>puffin</a:t>
            </a:r>
            <a:endParaRPr lang="en-GB" sz="1000" b="1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26" name="Zástupný symbol pro text 2"/>
          <p:cNvSpPr txBox="1">
            <a:spLocks/>
          </p:cNvSpPr>
          <p:nvPr/>
        </p:nvSpPr>
        <p:spPr bwMode="auto">
          <a:xfrm>
            <a:off x="7372982" y="4644000"/>
            <a:ext cx="144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 err="1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Feral</a:t>
            </a:r>
            <a:r>
              <a:rPr lang="cs-CZ" sz="1200" b="1" kern="0" dirty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200" b="1" kern="0" dirty="0" err="1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Soay</a:t>
            </a:r>
            <a:r>
              <a:rPr lang="cs-CZ" sz="1200" b="1" kern="0" dirty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200" b="1" kern="0" dirty="0" err="1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sheep</a:t>
            </a:r>
            <a:endParaRPr lang="en-GB" sz="1000" b="1" kern="0" dirty="0">
              <a:solidFill>
                <a:schemeClr val="accent4">
                  <a:lumMod val="25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27" name="Zástupný symbol pro text 2"/>
          <p:cNvSpPr txBox="1">
            <a:spLocks/>
          </p:cNvSpPr>
          <p:nvPr/>
        </p:nvSpPr>
        <p:spPr bwMode="auto">
          <a:xfrm>
            <a:off x="4858775" y="2088000"/>
            <a:ext cx="144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 err="1">
                <a:effectLst/>
                <a:latin typeface="Constantia" panose="02030602050306030303" pitchFamily="18" charset="0"/>
              </a:rPr>
              <a:t>Stac</a:t>
            </a:r>
            <a:r>
              <a:rPr lang="cs-CZ" sz="1200" b="1" kern="0" dirty="0">
                <a:effectLst/>
                <a:latin typeface="Constantia" panose="02030602050306030303" pitchFamily="18" charset="0"/>
              </a:rPr>
              <a:t> </a:t>
            </a:r>
            <a:r>
              <a:rPr lang="cs-CZ" sz="1200" b="1" kern="0" dirty="0" err="1">
                <a:effectLst/>
                <a:latin typeface="Constantia" panose="02030602050306030303" pitchFamily="18" charset="0"/>
              </a:rPr>
              <a:t>Levenish</a:t>
            </a:r>
            <a:endParaRPr lang="en-GB" sz="1000" b="1" kern="0" dirty="0"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22478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Forth bridge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692791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Railway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bridge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spans the estuary of the Forth River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opened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 1890 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Earliest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great multi-span cantilever bridge in the world &amp; one of the longest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(2,529 metres)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3076" name="Picture 4" descr="https://upload.wikimedia.org/wikipedia/commons/b/bd/The_guts_of_the_Forth_Bridge_-_geograph.org.uk_-_13187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00" y="2896096"/>
            <a:ext cx="3204000" cy="2896376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bostondecksandporches.files.wordpress.com/2014/12/cantilever_bridge-forth-bridge-edinburgh-scotland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t="10203" b="11659"/>
          <a:stretch/>
        </p:blipFill>
        <p:spPr bwMode="auto">
          <a:xfrm>
            <a:off x="180000" y="1484784"/>
            <a:ext cx="5437854" cy="288032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watchoot.files.wordpress.com/2012/07/forth-bridg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34" b="11512"/>
          <a:stretch/>
        </p:blipFill>
        <p:spPr bwMode="auto">
          <a:xfrm>
            <a:off x="449710" y="4500000"/>
            <a:ext cx="4898434" cy="223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22265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Old and new town of Edinburgh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604026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Old Town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along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ridge from the Castle on Castle Rock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(remnant of volcano)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Palace of Holyrood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Medieval narrow closes, merchant &amp; noble houses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(up to six storeys)</a:t>
            </a:r>
          </a:p>
        </p:txBody>
      </p:sp>
      <p:pic>
        <p:nvPicPr>
          <p:cNvPr id="1036" name="Picture 12" descr="File:St Giles Cathedral - 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2" r="10278"/>
          <a:stretch/>
        </p:blipFill>
        <p:spPr bwMode="auto">
          <a:xfrm>
            <a:off x="180000" y="4140000"/>
            <a:ext cx="2592289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ástupný symbol pro text 2"/>
          <p:cNvSpPr txBox="1">
            <a:spLocks/>
          </p:cNvSpPr>
          <p:nvPr/>
        </p:nvSpPr>
        <p:spPr bwMode="auto">
          <a:xfrm>
            <a:off x="1692000" y="4140000"/>
            <a:ext cx="97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>
                <a:solidFill>
                  <a:srgbClr val="00602B"/>
                </a:solidFill>
                <a:effectLst/>
                <a:latin typeface="Constantia" panose="02030602050306030303" pitchFamily="18" charset="0"/>
              </a:rPr>
              <a:t>Saint </a:t>
            </a:r>
            <a:r>
              <a:rPr lang="cs-CZ" sz="1200" b="1" kern="0" dirty="0" err="1">
                <a:solidFill>
                  <a:srgbClr val="00602B"/>
                </a:solidFill>
                <a:effectLst/>
                <a:latin typeface="Constantia" panose="02030602050306030303" pitchFamily="18" charset="0"/>
              </a:rPr>
              <a:t>Giles</a:t>
            </a:r>
            <a:endParaRPr lang="en-GB" sz="1000" b="1" kern="0" dirty="0">
              <a:solidFill>
                <a:srgbClr val="00602B"/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050" name="Picture 26" descr="https://files.list.co.uk/images/2009/09/24/old-town-pic-LST0483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9" b="10695"/>
          <a:stretch/>
        </p:blipFill>
        <p:spPr bwMode="auto">
          <a:xfrm>
            <a:off x="2885206" y="4464000"/>
            <a:ext cx="3049876" cy="187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Zástupný symbol pro text 2"/>
          <p:cNvSpPr txBox="1">
            <a:spLocks/>
          </p:cNvSpPr>
          <p:nvPr/>
        </p:nvSpPr>
        <p:spPr bwMode="auto">
          <a:xfrm>
            <a:off x="5004048" y="4464000"/>
            <a:ext cx="90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>
                <a:solidFill>
                  <a:srgbClr val="00602B"/>
                </a:solidFill>
                <a:effectLst/>
                <a:latin typeface="Constantia" panose="02030602050306030303" pitchFamily="18" charset="0"/>
              </a:rPr>
              <a:t>Old Town</a:t>
            </a:r>
            <a:endParaRPr lang="en-GB" sz="1000" b="1" kern="0" dirty="0">
              <a:solidFill>
                <a:srgbClr val="00602B"/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40" name="Picture 24" descr="http://www.eprover.org/EVENTS/PAAR-2010/Arthurs_seat_edinburg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76"/>
          <a:stretch/>
        </p:blipFill>
        <p:spPr bwMode="auto">
          <a:xfrm>
            <a:off x="6048000" y="4140000"/>
            <a:ext cx="2944162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Zástupný symbol pro text 2"/>
          <p:cNvSpPr txBox="1">
            <a:spLocks/>
          </p:cNvSpPr>
          <p:nvPr/>
        </p:nvSpPr>
        <p:spPr bwMode="auto">
          <a:xfrm>
            <a:off x="7740000" y="4140000"/>
            <a:ext cx="111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>
                <a:solidFill>
                  <a:srgbClr val="00602B"/>
                </a:solidFill>
                <a:effectLst/>
                <a:latin typeface="Constantia" panose="02030602050306030303" pitchFamily="18" charset="0"/>
              </a:rPr>
              <a:t>Arthur’s Seat</a:t>
            </a:r>
            <a:endParaRPr lang="en-GB" sz="1000" b="1" kern="0" dirty="0">
              <a:solidFill>
                <a:srgbClr val="00602B"/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070" name="Picture 46" descr="https://upload.wikimedia.org/wikipedia/commons/8/86/Royal_Palace_of_Holyroodhouse_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8" r="4391"/>
          <a:stretch/>
        </p:blipFill>
        <p:spPr bwMode="auto">
          <a:xfrm>
            <a:off x="5242787" y="1507971"/>
            <a:ext cx="3744416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celysvet.cz/krasne-fotky/staty/164/edinburgh-castle--edinburgh--scotland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"/>
          <a:stretch/>
        </p:blipFill>
        <p:spPr bwMode="auto">
          <a:xfrm>
            <a:off x="179512" y="1512000"/>
            <a:ext cx="3145432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Zástupný symbol pro text 2"/>
          <p:cNvSpPr txBox="1">
            <a:spLocks/>
          </p:cNvSpPr>
          <p:nvPr/>
        </p:nvSpPr>
        <p:spPr bwMode="auto">
          <a:xfrm>
            <a:off x="2401182" y="3708000"/>
            <a:ext cx="64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>
                <a:effectLst/>
                <a:latin typeface="Constantia" panose="02030602050306030303" pitchFamily="18" charset="0"/>
              </a:rPr>
              <a:t>Castle </a:t>
            </a:r>
            <a:endParaRPr lang="en-GB" sz="1000" b="1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25" name="Picture 18" descr="https://upload.wikimedia.org/wikipedia/commons/c/c9/Edinburgh_map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6" t="4647" r="-101" b="27177"/>
          <a:stretch/>
        </p:blipFill>
        <p:spPr bwMode="auto">
          <a:xfrm>
            <a:off x="3415865" y="2137971"/>
            <a:ext cx="1736001" cy="126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ástupný symbol pro text 2"/>
          <p:cNvSpPr txBox="1">
            <a:spLocks/>
          </p:cNvSpPr>
          <p:nvPr/>
        </p:nvSpPr>
        <p:spPr bwMode="auto">
          <a:xfrm>
            <a:off x="5545952" y="3708000"/>
            <a:ext cx="93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 err="1">
                <a:effectLst/>
                <a:latin typeface="Constantia" panose="02030602050306030303" pitchFamily="18" charset="0"/>
              </a:rPr>
              <a:t>Hollyrood</a:t>
            </a:r>
            <a:endParaRPr lang="en-GB" sz="1000" b="1" kern="0" dirty="0"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68414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Old and new town of Edinburgh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677860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New Town –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Neo-Classical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glacial plain to the north of Old Town, large green spaces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18c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onwards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en-GB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Waverley Valley with Princes Street Gardens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058" name="Picture 34" descr="http://www.stuckonscotland.co.uk/pictures/new_town_edinburgh_scotland_G61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" t="4240" r="2947" b="3426"/>
          <a:stretch/>
        </p:blipFill>
        <p:spPr bwMode="auto">
          <a:xfrm>
            <a:off x="4644008" y="1548000"/>
            <a:ext cx="3960000" cy="255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www.greatrail.com/media/21424417/edinburgh-victoria-street-c-scottish-viewpoin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3" r="9447"/>
          <a:stretch/>
        </p:blipFill>
        <p:spPr bwMode="auto">
          <a:xfrm>
            <a:off x="4644000" y="4212000"/>
            <a:ext cx="3960000" cy="255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://3randolph.com/wp-content/uploads/2013/02/RandolphCrescent3_Exterior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" y="1548000"/>
            <a:ext cx="3960000" cy="255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http://m.999photos.com/uk/edinburgh/princes_street_gardens_3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1" r="3689"/>
          <a:stretch/>
        </p:blipFill>
        <p:spPr bwMode="auto">
          <a:xfrm>
            <a:off x="504000" y="4212000"/>
            <a:ext cx="3960000" cy="255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62599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New Lanark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1268856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Small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18 century village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Early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19 century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philanthropist &amp; Utopian idealist Robert Owen bought the site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</a:rPr>
              <a:t>→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Turned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it into model industrial community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Cotton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mill buildings, spacious workers’ housing, public facilities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educational institute &amp; school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5124" name="Picture 4" descr="https://upload.wikimedia.org/wikipedia/commons/0/0a/NewlanarkNL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6" b="8959"/>
          <a:stretch/>
        </p:blipFill>
        <p:spPr bwMode="auto">
          <a:xfrm>
            <a:off x="4854975" y="2014098"/>
            <a:ext cx="3611173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upload.wikimedia.org/wikipedia/commons/4/4a/Robert_Owen%27s_House%2C_New_Lanar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0" b="7971"/>
          <a:stretch/>
        </p:blipFill>
        <p:spPr bwMode="auto">
          <a:xfrm>
            <a:off x="6300000" y="4584835"/>
            <a:ext cx="2666939" cy="208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newlanarkhotel.co.uk/upload/images/Aerial%20Hote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1" r="7512" b="4453"/>
          <a:stretch/>
        </p:blipFill>
        <p:spPr bwMode="auto">
          <a:xfrm>
            <a:off x="216965" y="2014098"/>
            <a:ext cx="3960158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s://owenrobert.files.wordpress.com/2012/01/1517386039_84f86632c7_z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5" b="8607"/>
          <a:stretch/>
        </p:blipFill>
        <p:spPr bwMode="auto">
          <a:xfrm>
            <a:off x="180000" y="4464000"/>
            <a:ext cx="3892079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https://upload.wikimedia.org/wikipedia/commons/a/ae/New_Lanark_waterwheel_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8" b="5554"/>
          <a:stretch/>
        </p:blipFill>
        <p:spPr bwMode="auto">
          <a:xfrm>
            <a:off x="4192414" y="4584835"/>
            <a:ext cx="1987251" cy="208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19049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giant’s causeway and causeway coast</a:t>
            </a:r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</a:p>
          <a:p>
            <a:pPr eaLnBrk="1" hangingPunct="1"/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(northern Ireland)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80000" cy="872816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40,000 massive black basalt columns projecting out of the sea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volcanic activity 50-60 million years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BP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Tops of columns form stepping stones leading from the cliff foot &amp; disappear under the sea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Most hexagonal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(some with four, five, seven or eight sides;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tallest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about 12 metres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28 metres thick in places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</p:txBody>
      </p:sp>
      <p:pic>
        <p:nvPicPr>
          <p:cNvPr id="6154" name="Picture 10" descr="https://img1.etsystatic.com/013/0/5491011/il_570xN.420702825_9bk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4248000"/>
            <a:ext cx="3789975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://affairstoday.co.uk/wp-content/uploads/2015/03/northern-ireland-giants-causeway-1920x10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00" y="1764000"/>
            <a:ext cx="4221582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http://ccralive.com/wp-content/uploads/2010/09/giants_causeway_01-1024x68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5"/>
          <a:stretch/>
        </p:blipFill>
        <p:spPr bwMode="auto">
          <a:xfrm>
            <a:off x="468000" y="1764000"/>
            <a:ext cx="3783255" cy="2375985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://www.europe-autos.com/wp-content/uploads/2012/06/Giants-causeway-N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00" y="4248000"/>
            <a:ext cx="4212000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76376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Frontiers of the roman empire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160625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 century AD to defend Roman Empire from the ‘barbarians’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Limes Romanus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5,000 km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from the Atlantic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across Europe to Black Sea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Red Sea &amp; across North Africa)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Remnants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walls, ditches, forts, fortresses, watchtowers &amp; civilian settlements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118 km long Hadrian’s Wall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Hadrian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122 AD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60 km long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Antonine’s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Wall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Antonius Pius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142 AD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</p:txBody>
      </p:sp>
      <p:pic>
        <p:nvPicPr>
          <p:cNvPr id="5" name="Obrázek 4" descr="https://upload.wikimedia.org/wikipedia/commons/thumb/c/ce/Hadrians_Wall_map.svg/800px-Hadrians_Wall_map.svg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" t="734" r="1028" b="824"/>
          <a:stretch/>
        </p:blipFill>
        <p:spPr bwMode="auto">
          <a:xfrm>
            <a:off x="180000" y="2052000"/>
            <a:ext cx="1871151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0" name="Picture 2" descr="https://upload.wikimedia.org/wikipedia/commons/thumb/4/47/Milecastle_39_on_Hadrian%27s_Wall_2.jpg/800px-Milecastle_39_on_Hadrian%27s_Wall_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9"/>
          <a:stretch/>
        </p:blipFill>
        <p:spPr bwMode="auto">
          <a:xfrm>
            <a:off x="6982221" y="2052000"/>
            <a:ext cx="2005023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educationscotland.gov.uk/Images/hadrianswallL_tcm4-55374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4"/>
          <a:stretch/>
        </p:blipFill>
        <p:spPr bwMode="auto">
          <a:xfrm>
            <a:off x="2232000" y="2052000"/>
            <a:ext cx="4601894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0" descr="http://www.northofthetyne.co.uk/Images/Hadrianswall1/8mcastle39.jpg"/>
          <p:cNvSpPr>
            <a:spLocks noChangeAspect="1" noChangeArrowheads="1"/>
          </p:cNvSpPr>
          <p:nvPr/>
        </p:nvSpPr>
        <p:spPr bwMode="auto">
          <a:xfrm>
            <a:off x="155575" y="-1790700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188" name="Picture 20" descr="https://pbt1920.files.wordpress.com/2011/03/chesters-fort-on-hadrians-wall-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5" b="16564"/>
          <a:stretch/>
        </p:blipFill>
        <p:spPr bwMode="auto">
          <a:xfrm>
            <a:off x="4500000" y="4500000"/>
            <a:ext cx="4487244" cy="223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 descr="http://www.peterloud.co.uk/photos/OthersUK/Hadrians_Wall/756_Wall_Walltown-1_w75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1" b="14833"/>
          <a:stretch/>
        </p:blipFill>
        <p:spPr bwMode="auto">
          <a:xfrm>
            <a:off x="180000" y="4500000"/>
            <a:ext cx="4158790" cy="223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41979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Durham castle and cathedral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(England)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1484880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Castle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stronghold &amp; residence of Prince-Bishops of Durham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11 century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William the Conqueror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Protected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northern boundaries of England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Cathedral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within the Castle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11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/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12 centuries to house the relics of Saint Cuthbert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(evangeliser of Northumbria, 634-687 AD)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Venerable Bede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(672/3-735 AD)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Largest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&amp;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finest example of Norman architecture in England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8" name="Picture 32" descr="http://scholadavidica.nl/wp-content/uploads/2014/08/durham_cahedr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" t="3847" r="7489" b="5742"/>
          <a:stretch/>
        </p:blipFill>
        <p:spPr bwMode="auto">
          <a:xfrm>
            <a:off x="324000" y="4580013"/>
            <a:ext cx="2803410" cy="216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8" descr="https://upload.wikimedia.org/wikipedia/commons/4/47/Durham_Cathedral._Interio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r="13977"/>
          <a:stretch/>
        </p:blipFill>
        <p:spPr bwMode="auto">
          <a:xfrm>
            <a:off x="6408000" y="4580013"/>
            <a:ext cx="2487030" cy="216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canterbury-cathedral.org/wp-content/uploads/2015/02/cathedral-from-ChCh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0" t="9586" r="9613" b="6637"/>
          <a:stretch/>
        </p:blipFill>
        <p:spPr bwMode="auto">
          <a:xfrm>
            <a:off x="3312000" y="4580013"/>
            <a:ext cx="2931431" cy="216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urham Castle - view from within the Castle courtyar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4" b="5750"/>
          <a:stretch/>
        </p:blipFill>
        <p:spPr bwMode="auto">
          <a:xfrm>
            <a:off x="4500000" y="2304000"/>
            <a:ext cx="3610255" cy="219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upload.wikimedia.org/wikipedia/commons/thumb/7/73/Durham_Millburngate_Bridge.jpg/1024px-Durham_Millburngate_Bridg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" t="5482" r="9009" b="16104"/>
          <a:stretch/>
        </p:blipFill>
        <p:spPr bwMode="auto">
          <a:xfrm>
            <a:off x="1044000" y="2304000"/>
            <a:ext cx="3265849" cy="219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48084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6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Studley</a:t>
            </a:r>
            <a:r>
              <a:rPr lang="en-GB" sz="26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royal park </a:t>
            </a:r>
            <a:r>
              <a:rPr lang="en-GB" sz="20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incl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6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ruins of fountains abbey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960445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Was one of largest &amp; richest Cistercian abbeys in Britain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(12 century)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Landscape created around the ruins of the Abbey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(18 &amp; 19 centuries)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Gardens, canals, ponds, cascades, lawns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hedges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… </a:t>
            </a:r>
          </a:p>
        </p:txBody>
      </p:sp>
      <p:pic>
        <p:nvPicPr>
          <p:cNvPr id="5122" name="Picture 2" descr="The Park, one feature of the World Heritage Sit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2" t="10969" r="7819" b="9292"/>
          <a:stretch/>
        </p:blipFill>
        <p:spPr bwMode="auto">
          <a:xfrm>
            <a:off x="180000" y="4320000"/>
            <a:ext cx="3576472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upload.wikimedia.org/wikipedia/commons/thumb/2/2e/StudleyAbbey1.JPG/1280px-StudleyAbbey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7" r="8820" b="6196"/>
          <a:stretch/>
        </p:blipFill>
        <p:spPr bwMode="auto">
          <a:xfrm>
            <a:off x="6228000" y="1800000"/>
            <a:ext cx="2736304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http://thechromologist.com/wp-content/uploads/2015/09/Fountains-Abbey-Source-aboutbritain.com_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8" t="9012" r="8742" b="582"/>
          <a:stretch/>
        </p:blipFill>
        <p:spPr bwMode="auto">
          <a:xfrm>
            <a:off x="4533967" y="1985065"/>
            <a:ext cx="1588538" cy="201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2" name="Picture 32" descr="http://www.culturesouthwest.org.uk/wp-content/uploads/2013/11/10828879916_e6af46b38b_c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" t="5507" r="29019" b="5669"/>
          <a:stretch/>
        </p:blipFill>
        <p:spPr bwMode="auto">
          <a:xfrm>
            <a:off x="6300192" y="4320000"/>
            <a:ext cx="2664296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4" name="Picture 34" descr="https://nttreasurehunt.files.wordpress.com/2010/06/ntpl_16972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8" t="12004" r="24869" b="8111"/>
          <a:stretch/>
        </p:blipFill>
        <p:spPr bwMode="auto">
          <a:xfrm>
            <a:off x="3898024" y="4509181"/>
            <a:ext cx="2260616" cy="201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ountains Abbey, Yorkshire, UK - Diliff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" t="12364" r="4472" b="16584"/>
          <a:stretch/>
        </p:blipFill>
        <p:spPr bwMode="auto">
          <a:xfrm>
            <a:off x="180000" y="1800000"/>
            <a:ext cx="4248472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10296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saltaire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946857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Exceptionally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complete &amp; well-preserved industrial village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(2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half of 19 century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Founded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by mill-owner Titus Salt as model village for his workers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Textile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mills, public buildings &amp; workers’ housing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urban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plan survives intact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6146" name="Picture 2" descr="Saltaire mills from the Leeds and Liverpool Cana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5" b="18190"/>
          <a:stretch/>
        </p:blipFill>
        <p:spPr bwMode="auto">
          <a:xfrm>
            <a:off x="3320491" y="1800000"/>
            <a:ext cx="2097204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upload.wikimedia.org/wikipedia/commons/thumb/8/87/Saltaire_Building.JPG/800px-Saltaire_Buildin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3" t="6512" r="18736" b="19253"/>
          <a:stretch/>
        </p:blipFill>
        <p:spPr bwMode="auto">
          <a:xfrm>
            <a:off x="3452693" y="4320000"/>
            <a:ext cx="2016224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pro text 2"/>
          <p:cNvSpPr txBox="1">
            <a:spLocks/>
          </p:cNvSpPr>
          <p:nvPr/>
        </p:nvSpPr>
        <p:spPr bwMode="auto">
          <a:xfrm>
            <a:off x="3528000" y="4334188"/>
            <a:ext cx="72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>
                <a:solidFill>
                  <a:srgbClr val="00602B"/>
                </a:solidFill>
                <a:effectLst/>
                <a:latin typeface="Constantia" panose="02030602050306030303" pitchFamily="18" charset="0"/>
              </a:rPr>
              <a:t>Church</a:t>
            </a:r>
            <a:endParaRPr lang="en-GB" sz="1000" b="1" kern="0" dirty="0">
              <a:solidFill>
                <a:srgbClr val="00602B"/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6152" name="Picture 8" descr="https://upload.wikimedia.org/wikipedia/commons/thumb/a/af/Saltaire_Salts_Mill.jpg/1280px-Saltaire_Salts_Mil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2" t="19204" r="14709" b="23226"/>
          <a:stretch/>
        </p:blipFill>
        <p:spPr bwMode="auto">
          <a:xfrm>
            <a:off x="5544000" y="1800000"/>
            <a:ext cx="3386453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upload.wikimedia.org/wikipedia/commons/thumb/2/24/Salts_Mill_2.jpg/1280px-Salts_Mill_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2" t="20637" r="23545" b="12702"/>
          <a:stretch/>
        </p:blipFill>
        <p:spPr bwMode="auto">
          <a:xfrm>
            <a:off x="216000" y="1800000"/>
            <a:ext cx="2978187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upload.wikimedia.org/wikipedia/commons/c/c3/Cottages_at_Saltaire_-_geograph.org.uk_-_163620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08" b="11681"/>
          <a:stretch/>
        </p:blipFill>
        <p:spPr bwMode="auto">
          <a:xfrm>
            <a:off x="5608337" y="4320000"/>
            <a:ext cx="3322116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https://upload.wikimedia.org/wikipedia/commons/e/e6/Saltaire_Wohnviertel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8715" r="9763" b="12034"/>
          <a:stretch/>
        </p:blipFill>
        <p:spPr bwMode="auto">
          <a:xfrm>
            <a:off x="216000" y="4320000"/>
            <a:ext cx="3096344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43725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England</a:t>
            </a:r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–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cathedrals</a:t>
            </a:r>
          </a:p>
        </p:txBody>
      </p:sp>
      <p:pic>
        <p:nvPicPr>
          <p:cNvPr id="3114" name="Picture 42" descr="https://upload.wikimedia.org/wikipedia/commons/thumb/7/74/York_Minster_Chapter_House%2C_Nth_Yorkshire%2C_UK_-_Diliff.jpg/1280px-York_Minster_Chapter_House%2C_Nth_Yorkshire%2C_UK_-_Dilif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2" r="18799"/>
          <a:stretch/>
        </p:blipFill>
        <p:spPr bwMode="auto">
          <a:xfrm>
            <a:off x="6156000" y="3924000"/>
            <a:ext cx="2808312" cy="28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6" descr="https://upload.wikimedia.org/wikipedia/commons/7/7e/Canterbury_Cathedral_Choir_2,_Kent,_UK_-_Dilif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7" r="19517" b="15375"/>
          <a:stretch/>
        </p:blipFill>
        <p:spPr bwMode="auto">
          <a:xfrm>
            <a:off x="3168000" y="3924000"/>
            <a:ext cx="2808312" cy="28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0" descr="https://upload.wikimedia.org/wikipedia/commons/thumb/7/73/Winchester_Cathedral_Choir%2C_Hamshire%2C_UK_-_Diliff.jpg/1280px-Winchester_Cathedral_Choir%2C_Hamshire%2C_UK_-_Diliff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r="24262" b="20504"/>
          <a:stretch/>
        </p:blipFill>
        <p:spPr bwMode="auto">
          <a:xfrm>
            <a:off x="216000" y="3924000"/>
            <a:ext cx="2808312" cy="28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2" descr="https://intoxreport.files.wordpress.com/2015/07/winchester-cathedra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7" r="9775"/>
          <a:stretch/>
        </p:blipFill>
        <p:spPr bwMode="auto">
          <a:xfrm>
            <a:off x="216000" y="1008000"/>
            <a:ext cx="2772764" cy="28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Zástupný symbol pro text 2"/>
          <p:cNvSpPr txBox="1">
            <a:spLocks/>
          </p:cNvSpPr>
          <p:nvPr/>
        </p:nvSpPr>
        <p:spPr bwMode="auto">
          <a:xfrm>
            <a:off x="396000" y="1008000"/>
            <a:ext cx="129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>
                <a:effectLst/>
                <a:latin typeface="Constantia" panose="02030602050306030303" pitchFamily="18" charset="0"/>
              </a:rPr>
              <a:t>Winchester </a:t>
            </a:r>
            <a:r>
              <a:rPr lang="cs-CZ" sz="1000" b="1" kern="0" dirty="0">
                <a:effectLst/>
                <a:latin typeface="Constantia" panose="02030602050306030303" pitchFamily="18" charset="0"/>
              </a:rPr>
              <a:t>(7c)</a:t>
            </a:r>
            <a:endParaRPr lang="cs-CZ" sz="12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3164" name="Picture 92" descr="https://c1.staticflickr.com/1/56/143388390_2b1221e9c0_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000" y="1008000"/>
            <a:ext cx="2808000" cy="28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Zástupný symbol pro text 2"/>
          <p:cNvSpPr txBox="1">
            <a:spLocks/>
          </p:cNvSpPr>
          <p:nvPr/>
        </p:nvSpPr>
        <p:spPr bwMode="auto">
          <a:xfrm>
            <a:off x="7128000" y="1008000"/>
            <a:ext cx="82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>
                <a:effectLst/>
                <a:latin typeface="Constantia" panose="02030602050306030303" pitchFamily="18" charset="0"/>
              </a:rPr>
              <a:t>York </a:t>
            </a:r>
            <a:r>
              <a:rPr lang="cs-CZ" sz="1000" b="1" kern="0" dirty="0">
                <a:effectLst/>
                <a:latin typeface="Constantia" panose="02030602050306030303" pitchFamily="18" charset="0"/>
              </a:rPr>
              <a:t>(11c)</a:t>
            </a:r>
            <a:endParaRPr lang="cs-CZ" sz="12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3170" name="Picture 98" descr="http://karlabennion.com/blog/wp-content/uploads/2011/11/2011-09-05-Canterbury-Cathedral-Copy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2" b="20156"/>
          <a:stretch/>
        </p:blipFill>
        <p:spPr bwMode="auto">
          <a:xfrm>
            <a:off x="3168000" y="1008000"/>
            <a:ext cx="2807930" cy="28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Zástupný symbol pro text 2"/>
          <p:cNvSpPr txBox="1">
            <a:spLocks/>
          </p:cNvSpPr>
          <p:nvPr/>
        </p:nvSpPr>
        <p:spPr bwMode="auto">
          <a:xfrm>
            <a:off x="4572000" y="1008000"/>
            <a:ext cx="133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>
                <a:effectLst/>
                <a:latin typeface="Constantia" panose="02030602050306030303" pitchFamily="18" charset="0"/>
              </a:rPr>
              <a:t>Canterbury </a:t>
            </a:r>
            <a:r>
              <a:rPr lang="cs-CZ" sz="1000" b="1" kern="0" dirty="0">
                <a:effectLst/>
                <a:latin typeface="Constantia" panose="02030602050306030303" pitchFamily="18" charset="0"/>
              </a:rPr>
              <a:t>(11c)</a:t>
            </a:r>
            <a:endParaRPr lang="cs-CZ" sz="1200" kern="0" dirty="0"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646500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Derwent valley mills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1181014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Series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18 &amp; 19 century cotton mills, industrial landscape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(high historical &amp; technological significance)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1721 – construction of Silk Mill in Derby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1770s – two water-powered spinning mills at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Cromford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  <a:ea typeface="Segoe UI Symbol" panose="020B0502040204020203" pitchFamily="34" charset="0"/>
              </a:rPr>
              <a:t>→</a:t>
            </a:r>
            <a:endParaRPr lang="en-GB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Modern factory system established &amp; developed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Industrial establishments in rural landscape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  <a:ea typeface="Segoe UI Symbol" panose="020B0502040204020203" pitchFamily="34" charset="0"/>
              </a:rPr>
              <a:t>→ required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housing &amp; facilities for mill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workers</a:t>
            </a:r>
          </a:p>
        </p:txBody>
      </p:sp>
      <p:pic>
        <p:nvPicPr>
          <p:cNvPr id="7170" name="Picture 2" descr="https://upload.wikimedia.org/wikipedia/commons/thumb/e/e3/Derby_cotton_mill_2006.jpg/800px-Derby_cotton_mill_20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3" r="8776" b="21692"/>
          <a:stretch/>
        </p:blipFill>
        <p:spPr bwMode="auto">
          <a:xfrm>
            <a:off x="216000" y="2088000"/>
            <a:ext cx="2088883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Arkwright Masson Mill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" t="28596" r="26199" b="9289"/>
          <a:stretch/>
        </p:blipFill>
        <p:spPr bwMode="auto">
          <a:xfrm>
            <a:off x="2456963" y="2088000"/>
            <a:ext cx="4662956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s://upload.wikimedia.org/wikipedia/commons/thumb/c/c3/Masson_Mills_WTM_5895.JPG/800px-Masson_Mills_WTM_58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7" b="21448"/>
          <a:stretch/>
        </p:blipFill>
        <p:spPr bwMode="auto">
          <a:xfrm>
            <a:off x="6543424" y="4500000"/>
            <a:ext cx="2400026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https://upload.wikimedia.org/wikipedia/commons/thumb/6/66/Masson_Mills_WTM_12b_Power_Loom_5980.JPG/1280px-Masson_Mills_WTM_12b_Power_Loom_598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0" t="13158" r="7880" b="9576"/>
          <a:stretch/>
        </p:blipFill>
        <p:spPr bwMode="auto">
          <a:xfrm>
            <a:off x="3649500" y="4500000"/>
            <a:ext cx="2736304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https://upload.wikimedia.org/wikipedia/commons/a/a5/Leawood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1" b="7908"/>
          <a:stretch/>
        </p:blipFill>
        <p:spPr bwMode="auto">
          <a:xfrm>
            <a:off x="7272000" y="2088000"/>
            <a:ext cx="1671450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 descr="https://upload.wikimedia.org/wikipedia/commons/b/b0/Chpr_workshop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7" t="4568" r="1674" b="630"/>
          <a:stretch/>
        </p:blipFill>
        <p:spPr bwMode="auto">
          <a:xfrm>
            <a:off x="216000" y="4499126"/>
            <a:ext cx="3275880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4" descr="http://cdn.secretearth.com/production/11414/banner_11414.jpg"/>
          <p:cNvSpPr>
            <a:spLocks noChangeAspect="1" noChangeArrowheads="1"/>
          </p:cNvSpPr>
          <p:nvPr/>
        </p:nvSpPr>
        <p:spPr bwMode="auto">
          <a:xfrm>
            <a:off x="155575" y="-1592263"/>
            <a:ext cx="5534025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26" descr="http://cdn.secretearth.com/production/11414/banner_11414.jpg"/>
          <p:cNvSpPr>
            <a:spLocks noChangeAspect="1" noChangeArrowheads="1"/>
          </p:cNvSpPr>
          <p:nvPr/>
        </p:nvSpPr>
        <p:spPr bwMode="auto">
          <a:xfrm>
            <a:off x="307975" y="-1439863"/>
            <a:ext cx="5534025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32" descr="http://cdn.secretearth.com/production/11414/banner_11414.jpg"/>
          <p:cNvSpPr>
            <a:spLocks noChangeAspect="1" noChangeArrowheads="1"/>
          </p:cNvSpPr>
          <p:nvPr/>
        </p:nvSpPr>
        <p:spPr bwMode="auto">
          <a:xfrm>
            <a:off x="460375" y="-1287463"/>
            <a:ext cx="5534025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686066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Ironbridge gorge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955727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Ironbridge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symbol of Industrial Revolution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remains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mines, pit mounds, foundries, factories, workshops, warehouses, iron workers’ housing, infrastructure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Iron Bridge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erected 1779, span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deep valley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first bridge in the world built from iron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8202" name="Picture 10" descr="http://www.coachbookings.com/uploads/1238072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1800000"/>
            <a:ext cx="3131733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i.telegraph.co.uk/multimedia/archive/01974/PF-Ironbridge-Gorg_1974295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8" r="8591"/>
          <a:stretch/>
        </p:blipFill>
        <p:spPr bwMode="auto">
          <a:xfrm>
            <a:off x="3427402" y="1800000"/>
            <a:ext cx="2916456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8" name="Picture 26" descr="http://www.photographers-resource.co.uk/images/A_heritage/industry/Ironbridge/Coalport/H3110907002_0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252" y="4320000"/>
            <a:ext cx="3577966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0" name="Picture 28" descr="http://www.photographers-resource.co.uk/images/A_heritage/industry/Ironbridge/Coalport/H3110907002_05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9" b="2354"/>
          <a:stretch/>
        </p:blipFill>
        <p:spPr bwMode="auto">
          <a:xfrm>
            <a:off x="144000" y="4320000"/>
            <a:ext cx="1881297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4" name="Picture 32" descr="http://artintheheartpoetry.files.wordpress.com/2014/02/bhvtfoundry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42" b="10108"/>
          <a:stretch/>
        </p:blipFill>
        <p:spPr bwMode="auto">
          <a:xfrm>
            <a:off x="6495527" y="1800000"/>
            <a:ext cx="2520000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34" name="Picture 42" descr="https://a1.muscache.com/im/pictures/51994925/c70d9a5e_original.jpg?aki_policy=x_larg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6" t="6089" r="18642" b="22737"/>
          <a:stretch/>
        </p:blipFill>
        <p:spPr bwMode="auto">
          <a:xfrm>
            <a:off x="5847174" y="4320000"/>
            <a:ext cx="3168353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961927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Blenheim palace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887354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Palace presented by English nation to John Churchill, the first Duke of Marlborough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(for his victory over French &amp; Bavarian troops in 1704)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Built between 1705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-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1722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within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large landscape park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9220" name="Picture 4" descr="https://upload.wikimedia.org/wikipedia/commons/2/2c/Blenheim_Palace_Grand_Bridg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7" r="1815" b="15787"/>
          <a:stretch/>
        </p:blipFill>
        <p:spPr bwMode="auto">
          <a:xfrm>
            <a:off x="504000" y="4320000"/>
            <a:ext cx="3960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upload.wikimedia.org/wikipedia/commons/thumb/d/d1/Blenheim_Palace_6-2008_3.jpg/1280px-Blenheim_Palace_6-2008_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4" b="473"/>
          <a:stretch/>
        </p:blipFill>
        <p:spPr bwMode="auto">
          <a:xfrm>
            <a:off x="4608000" y="4320000"/>
            <a:ext cx="3960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 descr="http://www.folkestonedfas.org.uk/wp-content/uploads/2013/10/Blenheim-Palace-exterio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0" r="1234" b="3844"/>
          <a:stretch/>
        </p:blipFill>
        <p:spPr bwMode="auto">
          <a:xfrm>
            <a:off x="504000" y="1764000"/>
            <a:ext cx="3960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4" name="Picture 28" descr="http://www.sisley.co.uk/wp-content/uploads/2012/07/Blenheim-Palace-East-Front-and-Italian-Garde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4" r="1693"/>
          <a:stretch/>
        </p:blipFill>
        <p:spPr bwMode="auto">
          <a:xfrm>
            <a:off x="4608000" y="1764000"/>
            <a:ext cx="3960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23242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City of bath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854187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Romans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 century AD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used natural hot springs as thermal spa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(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Aquae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Sulis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18 century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developed into spa city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Neo-classical Palladian buildings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crescents , terraces &amp; squares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Preserved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Roman structures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Temple of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Sulis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Minerva &amp; baths complex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0262" name="Picture 22" descr="http://1.bp.blogspot.com/-T_tMxHc9ipQ/Uv8IAOJg6fI/AAAAAAAAA4c/-qN69m-A2u8/s1600/Bath+hippocampus+mosaic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830" b="9563"/>
          <a:stretch/>
        </p:blipFill>
        <p:spPr bwMode="auto">
          <a:xfrm>
            <a:off x="5760000" y="4356000"/>
            <a:ext cx="3276000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6" name="Picture 26" descr="http://holeinthedonut.smugmug.com/DailyPhotos/HITD-Daily-Photos/i-4PQMH2C/0/L/England-Bath-Sacred-Spring-at-Roman-Baths-L.jpg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r="-1"/>
          <a:stretch/>
        </p:blipFill>
        <p:spPr bwMode="auto">
          <a:xfrm>
            <a:off x="3492000" y="5220000"/>
            <a:ext cx="2160000" cy="15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0" name="Picture 30" descr="http://teakdoor.com/Gallery/albums/userpics/10495/Bath-1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9"/>
          <a:stretch/>
        </p:blipFill>
        <p:spPr bwMode="auto">
          <a:xfrm>
            <a:off x="5760000" y="1872000"/>
            <a:ext cx="3276000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8" descr="http://teakdoor.com/Gallery/albums/userpics/10495/Bath-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27" b="99437" l="18500" r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29" r="18057"/>
          <a:stretch/>
        </p:blipFill>
        <p:spPr bwMode="auto">
          <a:xfrm>
            <a:off x="7812001" y="36000"/>
            <a:ext cx="1163176" cy="12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2" name="Picture 32" descr="http://www.enjoyourholiday.com/wp-content/uploads/2012/05/Holiday-in-the-City-of-Bath.-England-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2" t="18269" r="4603" b="938"/>
          <a:stretch/>
        </p:blipFill>
        <p:spPr bwMode="auto">
          <a:xfrm>
            <a:off x="108000" y="1872000"/>
            <a:ext cx="3276363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4" name="Picture 34" descr="http://www.cotswolds.info/images/Bath/famous-people/royal_crescent_and_circu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000" y="1872000"/>
            <a:ext cx="2160000" cy="32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0" descr="http://www.amazingplacesonearth.com/wp-content/uploads/2012/09/BATH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1" r="2598"/>
          <a:stretch/>
        </p:blipFill>
        <p:spPr bwMode="auto">
          <a:xfrm>
            <a:off x="107921" y="4356000"/>
            <a:ext cx="3276000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835477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Stonehenge,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avebury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and 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associated sites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1088839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Avebury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largest Neolithic stone circle in the world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3700 – 1600 BC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en-GB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Stonehenge – most sophisticated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different kinds of stones – Bluestones &amp; Sarsens, 40 tons, 240 km)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Purpose? astronomic, ceremonial, mortuary?</a:t>
            </a:r>
          </a:p>
        </p:txBody>
      </p:sp>
      <p:pic>
        <p:nvPicPr>
          <p:cNvPr id="12298" name="Picture 10" descr="http://moon-books.net/blogs/moonbooks/wp-content/uploads/2015/03/Avebury-restore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" r="9258"/>
          <a:stretch/>
        </p:blipFill>
        <p:spPr bwMode="auto">
          <a:xfrm>
            <a:off x="3320286" y="2034105"/>
            <a:ext cx="2484000" cy="1835789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http://www.bestvaluetours.co.uk/images/products/at/xl-p-703-avebur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7" r="9950"/>
          <a:stretch/>
        </p:blipFill>
        <p:spPr bwMode="auto">
          <a:xfrm>
            <a:off x="5904000" y="1728000"/>
            <a:ext cx="3096344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http://celticmythpodshow.com/Resources/Galleries/Avebury/Orig/Avebury_Entrance_3c8b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1"/>
          <a:stretch/>
        </p:blipFill>
        <p:spPr bwMode="auto">
          <a:xfrm>
            <a:off x="144000" y="1728000"/>
            <a:ext cx="3076573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http://laplacamadre.files.wordpress.com/2014/02/stonehenge-cotswolds_post-15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3" b="5843"/>
          <a:stretch/>
        </p:blipFill>
        <p:spPr bwMode="auto">
          <a:xfrm>
            <a:off x="4680344" y="4290427"/>
            <a:ext cx="4320000" cy="2448272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2" name="Picture 24" descr="https://learningfromdogs.files.wordpress.com/2014/06/stonehen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4305176"/>
            <a:ext cx="4320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29640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Stonehenge,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avebury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and 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associated sites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944839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Silbury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Hill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(largest prehistoric mound in Europe)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Beckhampton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Avenue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(curving avenue of stones)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West Kennet Avenue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(avenue of two parallel lines of stones)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2314" name="Picture 26" descr="http://dorwynmanor.com/wp-content/uploads/2015/07/Silbury-Hill-near-Avebury-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8"/>
          <a:stretch/>
        </p:blipFill>
        <p:spPr bwMode="auto">
          <a:xfrm>
            <a:off x="180000" y="1764000"/>
            <a:ext cx="4320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8" name="Picture 30" descr="The Kathmandu Darbar Squar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9" t="7752" r="4247" b="7407"/>
          <a:stretch/>
        </p:blipFill>
        <p:spPr bwMode="auto">
          <a:xfrm>
            <a:off x="4695695" y="1764000"/>
            <a:ext cx="432048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6" name="Picture 38" descr="http://static1.squarespace.com/static/53ce3c52e4b0efb67d7048f2/53cf7b58e4b0dc638325235a/53d11686e4b01c1b0c1fa615/1407327512990/Adam+%26+Eve-02.jpg?format=1000w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3" t="17601" r="8118" b="5454"/>
          <a:stretch/>
        </p:blipFill>
        <p:spPr bwMode="auto">
          <a:xfrm>
            <a:off x="4114636" y="4584769"/>
            <a:ext cx="2051101" cy="19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ástupný symbol pro text 2"/>
          <p:cNvSpPr txBox="1">
            <a:spLocks/>
          </p:cNvSpPr>
          <p:nvPr/>
        </p:nvSpPr>
        <p:spPr bwMode="auto">
          <a:xfrm>
            <a:off x="5004000" y="6240769"/>
            <a:ext cx="104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>
                <a:effectLst/>
                <a:latin typeface="Constantia" panose="02030602050306030303" pitchFamily="18" charset="0"/>
              </a:rPr>
              <a:t>Adam &amp; Eve</a:t>
            </a:r>
            <a:endParaRPr lang="en-GB" sz="1000" b="1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12328" name="Picture 40" descr="http://cromwell-intl.com/travel/uk/avebury/pictures/avebury-010-01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7" t="3848" r="1650"/>
          <a:stretch/>
        </p:blipFill>
        <p:spPr bwMode="auto">
          <a:xfrm>
            <a:off x="6273577" y="4320000"/>
            <a:ext cx="2742598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32" name="Picture 44" descr="http://www.stone-circles.org.uk/stone/images/westkenav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6" r="9881"/>
          <a:stretch/>
        </p:blipFill>
        <p:spPr bwMode="auto">
          <a:xfrm>
            <a:off x="180000" y="4320000"/>
            <a:ext cx="3826796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614975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Dorset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and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east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devon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coast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80000" cy="991424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Cliffs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stretch for 155 kilometres along the Channel coast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Provide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almost continuous sequence of rock formations spanning the Mesozoic Era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Called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Jurassic Coast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fossils provide continuous record of life on land &amp; in the sea since 185 million years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BP)</a:t>
            </a:r>
          </a:p>
        </p:txBody>
      </p:sp>
      <p:pic>
        <p:nvPicPr>
          <p:cNvPr id="14342" name="Picture 6" descr="http://www.iorise.com/blog/wp-content/uploads/2013/06/Lulworth-Cove-along-Jurassic-Coast-Englan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" r="5523"/>
          <a:stretch/>
        </p:blipFill>
        <p:spPr bwMode="auto">
          <a:xfrm>
            <a:off x="5448300" y="1788912"/>
            <a:ext cx="3564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http://news.bbcimg.co.uk/media/images/64787000/jpg/_64787549_westbaywintercopyrightmarksimon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 r="14208"/>
          <a:stretch/>
        </p:blipFill>
        <p:spPr bwMode="auto">
          <a:xfrm>
            <a:off x="144000" y="4350892"/>
            <a:ext cx="3564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0" name="Picture 24" descr="http://hqworld.net/gallery/data/media/27/broad_bench__jurassic_coast__dorset__englan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 t="13986" r="5550"/>
          <a:stretch/>
        </p:blipFill>
        <p:spPr bwMode="auto">
          <a:xfrm>
            <a:off x="5448300" y="4359891"/>
            <a:ext cx="3564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2" name="Picture 26" descr="http://www.desktopwallpaperhd.net/wallpapers/6/c/wallpapers-nature-cliffs-seaford-sussex-england-sisters-britain-window-seven-europe-6148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5" r="6554"/>
          <a:stretch/>
        </p:blipFill>
        <p:spPr bwMode="auto">
          <a:xfrm>
            <a:off x="144000" y="1788912"/>
            <a:ext cx="3564472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http://www.icoast.co.uk/resources/images/layers/pages/Fossil_hunting_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7" t="27102" r="23650" b="18467"/>
          <a:stretch/>
        </p:blipFill>
        <p:spPr bwMode="auto">
          <a:xfrm rot="16200000">
            <a:off x="3567054" y="4836892"/>
            <a:ext cx="2022664" cy="14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http://www.westernmorningnews.co.uk/images/localworld/ugc-images/276272/Article/images/20730172/585349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1"/>
          <a:stretch/>
        </p:blipFill>
        <p:spPr bwMode="auto">
          <a:xfrm rot="5400000">
            <a:off x="3449426" y="2268000"/>
            <a:ext cx="2257919" cy="14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989327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Cornwall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and 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west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devon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mining landscape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944824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Landscapes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radically reshaped during 18 &amp; 19 centuries by deep mining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copper &amp; tin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Remains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mines, engine houses, foundries, smallholdings, ports, canals, railways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&amp;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tram roads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Ancillary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industries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new towns &amp; villages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3318" name="Picture 6" descr="Crowns pe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" t="7917" r="5912"/>
          <a:stretch/>
        </p:blipFill>
        <p:spPr bwMode="auto">
          <a:xfrm>
            <a:off x="180000" y="4356000"/>
            <a:ext cx="3091762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https://upload.wikimedia.org/wikipedia/commons/8/87/Poldark_Mine_-_geograph.org.uk_-_9895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2" b="4562"/>
          <a:stretch/>
        </p:blipFill>
        <p:spPr bwMode="auto">
          <a:xfrm>
            <a:off x="7164000" y="1836000"/>
            <a:ext cx="1773875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2" name="Picture 20" descr="https://upload.wikimedia.org/wikipedia/commons/thumb/5/5f/Gwennap.jpg/1280px-Gwennap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388"/>
          <a:stretch/>
        </p:blipFill>
        <p:spPr bwMode="auto">
          <a:xfrm>
            <a:off x="3994228" y="1836000"/>
            <a:ext cx="3027463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ástupný symbol pro text 2"/>
          <p:cNvSpPr txBox="1">
            <a:spLocks/>
          </p:cNvSpPr>
          <p:nvPr/>
        </p:nvSpPr>
        <p:spPr bwMode="auto">
          <a:xfrm>
            <a:off x="4248000" y="3924000"/>
            <a:ext cx="46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>
                <a:effectLst/>
                <a:latin typeface="Constantia" panose="02030602050306030303" pitchFamily="18" charset="0"/>
              </a:rPr>
              <a:t>Pit</a:t>
            </a:r>
            <a:endParaRPr lang="en-GB" sz="1000" b="1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13334" name="Picture 22" descr="https://upload.wikimedia.org/wikipedia/commons/thumb/4/4a/Wheal_Unity_mine_in_Cornwall.jpg/1280px-Wheal_Unity_mine_in_Cornwal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7" t="17070" r="10681" b="16269"/>
          <a:stretch/>
        </p:blipFill>
        <p:spPr bwMode="auto">
          <a:xfrm>
            <a:off x="180000" y="1836000"/>
            <a:ext cx="3671920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6" name="Picture 24" descr="https://upload.wikimedia.org/wikipedia/commons/9/98/St_Agnes%2C_Blue_Hills_Tin_Streams_-_geograph.org.uk_-_4121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3" b="13507"/>
          <a:stretch/>
        </p:blipFill>
        <p:spPr bwMode="auto">
          <a:xfrm>
            <a:off x="6806983" y="4356000"/>
            <a:ext cx="2130892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2" name="Picture 30" descr="https://upload.wikimedia.org/wikipedia/commons/b/bf/Waterwheel_at_Morwellham_Qua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372" y="4356000"/>
            <a:ext cx="3168000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Zástupný symbol pro text 2"/>
          <p:cNvSpPr txBox="1">
            <a:spLocks/>
          </p:cNvSpPr>
          <p:nvPr/>
        </p:nvSpPr>
        <p:spPr bwMode="auto">
          <a:xfrm>
            <a:off x="5364088" y="4356000"/>
            <a:ext cx="104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 err="1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Wheelpit</a:t>
            </a:r>
            <a:endParaRPr lang="en-GB" sz="1000" b="1" kern="0" dirty="0">
              <a:solidFill>
                <a:schemeClr val="accent4">
                  <a:lumMod val="25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822196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Royal botanic gardens,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kew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1124840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Designed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by Charles Bridgeman, William Kent, Capability Brown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&amp;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William Chambers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1759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Historic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landscape gardens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used to study botany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ecology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468000" lvl="1" indent="-180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Botanic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collections (conserved plants, living plants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documents)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468000" lvl="1" indent="-180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Arboretum, bonsai, cacti, orchid, magnolia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fern collections, rose, azalea, lilac, grass, bamboo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rock garden</a:t>
            </a:r>
            <a:r>
              <a:rPr lang="en-GB" sz="12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</a:t>
            </a:r>
            <a:endParaRPr lang="cs-CZ" sz="12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5364" name="Picture 4" descr="The Palm House and Parterr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0"/>
          <a:stretch/>
        </p:blipFill>
        <p:spPr bwMode="auto">
          <a:xfrm>
            <a:off x="180000" y="2016000"/>
            <a:ext cx="3484798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http://in1.ccio.co/tb/DS/x7/2814818486585603uD0g6AT5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00" y="4428000"/>
            <a:ext cx="3469546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https://upload.wikimedia.org/wikipedia/commons/6/6f/Pagoda%2C_Royal_Botanic_Gardens%2C_Kew%2C_Londo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2" b="10387"/>
          <a:stretch/>
        </p:blipFill>
        <p:spPr bwMode="auto">
          <a:xfrm>
            <a:off x="3851920" y="2016000"/>
            <a:ext cx="2063028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4" name="Picture 24" descr="https://upload.wikimedia.org/wikipedia/commons/5/51/Orchids,_Kew_Gardens,_Surrey_-_geograph.org.uk_-_117781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9" t="15333" r="15119"/>
          <a:stretch/>
        </p:blipFill>
        <p:spPr bwMode="auto">
          <a:xfrm>
            <a:off x="6102070" y="2016000"/>
            <a:ext cx="2817408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6" name="Picture 26" descr="https://doctorfitz.files.wordpress.com/2013/03/orchids-0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0" t="7861" r="14256" b="6409"/>
          <a:stretch/>
        </p:blipFill>
        <p:spPr bwMode="auto">
          <a:xfrm>
            <a:off x="180000" y="4428000"/>
            <a:ext cx="2880320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8" name="Picture 28" descr="https://c2.staticflickr.com/6/5105/5634217471_00990c0d5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9" t="7527" r="10222"/>
          <a:stretch/>
        </p:blipFill>
        <p:spPr bwMode="auto">
          <a:xfrm>
            <a:off x="3222044" y="4428000"/>
            <a:ext cx="2088232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830736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Tower of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london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1232856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White Tower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typical example of Norman military architecture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William the Conqueror to protect London &amp; emphasise his power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1066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Tower of London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built around White Tower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royal buildings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11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-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16 centuries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Royal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palace, prison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Anne Boleyn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Catherine Howard, Mary Stuart, Sir Walter Raleigh)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90000" indent="0">
              <a:buClr>
                <a:srgbClr val="00602B"/>
              </a:buClr>
              <a:buSzPct val="100000"/>
              <a:buNone/>
            </a:pP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6386" name="Picture 2" descr="Tower of London viewed from the River Tham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0" b="7585"/>
          <a:stretch/>
        </p:blipFill>
        <p:spPr bwMode="auto">
          <a:xfrm>
            <a:off x="324000" y="2088000"/>
            <a:ext cx="4256032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eastlondonadvertiser.co.uk/polopoly_fs/1.2810766.1380186727%21/image/3545413739.jpg_gen/derivatives/landscape_630/3545413739.jpg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2" b="7666"/>
          <a:stretch/>
        </p:blipFill>
        <p:spPr bwMode="auto">
          <a:xfrm>
            <a:off x="324000" y="4500000"/>
            <a:ext cx="1992887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www.attractiontix.co.uk/blog/wp-content/uploads/2015/02/Beefeater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/>
          <a:stretch/>
        </p:blipFill>
        <p:spPr bwMode="auto">
          <a:xfrm>
            <a:off x="5652120" y="4500000"/>
            <a:ext cx="3157536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://news.bbcimg.co.uk/media/images/78131000/jpg/_78131253_tower_poppi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00" y="2088000"/>
            <a:ext cx="4093656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 descr="https://upload.wikimedia.org/wikipedia/en/2/25/StEdwardsCrow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3"/>
          <a:stretch/>
        </p:blipFill>
        <p:spPr bwMode="auto">
          <a:xfrm>
            <a:off x="7322281" y="36000"/>
            <a:ext cx="1429519" cy="165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2" name="Picture 18" descr="https://upload.wikimedia.org/wikipedia/commons/thumb/b/b2/St_John%27s_Chapel%2C_Tower_of_London.jpg/1280px-St_John%27s_Chapel%2C_Tower_of_Londo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567" y="4500000"/>
            <a:ext cx="3022480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77766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3134" name="Picture 62" descr="File:Salisbury Cathedral June 20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9"/>
          <a:stretch/>
        </p:blipFill>
        <p:spPr bwMode="auto">
          <a:xfrm>
            <a:off x="3132000" y="1008000"/>
            <a:ext cx="2520000" cy="28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2" name="Picture 70" descr="http://hisalisbury-stonehenge.co.uk/media/2168/salisbury-cathedral-interior-zen-whisk-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8" r="25126"/>
          <a:stretch/>
        </p:blipFill>
        <p:spPr bwMode="auto">
          <a:xfrm>
            <a:off x="3132000" y="3924000"/>
            <a:ext cx="2520280" cy="28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Zástupný symbol pro text 2"/>
          <p:cNvSpPr txBox="1">
            <a:spLocks/>
          </p:cNvSpPr>
          <p:nvPr/>
        </p:nvSpPr>
        <p:spPr bwMode="auto">
          <a:xfrm>
            <a:off x="3384000" y="1008663"/>
            <a:ext cx="126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>
                <a:effectLst/>
                <a:latin typeface="Constantia" panose="02030602050306030303" pitchFamily="18" charset="0"/>
              </a:rPr>
              <a:t>Salisbury </a:t>
            </a:r>
            <a:r>
              <a:rPr lang="cs-CZ" sz="1200" b="1" kern="0" dirty="0">
                <a:effectLst/>
                <a:latin typeface="Constantia" panose="02030602050306030303" pitchFamily="18" charset="0"/>
              </a:rPr>
              <a:t> </a:t>
            </a:r>
            <a:r>
              <a:rPr lang="cs-CZ" sz="1000" b="1" kern="0" dirty="0">
                <a:effectLst/>
                <a:latin typeface="Constantia" panose="02030602050306030303" pitchFamily="18" charset="0"/>
              </a:rPr>
              <a:t>(13c)</a:t>
            </a:r>
            <a:endParaRPr lang="en-GB" sz="12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3150" name="Picture 78" descr="https://upload.wikimedia.org/wikipedia/commons/thumb/e/ed/Exeter_Cathedral_Lady_Chapel%2C_Exeter%2C_UK_-_Diliff.jpg/800px-Exeter_Cathedral_Lady_Chapel%2C_Exeter%2C_UK_-_Diliff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72"/>
          <a:stretch/>
        </p:blipFill>
        <p:spPr bwMode="auto">
          <a:xfrm>
            <a:off x="5796000" y="3924000"/>
            <a:ext cx="3168000" cy="28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2" name="Picture 80" descr="http://www.exeter.anglican.org/wp-content/uploads/2014/10/F8O6818Exeter-West-front_we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t="3755" r="17489" b="4667"/>
          <a:stretch/>
        </p:blipFill>
        <p:spPr bwMode="auto">
          <a:xfrm>
            <a:off x="5796000" y="1008000"/>
            <a:ext cx="3168353" cy="28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Zástupný symbol pro text 2"/>
          <p:cNvSpPr txBox="1">
            <a:spLocks/>
          </p:cNvSpPr>
          <p:nvPr/>
        </p:nvSpPr>
        <p:spPr bwMode="auto">
          <a:xfrm>
            <a:off x="6084000" y="1008000"/>
            <a:ext cx="126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>
                <a:effectLst/>
                <a:latin typeface="Constantia" panose="02030602050306030303" pitchFamily="18" charset="0"/>
              </a:rPr>
              <a:t>Exeter</a:t>
            </a:r>
            <a:r>
              <a:rPr lang="cs-CZ" sz="1200" b="1" kern="0" dirty="0">
                <a:effectLst/>
                <a:latin typeface="Constantia" panose="02030602050306030303" pitchFamily="18" charset="0"/>
              </a:rPr>
              <a:t>  </a:t>
            </a:r>
            <a:r>
              <a:rPr lang="cs-CZ" sz="1000" b="1" kern="0" dirty="0">
                <a:effectLst/>
                <a:latin typeface="Constantia" panose="02030602050306030303" pitchFamily="18" charset="0"/>
              </a:rPr>
              <a:t>(14c)</a:t>
            </a:r>
            <a:endParaRPr lang="en-GB" sz="12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55" name="Picture 52" descr="https://upload.wikimedia.org/wikipedia/commons/8/83/Lincoln_Cathedral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3" r="14697"/>
          <a:stretch/>
        </p:blipFill>
        <p:spPr bwMode="auto">
          <a:xfrm>
            <a:off x="180000" y="1008000"/>
            <a:ext cx="2808000" cy="28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Zástupný symbol pro text 2"/>
          <p:cNvSpPr txBox="1">
            <a:spLocks/>
          </p:cNvSpPr>
          <p:nvPr/>
        </p:nvSpPr>
        <p:spPr bwMode="auto">
          <a:xfrm>
            <a:off x="432000" y="1008000"/>
            <a:ext cx="104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>
                <a:effectLst/>
                <a:latin typeface="Constantia" panose="02030602050306030303" pitchFamily="18" charset="0"/>
              </a:rPr>
              <a:t>Lincoln </a:t>
            </a:r>
            <a:r>
              <a:rPr lang="cs-CZ" sz="1000" b="1" kern="0" dirty="0">
                <a:effectLst/>
                <a:latin typeface="Constantia" panose="02030602050306030303" pitchFamily="18" charset="0"/>
              </a:rPr>
              <a:t>(11c) </a:t>
            </a:r>
            <a:endParaRPr lang="cs-CZ" sz="12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58" name="Picture 40" descr="https://upload.wikimedia.org/wikipedia/commons/thumb/b/b6/York_Minster_Nave_1%2C_Nth_Yorkshire%2C_UK_-_Diliff.jpg/1024px-York_Minster_Nave_1%2C_Nth_Yorkshire%2C_UK_-_Diliff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9" r="11570"/>
          <a:stretch/>
        </p:blipFill>
        <p:spPr bwMode="auto">
          <a:xfrm>
            <a:off x="180000" y="3924000"/>
            <a:ext cx="2808312" cy="28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England</a:t>
            </a:r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–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cathedrals</a:t>
            </a:r>
          </a:p>
        </p:txBody>
      </p:sp>
    </p:spTree>
    <p:extLst>
      <p:ext uri="{BB962C8B-B14F-4D97-AF65-F5344CB8AC3E}">
        <p14:creationId xmlns:p14="http://schemas.microsoft.com/office/powerpoint/2010/main" val="1621373822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Palace of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westminster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and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westminster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abbey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1232856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Westminster Abbey – William the Conqueror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(11 century)</a:t>
            </a:r>
            <a:endParaRPr lang="en-GB" sz="1400" b="1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Coronation of all English &amp; British monarchs, most of them married &amp; buried</a:t>
            </a:r>
          </a:p>
        </p:txBody>
      </p:sp>
      <p:pic>
        <p:nvPicPr>
          <p:cNvPr id="17438" name="Picture 30" descr="http://i.telegraph.co.uk/multimedia/archive/01763/abbey-inside-2_1763770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500000" y="1584000"/>
            <a:ext cx="3969278" cy="248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40" name="Picture 32" descr="File:Westminster Abbey Interior 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9" t="4995" b="3025"/>
          <a:stretch/>
        </p:blipFill>
        <p:spPr bwMode="auto">
          <a:xfrm>
            <a:off x="324000" y="4176000"/>
            <a:ext cx="3168783" cy="248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42" name="Picture 34" descr="https://farm6.staticflickr.com/5027/5597183689_e9010326f0_o_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2" r="2115" b="4104"/>
          <a:stretch/>
        </p:blipFill>
        <p:spPr bwMode="auto">
          <a:xfrm>
            <a:off x="5472000" y="4176000"/>
            <a:ext cx="3168352" cy="248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44" name="Picture 36" descr="http://www.letenkyblog.cz/wp-content/uploads/2013/05/Ln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" b="8406"/>
          <a:stretch/>
        </p:blipFill>
        <p:spPr bwMode="auto">
          <a:xfrm>
            <a:off x="576000" y="1584000"/>
            <a:ext cx="3815928" cy="248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46" name="Picture 38" descr="http://www.zsnadrazi.cz/rocenka/roc00/anglie44b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" r="1"/>
          <a:stretch/>
        </p:blipFill>
        <p:spPr bwMode="auto">
          <a:xfrm>
            <a:off x="3603259" y="4176000"/>
            <a:ext cx="1758264" cy="248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692732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Palace of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westminster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and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westminster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abbey</a:t>
            </a:r>
          </a:p>
        </p:txBody>
      </p:sp>
      <p:pic>
        <p:nvPicPr>
          <p:cNvPr id="17420" name="Picture 12" descr="http://www.britain-magazine.com/wp-content/uploads/westminster-palace-05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" r="-1"/>
          <a:stretch/>
        </p:blipFill>
        <p:spPr bwMode="auto">
          <a:xfrm>
            <a:off x="179512" y="4248000"/>
            <a:ext cx="4292017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4" name="Picture 16" descr="http://www.nedcitylunch.org/wp-content/uploads/2015/04/ImageVaultHandler_asp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8"/>
          <a:stretch/>
        </p:blipFill>
        <p:spPr bwMode="auto">
          <a:xfrm>
            <a:off x="4649785" y="4248000"/>
            <a:ext cx="4242695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606680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Westminster Palace – home to British Parliament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(1840s, on medieval remains)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Church of Saint Margaret – Gothic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(11 century, parish church of the Palace)</a:t>
            </a:r>
          </a:p>
        </p:txBody>
      </p:sp>
      <p:pic>
        <p:nvPicPr>
          <p:cNvPr id="29" name="Picture 6" descr="Photograph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6693" r="17866" b="9384"/>
          <a:stretch/>
        </p:blipFill>
        <p:spPr bwMode="auto">
          <a:xfrm>
            <a:off x="180000" y="1548000"/>
            <a:ext cx="5796000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2" descr="https://upload.wikimedia.org/wikipedia/commons/thumb/f/ff/Saint.margarets.overall.london.arp.jpg/1024px-Saint.margarets.overall.london.arp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3261" r="22506" b="13412"/>
          <a:stretch/>
        </p:blipFill>
        <p:spPr bwMode="auto">
          <a:xfrm>
            <a:off x="6156176" y="1548000"/>
            <a:ext cx="2736304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390664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Maritime Greenwich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1260136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Symbolises English artistic &amp; scientific effort of 17 &amp; 18 centuries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Queen’s House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Inigo Jones, first Palladian building in England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Royal Hospital for Seamen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now Royal Naval College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Christopher Wren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Baroque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Old Royal Observatory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base-line for the world time zone system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marks the Prime Meridian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9458" name="Picture 2" descr="312SFEC LONDON-200709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6" t="25702" r="13954" b="24965"/>
          <a:stretch/>
        </p:blipFill>
        <p:spPr bwMode="auto">
          <a:xfrm>
            <a:off x="7272000" y="36001"/>
            <a:ext cx="1692000" cy="1400699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 descr="http://www.urbanpixxels.com/wp-content/uploads/Queens-House-Greenwich-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1" t="591" r="5406" b="1724"/>
          <a:stretch/>
        </p:blipFill>
        <p:spPr bwMode="auto">
          <a:xfrm>
            <a:off x="180000" y="2232000"/>
            <a:ext cx="3384376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8" name="Picture 22" descr="http://www.studytours.hu/?scr=image%28m:upload%29,ld,img,4&amp;loc=1&amp;id=uplm390&amp;cs=301783411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6" r="-59" b="9503"/>
          <a:stretch/>
        </p:blipFill>
        <p:spPr bwMode="auto">
          <a:xfrm>
            <a:off x="3707904" y="2233563"/>
            <a:ext cx="3077887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82" name="Picture 26" descr="http://infogyor.hu/external/uploaded_images/p19sm1l93c1i061o8j7ph2nq70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2" b="5047"/>
          <a:stretch/>
        </p:blipFill>
        <p:spPr bwMode="auto">
          <a:xfrm>
            <a:off x="6948000" y="2232000"/>
            <a:ext cx="2032449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ástupný symbol pro text 2"/>
          <p:cNvSpPr txBox="1">
            <a:spLocks/>
          </p:cNvSpPr>
          <p:nvPr/>
        </p:nvSpPr>
        <p:spPr bwMode="auto">
          <a:xfrm>
            <a:off x="4355976" y="4428000"/>
            <a:ext cx="154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>
                <a:effectLst/>
                <a:latin typeface="Constantia" panose="02030602050306030303" pitchFamily="18" charset="0"/>
              </a:rPr>
              <a:t>Royal Observatory</a:t>
            </a:r>
            <a:endParaRPr lang="en-GB" sz="1000" b="1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23" name="Picture 20" descr="https://upload.wikimedia.org/wikipedia/commons/thumb/2/23/RNCpano.jpg/1000px-RNCpano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0" y="4824000"/>
            <a:ext cx="9144000" cy="201168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57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Canterbury Cathedral, St Augustine’s Abbey</a:t>
            </a:r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and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St Martin’s Church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1484880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Canterbury – seat of the archbishops of the Church of England for nearly five centuries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Cathedral – </a:t>
            </a:r>
            <a:r>
              <a:rPr lang="cs-CZ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mixture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Romanesque &amp; Gothic styles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(11 century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Thomas Becket – 1170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  <a:ea typeface="Segoe UI Symbol" panose="020B0502040204020203" pitchFamily="34" charset="0"/>
              </a:rPr>
              <a:t>→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pilgrimage site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en-GB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Church of Saint Martin – oldest church in England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Ruins of the Abbey of Saint Augustine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(introduction of Christianity to the Anglo-Saxons) </a:t>
            </a:r>
          </a:p>
        </p:txBody>
      </p:sp>
      <p:pic>
        <p:nvPicPr>
          <p:cNvPr id="20482" name="Picture 2" descr="Augustine Abbe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6" t="15018" r="8406"/>
          <a:stretch/>
        </p:blipFill>
        <p:spPr bwMode="auto">
          <a:xfrm>
            <a:off x="2927947" y="4464000"/>
            <a:ext cx="2664296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upload.wikimedia.org/wikipedia/commons/thumb/1/18/Staugustinescanterburyrotundaandnave.jpg/1280px-Staugustinescanterburyrotundaandnav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9"/>
          <a:stretch/>
        </p:blipFill>
        <p:spPr bwMode="auto">
          <a:xfrm>
            <a:off x="5720933" y="4464000"/>
            <a:ext cx="3245481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Canterbury St Martin clos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81" b="906"/>
          <a:stretch/>
        </p:blipFill>
        <p:spPr bwMode="auto">
          <a:xfrm>
            <a:off x="180000" y="4464000"/>
            <a:ext cx="2619257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6" name="Picture 16" descr="https://upload.wikimedia.org/wikipedia/commons/thumb/d/da/Canterburycathedralthrone.jpg/800px-Canterburycathedralthron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64"/>
          <a:stretch/>
        </p:blipFill>
        <p:spPr bwMode="auto">
          <a:xfrm>
            <a:off x="7020000" y="2052000"/>
            <a:ext cx="1946414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2" name="Picture 22" descr="http://www.canterbury-cathedral.org/wp-content/uploads/2015/02/cathedral-from-ChCh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9" t="5984" r="9234" b="6249"/>
          <a:stretch/>
        </p:blipFill>
        <p:spPr bwMode="auto">
          <a:xfrm>
            <a:off x="180000" y="2052000"/>
            <a:ext cx="2984737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0" name="Picture 30" descr="http://www.paradoxplace.com/Photo%20Pages/UK/Britain_South_and_West/Canterbury_Cathedral/Canterbury_Internal/Images/StT-Chapel2-Jul07-DC4947sAR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2" b="3357"/>
          <a:stretch/>
        </p:blipFill>
        <p:spPr bwMode="auto">
          <a:xfrm>
            <a:off x="3270323" y="2042881"/>
            <a:ext cx="1776730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4" name="Picture 34" descr="https://upload.wikimedia.org/wikipedia/commons/c/c4/Canterbury_Cathedral_092_Murder_of_St_Thoma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00" y="2371935"/>
            <a:ext cx="1764000" cy="1658494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033411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Castles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and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Town Walls of King Edward</a:t>
            </a:r>
            <a:endParaRPr lang="cs-CZ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in Gwynedd </a:t>
            </a:r>
            <a:r>
              <a:rPr lang="cs-CZ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(Wales)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980823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Edward I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(1272–1307)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series of castles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(pacifying local population &amp; establishing English colonies in Wales)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Four castles – Beaumaris, Conwy, Caernarfon &amp;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Harlech</a:t>
            </a:r>
            <a:endParaRPr lang="en-GB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Fortified towns at Conwy &amp; Caernarfon – 13/14 century military architecture</a:t>
            </a:r>
          </a:p>
        </p:txBody>
      </p:sp>
      <p:pic>
        <p:nvPicPr>
          <p:cNvPr id="21518" name="Picture 14" descr="http://www.greatorme.org.uk/P7230356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7" r="1250"/>
          <a:stretch/>
        </p:blipFill>
        <p:spPr bwMode="auto">
          <a:xfrm>
            <a:off x="180000" y="1764000"/>
            <a:ext cx="3062269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4" name="Picture 20" descr="http://img14.poco.cn/mypoco/myphoto/20130131/04/173390381201301301351504175429880531_0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" t="5480" r="13390"/>
          <a:stretch/>
        </p:blipFill>
        <p:spPr bwMode="auto">
          <a:xfrm>
            <a:off x="3108964" y="4320000"/>
            <a:ext cx="3096344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4" name="Picture 30" descr="http://i.dailymail.co.uk/i/pix/2014/09/22/1411374590736_wps_2_B17DTR_Caernarfon_Castle_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2" r="6413"/>
          <a:stretch/>
        </p:blipFill>
        <p:spPr bwMode="auto">
          <a:xfrm>
            <a:off x="5976000" y="1764000"/>
            <a:ext cx="2999409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40" name="Picture 36" descr="http://orig06.deviantart.net/4aff/f/2009/162/a/4/harlech_castle_by_doriannavarr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7" r="3731"/>
          <a:stretch/>
        </p:blipFill>
        <p:spPr bwMode="auto">
          <a:xfrm>
            <a:off x="3384000" y="1764000"/>
            <a:ext cx="2448528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ástupný symbol pro text 2"/>
          <p:cNvSpPr txBox="1">
            <a:spLocks/>
          </p:cNvSpPr>
          <p:nvPr/>
        </p:nvSpPr>
        <p:spPr bwMode="auto">
          <a:xfrm>
            <a:off x="3564000" y="1764000"/>
            <a:ext cx="79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en-GB" sz="1200" b="1" kern="0" dirty="0" err="1">
                <a:solidFill>
                  <a:srgbClr val="00602B"/>
                </a:solidFill>
                <a:effectLst/>
                <a:latin typeface="Constantia" panose="02030602050306030303" pitchFamily="18" charset="0"/>
              </a:rPr>
              <a:t>Harlech</a:t>
            </a:r>
            <a:endParaRPr lang="en-GB" sz="1200" b="1" kern="0" dirty="0">
              <a:solidFill>
                <a:srgbClr val="00602B"/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24" name="Zástupný symbol pro text 2"/>
          <p:cNvSpPr txBox="1">
            <a:spLocks/>
          </p:cNvSpPr>
          <p:nvPr/>
        </p:nvSpPr>
        <p:spPr bwMode="auto">
          <a:xfrm>
            <a:off x="3312000" y="4320000"/>
            <a:ext cx="100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dirty="0">
                <a:effectLst/>
                <a:latin typeface="Constantia" panose="02030602050306030303" pitchFamily="18" charset="0"/>
              </a:rPr>
              <a:t>Beaumaris</a:t>
            </a:r>
            <a:endParaRPr lang="en-GB" sz="1200" b="1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25" name="Zástupný symbol pro text 2"/>
          <p:cNvSpPr txBox="1">
            <a:spLocks/>
          </p:cNvSpPr>
          <p:nvPr/>
        </p:nvSpPr>
        <p:spPr bwMode="auto">
          <a:xfrm>
            <a:off x="6192000" y="1764000"/>
            <a:ext cx="104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cs-CZ" sz="1200" b="1" kern="0" dirty="0" err="1">
                <a:effectLst/>
                <a:latin typeface="Constantia" panose="02030602050306030303" pitchFamily="18" charset="0"/>
              </a:rPr>
              <a:t>Caernarfon</a:t>
            </a:r>
            <a:endParaRPr lang="en-GB" sz="1200" b="1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26" name="Zástupný symbol pro text 2"/>
          <p:cNvSpPr txBox="1">
            <a:spLocks/>
          </p:cNvSpPr>
          <p:nvPr/>
        </p:nvSpPr>
        <p:spPr bwMode="auto">
          <a:xfrm>
            <a:off x="382054" y="1764000"/>
            <a:ext cx="79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cs-CZ" sz="1200" b="1" kern="0" dirty="0" err="1">
                <a:effectLst/>
                <a:latin typeface="Constantia" panose="02030602050306030303" pitchFamily="18" charset="0"/>
              </a:rPr>
              <a:t>Conwy</a:t>
            </a:r>
            <a:endParaRPr lang="en-GB" sz="1200" b="1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21552" name="Picture 48" descr="http://media-cdn.tripadvisor.com/media/photo-s/06/e0/6f/8f/caernarfon-town-walls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44"/>
          <a:stretch/>
        </p:blipFill>
        <p:spPr bwMode="auto">
          <a:xfrm>
            <a:off x="6358733" y="4320000"/>
            <a:ext cx="2621363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http://www.castlewales.com/conwy1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70" r="3085"/>
          <a:stretch/>
        </p:blipFill>
        <p:spPr bwMode="auto">
          <a:xfrm>
            <a:off x="180000" y="4320000"/>
            <a:ext cx="2772000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369978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Pontcysyllte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Aqueduct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and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Canal</a:t>
            </a:r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(Wales)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1268856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18 km navigable Aqueduct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carry the Llangollen Canal over the Valley of the River Dee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Completed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during Industrial Revolution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early 19 century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Pioneering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masterpiece of engineering &amp; monumental metal architecture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Use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both cast &amp; wrought iron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longest &amp; highest aqueduct in Britain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22530" name="Picture 2" descr="WalesC00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5" b="10029"/>
          <a:stretch/>
        </p:blipFill>
        <p:spPr bwMode="auto">
          <a:xfrm>
            <a:off x="468000" y="4428000"/>
            <a:ext cx="3628215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s://upload.wikimedia.org/wikipedia/commons/thumb/c/cd/Pontcysyllte_aqueduct_arp.jpg/1280px-Pontcysyllte_aqueduct_ar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" t="7474" r="31902" b="17613"/>
          <a:stretch/>
        </p:blipFill>
        <p:spPr bwMode="auto">
          <a:xfrm>
            <a:off x="6084000" y="4428000"/>
            <a:ext cx="2520280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s://upload.wikimedia.org/wikipedia/commons/8/8b/Under_Pontcysyllt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544000" y="2016000"/>
            <a:ext cx="3072000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http://whc.unesco.org/uploads/thumbs/site_1303_0001-750-0-2009092314591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7" r="8892"/>
          <a:stretch/>
        </p:blipFill>
        <p:spPr bwMode="auto">
          <a:xfrm>
            <a:off x="4262015" y="4428000"/>
            <a:ext cx="1656184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http://www.llangollen.com/visitwales/pontcysyllt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" r="950"/>
          <a:stretch/>
        </p:blipFill>
        <p:spPr bwMode="auto">
          <a:xfrm>
            <a:off x="468000" y="2016000"/>
            <a:ext cx="4896543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599197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Blaenavon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Industrial Landscape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932428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19 century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Wales was leading producer of iron &amp; coal in the world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Blaenavon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landscape created by industrial processes associated with production of iron &amp; coal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Coal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&amp;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ore mines, quarries, furnaces, railway system, public buildings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workers’ housing 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23556" name="Picture 4" descr="refer to captio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9" b="13795"/>
          <a:stretch/>
        </p:blipFill>
        <p:spPr bwMode="auto">
          <a:xfrm>
            <a:off x="4363087" y="2202320"/>
            <a:ext cx="2016820" cy="16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://www.visitwales.com/%7E/media/569fab7d36044fb2b61f85a4009ce44c.ashx?as=0&amp;h=350&amp;w=1024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"/>
          <a:stretch/>
        </p:blipFill>
        <p:spPr bwMode="auto">
          <a:xfrm>
            <a:off x="3995936" y="4485519"/>
            <a:ext cx="4948407" cy="216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8" name="Picture 26" descr="https://www.hlf.org.uk/sites/default/files/styles/col-13/public/media/projects/lp-08-00111_views03_0.jpg?itok=WnM9XB7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343" y="1806320"/>
            <a:ext cx="2412000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80" name="Picture 28" descr="http://werelderfgoedfotos.nl/images/galleries/183/3.Blaenavon.www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51"/>
          <a:stretch/>
        </p:blipFill>
        <p:spPr bwMode="auto">
          <a:xfrm>
            <a:off x="216000" y="1806320"/>
            <a:ext cx="3994651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84" name="Picture 32" descr="http://www.heredajo.com/wp-content/uploads/2015/06/X100-20150621-1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" y="4359519"/>
            <a:ext cx="3630496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875798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Historic Town of St George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and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Related Fortifications</a:t>
            </a:r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Bermuda</a:t>
            </a:r>
            <a:r>
              <a:rPr lang="cs-CZ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)</a:t>
            </a:r>
            <a:endParaRPr lang="en-GB" sz="20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1052832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 George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oldest English town in the New World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(1612)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Outstanding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example of planned urban settlements established in the New World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Associated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fortifications illustrate development of English military engineering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17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-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20 century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</p:txBody>
      </p:sp>
      <p:pic>
        <p:nvPicPr>
          <p:cNvPr id="25610" name="Picture 10" descr="http://www.bermuda-online.org/fortstcatherin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" b="7523"/>
          <a:stretch/>
        </p:blipFill>
        <p:spPr bwMode="auto">
          <a:xfrm>
            <a:off x="4824000" y="4320000"/>
            <a:ext cx="4003778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6" name="Picture 16" descr="https://www.stgeorgesclub.bm/Images/PhotoGalleryzip_files/FORT%20ST%20CATHERINE%20AND%20THE%20BEACH%20HOU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7" b="8189"/>
          <a:stretch/>
        </p:blipFill>
        <p:spPr bwMode="auto">
          <a:xfrm>
            <a:off x="316002" y="4320000"/>
            <a:ext cx="4255998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8" name="Picture 18" descr="http://www.wondermondo.com/Images/NAmerica/Bermuda/Bermuda/StGeorg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r="5778" b="5770"/>
          <a:stretch/>
        </p:blipFill>
        <p:spPr bwMode="auto">
          <a:xfrm>
            <a:off x="180000" y="1800000"/>
            <a:ext cx="3744478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20" name="Picture 20" descr="http://www.elbowbeachcycles.com/wp-content/uploads/2011/07/town-hall-st-george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3" t="15836" r="14320" b="8100"/>
          <a:stretch/>
        </p:blipFill>
        <p:spPr bwMode="auto">
          <a:xfrm>
            <a:off x="5580000" y="1800000"/>
            <a:ext cx="3384472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upload.wikimedia.org/wikipedia/commons/thumb/2/25/St._Peter%27s_Church_-1.jpg/1280px-St._Peter%27s_Church_-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5239" r="22927"/>
          <a:stretch/>
        </p:blipFill>
        <p:spPr bwMode="auto">
          <a:xfrm>
            <a:off x="4032239" y="2189790"/>
            <a:ext cx="1440000" cy="163242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462446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Gough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and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Inaccessible Islands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(south Atlantic)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1556888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Two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extraordinary uninhabited oceanic islands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almost untouched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number of endemic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species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Cliffs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one of largest colonies of sea birds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Rockhopper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Penguins, Fur &amp;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Elephant Seals; whales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dolphins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en-GB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26628" name="Picture 4" descr="https://c2.staticflickr.com/8/7422/10831781584_d6790955d3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4" t="27358" r="5772" b="5314"/>
          <a:stretch/>
        </p:blipFill>
        <p:spPr bwMode="auto">
          <a:xfrm>
            <a:off x="220536" y="4716000"/>
            <a:ext cx="3394290" cy="198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http://andradegp.weebly.com/uploads/2/2/8/4/22840778/5356643_ori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" r="12041"/>
          <a:stretch/>
        </p:blipFill>
        <p:spPr bwMode="auto">
          <a:xfrm>
            <a:off x="5508000" y="1512000"/>
            <a:ext cx="3487364" cy="306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6" name="Picture 12" descr="https://c4.staticflickr.com/4/3658/3508414918_c162d9ef06_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" t="14000" r="3824" b="12501"/>
          <a:stretch/>
        </p:blipFill>
        <p:spPr bwMode="auto">
          <a:xfrm>
            <a:off x="180000" y="1510769"/>
            <a:ext cx="5184576" cy="1512168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8" name="Picture 14" descr="http://oceandoctor.org/wp-content/uploads/2011/03/20110318-IMG_3384-taken-by-David-E-Guggenheim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3" b="35745"/>
          <a:stretch/>
        </p:blipFill>
        <p:spPr bwMode="auto">
          <a:xfrm>
            <a:off x="180000" y="3107060"/>
            <a:ext cx="5184000" cy="1512168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2" name="Picture 18" descr="http://whc.unesco.org/uploads/thumbs/site_0740_0019-385--1970010101000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7" b="12925"/>
          <a:stretch/>
        </p:blipFill>
        <p:spPr bwMode="auto">
          <a:xfrm>
            <a:off x="3763099" y="4716000"/>
            <a:ext cx="1805788" cy="198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ástupný symbol pro text 2"/>
          <p:cNvSpPr txBox="1">
            <a:spLocks/>
          </p:cNvSpPr>
          <p:nvPr/>
        </p:nvSpPr>
        <p:spPr bwMode="auto">
          <a:xfrm>
            <a:off x="324978" y="2564387"/>
            <a:ext cx="79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cs-CZ" sz="1200" b="1" kern="0" dirty="0" err="1">
                <a:effectLst/>
                <a:latin typeface="Constantia" panose="02030602050306030303" pitchFamily="18" charset="0"/>
              </a:rPr>
              <a:t>Gough</a:t>
            </a:r>
            <a:endParaRPr lang="en-GB" sz="1200" b="1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15" name="Zástupný symbol pro text 2"/>
          <p:cNvSpPr txBox="1">
            <a:spLocks/>
          </p:cNvSpPr>
          <p:nvPr/>
        </p:nvSpPr>
        <p:spPr bwMode="auto">
          <a:xfrm>
            <a:off x="347466" y="4165758"/>
            <a:ext cx="93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cs-CZ" sz="1200" b="1" kern="0" dirty="0" err="1">
                <a:effectLst/>
                <a:latin typeface="Constantia" panose="02030602050306030303" pitchFamily="18" charset="0"/>
              </a:rPr>
              <a:t>Inaccesile</a:t>
            </a:r>
            <a:endParaRPr lang="en-GB" sz="1200" b="1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26644" name="Picture 20" descr="http://www.birdwatch.co.uk/userfiles/news/Theusualnumbersofbre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" t="939"/>
          <a:stretch/>
        </p:blipFill>
        <p:spPr bwMode="auto">
          <a:xfrm>
            <a:off x="7584696" y="4716000"/>
            <a:ext cx="1410668" cy="198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8" name="Picture 24" descr="http://ocean.si.edu/sites/default/files/photos/Gough-and-Inaccessible-Islands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2" b="6727"/>
          <a:stretch/>
        </p:blipFill>
        <p:spPr bwMode="auto">
          <a:xfrm>
            <a:off x="5717160" y="4716000"/>
            <a:ext cx="1759480" cy="198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691485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Henderson Island</a:t>
            </a:r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(Pitcairn island, Pacific)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908815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Uninhabited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raised coral atoll, almost untouched by human presence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Provides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ideal conditions for studying dynamics of evolution &amp; natural selection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Ten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plant &amp; four land birds native to the island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home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large breeding seabird colonies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28676" name="Picture 4" descr="http://www.rspb.org.uk/Images/hendersonlorikeets_tcm9-354127.jpg?width=768&amp;crop=%280,196,2460,1580%2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2" t="2312" r="1947" b="7525"/>
          <a:stretch/>
        </p:blipFill>
        <p:spPr bwMode="auto">
          <a:xfrm>
            <a:off x="648000" y="4428000"/>
            <a:ext cx="4068000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 descr="http://www.travelstories.gr/community/data/attachment-files/2012/01/88412_b301c06a60c60044ee74759a317615b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0"/>
          <a:stretch/>
        </p:blipFill>
        <p:spPr bwMode="auto">
          <a:xfrm>
            <a:off x="648000" y="1764000"/>
            <a:ext cx="4068000" cy="255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Picture 10" descr="Green turtle swimming over coral reefs in Kon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00" y="1764000"/>
            <a:ext cx="3420000" cy="255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6" name="Picture 14" descr="http://www.diveandtraveltheworld.com/wordpress/wp-content/images/destinations/parcific-ocean/p-h-island/banyan-tre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00" y="4428000"/>
            <a:ext cx="3420000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26338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England</a:t>
            </a:r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– </a:t>
            </a:r>
            <a:r>
              <a:rPr lang="cs-CZ" sz="20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castles</a:t>
            </a:r>
            <a:r>
              <a:rPr lang="cs-CZ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749411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Windsor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Lincoln (copy of Magna Carta)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0250" name="Picture 10" descr="http://uclu.org/sites/uclu.org/files/windsor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" t="8794" r="9132" b="13337"/>
          <a:stretch/>
        </p:blipFill>
        <p:spPr bwMode="auto">
          <a:xfrm>
            <a:off x="3852000" y="1518492"/>
            <a:ext cx="5112488" cy="266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s://s3-eu-west-1.amazonaws.com/ee-content/media/1720/windsor-castle-guards-21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" r="11572" b="12256"/>
          <a:stretch/>
        </p:blipFill>
        <p:spPr bwMode="auto">
          <a:xfrm>
            <a:off x="180000" y="1529630"/>
            <a:ext cx="3527904" cy="262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http://theremnanttrust.info/wp-content/uploads/2013/06/0671-Magna-Charta-Manuscript-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1" r="14590" b="19195"/>
          <a:stretch/>
        </p:blipFill>
        <p:spPr bwMode="auto">
          <a:xfrm>
            <a:off x="5470288" y="4284000"/>
            <a:ext cx="34942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www.lincolnbig.co.uk/assets/images/content/_widescreen/lincoln-castle-lbig-we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" r="1978"/>
          <a:stretch/>
        </p:blipFill>
        <p:spPr bwMode="auto">
          <a:xfrm>
            <a:off x="180000" y="4284000"/>
            <a:ext cx="5152824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232358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GORHAM</a:t>
            </a:r>
            <a:r>
              <a:rPr lang="cs-CZ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ʼS</a:t>
            </a:r>
            <a:r>
              <a:rPr lang="cs-CZ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CAVE COMPLEX</a:t>
            </a:r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</a:t>
            </a:r>
            <a:r>
              <a:rPr lang="cs-CZ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GIBRALTAR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)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908815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Limestone cliffs on eastern side of the Rock of Gibraltar – four caves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Evidence of Neanderthal occupation over a span of more than 100,000 years – hunting birds and marine animals for food, using feathers for ornamentation, abstract rock engravings 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421DF93-FE11-45B2-8A7F-14D29CE1CB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47" y="1764000"/>
            <a:ext cx="3048000" cy="2136648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5F1D80EC-9682-4B27-A5B9-7D119EAE7B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773041"/>
            <a:ext cx="3048000" cy="1959864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731BE7B1-95D7-4DCE-AC4D-DF2CB8BF63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81" b="17666"/>
          <a:stretch/>
        </p:blipFill>
        <p:spPr>
          <a:xfrm>
            <a:off x="4284000" y="1764000"/>
            <a:ext cx="3505200" cy="2809553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6181D08E-A021-4E4F-8324-ED9F277E21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79"/>
          <a:stretch/>
        </p:blipFill>
        <p:spPr>
          <a:xfrm>
            <a:off x="1012228" y="4077072"/>
            <a:ext cx="2563038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48249836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THE ENGLISH LAKE DISTRICT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612000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Mountainous area, deep valleys modelled by glaciers in the Ice Age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Shaped by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agro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-pastoral land-use system – fields enclosed by walls</a:t>
            </a:r>
            <a:endParaRPr lang="cs-CZ" sz="1600" dirty="0">
              <a:solidFill>
                <a:schemeClr val="bg1">
                  <a:lumMod val="5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2F345A65-2953-4FBA-9681-71530D9C9B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2" t="17049" r="-1" b="8352"/>
          <a:stretch/>
        </p:blipFill>
        <p:spPr>
          <a:xfrm>
            <a:off x="648000" y="1512000"/>
            <a:ext cx="3407834" cy="259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671C01C2-D149-46D9-9ACC-10E3B2EDEB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86" b="11991"/>
          <a:stretch/>
        </p:blipFill>
        <p:spPr>
          <a:xfrm>
            <a:off x="1440000" y="4212000"/>
            <a:ext cx="3144740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BE7F5C99-1596-464E-A865-2EBE7B8A6E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66" b="7061"/>
          <a:stretch/>
        </p:blipFill>
        <p:spPr>
          <a:xfrm>
            <a:off x="5076056" y="4140000"/>
            <a:ext cx="3505200" cy="259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3D33C363-8572-465F-B029-2BF4CD5E72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" t="16545" r="4450" b="7338"/>
          <a:stretch/>
        </p:blipFill>
        <p:spPr>
          <a:xfrm>
            <a:off x="4572001" y="1512000"/>
            <a:ext cx="3156566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88510314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JODRELL BANK OBSERVATORY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908815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Rural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area of northwest England free from radio interference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;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1945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still in operation</a:t>
            </a:r>
            <a:endParaRPr lang="cs-CZ" sz="1600" dirty="0">
              <a:solidFill>
                <a:schemeClr val="bg1">
                  <a:lumMod val="5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One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of the world leading radio astronomy observatories</a:t>
            </a:r>
            <a:endParaRPr lang="cs-CZ" sz="1600" dirty="0">
              <a:solidFill>
                <a:schemeClr val="bg1">
                  <a:lumMod val="5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Several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radio telescopes 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study of meteors and the moon, discovery of quasars, quantum optics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…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C14028A-C6AD-4D05-B15C-1A9A5E470C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50"/>
          <a:stretch/>
        </p:blipFill>
        <p:spPr>
          <a:xfrm>
            <a:off x="360000" y="1980000"/>
            <a:ext cx="4071973" cy="396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B21B654-D31D-4651-A243-FF39D67F6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000" y="1980000"/>
            <a:ext cx="3960000" cy="396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74544314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THE SLATE LANSCAPE OF NORTHWEST WALES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908815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Transformation that industrial slate quarrying &amp; mining brought to traditional rural environment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Large-scale industrial processes reshaped agricultural landscape into industrial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centre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 (1780-1914)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Relict quarries &amp; mines, archaeological sites, historical settlements (living &amp; relict), gardens, country houses, ports, railway &amp; road systems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EE9A17F-FBBC-4D00-B8E6-B27A631820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91" b="16054"/>
          <a:stretch/>
        </p:blipFill>
        <p:spPr>
          <a:xfrm>
            <a:off x="2989967" y="1980000"/>
            <a:ext cx="3164065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70B8FDB-311D-44CC-AD08-E5932939AC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2" t="2028" b="7029"/>
          <a:stretch/>
        </p:blipFill>
        <p:spPr>
          <a:xfrm>
            <a:off x="4788024" y="4420949"/>
            <a:ext cx="2527673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F1617D23-33FF-4666-BCD2-1CDBF6FE0B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4" t="1437" r="1127" b="3649"/>
          <a:stretch/>
        </p:blipFill>
        <p:spPr>
          <a:xfrm>
            <a:off x="324000" y="1980000"/>
            <a:ext cx="2408423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D1374C34-EE26-4705-A5BF-C41ABD6EC6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5" t="2055" r="1781" b="1392"/>
          <a:stretch/>
        </p:blipFill>
        <p:spPr>
          <a:xfrm>
            <a:off x="6408000" y="1980000"/>
            <a:ext cx="2330551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5FED2BA9-9BE7-4B67-8633-5C487E3A37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437" b="11669"/>
          <a:stretch/>
        </p:blipFill>
        <p:spPr>
          <a:xfrm>
            <a:off x="1317169" y="4410000"/>
            <a:ext cx="3254830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00324137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gerian" panose="04020705040A02060702" pitchFamily="82" charset="0"/>
                <a:ea typeface="+mj-ea"/>
                <a:cs typeface="Arial"/>
              </a:rPr>
              <a:t>Moravian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gerian" panose="04020705040A02060702" pitchFamily="82" charset="0"/>
                <a:ea typeface="+mj-ea"/>
                <a:cs typeface="Arial"/>
              </a:rPr>
              <a:t> </a:t>
            </a:r>
            <a:r>
              <a:rPr kumimoji="0" lang="cs-CZ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gerian" panose="04020705040A02060702" pitchFamily="82" charset="0"/>
                <a:ea typeface="+mj-ea"/>
                <a:cs typeface="Arial"/>
              </a:rPr>
              <a:t>Church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gerian" panose="04020705040A02060702" pitchFamily="82" charset="0"/>
                <a:ea typeface="+mj-ea"/>
                <a:cs typeface="Arial"/>
              </a:rPr>
              <a:t> </a:t>
            </a:r>
            <a:r>
              <a:rPr kumimoji="0" lang="cs-CZ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gerian" panose="04020705040A02060702" pitchFamily="82" charset="0"/>
                <a:ea typeface="+mj-ea"/>
                <a:cs typeface="Arial"/>
              </a:rPr>
              <a:t>Settlements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gerian" panose="04020705040A02060702" pitchFamily="82" charset="0"/>
              <a:ea typeface="+mj-ea"/>
              <a:cs typeface="Arial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1234403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Four towns in four countries (Denmark, Germany, USA)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Gracehill in Northern Ireland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Architectural character based on ideals of the Moravian Church adapted to local conditions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Active congregation present 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→ living Moravian heritage</a:t>
            </a:r>
            <a:endParaRPr lang="en-GB" sz="1600" dirty="0">
              <a:solidFill>
                <a:schemeClr val="bg1">
                  <a:lumMod val="5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02DF526-10BA-45DE-9BA2-F4AA018EB7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" r="3744" b="53075"/>
          <a:stretch/>
        </p:blipFill>
        <p:spPr>
          <a:xfrm>
            <a:off x="5436096" y="4356000"/>
            <a:ext cx="3350306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D69CEA1-2E6E-4A13-987B-26D4EC4791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1"/>
          <a:stretch/>
        </p:blipFill>
        <p:spPr>
          <a:xfrm>
            <a:off x="323528" y="2016000"/>
            <a:ext cx="3783784" cy="22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9695BAF-51C6-4C97-A98D-AC72E0738D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" t="19897" r="12697" b="3697"/>
          <a:stretch/>
        </p:blipFill>
        <p:spPr>
          <a:xfrm>
            <a:off x="4675674" y="2016000"/>
            <a:ext cx="3621393" cy="223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D44A1A7-716F-481B-8B04-D155FB298D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t="21886" r="4491" b="3017"/>
          <a:stretch/>
        </p:blipFill>
        <p:spPr>
          <a:xfrm>
            <a:off x="754837" y="4356000"/>
            <a:ext cx="4072092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Zástupný symbol pro text 2">
            <a:extLst>
              <a:ext uri="{FF2B5EF4-FFF2-40B4-BE49-F238E27FC236}">
                <a16:creationId xmlns:a16="http://schemas.microsoft.com/office/drawing/2014/main" id="{2A55187E-76E2-44BE-8B79-79DC54C7914C}"/>
              </a:ext>
            </a:extLst>
          </p:cNvPr>
          <p:cNvSpPr txBox="1">
            <a:spLocks/>
          </p:cNvSpPr>
          <p:nvPr/>
        </p:nvSpPr>
        <p:spPr bwMode="auto">
          <a:xfrm>
            <a:off x="918883" y="6408264"/>
            <a:ext cx="1872000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90000" indent="0">
              <a:spcBef>
                <a:spcPts val="200"/>
              </a:spcBef>
              <a:buClr>
                <a:srgbClr val="00602B"/>
              </a:buClr>
              <a:buSzPct val="100000"/>
              <a:buNone/>
            </a:pPr>
            <a:r>
              <a:rPr lang="cs-CZ" sz="1600" b="1" kern="0" dirty="0" err="1">
                <a:effectLst/>
                <a:latin typeface="Constantia" panose="02030602050306030303" pitchFamily="18" charset="0"/>
              </a:rPr>
              <a:t>Widow</a:t>
            </a:r>
            <a:r>
              <a:rPr lang="cs-CZ" sz="1600" b="1" kern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ʼs</a:t>
            </a:r>
            <a:r>
              <a:rPr lang="cs-CZ" sz="1600" b="1" kern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House</a:t>
            </a:r>
            <a:r>
              <a:rPr lang="cs-CZ" sz="1600" b="1" kern="0" dirty="0">
                <a:effectLst/>
                <a:latin typeface="Constantia" panose="02030602050306030303" pitchFamily="18" charset="0"/>
              </a:rPr>
              <a:t> </a:t>
            </a:r>
            <a:endParaRPr lang="en-GB" sz="1600" b="1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19" name="Zástupný symbol pro text 2">
            <a:extLst>
              <a:ext uri="{FF2B5EF4-FFF2-40B4-BE49-F238E27FC236}">
                <a16:creationId xmlns:a16="http://schemas.microsoft.com/office/drawing/2014/main" id="{EA8F0202-21FF-4BA5-AEB6-B84738C2FC93}"/>
              </a:ext>
            </a:extLst>
          </p:cNvPr>
          <p:cNvSpPr txBox="1">
            <a:spLocks/>
          </p:cNvSpPr>
          <p:nvPr/>
        </p:nvSpPr>
        <p:spPr bwMode="auto">
          <a:xfrm>
            <a:off x="5580112" y="6408000"/>
            <a:ext cx="2196000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90000" indent="0">
              <a:spcBef>
                <a:spcPts val="200"/>
              </a:spcBef>
              <a:buClr>
                <a:srgbClr val="00602B"/>
              </a:buClr>
              <a:buSzPct val="100000"/>
              <a:buNone/>
            </a:pPr>
            <a:r>
              <a:rPr lang="cs-CZ" sz="1600" b="1" kern="0" dirty="0" err="1">
                <a:effectLst/>
                <a:latin typeface="Constantia" panose="02030602050306030303" pitchFamily="18" charset="0"/>
              </a:rPr>
              <a:t>Congregation</a:t>
            </a:r>
            <a:r>
              <a:rPr lang="cs-CZ" sz="1600" b="1" kern="0" dirty="0">
                <a:effectLst/>
                <a:latin typeface="Constantia" panose="02030602050306030303" pitchFamily="18" charset="0"/>
              </a:rPr>
              <a:t> </a:t>
            </a:r>
            <a:r>
              <a:rPr lang="cs-CZ" sz="1600" b="1" kern="0" dirty="0" err="1">
                <a:effectLst/>
                <a:latin typeface="Constantia" panose="02030602050306030303" pitchFamily="18" charset="0"/>
              </a:rPr>
              <a:t>Store</a:t>
            </a:r>
            <a:endParaRPr lang="en-GB" sz="1600" b="1" kern="0" dirty="0"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07057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gerian" panose="04020705040A02060702" pitchFamily="82" charset="0"/>
                <a:ea typeface="+mj-ea"/>
                <a:cs typeface="Arial"/>
              </a:rPr>
              <a:t>The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gerian" panose="04020705040A02060702" pitchFamily="82" charset="0"/>
                <a:ea typeface="+mj-ea"/>
                <a:cs typeface="Arial"/>
              </a:rPr>
              <a:t> </a:t>
            </a:r>
            <a:r>
              <a:rPr kumimoji="0" lang="cs-CZ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gerian" panose="04020705040A02060702" pitchFamily="82" charset="0"/>
                <a:ea typeface="+mj-ea"/>
                <a:cs typeface="Arial"/>
              </a:rPr>
              <a:t>flow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gerian" panose="04020705040A02060702" pitchFamily="82" charset="0"/>
                <a:ea typeface="+mj-ea"/>
                <a:cs typeface="Arial"/>
              </a:rPr>
              <a:t> country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gerian" panose="04020705040A02060702" pitchFamily="82" charset="0"/>
              <a:ea typeface="+mj-ea"/>
              <a:cs typeface="Arial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900000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Highland region of Scotland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Largest bog landscape in the world, peatland ecosystem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Distinct bird species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A40C9737-70D5-41DF-A78C-A83965D2F5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" r="5303"/>
          <a:stretch/>
        </p:blipFill>
        <p:spPr>
          <a:xfrm>
            <a:off x="5453263" y="1764000"/>
            <a:ext cx="3510737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15AC373F-CC66-4F42-87FE-4AE4C78126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6"/>
          <a:stretch/>
        </p:blipFill>
        <p:spPr>
          <a:xfrm>
            <a:off x="180000" y="1764001"/>
            <a:ext cx="3510737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BBC18976-10AB-4020-8284-4B4028F41E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0" t="8410" r="38340"/>
          <a:stretch/>
        </p:blipFill>
        <p:spPr>
          <a:xfrm>
            <a:off x="3845919" y="2078970"/>
            <a:ext cx="1452162" cy="198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8A13FB99-A16A-4699-83EB-733B29DB4E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r="5541"/>
          <a:stretch/>
        </p:blipFill>
        <p:spPr>
          <a:xfrm>
            <a:off x="6551554" y="4500000"/>
            <a:ext cx="2412446" cy="216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B900929A-C019-4D60-B658-E6C4069F77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6" t="8534"/>
          <a:stretch/>
        </p:blipFill>
        <p:spPr>
          <a:xfrm>
            <a:off x="2713341" y="4500000"/>
            <a:ext cx="1593750" cy="216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A9DD1CE8-BB3E-4100-A199-261B62DCE9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2" t="17537" r="4730" b="7378"/>
          <a:stretch/>
        </p:blipFill>
        <p:spPr>
          <a:xfrm>
            <a:off x="4454228" y="4752000"/>
            <a:ext cx="1953011" cy="16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D1D70647-7C60-4CD0-B72F-624675445A2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9"/>
          <a:stretch/>
        </p:blipFill>
        <p:spPr>
          <a:xfrm>
            <a:off x="180000" y="4500000"/>
            <a:ext cx="2412448" cy="216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49927402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1656000"/>
            <a:ext cx="9144000" cy="2556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908000"/>
            <a:ext cx="9144000" cy="20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6600" b="1" dirty="0">
                <a:solidFill>
                  <a:srgbClr val="FFFFFF"/>
                </a:solidFill>
                <a:latin typeface="Algerian" panose="04020705040A02060702" pitchFamily="82" charset="0"/>
              </a:rPr>
              <a:t>Thank you for attention</a:t>
            </a:r>
          </a:p>
        </p:txBody>
      </p:sp>
    </p:spTree>
    <p:extLst>
      <p:ext uri="{BB962C8B-B14F-4D97-AF65-F5344CB8AC3E}">
        <p14:creationId xmlns:p14="http://schemas.microsoft.com/office/powerpoint/2010/main" val="288193824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England</a:t>
            </a:r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– </a:t>
            </a:r>
            <a:r>
              <a:rPr lang="cs-CZ" sz="20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castles</a:t>
            </a:r>
            <a:r>
              <a:rPr lang="cs-CZ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802557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Nottingham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(Robin Hood)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Winchester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(depiction of the Round Table of King Arthur)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0262" name="Picture 22" descr="http://s0.geograph.org.uk/geophotos/03/18/80/3188009_4f8b97d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" t="3638" b="13359"/>
          <a:stretch/>
        </p:blipFill>
        <p:spPr bwMode="auto">
          <a:xfrm>
            <a:off x="411660" y="1512000"/>
            <a:ext cx="4083160" cy="2664296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4" name="Picture 24" descr="http://www.urbanghostsmedia.com/home/twamoran/urbanghostsmedia.com/wp-content/uploads/2013/07/nottingham-castle-roc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5" t="8468" r="2057" b="7808"/>
          <a:stretch/>
        </p:blipFill>
        <p:spPr bwMode="auto">
          <a:xfrm>
            <a:off x="598732" y="4284000"/>
            <a:ext cx="3289719" cy="248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6" name="Picture 26" descr="WinchesterCastl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8" b="8435"/>
          <a:stretch/>
        </p:blipFill>
        <p:spPr bwMode="auto">
          <a:xfrm>
            <a:off x="4646868" y="1512296"/>
            <a:ext cx="4170722" cy="266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8" name="Picture 28" descr="https://upload.wikimedia.org/wikipedia/commons/9/9c/The_Great_Hall%2C_Winchester_Castle_-_geograph.org.uk_-_154029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4" t="13188" r="23610" b="11803"/>
          <a:stretch/>
        </p:blipFill>
        <p:spPr bwMode="auto">
          <a:xfrm>
            <a:off x="4115148" y="4445880"/>
            <a:ext cx="2160240" cy="216024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0" name="Picture 30" descr="https://upload.wikimedia.org/wikipedia/commons/thumb/b/b4/Winchester_RoundTable.jpg/800px-Winchester_RoundTabl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085" y="4284000"/>
            <a:ext cx="2070830" cy="248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41191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England</a:t>
            </a:r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– </a:t>
            </a:r>
            <a:r>
              <a:rPr lang="cs-CZ" sz="20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castles</a:t>
            </a:r>
            <a:r>
              <a:rPr lang="cs-CZ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802557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Leeds Castle (Anne of Bohemia spent the winter of 1381 on her way to be married to Richard II)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Hampton Court (gardens, maze &amp; Royal Tennis Court – 16 century)</a:t>
            </a:r>
          </a:p>
        </p:txBody>
      </p:sp>
      <p:pic>
        <p:nvPicPr>
          <p:cNvPr id="10274" name="Picture 34" descr="https://upload.wikimedia.org/wikipedia/commons/thumb/0/05/Leeds_castle.JPG/1280px-Leeds_castl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" t="17482" r="33341" b="21917"/>
          <a:stretch/>
        </p:blipFill>
        <p:spPr bwMode="auto">
          <a:xfrm>
            <a:off x="5328000" y="1548000"/>
            <a:ext cx="3672408" cy="262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6" name="Picture 36" descr="https://upload.wikimedia.org/wikipedia/commons/thumb/c/c6/Leeds_Castle_from_the_west.jpg/1280px-Leeds_Castle_from_the_wes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3" t="7072" r="10444" b="5057"/>
          <a:stretch/>
        </p:blipFill>
        <p:spPr bwMode="auto">
          <a:xfrm>
            <a:off x="144000" y="1548000"/>
            <a:ext cx="3534199" cy="262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0" name="Picture 40" descr="Richard2 Ann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 t="2760" b="308"/>
          <a:stretch/>
        </p:blipFill>
        <p:spPr bwMode="auto">
          <a:xfrm>
            <a:off x="3744000" y="1732354"/>
            <a:ext cx="1512000" cy="2259292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4" name="Picture 44" descr="https://upload.wikimedia.org/wikipedia/commons/thumb/8/84/HamptonCurt.jpg/1280px-HamptonCur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9" r="13573" b="11469"/>
          <a:stretch/>
        </p:blipFill>
        <p:spPr bwMode="auto">
          <a:xfrm>
            <a:off x="3744000" y="4248000"/>
            <a:ext cx="4337806" cy="248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6" name="Picture 46" descr="http://www.landmarktrust.org.uk/Global/property-images/DtoL/FishCourt/Holiday/Hampton%20Court%20aerial%20300%20HB2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1"/>
          <a:stretch/>
        </p:blipFill>
        <p:spPr bwMode="auto">
          <a:xfrm>
            <a:off x="144000" y="4248000"/>
            <a:ext cx="3498339" cy="248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8" name="Picture 48" descr="http://www.almuntadaschool.org/wp-content/uploads/2015/10/Jesmond-Dene-tennis-court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6" r="20214" b="17924"/>
          <a:stretch/>
        </p:blipFill>
        <p:spPr bwMode="auto">
          <a:xfrm>
            <a:off x="7592654" y="5544000"/>
            <a:ext cx="1407754" cy="122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78350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England</a:t>
            </a:r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–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national parks 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10" name="Picture 2" descr="A view of grass covered hillside located within a British National Park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6" r="13822"/>
          <a:stretch/>
        </p:blipFill>
        <p:spPr bwMode="auto">
          <a:xfrm>
            <a:off x="144000" y="1044000"/>
            <a:ext cx="2880319" cy="273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https://www.lumixgexperience.panasonic.co.uk/wp-content/uploads/gallery/DukeSilas/Grasmere-from-Silver-How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0" t="10161" r="14060"/>
          <a:stretch/>
        </p:blipFill>
        <p:spPr bwMode="auto">
          <a:xfrm>
            <a:off x="144000" y="3924000"/>
            <a:ext cx="2880321" cy="27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View to Sharpitor from Meav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" r="15293"/>
          <a:stretch/>
        </p:blipFill>
        <p:spPr bwMode="auto">
          <a:xfrm>
            <a:off x="6120000" y="1044000"/>
            <a:ext cx="2880000" cy="27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pro text 2"/>
          <p:cNvSpPr txBox="1">
            <a:spLocks/>
          </p:cNvSpPr>
          <p:nvPr/>
        </p:nvSpPr>
        <p:spPr bwMode="auto">
          <a:xfrm>
            <a:off x="360000" y="1044000"/>
            <a:ext cx="129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>
                <a:effectLst/>
                <a:latin typeface="Constantia" panose="02030602050306030303" pitchFamily="18" charset="0"/>
              </a:rPr>
              <a:t>Peak District</a:t>
            </a:r>
            <a:endParaRPr lang="en-GB" sz="1200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21" name="Zástupný symbol pro text 2"/>
          <p:cNvSpPr txBox="1">
            <a:spLocks/>
          </p:cNvSpPr>
          <p:nvPr/>
        </p:nvSpPr>
        <p:spPr bwMode="auto">
          <a:xfrm>
            <a:off x="360000" y="3924000"/>
            <a:ext cx="129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Lake District</a:t>
            </a:r>
            <a:endParaRPr lang="en-GB" sz="1200" kern="0" dirty="0">
              <a:solidFill>
                <a:schemeClr val="accent4">
                  <a:lumMod val="25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22" name="Zástupný symbol pro text 2"/>
          <p:cNvSpPr txBox="1">
            <a:spLocks/>
          </p:cNvSpPr>
          <p:nvPr/>
        </p:nvSpPr>
        <p:spPr bwMode="auto">
          <a:xfrm>
            <a:off x="6472875" y="1044000"/>
            <a:ext cx="93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Dartmoor </a:t>
            </a:r>
            <a:endParaRPr lang="en-GB" sz="1200" kern="0" dirty="0">
              <a:solidFill>
                <a:schemeClr val="accent4">
                  <a:lumMod val="25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9244" name="Picture 28" descr="http://www.visitsouthmolton.co.uk/wp/wp-content/uploads/2012/08/exmoor-national-park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9" r="6580"/>
          <a:stretch/>
        </p:blipFill>
        <p:spPr bwMode="auto">
          <a:xfrm>
            <a:off x="6120000" y="3924000"/>
            <a:ext cx="2880000" cy="27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https://i.ytimg.com/vi/eygYVnX6yf8/maxresdefault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6" r="14220"/>
          <a:stretch/>
        </p:blipFill>
        <p:spPr bwMode="auto">
          <a:xfrm>
            <a:off x="3132000" y="1248676"/>
            <a:ext cx="2880000" cy="229772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2" name="Picture 36" descr="http://www.thetimes.co.uk/tto/multimedia/archive/00390/72099297_FOREST_390942c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0" r="7242"/>
          <a:stretch/>
        </p:blipFill>
        <p:spPr bwMode="auto">
          <a:xfrm>
            <a:off x="3132000" y="4140000"/>
            <a:ext cx="2880000" cy="2285001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ástupný symbol pro text 2"/>
          <p:cNvSpPr txBox="1">
            <a:spLocks/>
          </p:cNvSpPr>
          <p:nvPr/>
        </p:nvSpPr>
        <p:spPr bwMode="auto">
          <a:xfrm>
            <a:off x="6472875" y="3924000"/>
            <a:ext cx="75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>
                <a:effectLst/>
                <a:latin typeface="Constantia" panose="02030602050306030303" pitchFamily="18" charset="0"/>
              </a:rPr>
              <a:t>Ex</a:t>
            </a:r>
            <a:r>
              <a:rPr lang="en-GB" sz="1200" b="1" kern="0" dirty="0">
                <a:effectLst/>
                <a:latin typeface="Constantia" panose="02030602050306030303" pitchFamily="18" charset="0"/>
              </a:rPr>
              <a:t>moor </a:t>
            </a:r>
            <a:endParaRPr lang="en-GB" sz="1200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36" name="Zástupný symbol pro text 2"/>
          <p:cNvSpPr txBox="1">
            <a:spLocks/>
          </p:cNvSpPr>
          <p:nvPr/>
        </p:nvSpPr>
        <p:spPr bwMode="auto">
          <a:xfrm>
            <a:off x="3973472" y="1224000"/>
            <a:ext cx="118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Jurassic</a:t>
            </a:r>
            <a:r>
              <a:rPr lang="cs-CZ" sz="1200" b="1" kern="0" dirty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 Coast</a:t>
            </a:r>
            <a:endParaRPr lang="en-GB" sz="1200" kern="0" dirty="0">
              <a:solidFill>
                <a:schemeClr val="accent4">
                  <a:lumMod val="25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37" name="Zástupný symbol pro text 2"/>
          <p:cNvSpPr txBox="1">
            <a:spLocks/>
          </p:cNvSpPr>
          <p:nvPr/>
        </p:nvSpPr>
        <p:spPr bwMode="auto">
          <a:xfrm>
            <a:off x="4063472" y="4173700"/>
            <a:ext cx="100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>
                <a:effectLst/>
                <a:latin typeface="Constantia" panose="02030602050306030303" pitchFamily="18" charset="0"/>
              </a:rPr>
              <a:t>New Forest</a:t>
            </a:r>
            <a:endParaRPr lang="en-GB" sz="1200" kern="0" dirty="0"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94756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London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324000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Founded by Romans –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Londonium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in 43 AD</a:t>
            </a:r>
          </a:p>
        </p:txBody>
      </p:sp>
      <p:pic>
        <p:nvPicPr>
          <p:cNvPr id="17410" name="Picture 2" descr="https://upload.wikimedia.org/wikipedia/commons/thumb/f/f0/Tower_of_London_White_Tower.jpg/1280px-Tower_of_London_White_Tow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8" r="5450"/>
          <a:stretch/>
        </p:blipFill>
        <p:spPr bwMode="auto">
          <a:xfrm>
            <a:off x="7452000" y="180000"/>
            <a:ext cx="1227167" cy="10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Westminster Abbey 20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9" r="8393"/>
          <a:stretch/>
        </p:blipFill>
        <p:spPr bwMode="auto">
          <a:xfrm>
            <a:off x="6444000" y="72000"/>
            <a:ext cx="834467" cy="10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www.stpauls.co.uk/SM4/Mutable/Uploads/imported_media/The_west_facade,_from_sou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8" b="19985"/>
          <a:stretch/>
        </p:blipFill>
        <p:spPr bwMode="auto">
          <a:xfrm>
            <a:off x="252000" y="1260000"/>
            <a:ext cx="2276475" cy="252028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s://upload.wikimedia.org/wikipedia/commons/thumb/7/72/Buckingham_Palace_from_gardens%2C_London%2C_UK_-_Diliff.jpg/1280px-Buckingham_Palace_from_gardens%2C_London%2C_UK_-_Diliff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0" t="6808" r="4556" b="13571"/>
          <a:stretch/>
        </p:blipFill>
        <p:spPr bwMode="auto">
          <a:xfrm>
            <a:off x="2664000" y="1260000"/>
            <a:ext cx="4363464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https://london.globaloutpostservices.com/global/images/imagegallery/the-city/London-British-Museum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0" r="12938"/>
          <a:stretch/>
        </p:blipFill>
        <p:spPr bwMode="auto">
          <a:xfrm>
            <a:off x="252000" y="4032000"/>
            <a:ext cx="3282422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6" name="Picture 18" descr="Trafalgar Square, London 2 - Jun 200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" t="16866" r="34385" b="7384"/>
          <a:stretch/>
        </p:blipFill>
        <p:spPr bwMode="auto">
          <a:xfrm>
            <a:off x="3672000" y="4032000"/>
            <a:ext cx="3168353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2" name="Picture 24" descr="https://upload.wikimedia.org/wikipedia/commons/thumb/4/4f/London_Eye_-_TQ04_26.jpg/800px-London_Eye_-_TQ04_2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" b="3564"/>
          <a:stretch/>
        </p:blipFill>
        <p:spPr bwMode="auto">
          <a:xfrm>
            <a:off x="7162989" y="1404000"/>
            <a:ext cx="1785753" cy="223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4" name="Picture 26" descr="https://upload.wikimedia.org/wikipedia/commons/e/eb/Nelson%27s_Column,_Trafalgar_Sq,_London_-_Sep_200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8" b="25258"/>
          <a:stretch/>
        </p:blipFill>
        <p:spPr bwMode="auto">
          <a:xfrm>
            <a:off x="6968742" y="4213751"/>
            <a:ext cx="1980000" cy="2156497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5252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Štěrbina">
  <a:themeElements>
    <a:clrScheme name="Štěrbina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Štěrbina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Štěrbina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těrbina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24221</TotalTime>
  <Words>2310</Words>
  <Application>Microsoft Office PowerPoint</Application>
  <PresentationFormat>Předvádění na obrazovce (4:3)</PresentationFormat>
  <Paragraphs>254</Paragraphs>
  <Slides>56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64" baseType="lpstr">
      <vt:lpstr>Algerian</vt:lpstr>
      <vt:lpstr>Calibri</vt:lpstr>
      <vt:lpstr>Constantia</vt:lpstr>
      <vt:lpstr>Segoe UI Symbol</vt:lpstr>
      <vt:lpstr>Tahoma</vt:lpstr>
      <vt:lpstr>Times New Roman</vt:lpstr>
      <vt:lpstr>Wingdings</vt:lpstr>
      <vt:lpstr>Štěrbina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France</dc:title>
  <dc:creator>PC</dc:creator>
  <cp:lastModifiedBy>Radmila Dluhošová</cp:lastModifiedBy>
  <cp:revision>630</cp:revision>
  <dcterms:created xsi:type="dcterms:W3CDTF">2014-10-19T12:29:13Z</dcterms:created>
  <dcterms:modified xsi:type="dcterms:W3CDTF">2024-10-06T22:18:22Z</dcterms:modified>
</cp:coreProperties>
</file>