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97" r:id="rId1"/>
  </p:sldMasterIdLst>
  <p:notesMasterIdLst>
    <p:notesMasterId r:id="rId70"/>
  </p:notesMasterIdLst>
  <p:sldIdLst>
    <p:sldId id="402" r:id="rId2"/>
    <p:sldId id="482" r:id="rId3"/>
    <p:sldId id="483" r:id="rId4"/>
    <p:sldId id="425" r:id="rId5"/>
    <p:sldId id="426" r:id="rId6"/>
    <p:sldId id="481" r:id="rId7"/>
    <p:sldId id="428" r:id="rId8"/>
    <p:sldId id="429" r:id="rId9"/>
    <p:sldId id="487" r:id="rId10"/>
    <p:sldId id="488" r:id="rId11"/>
    <p:sldId id="485" r:id="rId12"/>
    <p:sldId id="431" r:id="rId13"/>
    <p:sldId id="496" r:id="rId14"/>
    <p:sldId id="471" r:id="rId15"/>
    <p:sldId id="432" r:id="rId16"/>
    <p:sldId id="433" r:id="rId17"/>
    <p:sldId id="434" r:id="rId18"/>
    <p:sldId id="435" r:id="rId19"/>
    <p:sldId id="436" r:id="rId20"/>
    <p:sldId id="437" r:id="rId21"/>
    <p:sldId id="491" r:id="rId22"/>
    <p:sldId id="439" r:id="rId23"/>
    <p:sldId id="440" r:id="rId24"/>
    <p:sldId id="441" r:id="rId25"/>
    <p:sldId id="442" r:id="rId26"/>
    <p:sldId id="494" r:id="rId27"/>
    <p:sldId id="444" r:id="rId28"/>
    <p:sldId id="445" r:id="rId29"/>
    <p:sldId id="446" r:id="rId30"/>
    <p:sldId id="447" r:id="rId31"/>
    <p:sldId id="448" r:id="rId32"/>
    <p:sldId id="495" r:id="rId33"/>
    <p:sldId id="450" r:id="rId34"/>
    <p:sldId id="451" r:id="rId35"/>
    <p:sldId id="452" r:id="rId36"/>
    <p:sldId id="453" r:id="rId37"/>
    <p:sldId id="492" r:id="rId38"/>
    <p:sldId id="455" r:id="rId39"/>
    <p:sldId id="497" r:id="rId40"/>
    <p:sldId id="457" r:id="rId41"/>
    <p:sldId id="458" r:id="rId42"/>
    <p:sldId id="459" r:id="rId43"/>
    <p:sldId id="460" r:id="rId44"/>
    <p:sldId id="461" r:id="rId45"/>
    <p:sldId id="462" r:id="rId46"/>
    <p:sldId id="463" r:id="rId47"/>
    <p:sldId id="464" r:id="rId48"/>
    <p:sldId id="465" r:id="rId49"/>
    <p:sldId id="466" r:id="rId50"/>
    <p:sldId id="467" r:id="rId51"/>
    <p:sldId id="486" r:id="rId52"/>
    <p:sldId id="513" r:id="rId53"/>
    <p:sldId id="511" r:id="rId54"/>
    <p:sldId id="469" r:id="rId55"/>
    <p:sldId id="423" r:id="rId56"/>
    <p:sldId id="498" r:id="rId57"/>
    <p:sldId id="499" r:id="rId58"/>
    <p:sldId id="500" r:id="rId59"/>
    <p:sldId id="501" r:id="rId60"/>
    <p:sldId id="502" r:id="rId61"/>
    <p:sldId id="503" r:id="rId62"/>
    <p:sldId id="504" r:id="rId63"/>
    <p:sldId id="506" r:id="rId64"/>
    <p:sldId id="507" r:id="rId65"/>
    <p:sldId id="514" r:id="rId66"/>
    <p:sldId id="515" r:id="rId67"/>
    <p:sldId id="516" r:id="rId68"/>
    <p:sldId id="404" r:id="rId69"/>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02B"/>
    <a:srgbClr val="D2ECB6"/>
    <a:srgbClr val="FFB3D9"/>
    <a:srgbClr val="FFB9DC"/>
    <a:srgbClr val="FFA3D1"/>
    <a:srgbClr val="FF99CC"/>
    <a:srgbClr val="FFCCCC"/>
    <a:srgbClr val="FF9999"/>
    <a:srgbClr val="007434"/>
    <a:srgbClr val="00BC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48" autoAdjust="0"/>
    <p:restoredTop sz="96433" autoAdjust="0"/>
  </p:normalViewPr>
  <p:slideViewPr>
    <p:cSldViewPr>
      <p:cViewPr varScale="1">
        <p:scale>
          <a:sx n="80" d="100"/>
          <a:sy n="80" d="100"/>
        </p:scale>
        <p:origin x="811" y="67"/>
      </p:cViewPr>
      <p:guideLst>
        <p:guide orient="horz" pos="2160"/>
        <p:guide pos="2880"/>
      </p:guideLst>
    </p:cSldViewPr>
  </p:slideViewPr>
  <p:outlineViewPr>
    <p:cViewPr>
      <p:scale>
        <a:sx n="33" d="100"/>
        <a:sy n="33" d="100"/>
      </p:scale>
      <p:origin x="0" y="-798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1ED097-D199-4905-AA77-3F50B3078DB9}" type="datetimeFigureOut">
              <a:rPr lang="en-GB" smtClean="0"/>
              <a:t>20/10/2024</a:t>
            </a:fld>
            <a:endParaRPr lang="en-GB"/>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29981-DEC9-48B0-95EC-F6FD80443270}" type="slidenum">
              <a:rPr lang="en-GB" smtClean="0"/>
              <a:t>‹#›</a:t>
            </a:fld>
            <a:endParaRPr lang="en-GB"/>
          </a:p>
        </p:txBody>
      </p:sp>
    </p:spTree>
    <p:extLst>
      <p:ext uri="{BB962C8B-B14F-4D97-AF65-F5344CB8AC3E}">
        <p14:creationId xmlns:p14="http://schemas.microsoft.com/office/powerpoint/2010/main" val="283015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40D29981-DEC9-48B0-95EC-F6FD80443270}" type="slidenum">
              <a:rPr lang="en-GB" smtClean="0"/>
              <a:t>59</a:t>
            </a:fld>
            <a:endParaRPr lang="en-GB"/>
          </a:p>
        </p:txBody>
      </p:sp>
    </p:spTree>
    <p:extLst>
      <p:ext uri="{BB962C8B-B14F-4D97-AF65-F5344CB8AC3E}">
        <p14:creationId xmlns:p14="http://schemas.microsoft.com/office/powerpoint/2010/main" val="940479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cs-CZ">
                <a:solidFill>
                  <a:srgbClr val="FFFFFF"/>
                </a:solidFill>
              </a:endParaRPr>
            </a:p>
          </p:txBody>
        </p:sp>
        <p:sp>
          <p:nvSpPr>
            <p:cNvPr id="6" name="Freeform 4"/>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cs-CZ">
                <a:solidFill>
                  <a:srgbClr val="FFFFFF"/>
                </a:solidFill>
              </a:endParaRPr>
            </a:p>
          </p:txBody>
        </p:sp>
      </p:grpSp>
      <p:sp>
        <p:nvSpPr>
          <p:cNvPr id="768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cs-CZ"/>
              <a:t>Klepnutím lze upravit styl předlohy podnadpisů.</a:t>
            </a:r>
          </a:p>
        </p:txBody>
      </p:sp>
      <p:sp>
        <p:nvSpPr>
          <p:cNvPr id="768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cs-CZ"/>
              <a:t>Klepnutím lze upravit styl předlohy nadpisů.</a:t>
            </a:r>
          </a:p>
        </p:txBody>
      </p:sp>
      <p:sp>
        <p:nvSpPr>
          <p:cNvPr id="7" name="Rectangle 6"/>
          <p:cNvSpPr>
            <a:spLocks noGrp="1" noChangeArrowheads="1"/>
          </p:cNvSpPr>
          <p:nvPr>
            <p:ph type="dt" sz="quarter" idx="10"/>
          </p:nvPr>
        </p:nvSpPr>
        <p:spPr/>
        <p:txBody>
          <a:bodyPr/>
          <a:lstStyle>
            <a:lvl1pPr>
              <a:defRPr smtClean="0"/>
            </a:lvl1pPr>
          </a:lstStyle>
          <a:p>
            <a:pPr>
              <a:defRPr/>
            </a:pPr>
            <a:endParaRPr lang="cs-CZ">
              <a:solidFill>
                <a:srgbClr val="FFFFFF"/>
              </a:solidFill>
            </a:endParaRPr>
          </a:p>
        </p:txBody>
      </p:sp>
      <p:sp>
        <p:nvSpPr>
          <p:cNvPr id="8" name="Rectangle 7"/>
          <p:cNvSpPr>
            <a:spLocks noGrp="1" noChangeArrowheads="1"/>
          </p:cNvSpPr>
          <p:nvPr>
            <p:ph type="ftr" sz="quarter" idx="11"/>
          </p:nvPr>
        </p:nvSpPr>
        <p:spPr/>
        <p:txBody>
          <a:bodyPr/>
          <a:lstStyle>
            <a:lvl1pPr>
              <a:defRPr smtClean="0"/>
            </a:lvl1pPr>
          </a:lstStyle>
          <a:p>
            <a:pPr>
              <a:defRPr/>
            </a:pPr>
            <a:endParaRPr lang="cs-CZ">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fld id="{1BD5B3D9-0F7E-4C4E-85A9-B4B249845C4C}" type="slidenum">
              <a:rPr lang="cs-CZ" altLang="en-US">
                <a:solidFill>
                  <a:srgbClr val="FFFFFF"/>
                </a:solidFill>
              </a:rPr>
              <a:pPr/>
              <a:t>‹#›</a:t>
            </a:fld>
            <a:endParaRPr lang="cs-CZ" altLang="en-US">
              <a:solidFill>
                <a:srgbClr val="FFFFFF"/>
              </a:solidFill>
            </a:endParaRPr>
          </a:p>
        </p:txBody>
      </p:sp>
    </p:spTree>
    <p:extLst>
      <p:ext uri="{BB962C8B-B14F-4D97-AF65-F5344CB8AC3E}">
        <p14:creationId xmlns:p14="http://schemas.microsoft.com/office/powerpoint/2010/main" val="3047073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BA01EA73-D6BC-4A71-9988-752268BA9B06}" type="slidenum">
              <a:rPr lang="cs-CZ" altLang="en-US">
                <a:solidFill>
                  <a:srgbClr val="FFFFFF"/>
                </a:solidFill>
              </a:rPr>
              <a:pPr/>
              <a:t>‹#›</a:t>
            </a:fld>
            <a:endParaRPr lang="cs-CZ" altLang="en-US">
              <a:solidFill>
                <a:srgbClr val="FFFFFF"/>
              </a:solidFill>
            </a:endParaRPr>
          </a:p>
        </p:txBody>
      </p:sp>
    </p:spTree>
    <p:extLst>
      <p:ext uri="{BB962C8B-B14F-4D97-AF65-F5344CB8AC3E}">
        <p14:creationId xmlns:p14="http://schemas.microsoft.com/office/powerpoint/2010/main" val="2164226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21362"/>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21362"/>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59C595EC-728F-4C20-A936-8575E55F3227}" type="slidenum">
              <a:rPr lang="cs-CZ" altLang="en-US">
                <a:solidFill>
                  <a:srgbClr val="FFFFFF"/>
                </a:solidFill>
              </a:rPr>
              <a:pPr/>
              <a:t>‹#›</a:t>
            </a:fld>
            <a:endParaRPr lang="cs-CZ" altLang="en-US">
              <a:solidFill>
                <a:srgbClr val="FFFFFF"/>
              </a:solidFill>
            </a:endParaRPr>
          </a:p>
        </p:txBody>
      </p:sp>
    </p:spTree>
    <p:extLst>
      <p:ext uri="{BB962C8B-B14F-4D97-AF65-F5344CB8AC3E}">
        <p14:creationId xmlns:p14="http://schemas.microsoft.com/office/powerpoint/2010/main" val="48790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verTx" preserve="1">
  <p:cSld name="Nadpis a obsah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8229600" cy="21717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3924300"/>
            <a:ext cx="8229600" cy="21717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E4C13AD7-09D2-43CF-A0C0-C181DF00B021}" type="slidenum">
              <a:rPr lang="cs-CZ" altLang="en-US">
                <a:solidFill>
                  <a:srgbClr val="FFFFFF"/>
                </a:solidFill>
              </a:rPr>
              <a:pPr/>
              <a:t>‹#›</a:t>
            </a:fld>
            <a:endParaRPr lang="cs-CZ" altLang="en-US">
              <a:solidFill>
                <a:srgbClr val="FFFFFF"/>
              </a:solidFill>
            </a:endParaRPr>
          </a:p>
        </p:txBody>
      </p:sp>
    </p:spTree>
    <p:extLst>
      <p:ext uri="{BB962C8B-B14F-4D97-AF65-F5344CB8AC3E}">
        <p14:creationId xmlns:p14="http://schemas.microsoft.com/office/powerpoint/2010/main" val="2521692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495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495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0B7F9D03-F339-4888-BFC9-0C6745BEE4DB}" type="slidenum">
              <a:rPr lang="cs-CZ" altLang="en-US">
                <a:solidFill>
                  <a:srgbClr val="FFFFFF"/>
                </a:solidFill>
              </a:rPr>
              <a:pPr/>
              <a:t>‹#›</a:t>
            </a:fld>
            <a:endParaRPr lang="cs-CZ" altLang="en-US">
              <a:solidFill>
                <a:srgbClr val="FFFFFF"/>
              </a:solidFill>
            </a:endParaRPr>
          </a:p>
        </p:txBody>
      </p:sp>
    </p:spTree>
    <p:extLst>
      <p:ext uri="{BB962C8B-B14F-4D97-AF65-F5344CB8AC3E}">
        <p14:creationId xmlns:p14="http://schemas.microsoft.com/office/powerpoint/2010/main" val="3809733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495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717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24300"/>
            <a:ext cx="4038600" cy="21717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7" name="Rectangle 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8" name="Rectangle 9"/>
          <p:cNvSpPr>
            <a:spLocks noGrp="1" noChangeArrowheads="1"/>
          </p:cNvSpPr>
          <p:nvPr>
            <p:ph type="sldNum" sz="quarter" idx="12"/>
          </p:nvPr>
        </p:nvSpPr>
        <p:spPr>
          <a:ln/>
        </p:spPr>
        <p:txBody>
          <a:bodyPr/>
          <a:lstStyle>
            <a:lvl1pPr>
              <a:defRPr/>
            </a:lvl1pPr>
          </a:lstStyle>
          <a:p>
            <a:fld id="{90FF1B3D-4233-44A2-BD25-6851A8E9AB16}" type="slidenum">
              <a:rPr lang="cs-CZ" altLang="en-US">
                <a:solidFill>
                  <a:srgbClr val="FFFFFF"/>
                </a:solidFill>
              </a:rPr>
              <a:pPr/>
              <a:t>‹#›</a:t>
            </a:fld>
            <a:endParaRPr lang="cs-CZ" altLang="en-US">
              <a:solidFill>
                <a:srgbClr val="FFFFFF"/>
              </a:solidFill>
            </a:endParaRPr>
          </a:p>
        </p:txBody>
      </p:sp>
    </p:spTree>
    <p:extLst>
      <p:ext uri="{BB962C8B-B14F-4D97-AF65-F5344CB8AC3E}">
        <p14:creationId xmlns:p14="http://schemas.microsoft.com/office/powerpoint/2010/main" val="2968303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quarter" idx="1"/>
          </p:nvPr>
        </p:nvSpPr>
        <p:spPr>
          <a:xfrm>
            <a:off x="457200" y="1600200"/>
            <a:ext cx="4038600" cy="21717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717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57200" y="3924300"/>
            <a:ext cx="4038600" cy="21717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4648200" y="3924300"/>
            <a:ext cx="4038600" cy="21717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FA610794-F01F-4315-A480-2471063C34E1}" type="slidenum">
              <a:rPr lang="cs-CZ" altLang="en-US">
                <a:solidFill>
                  <a:srgbClr val="FFFFFF"/>
                </a:solidFill>
              </a:rPr>
              <a:pPr/>
              <a:t>‹#›</a:t>
            </a:fld>
            <a:endParaRPr lang="cs-CZ" altLang="en-US">
              <a:solidFill>
                <a:srgbClr val="FFFFFF"/>
              </a:solidFill>
            </a:endParaRPr>
          </a:p>
        </p:txBody>
      </p:sp>
    </p:spTree>
    <p:extLst>
      <p:ext uri="{BB962C8B-B14F-4D97-AF65-F5344CB8AC3E}">
        <p14:creationId xmlns:p14="http://schemas.microsoft.com/office/powerpoint/2010/main" val="716844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495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717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24300"/>
            <a:ext cx="4038600" cy="21717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7" name="Rectangle 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8" name="Rectangle 9"/>
          <p:cNvSpPr>
            <a:spLocks noGrp="1" noChangeArrowheads="1"/>
          </p:cNvSpPr>
          <p:nvPr>
            <p:ph type="sldNum" sz="quarter" idx="12"/>
          </p:nvPr>
        </p:nvSpPr>
        <p:spPr>
          <a:ln/>
        </p:spPr>
        <p:txBody>
          <a:bodyPr/>
          <a:lstStyle>
            <a:lvl1pPr>
              <a:defRPr/>
            </a:lvl1pPr>
          </a:lstStyle>
          <a:p>
            <a:fld id="{8113B3A3-9320-40CF-953A-3C483507A43A}" type="slidenum">
              <a:rPr lang="cs-CZ" altLang="en-US">
                <a:solidFill>
                  <a:srgbClr val="FFFFFF"/>
                </a:solidFill>
              </a:rPr>
              <a:pPr/>
              <a:t>‹#›</a:t>
            </a:fld>
            <a:endParaRPr lang="cs-CZ" altLang="en-US">
              <a:solidFill>
                <a:srgbClr val="FFFFFF"/>
              </a:solidFill>
            </a:endParaRPr>
          </a:p>
        </p:txBody>
      </p:sp>
    </p:spTree>
    <p:extLst>
      <p:ext uri="{BB962C8B-B14F-4D97-AF65-F5344CB8AC3E}">
        <p14:creationId xmlns:p14="http://schemas.microsoft.com/office/powerpoint/2010/main" val="1412704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90BAE7B3-8116-40C0-B884-E9A36ACB5C0F}" type="slidenum">
              <a:rPr lang="cs-CZ" altLang="en-US">
                <a:solidFill>
                  <a:srgbClr val="FFFFFF"/>
                </a:solidFill>
              </a:rPr>
              <a:pPr/>
              <a:t>‹#›</a:t>
            </a:fld>
            <a:endParaRPr lang="cs-CZ" altLang="en-US">
              <a:solidFill>
                <a:srgbClr val="FFFFFF"/>
              </a:solidFill>
            </a:endParaRPr>
          </a:p>
        </p:txBody>
      </p:sp>
    </p:spTree>
    <p:extLst>
      <p:ext uri="{BB962C8B-B14F-4D97-AF65-F5344CB8AC3E}">
        <p14:creationId xmlns:p14="http://schemas.microsoft.com/office/powerpoint/2010/main" val="980567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3731F1AA-AA7E-4522-A0A6-8E9D113BD81B}" type="slidenum">
              <a:rPr lang="cs-CZ" altLang="en-US">
                <a:solidFill>
                  <a:srgbClr val="FFFFFF"/>
                </a:solidFill>
              </a:rPr>
              <a:pPr/>
              <a:t>‹#›</a:t>
            </a:fld>
            <a:endParaRPr lang="cs-CZ" altLang="en-US">
              <a:solidFill>
                <a:srgbClr val="FFFFFF"/>
              </a:solidFill>
            </a:endParaRPr>
          </a:p>
        </p:txBody>
      </p:sp>
    </p:spTree>
    <p:extLst>
      <p:ext uri="{BB962C8B-B14F-4D97-AF65-F5344CB8AC3E}">
        <p14:creationId xmlns:p14="http://schemas.microsoft.com/office/powerpoint/2010/main" val="325804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70F40E5C-07CC-40C8-9F46-56E74D5AE2EC}" type="slidenum">
              <a:rPr lang="cs-CZ" altLang="en-US">
                <a:solidFill>
                  <a:srgbClr val="FFFFFF"/>
                </a:solidFill>
              </a:rPr>
              <a:pPr/>
              <a:t>‹#›</a:t>
            </a:fld>
            <a:endParaRPr lang="cs-CZ" altLang="en-US">
              <a:solidFill>
                <a:srgbClr val="FFFFFF"/>
              </a:solidFill>
            </a:endParaRPr>
          </a:p>
        </p:txBody>
      </p:sp>
    </p:spTree>
    <p:extLst>
      <p:ext uri="{BB962C8B-B14F-4D97-AF65-F5344CB8AC3E}">
        <p14:creationId xmlns:p14="http://schemas.microsoft.com/office/powerpoint/2010/main" val="2884636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171DA9E4-EBCE-44D4-B7A2-0A187A66E324}" type="slidenum">
              <a:rPr lang="cs-CZ" altLang="en-US">
                <a:solidFill>
                  <a:srgbClr val="FFFFFF"/>
                </a:solidFill>
              </a:rPr>
              <a:pPr/>
              <a:t>‹#›</a:t>
            </a:fld>
            <a:endParaRPr lang="cs-CZ" altLang="en-US">
              <a:solidFill>
                <a:srgbClr val="FFFFFF"/>
              </a:solidFill>
            </a:endParaRPr>
          </a:p>
        </p:txBody>
      </p:sp>
    </p:spTree>
    <p:extLst>
      <p:ext uri="{BB962C8B-B14F-4D97-AF65-F5344CB8AC3E}">
        <p14:creationId xmlns:p14="http://schemas.microsoft.com/office/powerpoint/2010/main" val="2647659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ECCF32B9-BABD-477A-9BC6-01481AA0A696}" type="slidenum">
              <a:rPr lang="cs-CZ" altLang="en-US">
                <a:solidFill>
                  <a:srgbClr val="FFFFFF"/>
                </a:solidFill>
              </a:rPr>
              <a:pPr/>
              <a:t>‹#›</a:t>
            </a:fld>
            <a:endParaRPr lang="cs-CZ" altLang="en-US">
              <a:solidFill>
                <a:srgbClr val="FFFFFF"/>
              </a:solidFill>
            </a:endParaRPr>
          </a:p>
        </p:txBody>
      </p:sp>
    </p:spTree>
    <p:extLst>
      <p:ext uri="{BB962C8B-B14F-4D97-AF65-F5344CB8AC3E}">
        <p14:creationId xmlns:p14="http://schemas.microsoft.com/office/powerpoint/2010/main" val="3451502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fld id="{41C4108B-D7AE-4459-B91A-39DF7C97026F}" type="slidenum">
              <a:rPr lang="cs-CZ" altLang="en-US">
                <a:solidFill>
                  <a:srgbClr val="FFFFFF"/>
                </a:solidFill>
              </a:rPr>
              <a:pPr/>
              <a:t>‹#›</a:t>
            </a:fld>
            <a:endParaRPr lang="cs-CZ" altLang="en-US">
              <a:solidFill>
                <a:srgbClr val="FFFFFF"/>
              </a:solidFill>
            </a:endParaRPr>
          </a:p>
        </p:txBody>
      </p:sp>
    </p:spTree>
    <p:extLst>
      <p:ext uri="{BB962C8B-B14F-4D97-AF65-F5344CB8AC3E}">
        <p14:creationId xmlns:p14="http://schemas.microsoft.com/office/powerpoint/2010/main" val="3766595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CFA781D0-77E9-48F5-86DD-D0CBDC29CEC5}" type="slidenum">
              <a:rPr lang="cs-CZ" altLang="en-US">
                <a:solidFill>
                  <a:srgbClr val="FFFFFF"/>
                </a:solidFill>
              </a:rPr>
              <a:pPr/>
              <a:t>‹#›</a:t>
            </a:fld>
            <a:endParaRPr lang="cs-CZ" altLang="en-US">
              <a:solidFill>
                <a:srgbClr val="FFFFFF"/>
              </a:solidFill>
            </a:endParaRPr>
          </a:p>
        </p:txBody>
      </p:sp>
    </p:spTree>
    <p:extLst>
      <p:ext uri="{BB962C8B-B14F-4D97-AF65-F5344CB8AC3E}">
        <p14:creationId xmlns:p14="http://schemas.microsoft.com/office/powerpoint/2010/main" val="3893675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7"/>
          <p:cNvSpPr>
            <a:spLocks noGrp="1" noChangeArrowheads="1"/>
          </p:cNvSpPr>
          <p:nvPr>
            <p:ph type="dt" sz="half" idx="10"/>
          </p:nvPr>
        </p:nvSpPr>
        <p:spPr>
          <a:ln/>
        </p:spPr>
        <p:txBody>
          <a:bodyPr/>
          <a:lstStyle>
            <a:lvl1pPr>
              <a:defRPr/>
            </a:lvl1pPr>
          </a:lstStyle>
          <a:p>
            <a:pPr>
              <a:defRPr/>
            </a:pPr>
            <a:endParaRPr lang="cs-CZ">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cs-CZ">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CFAB3B15-DABD-4A34-8391-01783FDCA25F}" type="slidenum">
              <a:rPr lang="cs-CZ" altLang="en-US">
                <a:solidFill>
                  <a:srgbClr val="FFFFFF"/>
                </a:solidFill>
              </a:rPr>
              <a:pPr/>
              <a:t>‹#›</a:t>
            </a:fld>
            <a:endParaRPr lang="cs-CZ" altLang="en-US">
              <a:solidFill>
                <a:srgbClr val="FFFFFF"/>
              </a:solidFill>
            </a:endParaRPr>
          </a:p>
        </p:txBody>
      </p:sp>
    </p:spTree>
    <p:extLst>
      <p:ext uri="{BB962C8B-B14F-4D97-AF65-F5344CB8AC3E}">
        <p14:creationId xmlns:p14="http://schemas.microsoft.com/office/powerpoint/2010/main" val="2917195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90">
          <a:fgClr>
            <a:srgbClr val="D2ECB6"/>
          </a:fgClr>
          <a:bgClr>
            <a:srgbClr val="009A46"/>
          </a:bgClr>
        </a:patt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75779"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cs-CZ">
                <a:solidFill>
                  <a:srgbClr val="FFFFFF"/>
                </a:solidFill>
              </a:endParaRPr>
            </a:p>
          </p:txBody>
        </p:sp>
        <p:sp>
          <p:nvSpPr>
            <p:cNvPr id="75780"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cs-CZ">
                <a:solidFill>
                  <a:srgbClr val="FFFFFF"/>
                </a:solidFill>
              </a:endParaRPr>
            </a:p>
          </p:txBody>
        </p:sp>
      </p:grpSp>
      <p:sp>
        <p:nvSpPr>
          <p:cNvPr id="75781"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75782"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5783"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cs typeface="Arial" charset="0"/>
              </a:defRPr>
            </a:lvl1pPr>
          </a:lstStyle>
          <a:p>
            <a:pPr fontAlgn="base">
              <a:spcBef>
                <a:spcPct val="0"/>
              </a:spcBef>
              <a:spcAft>
                <a:spcPct val="0"/>
              </a:spcAft>
              <a:defRPr/>
            </a:pPr>
            <a:endParaRPr lang="cs-CZ">
              <a:solidFill>
                <a:srgbClr val="FFFFFF"/>
              </a:solidFill>
            </a:endParaRPr>
          </a:p>
        </p:txBody>
      </p:sp>
      <p:sp>
        <p:nvSpPr>
          <p:cNvPr id="75784"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cs typeface="Arial" charset="0"/>
              </a:defRPr>
            </a:lvl1pPr>
          </a:lstStyle>
          <a:p>
            <a:pPr fontAlgn="base">
              <a:spcBef>
                <a:spcPct val="0"/>
              </a:spcBef>
              <a:spcAft>
                <a:spcPct val="0"/>
              </a:spcAft>
              <a:defRPr/>
            </a:pPr>
            <a:endParaRPr lang="cs-CZ">
              <a:solidFill>
                <a:srgbClr val="FFFFFF"/>
              </a:solidFill>
            </a:endParaRPr>
          </a:p>
        </p:txBody>
      </p:sp>
      <p:sp>
        <p:nvSpPr>
          <p:cNvPr id="75785"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pPr fontAlgn="base">
              <a:spcBef>
                <a:spcPct val="0"/>
              </a:spcBef>
              <a:spcAft>
                <a:spcPct val="0"/>
              </a:spcAft>
            </a:pPr>
            <a:fld id="{790E68CF-B954-415F-96C3-41A7268915F2}" type="slidenum">
              <a:rPr lang="cs-CZ" altLang="en-US" smtClean="0">
                <a:solidFill>
                  <a:srgbClr val="FFFFFF"/>
                </a:solidFill>
              </a:rPr>
              <a:pPr fontAlgn="base">
                <a:spcBef>
                  <a:spcPct val="0"/>
                </a:spcBef>
                <a:spcAft>
                  <a:spcPct val="0"/>
                </a:spcAft>
              </a:pPr>
              <a:t>‹#›</a:t>
            </a:fld>
            <a:endParaRPr lang="cs-CZ" altLang="en-US">
              <a:solidFill>
                <a:srgbClr val="FFFFFF"/>
              </a:solidFill>
            </a:endParaRPr>
          </a:p>
        </p:txBody>
      </p:sp>
    </p:spTree>
    <p:extLst>
      <p:ext uri="{BB962C8B-B14F-4D97-AF65-F5344CB8AC3E}">
        <p14:creationId xmlns:p14="http://schemas.microsoft.com/office/powerpoint/2010/main" val="3501872406"/>
      </p:ext>
    </p:extLst>
  </p:cSld>
  <p:clrMap bg1="dk2" tx1="lt1" bg2="dk1"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Ls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4.jpeg"/><Relationship Id="rId11" Type="http://schemas.openxmlformats.org/officeDocument/2006/relationships/image" Target="../media/image7.gif"/><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1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11.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12.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png"/><Relationship Id="rId1" Type="http://schemas.openxmlformats.org/officeDocument/2006/relationships/slideLayout" Target="../slideLayouts/slideLayout1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1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2.xml"/><Relationship Id="rId5" Type="http://schemas.openxmlformats.org/officeDocument/2006/relationships/image" Target="../media/image80.jpeg"/><Relationship Id="rId4" Type="http://schemas.openxmlformats.org/officeDocument/2006/relationships/image" Target="../media/image79.jpeg"/></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82.jpeg"/><Relationship Id="rId7" Type="http://schemas.openxmlformats.org/officeDocument/2006/relationships/image" Target="../media/image86.png"/><Relationship Id="rId2" Type="http://schemas.openxmlformats.org/officeDocument/2006/relationships/image" Target="../media/image81.jpeg"/><Relationship Id="rId1" Type="http://schemas.openxmlformats.org/officeDocument/2006/relationships/slideLayout" Target="../slideLayouts/slideLayout12.xml"/><Relationship Id="rId6" Type="http://schemas.openxmlformats.org/officeDocument/2006/relationships/image" Target="../media/image85.jpeg"/><Relationship Id="rId5" Type="http://schemas.openxmlformats.org/officeDocument/2006/relationships/image" Target="../media/image84.jpeg"/><Relationship Id="rId10" Type="http://schemas.openxmlformats.org/officeDocument/2006/relationships/image" Target="../media/image88.jpeg"/><Relationship Id="rId4" Type="http://schemas.openxmlformats.org/officeDocument/2006/relationships/image" Target="../media/image83.jpeg"/><Relationship Id="rId9" Type="http://schemas.openxmlformats.org/officeDocument/2006/relationships/image" Target="../media/image87.jpeg"/></Relationships>
</file>

<file path=ppt/slides/_rels/slide15.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89.jpeg"/><Relationship Id="rId1" Type="http://schemas.openxmlformats.org/officeDocument/2006/relationships/slideLayout" Target="../slideLayouts/slideLayout1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16.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1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png"/></Relationships>
</file>

<file path=ppt/slides/_rels/slide17.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image" Target="../media/image102.jpeg"/><Relationship Id="rId1" Type="http://schemas.openxmlformats.org/officeDocument/2006/relationships/slideLayout" Target="../slideLayouts/slideLayout1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1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19.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image" Target="../media/image113.jpeg"/><Relationship Id="rId1" Type="http://schemas.openxmlformats.org/officeDocument/2006/relationships/slideLayout" Target="../slideLayouts/slideLayout12.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microsoft.com/office/2007/relationships/hdphoto" Target="../media/hdphoto5.wdp"/><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 Id="rId9" Type="http://schemas.openxmlformats.org/officeDocument/2006/relationships/image" Target="../media/image15.jpeg"/></Relationships>
</file>

<file path=ppt/slides/_rels/slide20.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image" Target="../media/image119.jpeg"/><Relationship Id="rId1" Type="http://schemas.openxmlformats.org/officeDocument/2006/relationships/slideLayout" Target="../slideLayouts/slideLayout12.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21.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image" Target="../media/image126.jpeg"/><Relationship Id="rId1" Type="http://schemas.openxmlformats.org/officeDocument/2006/relationships/slideLayout" Target="../slideLayouts/slideLayout12.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 Id="rId9" Type="http://schemas.openxmlformats.org/officeDocument/2006/relationships/image" Target="../media/image133.jpeg"/></Relationships>
</file>

<file path=ppt/slides/_rels/slide22.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image" Target="../media/image139.jpeg"/><Relationship Id="rId2" Type="http://schemas.openxmlformats.org/officeDocument/2006/relationships/image" Target="../media/image134.jpeg"/><Relationship Id="rId1" Type="http://schemas.openxmlformats.org/officeDocument/2006/relationships/slideLayout" Target="../slideLayouts/slideLayout12.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23.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41.jpeg"/><Relationship Id="rId7" Type="http://schemas.openxmlformats.org/officeDocument/2006/relationships/image" Target="../media/image145.jpeg"/><Relationship Id="rId2" Type="http://schemas.openxmlformats.org/officeDocument/2006/relationships/image" Target="../media/image140.jpeg"/><Relationship Id="rId1" Type="http://schemas.openxmlformats.org/officeDocument/2006/relationships/slideLayout" Target="../slideLayouts/slideLayout12.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 Id="rId9" Type="http://schemas.openxmlformats.org/officeDocument/2006/relationships/image" Target="../media/image147.jpeg"/></Relationships>
</file>

<file path=ppt/slides/_rels/slide24.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image" Target="../media/image149.jpeg"/><Relationship Id="rId7" Type="http://schemas.openxmlformats.org/officeDocument/2006/relationships/image" Target="../media/image153.jpeg"/><Relationship Id="rId2" Type="http://schemas.openxmlformats.org/officeDocument/2006/relationships/image" Target="../media/image148.jpeg"/><Relationship Id="rId1" Type="http://schemas.openxmlformats.org/officeDocument/2006/relationships/slideLayout" Target="../slideLayouts/slideLayout12.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s>
</file>

<file path=ppt/slides/_rels/slide25.xml.rels><?xml version="1.0" encoding="UTF-8" standalone="yes"?>
<Relationships xmlns="http://schemas.openxmlformats.org/package/2006/relationships"><Relationship Id="rId3" Type="http://schemas.openxmlformats.org/officeDocument/2006/relationships/image" Target="../media/image156.jpeg"/><Relationship Id="rId7" Type="http://schemas.openxmlformats.org/officeDocument/2006/relationships/image" Target="../media/image160.jpeg"/><Relationship Id="rId2" Type="http://schemas.openxmlformats.org/officeDocument/2006/relationships/image" Target="../media/image155.jpeg"/><Relationship Id="rId1" Type="http://schemas.openxmlformats.org/officeDocument/2006/relationships/slideLayout" Target="../slideLayouts/slideLayout12.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26.xml.rels><?xml version="1.0" encoding="UTF-8" standalone="yes"?>
<Relationships xmlns="http://schemas.openxmlformats.org/package/2006/relationships"><Relationship Id="rId8" Type="http://schemas.openxmlformats.org/officeDocument/2006/relationships/image" Target="../media/image167.jpeg"/><Relationship Id="rId3" Type="http://schemas.openxmlformats.org/officeDocument/2006/relationships/image" Target="../media/image162.jpeg"/><Relationship Id="rId7" Type="http://schemas.openxmlformats.org/officeDocument/2006/relationships/image" Target="../media/image166.jpeg"/><Relationship Id="rId2" Type="http://schemas.openxmlformats.org/officeDocument/2006/relationships/image" Target="../media/image161.jpeg"/><Relationship Id="rId1" Type="http://schemas.openxmlformats.org/officeDocument/2006/relationships/slideLayout" Target="../slideLayouts/slideLayout12.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 Id="rId9" Type="http://schemas.openxmlformats.org/officeDocument/2006/relationships/image" Target="../media/image168.jpeg"/></Relationships>
</file>

<file path=ppt/slides/_rels/slide27.xml.rels><?xml version="1.0" encoding="UTF-8" standalone="yes"?>
<Relationships xmlns="http://schemas.openxmlformats.org/package/2006/relationships"><Relationship Id="rId8" Type="http://schemas.openxmlformats.org/officeDocument/2006/relationships/image" Target="../media/image175.jpeg"/><Relationship Id="rId3" Type="http://schemas.openxmlformats.org/officeDocument/2006/relationships/image" Target="../media/image170.jpeg"/><Relationship Id="rId7" Type="http://schemas.openxmlformats.org/officeDocument/2006/relationships/image" Target="../media/image174.jpeg"/><Relationship Id="rId2" Type="http://schemas.openxmlformats.org/officeDocument/2006/relationships/image" Target="../media/image169.jpeg"/><Relationship Id="rId1" Type="http://schemas.openxmlformats.org/officeDocument/2006/relationships/slideLayout" Target="../slideLayouts/slideLayout12.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 Id="rId9" Type="http://schemas.openxmlformats.org/officeDocument/2006/relationships/image" Target="../media/image176.png"/></Relationships>
</file>

<file path=ppt/slides/_rels/slide28.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80.jpeg"/><Relationship Id="rId7" Type="http://schemas.openxmlformats.org/officeDocument/2006/relationships/image" Target="../media/image184.jpeg"/><Relationship Id="rId2" Type="http://schemas.openxmlformats.org/officeDocument/2006/relationships/image" Target="../media/image179.png"/><Relationship Id="rId1" Type="http://schemas.openxmlformats.org/officeDocument/2006/relationships/slideLayout" Target="../slideLayouts/slideLayout12.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8" Type="http://schemas.openxmlformats.org/officeDocument/2006/relationships/image" Target="../media/image191.jpeg"/><Relationship Id="rId3" Type="http://schemas.openxmlformats.org/officeDocument/2006/relationships/image" Target="../media/image186.jpeg"/><Relationship Id="rId7" Type="http://schemas.openxmlformats.org/officeDocument/2006/relationships/image" Target="../media/image190.jpeg"/><Relationship Id="rId2" Type="http://schemas.openxmlformats.org/officeDocument/2006/relationships/image" Target="../media/image185.jpeg"/><Relationship Id="rId1" Type="http://schemas.openxmlformats.org/officeDocument/2006/relationships/slideLayout" Target="../slideLayouts/slideLayout12.xml"/><Relationship Id="rId6" Type="http://schemas.openxmlformats.org/officeDocument/2006/relationships/image" Target="../media/image189.jpeg"/><Relationship Id="rId5" Type="http://schemas.openxmlformats.org/officeDocument/2006/relationships/image" Target="../media/image188.jpeg"/><Relationship Id="rId4" Type="http://schemas.openxmlformats.org/officeDocument/2006/relationships/image" Target="../media/image187.jpeg"/></Relationships>
</file>

<file path=ppt/slides/_rels/slide31.xml.rels><?xml version="1.0" encoding="UTF-8" standalone="yes"?>
<Relationships xmlns="http://schemas.openxmlformats.org/package/2006/relationships"><Relationship Id="rId3" Type="http://schemas.openxmlformats.org/officeDocument/2006/relationships/image" Target="../media/image193.jpeg"/><Relationship Id="rId7" Type="http://schemas.openxmlformats.org/officeDocument/2006/relationships/image" Target="../media/image197.jpeg"/><Relationship Id="rId2" Type="http://schemas.openxmlformats.org/officeDocument/2006/relationships/image" Target="../media/image192.jpeg"/><Relationship Id="rId1" Type="http://schemas.openxmlformats.org/officeDocument/2006/relationships/slideLayout" Target="../slideLayouts/slideLayout12.xml"/><Relationship Id="rId6" Type="http://schemas.openxmlformats.org/officeDocument/2006/relationships/image" Target="../media/image196.jpeg"/><Relationship Id="rId5" Type="http://schemas.openxmlformats.org/officeDocument/2006/relationships/image" Target="../media/image195.jpeg"/><Relationship Id="rId4" Type="http://schemas.openxmlformats.org/officeDocument/2006/relationships/image" Target="../media/image194.jpeg"/></Relationships>
</file>

<file path=ppt/slides/_rels/slide32.xml.rels><?xml version="1.0" encoding="UTF-8" standalone="yes"?>
<Relationships xmlns="http://schemas.openxmlformats.org/package/2006/relationships"><Relationship Id="rId8" Type="http://schemas.openxmlformats.org/officeDocument/2006/relationships/image" Target="../media/image204.jpeg"/><Relationship Id="rId3" Type="http://schemas.openxmlformats.org/officeDocument/2006/relationships/image" Target="../media/image199.jpeg"/><Relationship Id="rId7" Type="http://schemas.openxmlformats.org/officeDocument/2006/relationships/image" Target="../media/image203.jpeg"/><Relationship Id="rId2" Type="http://schemas.openxmlformats.org/officeDocument/2006/relationships/image" Target="../media/image198.jpeg"/><Relationship Id="rId1" Type="http://schemas.openxmlformats.org/officeDocument/2006/relationships/slideLayout" Target="../slideLayouts/slideLayout12.xml"/><Relationship Id="rId6" Type="http://schemas.openxmlformats.org/officeDocument/2006/relationships/image" Target="../media/image202.jpeg"/><Relationship Id="rId5" Type="http://schemas.openxmlformats.org/officeDocument/2006/relationships/image" Target="../media/image201.jpeg"/><Relationship Id="rId4" Type="http://schemas.openxmlformats.org/officeDocument/2006/relationships/image" Target="../media/image200.jpeg"/></Relationships>
</file>

<file path=ppt/slides/_rels/slide33.xml.rels><?xml version="1.0" encoding="UTF-8" standalone="yes"?>
<Relationships xmlns="http://schemas.openxmlformats.org/package/2006/relationships"><Relationship Id="rId3" Type="http://schemas.openxmlformats.org/officeDocument/2006/relationships/image" Target="../media/image206.jpeg"/><Relationship Id="rId7" Type="http://schemas.openxmlformats.org/officeDocument/2006/relationships/image" Target="../media/image210.jpeg"/><Relationship Id="rId2" Type="http://schemas.openxmlformats.org/officeDocument/2006/relationships/image" Target="../media/image205.jpeg"/><Relationship Id="rId1" Type="http://schemas.openxmlformats.org/officeDocument/2006/relationships/slideLayout" Target="../slideLayouts/slideLayout12.xml"/><Relationship Id="rId6" Type="http://schemas.openxmlformats.org/officeDocument/2006/relationships/image" Target="../media/image209.jpeg"/><Relationship Id="rId5" Type="http://schemas.openxmlformats.org/officeDocument/2006/relationships/image" Target="../media/image208.jpeg"/><Relationship Id="rId4" Type="http://schemas.openxmlformats.org/officeDocument/2006/relationships/image" Target="../media/image207.jpeg"/></Relationships>
</file>

<file path=ppt/slides/_rels/slide34.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12.xml"/><Relationship Id="rId5" Type="http://schemas.openxmlformats.org/officeDocument/2006/relationships/image" Target="../media/image214.jpeg"/><Relationship Id="rId4" Type="http://schemas.openxmlformats.org/officeDocument/2006/relationships/image" Target="../media/image213.jpeg"/></Relationships>
</file>

<file path=ppt/slides/_rels/slide35.xml.rels><?xml version="1.0" encoding="UTF-8" standalone="yes"?>
<Relationships xmlns="http://schemas.openxmlformats.org/package/2006/relationships"><Relationship Id="rId8" Type="http://schemas.openxmlformats.org/officeDocument/2006/relationships/image" Target="../media/image221.jpeg"/><Relationship Id="rId3" Type="http://schemas.openxmlformats.org/officeDocument/2006/relationships/image" Target="../media/image216.jpeg"/><Relationship Id="rId7" Type="http://schemas.openxmlformats.org/officeDocument/2006/relationships/image" Target="../media/image220.jpeg"/><Relationship Id="rId2" Type="http://schemas.openxmlformats.org/officeDocument/2006/relationships/image" Target="../media/image215.jpeg"/><Relationship Id="rId1" Type="http://schemas.openxmlformats.org/officeDocument/2006/relationships/slideLayout" Target="../slideLayouts/slideLayout12.xml"/><Relationship Id="rId6" Type="http://schemas.openxmlformats.org/officeDocument/2006/relationships/image" Target="../media/image219.jpeg"/><Relationship Id="rId5" Type="http://schemas.openxmlformats.org/officeDocument/2006/relationships/image" Target="../media/image218.jpeg"/><Relationship Id="rId10" Type="http://schemas.openxmlformats.org/officeDocument/2006/relationships/image" Target="../media/image223.jpeg"/><Relationship Id="rId4" Type="http://schemas.openxmlformats.org/officeDocument/2006/relationships/image" Target="../media/image217.jpeg"/><Relationship Id="rId9" Type="http://schemas.openxmlformats.org/officeDocument/2006/relationships/image" Target="../media/image222.jpeg"/></Relationships>
</file>

<file path=ppt/slides/_rels/slide36.xml.rels><?xml version="1.0" encoding="UTF-8" standalone="yes"?>
<Relationships xmlns="http://schemas.openxmlformats.org/package/2006/relationships"><Relationship Id="rId3" Type="http://schemas.openxmlformats.org/officeDocument/2006/relationships/image" Target="../media/image225.jpeg"/><Relationship Id="rId7" Type="http://schemas.openxmlformats.org/officeDocument/2006/relationships/image" Target="../media/image229.jpeg"/><Relationship Id="rId2" Type="http://schemas.openxmlformats.org/officeDocument/2006/relationships/image" Target="../media/image224.jpeg"/><Relationship Id="rId1" Type="http://schemas.openxmlformats.org/officeDocument/2006/relationships/slideLayout" Target="../slideLayouts/slideLayout12.xml"/><Relationship Id="rId6" Type="http://schemas.openxmlformats.org/officeDocument/2006/relationships/image" Target="../media/image228.jpeg"/><Relationship Id="rId5" Type="http://schemas.openxmlformats.org/officeDocument/2006/relationships/image" Target="../media/image227.jpeg"/><Relationship Id="rId4" Type="http://schemas.openxmlformats.org/officeDocument/2006/relationships/image" Target="../media/image226.jpeg"/></Relationships>
</file>

<file path=ppt/slides/_rels/slide37.xml.rels><?xml version="1.0" encoding="UTF-8" standalone="yes"?>
<Relationships xmlns="http://schemas.openxmlformats.org/package/2006/relationships"><Relationship Id="rId8" Type="http://schemas.openxmlformats.org/officeDocument/2006/relationships/image" Target="../media/image235.jpeg"/><Relationship Id="rId3" Type="http://schemas.microsoft.com/office/2007/relationships/hdphoto" Target="../media/hdphoto7.wdp"/><Relationship Id="rId7" Type="http://schemas.openxmlformats.org/officeDocument/2006/relationships/image" Target="../media/image234.png"/><Relationship Id="rId2" Type="http://schemas.openxmlformats.org/officeDocument/2006/relationships/image" Target="../media/image230.png"/><Relationship Id="rId1" Type="http://schemas.openxmlformats.org/officeDocument/2006/relationships/slideLayout" Target="../slideLayouts/slideLayout12.xml"/><Relationship Id="rId6" Type="http://schemas.openxmlformats.org/officeDocument/2006/relationships/image" Target="../media/image233.jpeg"/><Relationship Id="rId5" Type="http://schemas.openxmlformats.org/officeDocument/2006/relationships/image" Target="../media/image232.jpeg"/><Relationship Id="rId10" Type="http://schemas.openxmlformats.org/officeDocument/2006/relationships/image" Target="../media/image237.jpeg"/><Relationship Id="rId4" Type="http://schemas.openxmlformats.org/officeDocument/2006/relationships/image" Target="../media/image231.jpeg"/><Relationship Id="rId9" Type="http://schemas.openxmlformats.org/officeDocument/2006/relationships/image" Target="../media/image236.jpeg"/></Relationships>
</file>

<file path=ppt/slides/_rels/slide38.xml.rels><?xml version="1.0" encoding="UTF-8" standalone="yes"?>
<Relationships xmlns="http://schemas.openxmlformats.org/package/2006/relationships"><Relationship Id="rId8" Type="http://schemas.openxmlformats.org/officeDocument/2006/relationships/image" Target="../media/image244.jpeg"/><Relationship Id="rId3" Type="http://schemas.openxmlformats.org/officeDocument/2006/relationships/image" Target="../media/image239.jpeg"/><Relationship Id="rId7" Type="http://schemas.openxmlformats.org/officeDocument/2006/relationships/image" Target="../media/image243.jpeg"/><Relationship Id="rId2" Type="http://schemas.openxmlformats.org/officeDocument/2006/relationships/image" Target="../media/image238.jpeg"/><Relationship Id="rId1" Type="http://schemas.openxmlformats.org/officeDocument/2006/relationships/slideLayout" Target="../slideLayouts/slideLayout12.xml"/><Relationship Id="rId6" Type="http://schemas.openxmlformats.org/officeDocument/2006/relationships/image" Target="../media/image242.jpeg"/><Relationship Id="rId5" Type="http://schemas.openxmlformats.org/officeDocument/2006/relationships/image" Target="../media/image241.jpeg"/><Relationship Id="rId4" Type="http://schemas.openxmlformats.org/officeDocument/2006/relationships/image" Target="../media/image240.jpeg"/></Relationships>
</file>

<file path=ppt/slides/_rels/slide39.xml.rels><?xml version="1.0" encoding="UTF-8" standalone="yes"?>
<Relationships xmlns="http://schemas.openxmlformats.org/package/2006/relationships"><Relationship Id="rId8" Type="http://schemas.openxmlformats.org/officeDocument/2006/relationships/image" Target="../media/image251.jpeg"/><Relationship Id="rId3" Type="http://schemas.openxmlformats.org/officeDocument/2006/relationships/image" Target="../media/image246.jpeg"/><Relationship Id="rId7" Type="http://schemas.openxmlformats.org/officeDocument/2006/relationships/image" Target="../media/image250.jpeg"/><Relationship Id="rId2" Type="http://schemas.openxmlformats.org/officeDocument/2006/relationships/image" Target="../media/image245.jpeg"/><Relationship Id="rId1" Type="http://schemas.openxmlformats.org/officeDocument/2006/relationships/slideLayout" Target="../slideLayouts/slideLayout12.xml"/><Relationship Id="rId6" Type="http://schemas.openxmlformats.org/officeDocument/2006/relationships/image" Target="../media/image249.jpeg"/><Relationship Id="rId5" Type="http://schemas.openxmlformats.org/officeDocument/2006/relationships/image" Target="../media/image248.jpeg"/><Relationship Id="rId10" Type="http://schemas.openxmlformats.org/officeDocument/2006/relationships/image" Target="../media/image253.jpeg"/><Relationship Id="rId4" Type="http://schemas.openxmlformats.org/officeDocument/2006/relationships/image" Target="../media/image247.jpeg"/><Relationship Id="rId9" Type="http://schemas.openxmlformats.org/officeDocument/2006/relationships/image" Target="../media/image252.jpeg"/></Relationships>
</file>

<file path=ppt/slides/_rels/slide4.xml.rels><?xml version="1.0" encoding="UTF-8" standalone="yes"?>
<Relationships xmlns="http://schemas.openxmlformats.org/package/2006/relationships"><Relationship Id="rId8" Type="http://schemas.openxmlformats.org/officeDocument/2006/relationships/image" Target="../media/image25.jpeg"/><Relationship Id="rId3" Type="http://schemas.microsoft.com/office/2007/relationships/hdphoto" Target="../media/hdphoto5.wdp"/><Relationship Id="rId7" Type="http://schemas.openxmlformats.org/officeDocument/2006/relationships/image" Target="../media/image24.jpe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 Id="rId9" Type="http://schemas.openxmlformats.org/officeDocument/2006/relationships/image" Target="../media/image26.jpeg"/></Relationships>
</file>

<file path=ppt/slides/_rels/slide40.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54.jpeg"/><Relationship Id="rId1" Type="http://schemas.openxmlformats.org/officeDocument/2006/relationships/slideLayout" Target="../slideLayouts/slideLayout12.xml"/><Relationship Id="rId6" Type="http://schemas.openxmlformats.org/officeDocument/2006/relationships/image" Target="../media/image258.jpeg"/><Relationship Id="rId5" Type="http://schemas.openxmlformats.org/officeDocument/2006/relationships/image" Target="../media/image257.jpeg"/><Relationship Id="rId4" Type="http://schemas.openxmlformats.org/officeDocument/2006/relationships/image" Target="../media/image256.jpeg"/></Relationships>
</file>

<file path=ppt/slides/_rels/slide41.xml.rels><?xml version="1.0" encoding="UTF-8" standalone="yes"?>
<Relationships xmlns="http://schemas.openxmlformats.org/package/2006/relationships"><Relationship Id="rId8" Type="http://schemas.openxmlformats.org/officeDocument/2006/relationships/image" Target="../media/image265.jpeg"/><Relationship Id="rId3" Type="http://schemas.openxmlformats.org/officeDocument/2006/relationships/image" Target="../media/image260.jpeg"/><Relationship Id="rId7" Type="http://schemas.openxmlformats.org/officeDocument/2006/relationships/image" Target="../media/image264.jpeg"/><Relationship Id="rId2" Type="http://schemas.openxmlformats.org/officeDocument/2006/relationships/image" Target="../media/image259.jpeg"/><Relationship Id="rId1" Type="http://schemas.openxmlformats.org/officeDocument/2006/relationships/slideLayout" Target="../slideLayouts/slideLayout12.xml"/><Relationship Id="rId6" Type="http://schemas.openxmlformats.org/officeDocument/2006/relationships/image" Target="../media/image263.jpeg"/><Relationship Id="rId5" Type="http://schemas.openxmlformats.org/officeDocument/2006/relationships/image" Target="../media/image262.jpeg"/><Relationship Id="rId10" Type="http://schemas.openxmlformats.org/officeDocument/2006/relationships/image" Target="../media/image267.jpeg"/><Relationship Id="rId4" Type="http://schemas.openxmlformats.org/officeDocument/2006/relationships/image" Target="../media/image261.jpeg"/><Relationship Id="rId9" Type="http://schemas.openxmlformats.org/officeDocument/2006/relationships/image" Target="../media/image266.jpeg"/></Relationships>
</file>

<file path=ppt/slides/_rels/slide42.xml.rels><?xml version="1.0" encoding="UTF-8" standalone="yes"?>
<Relationships xmlns="http://schemas.openxmlformats.org/package/2006/relationships"><Relationship Id="rId8" Type="http://schemas.openxmlformats.org/officeDocument/2006/relationships/image" Target="../media/image274.jpeg"/><Relationship Id="rId3" Type="http://schemas.openxmlformats.org/officeDocument/2006/relationships/image" Target="../media/image269.jpeg"/><Relationship Id="rId7" Type="http://schemas.openxmlformats.org/officeDocument/2006/relationships/image" Target="../media/image273.jpeg"/><Relationship Id="rId2" Type="http://schemas.openxmlformats.org/officeDocument/2006/relationships/image" Target="../media/image268.jpeg"/><Relationship Id="rId1" Type="http://schemas.openxmlformats.org/officeDocument/2006/relationships/slideLayout" Target="../slideLayouts/slideLayout12.xml"/><Relationship Id="rId6" Type="http://schemas.openxmlformats.org/officeDocument/2006/relationships/image" Target="../media/image272.jpeg"/><Relationship Id="rId5" Type="http://schemas.openxmlformats.org/officeDocument/2006/relationships/image" Target="../media/image271.jpeg"/><Relationship Id="rId4" Type="http://schemas.openxmlformats.org/officeDocument/2006/relationships/image" Target="../media/image270.jpeg"/></Relationships>
</file>

<file path=ppt/slides/_rels/slide43.xml.rels><?xml version="1.0" encoding="UTF-8" standalone="yes"?>
<Relationships xmlns="http://schemas.openxmlformats.org/package/2006/relationships"><Relationship Id="rId8" Type="http://schemas.openxmlformats.org/officeDocument/2006/relationships/image" Target="../media/image281.jpeg"/><Relationship Id="rId3" Type="http://schemas.openxmlformats.org/officeDocument/2006/relationships/image" Target="../media/image276.jpeg"/><Relationship Id="rId7" Type="http://schemas.openxmlformats.org/officeDocument/2006/relationships/image" Target="../media/image280.jpeg"/><Relationship Id="rId2" Type="http://schemas.openxmlformats.org/officeDocument/2006/relationships/image" Target="../media/image275.jpeg"/><Relationship Id="rId1" Type="http://schemas.openxmlformats.org/officeDocument/2006/relationships/slideLayout" Target="../slideLayouts/slideLayout12.xml"/><Relationship Id="rId6" Type="http://schemas.openxmlformats.org/officeDocument/2006/relationships/image" Target="../media/image279.jpeg"/><Relationship Id="rId5" Type="http://schemas.openxmlformats.org/officeDocument/2006/relationships/image" Target="../media/image278.jpeg"/><Relationship Id="rId10" Type="http://schemas.openxmlformats.org/officeDocument/2006/relationships/image" Target="../media/image283.jpeg"/><Relationship Id="rId4" Type="http://schemas.openxmlformats.org/officeDocument/2006/relationships/image" Target="../media/image277.jpeg"/><Relationship Id="rId9" Type="http://schemas.openxmlformats.org/officeDocument/2006/relationships/image" Target="../media/image282.jpeg"/></Relationships>
</file>

<file path=ppt/slides/_rels/slide44.xml.rels><?xml version="1.0" encoding="UTF-8" standalone="yes"?>
<Relationships xmlns="http://schemas.openxmlformats.org/package/2006/relationships"><Relationship Id="rId3" Type="http://schemas.openxmlformats.org/officeDocument/2006/relationships/image" Target="../media/image285.jpeg"/><Relationship Id="rId7" Type="http://schemas.openxmlformats.org/officeDocument/2006/relationships/image" Target="../media/image289.jpeg"/><Relationship Id="rId2" Type="http://schemas.openxmlformats.org/officeDocument/2006/relationships/image" Target="../media/image284.jpeg"/><Relationship Id="rId1" Type="http://schemas.openxmlformats.org/officeDocument/2006/relationships/slideLayout" Target="../slideLayouts/slideLayout12.xml"/><Relationship Id="rId6" Type="http://schemas.openxmlformats.org/officeDocument/2006/relationships/image" Target="../media/image288.jpeg"/><Relationship Id="rId5" Type="http://schemas.openxmlformats.org/officeDocument/2006/relationships/image" Target="../media/image287.jpeg"/><Relationship Id="rId4" Type="http://schemas.openxmlformats.org/officeDocument/2006/relationships/image" Target="../media/image286.jpeg"/></Relationships>
</file>

<file path=ppt/slides/_rels/slide45.xml.rels><?xml version="1.0" encoding="UTF-8" standalone="yes"?>
<Relationships xmlns="http://schemas.openxmlformats.org/package/2006/relationships"><Relationship Id="rId3" Type="http://schemas.openxmlformats.org/officeDocument/2006/relationships/image" Target="../media/image291.jpeg"/><Relationship Id="rId7" Type="http://schemas.openxmlformats.org/officeDocument/2006/relationships/image" Target="../media/image295.jpeg"/><Relationship Id="rId2" Type="http://schemas.openxmlformats.org/officeDocument/2006/relationships/image" Target="../media/image290.jpeg"/><Relationship Id="rId1" Type="http://schemas.openxmlformats.org/officeDocument/2006/relationships/slideLayout" Target="../slideLayouts/slideLayout12.xml"/><Relationship Id="rId6" Type="http://schemas.openxmlformats.org/officeDocument/2006/relationships/image" Target="../media/image294.jpeg"/><Relationship Id="rId5" Type="http://schemas.openxmlformats.org/officeDocument/2006/relationships/image" Target="../media/image293.jpeg"/><Relationship Id="rId4" Type="http://schemas.openxmlformats.org/officeDocument/2006/relationships/image" Target="../media/image292.jpeg"/></Relationships>
</file>

<file path=ppt/slides/_rels/slide46.xml.rels><?xml version="1.0" encoding="UTF-8" standalone="yes"?>
<Relationships xmlns="http://schemas.openxmlformats.org/package/2006/relationships"><Relationship Id="rId8" Type="http://schemas.openxmlformats.org/officeDocument/2006/relationships/image" Target="../media/image302.jpeg"/><Relationship Id="rId3" Type="http://schemas.openxmlformats.org/officeDocument/2006/relationships/image" Target="../media/image297.jpeg"/><Relationship Id="rId7" Type="http://schemas.openxmlformats.org/officeDocument/2006/relationships/image" Target="../media/image301.jpeg"/><Relationship Id="rId2" Type="http://schemas.openxmlformats.org/officeDocument/2006/relationships/image" Target="../media/image296.jpeg"/><Relationship Id="rId1" Type="http://schemas.openxmlformats.org/officeDocument/2006/relationships/slideLayout" Target="../slideLayouts/slideLayout12.xml"/><Relationship Id="rId6" Type="http://schemas.openxmlformats.org/officeDocument/2006/relationships/image" Target="../media/image300.jpeg"/><Relationship Id="rId5" Type="http://schemas.openxmlformats.org/officeDocument/2006/relationships/image" Target="../media/image299.jpeg"/><Relationship Id="rId4" Type="http://schemas.openxmlformats.org/officeDocument/2006/relationships/image" Target="../media/image298.jpeg"/><Relationship Id="rId9" Type="http://schemas.openxmlformats.org/officeDocument/2006/relationships/image" Target="../media/image303.jpeg"/></Relationships>
</file>

<file path=ppt/slides/_rels/slide47.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image" Target="../media/image304.jpeg"/><Relationship Id="rId1" Type="http://schemas.openxmlformats.org/officeDocument/2006/relationships/slideLayout" Target="../slideLayouts/slideLayout12.xml"/><Relationship Id="rId5" Type="http://schemas.openxmlformats.org/officeDocument/2006/relationships/image" Target="../media/image307.jpeg"/><Relationship Id="rId4" Type="http://schemas.openxmlformats.org/officeDocument/2006/relationships/image" Target="../media/image306.jpeg"/></Relationships>
</file>

<file path=ppt/slides/_rels/slide48.xml.rels><?xml version="1.0" encoding="UTF-8" standalone="yes"?>
<Relationships xmlns="http://schemas.openxmlformats.org/package/2006/relationships"><Relationship Id="rId3" Type="http://schemas.openxmlformats.org/officeDocument/2006/relationships/image" Target="../media/image309.jpeg"/><Relationship Id="rId7" Type="http://schemas.openxmlformats.org/officeDocument/2006/relationships/image" Target="../media/image313.jpeg"/><Relationship Id="rId2" Type="http://schemas.openxmlformats.org/officeDocument/2006/relationships/image" Target="../media/image308.jpeg"/><Relationship Id="rId1" Type="http://schemas.openxmlformats.org/officeDocument/2006/relationships/slideLayout" Target="../slideLayouts/slideLayout12.xml"/><Relationship Id="rId6" Type="http://schemas.openxmlformats.org/officeDocument/2006/relationships/image" Target="../media/image312.jpeg"/><Relationship Id="rId5" Type="http://schemas.openxmlformats.org/officeDocument/2006/relationships/image" Target="../media/image311.jpeg"/><Relationship Id="rId4" Type="http://schemas.openxmlformats.org/officeDocument/2006/relationships/image" Target="../media/image310.jpeg"/></Relationships>
</file>

<file path=ppt/slides/_rels/slide49.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image" Target="../media/image314.jpeg"/><Relationship Id="rId1" Type="http://schemas.openxmlformats.org/officeDocument/2006/relationships/slideLayout" Target="../slideLayouts/slideLayout12.xml"/><Relationship Id="rId5" Type="http://schemas.openxmlformats.org/officeDocument/2006/relationships/image" Target="../media/image317.jpeg"/><Relationship Id="rId4" Type="http://schemas.openxmlformats.org/officeDocument/2006/relationships/image" Target="../media/image316.jpeg"/></Relationships>
</file>

<file path=ppt/slides/_rels/slide5.xml.rels><?xml version="1.0" encoding="UTF-8" standalone="yes"?>
<Relationships xmlns="http://schemas.openxmlformats.org/package/2006/relationships"><Relationship Id="rId8" Type="http://schemas.openxmlformats.org/officeDocument/2006/relationships/image" Target="../media/image31.jpeg"/><Relationship Id="rId3" Type="http://schemas.microsoft.com/office/2007/relationships/hdphoto" Target="../media/hdphoto5.wdp"/><Relationship Id="rId7" Type="http://schemas.openxmlformats.org/officeDocument/2006/relationships/image" Target="../media/image30.jpe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 Id="rId9" Type="http://schemas.openxmlformats.org/officeDocument/2006/relationships/image" Target="../media/image32.jpeg"/></Relationships>
</file>

<file path=ppt/slides/_rels/slide50.xml.rels><?xml version="1.0" encoding="UTF-8" standalone="yes"?>
<Relationships xmlns="http://schemas.openxmlformats.org/package/2006/relationships"><Relationship Id="rId3" Type="http://schemas.openxmlformats.org/officeDocument/2006/relationships/image" Target="../media/image319.jpeg"/><Relationship Id="rId7" Type="http://schemas.openxmlformats.org/officeDocument/2006/relationships/image" Target="../media/image323.jpeg"/><Relationship Id="rId2" Type="http://schemas.openxmlformats.org/officeDocument/2006/relationships/image" Target="../media/image318.jpeg"/><Relationship Id="rId1" Type="http://schemas.openxmlformats.org/officeDocument/2006/relationships/slideLayout" Target="../slideLayouts/slideLayout12.xml"/><Relationship Id="rId6" Type="http://schemas.openxmlformats.org/officeDocument/2006/relationships/image" Target="../media/image322.jpeg"/><Relationship Id="rId5" Type="http://schemas.openxmlformats.org/officeDocument/2006/relationships/image" Target="../media/image321.jpeg"/><Relationship Id="rId4" Type="http://schemas.openxmlformats.org/officeDocument/2006/relationships/image" Target="../media/image320.jpeg"/></Relationships>
</file>

<file path=ppt/slides/_rels/slide51.xml.rels><?xml version="1.0" encoding="UTF-8" standalone="yes"?>
<Relationships xmlns="http://schemas.openxmlformats.org/package/2006/relationships"><Relationship Id="rId8" Type="http://schemas.openxmlformats.org/officeDocument/2006/relationships/image" Target="../media/image330.jpeg"/><Relationship Id="rId3" Type="http://schemas.openxmlformats.org/officeDocument/2006/relationships/image" Target="../media/image325.jpeg"/><Relationship Id="rId7" Type="http://schemas.openxmlformats.org/officeDocument/2006/relationships/image" Target="../media/image329.jpeg"/><Relationship Id="rId2" Type="http://schemas.openxmlformats.org/officeDocument/2006/relationships/image" Target="../media/image324.png"/><Relationship Id="rId1" Type="http://schemas.openxmlformats.org/officeDocument/2006/relationships/slideLayout" Target="../slideLayouts/slideLayout12.xml"/><Relationship Id="rId6" Type="http://schemas.openxmlformats.org/officeDocument/2006/relationships/image" Target="../media/image328.jpeg"/><Relationship Id="rId5" Type="http://schemas.openxmlformats.org/officeDocument/2006/relationships/image" Target="../media/image327.jpeg"/><Relationship Id="rId4" Type="http://schemas.openxmlformats.org/officeDocument/2006/relationships/image" Target="../media/image326.jpeg"/></Relationships>
</file>

<file path=ppt/slides/_rels/slide52.xml.rels><?xml version="1.0" encoding="UTF-8" standalone="yes"?>
<Relationships xmlns="http://schemas.openxmlformats.org/package/2006/relationships"><Relationship Id="rId3" Type="http://schemas.openxmlformats.org/officeDocument/2006/relationships/image" Target="../media/image332.jpg"/><Relationship Id="rId2" Type="http://schemas.openxmlformats.org/officeDocument/2006/relationships/image" Target="../media/image331.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34.jpeg"/><Relationship Id="rId2" Type="http://schemas.openxmlformats.org/officeDocument/2006/relationships/image" Target="../media/image333.png"/><Relationship Id="rId1" Type="http://schemas.openxmlformats.org/officeDocument/2006/relationships/slideLayout" Target="../slideLayouts/slideLayout12.xml"/><Relationship Id="rId4" Type="http://schemas.openxmlformats.org/officeDocument/2006/relationships/image" Target="../media/image335.jpg"/></Relationships>
</file>

<file path=ppt/slides/_rels/slide54.xml.rels><?xml version="1.0" encoding="UTF-8" standalone="yes"?>
<Relationships xmlns="http://schemas.openxmlformats.org/package/2006/relationships"><Relationship Id="rId3" Type="http://schemas.openxmlformats.org/officeDocument/2006/relationships/image" Target="../media/image337.jpeg"/><Relationship Id="rId2" Type="http://schemas.openxmlformats.org/officeDocument/2006/relationships/image" Target="../media/image336.jpeg"/><Relationship Id="rId1" Type="http://schemas.openxmlformats.org/officeDocument/2006/relationships/slideLayout" Target="../slideLayouts/slideLayout12.xml"/><Relationship Id="rId4" Type="http://schemas.openxmlformats.org/officeDocument/2006/relationships/image" Target="../media/image338.jpeg"/></Relationships>
</file>

<file path=ppt/slides/_rels/slide55.xml.rels><?xml version="1.0" encoding="UTF-8" standalone="yes"?>
<Relationships xmlns="http://schemas.openxmlformats.org/package/2006/relationships"><Relationship Id="rId3" Type="http://schemas.openxmlformats.org/officeDocument/2006/relationships/image" Target="../media/image340.jpeg"/><Relationship Id="rId2" Type="http://schemas.openxmlformats.org/officeDocument/2006/relationships/image" Target="../media/image339.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342.jpg"/><Relationship Id="rId2" Type="http://schemas.openxmlformats.org/officeDocument/2006/relationships/image" Target="../media/image341.jpg"/><Relationship Id="rId1" Type="http://schemas.openxmlformats.org/officeDocument/2006/relationships/slideLayout" Target="../slideLayouts/slideLayout12.xml"/><Relationship Id="rId4" Type="http://schemas.openxmlformats.org/officeDocument/2006/relationships/image" Target="../media/image343.jpeg"/></Relationships>
</file>

<file path=ppt/slides/_rels/slide57.xml.rels><?xml version="1.0" encoding="UTF-8" standalone="yes"?>
<Relationships xmlns="http://schemas.openxmlformats.org/package/2006/relationships"><Relationship Id="rId8" Type="http://schemas.openxmlformats.org/officeDocument/2006/relationships/image" Target="../media/image349.jpeg"/><Relationship Id="rId3" Type="http://schemas.openxmlformats.org/officeDocument/2006/relationships/image" Target="../media/image345.jpeg"/><Relationship Id="rId7" Type="http://schemas.microsoft.com/office/2007/relationships/hdphoto" Target="../media/hdphoto8.wdp"/><Relationship Id="rId2" Type="http://schemas.openxmlformats.org/officeDocument/2006/relationships/image" Target="../media/image344.jpg"/><Relationship Id="rId1" Type="http://schemas.openxmlformats.org/officeDocument/2006/relationships/slideLayout" Target="../slideLayouts/slideLayout12.xml"/><Relationship Id="rId6" Type="http://schemas.openxmlformats.org/officeDocument/2006/relationships/image" Target="../media/image348.png"/><Relationship Id="rId5" Type="http://schemas.openxmlformats.org/officeDocument/2006/relationships/image" Target="../media/image347.jpg"/><Relationship Id="rId4" Type="http://schemas.openxmlformats.org/officeDocument/2006/relationships/image" Target="../media/image346.jpg"/></Relationships>
</file>

<file path=ppt/slides/_rels/slide58.xml.rels><?xml version="1.0" encoding="UTF-8" standalone="yes"?>
<Relationships xmlns="http://schemas.openxmlformats.org/package/2006/relationships"><Relationship Id="rId8" Type="http://schemas.openxmlformats.org/officeDocument/2006/relationships/image" Target="../media/image356.jpeg"/><Relationship Id="rId3" Type="http://schemas.openxmlformats.org/officeDocument/2006/relationships/image" Target="../media/image351.jpeg"/><Relationship Id="rId7" Type="http://schemas.openxmlformats.org/officeDocument/2006/relationships/image" Target="../media/image355.jpeg"/><Relationship Id="rId2" Type="http://schemas.openxmlformats.org/officeDocument/2006/relationships/image" Target="../media/image350.jpeg"/><Relationship Id="rId1" Type="http://schemas.openxmlformats.org/officeDocument/2006/relationships/slideLayout" Target="../slideLayouts/slideLayout12.xml"/><Relationship Id="rId6" Type="http://schemas.openxmlformats.org/officeDocument/2006/relationships/image" Target="../media/image354.jpeg"/><Relationship Id="rId5" Type="http://schemas.openxmlformats.org/officeDocument/2006/relationships/image" Target="../media/image353.jpeg"/><Relationship Id="rId4" Type="http://schemas.openxmlformats.org/officeDocument/2006/relationships/image" Target="../media/image352.jpeg"/></Relationships>
</file>

<file path=ppt/slides/_rels/slide59.xml.rels><?xml version="1.0" encoding="UTF-8" standalone="yes"?>
<Relationships xmlns="http://schemas.openxmlformats.org/package/2006/relationships"><Relationship Id="rId8" Type="http://schemas.openxmlformats.org/officeDocument/2006/relationships/image" Target="../media/image362.jpeg"/><Relationship Id="rId3" Type="http://schemas.openxmlformats.org/officeDocument/2006/relationships/image" Target="../media/image357.jpeg"/><Relationship Id="rId7" Type="http://schemas.openxmlformats.org/officeDocument/2006/relationships/image" Target="../media/image361.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60.jpg"/><Relationship Id="rId5" Type="http://schemas.openxmlformats.org/officeDocument/2006/relationships/image" Target="../media/image359.jpg"/><Relationship Id="rId4" Type="http://schemas.openxmlformats.org/officeDocument/2006/relationships/image" Target="../media/image358.jpeg"/><Relationship Id="rId9" Type="http://schemas.openxmlformats.org/officeDocument/2006/relationships/image" Target="../media/image363.jpg"/></Relationships>
</file>

<file path=ppt/slides/_rels/slide6.xml.rels><?xml version="1.0" encoding="UTF-8" standalone="yes"?>
<Relationships xmlns="http://schemas.openxmlformats.org/package/2006/relationships"><Relationship Id="rId8" Type="http://schemas.openxmlformats.org/officeDocument/2006/relationships/image" Target="../media/image37.jpeg"/><Relationship Id="rId3" Type="http://schemas.microsoft.com/office/2007/relationships/hdphoto" Target="../media/hdphoto5.wdp"/><Relationship Id="rId7" Type="http://schemas.openxmlformats.org/officeDocument/2006/relationships/image" Target="../media/image36.jpe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 Id="rId9" Type="http://schemas.openxmlformats.org/officeDocument/2006/relationships/image" Target="../media/image38.png"/></Relationships>
</file>

<file path=ppt/slides/_rels/slide60.xml.rels><?xml version="1.0" encoding="UTF-8" standalone="yes"?>
<Relationships xmlns="http://schemas.openxmlformats.org/package/2006/relationships"><Relationship Id="rId3" Type="http://schemas.openxmlformats.org/officeDocument/2006/relationships/image" Target="../media/image365.jpg"/><Relationship Id="rId7" Type="http://schemas.openxmlformats.org/officeDocument/2006/relationships/image" Target="../media/image369.jpeg"/><Relationship Id="rId2" Type="http://schemas.openxmlformats.org/officeDocument/2006/relationships/image" Target="../media/image364.jpeg"/><Relationship Id="rId1" Type="http://schemas.openxmlformats.org/officeDocument/2006/relationships/slideLayout" Target="../slideLayouts/slideLayout12.xml"/><Relationship Id="rId6" Type="http://schemas.openxmlformats.org/officeDocument/2006/relationships/image" Target="../media/image368.jpeg"/><Relationship Id="rId5" Type="http://schemas.openxmlformats.org/officeDocument/2006/relationships/image" Target="../media/image367.jpeg"/><Relationship Id="rId4" Type="http://schemas.openxmlformats.org/officeDocument/2006/relationships/image" Target="../media/image366.jpeg"/></Relationships>
</file>

<file path=ppt/slides/_rels/slide61.xml.rels><?xml version="1.0" encoding="UTF-8" standalone="yes"?>
<Relationships xmlns="http://schemas.openxmlformats.org/package/2006/relationships"><Relationship Id="rId3" Type="http://schemas.openxmlformats.org/officeDocument/2006/relationships/image" Target="../media/image371.jpg"/><Relationship Id="rId7" Type="http://schemas.openxmlformats.org/officeDocument/2006/relationships/image" Target="../media/image375.jpeg"/><Relationship Id="rId2" Type="http://schemas.openxmlformats.org/officeDocument/2006/relationships/image" Target="../media/image370.jpg"/><Relationship Id="rId1" Type="http://schemas.openxmlformats.org/officeDocument/2006/relationships/slideLayout" Target="../slideLayouts/slideLayout12.xml"/><Relationship Id="rId6" Type="http://schemas.openxmlformats.org/officeDocument/2006/relationships/image" Target="../media/image374.jpg"/><Relationship Id="rId5" Type="http://schemas.openxmlformats.org/officeDocument/2006/relationships/image" Target="../media/image373.jpeg"/><Relationship Id="rId4" Type="http://schemas.openxmlformats.org/officeDocument/2006/relationships/image" Target="../media/image372.jpg"/></Relationships>
</file>

<file path=ppt/slides/_rels/slide62.xml.rels><?xml version="1.0" encoding="UTF-8" standalone="yes"?>
<Relationships xmlns="http://schemas.openxmlformats.org/package/2006/relationships"><Relationship Id="rId3" Type="http://schemas.openxmlformats.org/officeDocument/2006/relationships/image" Target="../media/image377.jpg"/><Relationship Id="rId2" Type="http://schemas.openxmlformats.org/officeDocument/2006/relationships/image" Target="../media/image376.jpeg"/><Relationship Id="rId1" Type="http://schemas.openxmlformats.org/officeDocument/2006/relationships/slideLayout" Target="../slideLayouts/slideLayout12.xml"/><Relationship Id="rId4" Type="http://schemas.openxmlformats.org/officeDocument/2006/relationships/image" Target="../media/image378.jpeg"/></Relationships>
</file>

<file path=ppt/slides/_rels/slide63.xml.rels><?xml version="1.0" encoding="UTF-8" standalone="yes"?>
<Relationships xmlns="http://schemas.openxmlformats.org/package/2006/relationships"><Relationship Id="rId8" Type="http://schemas.openxmlformats.org/officeDocument/2006/relationships/image" Target="../media/image385.png"/><Relationship Id="rId3" Type="http://schemas.openxmlformats.org/officeDocument/2006/relationships/image" Target="../media/image380.jpeg"/><Relationship Id="rId7" Type="http://schemas.openxmlformats.org/officeDocument/2006/relationships/image" Target="../media/image384.jpeg"/><Relationship Id="rId2" Type="http://schemas.openxmlformats.org/officeDocument/2006/relationships/image" Target="../media/image379.jpeg"/><Relationship Id="rId1" Type="http://schemas.openxmlformats.org/officeDocument/2006/relationships/slideLayout" Target="../slideLayouts/slideLayout12.xml"/><Relationship Id="rId6" Type="http://schemas.openxmlformats.org/officeDocument/2006/relationships/image" Target="../media/image383.jpeg"/><Relationship Id="rId5" Type="http://schemas.openxmlformats.org/officeDocument/2006/relationships/image" Target="../media/image382.jpeg"/><Relationship Id="rId10" Type="http://schemas.openxmlformats.org/officeDocument/2006/relationships/image" Target="../media/image386.jpeg"/><Relationship Id="rId4" Type="http://schemas.openxmlformats.org/officeDocument/2006/relationships/image" Target="../media/image381.jpg"/><Relationship Id="rId9" Type="http://schemas.microsoft.com/office/2007/relationships/hdphoto" Target="../media/hdphoto9.wdp"/></Relationships>
</file>

<file path=ppt/slides/_rels/slide64.xml.rels><?xml version="1.0" encoding="UTF-8" standalone="yes"?>
<Relationships xmlns="http://schemas.openxmlformats.org/package/2006/relationships"><Relationship Id="rId3" Type="http://schemas.openxmlformats.org/officeDocument/2006/relationships/image" Target="../media/image388.jpeg"/><Relationship Id="rId2" Type="http://schemas.openxmlformats.org/officeDocument/2006/relationships/image" Target="../media/image387.jpeg"/><Relationship Id="rId1" Type="http://schemas.openxmlformats.org/officeDocument/2006/relationships/slideLayout" Target="../slideLayouts/slideLayout12.xml"/><Relationship Id="rId6" Type="http://schemas.openxmlformats.org/officeDocument/2006/relationships/image" Target="../media/image391.jpeg"/><Relationship Id="rId5" Type="http://schemas.openxmlformats.org/officeDocument/2006/relationships/image" Target="../media/image390.png"/><Relationship Id="rId4" Type="http://schemas.openxmlformats.org/officeDocument/2006/relationships/image" Target="../media/image389.png"/></Relationships>
</file>

<file path=ppt/slides/_rels/slide65.xml.rels><?xml version="1.0" encoding="UTF-8" standalone="yes"?>
<Relationships xmlns="http://schemas.openxmlformats.org/package/2006/relationships"><Relationship Id="rId3" Type="http://schemas.openxmlformats.org/officeDocument/2006/relationships/image" Target="../media/image393.jpg"/><Relationship Id="rId7" Type="http://schemas.openxmlformats.org/officeDocument/2006/relationships/image" Target="../media/image397.jpeg"/><Relationship Id="rId2" Type="http://schemas.openxmlformats.org/officeDocument/2006/relationships/image" Target="../media/image392.jpg"/><Relationship Id="rId1" Type="http://schemas.openxmlformats.org/officeDocument/2006/relationships/slideLayout" Target="../slideLayouts/slideLayout12.xml"/><Relationship Id="rId6" Type="http://schemas.openxmlformats.org/officeDocument/2006/relationships/image" Target="../media/image396.jpeg"/><Relationship Id="rId5" Type="http://schemas.openxmlformats.org/officeDocument/2006/relationships/image" Target="../media/image395.jpg"/><Relationship Id="rId4" Type="http://schemas.openxmlformats.org/officeDocument/2006/relationships/image" Target="../media/image394.jpg"/></Relationships>
</file>

<file path=ppt/slides/_rels/slide66.xml.rels><?xml version="1.0" encoding="UTF-8" standalone="yes"?>
<Relationships xmlns="http://schemas.openxmlformats.org/package/2006/relationships"><Relationship Id="rId3" Type="http://schemas.openxmlformats.org/officeDocument/2006/relationships/image" Target="../media/image399.jpeg"/><Relationship Id="rId7" Type="http://schemas.openxmlformats.org/officeDocument/2006/relationships/image" Target="../media/image403.jpeg"/><Relationship Id="rId2" Type="http://schemas.openxmlformats.org/officeDocument/2006/relationships/image" Target="../media/image398.jpeg"/><Relationship Id="rId1" Type="http://schemas.openxmlformats.org/officeDocument/2006/relationships/slideLayout" Target="../slideLayouts/slideLayout12.xml"/><Relationship Id="rId6" Type="http://schemas.openxmlformats.org/officeDocument/2006/relationships/image" Target="../media/image402.jpeg"/><Relationship Id="rId5" Type="http://schemas.openxmlformats.org/officeDocument/2006/relationships/image" Target="../media/image401.jpeg"/><Relationship Id="rId4" Type="http://schemas.openxmlformats.org/officeDocument/2006/relationships/image" Target="../media/image400.jpeg"/></Relationships>
</file>

<file path=ppt/slides/_rels/slide67.xml.rels><?xml version="1.0" encoding="UTF-8" standalone="yes"?>
<Relationships xmlns="http://schemas.openxmlformats.org/package/2006/relationships"><Relationship Id="rId3" Type="http://schemas.openxmlformats.org/officeDocument/2006/relationships/image" Target="../media/image405.jpeg"/><Relationship Id="rId7" Type="http://schemas.openxmlformats.org/officeDocument/2006/relationships/image" Target="../media/image409.jpg"/><Relationship Id="rId2" Type="http://schemas.openxmlformats.org/officeDocument/2006/relationships/image" Target="../media/image404.jpeg"/><Relationship Id="rId1" Type="http://schemas.openxmlformats.org/officeDocument/2006/relationships/slideLayout" Target="../slideLayouts/slideLayout12.xml"/><Relationship Id="rId6" Type="http://schemas.openxmlformats.org/officeDocument/2006/relationships/image" Target="../media/image408.jpeg"/><Relationship Id="rId5" Type="http://schemas.openxmlformats.org/officeDocument/2006/relationships/image" Target="../media/image407.jpeg"/><Relationship Id="rId4" Type="http://schemas.openxmlformats.org/officeDocument/2006/relationships/image" Target="../media/image40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9.png"/><Relationship Id="rId7" Type="http://schemas.openxmlformats.org/officeDocument/2006/relationships/image" Target="../media/image42.jpeg"/><Relationship Id="rId2" Type="http://schemas.openxmlformats.org/officeDocument/2006/relationships/image" Target="../media/image39.jpeg"/><Relationship Id="rId1" Type="http://schemas.openxmlformats.org/officeDocument/2006/relationships/slideLayout" Target="../slideLayouts/slideLayout12.xml"/><Relationship Id="rId6" Type="http://schemas.openxmlformats.org/officeDocument/2006/relationships/image" Target="../media/image41.jpeg"/><Relationship Id="rId5" Type="http://schemas.openxmlformats.org/officeDocument/2006/relationships/image" Target="../media/image40.png"/><Relationship Id="rId10" Type="http://schemas.openxmlformats.org/officeDocument/2006/relationships/image" Target="../media/image45.jpeg"/><Relationship Id="rId4" Type="http://schemas.microsoft.com/office/2007/relationships/hdphoto" Target="../media/hdphoto5.wdp"/><Relationship Id="rId9" Type="http://schemas.openxmlformats.org/officeDocument/2006/relationships/image" Target="../media/image44.jpeg"/></Relationships>
</file>

<file path=ppt/slides/_rels/slide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1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2.xml"/><Relationship Id="rId5" Type="http://schemas.openxmlformats.org/officeDocument/2006/relationships/image" Target="../media/image56.jpeg"/><Relationship Id="rId4" Type="http://schemas.openxmlformats.org/officeDocument/2006/relationships/image" Target="../media/image55.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délník se zakulacenými rohy na opačné straně 6"/>
          <p:cNvSpPr/>
          <p:nvPr/>
        </p:nvSpPr>
        <p:spPr>
          <a:xfrm>
            <a:off x="0" y="0"/>
            <a:ext cx="9144000" cy="1521012"/>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13" name="Zástupný symbol pro text 2"/>
          <p:cNvSpPr>
            <a:spLocks noGrp="1"/>
          </p:cNvSpPr>
          <p:nvPr>
            <p:ph type="body" sz="half" idx="2"/>
          </p:nvPr>
        </p:nvSpPr>
        <p:spPr>
          <a:xfrm>
            <a:off x="0" y="5040000"/>
            <a:ext cx="9144000" cy="1799358"/>
          </a:xfrm>
        </p:spPr>
        <p:txBody>
          <a:bodyPr/>
          <a:lstStyle/>
          <a:p>
            <a:pPr indent="-252000">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North Sea, Denmark &amp; the Baltic Sea to the north, Poland &amp; the Czech Republic to the east, Austria &amp; Switzerland to the south, France, Luxembourg, Belgium &amp; the Netherlands to the west </a:t>
            </a:r>
            <a:endParaRPr lang="cs-CZ" sz="1600" dirty="0">
              <a:solidFill>
                <a:schemeClr val="accent4">
                  <a:lumMod val="10000"/>
                </a:schemeClr>
              </a:solidFill>
              <a:effectLst/>
              <a:latin typeface="Constantia" panose="02030602050306030303" pitchFamily="18" charset="0"/>
            </a:endParaRPr>
          </a:p>
          <a:p>
            <a:pPr indent="-252000">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357,000 km</a:t>
            </a:r>
            <a:r>
              <a:rPr lang="en-GB" sz="1600" baseline="30000" dirty="0">
                <a:solidFill>
                  <a:schemeClr val="accent4">
                    <a:lumMod val="10000"/>
                  </a:schemeClr>
                </a:solidFill>
                <a:effectLst/>
                <a:latin typeface="Constantia" panose="02030602050306030303" pitchFamily="18" charset="0"/>
              </a:rPr>
              <a:t>2</a:t>
            </a:r>
            <a:r>
              <a:rPr lang="en-GB" sz="1600" dirty="0">
                <a:solidFill>
                  <a:schemeClr val="accent4">
                    <a:lumMod val="10000"/>
                  </a:schemeClr>
                </a:solidFill>
                <a:effectLst/>
                <a:latin typeface="Constantia" panose="02030602050306030303" pitchFamily="18" charset="0"/>
              </a:rPr>
              <a:t>, 81 million people</a:t>
            </a:r>
          </a:p>
          <a:p>
            <a:pPr indent="-252000">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Berlin</a:t>
            </a:r>
            <a:endParaRPr lang="cs-CZ" sz="1600" dirty="0">
              <a:solidFill>
                <a:schemeClr val="accent4">
                  <a:lumMod val="10000"/>
                </a:schemeClr>
              </a:solidFill>
              <a:effectLst/>
              <a:latin typeface="Constantia" panose="02030602050306030303" pitchFamily="18" charset="0"/>
            </a:endParaRPr>
          </a:p>
          <a:p>
            <a:pPr indent="-252000">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16 states (</a:t>
            </a:r>
            <a:r>
              <a:rPr lang="en-GB" sz="1600" dirty="0" err="1">
                <a:solidFill>
                  <a:schemeClr val="accent4">
                    <a:lumMod val="10000"/>
                  </a:schemeClr>
                </a:solidFill>
                <a:effectLst/>
                <a:latin typeface="Constantia" panose="02030602050306030303" pitchFamily="18" charset="0"/>
              </a:rPr>
              <a:t>Bundesländer</a:t>
            </a:r>
            <a:r>
              <a:rPr lang="en-GB" sz="1600" dirty="0">
                <a:solidFill>
                  <a:schemeClr val="accent4">
                    <a:lumMod val="10000"/>
                  </a:schemeClr>
                </a:solidFill>
                <a:effectLst/>
                <a:latin typeface="Constantia" panose="02030602050306030303" pitchFamily="18" charset="0"/>
              </a:rPr>
              <a:t>), three of them are city-states, i.e. Berlin, Bremen</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&amp; Hamburg </a:t>
            </a:r>
            <a:endParaRPr lang="cs-CZ" sz="1600" dirty="0">
              <a:solidFill>
                <a:schemeClr val="accent4">
                  <a:lumMod val="10000"/>
                </a:schemeClr>
              </a:solidFill>
              <a:effectLst/>
              <a:latin typeface="Constantia" panose="02030602050306030303" pitchFamily="18" charset="0"/>
            </a:endParaRPr>
          </a:p>
          <a:p>
            <a:pPr indent="-252000">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31.5 million foreign tourists</a:t>
            </a:r>
            <a:endParaRPr lang="cs-CZ" sz="1600" dirty="0">
              <a:solidFill>
                <a:schemeClr val="accent4">
                  <a:lumMod val="10000"/>
                </a:schemeClr>
              </a:solidFill>
              <a:effectLst/>
              <a:latin typeface="Constantia" panose="02030602050306030303" pitchFamily="18" charset="0"/>
            </a:endParaRPr>
          </a:p>
        </p:txBody>
      </p:sp>
      <p:sp>
        <p:nvSpPr>
          <p:cNvPr id="8" name="Rectangle 2"/>
          <p:cNvSpPr txBox="1">
            <a:spLocks noChangeArrowheads="1"/>
          </p:cNvSpPr>
          <p:nvPr/>
        </p:nvSpPr>
        <p:spPr bwMode="auto">
          <a:xfrm>
            <a:off x="0" y="72000"/>
            <a:ext cx="9144000" cy="136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cs-CZ" sz="6000" b="1" dirty="0" err="1">
                <a:solidFill>
                  <a:srgbClr val="FFFFFF"/>
                </a:solidFill>
                <a:effectLst/>
                <a:latin typeface="Algerian" panose="04020705040A02060702" pitchFamily="82" charset="0"/>
              </a:rPr>
              <a:t>Germany</a:t>
            </a:r>
            <a:endParaRPr lang="en-GB" sz="6000" b="1" dirty="0">
              <a:solidFill>
                <a:srgbClr val="FFFFFF"/>
              </a:solidFill>
              <a:effectLst/>
              <a:latin typeface="Algerian" panose="04020705040A02060702" pitchFamily="82" charset="0"/>
            </a:endParaRPr>
          </a:p>
          <a:p>
            <a:pPr eaLnBrk="1" hangingPunct="1"/>
            <a:r>
              <a:rPr lang="de-DE" sz="2800" b="1" dirty="0">
                <a:solidFill>
                  <a:schemeClr val="tx1"/>
                </a:solidFill>
                <a:effectLst/>
                <a:latin typeface="Algerian" panose="04020705040A02060702" pitchFamily="82" charset="0"/>
              </a:rPr>
              <a:t>Deutschland </a:t>
            </a:r>
            <a:r>
              <a:rPr lang="de-DE" sz="2000" b="1" dirty="0" err="1">
                <a:solidFill>
                  <a:schemeClr val="tx1"/>
                </a:solidFill>
                <a:effectLst/>
                <a:latin typeface="Algerian" panose="04020705040A02060702" pitchFamily="82" charset="0"/>
              </a:rPr>
              <a:t>or</a:t>
            </a:r>
            <a:r>
              <a:rPr lang="de-DE" sz="2800" b="1" dirty="0">
                <a:solidFill>
                  <a:schemeClr val="tx1"/>
                </a:solidFill>
                <a:effectLst/>
                <a:latin typeface="Algerian" panose="04020705040A02060702" pitchFamily="82" charset="0"/>
              </a:rPr>
              <a:t> Bundesrepublik Deutschland</a:t>
            </a:r>
            <a:endParaRPr lang="en-GB" sz="2800" b="1" dirty="0">
              <a:solidFill>
                <a:schemeClr val="tx1"/>
              </a:solidFill>
              <a:effectLst/>
              <a:latin typeface="Algerian" panose="04020705040A02060702" pitchFamily="82" charset="0"/>
            </a:endParaRPr>
          </a:p>
        </p:txBody>
      </p:sp>
      <p:pic>
        <p:nvPicPr>
          <p:cNvPr id="2050" name="Picture 2" descr="File:Germany in its region.svg"/>
          <p:cNvPicPr>
            <a:picLocks noChangeAspect="1" noChangeArrowheads="1"/>
          </p:cNvPicPr>
          <p:nvPr/>
        </p:nvPicPr>
        <p:blipFill rotWithShape="1">
          <a:blip r:embed="rId2">
            <a:extLst>
              <a:ext uri="{28A0092B-C50C-407E-A947-70E740481C1C}">
                <a14:useLocalDpi xmlns:a14="http://schemas.microsoft.com/office/drawing/2010/main" val="0"/>
              </a:ext>
            </a:extLst>
          </a:blip>
          <a:srcRect r="33853"/>
          <a:stretch/>
        </p:blipFill>
        <p:spPr bwMode="auto">
          <a:xfrm>
            <a:off x="373413" y="2231090"/>
            <a:ext cx="2494997" cy="2124075"/>
          </a:xfrm>
          <a:prstGeom prst="roundRect">
            <a:avLst>
              <a:gd name="adj" fmla="val 16667"/>
            </a:avLst>
          </a:prstGeom>
          <a:ln>
            <a:solidFill>
              <a:srgbClr val="007434"/>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64" name="Picture 16" descr="https://upload.wikimedia.org/wikipedia/commons/thumb/8/86/Flag_of_Germany_%283-2_aspect_ratio%29.svg/2000px-Flag_of_Germany_%283-2_aspect_ratio%29.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3809" y="2513966"/>
            <a:ext cx="2375999" cy="1584000"/>
          </a:xfrm>
          <a:prstGeom prst="roundRect">
            <a:avLst>
              <a:gd name="adj" fmla="val 16667"/>
            </a:avLst>
          </a:prstGeom>
          <a:ln>
            <a:solidFill>
              <a:srgbClr val="007434"/>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5" name="Picture 8" descr="http://www.maps-of-europe.net/maps/maps-of-germany/detailed-administrative-map-of-germany.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323" b="99556" l="261" r="97523">
                        <a14:foregroundMark x1="19817" y1="31853" x2="5997" y2="53163"/>
                        <a14:foregroundMark x1="19948" y1="25083" x2="23598" y2="34517"/>
                        <a14:foregroundMark x1="20339" y1="34406" x2="18905" y2="42508"/>
                        <a14:foregroundMark x1="14863" y1="48391" x2="3390" y2="67370"/>
                        <a14:foregroundMark x1="12516" y1="75028" x2="4694" y2="89567"/>
                        <a14:foregroundMark x1="25424" y1="79578" x2="11343" y2="95006"/>
                        <a14:foregroundMark x1="2868" y1="42508" x2="17601" y2="98335"/>
                        <a14:foregroundMark x1="3911" y1="11543" x2="53846" y2="11099"/>
                        <a14:foregroundMark x1="89961" y1="22752" x2="87484" y2="96670"/>
                        <a14:foregroundMark x1="83833" y1="24972" x2="96871" y2="44839"/>
                        <a14:foregroundMark x1="95698" y1="18979" x2="91395" y2="96004"/>
                        <a14:foregroundMark x1="66232" y1="66482" x2="90743" y2="66704"/>
                        <a14:foregroundMark x1="75489" y1="66926" x2="85658" y2="97780"/>
                        <a14:foregroundMark x1="94915" y1="60710" x2="96480" y2="97225"/>
                        <a14:foregroundMark x1="59974" y1="97225" x2="83963" y2="96004"/>
                        <a14:foregroundMark x1="73664" y1="88013" x2="82790" y2="90566"/>
                        <a14:foregroundMark x1="19557" y1="96559" x2="41591" y2="96559"/>
                        <a14:foregroundMark x1="43025" y1="98335" x2="57757" y2="97669"/>
                        <a14:foregroundMark x1="2347" y1="68701" x2="5606" y2="98224"/>
                        <a14:foregroundMark x1="2086" y1="10766" x2="19817" y2="15316"/>
                        <a14:foregroundMark x1="1173" y1="10544" x2="16688" y2="9656"/>
                        <a14:foregroundMark x1="12647" y1="63929" x2="13168" y2="69034"/>
                        <a14:foregroundMark x1="85267" y1="31521" x2="86050" y2="42397"/>
                        <a14:foregroundMark x1="32986" y1="92675" x2="34289" y2="93785"/>
                        <a14:foregroundMark x1="31943" y1="91898" x2="31943" y2="91898"/>
                        <a14:foregroundMark x1="34289" y1="92231" x2="34289" y2="92231"/>
                        <a14:foregroundMark x1="13690" y1="66926" x2="14472" y2="68147"/>
                        <a14:foregroundMark x1="71186" y1="18535" x2="71186" y2="18535"/>
                        <a14:foregroundMark x1="73794" y1="17980" x2="73794" y2="17980"/>
                        <a14:backgroundMark x1="45893" y1="36404" x2="45893" y2="36404"/>
                        <a14:backgroundMark x1="28162" y1="27858" x2="73664" y2="57825"/>
                        <a14:backgroundMark x1="41330" y1="13208" x2="46675" y2="24972"/>
                        <a14:backgroundMark x1="47066" y1="28080" x2="48892" y2="26748"/>
                        <a14:backgroundMark x1="56323" y1="26304" x2="75880" y2="23529"/>
                        <a14:backgroundMark x1="57757" y1="50166" x2="45893" y2="72475"/>
                        <a14:backgroundMark x1="70404" y1="31521" x2="78618" y2="54162"/>
                        <a14:backgroundMark x1="38201" y1="25749" x2="63755" y2="38735"/>
                        <a14:backgroundMark x1="28162" y1="26637" x2="36245" y2="65594"/>
                        <a14:backgroundMark x1="19817" y1="45949" x2="54889" y2="88568"/>
                        <a14:backgroundMark x1="15776" y1="54162" x2="28422" y2="73696"/>
                        <a14:backgroundMark x1="56714" y1="63596" x2="67275" y2="90788"/>
                        <a14:backgroundMark x1="70274" y1="78135" x2="43155" y2="88457"/>
                        <a14:backgroundMark x1="46415" y1="94340" x2="64668" y2="85017"/>
                        <a14:backgroundMark x1="69231" y1="86570" x2="72490" y2="77691"/>
                        <a14:backgroundMark x1="60235" y1="63596" x2="67797" y2="77802"/>
                        <a14:backgroundMark x1="26206" y1="90899" x2="34941" y2="76582"/>
                        <a14:backgroundMark x1="62842" y1="62819" x2="83181" y2="53052"/>
                        <a14:backgroundMark x1="67666" y1="20755" x2="68449" y2="26526"/>
                        <a14:backgroundMark x1="56584" y1="18313" x2="56584" y2="18313"/>
                        <a14:backgroundMark x1="36636" y1="14872" x2="36636" y2="14872"/>
                        <a14:backgroundMark x1="35724" y1="12764" x2="35724" y2="12764"/>
                        <a14:backgroundMark x1="35072" y1="13984" x2="35072" y2="13984"/>
                        <a14:backgroundMark x1="35854" y1="11543" x2="35854" y2="11543"/>
                        <a14:backgroundMark x1="37158" y1="15982" x2="37158" y2="15982"/>
                        <a14:backgroundMark x1="37549" y1="17536" x2="37549" y2="17425"/>
                        <a14:backgroundMark x1="35724" y1="15871" x2="35724" y2="15871"/>
                        <a14:backgroundMark x1="73012" y1="18535" x2="72621" y2="19867"/>
                        <a14:backgroundMark x1="71186" y1="17425" x2="71186" y2="17425"/>
                        <a14:backgroundMark x1="69492" y1="95006" x2="69492" y2="95006"/>
                        <a14:backgroundMark x1="70926" y1="94784" x2="70926" y2="94784"/>
                        <a14:backgroundMark x1="77445" y1="81798" x2="77445" y2="81798"/>
                        <a14:backgroundMark x1="31682" y1="92675" x2="31682" y2="92675"/>
                        <a14:backgroundMark x1="33507" y1="91898" x2="33507" y2="91898"/>
                        <a14:backgroundMark x1="37027" y1="93452" x2="37027" y2="93452"/>
                        <a14:backgroundMark x1="71056" y1="93008" x2="71056" y2="93008"/>
                        <a14:backgroundMark x1="34681" y1="14650" x2="34681" y2="14650"/>
                        <a14:backgroundMark x1="35202" y1="15316" x2="35202" y2="15316"/>
                      </a14:backgroundRemoval>
                    </a14:imgEffect>
                  </a14:imgLayer>
                </a14:imgProps>
              </a:ext>
              <a:ext uri="{28A0092B-C50C-407E-A947-70E740481C1C}">
                <a14:useLocalDpi xmlns:a14="http://schemas.microsoft.com/office/drawing/2010/main" val="0"/>
              </a:ext>
            </a:extLst>
          </a:blip>
          <a:srcRect l="672" t="9382" r="2287" b="494"/>
          <a:stretch/>
        </p:blipFill>
        <p:spPr bwMode="auto">
          <a:xfrm>
            <a:off x="5582514" y="1584000"/>
            <a:ext cx="3205000" cy="3492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66" name="Picture 18" descr="http://www.maps-of-europe.net/maps/maps-of-germany/detailed-administrative-map-of-germany.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2397" t="64960" r="23090" b="25422"/>
          <a:stretch/>
        </p:blipFill>
        <p:spPr bwMode="auto">
          <a:xfrm rot="5400000">
            <a:off x="8208000" y="3240000"/>
            <a:ext cx="144017" cy="36004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http://www.maps-of-europe.net/maps/maps-of-germany/detailed-administrative-map-of-germany.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323" b="99556" l="261" r="97523">
                        <a14:foregroundMark x1="19817" y1="31853" x2="5997" y2="53163"/>
                        <a14:foregroundMark x1="19948" y1="25083" x2="23598" y2="34517"/>
                        <a14:foregroundMark x1="20339" y1="34406" x2="18905" y2="42508"/>
                        <a14:foregroundMark x1="14863" y1="48391" x2="3390" y2="67370"/>
                        <a14:foregroundMark x1="12516" y1="75028" x2="4694" y2="89567"/>
                        <a14:foregroundMark x1="25424" y1="79578" x2="11343" y2="95006"/>
                        <a14:foregroundMark x1="2868" y1="42508" x2="17601" y2="98335"/>
                        <a14:foregroundMark x1="3911" y1="11543" x2="53846" y2="11099"/>
                        <a14:foregroundMark x1="89961" y1="22752" x2="87484" y2="96670"/>
                        <a14:foregroundMark x1="83833" y1="24972" x2="96871" y2="44839"/>
                        <a14:foregroundMark x1="95698" y1="18979" x2="91395" y2="96004"/>
                        <a14:foregroundMark x1="66232" y1="66482" x2="90743" y2="66704"/>
                        <a14:foregroundMark x1="75489" y1="66926" x2="85658" y2="97780"/>
                        <a14:foregroundMark x1="94915" y1="60710" x2="96480" y2="97225"/>
                        <a14:foregroundMark x1="59974" y1="97225" x2="83963" y2="96004"/>
                        <a14:foregroundMark x1="73664" y1="88013" x2="82790" y2="90566"/>
                        <a14:foregroundMark x1="19557" y1="96559" x2="41591" y2="96559"/>
                        <a14:foregroundMark x1="43025" y1="98335" x2="57757" y2="97669"/>
                        <a14:foregroundMark x1="2347" y1="68701" x2="5606" y2="98224"/>
                        <a14:foregroundMark x1="2086" y1="10766" x2="19817" y2="15316"/>
                        <a14:foregroundMark x1="1173" y1="10544" x2="16688" y2="9656"/>
                        <a14:foregroundMark x1="12647" y1="63929" x2="13168" y2="69034"/>
                        <a14:foregroundMark x1="85267" y1="31521" x2="86050" y2="42397"/>
                        <a14:foregroundMark x1="32986" y1="92675" x2="34289" y2="93785"/>
                        <a14:foregroundMark x1="31943" y1="91898" x2="31943" y2="91898"/>
                        <a14:foregroundMark x1="34289" y1="92231" x2="34289" y2="92231"/>
                        <a14:foregroundMark x1="71186" y1="18535" x2="71186" y2="18535"/>
                        <a14:foregroundMark x1="73794" y1="17980" x2="73794" y2="17980"/>
                        <a14:backgroundMark x1="45893" y1="36404" x2="45893" y2="36404"/>
                        <a14:backgroundMark x1="28162" y1="27858" x2="73664" y2="57825"/>
                        <a14:backgroundMark x1="41330" y1="13208" x2="46675" y2="24972"/>
                        <a14:backgroundMark x1="47066" y1="28080" x2="48892" y2="26748"/>
                        <a14:backgroundMark x1="56323" y1="26304" x2="75880" y2="23529"/>
                        <a14:backgroundMark x1="57757" y1="50166" x2="45893" y2="72475"/>
                        <a14:backgroundMark x1="70404" y1="31521" x2="78618" y2="54162"/>
                        <a14:backgroundMark x1="38201" y1="25749" x2="63755" y2="38735"/>
                        <a14:backgroundMark x1="28162" y1="26637" x2="36245" y2="65594"/>
                        <a14:backgroundMark x1="19817" y1="45949" x2="54889" y2="88568"/>
                        <a14:backgroundMark x1="56714" y1="63596" x2="67275" y2="90788"/>
                        <a14:backgroundMark x1="70274" y1="78135" x2="43155" y2="88457"/>
                        <a14:backgroundMark x1="46415" y1="94340" x2="64668" y2="85017"/>
                        <a14:backgroundMark x1="69231" y1="86570" x2="72490" y2="77691"/>
                        <a14:backgroundMark x1="60235" y1="63596" x2="67797" y2="77802"/>
                        <a14:backgroundMark x1="26206" y1="90899" x2="34941" y2="76582"/>
                        <a14:backgroundMark x1="62842" y1="62819" x2="83181" y2="53052"/>
                        <a14:backgroundMark x1="67666" y1="20755" x2="68449" y2="26526"/>
                        <a14:backgroundMark x1="56584" y1="18313" x2="56584" y2="18313"/>
                        <a14:backgroundMark x1="36636" y1="14872" x2="36636" y2="14872"/>
                        <a14:backgroundMark x1="35724" y1="12764" x2="35724" y2="12764"/>
                        <a14:backgroundMark x1="35072" y1="13984" x2="35072" y2="13984"/>
                        <a14:backgroundMark x1="35854" y1="11543" x2="35854" y2="11543"/>
                        <a14:backgroundMark x1="37158" y1="15982" x2="37158" y2="15982"/>
                        <a14:backgroundMark x1="37549" y1="17536" x2="37549" y2="17425"/>
                        <a14:backgroundMark x1="35724" y1="15871" x2="35724" y2="15871"/>
                        <a14:backgroundMark x1="73012" y1="18535" x2="72621" y2="19867"/>
                        <a14:backgroundMark x1="71186" y1="17425" x2="71186" y2="17425"/>
                        <a14:backgroundMark x1="69492" y1="95006" x2="69492" y2="95006"/>
                        <a14:backgroundMark x1="70926" y1="94784" x2="70926" y2="94784"/>
                        <a14:backgroundMark x1="77445" y1="81798" x2="77445" y2="81798"/>
                        <a14:backgroundMark x1="31682" y1="92675" x2="31682" y2="92675"/>
                        <a14:backgroundMark x1="33507" y1="91898" x2="33507" y2="91898"/>
                        <a14:backgroundMark x1="37027" y1="93452" x2="37027" y2="93452"/>
                        <a14:backgroundMark x1="71056" y1="93008" x2="71056" y2="93008"/>
                        <a14:backgroundMark x1="34681" y1="14650" x2="34681" y2="14650"/>
                        <a14:backgroundMark x1="35202" y1="15316" x2="35202" y2="15316"/>
                      </a14:backgroundRemoval>
                    </a14:imgEffect>
                  </a14:imgLayer>
                </a14:imgProps>
              </a:ext>
              <a:ext uri="{28A0092B-C50C-407E-A947-70E740481C1C}">
                <a14:useLocalDpi xmlns:a14="http://schemas.microsoft.com/office/drawing/2010/main" val="0"/>
              </a:ext>
            </a:extLst>
          </a:blip>
          <a:srcRect l="77597" t="15454" r="11110" b="78604"/>
          <a:stretch/>
        </p:blipFill>
        <p:spPr bwMode="auto">
          <a:xfrm>
            <a:off x="7884368" y="1855240"/>
            <a:ext cx="360041" cy="22252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http://www.maps-of-europe.net/maps/maps-of-germany/detailed-administrative-map-of-germany.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323" b="99556" l="261" r="97523">
                        <a14:foregroundMark x1="19817" y1="31853" x2="5997" y2="53163"/>
                        <a14:foregroundMark x1="19948" y1="25083" x2="23598" y2="34517"/>
                        <a14:foregroundMark x1="20339" y1="34406" x2="18905" y2="42508"/>
                        <a14:foregroundMark x1="14863" y1="48391" x2="3390" y2="67370"/>
                        <a14:foregroundMark x1="12516" y1="75028" x2="4694" y2="89567"/>
                        <a14:foregroundMark x1="25424" y1="79578" x2="11343" y2="95006"/>
                        <a14:foregroundMark x1="2868" y1="42508" x2="17601" y2="98335"/>
                        <a14:foregroundMark x1="3911" y1="11543" x2="53846" y2="11099"/>
                        <a14:foregroundMark x1="89961" y1="22752" x2="87484" y2="96670"/>
                        <a14:foregroundMark x1="83833" y1="24972" x2="96871" y2="44839"/>
                        <a14:foregroundMark x1="95698" y1="18979" x2="91395" y2="96004"/>
                        <a14:foregroundMark x1="66232" y1="66482" x2="90743" y2="66704"/>
                        <a14:foregroundMark x1="75489" y1="66926" x2="85658" y2="97780"/>
                        <a14:foregroundMark x1="94915" y1="60710" x2="96480" y2="97225"/>
                        <a14:foregroundMark x1="59974" y1="97225" x2="83963" y2="96004"/>
                        <a14:foregroundMark x1="73664" y1="88013" x2="82790" y2="90566"/>
                        <a14:foregroundMark x1="19557" y1="96559" x2="41591" y2="96559"/>
                        <a14:foregroundMark x1="43025" y1="98335" x2="57757" y2="97669"/>
                        <a14:foregroundMark x1="2347" y1="68701" x2="5606" y2="98224"/>
                        <a14:foregroundMark x1="2086" y1="10766" x2="19817" y2="15316"/>
                        <a14:foregroundMark x1="1173" y1="10544" x2="16688" y2="9656"/>
                        <a14:foregroundMark x1="12647" y1="63929" x2="13168" y2="69034"/>
                        <a14:foregroundMark x1="85267" y1="31521" x2="86050" y2="42397"/>
                        <a14:foregroundMark x1="32986" y1="92675" x2="34289" y2="93785"/>
                        <a14:foregroundMark x1="31943" y1="91898" x2="31943" y2="91898"/>
                        <a14:foregroundMark x1="34289" y1="92231" x2="34289" y2="92231"/>
                        <a14:foregroundMark x1="71186" y1="18535" x2="71186" y2="18535"/>
                        <a14:foregroundMark x1="73794" y1="17980" x2="73794" y2="17980"/>
                        <a14:backgroundMark x1="45893" y1="36404" x2="45893" y2="36404"/>
                        <a14:backgroundMark x1="28162" y1="27858" x2="73664" y2="57825"/>
                        <a14:backgroundMark x1="41330" y1="13208" x2="46675" y2="24972"/>
                        <a14:backgroundMark x1="47066" y1="28080" x2="48892" y2="26748"/>
                        <a14:backgroundMark x1="56323" y1="26304" x2="75880" y2="23529"/>
                        <a14:backgroundMark x1="57757" y1="50166" x2="45893" y2="72475"/>
                        <a14:backgroundMark x1="70404" y1="31521" x2="78618" y2="54162"/>
                        <a14:backgroundMark x1="38201" y1="25749" x2="63755" y2="38735"/>
                        <a14:backgroundMark x1="28162" y1="26637" x2="36245" y2="65594"/>
                        <a14:backgroundMark x1="19817" y1="45949" x2="54889" y2="88568"/>
                        <a14:backgroundMark x1="56714" y1="63596" x2="67275" y2="90788"/>
                        <a14:backgroundMark x1="70274" y1="78135" x2="43155" y2="88457"/>
                        <a14:backgroundMark x1="46415" y1="94340" x2="64668" y2="85017"/>
                        <a14:backgroundMark x1="69231" y1="86570" x2="72490" y2="77691"/>
                        <a14:backgroundMark x1="60235" y1="63596" x2="67797" y2="77802"/>
                        <a14:backgroundMark x1="26206" y1="90899" x2="34941" y2="76582"/>
                        <a14:backgroundMark x1="62842" y1="62819" x2="83181" y2="53052"/>
                        <a14:backgroundMark x1="67666" y1="20755" x2="68449" y2="26526"/>
                        <a14:backgroundMark x1="56584" y1="18313" x2="56584" y2="18313"/>
                        <a14:backgroundMark x1="36636" y1="14872" x2="36636" y2="14872"/>
                        <a14:backgroundMark x1="35724" y1="12764" x2="35724" y2="12764"/>
                        <a14:backgroundMark x1="35072" y1="13984" x2="35072" y2="13984"/>
                        <a14:backgroundMark x1="35854" y1="11543" x2="35854" y2="11543"/>
                        <a14:backgroundMark x1="37158" y1="15982" x2="37158" y2="15982"/>
                        <a14:backgroundMark x1="37549" y1="17536" x2="37549" y2="17425"/>
                        <a14:backgroundMark x1="35724" y1="15871" x2="35724" y2="15871"/>
                        <a14:backgroundMark x1="73012" y1="18535" x2="72621" y2="19867"/>
                        <a14:backgroundMark x1="71186" y1="17425" x2="71186" y2="17425"/>
                        <a14:backgroundMark x1="69492" y1="95006" x2="69492" y2="95006"/>
                        <a14:backgroundMark x1="70926" y1="94784" x2="70926" y2="94784"/>
                        <a14:backgroundMark x1="77445" y1="81798" x2="77445" y2="81798"/>
                        <a14:backgroundMark x1="31682" y1="92675" x2="31682" y2="92675"/>
                        <a14:backgroundMark x1="33507" y1="91898" x2="33507" y2="91898"/>
                        <a14:backgroundMark x1="37027" y1="93452" x2="37027" y2="93452"/>
                        <a14:backgroundMark x1="71056" y1="93008" x2="71056" y2="93008"/>
                        <a14:backgroundMark x1="34681" y1="14650" x2="34681" y2="14650"/>
                        <a14:backgroundMark x1="35202" y1="15316" x2="35202" y2="15316"/>
                      </a14:backgroundRemoval>
                    </a14:imgEffect>
                  </a14:imgLayer>
                </a14:imgProps>
              </a:ext>
              <a:ext uri="{28A0092B-C50C-407E-A947-70E740481C1C}">
                <a14:useLocalDpi xmlns:a14="http://schemas.microsoft.com/office/drawing/2010/main" val="0"/>
              </a:ext>
            </a:extLst>
          </a:blip>
          <a:srcRect l="77597" t="15454" r="11110" b="78604"/>
          <a:stretch/>
        </p:blipFill>
        <p:spPr bwMode="auto">
          <a:xfrm>
            <a:off x="7114849" y="1855240"/>
            <a:ext cx="360041" cy="22252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http://www.maps-of-europe.net/maps/maps-of-germany/detailed-administrative-map-of-germany.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323" b="99556" l="261" r="97523">
                        <a14:foregroundMark x1="19817" y1="31853" x2="5997" y2="53163"/>
                        <a14:foregroundMark x1="19948" y1="25083" x2="23598" y2="34517"/>
                        <a14:foregroundMark x1="20339" y1="34406" x2="18905" y2="42508"/>
                        <a14:foregroundMark x1="14863" y1="48391" x2="3390" y2="67370"/>
                        <a14:foregroundMark x1="12516" y1="75028" x2="4694" y2="89567"/>
                        <a14:foregroundMark x1="25424" y1="79578" x2="11343" y2="95006"/>
                        <a14:foregroundMark x1="2868" y1="42508" x2="17601" y2="98335"/>
                        <a14:foregroundMark x1="3911" y1="11543" x2="53846" y2="11099"/>
                        <a14:foregroundMark x1="89961" y1="22752" x2="87484" y2="96670"/>
                        <a14:foregroundMark x1="83833" y1="24972" x2="96871" y2="44839"/>
                        <a14:foregroundMark x1="95698" y1="18979" x2="91395" y2="96004"/>
                        <a14:foregroundMark x1="66232" y1="66482" x2="90743" y2="66704"/>
                        <a14:foregroundMark x1="75489" y1="66926" x2="85658" y2="97780"/>
                        <a14:foregroundMark x1="94915" y1="60710" x2="96480" y2="97225"/>
                        <a14:foregroundMark x1="59974" y1="97225" x2="83963" y2="96004"/>
                        <a14:foregroundMark x1="73664" y1="88013" x2="82790" y2="90566"/>
                        <a14:foregroundMark x1="19557" y1="96559" x2="41591" y2="96559"/>
                        <a14:foregroundMark x1="43025" y1="98335" x2="57757" y2="97669"/>
                        <a14:foregroundMark x1="2347" y1="68701" x2="5606" y2="98224"/>
                        <a14:foregroundMark x1="2086" y1="10766" x2="19817" y2="15316"/>
                        <a14:foregroundMark x1="1173" y1="10544" x2="16688" y2="9656"/>
                        <a14:foregroundMark x1="12647" y1="63929" x2="13168" y2="69034"/>
                        <a14:foregroundMark x1="85267" y1="31521" x2="86050" y2="42397"/>
                        <a14:foregroundMark x1="32986" y1="92675" x2="34289" y2="93785"/>
                        <a14:foregroundMark x1="31943" y1="91898" x2="31943" y2="91898"/>
                        <a14:foregroundMark x1="34289" y1="92231" x2="34289" y2="92231"/>
                        <a14:foregroundMark x1="71186" y1="18535" x2="71186" y2="18535"/>
                        <a14:foregroundMark x1="73794" y1="17980" x2="73794" y2="17980"/>
                        <a14:backgroundMark x1="45893" y1="36404" x2="45893" y2="36404"/>
                        <a14:backgroundMark x1="28162" y1="27858" x2="73664" y2="57825"/>
                        <a14:backgroundMark x1="41330" y1="13208" x2="46675" y2="24972"/>
                        <a14:backgroundMark x1="47066" y1="28080" x2="48892" y2="26748"/>
                        <a14:backgroundMark x1="56323" y1="26304" x2="75880" y2="23529"/>
                        <a14:backgroundMark x1="57757" y1="50166" x2="45893" y2="72475"/>
                        <a14:backgroundMark x1="70404" y1="31521" x2="78618" y2="54162"/>
                        <a14:backgroundMark x1="38201" y1="25749" x2="63755" y2="38735"/>
                        <a14:backgroundMark x1="28162" y1="26637" x2="36245" y2="65594"/>
                        <a14:backgroundMark x1="19817" y1="45949" x2="54889" y2="88568"/>
                        <a14:backgroundMark x1="56714" y1="63596" x2="67275" y2="90788"/>
                        <a14:backgroundMark x1="70274" y1="78135" x2="43155" y2="88457"/>
                        <a14:backgroundMark x1="46415" y1="94340" x2="64668" y2="85017"/>
                        <a14:backgroundMark x1="69231" y1="86570" x2="72490" y2="77691"/>
                        <a14:backgroundMark x1="60235" y1="63596" x2="67797" y2="77802"/>
                        <a14:backgroundMark x1="26206" y1="90899" x2="34941" y2="76582"/>
                        <a14:backgroundMark x1="62842" y1="62819" x2="83181" y2="53052"/>
                        <a14:backgroundMark x1="67666" y1="20755" x2="68449" y2="26526"/>
                        <a14:backgroundMark x1="56584" y1="18313" x2="56584" y2="18313"/>
                        <a14:backgroundMark x1="36636" y1="14872" x2="36636" y2="14872"/>
                        <a14:backgroundMark x1="35724" y1="12764" x2="35724" y2="12764"/>
                        <a14:backgroundMark x1="35072" y1="13984" x2="35072" y2="13984"/>
                        <a14:backgroundMark x1="35854" y1="11543" x2="35854" y2="11543"/>
                        <a14:backgroundMark x1="37158" y1="15982" x2="37158" y2="15982"/>
                        <a14:backgroundMark x1="37549" y1="17536" x2="37549" y2="17425"/>
                        <a14:backgroundMark x1="35724" y1="15871" x2="35724" y2="15871"/>
                        <a14:backgroundMark x1="73012" y1="18535" x2="72621" y2="19867"/>
                        <a14:backgroundMark x1="71186" y1="17425" x2="71186" y2="17425"/>
                        <a14:backgroundMark x1="69492" y1="95006" x2="69492" y2="95006"/>
                        <a14:backgroundMark x1="70926" y1="94784" x2="70926" y2="94784"/>
                        <a14:backgroundMark x1="77445" y1="81798" x2="77445" y2="81798"/>
                        <a14:backgroundMark x1="31682" y1="92675" x2="31682" y2="92675"/>
                        <a14:backgroundMark x1="33507" y1="91898" x2="33507" y2="91898"/>
                        <a14:backgroundMark x1="37027" y1="93452" x2="37027" y2="93452"/>
                        <a14:backgroundMark x1="71056" y1="93008" x2="71056" y2="93008"/>
                        <a14:backgroundMark x1="34681" y1="14650" x2="34681" y2="14650"/>
                        <a14:backgroundMark x1="35202" y1="15316" x2="35202" y2="15316"/>
                      </a14:backgroundRemoval>
                    </a14:imgEffect>
                  </a14:imgLayer>
                </a14:imgProps>
              </a:ext>
              <a:ext uri="{28A0092B-C50C-407E-A947-70E740481C1C}">
                <a14:useLocalDpi xmlns:a14="http://schemas.microsoft.com/office/drawing/2010/main" val="0"/>
              </a:ext>
            </a:extLst>
          </a:blip>
          <a:srcRect l="29649" t="10306" r="65833" b="78157"/>
          <a:stretch/>
        </p:blipFill>
        <p:spPr bwMode="auto">
          <a:xfrm>
            <a:off x="6633363" y="1639749"/>
            <a:ext cx="144016" cy="43204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2" descr="http://www.rootsweb.ancestry.com/%7Edeuham/gifs/landkartebrd.gif"/>
          <p:cNvPicPr>
            <a:picLocks noChangeAspect="1" noChangeArrowheads="1"/>
          </p:cNvPicPr>
          <p:nvPr/>
        </p:nvPicPr>
        <p:blipFill>
          <a:blip r:embed="rId11">
            <a:clrChange>
              <a:clrFrom>
                <a:srgbClr val="060606"/>
              </a:clrFrom>
              <a:clrTo>
                <a:srgbClr val="060606">
                  <a:alpha val="0"/>
                </a:srgbClr>
              </a:clrTo>
            </a:clrChange>
            <a:extLst>
              <a:ext uri="{28A0092B-C50C-407E-A947-70E740481C1C}">
                <a14:useLocalDpi xmlns:a14="http://schemas.microsoft.com/office/drawing/2010/main" val="0"/>
              </a:ext>
            </a:extLst>
          </a:blip>
          <a:srcRect/>
          <a:stretch>
            <a:fillRect/>
          </a:stretch>
        </p:blipFill>
        <p:spPr bwMode="auto">
          <a:xfrm rot="180000">
            <a:off x="5940000" y="1602000"/>
            <a:ext cx="2559025" cy="3456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8" descr="http://www.maps-of-europe.net/maps/maps-of-germany/detailed-administrative-map-of-germany.jp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62642" b="72246" l="7133" r="16935">
                        <a14:foregroundMark x1="12885" y1="70835" x2="14174" y2="70247"/>
                        <a14:backgroundMark x1="13668" y1="63426" x2="13668" y2="63426"/>
                        <a14:backgroundMark x1="13806" y1="65778" x2="13806" y2="65778"/>
                        <a14:backgroundMark x1="13806" y1="64406" x2="13806" y2="64328"/>
                        <a14:backgroundMark x1="15278" y1="67973" x2="15278" y2="67973"/>
                        <a14:backgroundMark x1="14634" y1="67385" x2="14634" y2="67268"/>
                        <a14:backgroundMark x1="13806" y1="66445" x2="13806" y2="66445"/>
                        <a14:backgroundMark x1="13898" y1="64916" x2="13898" y2="64916"/>
                        <a14:backgroundMark x1="15969" y1="68209" x2="15969" y2="68209"/>
                        <a14:backgroundMark x1="16107" y1="68836" x2="16107" y2="68836"/>
                        <a14:backgroundMark x1="15370" y1="70129" x2="15370" y2="70012"/>
                        <a14:backgroundMark x1="14036" y1="66758" x2="14036" y2="66758"/>
                        <a14:backgroundMark x1="13714" y1="63818" x2="13714" y2="63818"/>
                        <a14:backgroundMark x1="14864" y1="70757" x2="14864" y2="70639"/>
                        <a14:backgroundMark x1="10124" y1="70051" x2="10078" y2="70835"/>
                      </a14:backgroundRemoval>
                    </a14:imgEffect>
                  </a14:imgLayer>
                </a14:imgProps>
              </a:ext>
              <a:ext uri="{28A0092B-C50C-407E-A947-70E740481C1C}">
                <a14:useLocalDpi xmlns:a14="http://schemas.microsoft.com/office/drawing/2010/main" val="0"/>
              </a:ext>
            </a:extLst>
          </a:blip>
          <a:srcRect l="6090" t="61545" r="82627" b="26913"/>
          <a:stretch/>
        </p:blipFill>
        <p:spPr bwMode="auto">
          <a:xfrm>
            <a:off x="5765492" y="3614400"/>
            <a:ext cx="360040" cy="43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41602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1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chemeClr val="tx1"/>
                </a:solidFill>
                <a:effectLst/>
                <a:latin typeface="Algerian" panose="04020705040A02060702" pitchFamily="82" charset="0"/>
              </a:rPr>
              <a:t>Berlin</a:t>
            </a:r>
          </a:p>
        </p:txBody>
      </p:sp>
      <p:sp>
        <p:nvSpPr>
          <p:cNvPr id="17" name="Zástupný symbol pro text 2"/>
          <p:cNvSpPr>
            <a:spLocks noGrp="1"/>
          </p:cNvSpPr>
          <p:nvPr>
            <p:ph type="body" sz="half" idx="2"/>
          </p:nvPr>
        </p:nvSpPr>
        <p:spPr>
          <a:xfrm>
            <a:off x="0" y="900000"/>
            <a:ext cx="9144000" cy="1367999"/>
          </a:xfrm>
        </p:spPr>
        <p:txBody>
          <a:bodyPr/>
          <a:lstStyle/>
          <a:p>
            <a:pPr marL="342000" indent="-252000">
              <a:spcBef>
                <a:spcPts val="200"/>
              </a:spcBef>
              <a:buClr>
                <a:srgbClr val="00602B"/>
              </a:buClr>
              <a:buSzPct val="100000"/>
              <a:buFont typeface="Wingdings" panose="05000000000000000000" pitchFamily="2" charset="2"/>
              <a:buChar char="§"/>
            </a:pPr>
            <a:r>
              <a:rPr lang="en-GB" sz="1600" dirty="0" err="1">
                <a:solidFill>
                  <a:schemeClr val="accent4">
                    <a:lumMod val="10000"/>
                  </a:schemeClr>
                </a:solidFill>
                <a:effectLst/>
                <a:latin typeface="Constantia" panose="02030602050306030303" pitchFamily="18" charset="0"/>
              </a:rPr>
              <a:t>Unter</a:t>
            </a:r>
            <a:r>
              <a:rPr lang="en-GB" sz="1600" dirty="0">
                <a:solidFill>
                  <a:schemeClr val="accent4">
                    <a:lumMod val="10000"/>
                  </a:schemeClr>
                </a:solidFill>
                <a:effectLst/>
                <a:latin typeface="Constantia" panose="02030602050306030303" pitchFamily="18" charset="0"/>
              </a:rPr>
              <a:t> den Linden</a:t>
            </a:r>
            <a:endParaRPr lang="cs-CZ" sz="1600" dirty="0">
              <a:solidFill>
                <a:schemeClr val="accent4">
                  <a:lumMod val="10000"/>
                </a:schemeClr>
              </a:solidFill>
              <a:effectLst/>
              <a:latin typeface="Constantia" panose="02030602050306030303" pitchFamily="18" charset="0"/>
            </a:endParaRPr>
          </a:p>
          <a:p>
            <a:pPr marL="576000" lvl="1" indent="-216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Embassies (British, Hungarian, or Russian)</a:t>
            </a:r>
            <a:endParaRPr lang="cs-CZ" sz="1600" dirty="0">
              <a:solidFill>
                <a:schemeClr val="accent4">
                  <a:lumMod val="10000"/>
                </a:schemeClr>
              </a:solidFill>
              <a:effectLst/>
              <a:latin typeface="Constantia" panose="02030602050306030303" pitchFamily="18" charset="0"/>
            </a:endParaRPr>
          </a:p>
          <a:p>
            <a:pPr marL="576000" lvl="1" indent="-216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State Opera, Cathedral of Saint Hedwig, Humboldt University</a:t>
            </a:r>
            <a:endParaRPr lang="cs-CZ" sz="1600" dirty="0">
              <a:solidFill>
                <a:schemeClr val="accent4">
                  <a:lumMod val="10000"/>
                </a:schemeClr>
              </a:solidFill>
              <a:effectLst/>
              <a:latin typeface="Constantia" panose="02030602050306030303" pitchFamily="18" charset="0"/>
            </a:endParaRPr>
          </a:p>
          <a:p>
            <a:pPr marL="576000" lvl="1" indent="-216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Palace Bridge (</a:t>
            </a:r>
            <a:r>
              <a:rPr lang="en-GB" sz="1600" dirty="0" err="1">
                <a:solidFill>
                  <a:schemeClr val="accent4">
                    <a:lumMod val="10000"/>
                  </a:schemeClr>
                </a:solidFill>
                <a:effectLst/>
                <a:latin typeface="Constantia" panose="02030602050306030303" pitchFamily="18" charset="0"/>
              </a:rPr>
              <a:t>Schlossbrücke</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connects </a:t>
            </a:r>
            <a:r>
              <a:rPr lang="en-GB" sz="1600" dirty="0" err="1">
                <a:solidFill>
                  <a:schemeClr val="accent4">
                    <a:lumMod val="10000"/>
                  </a:schemeClr>
                </a:solidFill>
                <a:effectLst/>
                <a:latin typeface="Constantia" panose="02030602050306030303" pitchFamily="18" charset="0"/>
              </a:rPr>
              <a:t>Unter</a:t>
            </a:r>
            <a:r>
              <a:rPr lang="en-GB" sz="1600" dirty="0">
                <a:solidFill>
                  <a:schemeClr val="accent4">
                    <a:lumMod val="10000"/>
                  </a:schemeClr>
                </a:solidFill>
                <a:effectLst/>
                <a:latin typeface="Constantia" panose="02030602050306030303" pitchFamily="18" charset="0"/>
              </a:rPr>
              <a:t> den Linden with Museum Island</a:t>
            </a:r>
            <a:r>
              <a:rPr lang="cs-CZ" sz="1600" dirty="0">
                <a:solidFill>
                  <a:schemeClr val="accent4">
                    <a:lumMod val="10000"/>
                  </a:schemeClr>
                </a:solidFill>
                <a:effectLst/>
                <a:latin typeface="Constantia" panose="02030602050306030303" pitchFamily="18" charset="0"/>
              </a:rPr>
              <a:t>)</a:t>
            </a:r>
          </a:p>
        </p:txBody>
      </p:sp>
      <p:pic>
        <p:nvPicPr>
          <p:cNvPr id="5126" name="Picture 6" descr="Berli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172" r="8102"/>
          <a:stretch/>
        </p:blipFill>
        <p:spPr bwMode="auto">
          <a:xfrm>
            <a:off x="2466351" y="2088000"/>
            <a:ext cx="3344447"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52" name="Picture 28" descr="http://www.berlin.de/binaries/asset/image_assets/1871183/source/1425547642/418x316/"/>
          <p:cNvPicPr>
            <a:picLocks noChangeAspect="1" noChangeArrowheads="1"/>
          </p:cNvPicPr>
          <p:nvPr/>
        </p:nvPicPr>
        <p:blipFill rotWithShape="1">
          <a:blip r:embed="rId3">
            <a:extLst>
              <a:ext uri="{28A0092B-C50C-407E-A947-70E740481C1C}">
                <a14:useLocalDpi xmlns:a14="http://schemas.microsoft.com/office/drawing/2010/main" val="0"/>
              </a:ext>
            </a:extLst>
          </a:blip>
          <a:srcRect b="9256"/>
          <a:stretch/>
        </p:blipFill>
        <p:spPr bwMode="auto">
          <a:xfrm>
            <a:off x="252000" y="2088000"/>
            <a:ext cx="2115831"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62" name="Picture 38" descr="https://upload.wikimedia.org/wikipedia/commons/8/8c/Berlin,_Mitte,_Bebelplatz,_Hedwigskathedrale_0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77" b="5865"/>
          <a:stretch/>
        </p:blipFill>
        <p:spPr bwMode="auto">
          <a:xfrm>
            <a:off x="252000" y="4428000"/>
            <a:ext cx="2688278"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72" name="Picture 48" descr="https://upload.wikimedia.org/wikipedia/commons/thumb/b/b1/Berlin_Schlossbruecke.jpg/1280px-Berlin_Schlossbrueck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93" t="4720" r="2664" b="4720"/>
          <a:stretch/>
        </p:blipFill>
        <p:spPr bwMode="auto">
          <a:xfrm>
            <a:off x="5877010" y="4428000"/>
            <a:ext cx="3024336"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0" name="Picture 2" descr="http://www.stadtentwicklung.berlin.de/wir_ueber_uns/fokus/zukunftsprojekte/pix/staatsoper_udl_foto_hauptportal_1000px.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096" r="8601" b="5096"/>
          <a:stretch/>
        </p:blipFill>
        <p:spPr bwMode="auto">
          <a:xfrm>
            <a:off x="5940000" y="2088000"/>
            <a:ext cx="2961346"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9" name="Picture 32" descr="https://www.hu-berlin.de/pr/medien/multimedia/bilderservice/gebaeude/campus-mitte/hauptgebaeude/hauptgebaeude_0004_heike_zappe.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549" r="11442"/>
          <a:stretch/>
        </p:blipFill>
        <p:spPr bwMode="auto">
          <a:xfrm>
            <a:off x="3112499" y="4428000"/>
            <a:ext cx="2592289"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67926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1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chemeClr val="tx1"/>
                </a:solidFill>
                <a:effectLst/>
                <a:latin typeface="Algerian" panose="04020705040A02060702" pitchFamily="82" charset="0"/>
              </a:rPr>
              <a:t>Dresden</a:t>
            </a:r>
          </a:p>
        </p:txBody>
      </p:sp>
      <p:sp>
        <p:nvSpPr>
          <p:cNvPr id="17" name="Zástupný symbol pro text 2"/>
          <p:cNvSpPr>
            <a:spLocks noGrp="1"/>
          </p:cNvSpPr>
          <p:nvPr>
            <p:ph type="body" sz="half" idx="2"/>
          </p:nvPr>
        </p:nvSpPr>
        <p:spPr>
          <a:xfrm>
            <a:off x="0" y="900000"/>
            <a:ext cx="9144000" cy="1160847"/>
          </a:xfrm>
        </p:spPr>
        <p:txBody>
          <a:bodyPr/>
          <a:lstStyle/>
          <a:p>
            <a:pPr marL="342000"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Home</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to many Saxon princes &amp; kings</a:t>
            </a:r>
            <a:r>
              <a:rPr lang="cs-CZ" sz="16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(many buildings &amp; art collections testify to their extreme wealth)</a:t>
            </a:r>
          </a:p>
          <a:p>
            <a:pPr marL="342000" indent="-252000">
              <a:spcBef>
                <a:spcPts val="200"/>
              </a:spcBef>
              <a:buClr>
                <a:srgbClr val="00602B"/>
              </a:buClr>
              <a:buSzPct val="100000"/>
              <a:buFont typeface="Wingdings" panose="05000000000000000000" pitchFamily="2" charset="2"/>
              <a:buChar char="§"/>
            </a:pPr>
            <a:r>
              <a:rPr lang="cs-CZ" sz="1600" dirty="0">
                <a:solidFill>
                  <a:schemeClr val="accent4">
                    <a:lumMod val="10000"/>
                  </a:schemeClr>
                </a:solidFill>
                <a:effectLst/>
                <a:latin typeface="Constantia" panose="02030602050306030303" pitchFamily="18" charset="0"/>
              </a:rPr>
              <a:t>¾ </a:t>
            </a:r>
            <a:r>
              <a:rPr lang="en-GB" sz="1600" dirty="0">
                <a:solidFill>
                  <a:schemeClr val="accent4">
                    <a:lumMod val="10000"/>
                  </a:schemeClr>
                </a:solidFill>
                <a:effectLst/>
                <a:latin typeface="Constantia" panose="02030602050306030303" pitchFamily="18" charset="0"/>
              </a:rPr>
              <a:t>of historical centre destroyed by allied bombing in 1945</a:t>
            </a:r>
            <a:endParaRPr lang="cs-CZ" sz="1600" dirty="0">
              <a:solidFill>
                <a:schemeClr val="accent4">
                  <a:lumMod val="10000"/>
                </a:schemeClr>
              </a:solidFill>
              <a:effectLst/>
              <a:latin typeface="Constantia" panose="02030602050306030303" pitchFamily="18" charset="0"/>
            </a:endParaRPr>
          </a:p>
          <a:p>
            <a:pPr marL="342000"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Church of Our Lady </a:t>
            </a:r>
            <a:r>
              <a:rPr lang="en-GB" sz="1400" dirty="0">
                <a:solidFill>
                  <a:schemeClr val="accent4">
                    <a:lumMod val="10000"/>
                  </a:schemeClr>
                </a:solidFill>
                <a:effectLst/>
                <a:latin typeface="Constantia" panose="02030602050306030303" pitchFamily="18" charset="0"/>
              </a:rPr>
              <a:t>(</a:t>
            </a:r>
            <a:r>
              <a:rPr lang="en-GB" sz="1400" dirty="0" err="1">
                <a:solidFill>
                  <a:schemeClr val="accent4">
                    <a:lumMod val="10000"/>
                  </a:schemeClr>
                </a:solidFill>
                <a:effectLst/>
                <a:latin typeface="Constantia" panose="02030602050306030303" pitchFamily="18" charset="0"/>
              </a:rPr>
              <a:t>Frauenkirche</a:t>
            </a:r>
            <a:r>
              <a:rPr lang="en-GB" sz="1400" dirty="0">
                <a:solidFill>
                  <a:schemeClr val="accent4">
                    <a:lumMod val="10000"/>
                  </a:schemeClr>
                </a:solidFill>
                <a:effectLst/>
                <a:latin typeface="Constantia" panose="02030602050306030303" pitchFamily="18" charset="0"/>
              </a:rPr>
              <a:t>)</a:t>
            </a:r>
            <a:r>
              <a:rPr lang="cs-CZ" sz="1400" dirty="0">
                <a:solidFill>
                  <a:schemeClr val="accent4">
                    <a:lumMod val="10000"/>
                  </a:schemeClr>
                </a:solidFill>
                <a:effectLst/>
                <a:latin typeface="Constantia" panose="02030602050306030303" pitchFamily="18" charset="0"/>
              </a:rPr>
              <a:t> </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severely damaged</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remained in ruins for many years</a:t>
            </a:r>
            <a:endParaRPr lang="cs-CZ" sz="1600" dirty="0">
              <a:solidFill>
                <a:schemeClr val="accent4">
                  <a:lumMod val="10000"/>
                </a:schemeClr>
              </a:solidFill>
              <a:effectLst/>
              <a:latin typeface="Constantia" panose="02030602050306030303" pitchFamily="18" charset="0"/>
            </a:endParaRPr>
          </a:p>
          <a:p>
            <a:pPr marL="342000"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Topped</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with gold cupola donated from the UK</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historic centre was also rebuilt</a:t>
            </a:r>
            <a:endParaRPr lang="cs-CZ" sz="1600" dirty="0">
              <a:solidFill>
                <a:schemeClr val="accent4">
                  <a:lumMod val="10000"/>
                </a:schemeClr>
              </a:solidFill>
              <a:effectLst/>
              <a:latin typeface="Constantia" panose="02030602050306030303" pitchFamily="18" charset="0"/>
            </a:endParaRPr>
          </a:p>
          <a:p>
            <a:pPr marL="342000" indent="-252000">
              <a:spcBef>
                <a:spcPts val="200"/>
              </a:spcBef>
              <a:buClr>
                <a:schemeClr val="accent6">
                  <a:lumMod val="50000"/>
                </a:schemeClr>
              </a:buClr>
              <a:buSzPct val="100000"/>
              <a:buFont typeface="Wingdings" panose="05000000000000000000" pitchFamily="2" charset="2"/>
              <a:buChar char="§"/>
            </a:pPr>
            <a:endParaRPr lang="en-GB" sz="1600" dirty="0">
              <a:solidFill>
                <a:schemeClr val="accent4">
                  <a:lumMod val="10000"/>
                </a:schemeClr>
              </a:solidFill>
              <a:effectLst/>
              <a:latin typeface="Constantia" panose="02030602050306030303" pitchFamily="18" charset="0"/>
            </a:endParaRPr>
          </a:p>
        </p:txBody>
      </p:sp>
      <p:pic>
        <p:nvPicPr>
          <p:cNvPr id="23560" name="Picture 8" descr="https://upload.wikimedia.org/wikipedia/commons/9/96/Bundesarchiv_Bild_183-Z0309-310%2C_Zerst%C3%B6rtes_Dresden.jpg"/>
          <p:cNvPicPr>
            <a:picLocks noChangeAspect="1" noChangeArrowheads="1"/>
          </p:cNvPicPr>
          <p:nvPr/>
        </p:nvPicPr>
        <p:blipFill rotWithShape="1">
          <a:blip r:embed="rId2">
            <a:extLst>
              <a:ext uri="{28A0092B-C50C-407E-A947-70E740481C1C}">
                <a14:useLocalDpi xmlns:a14="http://schemas.microsoft.com/office/drawing/2010/main" val="0"/>
              </a:ext>
            </a:extLst>
          </a:blip>
          <a:srcRect l="12073" t="6673" r="7793"/>
          <a:stretch/>
        </p:blipFill>
        <p:spPr bwMode="auto">
          <a:xfrm>
            <a:off x="144000" y="2088000"/>
            <a:ext cx="2736792" cy="2160000"/>
          </a:xfrm>
          <a:prstGeom prst="roundRect">
            <a:avLst>
              <a:gd name="adj" fmla="val 16667"/>
            </a:avLst>
          </a:prstGeom>
          <a:ln>
            <a:solidFill>
              <a:srgbClr val="007434"/>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3562" name="Picture 10" descr="https://upload.wikimedia.org/wikipedia/commons/3/38/Frauenkirche_interior_2008_001-Frauenkirche_interior_2008_0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6788" y="4536000"/>
            <a:ext cx="2628000" cy="2019144"/>
          </a:xfrm>
          <a:prstGeom prst="roundRect">
            <a:avLst>
              <a:gd name="adj" fmla="val 16667"/>
            </a:avLst>
          </a:prstGeom>
          <a:ln>
            <a:solidFill>
              <a:srgbClr val="007434"/>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3566" name="Picture 14" descr="https://upload.wikimedia.org/wikipedia/commons/thumb/d/d0/Aerial_photo_Dresden_re-construction_of_the_Church_of_Our_Lady_Frauenkirche_photo_2008_Wolfgang_Pehlemann_Wiesbaden_Germany_HSBD4382.jpg/800px-Aerial_photo_Dresden_re-construction_of_the_Church_of_Our_Lady_Frauenkirche_photo_2008_Wolfgang_Pehlemann_Wiesbaden_Germany_HSBD438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15" t="7077" r="799" b="5414"/>
          <a:stretch/>
        </p:blipFill>
        <p:spPr bwMode="auto">
          <a:xfrm>
            <a:off x="6588000" y="2088000"/>
            <a:ext cx="2408709" cy="2160000"/>
          </a:xfrm>
          <a:prstGeom prst="roundRect">
            <a:avLst>
              <a:gd name="adj" fmla="val 16667"/>
            </a:avLst>
          </a:prstGeom>
          <a:ln>
            <a:solidFill>
              <a:srgbClr val="007434"/>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3574" name="Picture 22" descr="https://upload.wikimedia.org/wikipedia/commons/thumb/5/57/FraunkircheSouth.jpg/800px-FraunkircheSout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00" y="2088000"/>
            <a:ext cx="1623584" cy="2160000"/>
          </a:xfrm>
          <a:prstGeom prst="roundRect">
            <a:avLst>
              <a:gd name="adj" fmla="val 16667"/>
            </a:avLst>
          </a:prstGeom>
          <a:ln>
            <a:solidFill>
              <a:srgbClr val="007434"/>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3578" name="Picture 26" descr="https://deanoworldtravels.files.wordpress.com/2014/01/frauenkirche-dresden-1950s.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910" t="1229" r="17220" b="4580"/>
          <a:stretch/>
        </p:blipFill>
        <p:spPr bwMode="auto">
          <a:xfrm>
            <a:off x="2991584" y="2412000"/>
            <a:ext cx="1764000" cy="1510313"/>
          </a:xfrm>
          <a:prstGeom prst="roundRect">
            <a:avLst>
              <a:gd name="adj" fmla="val 16667"/>
            </a:avLst>
          </a:prstGeom>
          <a:ln>
            <a:solidFill>
              <a:srgbClr val="007434"/>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3582" name="Picture 30" descr="http://static.panoramio.com/photos/large/54836485.jpg"/>
          <p:cNvPicPr>
            <a:picLocks noChangeArrowheads="1"/>
          </p:cNvPicPr>
          <p:nvPr/>
        </p:nvPicPr>
        <p:blipFill rotWithShape="1">
          <a:blip r:embed="rId7" cstate="print">
            <a:extLst>
              <a:ext uri="{28A0092B-C50C-407E-A947-70E740481C1C}">
                <a14:useLocalDpi xmlns:a14="http://schemas.microsoft.com/office/drawing/2010/main" val="0"/>
              </a:ext>
            </a:extLst>
          </a:blip>
          <a:srcRect b="7098"/>
          <a:stretch/>
        </p:blipFill>
        <p:spPr bwMode="auto">
          <a:xfrm>
            <a:off x="144000" y="4428000"/>
            <a:ext cx="3122458" cy="2160000"/>
          </a:xfrm>
          <a:prstGeom prst="roundRect">
            <a:avLst>
              <a:gd name="adj" fmla="val 16667"/>
            </a:avLst>
          </a:prstGeom>
          <a:ln>
            <a:solidFill>
              <a:srgbClr val="007434"/>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3" name="Picture 6" descr="https://upload.wikimedia.org/wikipedia/commons/thumb/e/eb/Cort%C3%A8ge_des_Princes.jpg/1280px-Cort%C3%A8ge_des_Prince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5119" y="4464000"/>
            <a:ext cx="2881590" cy="2160000"/>
          </a:xfrm>
          <a:prstGeom prst="roundRect">
            <a:avLst>
              <a:gd name="adj" fmla="val 16667"/>
            </a:avLst>
          </a:prstGeom>
          <a:ln>
            <a:solidFill>
              <a:srgbClr val="007434"/>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2" name="Zástupný symbol pro text 2"/>
          <p:cNvSpPr txBox="1">
            <a:spLocks/>
          </p:cNvSpPr>
          <p:nvPr/>
        </p:nvSpPr>
        <p:spPr bwMode="auto">
          <a:xfrm>
            <a:off x="7807584" y="6372000"/>
            <a:ext cx="864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effectLst/>
                <a:latin typeface="Constantia" panose="02030602050306030303" pitchFamily="18" charset="0"/>
              </a:rPr>
              <a:t>Fürstenzug</a:t>
            </a:r>
            <a:endParaRPr lang="en-GB" sz="900" kern="0" dirty="0">
              <a:effectLst/>
              <a:latin typeface="Constantia" panose="02030602050306030303" pitchFamily="18" charset="0"/>
            </a:endParaRPr>
          </a:p>
        </p:txBody>
      </p:sp>
    </p:spTree>
    <p:extLst>
      <p:ext uri="{BB962C8B-B14F-4D97-AF65-F5344CB8AC3E}">
        <p14:creationId xmlns:p14="http://schemas.microsoft.com/office/powerpoint/2010/main" val="285458373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1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chemeClr val="tx1"/>
                </a:solidFill>
                <a:effectLst/>
                <a:latin typeface="Algerian" panose="04020705040A02060702" pitchFamily="82" charset="0"/>
              </a:rPr>
              <a:t>Nuremberg</a:t>
            </a:r>
          </a:p>
        </p:txBody>
      </p:sp>
      <p:sp>
        <p:nvSpPr>
          <p:cNvPr id="17" name="Zástupný symbol pro text 2"/>
          <p:cNvSpPr>
            <a:spLocks noGrp="1"/>
          </p:cNvSpPr>
          <p:nvPr>
            <p:ph type="body" sz="half" idx="2"/>
          </p:nvPr>
        </p:nvSpPr>
        <p:spPr>
          <a:xfrm>
            <a:off x="0" y="900000"/>
            <a:ext cx="9144000" cy="1232855"/>
          </a:xfrm>
        </p:spPr>
        <p:txBody>
          <a:bodyPr/>
          <a:lstStyle/>
          <a:p>
            <a:pPr marL="342000"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Typical</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German city</a:t>
            </a:r>
          </a:p>
          <a:p>
            <a:pPr marL="342000"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Old Town </a:t>
            </a:r>
            <a:r>
              <a:rPr lang="en-GB" sz="1400" dirty="0">
                <a:solidFill>
                  <a:schemeClr val="accent4">
                    <a:lumMod val="10000"/>
                  </a:schemeClr>
                </a:solidFill>
                <a:effectLst/>
                <a:latin typeface="Constantia" panose="02030602050306030303" pitchFamily="18" charset="0"/>
              </a:rPr>
              <a:t>(restored after bombing)</a:t>
            </a:r>
            <a:endParaRPr lang="en-GB" sz="1600" dirty="0">
              <a:solidFill>
                <a:schemeClr val="accent4">
                  <a:lumMod val="10000"/>
                </a:schemeClr>
              </a:solidFill>
              <a:effectLst/>
              <a:latin typeface="Constantia" panose="02030602050306030303" pitchFamily="18" charset="0"/>
            </a:endParaRPr>
          </a:p>
          <a:p>
            <a:pPr marL="342000"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Imperial Castle </a:t>
            </a:r>
            <a:r>
              <a:rPr lang="en-GB" sz="1400" dirty="0">
                <a:solidFill>
                  <a:schemeClr val="accent4">
                    <a:lumMod val="10000"/>
                  </a:schemeClr>
                </a:solidFill>
                <a:effectLst/>
                <a:latin typeface="Constantia" panose="02030602050306030303" pitchFamily="18" charset="0"/>
              </a:rPr>
              <a:t>(</a:t>
            </a:r>
            <a:r>
              <a:rPr lang="en-GB" sz="1400" dirty="0" err="1">
                <a:solidFill>
                  <a:schemeClr val="accent4">
                    <a:lumMod val="10000"/>
                  </a:schemeClr>
                </a:solidFill>
                <a:effectLst/>
                <a:latin typeface="Constantia" panose="02030602050306030303" pitchFamily="18" charset="0"/>
              </a:rPr>
              <a:t>Kaiserburg</a:t>
            </a:r>
            <a:r>
              <a:rPr lang="en-GB" sz="14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 important residence of Holy Roman Emperors</a:t>
            </a:r>
          </a:p>
          <a:p>
            <a:pPr marL="342000"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Documentation Centre &amp; Courtroom 600 </a:t>
            </a:r>
            <a:r>
              <a:rPr lang="en-GB" sz="1400" dirty="0">
                <a:solidFill>
                  <a:schemeClr val="accent4">
                    <a:lumMod val="10000"/>
                  </a:schemeClr>
                </a:solidFill>
                <a:effectLst/>
                <a:latin typeface="Constantia" panose="02030602050306030303" pitchFamily="18" charset="0"/>
              </a:rPr>
              <a:t>(venue of Nuremberg Trials)</a:t>
            </a:r>
          </a:p>
        </p:txBody>
      </p:sp>
      <p:pic>
        <p:nvPicPr>
          <p:cNvPr id="8" name="Picture 2" descr="http://www.scrical.it/wp-content/gallery/norimberga_reich/100_1881_Schwurgerich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17" t="10256" r="32433" b="3528"/>
          <a:stretch/>
        </p:blipFill>
        <p:spPr bwMode="auto">
          <a:xfrm>
            <a:off x="3552331" y="4442001"/>
            <a:ext cx="2340000" cy="2064477"/>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90" name="Picture 18" descr="https://upload.wikimedia.org/wikipedia/commons/thumb/b/b0/Nuremberg_Dokuzentrum.jpg/1280px-Nuremberg_Dokuzentru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678" r="7919" b="5678"/>
          <a:stretch/>
        </p:blipFill>
        <p:spPr bwMode="auto">
          <a:xfrm>
            <a:off x="6012160" y="4367808"/>
            <a:ext cx="2988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94" name="Picture 22" descr="http://www.journeymart.com/de/CityImages/kaiserburg-castle-nuremberg.jpg"/>
          <p:cNvPicPr>
            <a:picLocks noChangeAspect="1" noChangeArrowheads="1"/>
          </p:cNvPicPr>
          <p:nvPr/>
        </p:nvPicPr>
        <p:blipFill rotWithShape="1">
          <a:blip r:embed="rId4">
            <a:extLst>
              <a:ext uri="{28A0092B-C50C-407E-A947-70E740481C1C}">
                <a14:useLocalDpi xmlns:a14="http://schemas.microsoft.com/office/drawing/2010/main" val="0"/>
              </a:ext>
            </a:extLst>
          </a:blip>
          <a:srcRect l="36668" r="3374"/>
          <a:stretch/>
        </p:blipFill>
        <p:spPr bwMode="auto">
          <a:xfrm>
            <a:off x="3545021" y="2188705"/>
            <a:ext cx="2340000" cy="1789961"/>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96" name="Picture 24" descr="http://www.tempoholidays.com/Portals/0/Germany/Germany-Rothenburg.jp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74289" y="2016000"/>
            <a:ext cx="32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106" name="Picture 34" descr="http://www.dauerer.de/eug_/n_bayern/nbg_burg11.jpg"/>
          <p:cNvPicPr>
            <a:picLocks noChangeAspect="1" noChangeArrowheads="1"/>
          </p:cNvPicPr>
          <p:nvPr/>
        </p:nvPicPr>
        <p:blipFill rotWithShape="1">
          <a:blip r:embed="rId6">
            <a:extLst>
              <a:ext uri="{28A0092B-C50C-407E-A947-70E740481C1C}">
                <a14:useLocalDpi xmlns:a14="http://schemas.microsoft.com/office/drawing/2010/main" val="0"/>
              </a:ext>
            </a:extLst>
          </a:blip>
          <a:srcRect l="14647" t="15839" r="11071" b="4021"/>
          <a:stretch/>
        </p:blipFill>
        <p:spPr bwMode="auto">
          <a:xfrm>
            <a:off x="6012160" y="2016000"/>
            <a:ext cx="2988000" cy="216024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110" name="Picture 38" descr="http://www.jndstravelog.com/Europe/Nurnberg2008/Images/CityWalls.jpg"/>
          <p:cNvPicPr>
            <a:picLocks noChangeAspect="1" noChangeArrowheads="1"/>
          </p:cNvPicPr>
          <p:nvPr/>
        </p:nvPicPr>
        <p:blipFill rotWithShape="1">
          <a:blip r:embed="rId7">
            <a:extLst>
              <a:ext uri="{28A0092B-C50C-407E-A947-70E740481C1C}">
                <a14:useLocalDpi xmlns:a14="http://schemas.microsoft.com/office/drawing/2010/main" val="0"/>
              </a:ext>
            </a:extLst>
          </a:blip>
          <a:srcRect t="4" b="11037"/>
          <a:stretch/>
        </p:blipFill>
        <p:spPr bwMode="auto">
          <a:xfrm>
            <a:off x="192502" y="4367808"/>
            <a:ext cx="32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8" name="Picture 16" descr="https://upload.wikimedia.org/wikipedia/commons/thumb/4/41/Nuremberg_in_Ruins_1945_HD-SN-99-02986.JPEG/800px-Nuremberg_in_Ruins_1945_HD-SN-99-02986.JPE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8825" b="9764"/>
          <a:stretch/>
        </p:blipFill>
        <p:spPr bwMode="auto">
          <a:xfrm>
            <a:off x="7272000" y="72012"/>
            <a:ext cx="1620000" cy="1818393"/>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40283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3" name="Zástupný symbol pro text 2"/>
          <p:cNvSpPr>
            <a:spLocks noGrp="1"/>
          </p:cNvSpPr>
          <p:nvPr>
            <p:ph type="body" sz="half" idx="2"/>
          </p:nvPr>
        </p:nvSpPr>
        <p:spPr>
          <a:xfrm>
            <a:off x="0" y="900000"/>
            <a:ext cx="9144000" cy="900000"/>
          </a:xfrm>
        </p:spPr>
        <p:txBody>
          <a:bodyPr/>
          <a:lstStyle/>
          <a:p>
            <a:pPr indent="-252000">
              <a:buClr>
                <a:srgbClr val="00602B"/>
              </a:buClr>
              <a:buSzPct val="100000"/>
              <a:buFont typeface="Wingdings" panose="05000000000000000000" pitchFamily="2" charset="2"/>
              <a:buChar char="§"/>
            </a:pPr>
            <a:r>
              <a:rPr lang="cs-CZ" sz="1600" b="1" dirty="0">
                <a:solidFill>
                  <a:schemeClr val="accent4">
                    <a:lumMod val="10000"/>
                  </a:schemeClr>
                </a:solidFill>
                <a:effectLst/>
                <a:latin typeface="Constantia" panose="02030602050306030303" pitchFamily="18" charset="0"/>
              </a:rPr>
              <a:t>49</a:t>
            </a:r>
            <a:r>
              <a:rPr lang="en-GB" sz="1600" b="1" dirty="0">
                <a:solidFill>
                  <a:schemeClr val="accent4">
                    <a:lumMod val="10000"/>
                  </a:schemeClr>
                </a:solidFill>
                <a:effectLst/>
                <a:latin typeface="Constantia" panose="02030602050306030303" pitchFamily="18" charset="0"/>
              </a:rPr>
              <a:t> cultural sites</a:t>
            </a:r>
            <a:r>
              <a:rPr lang="cs-CZ" sz="1600" b="1" dirty="0">
                <a:solidFill>
                  <a:schemeClr val="accent4">
                    <a:lumMod val="10000"/>
                  </a:schemeClr>
                </a:solidFill>
                <a:effectLst/>
                <a:latin typeface="Constantia" panose="02030602050306030303" pitchFamily="18" charset="0"/>
              </a:rPr>
              <a:t>, </a:t>
            </a:r>
            <a:r>
              <a:rPr lang="en-GB" sz="1600" b="1" dirty="0">
                <a:solidFill>
                  <a:schemeClr val="accent4">
                    <a:lumMod val="10000"/>
                  </a:schemeClr>
                </a:solidFill>
                <a:effectLst/>
                <a:latin typeface="Constantia" panose="02030602050306030303" pitchFamily="18" charset="0"/>
              </a:rPr>
              <a:t>three natural site</a:t>
            </a:r>
            <a:r>
              <a:rPr lang="cs-CZ" sz="1600" b="1" dirty="0">
                <a:solidFill>
                  <a:schemeClr val="accent4">
                    <a:lumMod val="10000"/>
                  </a:schemeClr>
                </a:solidFill>
                <a:effectLst/>
                <a:latin typeface="Constantia" panose="02030602050306030303" pitchFamily="18" charset="0"/>
              </a:rPr>
              <a:t>s</a:t>
            </a:r>
            <a:endParaRPr lang="en-GB" sz="1600" b="1" dirty="0">
              <a:solidFill>
                <a:schemeClr val="accent4">
                  <a:lumMod val="10000"/>
                </a:schemeClr>
              </a:solidFill>
              <a:effectLst/>
              <a:latin typeface="Constantia" panose="02030602050306030303" pitchFamily="18" charset="0"/>
            </a:endParaRPr>
          </a:p>
          <a:p>
            <a:pPr indent="-252000">
              <a:buClr>
                <a:srgbClr val="00602B"/>
              </a:buClr>
              <a:buSzPct val="100000"/>
              <a:buFont typeface="Wingdings" panose="05000000000000000000" pitchFamily="2" charset="2"/>
              <a:buChar char="§"/>
            </a:pPr>
            <a:r>
              <a:rPr lang="en-GB" sz="1600" b="1" dirty="0">
                <a:solidFill>
                  <a:schemeClr val="accent4">
                    <a:lumMod val="10000"/>
                  </a:schemeClr>
                </a:solidFill>
                <a:effectLst/>
                <a:latin typeface="Constantia" panose="02030602050306030303" pitchFamily="18" charset="0"/>
              </a:rPr>
              <a:t>One transboundary with Denmark &amp; Netherlands, one with Poland, one with UK, one with Slovakia &amp;  Ukraine, one with Austria, France, Italy, Slovenia &amp; Switzerland</a:t>
            </a:r>
          </a:p>
        </p:txBody>
      </p:sp>
      <p:sp>
        <p:nvSpPr>
          <p:cNvPr id="8"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err="1">
                <a:solidFill>
                  <a:schemeClr val="tx1"/>
                </a:solidFill>
                <a:effectLst/>
                <a:latin typeface="Algerian" panose="04020705040A02060702" pitchFamily="82" charset="0"/>
              </a:rPr>
              <a:t>Unesco</a:t>
            </a:r>
            <a:r>
              <a:rPr lang="en-GB" sz="2800" b="1" dirty="0">
                <a:solidFill>
                  <a:schemeClr val="tx1"/>
                </a:solidFill>
                <a:effectLst/>
                <a:latin typeface="Algerian" panose="04020705040A02060702" pitchFamily="82" charset="0"/>
              </a:rPr>
              <a:t> world heritage sites</a:t>
            </a:r>
          </a:p>
        </p:txBody>
      </p:sp>
      <p:pic>
        <p:nvPicPr>
          <p:cNvPr id="10" name="Obrázek 9" descr="http://hqworld.net/gallery/data/media/127/village_of_bremm_on_the_moselle_river__germany.jpg"/>
          <p:cNvPicPr>
            <a:picLocks noChangeAspect="1"/>
          </p:cNvPicPr>
          <p:nvPr/>
        </p:nvPicPr>
        <p:blipFill rotWithShape="1">
          <a:blip r:embed="rId2" cstate="print">
            <a:extLst>
              <a:ext uri="{28A0092B-C50C-407E-A947-70E740481C1C}">
                <a14:useLocalDpi xmlns:a14="http://schemas.microsoft.com/office/drawing/2010/main" val="0"/>
              </a:ext>
            </a:extLst>
          </a:blip>
          <a:srcRect t="5552" r="14552" b="5552"/>
          <a:stretch/>
        </p:blipFill>
        <p:spPr bwMode="auto">
          <a:xfrm>
            <a:off x="236258" y="1800000"/>
            <a:ext cx="4263734" cy="234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9940" name="Picture 4" descr="https://upload.wikimedia.org/wikipedia/commons/thumb/a/a1/Bingen_Basilika.jpg/800px-Bingen_Basilik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0" r="870"/>
          <a:stretch/>
        </p:blipFill>
        <p:spPr bwMode="auto">
          <a:xfrm>
            <a:off x="6801178" y="1800000"/>
            <a:ext cx="216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2" name="Picture 28" descr="http://media-cdn.tripadvisor.com/media/photo-s/02/f3/46/b0/hotel-garni-maass.jpg"/>
          <p:cNvPicPr>
            <a:picLocks noChangeAspect="1" noChangeArrowheads="1"/>
          </p:cNvPicPr>
          <p:nvPr/>
        </p:nvPicPr>
        <p:blipFill rotWithShape="1">
          <a:blip r:embed="rId4">
            <a:extLst>
              <a:ext uri="{28A0092B-C50C-407E-A947-70E740481C1C}">
                <a14:useLocalDpi xmlns:a14="http://schemas.microsoft.com/office/drawing/2010/main" val="0"/>
              </a:ext>
            </a:extLst>
          </a:blip>
          <a:srcRect l="45253" r="412" b="3287"/>
          <a:stretch/>
        </p:blipFill>
        <p:spPr bwMode="auto">
          <a:xfrm>
            <a:off x="4606087" y="2088000"/>
            <a:ext cx="2088996" cy="2088996"/>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 name="Picture 4" descr="https://upload.wikimedia.org/wikipedia/commons/thumb/c/c2/W%C3%BCrzburger_Residenz%2C_Gartenfront.jpg/1920px-W%C3%BCrzburger_Residenz%2C_Gartenfront.jpg"/>
          <p:cNvPicPr>
            <a:picLocks noChangeAspect="1" noChangeArrowheads="1"/>
          </p:cNvPicPr>
          <p:nvPr/>
        </p:nvPicPr>
        <p:blipFill rotWithShape="1">
          <a:blip r:embed="rId5">
            <a:extLst>
              <a:ext uri="{28A0092B-C50C-407E-A947-70E740481C1C}">
                <a14:useLocalDpi xmlns:a14="http://schemas.microsoft.com/office/drawing/2010/main" val="0"/>
              </a:ext>
            </a:extLst>
          </a:blip>
          <a:srcRect l="7773" r="5730"/>
          <a:stretch/>
        </p:blipFill>
        <p:spPr bwMode="auto">
          <a:xfrm>
            <a:off x="348975" y="4284000"/>
            <a:ext cx="8446050" cy="234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9679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3" name="Zástupný symbol pro text 2"/>
          <p:cNvSpPr>
            <a:spLocks noGrp="1"/>
          </p:cNvSpPr>
          <p:nvPr>
            <p:ph type="body" sz="half" idx="2"/>
          </p:nvPr>
        </p:nvSpPr>
        <p:spPr>
          <a:xfrm>
            <a:off x="0" y="864000"/>
            <a:ext cx="9144000" cy="1232856"/>
          </a:xfrm>
        </p:spPr>
        <p:txBody>
          <a:bodyPr/>
          <a:lstStyle/>
          <a:p>
            <a:pPr indent="-252000">
              <a:spcBef>
                <a:spcPts val="200"/>
              </a:spcBef>
              <a:buClr>
                <a:schemeClr val="accent6">
                  <a:lumMod val="50000"/>
                </a:schemeClr>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Largest</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unbroken system of intertidal sand &amp; mud flats in the world</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10,000 km²</a:t>
            </a:r>
            <a:r>
              <a:rPr lang="cs-CZ" sz="1400" dirty="0">
                <a:solidFill>
                  <a:schemeClr val="accent4">
                    <a:lumMod val="10000"/>
                  </a:schemeClr>
                </a:solidFill>
                <a:effectLst/>
                <a:latin typeface="Constantia" panose="02030602050306030303" pitchFamily="18" charset="0"/>
              </a:rPr>
              <a:t>)</a:t>
            </a:r>
          </a:p>
          <a:p>
            <a:pPr indent="-252000">
              <a:spcBef>
                <a:spcPts val="200"/>
              </a:spcBef>
              <a:buClr>
                <a:schemeClr val="accent6">
                  <a:lumMod val="50000"/>
                </a:schemeClr>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Between</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north-western </a:t>
            </a:r>
            <a:r>
              <a:rPr lang="cs-CZ" sz="1600" dirty="0" err="1">
                <a:solidFill>
                  <a:schemeClr val="accent4">
                    <a:lumMod val="10000"/>
                  </a:schemeClr>
                </a:solidFill>
                <a:effectLst/>
                <a:latin typeface="Constantia" panose="02030602050306030303" pitchFamily="18" charset="0"/>
              </a:rPr>
              <a:t>coast</a:t>
            </a:r>
            <a:r>
              <a:rPr lang="cs-CZ" sz="1600" dirty="0">
                <a:solidFill>
                  <a:schemeClr val="accent4">
                    <a:lumMod val="10000"/>
                  </a:schemeClr>
                </a:solidFill>
                <a:effectLst/>
                <a:latin typeface="Constantia" panose="02030602050306030303" pitchFamily="18" charset="0"/>
              </a:rPr>
              <a:t> </a:t>
            </a:r>
            <a:r>
              <a:rPr lang="cs-CZ" sz="1600" dirty="0" err="1">
                <a:solidFill>
                  <a:schemeClr val="accent4">
                    <a:lumMod val="10000"/>
                  </a:schemeClr>
                </a:solidFill>
                <a:effectLst/>
                <a:latin typeface="Constantia" panose="02030602050306030303" pitchFamily="18" charset="0"/>
              </a:rPr>
              <a:t>of</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Europe &amp; Frisian Islands </a:t>
            </a:r>
            <a:r>
              <a:rPr lang="en-GB" sz="1400" dirty="0">
                <a:solidFill>
                  <a:schemeClr val="accent4">
                    <a:lumMod val="10000"/>
                  </a:schemeClr>
                </a:solidFill>
                <a:effectLst/>
                <a:latin typeface="Constantia" panose="02030602050306030303" pitchFamily="18" charset="0"/>
              </a:rPr>
              <a:t>(</a:t>
            </a:r>
            <a:r>
              <a:rPr lang="en-GB" sz="1400" dirty="0" err="1">
                <a:solidFill>
                  <a:schemeClr val="accent4">
                    <a:lumMod val="10000"/>
                  </a:schemeClr>
                </a:solidFill>
                <a:effectLst/>
                <a:latin typeface="Constantia" panose="02030602050306030303" pitchFamily="18" charset="0"/>
              </a:rPr>
              <a:t>Wadden</a:t>
            </a:r>
            <a:r>
              <a:rPr lang="en-GB" sz="1400" dirty="0">
                <a:solidFill>
                  <a:schemeClr val="accent4">
                    <a:lumMod val="10000"/>
                  </a:schemeClr>
                </a:solidFill>
                <a:effectLst/>
                <a:latin typeface="Constantia" panose="02030602050306030303" pitchFamily="18" charset="0"/>
              </a:rPr>
              <a:t> Sea Islands)</a:t>
            </a:r>
            <a:endParaRPr lang="cs-CZ" sz="1400" dirty="0">
              <a:solidFill>
                <a:schemeClr val="accent4">
                  <a:lumMod val="10000"/>
                </a:schemeClr>
              </a:solidFill>
              <a:effectLst/>
              <a:latin typeface="Constantia" panose="02030602050306030303" pitchFamily="18" charset="0"/>
            </a:endParaRPr>
          </a:p>
          <a:p>
            <a:pPr indent="-252000">
              <a:spcBef>
                <a:spcPts val="200"/>
              </a:spcBef>
              <a:buClr>
                <a:schemeClr val="accent6">
                  <a:lumMod val="50000"/>
                </a:schemeClr>
              </a:buClr>
              <a:buSzPct val="100000"/>
              <a:buFont typeface="Wingdings" panose="05000000000000000000" pitchFamily="2" charset="2"/>
              <a:buChar char="§"/>
            </a:pPr>
            <a:r>
              <a:rPr lang="cs-CZ" sz="1600" dirty="0">
                <a:solidFill>
                  <a:schemeClr val="accent4">
                    <a:lumMod val="10000"/>
                  </a:schemeClr>
                </a:solidFill>
                <a:effectLst/>
                <a:latin typeface="Constantia" panose="02030602050306030303" pitchFamily="18" charset="0"/>
              </a:rPr>
              <a:t>F</a:t>
            </a:r>
            <a:r>
              <a:rPr lang="en-GB" sz="1600" dirty="0">
                <a:solidFill>
                  <a:schemeClr val="accent4">
                    <a:lumMod val="10000"/>
                  </a:schemeClr>
                </a:solidFill>
                <a:effectLst/>
                <a:latin typeface="Constantia" panose="02030602050306030303" pitchFamily="18" charset="0"/>
              </a:rPr>
              <a:t>rom Den </a:t>
            </a:r>
            <a:r>
              <a:rPr lang="en-GB" sz="1600" dirty="0" err="1">
                <a:solidFill>
                  <a:schemeClr val="accent4">
                    <a:lumMod val="10000"/>
                  </a:schemeClr>
                </a:solidFill>
                <a:effectLst/>
                <a:latin typeface="Constantia" panose="02030602050306030303" pitchFamily="18" charset="0"/>
              </a:rPr>
              <a:t>Helder</a:t>
            </a:r>
            <a:r>
              <a:rPr lang="en-GB"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Netherlands</a:t>
            </a:r>
            <a:r>
              <a:rPr lang="cs-CZ" sz="1400" dirty="0">
                <a:solidFill>
                  <a:schemeClr val="accent4">
                    <a:lumMod val="10000"/>
                  </a:schemeClr>
                </a:solidFill>
                <a:effectLst/>
                <a:latin typeface="Constantia" panose="02030602050306030303" pitchFamily="18" charset="0"/>
              </a:rPr>
              <a:t>)</a:t>
            </a:r>
            <a:r>
              <a:rPr lang="cs-CZ" sz="1600" dirty="0">
                <a:solidFill>
                  <a:schemeClr val="accent4">
                    <a:lumMod val="10000"/>
                  </a:schemeClr>
                </a:solidFill>
                <a:effectLst/>
                <a:latin typeface="Constantia" panose="02030602050306030303" pitchFamily="18" charset="0"/>
              </a:rPr>
              <a:t>, past </a:t>
            </a:r>
            <a:r>
              <a:rPr lang="en-GB" sz="1600" dirty="0">
                <a:solidFill>
                  <a:schemeClr val="accent4">
                    <a:lumMod val="10000"/>
                  </a:schemeClr>
                </a:solidFill>
                <a:effectLst/>
                <a:latin typeface="Constantia" panose="02030602050306030303" pitchFamily="18" charset="0"/>
              </a:rPr>
              <a:t>river estuaries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Germany</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to </a:t>
            </a:r>
            <a:r>
              <a:rPr lang="en-GB" sz="1600" dirty="0" err="1">
                <a:solidFill>
                  <a:schemeClr val="accent4">
                    <a:lumMod val="10000"/>
                  </a:schemeClr>
                </a:solidFill>
                <a:effectLst/>
                <a:latin typeface="Constantia" panose="02030602050306030303" pitchFamily="18" charset="0"/>
              </a:rPr>
              <a:t>Skallingen</a:t>
            </a:r>
            <a:r>
              <a:rPr lang="en-GB"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Denmark</a:t>
            </a:r>
            <a:r>
              <a:rPr lang="cs-CZ" sz="1400" dirty="0">
                <a:solidFill>
                  <a:schemeClr val="accent4">
                    <a:lumMod val="10000"/>
                  </a:schemeClr>
                </a:solidFill>
                <a:effectLst/>
                <a:latin typeface="Constantia" panose="02030602050306030303" pitchFamily="18" charset="0"/>
              </a:rPr>
              <a:t>)</a:t>
            </a:r>
            <a:r>
              <a:rPr lang="cs-CZ" sz="1600" dirty="0">
                <a:solidFill>
                  <a:schemeClr val="accent4">
                    <a:lumMod val="10000"/>
                  </a:schemeClr>
                </a:solidFill>
                <a:effectLst/>
                <a:latin typeface="Constantia" panose="02030602050306030303" pitchFamily="18" charset="0"/>
              </a:rPr>
              <a:t>, 5</a:t>
            </a:r>
            <a:r>
              <a:rPr lang="en-GB" sz="1600" dirty="0">
                <a:solidFill>
                  <a:schemeClr val="accent4">
                    <a:lumMod val="10000"/>
                  </a:schemeClr>
                </a:solidFill>
                <a:effectLst/>
                <a:latin typeface="Constantia" panose="02030602050306030303" pitchFamily="18" charset="0"/>
              </a:rPr>
              <a:t>00 km </a:t>
            </a:r>
            <a:endParaRPr lang="cs-CZ" sz="1600" dirty="0">
              <a:solidFill>
                <a:schemeClr val="accent4">
                  <a:lumMod val="10000"/>
                </a:schemeClr>
              </a:solidFill>
              <a:effectLst/>
              <a:latin typeface="Constantia" panose="02030602050306030303" pitchFamily="18" charset="0"/>
            </a:endParaRPr>
          </a:p>
          <a:p>
            <a:pPr indent="-252000">
              <a:spcBef>
                <a:spcPts val="200"/>
              </a:spcBef>
              <a:buClr>
                <a:schemeClr val="accent6">
                  <a:lumMod val="50000"/>
                </a:schemeClr>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Shallow</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body of water with tidal flats and wetlands</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rich</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in biodiversity &amp; transitional habitats</a:t>
            </a:r>
            <a:endParaRPr lang="cs-CZ" sz="1600" dirty="0">
              <a:solidFill>
                <a:schemeClr val="accent4">
                  <a:lumMod val="10000"/>
                </a:schemeClr>
              </a:solidFill>
              <a:effectLst/>
              <a:latin typeface="Constantia" panose="02030602050306030303" pitchFamily="18" charset="0"/>
            </a:endParaRPr>
          </a:p>
          <a:p>
            <a:pPr indent="-252000">
              <a:spcBef>
                <a:spcPts val="200"/>
              </a:spcBef>
              <a:buClr>
                <a:schemeClr val="accent6">
                  <a:lumMod val="50000"/>
                </a:schemeClr>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Tidal</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channels, sandy shoals, sea-grass meadows, mussel beds, mudflats, marshes, beaches</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dunes</a:t>
            </a:r>
            <a:endParaRPr lang="cs-CZ" sz="1600" dirty="0">
              <a:solidFill>
                <a:schemeClr val="accent4">
                  <a:lumMod val="10000"/>
                </a:schemeClr>
              </a:solidFill>
              <a:effectLst/>
              <a:latin typeface="Constantia" panose="02030602050306030303" pitchFamily="18" charset="0"/>
            </a:endParaRPr>
          </a:p>
          <a:p>
            <a:pPr indent="-252000">
              <a:spcBef>
                <a:spcPts val="200"/>
              </a:spcBef>
              <a:buClr>
                <a:schemeClr val="accent6">
                  <a:lumMod val="50000"/>
                </a:schemeClr>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Numerous</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plant &amp; animal species</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seal</a:t>
            </a:r>
            <a:r>
              <a:rPr lang="cs-CZ" sz="1400" dirty="0">
                <a:solidFill>
                  <a:schemeClr val="accent4">
                    <a:lumMod val="10000"/>
                  </a:schemeClr>
                </a:solidFill>
                <a:effectLst/>
                <a:latin typeface="Constantia" panose="02030602050306030303" pitchFamily="18" charset="0"/>
              </a:rPr>
              <a:t>s</a:t>
            </a:r>
            <a:r>
              <a:rPr lang="en-GB" sz="1400" dirty="0">
                <a:solidFill>
                  <a:schemeClr val="accent4">
                    <a:lumMod val="10000"/>
                  </a:schemeClr>
                </a:solidFill>
                <a:effectLst/>
                <a:latin typeface="Constantia" panose="02030602050306030303" pitchFamily="18" charset="0"/>
              </a:rPr>
              <a:t>, harbour porpoise</a:t>
            </a:r>
            <a:r>
              <a:rPr lang="cs-CZ" sz="14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migratory birds</a:t>
            </a:r>
            <a:r>
              <a:rPr lang="cs-CZ" sz="1400" dirty="0">
                <a:solidFill>
                  <a:schemeClr val="accent4">
                    <a:lumMod val="10000"/>
                  </a:schemeClr>
                </a:solidFill>
                <a:effectLst/>
                <a:latin typeface="Constantia" panose="02030602050306030303" pitchFamily="18" charset="0"/>
              </a:rPr>
              <a:t>)</a:t>
            </a:r>
            <a:endParaRPr lang="en-GB" sz="1400" dirty="0">
              <a:solidFill>
                <a:schemeClr val="accent4">
                  <a:lumMod val="10000"/>
                </a:schemeClr>
              </a:solidFill>
              <a:effectLst/>
              <a:latin typeface="Constantia" panose="02030602050306030303" pitchFamily="18" charset="0"/>
            </a:endParaRPr>
          </a:p>
        </p:txBody>
      </p:sp>
      <p:sp>
        <p:nvSpPr>
          <p:cNvPr id="7"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cs-CZ" sz="2800" b="1" dirty="0" err="1">
                <a:solidFill>
                  <a:schemeClr val="tx1"/>
                </a:solidFill>
                <a:effectLst/>
                <a:latin typeface="Algerian" panose="04020705040A02060702" pitchFamily="82" charset="0"/>
              </a:rPr>
              <a:t>Wadden</a:t>
            </a:r>
            <a:r>
              <a:rPr lang="cs-CZ" sz="2800" b="1" dirty="0">
                <a:solidFill>
                  <a:schemeClr val="tx1"/>
                </a:solidFill>
                <a:effectLst/>
                <a:latin typeface="Algerian" panose="04020705040A02060702" pitchFamily="82" charset="0"/>
              </a:rPr>
              <a:t> </a:t>
            </a:r>
            <a:r>
              <a:rPr lang="cs-CZ" sz="2800" b="1" dirty="0" err="1">
                <a:solidFill>
                  <a:schemeClr val="tx1"/>
                </a:solidFill>
                <a:effectLst/>
                <a:latin typeface="Algerian" panose="04020705040A02060702" pitchFamily="82" charset="0"/>
              </a:rPr>
              <a:t>sea</a:t>
            </a:r>
            <a:endParaRPr lang="en-GB" sz="2800" b="1" dirty="0">
              <a:solidFill>
                <a:schemeClr val="tx1"/>
              </a:solidFill>
              <a:effectLst/>
              <a:latin typeface="Algerian" panose="04020705040A02060702" pitchFamily="82" charset="0"/>
            </a:endParaRPr>
          </a:p>
        </p:txBody>
      </p:sp>
      <p:pic>
        <p:nvPicPr>
          <p:cNvPr id="12298" name="Picture 10" descr="http://whenonearth.net/wp-content/uploads/2013/12/wadden-sea-denmark-woe2-690x458.jpg"/>
          <p:cNvPicPr>
            <a:picLocks noChangeAspect="1" noChangeArrowheads="1"/>
          </p:cNvPicPr>
          <p:nvPr/>
        </p:nvPicPr>
        <p:blipFill rotWithShape="1">
          <a:blip r:embed="rId2">
            <a:extLst>
              <a:ext uri="{28A0092B-C50C-407E-A947-70E740481C1C}">
                <a14:useLocalDpi xmlns:a14="http://schemas.microsoft.com/office/drawing/2010/main" val="0"/>
              </a:ext>
            </a:extLst>
          </a:blip>
          <a:srcRect t="10072" r="16967"/>
          <a:stretch/>
        </p:blipFill>
        <p:spPr bwMode="auto">
          <a:xfrm>
            <a:off x="3155544" y="2520000"/>
            <a:ext cx="2880000" cy="2088000"/>
          </a:xfrm>
          <a:prstGeom prst="roundRect">
            <a:avLst>
              <a:gd name="adj" fmla="val 16667"/>
            </a:avLst>
          </a:prstGeom>
          <a:ln>
            <a:solidFill>
              <a:schemeClr val="accent6">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2300" name="Picture 12" descr="http://www.waddensea-secretariat.org/sites/default/files/downloads/ma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002" y="2520000"/>
            <a:ext cx="2279255" cy="2088000"/>
          </a:xfrm>
          <a:prstGeom prst="roundRect">
            <a:avLst>
              <a:gd name="adj" fmla="val 16667"/>
            </a:avLst>
          </a:prstGeom>
          <a:ln>
            <a:solidFill>
              <a:schemeClr val="accent6">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2304" name="Picture 16" descr="http://portfolio.lesoir.be/main.php?g2_view=core.DownloadItem&amp;g2_itemId=399560"/>
          <p:cNvPicPr>
            <a:picLocks noChangeArrowheads="1"/>
          </p:cNvPicPr>
          <p:nvPr/>
        </p:nvPicPr>
        <p:blipFill rotWithShape="1">
          <a:blip r:embed="rId4">
            <a:extLst>
              <a:ext uri="{28A0092B-C50C-407E-A947-70E740481C1C}">
                <a14:useLocalDpi xmlns:a14="http://schemas.microsoft.com/office/drawing/2010/main" val="0"/>
              </a:ext>
            </a:extLst>
          </a:blip>
          <a:srcRect l="12178" r="1"/>
          <a:stretch/>
        </p:blipFill>
        <p:spPr bwMode="auto">
          <a:xfrm>
            <a:off x="6131257" y="4680000"/>
            <a:ext cx="2880000" cy="2088000"/>
          </a:xfrm>
          <a:prstGeom prst="roundRect">
            <a:avLst>
              <a:gd name="adj" fmla="val 16667"/>
            </a:avLst>
          </a:prstGeom>
          <a:ln>
            <a:solidFill>
              <a:schemeClr val="accent6">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2310" name="Picture 22" descr="http://i302.photobucket.com/albums/nn95/sveta_by/LJ/4-29.jpg"/>
          <p:cNvPicPr>
            <a:picLocks noChangeAspect="1" noChangeArrowheads="1"/>
          </p:cNvPicPr>
          <p:nvPr/>
        </p:nvPicPr>
        <p:blipFill rotWithShape="1">
          <a:blip r:embed="rId5">
            <a:extLst>
              <a:ext uri="{28A0092B-C50C-407E-A947-70E740481C1C}">
                <a14:useLocalDpi xmlns:a14="http://schemas.microsoft.com/office/drawing/2010/main" val="0"/>
              </a:ext>
            </a:extLst>
          </a:blip>
          <a:srcRect r="8368"/>
          <a:stretch/>
        </p:blipFill>
        <p:spPr bwMode="auto">
          <a:xfrm>
            <a:off x="180001" y="2520000"/>
            <a:ext cx="2879831" cy="2088000"/>
          </a:xfrm>
          <a:prstGeom prst="roundRect">
            <a:avLst>
              <a:gd name="adj" fmla="val 16667"/>
            </a:avLst>
          </a:prstGeom>
          <a:ln>
            <a:solidFill>
              <a:schemeClr val="accent6">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2314" name="Picture 26" descr="http://wli.wwt.org.uk/wp-content/uploads/2012/06/WLI-Waders-Haus-Husum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271" t="9602" r="1" b="13467"/>
          <a:stretch/>
        </p:blipFill>
        <p:spPr bwMode="auto">
          <a:xfrm>
            <a:off x="180000" y="4680000"/>
            <a:ext cx="2880000" cy="2088000"/>
          </a:xfrm>
          <a:prstGeom prst="roundRect">
            <a:avLst>
              <a:gd name="adj" fmla="val 16667"/>
            </a:avLst>
          </a:prstGeom>
          <a:ln>
            <a:solidFill>
              <a:schemeClr val="accent6">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2" name="Picture 12" descr="http://www.waddensea-secretariat.org/sites/default/files/downloads/map.jpg"/>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792" b="41371" l="2904" r="46690"/>
                    </a14:imgEffect>
                  </a14:imgLayer>
                </a14:imgProps>
              </a:ext>
              <a:ext uri="{28A0092B-C50C-407E-A947-70E740481C1C}">
                <a14:useLocalDpi xmlns:a14="http://schemas.microsoft.com/office/drawing/2010/main" val="0"/>
              </a:ext>
            </a:extLst>
          </a:blip>
          <a:srcRect l="3345" t="4283" r="54362" b="59167"/>
          <a:stretch/>
        </p:blipFill>
        <p:spPr bwMode="auto">
          <a:xfrm>
            <a:off x="6131257" y="2520000"/>
            <a:ext cx="1728192" cy="1368152"/>
          </a:xfrm>
          <a:prstGeom prst="roundRect">
            <a:avLst>
              <a:gd name="adj" fmla="val 16667"/>
            </a:avLst>
          </a:prstGeom>
          <a:ln>
            <a:solidFill>
              <a:schemeClr val="accent6">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3" name="Picture 20" descr="http://www.visitdenmark.co.uk/sites/default/files/styles/galleries_ratio/public/vdk_images/Attractions-Activities-interest-accommodation-people-geo/Geography-places/The-regions/South-jylland/marsklandskab.jpg?itok=v5eY8tt_"/>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22494"/>
          <a:stretch/>
        </p:blipFill>
        <p:spPr bwMode="auto">
          <a:xfrm>
            <a:off x="3155628" y="4680000"/>
            <a:ext cx="2880000" cy="2088000"/>
          </a:xfrm>
          <a:prstGeom prst="roundRect">
            <a:avLst>
              <a:gd name="adj" fmla="val 16667"/>
            </a:avLst>
          </a:prstGeom>
          <a:ln>
            <a:solidFill>
              <a:schemeClr val="accent6">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2316" name="Picture 28" descr="http://whc.unesco.org/uploads/thumbs/site_1314_0022-500-333-2015110416592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88000" y="72000"/>
            <a:ext cx="1513515" cy="1008000"/>
          </a:xfrm>
          <a:prstGeom prst="roundRect">
            <a:avLst>
              <a:gd name="adj" fmla="val 16667"/>
            </a:avLst>
          </a:prstGeom>
          <a:ln>
            <a:solidFill>
              <a:schemeClr val="accent6">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04370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chemeClr val="tx1"/>
                </a:solidFill>
                <a:effectLst/>
                <a:latin typeface="Algerian" panose="04020705040A02060702" pitchFamily="82" charset="0"/>
              </a:rPr>
              <a:t>Historic Centres of Stralsund and Wismar</a:t>
            </a:r>
          </a:p>
        </p:txBody>
      </p:sp>
      <p:sp>
        <p:nvSpPr>
          <p:cNvPr id="7" name="Zástupný symbol pro text 2"/>
          <p:cNvSpPr>
            <a:spLocks noGrp="1"/>
          </p:cNvSpPr>
          <p:nvPr>
            <p:ph type="body" sz="half" idx="2"/>
          </p:nvPr>
        </p:nvSpPr>
        <p:spPr>
          <a:xfrm>
            <a:off x="0" y="900000"/>
            <a:ext cx="9144000" cy="1448880"/>
          </a:xfrm>
        </p:spPr>
        <p:txBody>
          <a:bodyPr/>
          <a:lstStyle/>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On</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Baltic coast, founded in 13c, major trading centres of Hanseatic League in 14-15c</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17</a:t>
            </a:r>
            <a:r>
              <a:rPr lang="cs-CZ" sz="1600" dirty="0">
                <a:solidFill>
                  <a:schemeClr val="accent4">
                    <a:lumMod val="10000"/>
                  </a:schemeClr>
                </a:solidFill>
                <a:effectLst/>
                <a:latin typeface="Constantia" panose="02030602050306030303" pitchFamily="18" charset="0"/>
              </a:rPr>
              <a:t> &amp;</a:t>
            </a:r>
            <a:r>
              <a:rPr lang="en-GB" sz="1600" dirty="0">
                <a:solidFill>
                  <a:schemeClr val="accent4">
                    <a:lumMod val="10000"/>
                  </a:schemeClr>
                </a:solidFill>
                <a:effectLst/>
                <a:latin typeface="Constantia" panose="02030602050306030303" pitchFamily="18" charset="0"/>
              </a:rPr>
              <a:t> 18c</a:t>
            </a:r>
            <a:r>
              <a:rPr lang="cs-CZ" sz="1600" dirty="0">
                <a:solidFill>
                  <a:schemeClr val="accent4">
                    <a:lumMod val="10000"/>
                  </a:schemeClr>
                </a:solidFill>
                <a:effectLst/>
                <a:latin typeface="Constantia" panose="02030602050306030303" pitchFamily="18" charset="0"/>
              </a:rPr>
              <a:t> – </a:t>
            </a:r>
            <a:r>
              <a:rPr lang="en-GB" sz="1600" dirty="0">
                <a:solidFill>
                  <a:schemeClr val="accent4">
                    <a:lumMod val="10000"/>
                  </a:schemeClr>
                </a:solidFill>
                <a:effectLst/>
                <a:latin typeface="Constantia" panose="02030602050306030303" pitchFamily="18" charset="0"/>
              </a:rPr>
              <a:t>became Swedish administrative &amp; defensive centres for German territories</a:t>
            </a:r>
            <a:endParaRPr lang="cs-CZ" sz="16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Buildings</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of Brick Gothic </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using fired brick</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bricks shaped in different decorative forms</a:t>
            </a:r>
            <a:r>
              <a:rPr lang="cs-CZ" sz="1400" dirty="0">
                <a:solidFill>
                  <a:schemeClr val="accent4">
                    <a:lumMod val="10000"/>
                  </a:schemeClr>
                </a:solidFill>
                <a:effectLst/>
                <a:latin typeface="Constantia" panose="02030602050306030303" pitchFamily="18" charset="0"/>
              </a:rPr>
              <a:t>)</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Stralsund </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several</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brick cathedrals, Town Hall, houses for residential, commercial &amp; crafts use</a:t>
            </a:r>
            <a:endParaRPr lang="cs-CZ" sz="16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Wismar </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preserved medieval harbour basin</a:t>
            </a:r>
            <a:endParaRPr lang="cs-CZ" sz="1600" dirty="0">
              <a:solidFill>
                <a:schemeClr val="accent4">
                  <a:lumMod val="10000"/>
                </a:schemeClr>
              </a:solidFill>
              <a:effectLst/>
              <a:latin typeface="Constantia" panose="02030602050306030303" pitchFamily="18" charset="0"/>
            </a:endParaRPr>
          </a:p>
        </p:txBody>
      </p:sp>
      <p:pic>
        <p:nvPicPr>
          <p:cNvPr id="4106" name="Picture 10" descr="https://upload.wikimedia.org/wikipedia/commons/thumb/5/5a/Stralsund%2C_Altstadt_%282011-05-21%29_4.JPG/1280px-Stralsund%2C_Altstadt_%282011-05-21%29_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5" t="22046" r="21314"/>
          <a:stretch/>
        </p:blipFill>
        <p:spPr bwMode="auto">
          <a:xfrm>
            <a:off x="180000" y="2304000"/>
            <a:ext cx="32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110" name="Picture 14" descr="Stralsund: Old Market Square with the Town Hall and the Nikolaikirch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287" t="5678" r="6046" b="5678"/>
          <a:stretch/>
        </p:blipFill>
        <p:spPr bwMode="auto">
          <a:xfrm>
            <a:off x="3528000" y="2304515"/>
            <a:ext cx="216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112" name="Picture 16" descr="https://upload.wikimedia.org/wikipedia/commons/0/0d/Stralsund_Mark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016"/>
          <a:stretch/>
        </p:blipFill>
        <p:spPr bwMode="auto">
          <a:xfrm>
            <a:off x="5796000" y="2304000"/>
            <a:ext cx="3154598"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118" name="Picture 22" descr="Market Square with the waterworks from 1602 (Wasserkunst), landmark of Wismar"/>
          <p:cNvPicPr>
            <a:picLocks noChangeAspect="1" noChangeArrowheads="1"/>
          </p:cNvPicPr>
          <p:nvPr/>
        </p:nvPicPr>
        <p:blipFill rotWithShape="1">
          <a:blip r:embed="rId5">
            <a:extLst>
              <a:ext uri="{28A0092B-C50C-407E-A947-70E740481C1C}">
                <a14:useLocalDpi xmlns:a14="http://schemas.microsoft.com/office/drawing/2010/main" val="0"/>
              </a:ext>
            </a:extLst>
          </a:blip>
          <a:srcRect l="3815" r="3815"/>
          <a:stretch/>
        </p:blipFill>
        <p:spPr bwMode="auto">
          <a:xfrm>
            <a:off x="5598000" y="4572000"/>
            <a:ext cx="32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120" name="Picture 24" descr="http://s3.germany.travel/media/content/staedte___kultur_1/unesco_welterben_2013/altstaedte_stralsund_wismar_1/Wismar_Wassertor_1579_RET_300x0.jpg"/>
          <p:cNvPicPr>
            <a:picLocks noChangeAspect="1" noChangeArrowheads="1"/>
          </p:cNvPicPr>
          <p:nvPr/>
        </p:nvPicPr>
        <p:blipFill rotWithShape="1">
          <a:blip r:embed="rId6">
            <a:extLst>
              <a:ext uri="{28A0092B-C50C-407E-A947-70E740481C1C}">
                <a14:useLocalDpi xmlns:a14="http://schemas.microsoft.com/office/drawing/2010/main" val="0"/>
              </a:ext>
            </a:extLst>
          </a:blip>
          <a:stretch/>
        </p:blipFill>
        <p:spPr bwMode="auto">
          <a:xfrm>
            <a:off x="3729946" y="4573096"/>
            <a:ext cx="1756108"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134" name="Picture 38" descr="https://s3.germany.travel/media/content/staedte___kultur_1/unesco_welterben_2013/altstaedte_stralsund_wismar_1/Wismar_AlterHafen_Wassertor_KircheStNikolai_c-FritzMader.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677" b="5048"/>
          <a:stretch/>
        </p:blipFill>
        <p:spPr bwMode="auto">
          <a:xfrm>
            <a:off x="378000" y="4572000"/>
            <a:ext cx="32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0" name="Zástupný symbol pro text 2"/>
          <p:cNvSpPr txBox="1">
            <a:spLocks/>
          </p:cNvSpPr>
          <p:nvPr/>
        </p:nvSpPr>
        <p:spPr bwMode="auto">
          <a:xfrm>
            <a:off x="2520000" y="2340000"/>
            <a:ext cx="720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effectLst/>
                <a:latin typeface="Constantia" panose="02030602050306030303" pitchFamily="18" charset="0"/>
              </a:rPr>
              <a:t>Stralsund</a:t>
            </a:r>
            <a:endParaRPr lang="en-GB" sz="900" kern="0" dirty="0">
              <a:effectLst/>
              <a:latin typeface="Constantia" panose="02030602050306030303" pitchFamily="18" charset="0"/>
            </a:endParaRPr>
          </a:p>
        </p:txBody>
      </p:sp>
      <p:sp>
        <p:nvSpPr>
          <p:cNvPr id="31" name="Zástupný symbol pro text 2"/>
          <p:cNvSpPr txBox="1">
            <a:spLocks/>
          </p:cNvSpPr>
          <p:nvPr/>
        </p:nvSpPr>
        <p:spPr bwMode="auto">
          <a:xfrm>
            <a:off x="2736000" y="4608000"/>
            <a:ext cx="648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effectLst/>
                <a:latin typeface="Constantia" panose="02030602050306030303" pitchFamily="18" charset="0"/>
              </a:rPr>
              <a:t>Wismar</a:t>
            </a:r>
            <a:r>
              <a:rPr lang="cs-CZ" sz="900" b="1" kern="0" dirty="0">
                <a:effectLst/>
                <a:latin typeface="Constantia" panose="02030602050306030303" pitchFamily="18" charset="0"/>
              </a:rPr>
              <a:t> </a:t>
            </a:r>
            <a:endParaRPr lang="en-GB" sz="900" kern="0" dirty="0">
              <a:effectLst/>
              <a:latin typeface="Constantia" panose="02030602050306030303" pitchFamily="18" charset="0"/>
            </a:endParaRPr>
          </a:p>
        </p:txBody>
      </p:sp>
    </p:spTree>
    <p:extLst>
      <p:ext uri="{BB962C8B-B14F-4D97-AF65-F5344CB8AC3E}">
        <p14:creationId xmlns:p14="http://schemas.microsoft.com/office/powerpoint/2010/main" val="141028692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chemeClr val="tx1"/>
                </a:solidFill>
                <a:effectLst/>
                <a:latin typeface="Algerian" panose="04020705040A02060702" pitchFamily="82" charset="0"/>
              </a:rPr>
              <a:t>Hanseatic City of </a:t>
            </a:r>
            <a:r>
              <a:rPr lang="en-GB" sz="2800" b="1" dirty="0" err="1">
                <a:solidFill>
                  <a:schemeClr val="tx1"/>
                </a:solidFill>
                <a:effectLst/>
                <a:latin typeface="Algerian" panose="04020705040A02060702" pitchFamily="82" charset="0"/>
              </a:rPr>
              <a:t>Lübeck</a:t>
            </a:r>
            <a:endParaRPr lang="en-GB" sz="2800" b="1" dirty="0">
              <a:solidFill>
                <a:schemeClr val="tx1"/>
              </a:solidFill>
              <a:effectLst/>
              <a:latin typeface="Algerian" panose="04020705040A02060702" pitchFamily="82" charset="0"/>
            </a:endParaRPr>
          </a:p>
        </p:txBody>
      </p:sp>
      <p:sp>
        <p:nvSpPr>
          <p:cNvPr id="7" name="Zástupný symbol pro text 2"/>
          <p:cNvSpPr>
            <a:spLocks noGrp="1"/>
          </p:cNvSpPr>
          <p:nvPr>
            <p:ph type="body" sz="half" idx="2"/>
          </p:nvPr>
        </p:nvSpPr>
        <p:spPr>
          <a:xfrm>
            <a:off x="0" y="900000"/>
            <a:ext cx="9144000" cy="2096952"/>
          </a:xfrm>
        </p:spPr>
        <p:txBody>
          <a:bodyPr/>
          <a:lstStyle/>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Leading</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city </a:t>
            </a:r>
            <a:r>
              <a:rPr lang="cs-CZ" sz="1600" dirty="0" err="1">
                <a:solidFill>
                  <a:schemeClr val="accent4">
                    <a:lumMod val="10000"/>
                  </a:schemeClr>
                </a:solidFill>
                <a:effectLst/>
                <a:latin typeface="Constantia" panose="02030602050306030303" pitchFamily="18" charset="0"/>
              </a:rPr>
              <a:t>of</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Hanseatic League</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commercial &amp; defensive confederation of merchant guilds &amp; their market towns that hold monopoly over trade of Baltic &amp; North Sea</a:t>
            </a:r>
            <a:r>
              <a:rPr lang="cs-CZ" sz="14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founded</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in 12c</a:t>
            </a:r>
            <a:r>
              <a:rPr lang="cs-CZ" sz="1600" dirty="0">
                <a:solidFill>
                  <a:schemeClr val="accent4">
                    <a:lumMod val="10000"/>
                  </a:schemeClr>
                </a:solidFill>
                <a:effectLst/>
                <a:latin typeface="Constantia" panose="02030602050306030303" pitchFamily="18" charset="0"/>
              </a:rPr>
              <a:t> &amp;</a:t>
            </a:r>
            <a:r>
              <a:rPr lang="en-GB" sz="1600" dirty="0">
                <a:solidFill>
                  <a:schemeClr val="accent4">
                    <a:lumMod val="10000"/>
                  </a:schemeClr>
                </a:solidFill>
                <a:effectLst/>
                <a:latin typeface="Constantia" panose="02030602050306030303" pitchFamily="18" charset="0"/>
              </a:rPr>
              <a:t> prospered until 16c </a:t>
            </a:r>
            <a:endParaRPr lang="cs-CZ" sz="16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Old Town </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medieval appearance with old buildings &amp; narrow streets</a:t>
            </a:r>
            <a:endParaRPr lang="cs-CZ" sz="16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Cathedral </a:t>
            </a:r>
            <a:r>
              <a:rPr lang="cs-CZ" sz="1400" dirty="0">
                <a:solidFill>
                  <a:schemeClr val="accent4">
                    <a:lumMod val="10000"/>
                  </a:schemeClr>
                </a:solidFill>
                <a:effectLst/>
                <a:latin typeface="Constantia" panose="02030602050306030303" pitchFamily="18" charset="0"/>
              </a:rPr>
              <a:t>(13c)</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Church of Virgin Mary </a:t>
            </a:r>
            <a:r>
              <a:rPr lang="en-GB" sz="1400" dirty="0">
                <a:solidFill>
                  <a:schemeClr val="accent4">
                    <a:lumMod val="10000"/>
                  </a:schemeClr>
                </a:solidFill>
                <a:effectLst/>
                <a:latin typeface="Constantia" panose="02030602050306030303" pitchFamily="18" charset="0"/>
              </a:rPr>
              <a:t>(</a:t>
            </a:r>
            <a:r>
              <a:rPr lang="en-GB" sz="1400" dirty="0" err="1">
                <a:solidFill>
                  <a:schemeClr val="accent4">
                    <a:lumMod val="10000"/>
                  </a:schemeClr>
                </a:solidFill>
                <a:effectLst/>
                <a:latin typeface="Constantia" panose="02030602050306030303" pitchFamily="18" charset="0"/>
              </a:rPr>
              <a:t>Marienkirche</a:t>
            </a:r>
            <a:r>
              <a:rPr lang="cs-CZ" sz="1400" dirty="0">
                <a:solidFill>
                  <a:schemeClr val="accent4">
                    <a:lumMod val="10000"/>
                  </a:schemeClr>
                </a:solidFill>
                <a:effectLst/>
                <a:latin typeface="Constantia" panose="02030602050306030303" pitchFamily="18" charset="0"/>
              </a:rPr>
              <a:t>, 13c)</a:t>
            </a:r>
            <a:r>
              <a:rPr lang="en-GB" sz="1600" dirty="0">
                <a:solidFill>
                  <a:schemeClr val="accent4">
                    <a:lumMod val="10000"/>
                  </a:schemeClr>
                </a:solidFill>
                <a:effectLst/>
                <a:latin typeface="Constantia" panose="02030602050306030303" pitchFamily="18" charset="0"/>
              </a:rPr>
              <a:t>, Hospital of the Holy Spirit </a:t>
            </a:r>
            <a:r>
              <a:rPr lang="en-GB" sz="1400" dirty="0">
                <a:solidFill>
                  <a:schemeClr val="accent4">
                    <a:lumMod val="10000"/>
                  </a:schemeClr>
                </a:solidFill>
                <a:effectLst/>
                <a:latin typeface="Constantia" panose="02030602050306030303" pitchFamily="18" charset="0"/>
              </a:rPr>
              <a:t>(</a:t>
            </a:r>
            <a:r>
              <a:rPr lang="en-GB" sz="1400" dirty="0" err="1">
                <a:solidFill>
                  <a:schemeClr val="accent4">
                    <a:lumMod val="10000"/>
                  </a:schemeClr>
                </a:solidFill>
                <a:effectLst/>
                <a:latin typeface="Constantia" panose="02030602050306030303" pitchFamily="18" charset="0"/>
              </a:rPr>
              <a:t>Heilig</a:t>
            </a:r>
            <a:r>
              <a:rPr lang="en-GB" sz="1400" dirty="0">
                <a:solidFill>
                  <a:schemeClr val="accent4">
                    <a:lumMod val="10000"/>
                  </a:schemeClr>
                </a:solidFill>
                <a:effectLst/>
                <a:latin typeface="Constantia" panose="02030602050306030303" pitchFamily="18" charset="0"/>
              </a:rPr>
              <a:t>-Geist-Hospital</a:t>
            </a:r>
            <a:r>
              <a:rPr lang="cs-CZ" sz="14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1</a:t>
            </a:r>
            <a:r>
              <a:rPr lang="cs-CZ" sz="1400" dirty="0">
                <a:solidFill>
                  <a:schemeClr val="accent4">
                    <a:lumMod val="10000"/>
                  </a:schemeClr>
                </a:solidFill>
                <a:effectLst/>
                <a:latin typeface="Constantia" panose="02030602050306030303" pitchFamily="18" charset="0"/>
              </a:rPr>
              <a:t>3c)</a:t>
            </a:r>
            <a:r>
              <a:rPr lang="en-GB" sz="1600" dirty="0">
                <a:solidFill>
                  <a:schemeClr val="accent4">
                    <a:lumMod val="10000"/>
                  </a:schemeClr>
                </a:solidFill>
                <a:effectLst/>
                <a:latin typeface="Constantia" panose="02030602050306030303" pitchFamily="18" charset="0"/>
              </a:rPr>
              <a:t>, </a:t>
            </a:r>
            <a:r>
              <a:rPr lang="en-GB" sz="1600" dirty="0" err="1">
                <a:solidFill>
                  <a:schemeClr val="accent4">
                    <a:lumMod val="10000"/>
                  </a:schemeClr>
                </a:solidFill>
                <a:effectLst/>
                <a:latin typeface="Constantia" panose="02030602050306030303" pitchFamily="18" charset="0"/>
              </a:rPr>
              <a:t>Holstentor</a:t>
            </a:r>
            <a:r>
              <a:rPr lang="en-GB" sz="1600" dirty="0">
                <a:solidFill>
                  <a:schemeClr val="accent4">
                    <a:lumMod val="10000"/>
                  </a:schemeClr>
                </a:solidFill>
                <a:effectLst/>
                <a:latin typeface="Constantia" panose="02030602050306030303" pitchFamily="18" charset="0"/>
              </a:rPr>
              <a:t> &amp; </a:t>
            </a:r>
            <a:r>
              <a:rPr lang="en-GB" sz="1600" dirty="0" err="1">
                <a:solidFill>
                  <a:schemeClr val="accent4">
                    <a:lumMod val="10000"/>
                  </a:schemeClr>
                </a:solidFill>
                <a:effectLst/>
                <a:latin typeface="Constantia" panose="02030602050306030303" pitchFamily="18" charset="0"/>
              </a:rPr>
              <a:t>Burgtor</a:t>
            </a:r>
            <a:r>
              <a:rPr lang="en-GB"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15c</a:t>
            </a:r>
            <a:r>
              <a:rPr lang="cs-CZ" sz="14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a:t>
            </a:r>
            <a:r>
              <a:rPr lang="en-GB" sz="1600" dirty="0" err="1">
                <a:solidFill>
                  <a:schemeClr val="accent4">
                    <a:lumMod val="10000"/>
                  </a:schemeClr>
                </a:solidFill>
                <a:effectLst/>
                <a:latin typeface="Constantia" panose="02030602050306030303" pitchFamily="18" charset="0"/>
              </a:rPr>
              <a:t>Salzspeicher</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salt stored before shipment to Baltic ports, 16</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18c</a:t>
            </a:r>
            <a:r>
              <a:rPr lang="cs-CZ" sz="1400" dirty="0">
                <a:solidFill>
                  <a:schemeClr val="accent4">
                    <a:lumMod val="10000"/>
                  </a:schemeClr>
                </a:solidFill>
                <a:effectLst/>
                <a:latin typeface="Constantia" panose="02030602050306030303" pitchFamily="18" charset="0"/>
              </a:rPr>
              <a:t>)</a:t>
            </a:r>
          </a:p>
        </p:txBody>
      </p:sp>
      <p:pic>
        <p:nvPicPr>
          <p:cNvPr id="5124" name="Picture 4" descr="Holstentor, emblem of the cit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086" t="8689" r="17958" b="12144"/>
          <a:stretch/>
        </p:blipFill>
        <p:spPr bwMode="auto">
          <a:xfrm>
            <a:off x="3491908" y="4572000"/>
            <a:ext cx="2736184"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Zástupný symbol pro text 2"/>
          <p:cNvSpPr txBox="1">
            <a:spLocks/>
          </p:cNvSpPr>
          <p:nvPr/>
        </p:nvSpPr>
        <p:spPr bwMode="auto">
          <a:xfrm>
            <a:off x="3708000" y="4572000"/>
            <a:ext cx="864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effectLst/>
                <a:latin typeface="Constantia" panose="02030602050306030303" pitchFamily="18" charset="0"/>
              </a:rPr>
              <a:t>Holstentor</a:t>
            </a:r>
            <a:r>
              <a:rPr lang="cs-CZ" sz="900" b="1" kern="0" dirty="0">
                <a:effectLst/>
                <a:latin typeface="Constantia" panose="02030602050306030303" pitchFamily="18" charset="0"/>
              </a:rPr>
              <a:t> </a:t>
            </a:r>
            <a:endParaRPr lang="en-GB" sz="900" kern="0" dirty="0">
              <a:effectLst/>
              <a:latin typeface="Constantia" panose="02030602050306030303" pitchFamily="18" charset="0"/>
            </a:endParaRPr>
          </a:p>
        </p:txBody>
      </p:sp>
      <p:pic>
        <p:nvPicPr>
          <p:cNvPr id="5126" name="Picture 6" descr="Lubeck panoram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678" b="5678"/>
          <a:stretch/>
        </p:blipFill>
        <p:spPr bwMode="auto">
          <a:xfrm>
            <a:off x="144000" y="2268000"/>
            <a:ext cx="32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28" name="Picture 8" descr="https://upload.wikimedia.org/wikipedia/commons/4/41/Stadssigill_foer_staden_Luebec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4001" y="36000"/>
            <a:ext cx="842663" cy="82800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s://upload.wikimedia.org/wikipedia/commons/thumb/6/66/Luebeck-Rathaus_am_Markt_von_Suedwesten_gesehen-20100905.jpg/1280px-Luebeck-Rathaus_am_Markt_von_Suedwesten_gesehen-2010090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8" b="148"/>
          <a:stretch/>
        </p:blipFill>
        <p:spPr bwMode="auto">
          <a:xfrm>
            <a:off x="5775307" y="2268000"/>
            <a:ext cx="32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34" name="Picture 14" descr="https://upload.wikimedia.org/wikipedia/commons/thumb/d/d7/Luebeck-Heiligen-Geist-Hospital_von_Westen_gesehen-20100905.jpg/1280px-Luebeck-Heiligen-Geist-Hospital_von_Westen_gesehen-20100905.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 r="19"/>
          <a:stretch/>
        </p:blipFill>
        <p:spPr bwMode="auto">
          <a:xfrm>
            <a:off x="144000" y="4572000"/>
            <a:ext cx="32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6" name="Zástupný symbol pro text 2"/>
          <p:cNvSpPr txBox="1">
            <a:spLocks/>
          </p:cNvSpPr>
          <p:nvPr/>
        </p:nvSpPr>
        <p:spPr bwMode="auto">
          <a:xfrm>
            <a:off x="360000" y="4572000"/>
            <a:ext cx="684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solidFill>
                  <a:srgbClr val="C00000"/>
                </a:solidFill>
                <a:effectLst/>
                <a:latin typeface="Constantia" panose="02030602050306030303" pitchFamily="18" charset="0"/>
              </a:rPr>
              <a:t>Hospital</a:t>
            </a:r>
            <a:r>
              <a:rPr lang="cs-CZ" sz="900" b="1" kern="0" dirty="0">
                <a:solidFill>
                  <a:srgbClr val="C00000"/>
                </a:solidFill>
                <a:effectLst/>
                <a:latin typeface="Constantia" panose="02030602050306030303" pitchFamily="18" charset="0"/>
              </a:rPr>
              <a:t> </a:t>
            </a:r>
            <a:endParaRPr lang="en-GB" sz="900" kern="0" dirty="0">
              <a:solidFill>
                <a:srgbClr val="C00000"/>
              </a:solidFill>
              <a:effectLst/>
              <a:latin typeface="Constantia" panose="02030602050306030303" pitchFamily="18" charset="0"/>
            </a:endParaRPr>
          </a:p>
        </p:txBody>
      </p:sp>
      <p:pic>
        <p:nvPicPr>
          <p:cNvPr id="5138" name="Picture 18" descr="File:Germany Luebeck overview north.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2574" t="5648" r="2222" b="7412"/>
          <a:stretch/>
        </p:blipFill>
        <p:spPr bwMode="auto">
          <a:xfrm>
            <a:off x="3492000" y="2268000"/>
            <a:ext cx="216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2" name="Zástupný symbol pro text 2"/>
          <p:cNvSpPr txBox="1">
            <a:spLocks/>
          </p:cNvSpPr>
          <p:nvPr/>
        </p:nvSpPr>
        <p:spPr bwMode="auto">
          <a:xfrm>
            <a:off x="4680000" y="2304000"/>
            <a:ext cx="864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a:effectLst/>
                <a:latin typeface="Constantia" panose="02030602050306030303" pitchFamily="18" charset="0"/>
              </a:rPr>
              <a:t>Saint Mary</a:t>
            </a:r>
            <a:endParaRPr lang="en-GB" sz="900" kern="0" dirty="0">
              <a:effectLst/>
              <a:latin typeface="Constantia" panose="02030602050306030303" pitchFamily="18" charset="0"/>
            </a:endParaRPr>
          </a:p>
        </p:txBody>
      </p:sp>
      <p:pic>
        <p:nvPicPr>
          <p:cNvPr id="5156" name="Picture 36" descr="https://upload.wikimedia.org/wikipedia/commons/4/48/L%C3%BCbeck_Salzspeicher,_Wallstra%C3%9Fe.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 r="18505"/>
          <a:stretch/>
        </p:blipFill>
        <p:spPr bwMode="auto">
          <a:xfrm>
            <a:off x="6332518" y="4572000"/>
            <a:ext cx="2664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6" name="Zástupný symbol pro text 2"/>
          <p:cNvSpPr txBox="1">
            <a:spLocks/>
          </p:cNvSpPr>
          <p:nvPr/>
        </p:nvSpPr>
        <p:spPr bwMode="auto">
          <a:xfrm>
            <a:off x="6012000" y="2304000"/>
            <a:ext cx="864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effectLst/>
                <a:latin typeface="Constantia" panose="02030602050306030303" pitchFamily="18" charset="0"/>
              </a:rPr>
              <a:t>Town</a:t>
            </a:r>
            <a:r>
              <a:rPr lang="cs-CZ" sz="900" b="1" kern="0" dirty="0">
                <a:effectLst/>
                <a:latin typeface="Constantia" panose="02030602050306030303" pitchFamily="18" charset="0"/>
              </a:rPr>
              <a:t> </a:t>
            </a:r>
            <a:r>
              <a:rPr lang="cs-CZ" sz="900" b="1" kern="0" dirty="0" err="1">
                <a:effectLst/>
                <a:latin typeface="Constantia" panose="02030602050306030303" pitchFamily="18" charset="0"/>
              </a:rPr>
              <a:t>Hall</a:t>
            </a:r>
            <a:endParaRPr lang="en-GB" sz="900" kern="0" dirty="0">
              <a:effectLst/>
              <a:latin typeface="Constantia" panose="02030602050306030303" pitchFamily="18" charset="0"/>
            </a:endParaRPr>
          </a:p>
        </p:txBody>
      </p:sp>
    </p:spTree>
    <p:extLst>
      <p:ext uri="{BB962C8B-B14F-4D97-AF65-F5344CB8AC3E}">
        <p14:creationId xmlns:p14="http://schemas.microsoft.com/office/powerpoint/2010/main" val="417020257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de-DE" sz="2800" b="1" dirty="0">
                <a:solidFill>
                  <a:schemeClr val="tx1"/>
                </a:solidFill>
                <a:effectLst/>
                <a:latin typeface="Algerian" panose="04020705040A02060702" pitchFamily="82" charset="0"/>
              </a:rPr>
              <a:t>Speicherstadt </a:t>
            </a:r>
            <a:r>
              <a:rPr lang="de-DE" sz="2800" b="1" dirty="0" err="1">
                <a:solidFill>
                  <a:schemeClr val="tx1"/>
                </a:solidFill>
                <a:effectLst/>
                <a:latin typeface="Algerian" panose="04020705040A02060702" pitchFamily="82" charset="0"/>
              </a:rPr>
              <a:t>and</a:t>
            </a:r>
            <a:r>
              <a:rPr lang="de-DE" sz="2800" b="1" dirty="0">
                <a:solidFill>
                  <a:schemeClr val="tx1"/>
                </a:solidFill>
                <a:effectLst/>
                <a:latin typeface="Algerian" panose="04020705040A02060702" pitchFamily="82" charset="0"/>
              </a:rPr>
              <a:t> </a:t>
            </a:r>
            <a:r>
              <a:rPr lang="de-DE" sz="2800" b="1" dirty="0" err="1">
                <a:solidFill>
                  <a:schemeClr val="tx1"/>
                </a:solidFill>
                <a:effectLst/>
                <a:latin typeface="Algerian" panose="04020705040A02060702" pitchFamily="82" charset="0"/>
              </a:rPr>
              <a:t>Kontorhaus</a:t>
            </a:r>
            <a:r>
              <a:rPr lang="de-DE" sz="2800" b="1" dirty="0">
                <a:solidFill>
                  <a:schemeClr val="tx1"/>
                </a:solidFill>
                <a:effectLst/>
                <a:latin typeface="Algerian" panose="04020705040A02060702" pitchFamily="82" charset="0"/>
              </a:rPr>
              <a:t> </a:t>
            </a:r>
            <a:r>
              <a:rPr lang="de-DE" sz="2800" b="1" dirty="0" err="1">
                <a:solidFill>
                  <a:schemeClr val="tx1"/>
                </a:solidFill>
                <a:effectLst/>
                <a:latin typeface="Algerian" panose="04020705040A02060702" pitchFamily="82" charset="0"/>
              </a:rPr>
              <a:t>District</a:t>
            </a:r>
            <a:r>
              <a:rPr lang="de-DE" sz="2800" b="1" dirty="0">
                <a:solidFill>
                  <a:schemeClr val="tx1"/>
                </a:solidFill>
                <a:effectLst/>
                <a:latin typeface="Algerian" panose="04020705040A02060702" pitchFamily="82" charset="0"/>
              </a:rPr>
              <a:t> </a:t>
            </a:r>
            <a:r>
              <a:rPr lang="de-DE" sz="2800" b="1" dirty="0" err="1">
                <a:solidFill>
                  <a:schemeClr val="tx1"/>
                </a:solidFill>
                <a:effectLst/>
                <a:latin typeface="Algerian" panose="04020705040A02060702" pitchFamily="82" charset="0"/>
              </a:rPr>
              <a:t>with</a:t>
            </a:r>
            <a:r>
              <a:rPr lang="de-DE" sz="2800" b="1" dirty="0">
                <a:solidFill>
                  <a:schemeClr val="tx1"/>
                </a:solidFill>
                <a:effectLst/>
                <a:latin typeface="Algerian" panose="04020705040A02060702" pitchFamily="82" charset="0"/>
              </a:rPr>
              <a:t> Chilehaus</a:t>
            </a:r>
            <a:endParaRPr lang="en-GB" sz="2800" b="1" dirty="0">
              <a:solidFill>
                <a:schemeClr val="tx1"/>
              </a:solidFill>
              <a:effectLst/>
              <a:latin typeface="Algerian" panose="04020705040A02060702" pitchFamily="82" charset="0"/>
            </a:endParaRPr>
          </a:p>
        </p:txBody>
      </p:sp>
      <p:sp>
        <p:nvSpPr>
          <p:cNvPr id="7" name="Zástupný symbol pro text 2"/>
          <p:cNvSpPr>
            <a:spLocks noGrp="1"/>
          </p:cNvSpPr>
          <p:nvPr>
            <p:ph type="body" sz="half" idx="2"/>
          </p:nvPr>
        </p:nvSpPr>
        <p:spPr>
          <a:xfrm>
            <a:off x="0" y="900000"/>
            <a:ext cx="9180000" cy="1448880"/>
          </a:xfrm>
        </p:spPr>
        <p:txBody>
          <a:bodyPr/>
          <a:lstStyle/>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Two</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urban areas in the centre of port city of Hamburg</a:t>
            </a:r>
            <a:endParaRPr lang="cs-CZ" sz="16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err="1">
                <a:solidFill>
                  <a:schemeClr val="accent4">
                    <a:lumMod val="10000"/>
                  </a:schemeClr>
                </a:solidFill>
                <a:effectLst/>
                <a:latin typeface="Constantia" panose="02030602050306030303" pitchFamily="18" charset="0"/>
              </a:rPr>
              <a:t>Speicherstadt</a:t>
            </a:r>
            <a:r>
              <a:rPr lang="en-GB" sz="1600" dirty="0">
                <a:solidFill>
                  <a:schemeClr val="accent4">
                    <a:lumMod val="10000"/>
                  </a:schemeClr>
                </a:solidFill>
                <a:effectLst/>
                <a:latin typeface="Constantia" panose="02030602050306030303" pitchFamily="18" charset="0"/>
              </a:rPr>
              <a:t> </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on group of narrow islands in the Elbe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1885</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1927</a:t>
            </a:r>
            <a:r>
              <a:rPr lang="cs-CZ" sz="14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historic ensemble of port warehouses</a:t>
            </a:r>
            <a:r>
              <a:rPr lang="cs-CZ" sz="1400" dirty="0">
                <a:solidFill>
                  <a:schemeClr val="accent4">
                    <a:lumMod val="10000"/>
                  </a:schemeClr>
                </a:solidFill>
                <a:effectLst/>
                <a:latin typeface="Constantia" panose="02030602050306030303" pitchFamily="18" charset="0"/>
              </a:rPr>
              <a:t>)</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15 huge warehouse blocks, ancillary buildings &amp; connecting network of streets, canals &amp; bridges</a:t>
            </a:r>
            <a:endParaRPr lang="cs-CZ" sz="16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err="1">
                <a:solidFill>
                  <a:schemeClr val="accent4">
                    <a:lumMod val="10000"/>
                  </a:schemeClr>
                </a:solidFill>
                <a:effectLst/>
                <a:latin typeface="Constantia" panose="02030602050306030303" pitchFamily="18" charset="0"/>
              </a:rPr>
              <a:t>Kontorhaus</a:t>
            </a:r>
            <a:r>
              <a:rPr lang="en-GB" sz="1600" dirty="0">
                <a:solidFill>
                  <a:schemeClr val="accent4">
                    <a:lumMod val="10000"/>
                  </a:schemeClr>
                </a:solidFill>
                <a:effectLst/>
                <a:latin typeface="Constantia" panose="02030602050306030303" pitchFamily="18" charset="0"/>
              </a:rPr>
              <a:t> district </a:t>
            </a:r>
            <a:r>
              <a:rPr lang="cs-CZ" sz="1600" dirty="0">
                <a:solidFill>
                  <a:schemeClr val="accent4">
                    <a:lumMod val="10000"/>
                  </a:schemeClr>
                </a:solidFill>
                <a:effectLst/>
                <a:latin typeface="Constantia" panose="02030602050306030303" pitchFamily="18" charset="0"/>
              </a:rPr>
              <a:t>– 8</a:t>
            </a:r>
            <a:r>
              <a:rPr lang="en-GB" sz="1600" dirty="0">
                <a:solidFill>
                  <a:schemeClr val="accent4">
                    <a:lumMod val="10000"/>
                  </a:schemeClr>
                </a:solidFill>
                <a:effectLst/>
                <a:latin typeface="Constantia" panose="02030602050306030303" pitchFamily="18" charset="0"/>
              </a:rPr>
              <a:t> very large office complexes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1920s</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1940s</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 to house port-related businesses</a:t>
            </a:r>
            <a:r>
              <a:rPr lang="cs-CZ" sz="1400" dirty="0">
                <a:solidFill>
                  <a:schemeClr val="accent4">
                    <a:lumMod val="10000"/>
                  </a:schemeClr>
                </a:solidFill>
                <a:effectLst/>
                <a:latin typeface="Constantia" panose="02030602050306030303" pitchFamily="18" charset="0"/>
              </a:rPr>
              <a:t>)</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Modernist</a:t>
            </a:r>
            <a:r>
              <a:rPr lang="cs-CZ" sz="1600" dirty="0">
                <a:solidFill>
                  <a:schemeClr val="accent4">
                    <a:lumMod val="10000"/>
                  </a:schemeClr>
                </a:solidFill>
                <a:effectLst/>
                <a:latin typeface="Constantia" panose="02030602050306030303" pitchFamily="18" charset="0"/>
              </a:rPr>
              <a:t> </a:t>
            </a:r>
            <a:r>
              <a:rPr lang="en-GB" sz="1600" dirty="0" err="1">
                <a:solidFill>
                  <a:schemeClr val="accent4">
                    <a:lumMod val="10000"/>
                  </a:schemeClr>
                </a:solidFill>
                <a:effectLst/>
                <a:latin typeface="Constantia" panose="02030602050306030303" pitchFamily="18" charset="0"/>
              </a:rPr>
              <a:t>Chilehaus</a:t>
            </a:r>
            <a:r>
              <a:rPr lang="en-GB" sz="1600" dirty="0">
                <a:solidFill>
                  <a:schemeClr val="accent4">
                    <a:lumMod val="10000"/>
                  </a:schemeClr>
                </a:solidFill>
                <a:effectLst/>
                <a:latin typeface="Constantia" panose="02030602050306030303" pitchFamily="18" charset="0"/>
              </a:rPr>
              <a:t> office building </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one of most outstanding complexes within the district</a:t>
            </a:r>
            <a:endParaRPr lang="cs-CZ" sz="1600" dirty="0">
              <a:solidFill>
                <a:schemeClr val="accent4">
                  <a:lumMod val="10000"/>
                </a:schemeClr>
              </a:solidFill>
              <a:effectLst/>
              <a:latin typeface="Constantia" panose="02030602050306030303" pitchFamily="18" charset="0"/>
            </a:endParaRPr>
          </a:p>
        </p:txBody>
      </p:sp>
      <p:pic>
        <p:nvPicPr>
          <p:cNvPr id="7172" name="Picture 4" descr="A technical cross-section of houses and waterbodies."/>
          <p:cNvPicPr>
            <a:picLocks noChangeAspect="1" noChangeArrowheads="1"/>
          </p:cNvPicPr>
          <p:nvPr/>
        </p:nvPicPr>
        <p:blipFill rotWithShape="1">
          <a:blip r:embed="rId2">
            <a:extLst>
              <a:ext uri="{28A0092B-C50C-407E-A947-70E740481C1C}">
                <a14:useLocalDpi xmlns:a14="http://schemas.microsoft.com/office/drawing/2010/main" val="0"/>
              </a:ext>
            </a:extLst>
          </a:blip>
          <a:srcRect l="32189" r="36481"/>
          <a:stretch/>
        </p:blipFill>
        <p:spPr bwMode="auto">
          <a:xfrm>
            <a:off x="252000" y="5533734"/>
            <a:ext cx="3312368" cy="1209676"/>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176" name="Picture 8" descr="Phb dt 8257 Sprinkenhof.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8" b="148"/>
          <a:stretch/>
        </p:blipFill>
        <p:spPr bwMode="auto">
          <a:xfrm>
            <a:off x="2556000" y="2340000"/>
            <a:ext cx="32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Zástupný symbol pro text 2"/>
          <p:cNvSpPr txBox="1">
            <a:spLocks/>
          </p:cNvSpPr>
          <p:nvPr/>
        </p:nvSpPr>
        <p:spPr bwMode="auto">
          <a:xfrm>
            <a:off x="4606871" y="2364743"/>
            <a:ext cx="864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solidFill>
                  <a:srgbClr val="C00000"/>
                </a:solidFill>
                <a:effectLst/>
                <a:latin typeface="Constantia" panose="02030602050306030303" pitchFamily="18" charset="0"/>
              </a:rPr>
              <a:t>Kontorhaus</a:t>
            </a:r>
            <a:r>
              <a:rPr lang="cs-CZ" sz="900" b="1" kern="0" dirty="0">
                <a:solidFill>
                  <a:srgbClr val="C00000"/>
                </a:solidFill>
                <a:effectLst/>
                <a:latin typeface="Constantia" panose="02030602050306030303" pitchFamily="18" charset="0"/>
              </a:rPr>
              <a:t> </a:t>
            </a:r>
            <a:endParaRPr lang="en-GB" sz="900" kern="0" dirty="0">
              <a:solidFill>
                <a:srgbClr val="C00000"/>
              </a:solidFill>
              <a:effectLst/>
              <a:latin typeface="Constantia" panose="02030602050306030303" pitchFamily="18" charset="0"/>
            </a:endParaRPr>
          </a:p>
        </p:txBody>
      </p:sp>
      <p:pic>
        <p:nvPicPr>
          <p:cNvPr id="7184" name="Picture 16" descr="http://bueromarkt-hamburg.de/wp-content/uploads/2011/05/chilehausnach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737" t="16939" r="22364" b="3711"/>
          <a:stretch/>
        </p:blipFill>
        <p:spPr bwMode="auto">
          <a:xfrm>
            <a:off x="6774808" y="4654800"/>
            <a:ext cx="2160000" cy="2088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186" name="Picture 18" descr="http://images.boomsbeat.com/data/images/full/85889/1-jp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437" t="3255" r="13315" b="2968"/>
          <a:stretch/>
        </p:blipFill>
        <p:spPr bwMode="auto">
          <a:xfrm>
            <a:off x="6005037" y="2340000"/>
            <a:ext cx="216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192" name="Picture 24" descr="https://farm9.staticflickr.com/8798/16511220514_d7c851abc9_c.jpg"/>
          <p:cNvPicPr>
            <a:picLocks noChangeAspect="1" noChangeArrowheads="1"/>
          </p:cNvPicPr>
          <p:nvPr/>
        </p:nvPicPr>
        <p:blipFill rotWithShape="1">
          <a:blip r:embed="rId6">
            <a:extLst>
              <a:ext uri="{28A0092B-C50C-407E-A947-70E740481C1C}">
                <a14:useLocalDpi xmlns:a14="http://schemas.microsoft.com/office/drawing/2010/main" val="0"/>
              </a:ext>
            </a:extLst>
          </a:blip>
          <a:srcRect l="11566" t="1110" r="17576" b="2212"/>
          <a:stretch/>
        </p:blipFill>
        <p:spPr bwMode="auto">
          <a:xfrm>
            <a:off x="3765432" y="4655178"/>
            <a:ext cx="2808312" cy="2088232"/>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 name="Picture 6" descr="Aerial view of warehouses pervaded by loading canals and street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028"/>
          <a:stretch/>
        </p:blipFill>
        <p:spPr bwMode="auto">
          <a:xfrm>
            <a:off x="252000" y="2340000"/>
            <a:ext cx="2061721" cy="3033216"/>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77321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chemeClr val="tx1"/>
                </a:solidFill>
                <a:effectLst/>
                <a:latin typeface="Algerian" panose="04020705040A02060702" pitchFamily="82" charset="0"/>
              </a:rPr>
              <a:t>Town Hall and Roland on the Marketplace of Bremen</a:t>
            </a:r>
          </a:p>
        </p:txBody>
      </p:sp>
      <p:sp>
        <p:nvSpPr>
          <p:cNvPr id="7" name="Zástupný symbol pro text 2"/>
          <p:cNvSpPr>
            <a:spLocks noGrp="1"/>
          </p:cNvSpPr>
          <p:nvPr>
            <p:ph type="body" sz="half" idx="2"/>
          </p:nvPr>
        </p:nvSpPr>
        <p:spPr>
          <a:xfrm>
            <a:off x="0" y="900000"/>
            <a:ext cx="9180000" cy="1952936"/>
          </a:xfrm>
        </p:spPr>
        <p:txBody>
          <a:bodyPr/>
          <a:lstStyle/>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Old Town Hall </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Gothic style, 15c (after Bremen joined Hanseatic League)</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Large</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windows, high gable, decoration of facade</a:t>
            </a:r>
            <a:r>
              <a:rPr lang="cs-CZ" sz="16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a:t>
            </a:r>
            <a:r>
              <a:rPr lang="cs-CZ" sz="1400" dirty="0">
                <a:solidFill>
                  <a:schemeClr val="accent4">
                    <a:lumMod val="10000"/>
                  </a:schemeClr>
                </a:solidFill>
                <a:effectLst/>
                <a:latin typeface="Constantia" panose="02030602050306030303" pitchFamily="18" charset="0"/>
              </a:rPr>
              <a:t>17c, </a:t>
            </a:r>
            <a:r>
              <a:rPr lang="en-GB" sz="1400" dirty="0">
                <a:solidFill>
                  <a:schemeClr val="accent4">
                    <a:lumMod val="10000"/>
                  </a:schemeClr>
                </a:solidFill>
                <a:effectLst/>
                <a:latin typeface="Constantia" panose="02030602050306030303" pitchFamily="18" charset="0"/>
              </a:rPr>
              <a:t>statues representing emperor &amp; prince electors)</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Ground</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floor </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one large hall with oak pillars</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upper floor </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main festivity hall</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underground </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wine cellar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one hall with stone pillars</a:t>
            </a:r>
            <a:r>
              <a:rPr lang="cs-CZ" sz="1400" dirty="0">
                <a:solidFill>
                  <a:schemeClr val="accent4">
                    <a:lumMod val="10000"/>
                  </a:schemeClr>
                </a:solidFill>
                <a:effectLst/>
                <a:latin typeface="Constantia" panose="02030602050306030303" pitchFamily="18" charset="0"/>
              </a:rPr>
              <a:t>)</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Statue of Roland </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symbol of market rights &amp; privileges of free</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imperial city of Bremen</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5.5 m</a:t>
            </a:r>
            <a:r>
              <a:rPr lang="cs-CZ" sz="14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1404</a:t>
            </a:r>
            <a:r>
              <a:rPr lang="cs-CZ" sz="1400" dirty="0">
                <a:solidFill>
                  <a:schemeClr val="accent4">
                    <a:lumMod val="10000"/>
                  </a:schemeClr>
                </a:solidFill>
                <a:effectLst/>
                <a:latin typeface="Constantia" panose="02030602050306030303" pitchFamily="18" charset="0"/>
              </a:rPr>
              <a:t>)</a:t>
            </a:r>
          </a:p>
        </p:txBody>
      </p:sp>
      <p:pic>
        <p:nvPicPr>
          <p:cNvPr id="8194" name="Picture 2" descr="RolandBremen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000" y="2376000"/>
            <a:ext cx="1524000" cy="4295775"/>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206" name="Picture 14" descr="http://www.rathaus.bremen.de/fastmedia/12/thumbnails/Rathaus_au%DFen.jpg.38786.jpg"/>
          <p:cNvPicPr>
            <a:picLocks noChangeAspect="1" noChangeArrowheads="1"/>
          </p:cNvPicPr>
          <p:nvPr/>
        </p:nvPicPr>
        <p:blipFill rotWithShape="1">
          <a:blip r:embed="rId3">
            <a:extLst>
              <a:ext uri="{28A0092B-C50C-407E-A947-70E740481C1C}">
                <a14:useLocalDpi xmlns:a14="http://schemas.microsoft.com/office/drawing/2010/main" val="0"/>
              </a:ext>
            </a:extLst>
          </a:blip>
          <a:srcRect l="2798" t="2663" b="128"/>
          <a:stretch/>
        </p:blipFill>
        <p:spPr bwMode="auto">
          <a:xfrm>
            <a:off x="2124000" y="2304000"/>
            <a:ext cx="32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218" name="Picture 26" descr="http://cdn.tomas-travel.com/btz/repository/DEU99999990021103028/DEU99999990027100431/DEU9999999003655978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124000" y="4572000"/>
            <a:ext cx="32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224" name="Picture 32" descr="http://aviasovet.ru/blog/wp-content/uploads/2014/06/%D0%A4%D0%BE%D1%82%D0%BE-%E2%84%96-16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85" t="3568" r="2105" b="10577"/>
          <a:stretch/>
        </p:blipFill>
        <p:spPr bwMode="auto">
          <a:xfrm>
            <a:off x="5544000" y="4572000"/>
            <a:ext cx="32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228" name="Picture 36" descr="http://previews.123rf.com/images/jorisvo/jorisvo1304/jorisvo130400060/19121469-Statues-at-the-Town-Hall-Rathaus-of-Bremen-northwestern-Germany-These-statues-were-created-before-19-Stock-Photo.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tretch/>
        </p:blipFill>
        <p:spPr bwMode="auto">
          <a:xfrm>
            <a:off x="5544000" y="2304000"/>
            <a:ext cx="32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40857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err="1">
                <a:solidFill>
                  <a:schemeClr val="tx1"/>
                </a:solidFill>
                <a:effectLst/>
                <a:latin typeface="Algerian" panose="04020705040A02060702" pitchFamily="82" charset="0"/>
              </a:rPr>
              <a:t>Museumsinsel</a:t>
            </a:r>
            <a:r>
              <a:rPr lang="en-GB" sz="2800" b="1" dirty="0">
                <a:solidFill>
                  <a:schemeClr val="tx1"/>
                </a:solidFill>
                <a:effectLst/>
                <a:latin typeface="Algerian" panose="04020705040A02060702" pitchFamily="82" charset="0"/>
              </a:rPr>
              <a:t> </a:t>
            </a:r>
            <a:r>
              <a:rPr lang="en-GB" sz="2000" b="1" dirty="0">
                <a:solidFill>
                  <a:schemeClr val="tx1"/>
                </a:solidFill>
                <a:effectLst/>
                <a:latin typeface="Algerian" panose="04020705040A02060702" pitchFamily="82" charset="0"/>
              </a:rPr>
              <a:t>(Museum Island)</a:t>
            </a:r>
            <a:r>
              <a:rPr lang="en-GB" sz="2800" b="1" dirty="0">
                <a:solidFill>
                  <a:schemeClr val="tx1"/>
                </a:solidFill>
                <a:effectLst/>
                <a:latin typeface="Algerian" panose="04020705040A02060702" pitchFamily="82" charset="0"/>
              </a:rPr>
              <a:t>, Berlin</a:t>
            </a:r>
          </a:p>
        </p:txBody>
      </p:sp>
      <p:sp>
        <p:nvSpPr>
          <p:cNvPr id="7" name="Zástupný symbol pro text 2"/>
          <p:cNvSpPr>
            <a:spLocks noGrp="1"/>
          </p:cNvSpPr>
          <p:nvPr>
            <p:ph type="body" sz="half" idx="2"/>
          </p:nvPr>
        </p:nvSpPr>
        <p:spPr>
          <a:xfrm>
            <a:off x="0" y="900000"/>
            <a:ext cx="9144000" cy="1304864"/>
          </a:xfrm>
        </p:spPr>
        <p:txBody>
          <a:bodyPr/>
          <a:lstStyle/>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Five</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museums on Museum Island</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1824</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1930</a:t>
            </a:r>
            <a:r>
              <a:rPr lang="cs-CZ" sz="14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collections</a:t>
            </a:r>
            <a:r>
              <a:rPr lang="cs-CZ" sz="14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trace development of civilizations through ages</a:t>
            </a:r>
            <a:r>
              <a:rPr lang="cs-CZ" sz="1400" dirty="0">
                <a:solidFill>
                  <a:schemeClr val="accent4">
                    <a:lumMod val="10000"/>
                  </a:schemeClr>
                </a:solidFill>
                <a:effectLst/>
                <a:latin typeface="Constantia" panose="02030602050306030303" pitchFamily="18" charset="0"/>
              </a:rPr>
              <a:t>)</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Old Museum </a:t>
            </a:r>
            <a:r>
              <a:rPr lang="en-GB" sz="1400" dirty="0">
                <a:solidFill>
                  <a:schemeClr val="accent4">
                    <a:lumMod val="10000"/>
                  </a:schemeClr>
                </a:solidFill>
                <a:effectLst/>
                <a:latin typeface="Constantia" panose="02030602050306030303" pitchFamily="18" charset="0"/>
              </a:rPr>
              <a:t>(</a:t>
            </a:r>
            <a:r>
              <a:rPr lang="en-GB" sz="1400" dirty="0" err="1">
                <a:solidFill>
                  <a:schemeClr val="accent4">
                    <a:lumMod val="10000"/>
                  </a:schemeClr>
                </a:solidFill>
                <a:effectLst/>
                <a:latin typeface="Constantia" panose="02030602050306030303" pitchFamily="18" charset="0"/>
              </a:rPr>
              <a:t>Altes</a:t>
            </a:r>
            <a:r>
              <a:rPr lang="en-GB" sz="1400" dirty="0">
                <a:solidFill>
                  <a:schemeClr val="accent4">
                    <a:lumMod val="10000"/>
                  </a:schemeClr>
                </a:solidFill>
                <a:effectLst/>
                <a:latin typeface="Constantia" panose="02030602050306030303" pitchFamily="18" charset="0"/>
              </a:rPr>
              <a:t> Museum</a:t>
            </a:r>
            <a:r>
              <a:rPr lang="cs-CZ" sz="14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collections of antiquities</a:t>
            </a:r>
            <a:r>
              <a:rPr lang="cs-CZ" sz="14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New Museum </a:t>
            </a:r>
            <a:r>
              <a:rPr lang="en-GB" sz="1400" dirty="0">
                <a:solidFill>
                  <a:schemeClr val="accent4">
                    <a:lumMod val="10000"/>
                  </a:schemeClr>
                </a:solidFill>
                <a:effectLst/>
                <a:latin typeface="Constantia" panose="02030602050306030303" pitchFamily="18" charset="0"/>
              </a:rPr>
              <a:t>(</a:t>
            </a:r>
            <a:r>
              <a:rPr lang="en-GB" sz="1400" dirty="0" err="1">
                <a:solidFill>
                  <a:schemeClr val="accent4">
                    <a:lumMod val="10000"/>
                  </a:schemeClr>
                </a:solidFill>
                <a:effectLst/>
                <a:latin typeface="Constantia" panose="02030602050306030303" pitchFamily="18" charset="0"/>
              </a:rPr>
              <a:t>Neues</a:t>
            </a:r>
            <a:r>
              <a:rPr lang="en-GB" sz="1400" dirty="0">
                <a:solidFill>
                  <a:schemeClr val="accent4">
                    <a:lumMod val="10000"/>
                  </a:schemeClr>
                </a:solidFill>
                <a:effectLst/>
                <a:latin typeface="Constantia" panose="02030602050306030303" pitchFamily="18" charset="0"/>
              </a:rPr>
              <a:t> Museum</a:t>
            </a:r>
            <a:r>
              <a:rPr lang="cs-CZ" sz="14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Egyptian, Prehistory &amp; Early History</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 bust of Nefertiti</a:t>
            </a:r>
            <a:r>
              <a:rPr lang="cs-CZ" sz="1400" dirty="0">
                <a:solidFill>
                  <a:schemeClr val="accent4">
                    <a:lumMod val="10000"/>
                  </a:schemeClr>
                </a:solidFill>
                <a:effectLst/>
                <a:latin typeface="Constantia" panose="02030602050306030303" pitchFamily="18" charset="0"/>
              </a:rPr>
              <a:t>, 2009)</a:t>
            </a:r>
            <a:r>
              <a:rPr lang="en-GB" sz="1600" dirty="0">
                <a:solidFill>
                  <a:schemeClr val="accent4">
                    <a:lumMod val="10000"/>
                  </a:schemeClr>
                </a:solidFill>
                <a:effectLst/>
                <a:latin typeface="Constantia" panose="02030602050306030303" pitchFamily="18" charset="0"/>
              </a:rPr>
              <a:t>, Old National Gallery </a:t>
            </a:r>
            <a:r>
              <a:rPr lang="en-GB" sz="1400" dirty="0">
                <a:solidFill>
                  <a:schemeClr val="accent4">
                    <a:lumMod val="10000"/>
                  </a:schemeClr>
                </a:solidFill>
                <a:effectLst/>
                <a:latin typeface="Constantia" panose="02030602050306030303" pitchFamily="18" charset="0"/>
              </a:rPr>
              <a:t>(</a:t>
            </a:r>
            <a:r>
              <a:rPr lang="en-GB" sz="1400" dirty="0" err="1">
                <a:solidFill>
                  <a:schemeClr val="accent4">
                    <a:lumMod val="10000"/>
                  </a:schemeClr>
                </a:solidFill>
                <a:effectLst/>
                <a:latin typeface="Constantia" panose="02030602050306030303" pitchFamily="18" charset="0"/>
              </a:rPr>
              <a:t>Alte</a:t>
            </a:r>
            <a:r>
              <a:rPr lang="en-GB" sz="1400" dirty="0">
                <a:solidFill>
                  <a:schemeClr val="accent4">
                    <a:lumMod val="10000"/>
                  </a:schemeClr>
                </a:solidFill>
                <a:effectLst/>
                <a:latin typeface="Constantia" panose="02030602050306030303" pitchFamily="18" charset="0"/>
              </a:rPr>
              <a:t> </a:t>
            </a:r>
            <a:r>
              <a:rPr lang="en-GB" sz="1400" dirty="0" err="1">
                <a:solidFill>
                  <a:schemeClr val="accent4">
                    <a:lumMod val="10000"/>
                  </a:schemeClr>
                </a:solidFill>
                <a:effectLst/>
                <a:latin typeface="Constantia" panose="02030602050306030303" pitchFamily="18" charset="0"/>
              </a:rPr>
              <a:t>Nationgalerie</a:t>
            </a:r>
            <a:r>
              <a:rPr lang="en-GB" sz="14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Bode Museum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sculptures</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 late Antique &amp; Byzantine art</a:t>
            </a:r>
            <a:r>
              <a:rPr lang="cs-CZ" sz="14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a:t>
            </a:r>
            <a:r>
              <a:rPr lang="en-GB" sz="1600" dirty="0" err="1">
                <a:solidFill>
                  <a:schemeClr val="accent4">
                    <a:lumMod val="10000"/>
                  </a:schemeClr>
                </a:solidFill>
                <a:effectLst/>
                <a:latin typeface="Constantia" panose="02030602050306030303" pitchFamily="18" charset="0"/>
              </a:rPr>
              <a:t>Pergamon</a:t>
            </a:r>
            <a:r>
              <a:rPr lang="en-GB" sz="1600" dirty="0">
                <a:solidFill>
                  <a:schemeClr val="accent4">
                    <a:lumMod val="10000"/>
                  </a:schemeClr>
                </a:solidFill>
                <a:effectLst/>
                <a:latin typeface="Constantia" panose="02030602050306030303" pitchFamily="18" charset="0"/>
              </a:rPr>
              <a:t> Museum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reconstructed monumental buildings </a:t>
            </a:r>
            <a:r>
              <a:rPr lang="cs-CZ" sz="1400" dirty="0">
                <a:solidFill>
                  <a:schemeClr val="accent4">
                    <a:lumMod val="10000"/>
                  </a:schemeClr>
                </a:solidFill>
                <a:effectLst/>
                <a:latin typeface="Constantia" panose="02030602050306030303" pitchFamily="18" charset="0"/>
              </a:rPr>
              <a:t>– </a:t>
            </a:r>
            <a:r>
              <a:rPr lang="en-GB" sz="1400" dirty="0" err="1">
                <a:solidFill>
                  <a:schemeClr val="accent4">
                    <a:lumMod val="10000"/>
                  </a:schemeClr>
                </a:solidFill>
                <a:effectLst/>
                <a:latin typeface="Constantia" panose="02030602050306030303" pitchFamily="18" charset="0"/>
              </a:rPr>
              <a:t>Pergamon</a:t>
            </a:r>
            <a:r>
              <a:rPr lang="en-GB" sz="1400" dirty="0">
                <a:solidFill>
                  <a:schemeClr val="accent4">
                    <a:lumMod val="10000"/>
                  </a:schemeClr>
                </a:solidFill>
                <a:effectLst/>
                <a:latin typeface="Constantia" panose="02030602050306030303" pitchFamily="18" charset="0"/>
              </a:rPr>
              <a:t> Altar, Market Gate of Miletus, Ishtar Gate of Babylon</a:t>
            </a:r>
            <a:r>
              <a:rPr lang="cs-CZ" sz="1400" dirty="0">
                <a:solidFill>
                  <a:schemeClr val="accent4">
                    <a:lumMod val="10000"/>
                  </a:schemeClr>
                </a:solidFill>
                <a:effectLst/>
                <a:latin typeface="Constantia" panose="02030602050306030303" pitchFamily="18" charset="0"/>
              </a:rPr>
              <a:t>)</a:t>
            </a:r>
          </a:p>
        </p:txBody>
      </p:sp>
      <p:pic>
        <p:nvPicPr>
          <p:cNvPr id="10242" name="Picture 2" descr="Berlin Museumsinsel Fernsehturm.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483" t="21743" r="3825" b="9683"/>
          <a:stretch/>
        </p:blipFill>
        <p:spPr bwMode="auto">
          <a:xfrm>
            <a:off x="180000" y="2232000"/>
            <a:ext cx="3383888"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Zástupný symbol pro text 2"/>
          <p:cNvSpPr txBox="1">
            <a:spLocks/>
          </p:cNvSpPr>
          <p:nvPr/>
        </p:nvSpPr>
        <p:spPr bwMode="auto">
          <a:xfrm>
            <a:off x="2614191" y="2268000"/>
            <a:ext cx="468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a:effectLst/>
                <a:latin typeface="Constantia" panose="02030602050306030303" pitchFamily="18" charset="0"/>
              </a:rPr>
              <a:t>Bode </a:t>
            </a:r>
            <a:endParaRPr lang="en-GB" sz="900" kern="0" dirty="0">
              <a:effectLst/>
              <a:latin typeface="Constantia" panose="02030602050306030303" pitchFamily="18" charset="0"/>
            </a:endParaRPr>
          </a:p>
        </p:txBody>
      </p:sp>
      <p:sp>
        <p:nvSpPr>
          <p:cNvPr id="14" name="Zástupný symbol pro text 2"/>
          <p:cNvSpPr txBox="1">
            <a:spLocks/>
          </p:cNvSpPr>
          <p:nvPr/>
        </p:nvSpPr>
        <p:spPr bwMode="auto">
          <a:xfrm>
            <a:off x="7003763" y="-3496038"/>
            <a:ext cx="756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a:effectLst/>
                <a:latin typeface="Constantia" panose="02030602050306030303" pitchFamily="18" charset="0"/>
              </a:rPr>
              <a:t>Pergamon </a:t>
            </a:r>
            <a:endParaRPr lang="en-GB" sz="900" kern="0" dirty="0">
              <a:effectLst/>
              <a:latin typeface="Constantia" panose="02030602050306030303" pitchFamily="18" charset="0"/>
            </a:endParaRPr>
          </a:p>
        </p:txBody>
      </p:sp>
      <p:pic>
        <p:nvPicPr>
          <p:cNvPr id="10252" name="Picture 12" descr="Nofretete Neues Muse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4557" y="2232000"/>
            <a:ext cx="147663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54" name="Picture 14" descr="Alte Nationalgalerie abends (Zuschnit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749" t="9368" r="19813" b="13695"/>
          <a:stretch/>
        </p:blipFill>
        <p:spPr bwMode="auto">
          <a:xfrm>
            <a:off x="180000" y="4536000"/>
            <a:ext cx="2351061"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60" name="Picture 20" descr="https://www.heiligenlexikon.de/Fotos/Paulus-Mission45.jpg"/>
          <p:cNvPicPr>
            <a:picLocks noChangeArrowheads="1"/>
          </p:cNvPicPr>
          <p:nvPr/>
        </p:nvPicPr>
        <p:blipFill rotWithShape="1">
          <a:blip r:embed="rId5">
            <a:extLst>
              <a:ext uri="{28A0092B-C50C-407E-A947-70E740481C1C}">
                <a14:useLocalDpi xmlns:a14="http://schemas.microsoft.com/office/drawing/2010/main" val="0"/>
              </a:ext>
            </a:extLst>
          </a:blip>
          <a:srcRect l="5050" r="3803"/>
          <a:stretch/>
        </p:blipFill>
        <p:spPr bwMode="auto">
          <a:xfrm>
            <a:off x="5582706" y="4536000"/>
            <a:ext cx="342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1" name="Zástupný symbol pro text 2"/>
          <p:cNvSpPr txBox="1">
            <a:spLocks/>
          </p:cNvSpPr>
          <p:nvPr/>
        </p:nvSpPr>
        <p:spPr bwMode="auto">
          <a:xfrm>
            <a:off x="7711543" y="4536000"/>
            <a:ext cx="1080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solidFill>
                  <a:srgbClr val="C00000"/>
                </a:solidFill>
                <a:effectLst/>
                <a:latin typeface="Constantia" panose="02030602050306030303" pitchFamily="18" charset="0"/>
              </a:rPr>
              <a:t>Markttor</a:t>
            </a:r>
            <a:r>
              <a:rPr lang="cs-CZ" sz="900" b="1" kern="0" dirty="0">
                <a:solidFill>
                  <a:srgbClr val="C00000"/>
                </a:solidFill>
                <a:effectLst/>
                <a:latin typeface="Constantia" panose="02030602050306030303" pitchFamily="18" charset="0"/>
              </a:rPr>
              <a:t> Milet</a:t>
            </a:r>
            <a:endParaRPr lang="en-GB" sz="900" kern="0" dirty="0">
              <a:solidFill>
                <a:srgbClr val="C00000"/>
              </a:solidFill>
              <a:effectLst/>
              <a:latin typeface="Constantia" panose="02030602050306030303" pitchFamily="18" charset="0"/>
            </a:endParaRPr>
          </a:p>
        </p:txBody>
      </p:sp>
      <p:pic>
        <p:nvPicPr>
          <p:cNvPr id="10264" name="Picture 24" descr="https://ilyastravelphotos.files.wordpress.com/2012/10/pergamonmuseum-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59" r="8426"/>
          <a:stretch/>
        </p:blipFill>
        <p:spPr bwMode="auto">
          <a:xfrm>
            <a:off x="2614191" y="4536000"/>
            <a:ext cx="2880321"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66" name="Picture 26" descr="http://upload.wikimedia.org/wikipedia/commons/2/2d/Pergamonmuseum_Pergamonaltar.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789" b="17951"/>
          <a:stretch/>
        </p:blipFill>
        <p:spPr bwMode="auto">
          <a:xfrm>
            <a:off x="5316136" y="2232000"/>
            <a:ext cx="368657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6" name="Zástupný symbol pro text 2"/>
          <p:cNvSpPr txBox="1">
            <a:spLocks/>
          </p:cNvSpPr>
          <p:nvPr/>
        </p:nvSpPr>
        <p:spPr bwMode="auto">
          <a:xfrm>
            <a:off x="5411322" y="2260451"/>
            <a:ext cx="1080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a:solidFill>
                  <a:srgbClr val="C00000"/>
                </a:solidFill>
                <a:effectLst/>
                <a:latin typeface="Constantia" panose="02030602050306030303" pitchFamily="18" charset="0"/>
              </a:rPr>
              <a:t>Pergamon </a:t>
            </a:r>
            <a:r>
              <a:rPr lang="cs-CZ" sz="900" b="1" kern="0" dirty="0" err="1">
                <a:solidFill>
                  <a:srgbClr val="C00000"/>
                </a:solidFill>
                <a:effectLst/>
                <a:latin typeface="Constantia" panose="02030602050306030303" pitchFamily="18" charset="0"/>
              </a:rPr>
              <a:t>Altar</a:t>
            </a:r>
            <a:r>
              <a:rPr lang="cs-CZ" sz="900" b="1" kern="0" dirty="0">
                <a:solidFill>
                  <a:srgbClr val="C00000"/>
                </a:solidFill>
                <a:effectLst/>
                <a:latin typeface="Constantia" panose="02030602050306030303" pitchFamily="18" charset="0"/>
              </a:rPr>
              <a:t> </a:t>
            </a:r>
            <a:endParaRPr lang="en-GB" sz="900" kern="0" dirty="0">
              <a:solidFill>
                <a:srgbClr val="C00000"/>
              </a:solidFill>
              <a:effectLst/>
              <a:latin typeface="Constantia" panose="02030602050306030303" pitchFamily="18" charset="0"/>
            </a:endParaRPr>
          </a:p>
        </p:txBody>
      </p:sp>
      <p:sp>
        <p:nvSpPr>
          <p:cNvPr id="27" name="Zástupný symbol pro text 2"/>
          <p:cNvSpPr txBox="1">
            <a:spLocks/>
          </p:cNvSpPr>
          <p:nvPr/>
        </p:nvSpPr>
        <p:spPr bwMode="auto">
          <a:xfrm>
            <a:off x="1908000" y="4536000"/>
            <a:ext cx="540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effectLst/>
                <a:latin typeface="Constantia" panose="02030602050306030303" pitchFamily="18" charset="0"/>
              </a:rPr>
              <a:t>Galery</a:t>
            </a:r>
            <a:r>
              <a:rPr lang="cs-CZ" sz="900" b="1" kern="0" dirty="0">
                <a:effectLst/>
                <a:latin typeface="Constantia" panose="02030602050306030303" pitchFamily="18" charset="0"/>
              </a:rPr>
              <a:t> </a:t>
            </a:r>
            <a:endParaRPr lang="en-GB" sz="900" kern="0" dirty="0">
              <a:effectLst/>
              <a:latin typeface="Constantia" panose="02030602050306030303" pitchFamily="18" charset="0"/>
            </a:endParaRPr>
          </a:p>
        </p:txBody>
      </p:sp>
    </p:spTree>
    <p:extLst>
      <p:ext uri="{BB962C8B-B14F-4D97-AF65-F5344CB8AC3E}">
        <p14:creationId xmlns:p14="http://schemas.microsoft.com/office/powerpoint/2010/main" val="364311471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1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rgbClr val="FFFFFF"/>
                </a:solidFill>
                <a:effectLst/>
                <a:latin typeface="Algerian" panose="04020705040A02060702" pitchFamily="82" charset="0"/>
              </a:rPr>
              <a:t>Northern Germany</a:t>
            </a:r>
          </a:p>
        </p:txBody>
      </p:sp>
      <p:sp>
        <p:nvSpPr>
          <p:cNvPr id="17" name="Zástupný symbol pro text 2"/>
          <p:cNvSpPr>
            <a:spLocks noGrp="1"/>
          </p:cNvSpPr>
          <p:nvPr>
            <p:ph type="body" sz="half" idx="2"/>
          </p:nvPr>
        </p:nvSpPr>
        <p:spPr>
          <a:xfrm>
            <a:off x="0" y="900001"/>
            <a:ext cx="9216000" cy="1071746"/>
          </a:xfrm>
        </p:spPr>
        <p:txBody>
          <a:bodyPr/>
          <a:lstStyle/>
          <a:p>
            <a:pPr marL="342000"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Lower Saxony</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cs-CZ" sz="1400" dirty="0" err="1">
                <a:solidFill>
                  <a:schemeClr val="accent4">
                    <a:lumMod val="10000"/>
                  </a:schemeClr>
                </a:solidFill>
                <a:effectLst/>
                <a:latin typeface="Constantia" panose="02030602050306030303" pitchFamily="18" charset="0"/>
              </a:rPr>
              <a:t>Niedersachsen</a:t>
            </a:r>
            <a:r>
              <a:rPr lang="en-GB" sz="1400" dirty="0">
                <a:solidFill>
                  <a:schemeClr val="accent4">
                    <a:lumMod val="10000"/>
                  </a:schemeClr>
                </a:solidFill>
                <a:effectLst/>
                <a:latin typeface="Constantia" panose="02030602050306030303" pitchFamily="18" charset="0"/>
              </a:rPr>
              <a:t>,</a:t>
            </a:r>
            <a:r>
              <a:rPr lang="cs-CZ" sz="1400" dirty="0">
                <a:solidFill>
                  <a:schemeClr val="accent4">
                    <a:lumMod val="10000"/>
                  </a:schemeClr>
                </a:solidFill>
                <a:effectLst/>
                <a:latin typeface="Constantia" panose="02030602050306030303" pitchFamily="18" charset="0"/>
              </a:rPr>
              <a:t> </a:t>
            </a:r>
            <a:r>
              <a:rPr lang="cs-CZ" sz="1400" dirty="0" err="1">
                <a:solidFill>
                  <a:schemeClr val="accent4">
                    <a:lumMod val="10000"/>
                  </a:schemeClr>
                </a:solidFill>
                <a:effectLst/>
                <a:latin typeface="Constantia" panose="02030602050306030303" pitchFamily="18" charset="0"/>
              </a:rPr>
              <a:t>Hanover</a:t>
            </a:r>
            <a:r>
              <a:rPr lang="cs-CZ" sz="1400" dirty="0">
                <a:solidFill>
                  <a:schemeClr val="accent4">
                    <a:lumMod val="10000"/>
                  </a:schemeClr>
                </a:solidFill>
                <a:effectLst/>
                <a:latin typeface="Constantia" panose="02030602050306030303" pitchFamily="18" charset="0"/>
              </a:rPr>
              <a:t>)</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Schleswig-Holstein</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(Kiel)</a:t>
            </a:r>
            <a:r>
              <a:rPr lang="en-GB" sz="1600" dirty="0">
                <a:solidFill>
                  <a:schemeClr val="accent4">
                    <a:lumMod val="10000"/>
                  </a:schemeClr>
                </a:solidFill>
                <a:effectLst/>
                <a:latin typeface="Constantia" panose="02030602050306030303" pitchFamily="18" charset="0"/>
              </a:rPr>
              <a:t>, Mecklenburg-Western Pomerania</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cs-CZ" sz="1400" dirty="0" err="1">
                <a:solidFill>
                  <a:schemeClr val="accent4">
                    <a:lumMod val="10000"/>
                  </a:schemeClr>
                </a:solidFill>
                <a:effectLst/>
                <a:latin typeface="Constantia" panose="02030602050306030303" pitchFamily="18" charset="0"/>
              </a:rPr>
              <a:t>Mecklenburg-Vorpommern</a:t>
            </a:r>
            <a:r>
              <a:rPr lang="cs-CZ" sz="1400" dirty="0">
                <a:solidFill>
                  <a:schemeClr val="accent4">
                    <a:lumMod val="10000"/>
                  </a:schemeClr>
                </a:solidFill>
                <a:effectLst/>
                <a:latin typeface="Constantia" panose="02030602050306030303" pitchFamily="18" charset="0"/>
              </a:rPr>
              <a:t>, Schwerin)</a:t>
            </a:r>
            <a:r>
              <a:rPr lang="en-GB" sz="1600" dirty="0">
                <a:solidFill>
                  <a:schemeClr val="accent4">
                    <a:lumMod val="10000"/>
                  </a:schemeClr>
                </a:solidFill>
                <a:effectLst/>
                <a:latin typeface="Constantia" panose="02030602050306030303" pitchFamily="18" charset="0"/>
              </a:rPr>
              <a:t>, Bremen &amp; Hamburg</a:t>
            </a:r>
            <a:endParaRPr lang="cs-CZ" sz="1600" dirty="0">
              <a:solidFill>
                <a:schemeClr val="accent4">
                  <a:lumMod val="10000"/>
                </a:schemeClr>
              </a:solidFill>
              <a:effectLst/>
              <a:latin typeface="Constantia" panose="02030602050306030303" pitchFamily="18" charset="0"/>
            </a:endParaRPr>
          </a:p>
          <a:p>
            <a:pPr marL="342000"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Flat</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landscape of North German Plain</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hills &amp; coastline of the North &amp; Baltic Sea </a:t>
            </a:r>
            <a:r>
              <a:rPr lang="en-GB" sz="1400" dirty="0">
                <a:solidFill>
                  <a:schemeClr val="accent4">
                    <a:lumMod val="10000"/>
                  </a:schemeClr>
                </a:solidFill>
                <a:effectLst/>
                <a:latin typeface="Constantia" panose="02030602050306030303" pitchFamily="18" charset="0"/>
              </a:rPr>
              <a:t>(</a:t>
            </a:r>
            <a:r>
              <a:rPr lang="en-GB" sz="1400" dirty="0" err="1">
                <a:solidFill>
                  <a:schemeClr val="accent4">
                    <a:lumMod val="10000"/>
                  </a:schemeClr>
                </a:solidFill>
                <a:effectLst/>
                <a:latin typeface="Constantia" panose="02030602050306030303" pitchFamily="18" charset="0"/>
              </a:rPr>
              <a:t>Ostseeküste</a:t>
            </a:r>
            <a:r>
              <a:rPr lang="en-GB" sz="14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&amp; islands </a:t>
            </a:r>
            <a:r>
              <a:rPr lang="cs-CZ" sz="1400" dirty="0">
                <a:solidFill>
                  <a:schemeClr val="accent4">
                    <a:lumMod val="10000"/>
                  </a:schemeClr>
                </a:solidFill>
                <a:effectLst/>
                <a:latin typeface="Constantia" panose="02030602050306030303" pitchFamily="18" charset="0"/>
              </a:rPr>
              <a:t>(</a:t>
            </a:r>
            <a:r>
              <a:rPr lang="en-GB" sz="1400" dirty="0" err="1">
                <a:solidFill>
                  <a:schemeClr val="accent4">
                    <a:lumMod val="10000"/>
                  </a:schemeClr>
                </a:solidFill>
                <a:effectLst/>
                <a:latin typeface="Constantia" panose="02030602050306030303" pitchFamily="18" charset="0"/>
              </a:rPr>
              <a:t>Rügen</a:t>
            </a:r>
            <a:r>
              <a:rPr lang="en-GB" sz="1400" dirty="0">
                <a:solidFill>
                  <a:schemeClr val="accent4">
                    <a:lumMod val="10000"/>
                  </a:schemeClr>
                </a:solidFill>
                <a:effectLst/>
                <a:latin typeface="Constantia" panose="02030602050306030303" pitchFamily="18" charset="0"/>
              </a:rPr>
              <a:t> &amp; </a:t>
            </a:r>
            <a:r>
              <a:rPr lang="en-GB" sz="1400" dirty="0" err="1">
                <a:solidFill>
                  <a:schemeClr val="accent4">
                    <a:lumMod val="10000"/>
                  </a:schemeClr>
                </a:solidFill>
                <a:effectLst/>
                <a:latin typeface="Constantia" panose="02030602050306030303" pitchFamily="18" charset="0"/>
              </a:rPr>
              <a:t>Usedom</a:t>
            </a:r>
            <a:r>
              <a:rPr lang="cs-CZ" sz="1400" dirty="0">
                <a:solidFill>
                  <a:schemeClr val="accent4">
                    <a:lumMod val="10000"/>
                  </a:schemeClr>
                </a:solidFill>
                <a:effectLst/>
                <a:latin typeface="Constantia" panose="02030602050306030303" pitchFamily="18" charset="0"/>
              </a:rPr>
              <a:t>)</a:t>
            </a:r>
          </a:p>
        </p:txBody>
      </p:sp>
      <p:pic>
        <p:nvPicPr>
          <p:cNvPr id="20" name="Picture 12" descr="http://www.rootsweb.ancestry.com/%7Edeuham/gifs/landkartebrd.gif"/>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51530" y="2020876"/>
            <a:ext cx="159939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http://www.rootsweb.ancestry.com/%7Edeuham/gifs/landkartebrd.gif"/>
          <p:cNvPicPr>
            <a:picLocks noChangeAspect="1" noChangeArrowheads="1"/>
          </p:cNvPicPr>
          <p:nvPr/>
        </p:nvPicPr>
        <p:blipFill rotWithShape="1">
          <a:blip r:embed="rId4" cstate="print">
            <a:duotone>
              <a:prstClr val="black"/>
              <a:schemeClr val="accent1">
                <a:tint val="45000"/>
                <a:satMod val="400000"/>
              </a:schemeClr>
            </a:duotone>
            <a:extLst>
              <a:ext uri="{BEBA8EAE-BF5A-486C-A8C5-ECC9F3942E4B}">
                <a14:imgProps xmlns:a14="http://schemas.microsoft.com/office/drawing/2010/main">
                  <a14:imgLayer r:embed="rId3">
                    <a14:imgEffect>
                      <a14:backgroundRemoval t="0" b="49137" l="8263" r="91737">
                        <a14:foregroundMark x1="10593" y1="18681" x2="22669" y2="16327"/>
                        <a14:foregroundMark x1="27966" y1="16327" x2="29661" y2="13344"/>
                        <a14:foregroundMark x1="28390" y1="785" x2="27331" y2="4082"/>
                        <a14:foregroundMark x1="26271" y1="5651" x2="33263" y2="3297"/>
                        <a14:foregroundMark x1="27119" y1="5808" x2="34322" y2="5338"/>
                        <a14:foregroundMark x1="31144" y1="9262" x2="31568" y2="6907"/>
                        <a14:foregroundMark x1="52331" y1="7692" x2="60805" y2="6907"/>
                        <a14:foregroundMark x1="58898" y1="13815" x2="62288" y2="12088"/>
                        <a14:foregroundMark x1="68644" y1="7692" x2="83263" y2="5651"/>
                        <a14:foregroundMark x1="76907" y1="4082" x2="80297" y2="4710"/>
                        <a14:foregroundMark x1="82415" y1="10518" x2="88347" y2="13344"/>
                        <a14:foregroundMark x1="79873" y1="11460" x2="83051" y2="7378"/>
                        <a14:foregroundMark x1="68008" y1="9890" x2="69703" y2="7378"/>
                        <a14:foregroundMark x1="59958" y1="12559" x2="61653" y2="11460"/>
                        <a14:foregroundMark x1="62924" y1="11460" x2="65254" y2="10989"/>
                        <a14:foregroundMark x1="65254" y1="11146" x2="69068" y2="9419"/>
                        <a14:foregroundMark x1="77754" y1="4082" x2="75424" y2="6750"/>
                        <a14:foregroundMark x1="31356" y1="2041" x2="36864" y2="2355"/>
                        <a14:foregroundMark x1="38347" y1="2983" x2="40042" y2="2669"/>
                        <a14:foregroundMark x1="40254" y1="2983" x2="42585" y2="3768"/>
                        <a14:foregroundMark x1="44068" y1="3297" x2="44915" y2="5181"/>
                        <a14:foregroundMark x1="44492" y1="6122" x2="44068" y2="7221"/>
                        <a14:foregroundMark x1="43008" y1="7692" x2="45763" y2="7064"/>
                        <a14:foregroundMark x1="47246" y1="8163" x2="51907" y2="9419"/>
                        <a14:foregroundMark x1="54449" y1="7064" x2="56992" y2="6279"/>
                        <a14:foregroundMark x1="55720" y1="8791" x2="60169" y2="6593"/>
                        <a14:foregroundMark x1="55297" y1="7692" x2="59534" y2="8163"/>
                        <a14:foregroundMark x1="10593" y1="19466" x2="16102" y2="17111"/>
                        <a14:foregroundMark x1="20763" y1="16954" x2="25000" y2="15385"/>
                        <a14:foregroundMark x1="26695" y1="16013" x2="31780" y2="15385"/>
                        <a14:foregroundMark x1="27331" y1="1099" x2="32415" y2="3925"/>
                        <a14:foregroundMark x1="31356" y1="5808" x2="29449" y2="8477"/>
                        <a14:foregroundMark x1="30508" y1="8477" x2="29873" y2="9890"/>
                        <a14:foregroundMark x1="29873" y1="10047" x2="33051" y2="10204"/>
                        <a14:foregroundMark x1="32839" y1="10518" x2="33263" y2="13501"/>
                        <a14:foregroundMark x1="32415" y1="13187" x2="34110" y2="15071"/>
                        <a14:foregroundMark x1="31780" y1="13658" x2="35593" y2="13187"/>
                        <a14:foregroundMark x1="13559" y1="31083" x2="16525" y2="22449"/>
                        <a14:foregroundMark x1="9322" y1="32810" x2="11864" y2="30141"/>
                        <a14:foregroundMark x1="9534" y1="32967" x2="13559" y2="33595"/>
                        <a14:foregroundMark x1="13559" y1="35479" x2="13983" y2="33124"/>
                        <a14:foregroundMark x1="13136" y1="35636" x2="13136" y2="35636"/>
                        <a14:foregroundMark x1="26907" y1="19937" x2="27754" y2="18053"/>
                        <a14:foregroundMark x1="13347" y1="22449" x2="14831" y2="19309"/>
                        <a14:foregroundMark x1="13347" y1="22449" x2="15678" y2="22920"/>
                        <a14:foregroundMark x1="14619" y1="19309" x2="17161" y2="17739"/>
                        <a14:foregroundMark x1="84322" y1="14914" x2="87924" y2="15542"/>
                        <a14:foregroundMark x1="88347" y1="15542" x2="89619" y2="19466"/>
                        <a14:foregroundMark x1="23305" y1="38619" x2="23305" y2="38619"/>
                        <a14:backgroundMark x1="75424" y1="48038" x2="90254" y2="36264"/>
                        <a14:backgroundMark x1="70339" y1="45526" x2="77119" y2="46154"/>
                        <a14:backgroundMark x1="64619" y1="24647" x2="92161" y2="26688"/>
                        <a14:backgroundMark x1="84958" y1="21193" x2="84322" y2="46468"/>
                        <a14:backgroundMark x1="71822" y1="35793" x2="82203" y2="24333"/>
                        <a14:backgroundMark x1="71398" y1="37677" x2="89407" y2="37991"/>
                        <a14:backgroundMark x1="70127" y1="31083" x2="86864" y2="27786"/>
                        <a14:backgroundMark x1="65678" y1="27316" x2="55297" y2="45212"/>
                        <a14:backgroundMark x1="55720" y1="29356" x2="69492" y2="31397"/>
                        <a14:backgroundMark x1="55297" y1="29984" x2="61441" y2="37834"/>
                        <a14:backgroundMark x1="52331" y1="40031" x2="62288" y2="40973"/>
                        <a14:backgroundMark x1="61653" y1="24961" x2="91525" y2="23234"/>
                      </a14:backgroundRemoval>
                    </a14:imgEffect>
                    <a14:imgEffect>
                      <a14:saturation sat="0"/>
                    </a14:imgEffect>
                  </a14:imgLayer>
                </a14:imgProps>
              </a:ext>
              <a:ext uri="{28A0092B-C50C-407E-A947-70E740481C1C}">
                <a14:useLocalDpi xmlns:a14="http://schemas.microsoft.com/office/drawing/2010/main" val="0"/>
              </a:ext>
            </a:extLst>
          </a:blip>
          <a:srcRect l="5078" r="4878" b="48144"/>
          <a:stretch/>
        </p:blipFill>
        <p:spPr bwMode="auto">
          <a:xfrm>
            <a:off x="331145" y="2020876"/>
            <a:ext cx="1440160" cy="1120092"/>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http://www.fotos-aus-der-luft.de/luftbild/30209-2/Kiel_Mitte_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0000" y="2016000"/>
            <a:ext cx="3251533"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216" name="Picture 24" descr="https://upload.wikimedia.org/wikipedia/commons/thumb/5/52/Marketchurchhannover.jpg/1280px-Marketchurchhannov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9369" y="2016000"/>
            <a:ext cx="323043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9" name="Zástupný symbol pro text 2"/>
          <p:cNvSpPr txBox="1">
            <a:spLocks/>
          </p:cNvSpPr>
          <p:nvPr/>
        </p:nvSpPr>
        <p:spPr bwMode="auto">
          <a:xfrm>
            <a:off x="5517863" y="3890770"/>
            <a:ext cx="504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dirty="0">
                <a:effectLst/>
                <a:latin typeface="Constantia" panose="02030602050306030303" pitchFamily="18" charset="0"/>
              </a:rPr>
              <a:t>Kiel </a:t>
            </a:r>
            <a:endParaRPr lang="en-GB" sz="900" b="1" kern="0" dirty="0">
              <a:effectLst/>
              <a:latin typeface="Constantia" panose="02030602050306030303" pitchFamily="18" charset="0"/>
            </a:endParaRPr>
          </a:p>
        </p:txBody>
      </p:sp>
      <p:pic>
        <p:nvPicPr>
          <p:cNvPr id="8222" name="Picture 30" descr="https://upload.wikimedia.org/wikipedia/commons/thumb/4/4b/Schwerin_Castle_Aerial_View_Island_Luftbild_Schweriner_Schloss_Insel_See.jpg/800px-Schwerin_Castle_Aerial_View_Island_Luftbild_Schweriner_Schloss_Insel_See.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716" b="7504"/>
          <a:stretch/>
        </p:blipFill>
        <p:spPr bwMode="auto">
          <a:xfrm>
            <a:off x="3606067" y="4356000"/>
            <a:ext cx="198903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238" name="Picture 46" descr="http://s2.germany.travel/media/content/staedte___kultur_1/staedte/bremen_2/Bremen_Marktplatz_78_RET_1024x76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6000" y="4354409"/>
            <a:ext cx="3298479"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244" name="Picture 52" descr="https://upload.wikimedia.org/wikipedia/commons/thumb/0/02/Freedom-of-the-Seas--in-Hamburg.jpg/1280px-Freedom-of-the-Seas--in-Hamburg.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88000" y="4356000"/>
            <a:ext cx="3239999"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6" name="Zástupný symbol pro text 2"/>
          <p:cNvSpPr txBox="1">
            <a:spLocks/>
          </p:cNvSpPr>
          <p:nvPr/>
        </p:nvSpPr>
        <p:spPr bwMode="auto">
          <a:xfrm>
            <a:off x="8028000" y="4356000"/>
            <a:ext cx="720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dirty="0">
                <a:solidFill>
                  <a:srgbClr val="C00000"/>
                </a:solidFill>
                <a:effectLst/>
                <a:latin typeface="Constantia" panose="02030602050306030303" pitchFamily="18" charset="0"/>
              </a:rPr>
              <a:t>Hamburg </a:t>
            </a:r>
          </a:p>
          <a:p>
            <a:pPr marL="0" indent="0">
              <a:buClr>
                <a:srgbClr val="00602B"/>
              </a:buClr>
              <a:buSzPct val="100000"/>
              <a:buNone/>
            </a:pPr>
            <a:endParaRPr lang="en-GB" sz="900" b="1" kern="0" dirty="0">
              <a:solidFill>
                <a:srgbClr val="C00000"/>
              </a:solidFill>
              <a:effectLst/>
              <a:latin typeface="Constantia" panose="02030602050306030303" pitchFamily="18" charset="0"/>
            </a:endParaRPr>
          </a:p>
        </p:txBody>
      </p:sp>
      <p:sp>
        <p:nvSpPr>
          <p:cNvPr id="37" name="Zástupný symbol pro text 2"/>
          <p:cNvSpPr txBox="1">
            <a:spLocks/>
          </p:cNvSpPr>
          <p:nvPr/>
        </p:nvSpPr>
        <p:spPr bwMode="auto">
          <a:xfrm>
            <a:off x="2160000" y="2089399"/>
            <a:ext cx="720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dirty="0" err="1">
                <a:solidFill>
                  <a:srgbClr val="C00000"/>
                </a:solidFill>
                <a:effectLst/>
                <a:latin typeface="Constantia" panose="02030602050306030303" pitchFamily="18" charset="0"/>
              </a:rPr>
              <a:t>Hanover</a:t>
            </a:r>
            <a:r>
              <a:rPr lang="cs-CZ" sz="900" b="1" dirty="0">
                <a:solidFill>
                  <a:srgbClr val="C00000"/>
                </a:solidFill>
                <a:effectLst/>
                <a:latin typeface="Constantia" panose="02030602050306030303" pitchFamily="18" charset="0"/>
              </a:rPr>
              <a:t> </a:t>
            </a:r>
            <a:endParaRPr lang="en-GB" sz="900" b="1" kern="0" dirty="0">
              <a:solidFill>
                <a:srgbClr val="C00000"/>
              </a:solidFill>
              <a:effectLst/>
              <a:latin typeface="Constantia" panose="02030602050306030303" pitchFamily="18" charset="0"/>
            </a:endParaRPr>
          </a:p>
        </p:txBody>
      </p:sp>
      <p:sp>
        <p:nvSpPr>
          <p:cNvPr id="41" name="Zástupný symbol pro text 2"/>
          <p:cNvSpPr txBox="1">
            <a:spLocks/>
          </p:cNvSpPr>
          <p:nvPr/>
        </p:nvSpPr>
        <p:spPr bwMode="auto">
          <a:xfrm>
            <a:off x="4292205" y="4356000"/>
            <a:ext cx="792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dirty="0">
                <a:effectLst/>
                <a:latin typeface="Constantia" panose="02030602050306030303" pitchFamily="18" charset="0"/>
              </a:rPr>
              <a:t>Schwerin</a:t>
            </a:r>
            <a:endParaRPr lang="en-GB" sz="900" b="1" kern="0" dirty="0">
              <a:effectLst/>
              <a:latin typeface="Constantia" panose="02030602050306030303" pitchFamily="18" charset="0"/>
            </a:endParaRPr>
          </a:p>
        </p:txBody>
      </p:sp>
      <p:sp>
        <p:nvSpPr>
          <p:cNvPr id="42" name="Zástupný symbol pro text 2"/>
          <p:cNvSpPr txBox="1">
            <a:spLocks/>
          </p:cNvSpPr>
          <p:nvPr/>
        </p:nvSpPr>
        <p:spPr bwMode="auto">
          <a:xfrm>
            <a:off x="2700000" y="4343386"/>
            <a:ext cx="684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dirty="0" err="1">
                <a:effectLst/>
                <a:latin typeface="Constantia" panose="02030602050306030303" pitchFamily="18" charset="0"/>
              </a:rPr>
              <a:t>Bremen</a:t>
            </a:r>
            <a:endParaRPr lang="cs-CZ" sz="900" b="1" dirty="0">
              <a:effectLst/>
              <a:latin typeface="Constantia" panose="02030602050306030303" pitchFamily="18" charset="0"/>
            </a:endParaRPr>
          </a:p>
          <a:p>
            <a:pPr marL="0" indent="0">
              <a:buClr>
                <a:srgbClr val="00602B"/>
              </a:buClr>
              <a:buSzPct val="100000"/>
              <a:buNone/>
            </a:pPr>
            <a:endParaRPr lang="en-GB" sz="900" b="1" kern="0" dirty="0">
              <a:solidFill>
                <a:srgbClr val="C00000"/>
              </a:solidFill>
              <a:effectLst/>
              <a:latin typeface="Constantia" panose="02030602050306030303" pitchFamily="18" charset="0"/>
            </a:endParaRPr>
          </a:p>
        </p:txBody>
      </p:sp>
    </p:spTree>
    <p:extLst>
      <p:ext uri="{BB962C8B-B14F-4D97-AF65-F5344CB8AC3E}">
        <p14:creationId xmlns:p14="http://schemas.microsoft.com/office/powerpoint/2010/main" val="104095876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chemeClr val="tx1"/>
                </a:solidFill>
                <a:effectLst/>
                <a:latin typeface="Algerian" panose="04020705040A02060702" pitchFamily="82" charset="0"/>
              </a:rPr>
              <a:t>Berlin Modernism Housing Estates</a:t>
            </a:r>
          </a:p>
        </p:txBody>
      </p:sp>
      <p:sp>
        <p:nvSpPr>
          <p:cNvPr id="7" name="Zástupný symbol pro text 2"/>
          <p:cNvSpPr>
            <a:spLocks noGrp="1"/>
          </p:cNvSpPr>
          <p:nvPr>
            <p:ph type="body" sz="half" idx="2"/>
          </p:nvPr>
        </p:nvSpPr>
        <p:spPr>
          <a:xfrm>
            <a:off x="0" y="900000"/>
            <a:ext cx="9144000" cy="1376872"/>
          </a:xfrm>
        </p:spPr>
        <p:txBody>
          <a:bodyPr/>
          <a:lstStyle/>
          <a:p>
            <a:pPr indent="-252000">
              <a:buClr>
                <a:srgbClr val="00602B"/>
              </a:buClr>
              <a:buSzPct val="100000"/>
              <a:buFont typeface="Wingdings" panose="05000000000000000000" pitchFamily="2" charset="2"/>
              <a:buChar char="§"/>
            </a:pPr>
            <a:r>
              <a:rPr lang="en-GB" sz="1600" dirty="0" err="1">
                <a:solidFill>
                  <a:schemeClr val="accent4">
                    <a:lumMod val="10000"/>
                  </a:schemeClr>
                </a:solidFill>
                <a:effectLst/>
                <a:latin typeface="Constantia" panose="02030602050306030303" pitchFamily="18" charset="0"/>
              </a:rPr>
              <a:t>Siedlungen</a:t>
            </a:r>
            <a:r>
              <a:rPr lang="en-GB" sz="1600" dirty="0">
                <a:solidFill>
                  <a:schemeClr val="accent4">
                    <a:lumMod val="10000"/>
                  </a:schemeClr>
                </a:solidFill>
                <a:effectLst/>
                <a:latin typeface="Constantia" panose="02030602050306030303" pitchFamily="18" charset="0"/>
              </a:rPr>
              <a:t> </a:t>
            </a:r>
            <a:r>
              <a:rPr lang="cs-CZ" sz="1600" dirty="0">
                <a:solidFill>
                  <a:schemeClr val="accent4">
                    <a:lumMod val="10000"/>
                  </a:schemeClr>
                </a:solidFill>
                <a:effectLst/>
                <a:latin typeface="Constantia" panose="02030602050306030303" pitchFamily="18" charset="0"/>
              </a:rPr>
              <a:t> - 6</a:t>
            </a:r>
            <a:r>
              <a:rPr lang="en-GB" sz="1600" dirty="0">
                <a:solidFill>
                  <a:schemeClr val="accent4">
                    <a:lumMod val="10000"/>
                  </a:schemeClr>
                </a:solidFill>
                <a:effectLst/>
                <a:latin typeface="Constantia" panose="02030602050306030303" pitchFamily="18" charset="0"/>
              </a:rPr>
              <a:t> housing estates, testify innovative housing policies (</a:t>
            </a:r>
            <a:r>
              <a:rPr lang="en-GB" sz="1400" dirty="0">
                <a:solidFill>
                  <a:schemeClr val="accent4">
                    <a:lumMod val="10000"/>
                  </a:schemeClr>
                </a:solidFill>
                <a:effectLst/>
                <a:latin typeface="Constantia" panose="02030602050306030303" pitchFamily="18" charset="0"/>
              </a:rPr>
              <a:t>Weimar Republic – 1910-1933)</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Building reform movement </a:t>
            </a:r>
            <a:r>
              <a:rPr lang="en-GB" sz="1400" dirty="0">
                <a:solidFill>
                  <a:schemeClr val="accent4">
                    <a:lumMod val="10000"/>
                  </a:schemeClr>
                </a:solidFill>
                <a:effectLst/>
                <a:latin typeface="Constantia" panose="02030602050306030303" pitchFamily="18" charset="0"/>
              </a:rPr>
              <a:t>(to improve housing &amp; living conditions for people with low incomes)</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Novel approaches to town planning, architecture &amp; garden design </a:t>
            </a:r>
            <a:r>
              <a:rPr lang="en-GB" sz="1400" dirty="0">
                <a:solidFill>
                  <a:schemeClr val="accent4">
                    <a:lumMod val="10000"/>
                  </a:schemeClr>
                </a:solidFill>
                <a:effectLst/>
                <a:latin typeface="Constantia" panose="02030602050306030303" pitchFamily="18" charset="0"/>
              </a:rPr>
              <a:t>(technical &amp; aesthetic innovations)</a:t>
            </a:r>
          </a:p>
          <a:p>
            <a:pPr indent="-252000">
              <a:spcBef>
                <a:spcPts val="200"/>
              </a:spcBef>
              <a:buClr>
                <a:srgbClr val="00602B"/>
              </a:buClr>
              <a:buSzPct val="100000"/>
              <a:buFont typeface="Wingdings" panose="05000000000000000000" pitchFamily="2" charset="2"/>
              <a:buChar char="§"/>
            </a:pPr>
            <a:r>
              <a:rPr lang="en-GB" sz="1600" dirty="0" err="1">
                <a:solidFill>
                  <a:schemeClr val="accent4">
                    <a:lumMod val="10000"/>
                  </a:schemeClr>
                </a:solidFill>
                <a:effectLst/>
                <a:latin typeface="Constantia" panose="02030602050306030303" pitchFamily="18" charset="0"/>
              </a:rPr>
              <a:t>Tuschkastensiedlung</a:t>
            </a:r>
            <a:r>
              <a:rPr lang="en-GB" sz="16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a:t>
            </a:r>
            <a:r>
              <a:rPr lang="en-GB" sz="1400" dirty="0" err="1">
                <a:solidFill>
                  <a:schemeClr val="accent4">
                    <a:lumMod val="10000"/>
                  </a:schemeClr>
                </a:solidFill>
                <a:effectLst/>
                <a:latin typeface="Constantia" panose="02030602050306030303" pitchFamily="18" charset="0"/>
              </a:rPr>
              <a:t>Paintbox</a:t>
            </a:r>
            <a:r>
              <a:rPr lang="en-GB" sz="1400" dirty="0">
                <a:solidFill>
                  <a:schemeClr val="accent4">
                    <a:lumMod val="10000"/>
                  </a:schemeClr>
                </a:solidFill>
                <a:effectLst/>
                <a:latin typeface="Constantia" panose="02030602050306030303" pitchFamily="18" charset="0"/>
              </a:rPr>
              <a:t> Estate)</a:t>
            </a:r>
            <a:r>
              <a:rPr lang="en-GB" sz="1600" dirty="0">
                <a:solidFill>
                  <a:schemeClr val="accent4">
                    <a:lumMod val="10000"/>
                  </a:schemeClr>
                </a:solidFill>
                <a:effectLst/>
                <a:latin typeface="Constantia" panose="02030602050306030303" pitchFamily="18" charset="0"/>
              </a:rPr>
              <a:t>, </a:t>
            </a:r>
            <a:r>
              <a:rPr lang="en-GB" sz="1600" dirty="0" err="1">
                <a:solidFill>
                  <a:schemeClr val="accent4">
                    <a:lumMod val="10000"/>
                  </a:schemeClr>
                </a:solidFill>
                <a:effectLst/>
                <a:latin typeface="Constantia" panose="02030602050306030303" pitchFamily="18" charset="0"/>
              </a:rPr>
              <a:t>Siedlung</a:t>
            </a:r>
            <a:r>
              <a:rPr lang="en-GB" sz="1600" dirty="0">
                <a:solidFill>
                  <a:schemeClr val="accent4">
                    <a:lumMod val="10000"/>
                  </a:schemeClr>
                </a:solidFill>
                <a:effectLst/>
                <a:latin typeface="Constantia" panose="02030602050306030303" pitchFamily="18" charset="0"/>
              </a:rPr>
              <a:t> </a:t>
            </a:r>
            <a:r>
              <a:rPr lang="en-GB" sz="1600" dirty="0" err="1">
                <a:solidFill>
                  <a:schemeClr val="accent4">
                    <a:lumMod val="10000"/>
                  </a:schemeClr>
                </a:solidFill>
                <a:effectLst/>
                <a:latin typeface="Constantia" panose="02030602050306030303" pitchFamily="18" charset="0"/>
              </a:rPr>
              <a:t>Schillerpark</a:t>
            </a:r>
            <a:r>
              <a:rPr lang="en-GB" sz="1600" dirty="0">
                <a:solidFill>
                  <a:schemeClr val="accent4">
                    <a:lumMod val="10000"/>
                  </a:schemeClr>
                </a:solidFill>
                <a:effectLst/>
                <a:latin typeface="Constantia" panose="02030602050306030303" pitchFamily="18" charset="0"/>
              </a:rPr>
              <a:t>, </a:t>
            </a:r>
            <a:r>
              <a:rPr lang="en-GB" sz="1600" dirty="0" err="1">
                <a:solidFill>
                  <a:schemeClr val="accent4">
                    <a:lumMod val="10000"/>
                  </a:schemeClr>
                </a:solidFill>
                <a:effectLst/>
                <a:latin typeface="Constantia" panose="02030602050306030303" pitchFamily="18" charset="0"/>
              </a:rPr>
              <a:t>Hufeisensiedlung</a:t>
            </a:r>
            <a:r>
              <a:rPr lang="en-GB" sz="16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(Horseshoe Estate)</a:t>
            </a:r>
            <a:r>
              <a:rPr lang="en-GB" sz="1600" dirty="0">
                <a:solidFill>
                  <a:schemeClr val="accent4">
                    <a:lumMod val="10000"/>
                  </a:schemeClr>
                </a:solidFill>
                <a:effectLst/>
                <a:latin typeface="Constantia" panose="02030602050306030303" pitchFamily="18" charset="0"/>
              </a:rPr>
              <a:t>, </a:t>
            </a:r>
            <a:r>
              <a:rPr lang="en-GB" sz="1600" dirty="0" err="1">
                <a:solidFill>
                  <a:schemeClr val="accent4">
                    <a:lumMod val="10000"/>
                  </a:schemeClr>
                </a:solidFill>
                <a:effectLst/>
                <a:latin typeface="Constantia" panose="02030602050306030303" pitchFamily="18" charset="0"/>
              </a:rPr>
              <a:t>Wohnstadt</a:t>
            </a:r>
            <a:r>
              <a:rPr lang="en-GB" sz="1600" dirty="0">
                <a:solidFill>
                  <a:schemeClr val="accent4">
                    <a:lumMod val="10000"/>
                  </a:schemeClr>
                </a:solidFill>
                <a:effectLst/>
                <a:latin typeface="Constantia" panose="02030602050306030303" pitchFamily="18" charset="0"/>
              </a:rPr>
              <a:t> Carl </a:t>
            </a:r>
            <a:r>
              <a:rPr lang="en-GB" sz="1600" dirty="0" err="1">
                <a:solidFill>
                  <a:schemeClr val="accent4">
                    <a:lumMod val="10000"/>
                  </a:schemeClr>
                </a:solidFill>
                <a:effectLst/>
                <a:latin typeface="Constantia" panose="02030602050306030303" pitchFamily="18" charset="0"/>
              </a:rPr>
              <a:t>Legien</a:t>
            </a:r>
            <a:r>
              <a:rPr lang="en-GB" sz="1600" dirty="0">
                <a:solidFill>
                  <a:schemeClr val="accent4">
                    <a:lumMod val="10000"/>
                  </a:schemeClr>
                </a:solidFill>
                <a:effectLst/>
                <a:latin typeface="Constantia" panose="02030602050306030303" pitchFamily="18" charset="0"/>
              </a:rPr>
              <a:t>, </a:t>
            </a:r>
            <a:r>
              <a:rPr lang="en-GB" sz="1600" dirty="0" err="1">
                <a:solidFill>
                  <a:schemeClr val="accent4">
                    <a:lumMod val="10000"/>
                  </a:schemeClr>
                </a:solidFill>
                <a:effectLst/>
                <a:latin typeface="Constantia" panose="02030602050306030303" pitchFamily="18" charset="0"/>
              </a:rPr>
              <a:t>Weiße</a:t>
            </a:r>
            <a:r>
              <a:rPr lang="en-GB" sz="1600" dirty="0">
                <a:solidFill>
                  <a:schemeClr val="accent4">
                    <a:lumMod val="10000"/>
                  </a:schemeClr>
                </a:solidFill>
                <a:effectLst/>
                <a:latin typeface="Constantia" panose="02030602050306030303" pitchFamily="18" charset="0"/>
              </a:rPr>
              <a:t> </a:t>
            </a:r>
            <a:r>
              <a:rPr lang="en-GB" sz="1600" dirty="0" err="1">
                <a:solidFill>
                  <a:schemeClr val="accent4">
                    <a:lumMod val="10000"/>
                  </a:schemeClr>
                </a:solidFill>
                <a:effectLst/>
                <a:latin typeface="Constantia" panose="02030602050306030303" pitchFamily="18" charset="0"/>
              </a:rPr>
              <a:t>Stadt</a:t>
            </a:r>
            <a:r>
              <a:rPr lang="en-GB" sz="16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(White City)</a:t>
            </a:r>
            <a:r>
              <a:rPr lang="en-GB" sz="1600" dirty="0">
                <a:solidFill>
                  <a:schemeClr val="accent4">
                    <a:lumMod val="10000"/>
                  </a:schemeClr>
                </a:solidFill>
                <a:effectLst/>
                <a:latin typeface="Constantia" panose="02030602050306030303" pitchFamily="18" charset="0"/>
              </a:rPr>
              <a:t>, </a:t>
            </a:r>
            <a:r>
              <a:rPr lang="en-GB" sz="1600" dirty="0" err="1">
                <a:solidFill>
                  <a:schemeClr val="accent4">
                    <a:lumMod val="10000"/>
                  </a:schemeClr>
                </a:solidFill>
                <a:effectLst/>
                <a:latin typeface="Constantia" panose="02030602050306030303" pitchFamily="18" charset="0"/>
              </a:rPr>
              <a:t>Ringsiedlung</a:t>
            </a:r>
            <a:r>
              <a:rPr lang="en-GB" sz="16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(Ring Estate)</a:t>
            </a:r>
            <a:endParaRPr lang="cs-CZ" sz="1400" dirty="0">
              <a:solidFill>
                <a:schemeClr val="accent4">
                  <a:lumMod val="10000"/>
                </a:schemeClr>
              </a:solidFill>
              <a:effectLst/>
              <a:latin typeface="Constantia" panose="02030602050306030303" pitchFamily="18" charset="0"/>
            </a:endParaRPr>
          </a:p>
        </p:txBody>
      </p:sp>
      <p:pic>
        <p:nvPicPr>
          <p:cNvPr id="11272" name="Picture 8" descr="http://www2.robertharding.com/preview/RM/RH/HORIZONTAL/832-144659.jpg"/>
          <p:cNvPicPr>
            <a:picLocks noChangeAspect="1" noChangeArrowheads="1"/>
          </p:cNvPicPr>
          <p:nvPr/>
        </p:nvPicPr>
        <p:blipFill rotWithShape="1">
          <a:blip r:embed="rId2">
            <a:extLst>
              <a:ext uri="{28A0092B-C50C-407E-A947-70E740481C1C}">
                <a14:useLocalDpi xmlns:a14="http://schemas.microsoft.com/office/drawing/2010/main" val="0"/>
              </a:ext>
            </a:extLst>
          </a:blip>
          <a:srcRect t="311" b="311"/>
          <a:stretch/>
        </p:blipFill>
        <p:spPr bwMode="auto">
          <a:xfrm>
            <a:off x="144000" y="2304000"/>
            <a:ext cx="32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 name="Zástupný symbol pro text 2"/>
          <p:cNvSpPr txBox="1">
            <a:spLocks/>
          </p:cNvSpPr>
          <p:nvPr/>
        </p:nvSpPr>
        <p:spPr bwMode="auto">
          <a:xfrm>
            <a:off x="2592000" y="2304000"/>
            <a:ext cx="684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effectLst/>
                <a:latin typeface="Constantia" panose="02030602050306030303" pitchFamily="18" charset="0"/>
              </a:rPr>
              <a:t>Paintbox</a:t>
            </a:r>
            <a:endParaRPr lang="en-GB" sz="900" kern="0" dirty="0">
              <a:effectLst/>
              <a:latin typeface="Constantia" panose="02030602050306030303" pitchFamily="18" charset="0"/>
            </a:endParaRPr>
          </a:p>
        </p:txBody>
      </p:sp>
      <p:pic>
        <p:nvPicPr>
          <p:cNvPr id="11276" name="Picture 12" descr="https://upload.wikimedia.org/wikipedia/commons/7/73/20080715_14995_DSC01769_Siedlung_Schillerpark_Bristolstra%C3%9Fe_5_bis_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89" r="23431" b="9429"/>
          <a:stretch/>
        </p:blipFill>
        <p:spPr bwMode="auto">
          <a:xfrm>
            <a:off x="3487739" y="2304000"/>
            <a:ext cx="216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6" name="Zástupný symbol pro text 2"/>
          <p:cNvSpPr txBox="1">
            <a:spLocks/>
          </p:cNvSpPr>
          <p:nvPr/>
        </p:nvSpPr>
        <p:spPr bwMode="auto">
          <a:xfrm>
            <a:off x="4018191" y="2304000"/>
            <a:ext cx="864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solidFill>
                  <a:srgbClr val="C00000"/>
                </a:solidFill>
                <a:effectLst/>
                <a:latin typeface="Constantia" panose="02030602050306030303" pitchFamily="18" charset="0"/>
              </a:rPr>
              <a:t>Schillerpark</a:t>
            </a:r>
            <a:endParaRPr lang="en-GB" sz="900" kern="0" dirty="0">
              <a:solidFill>
                <a:srgbClr val="C00000"/>
              </a:solidFill>
              <a:effectLst/>
              <a:latin typeface="Constantia" panose="02030602050306030303" pitchFamily="18" charset="0"/>
            </a:endParaRPr>
          </a:p>
        </p:txBody>
      </p:sp>
      <p:sp>
        <p:nvSpPr>
          <p:cNvPr id="3" name="AutoShape 28" descr="https://i.guim.co.uk/img/static/sys-images/Guardian/Pix/pictures/2015/4/13/1428920041250/a354ec4e-fda7-4275-b9fd-f55b2d02af22-2060x1236.jpeg?w=620&amp;q=85&amp;auto=format&amp;sharp=10&amp;s=b59f93933ba2b488b631d2f1cd487433"/>
          <p:cNvSpPr>
            <a:spLocks noChangeAspect="1" noChangeArrowheads="1"/>
          </p:cNvSpPr>
          <p:nvPr/>
        </p:nvSpPr>
        <p:spPr bwMode="auto">
          <a:xfrm>
            <a:off x="155575" y="-1698625"/>
            <a:ext cx="5905500" cy="3543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296" name="Picture 32" descr="https://s-media-cache-ak0.pinimg.com/736x/cb/40/be/cb40becacbf5e0376ae2ce4687ea3e2a.jpg"/>
          <p:cNvPicPr>
            <a:picLocks noChangeAspect="1" noChangeArrowheads="1"/>
          </p:cNvPicPr>
          <p:nvPr/>
        </p:nvPicPr>
        <p:blipFill rotWithShape="1">
          <a:blip r:embed="rId4">
            <a:extLst>
              <a:ext uri="{28A0092B-C50C-407E-A947-70E740481C1C}">
                <a14:useLocalDpi xmlns:a14="http://schemas.microsoft.com/office/drawing/2010/main" val="0"/>
              </a:ext>
            </a:extLst>
          </a:blip>
          <a:srcRect l="9775" t="17151" r="10106" b="2947"/>
          <a:stretch/>
        </p:blipFill>
        <p:spPr bwMode="auto">
          <a:xfrm>
            <a:off x="5752789" y="2304000"/>
            <a:ext cx="32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1298" name="Picture 34" descr="http://www.deutsche-wohnen.com/images/content/Wohnstadt_Carl_Legien_mit_Schrift_modern_Wolfgang_Bittner.jpg"/>
          <p:cNvPicPr>
            <a:picLocks noChangeAspect="1" noChangeArrowheads="1"/>
          </p:cNvPicPr>
          <p:nvPr/>
        </p:nvPicPr>
        <p:blipFill rotWithShape="1">
          <a:blip r:embed="rId5">
            <a:extLst>
              <a:ext uri="{28A0092B-C50C-407E-A947-70E740481C1C}">
                <a14:useLocalDpi xmlns:a14="http://schemas.microsoft.com/office/drawing/2010/main" val="0"/>
              </a:ext>
            </a:extLst>
          </a:blip>
          <a:srcRect l="38691" r="3587"/>
          <a:stretch/>
        </p:blipFill>
        <p:spPr bwMode="auto">
          <a:xfrm>
            <a:off x="144000" y="4572000"/>
            <a:ext cx="14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1302" name="Picture 38" descr="http://de.academic.ru/pictures/dewiki/50/2009-09-22-luftbild-berlin-by-RalfR-1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7" r="177"/>
          <a:stretch/>
        </p:blipFill>
        <p:spPr bwMode="auto">
          <a:xfrm>
            <a:off x="1705286" y="4572000"/>
            <a:ext cx="32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1306" name="Picture 42" descr="http://www.stadtentwicklung.berlin.de/pix/pressetool/denkmal_und_historie/siemensstadt_copy_lda_bittner_800.jpg"/>
          <p:cNvPicPr>
            <a:picLocks noChangeAspect="1" noChangeArrowheads="1"/>
          </p:cNvPicPr>
          <p:nvPr/>
        </p:nvPicPr>
        <p:blipFill rotWithShape="1">
          <a:blip r:embed="rId7">
            <a:extLst>
              <a:ext uri="{28A0092B-C50C-407E-A947-70E740481C1C}">
                <a14:useLocalDpi xmlns:a14="http://schemas.microsoft.com/office/drawing/2010/main" val="0"/>
              </a:ext>
            </a:extLst>
          </a:blip>
          <a:srcRect l="1" t="23461" r="49141"/>
          <a:stretch/>
        </p:blipFill>
        <p:spPr bwMode="auto">
          <a:xfrm>
            <a:off x="7132074" y="4572000"/>
            <a:ext cx="1846012"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1312" name="Picture 48" descr="http://www.deutsche-wohnen.com/images/content/siemensstadt.jpg"/>
          <p:cNvPicPr>
            <a:picLocks noChangeAspect="1" noChangeArrowheads="1"/>
          </p:cNvPicPr>
          <p:nvPr/>
        </p:nvPicPr>
        <p:blipFill rotWithShape="1">
          <a:blip r:embed="rId8">
            <a:extLst>
              <a:ext uri="{28A0092B-C50C-407E-A947-70E740481C1C}">
                <a14:useLocalDpi xmlns:a14="http://schemas.microsoft.com/office/drawing/2010/main" val="0"/>
              </a:ext>
            </a:extLst>
          </a:blip>
          <a:srcRect l="17204" r="34387"/>
          <a:stretch/>
        </p:blipFill>
        <p:spPr bwMode="auto">
          <a:xfrm>
            <a:off x="5066572" y="4572000"/>
            <a:ext cx="1944216"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3" name="Zástupný symbol pro text 2"/>
          <p:cNvSpPr txBox="1">
            <a:spLocks/>
          </p:cNvSpPr>
          <p:nvPr/>
        </p:nvSpPr>
        <p:spPr bwMode="auto">
          <a:xfrm>
            <a:off x="8136000" y="4212000"/>
            <a:ext cx="828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en-GB" sz="900" b="1" kern="0" dirty="0">
                <a:effectLst/>
                <a:latin typeface="Constantia" panose="02030602050306030303" pitchFamily="18" charset="0"/>
              </a:rPr>
              <a:t>Horseshoe</a:t>
            </a:r>
            <a:endParaRPr lang="en-GB" sz="900" kern="0" dirty="0">
              <a:effectLst/>
              <a:latin typeface="Constantia" panose="02030602050306030303" pitchFamily="18" charset="0"/>
            </a:endParaRPr>
          </a:p>
        </p:txBody>
      </p:sp>
      <p:sp>
        <p:nvSpPr>
          <p:cNvPr id="36" name="Zástupný symbol pro text 2"/>
          <p:cNvSpPr txBox="1">
            <a:spLocks/>
          </p:cNvSpPr>
          <p:nvPr/>
        </p:nvSpPr>
        <p:spPr bwMode="auto">
          <a:xfrm>
            <a:off x="402643" y="6516000"/>
            <a:ext cx="828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a:solidFill>
                  <a:srgbClr val="C00000"/>
                </a:solidFill>
                <a:effectLst/>
                <a:latin typeface="Constantia" panose="02030602050306030303" pitchFamily="18" charset="0"/>
              </a:rPr>
              <a:t>Carl </a:t>
            </a:r>
            <a:r>
              <a:rPr lang="cs-CZ" sz="900" b="1" kern="0" dirty="0" err="1">
                <a:solidFill>
                  <a:srgbClr val="C00000"/>
                </a:solidFill>
                <a:effectLst/>
                <a:latin typeface="Constantia" panose="02030602050306030303" pitchFamily="18" charset="0"/>
              </a:rPr>
              <a:t>Legien</a:t>
            </a:r>
            <a:endParaRPr lang="en-GB" sz="900" kern="0" dirty="0">
              <a:solidFill>
                <a:srgbClr val="C00000"/>
              </a:solidFill>
              <a:effectLst/>
              <a:latin typeface="Constantia" panose="02030602050306030303" pitchFamily="18" charset="0"/>
            </a:endParaRPr>
          </a:p>
        </p:txBody>
      </p:sp>
      <p:sp>
        <p:nvSpPr>
          <p:cNvPr id="37" name="Zástupný symbol pro text 2"/>
          <p:cNvSpPr txBox="1">
            <a:spLocks/>
          </p:cNvSpPr>
          <p:nvPr/>
        </p:nvSpPr>
        <p:spPr bwMode="auto">
          <a:xfrm>
            <a:off x="3996000" y="4562561"/>
            <a:ext cx="828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effectLst/>
                <a:latin typeface="Constantia" panose="02030602050306030303" pitchFamily="18" charset="0"/>
              </a:rPr>
              <a:t>White</a:t>
            </a:r>
            <a:r>
              <a:rPr lang="cs-CZ" sz="900" b="1" kern="0" dirty="0">
                <a:effectLst/>
                <a:latin typeface="Constantia" panose="02030602050306030303" pitchFamily="18" charset="0"/>
              </a:rPr>
              <a:t> City</a:t>
            </a:r>
            <a:endParaRPr lang="en-GB" sz="900" kern="0" dirty="0">
              <a:effectLst/>
              <a:latin typeface="Constantia" panose="02030602050306030303" pitchFamily="18" charset="0"/>
            </a:endParaRPr>
          </a:p>
        </p:txBody>
      </p:sp>
      <p:sp>
        <p:nvSpPr>
          <p:cNvPr id="38" name="Zástupný symbol pro text 2"/>
          <p:cNvSpPr txBox="1">
            <a:spLocks/>
          </p:cNvSpPr>
          <p:nvPr/>
        </p:nvSpPr>
        <p:spPr bwMode="auto">
          <a:xfrm>
            <a:off x="7272000" y="4572000"/>
            <a:ext cx="828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a:effectLst/>
                <a:latin typeface="Constantia" panose="02030602050306030303" pitchFamily="18" charset="0"/>
              </a:rPr>
              <a:t>Ring </a:t>
            </a:r>
            <a:r>
              <a:rPr lang="cs-CZ" sz="900" b="1" kern="0" dirty="0" err="1">
                <a:effectLst/>
                <a:latin typeface="Constantia" panose="02030602050306030303" pitchFamily="18" charset="0"/>
              </a:rPr>
              <a:t>Estate</a:t>
            </a:r>
            <a:endParaRPr lang="en-GB" sz="900" kern="0" dirty="0">
              <a:effectLst/>
              <a:latin typeface="Constantia" panose="02030602050306030303" pitchFamily="18" charset="0"/>
            </a:endParaRPr>
          </a:p>
        </p:txBody>
      </p:sp>
      <p:sp>
        <p:nvSpPr>
          <p:cNvPr id="39" name="Zástupný symbol pro text 2"/>
          <p:cNvSpPr txBox="1">
            <a:spLocks/>
          </p:cNvSpPr>
          <p:nvPr/>
        </p:nvSpPr>
        <p:spPr bwMode="auto">
          <a:xfrm>
            <a:off x="5921655" y="6521089"/>
            <a:ext cx="828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a:effectLst/>
                <a:latin typeface="Constantia" panose="02030602050306030303" pitchFamily="18" charset="0"/>
              </a:rPr>
              <a:t>Ring </a:t>
            </a:r>
            <a:r>
              <a:rPr lang="cs-CZ" sz="900" b="1" kern="0" dirty="0" err="1">
                <a:effectLst/>
                <a:latin typeface="Constantia" panose="02030602050306030303" pitchFamily="18" charset="0"/>
              </a:rPr>
              <a:t>Estate</a:t>
            </a:r>
            <a:endParaRPr lang="en-GB" sz="900" kern="0" dirty="0">
              <a:effectLst/>
              <a:latin typeface="Constantia" panose="02030602050306030303" pitchFamily="18" charset="0"/>
            </a:endParaRPr>
          </a:p>
        </p:txBody>
      </p:sp>
    </p:spTree>
    <p:extLst>
      <p:ext uri="{BB962C8B-B14F-4D97-AF65-F5344CB8AC3E}">
        <p14:creationId xmlns:p14="http://schemas.microsoft.com/office/powerpoint/2010/main" val="158687816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algn="l" eaLnBrk="1" hangingPunct="1"/>
            <a:r>
              <a:rPr lang="cs-CZ" sz="2800" b="1" dirty="0">
                <a:solidFill>
                  <a:schemeClr val="tx1"/>
                </a:solidFill>
                <a:effectLst/>
                <a:latin typeface="Algerian" panose="04020705040A02060702" pitchFamily="82" charset="0"/>
              </a:rPr>
              <a:t>       </a:t>
            </a:r>
            <a:r>
              <a:rPr lang="en-GB" sz="2800" b="1" dirty="0">
                <a:solidFill>
                  <a:schemeClr val="tx1"/>
                </a:solidFill>
                <a:effectLst/>
                <a:latin typeface="Algerian" panose="04020705040A02060702" pitchFamily="82" charset="0"/>
              </a:rPr>
              <a:t>Palaces and Parks of Potsdam </a:t>
            </a:r>
            <a:r>
              <a:rPr lang="en-GB" sz="2000" b="1" dirty="0">
                <a:solidFill>
                  <a:schemeClr val="tx1"/>
                </a:solidFill>
                <a:effectLst/>
                <a:latin typeface="Algerian" panose="04020705040A02060702" pitchFamily="82" charset="0"/>
              </a:rPr>
              <a:t>&amp;</a:t>
            </a:r>
            <a:r>
              <a:rPr lang="en-GB" sz="2800" b="1" dirty="0">
                <a:solidFill>
                  <a:schemeClr val="tx1"/>
                </a:solidFill>
                <a:effectLst/>
                <a:latin typeface="Algerian" panose="04020705040A02060702" pitchFamily="82" charset="0"/>
              </a:rPr>
              <a:t> Berlin</a:t>
            </a:r>
          </a:p>
        </p:txBody>
      </p:sp>
      <p:sp>
        <p:nvSpPr>
          <p:cNvPr id="7" name="Zástupný symbol pro text 2"/>
          <p:cNvSpPr>
            <a:spLocks noGrp="1"/>
          </p:cNvSpPr>
          <p:nvPr>
            <p:ph type="body" sz="half" idx="2"/>
          </p:nvPr>
        </p:nvSpPr>
        <p:spPr>
          <a:xfrm>
            <a:off x="0" y="900000"/>
            <a:ext cx="9144000" cy="1352857"/>
          </a:xfrm>
        </p:spPr>
        <p:txBody>
          <a:bodyPr/>
          <a:lstStyle/>
          <a:p>
            <a:pPr indent="-252000">
              <a:spcBef>
                <a:spcPts val="200"/>
              </a:spcBef>
              <a:buClr>
                <a:srgbClr val="00602B"/>
              </a:buClr>
              <a:buSzPct val="100000"/>
              <a:buFont typeface="Wingdings" panose="05000000000000000000" pitchFamily="2" charset="2"/>
              <a:buChar char="§"/>
            </a:pPr>
            <a:r>
              <a:rPr lang="cs-CZ" sz="1600" dirty="0">
                <a:solidFill>
                  <a:schemeClr val="accent4">
                    <a:lumMod val="10000"/>
                  </a:schemeClr>
                </a:solidFill>
                <a:effectLst/>
                <a:latin typeface="Constantia" panose="02030602050306030303" pitchFamily="18" charset="0"/>
              </a:rPr>
              <a:t>Potsdam to </a:t>
            </a:r>
            <a:r>
              <a:rPr lang="en-GB" sz="1600" dirty="0">
                <a:solidFill>
                  <a:schemeClr val="accent4">
                    <a:lumMod val="10000"/>
                  </a:schemeClr>
                </a:solidFill>
                <a:effectLst/>
                <a:latin typeface="Constantia" panose="02030602050306030303" pitchFamily="18" charset="0"/>
              </a:rPr>
              <a:t>Berlin-</a:t>
            </a:r>
            <a:r>
              <a:rPr lang="en-GB" sz="1600" dirty="0" err="1">
                <a:solidFill>
                  <a:schemeClr val="accent4">
                    <a:lumMod val="10000"/>
                  </a:schemeClr>
                </a:solidFill>
                <a:effectLst/>
                <a:latin typeface="Constantia" panose="02030602050306030303" pitchFamily="18" charset="0"/>
              </a:rPr>
              <a:t>Zehlendorf</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5 </a:t>
            </a:r>
            <a:r>
              <a:rPr lang="cs-CZ" sz="1600" dirty="0">
                <a:solidFill>
                  <a:schemeClr val="accent4">
                    <a:lumMod val="10000"/>
                  </a:schemeClr>
                </a:solidFill>
                <a:effectLst/>
                <a:latin typeface="Constantia" panose="02030602050306030303" pitchFamily="18" charset="0"/>
              </a:rPr>
              <a:t>km</a:t>
            </a:r>
            <a:r>
              <a:rPr lang="cs-CZ" sz="1600" baseline="30000" dirty="0">
                <a:solidFill>
                  <a:schemeClr val="accent4">
                    <a:lumMod val="10000"/>
                  </a:schemeClr>
                </a:solidFill>
                <a:effectLst/>
                <a:latin typeface="Constantia" panose="02030602050306030303" pitchFamily="18" charset="0"/>
              </a:rPr>
              <a:t>2</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of parks</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&amp; 150 buildings</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banks of River Havel &amp; Lake </a:t>
            </a:r>
            <a:r>
              <a:rPr lang="en-GB" sz="1400" dirty="0" err="1">
                <a:solidFill>
                  <a:schemeClr val="accent4">
                    <a:lumMod val="10000"/>
                  </a:schemeClr>
                </a:solidFill>
                <a:effectLst/>
                <a:latin typeface="Constantia" panose="02030602050306030303" pitchFamily="18" charset="0"/>
              </a:rPr>
              <a:t>Glienicke</a:t>
            </a:r>
            <a:r>
              <a:rPr lang="cs-CZ" sz="1400" dirty="0">
                <a:solidFill>
                  <a:schemeClr val="accent4">
                    <a:lumMod val="10000"/>
                  </a:schemeClr>
                </a:solidFill>
                <a:effectLst/>
                <a:latin typeface="Constantia" panose="02030602050306030303" pitchFamily="18" charset="0"/>
              </a:rPr>
              <a:t>)</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region of rivers, lakes, &amp; hills</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ensemble</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of architecture &amp; landscape gardening</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1730</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1916</a:t>
            </a:r>
            <a:endParaRPr lang="cs-CZ" sz="16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cs-CZ" sz="1600" dirty="0">
                <a:solidFill>
                  <a:schemeClr val="accent4">
                    <a:lumMod val="10000"/>
                  </a:schemeClr>
                </a:solidFill>
                <a:effectLst/>
                <a:latin typeface="Constantia" panose="02030602050306030303" pitchFamily="18" charset="0"/>
              </a:rPr>
              <a:t>Potsdam – residence </a:t>
            </a:r>
            <a:r>
              <a:rPr lang="cs-CZ" sz="1600" dirty="0" err="1">
                <a:solidFill>
                  <a:schemeClr val="accent4">
                    <a:lumMod val="10000"/>
                  </a:schemeClr>
                </a:solidFill>
                <a:effectLst/>
                <a:latin typeface="Constantia" panose="02030602050306030303" pitchFamily="18" charset="0"/>
              </a:rPr>
              <a:t>of</a:t>
            </a:r>
            <a:r>
              <a:rPr lang="cs-CZ" sz="1600" dirty="0">
                <a:solidFill>
                  <a:schemeClr val="accent4">
                    <a:lumMod val="10000"/>
                  </a:schemeClr>
                </a:solidFill>
                <a:effectLst/>
                <a:latin typeface="Constantia" panose="02030602050306030303" pitchFamily="18" charset="0"/>
              </a:rPr>
              <a:t> </a:t>
            </a:r>
            <a:r>
              <a:rPr lang="cs-CZ" sz="1600" dirty="0" err="1">
                <a:solidFill>
                  <a:schemeClr val="accent4">
                    <a:lumMod val="10000"/>
                  </a:schemeClr>
                </a:solidFill>
                <a:effectLst/>
                <a:latin typeface="Constantia" panose="02030602050306030303" pitchFamily="18" charset="0"/>
              </a:rPr>
              <a:t>Prussian</a:t>
            </a:r>
            <a:r>
              <a:rPr lang="cs-CZ" sz="1600" dirty="0">
                <a:solidFill>
                  <a:schemeClr val="accent4">
                    <a:lumMod val="10000"/>
                  </a:schemeClr>
                </a:solidFill>
                <a:effectLst/>
                <a:latin typeface="Constantia" panose="02030602050306030303" pitchFamily="18" charset="0"/>
              </a:rPr>
              <a:t> </a:t>
            </a:r>
            <a:r>
              <a:rPr lang="cs-CZ" sz="1600" dirty="0" err="1">
                <a:solidFill>
                  <a:schemeClr val="accent4">
                    <a:lumMod val="10000"/>
                  </a:schemeClr>
                </a:solidFill>
                <a:effectLst/>
                <a:latin typeface="Constantia" panose="02030602050306030303" pitchFamily="18" charset="0"/>
              </a:rPr>
              <a:t>kings</a:t>
            </a:r>
            <a:r>
              <a:rPr lang="cs-CZ" sz="1600" dirty="0">
                <a:solidFill>
                  <a:schemeClr val="accent4">
                    <a:lumMod val="10000"/>
                  </a:schemeClr>
                </a:solidFill>
                <a:effectLst/>
                <a:latin typeface="Constantia" panose="02030602050306030303" pitchFamily="18" charset="0"/>
              </a:rPr>
              <a:t> (1918),</a:t>
            </a:r>
            <a:r>
              <a:rPr lang="en-GB" sz="1600" dirty="0">
                <a:solidFill>
                  <a:schemeClr val="accent4">
                    <a:lumMod val="10000"/>
                  </a:schemeClr>
                </a:solidFill>
                <a:effectLst/>
                <a:latin typeface="Constantia" panose="02030602050306030303" pitchFamily="18" charset="0"/>
              </a:rPr>
              <a:t> New Garden, Park of </a:t>
            </a:r>
            <a:r>
              <a:rPr lang="en-GB" sz="1600" dirty="0" err="1">
                <a:solidFill>
                  <a:schemeClr val="accent4">
                    <a:lumMod val="10000"/>
                  </a:schemeClr>
                </a:solidFill>
                <a:effectLst/>
                <a:latin typeface="Constantia" panose="02030602050306030303" pitchFamily="18" charset="0"/>
              </a:rPr>
              <a:t>Babelsberg</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&amp; other grounds</a:t>
            </a:r>
            <a:endParaRPr lang="cs-CZ" sz="16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err="1">
                <a:solidFill>
                  <a:schemeClr val="accent4">
                    <a:lumMod val="10000"/>
                  </a:schemeClr>
                </a:solidFill>
                <a:effectLst/>
                <a:latin typeface="Constantia" panose="02030602050306030303" pitchFamily="18" charset="0"/>
              </a:rPr>
              <a:t>Sanssouci</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New &amp; </a:t>
            </a:r>
            <a:r>
              <a:rPr lang="en-GB" sz="1600" dirty="0" err="1">
                <a:solidFill>
                  <a:schemeClr val="accent4">
                    <a:lumMod val="10000"/>
                  </a:schemeClr>
                </a:solidFill>
                <a:effectLst/>
                <a:latin typeface="Constantia" panose="02030602050306030303" pitchFamily="18" charset="0"/>
              </a:rPr>
              <a:t>Linstedt</a:t>
            </a:r>
            <a:r>
              <a:rPr lang="en-GB" sz="1600" dirty="0">
                <a:solidFill>
                  <a:schemeClr val="accent4">
                    <a:lumMod val="10000"/>
                  </a:schemeClr>
                </a:solidFill>
                <a:effectLst/>
                <a:latin typeface="Constantia" panose="02030602050306030303" pitchFamily="18" charset="0"/>
              </a:rPr>
              <a:t> Palace, </a:t>
            </a:r>
            <a:r>
              <a:rPr lang="cs-CZ" sz="1600" dirty="0" err="1">
                <a:solidFill>
                  <a:schemeClr val="accent4">
                    <a:lumMod val="10000"/>
                  </a:schemeClr>
                </a:solidFill>
                <a:effectLst/>
                <a:latin typeface="Constantia" panose="02030602050306030303" pitchFamily="18" charset="0"/>
              </a:rPr>
              <a:t>Charlottenhof</a:t>
            </a:r>
            <a:r>
              <a:rPr lang="en-GB" sz="1600" dirty="0">
                <a:solidFill>
                  <a:schemeClr val="accent4">
                    <a:lumMod val="10000"/>
                  </a:schemeClr>
                </a:solidFill>
                <a:effectLst/>
                <a:latin typeface="Constantia" panose="02030602050306030303" pitchFamily="18" charset="0"/>
              </a:rPr>
              <a:t>, </a:t>
            </a:r>
            <a:r>
              <a:rPr lang="en-GB" sz="1600" dirty="0" err="1">
                <a:solidFill>
                  <a:schemeClr val="accent4">
                    <a:lumMod val="10000"/>
                  </a:schemeClr>
                </a:solidFill>
                <a:effectLst/>
                <a:latin typeface="Constantia" panose="02030602050306030303" pitchFamily="18" charset="0"/>
              </a:rPr>
              <a:t>Alexandrowka</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Russian colon</a:t>
            </a:r>
            <a:r>
              <a:rPr lang="cs-CZ" sz="1400" dirty="0">
                <a:solidFill>
                  <a:schemeClr val="accent4">
                    <a:lumMod val="10000"/>
                  </a:schemeClr>
                </a:solidFill>
                <a:effectLst/>
                <a:latin typeface="Constantia" panose="02030602050306030303" pitchFamily="18" charset="0"/>
              </a:rPr>
              <a:t>y)</a:t>
            </a:r>
            <a:r>
              <a:rPr lang="en-GB" sz="1600" dirty="0">
                <a:solidFill>
                  <a:schemeClr val="accent4">
                    <a:lumMod val="10000"/>
                  </a:schemeClr>
                </a:solidFill>
                <a:effectLst/>
                <a:latin typeface="Constantia" panose="02030602050306030303" pitchFamily="18" charset="0"/>
              </a:rPr>
              <a:t>, </a:t>
            </a:r>
            <a:r>
              <a:rPr lang="en-GB" sz="1600" dirty="0" err="1">
                <a:solidFill>
                  <a:schemeClr val="accent4">
                    <a:lumMod val="10000"/>
                  </a:schemeClr>
                </a:solidFill>
                <a:effectLst/>
                <a:latin typeface="Constantia" panose="02030602050306030303" pitchFamily="18" charset="0"/>
              </a:rPr>
              <a:t>Bornstedt</a:t>
            </a:r>
            <a:r>
              <a:rPr lang="en-GB"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artificial Italian village</a:t>
            </a:r>
            <a:r>
              <a:rPr lang="cs-CZ" sz="1400" dirty="0">
                <a:solidFill>
                  <a:schemeClr val="accent4">
                    <a:lumMod val="10000"/>
                  </a:schemeClr>
                </a:solidFill>
                <a:effectLst/>
                <a:latin typeface="Constantia" panose="02030602050306030303" pitchFamily="18" charset="0"/>
              </a:rPr>
              <a:t>)</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Klein-</a:t>
            </a:r>
            <a:r>
              <a:rPr lang="en-GB" sz="1600" dirty="0" err="1">
                <a:solidFill>
                  <a:schemeClr val="accent4">
                    <a:lumMod val="10000"/>
                  </a:schemeClr>
                </a:solidFill>
                <a:effectLst/>
                <a:latin typeface="Constantia" panose="02030602050306030303" pitchFamily="18" charset="0"/>
              </a:rPr>
              <a:t>Glienicke</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artificial Swiss village</a:t>
            </a:r>
            <a:r>
              <a:rPr lang="cs-CZ" sz="1400" dirty="0">
                <a:solidFill>
                  <a:schemeClr val="accent4">
                    <a:lumMod val="10000"/>
                  </a:schemeClr>
                </a:solidFill>
                <a:effectLst/>
                <a:latin typeface="Constantia" panose="02030602050306030303" pitchFamily="18" charset="0"/>
              </a:rPr>
              <a:t>)</a:t>
            </a:r>
            <a:r>
              <a:rPr lang="cs-CZ" sz="1600" dirty="0">
                <a:solidFill>
                  <a:schemeClr val="accent4">
                    <a:lumMod val="10000"/>
                  </a:schemeClr>
                </a:solidFill>
                <a:effectLst/>
                <a:latin typeface="Constantia" panose="02030602050306030303" pitchFamily="18" charset="0"/>
              </a:rPr>
              <a:t>, </a:t>
            </a:r>
            <a:r>
              <a:rPr lang="cs-CZ" sz="1600" dirty="0" err="1">
                <a:solidFill>
                  <a:schemeClr val="accent4">
                    <a:lumMod val="10000"/>
                  </a:schemeClr>
                </a:solidFill>
                <a:effectLst/>
                <a:latin typeface="Constantia" panose="02030602050306030303" pitchFamily="18" charset="0"/>
              </a:rPr>
              <a:t>etc</a:t>
            </a:r>
            <a:r>
              <a:rPr lang="cs-CZ" sz="1600" dirty="0">
                <a:solidFill>
                  <a:schemeClr val="accent4">
                    <a:lumMod val="10000"/>
                  </a:schemeClr>
                </a:solidFill>
                <a:effectLst/>
                <a:latin typeface="Constantia" panose="02030602050306030303" pitchFamily="18" charset="0"/>
              </a:rPr>
              <a:t>. </a:t>
            </a:r>
          </a:p>
        </p:txBody>
      </p:sp>
      <p:pic>
        <p:nvPicPr>
          <p:cNvPr id="16388" name="Picture 4" descr="Palace Sanssouci"/>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34" t="1475" r="5587" b="1475"/>
          <a:stretch/>
        </p:blipFill>
        <p:spPr bwMode="auto">
          <a:xfrm>
            <a:off x="144000" y="4572000"/>
            <a:ext cx="288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6390" name="Picture 6" descr="https://upload.wikimedia.org/wikipedia/commons/thumb/e/e3/Schlosspark_Babelsberg_Blick_Glienicker_Bruecke.jpg/1280px-Schlosspark_Babelsberg_Blick_Glienicker_Brueck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627" t="7674" b="12532"/>
          <a:stretch/>
        </p:blipFill>
        <p:spPr bwMode="auto">
          <a:xfrm>
            <a:off x="3132073" y="2268000"/>
            <a:ext cx="288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Zástupný symbol pro text 2"/>
          <p:cNvSpPr txBox="1">
            <a:spLocks/>
          </p:cNvSpPr>
          <p:nvPr/>
        </p:nvSpPr>
        <p:spPr bwMode="auto">
          <a:xfrm>
            <a:off x="4680000" y="4176000"/>
            <a:ext cx="1080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a:effectLst/>
                <a:latin typeface="Constantia" panose="02030602050306030303" pitchFamily="18" charset="0"/>
              </a:rPr>
              <a:t>Park </a:t>
            </a:r>
            <a:r>
              <a:rPr lang="cs-CZ" sz="900" b="1" kern="0" dirty="0" err="1">
                <a:effectLst/>
                <a:latin typeface="Constantia" panose="02030602050306030303" pitchFamily="18" charset="0"/>
              </a:rPr>
              <a:t>Babelsberg</a:t>
            </a:r>
            <a:endParaRPr lang="en-GB" sz="900" kern="0" dirty="0">
              <a:effectLst/>
              <a:latin typeface="Constantia" panose="02030602050306030303" pitchFamily="18" charset="0"/>
            </a:endParaRPr>
          </a:p>
        </p:txBody>
      </p:sp>
      <p:pic>
        <p:nvPicPr>
          <p:cNvPr id="16422" name="Picture 38" descr="https://upload.wikimedia.org/wikipedia/commons/8/8b/Schloss_Babelsber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715" t="29929" r="32626" b="29543"/>
          <a:stretch/>
        </p:blipFill>
        <p:spPr bwMode="auto">
          <a:xfrm>
            <a:off x="6120000" y="2268000"/>
            <a:ext cx="288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6" name="Picture 48" descr="https://c1.staticflickr.com/9/8121/8609501084_dec8d83a8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2647" t="1393" r="885" b="12089"/>
          <a:stretch/>
        </p:blipFill>
        <p:spPr bwMode="auto">
          <a:xfrm>
            <a:off x="108000" y="36000"/>
            <a:ext cx="571213" cy="72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7" name="Picture 48" descr="https://c1.staticflickr.com/9/8121/8609501084_dec8d83a8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85" t="11773" r="49349" b="14384"/>
          <a:stretch/>
        </p:blipFill>
        <p:spPr bwMode="auto">
          <a:xfrm>
            <a:off x="8136000" y="36000"/>
            <a:ext cx="755375" cy="828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8" name="Zástupný symbol pro text 2"/>
          <p:cNvSpPr txBox="1">
            <a:spLocks/>
          </p:cNvSpPr>
          <p:nvPr/>
        </p:nvSpPr>
        <p:spPr bwMode="auto">
          <a:xfrm>
            <a:off x="7632000" y="4176000"/>
            <a:ext cx="1224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effectLst/>
                <a:latin typeface="Constantia" panose="02030602050306030303" pitchFamily="18" charset="0"/>
              </a:rPr>
              <a:t>Babelsberg</a:t>
            </a:r>
            <a:r>
              <a:rPr lang="cs-CZ" sz="900" b="1" kern="0" dirty="0">
                <a:effectLst/>
                <a:latin typeface="Constantia" panose="02030602050306030303" pitchFamily="18" charset="0"/>
              </a:rPr>
              <a:t> </a:t>
            </a:r>
            <a:r>
              <a:rPr lang="cs-CZ" sz="900" b="1" kern="0" dirty="0" err="1">
                <a:effectLst/>
                <a:latin typeface="Constantia" panose="02030602050306030303" pitchFamily="18" charset="0"/>
              </a:rPr>
              <a:t>Palace</a:t>
            </a:r>
            <a:endParaRPr lang="en-GB" sz="900" kern="0" dirty="0">
              <a:effectLst/>
              <a:latin typeface="Constantia" panose="02030602050306030303" pitchFamily="18" charset="0"/>
            </a:endParaRPr>
          </a:p>
        </p:txBody>
      </p:sp>
      <p:pic>
        <p:nvPicPr>
          <p:cNvPr id="18438" name="Picture 6" descr="https://web.stanford.edu/dept/german/berlin_class/archives/schinkel_images/charlottenhof.jpg"/>
          <p:cNvPicPr>
            <a:picLocks noChangeAspect="1" noChangeArrowheads="1"/>
          </p:cNvPicPr>
          <p:nvPr/>
        </p:nvPicPr>
        <p:blipFill rotWithShape="1">
          <a:blip r:embed="rId7">
            <a:extLst>
              <a:ext uri="{28A0092B-C50C-407E-A947-70E740481C1C}">
                <a14:useLocalDpi xmlns:a14="http://schemas.microsoft.com/office/drawing/2010/main" val="0"/>
              </a:ext>
            </a:extLst>
          </a:blip>
          <a:srcRect l="5572" t="5436" r="15784" b="3515"/>
          <a:stretch/>
        </p:blipFill>
        <p:spPr bwMode="auto">
          <a:xfrm>
            <a:off x="6120000" y="4572000"/>
            <a:ext cx="288032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5" name="Zástupný symbol pro text 2"/>
          <p:cNvSpPr txBox="1">
            <a:spLocks/>
          </p:cNvSpPr>
          <p:nvPr/>
        </p:nvSpPr>
        <p:spPr bwMode="auto">
          <a:xfrm>
            <a:off x="6228000" y="4572000"/>
            <a:ext cx="1728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solidFill>
                  <a:srgbClr val="C00000"/>
                </a:solidFill>
                <a:effectLst/>
                <a:latin typeface="Constantia" panose="02030602050306030303" pitchFamily="18" charset="0"/>
              </a:rPr>
              <a:t>Charlottenhof</a:t>
            </a:r>
            <a:r>
              <a:rPr lang="cs-CZ" sz="900" b="1" kern="0" dirty="0">
                <a:solidFill>
                  <a:srgbClr val="C00000"/>
                </a:solidFill>
                <a:effectLst/>
                <a:latin typeface="Constantia" panose="02030602050306030303" pitchFamily="18" charset="0"/>
              </a:rPr>
              <a:t> </a:t>
            </a:r>
            <a:r>
              <a:rPr lang="cs-CZ" sz="900" b="1" kern="0" dirty="0" err="1">
                <a:solidFill>
                  <a:srgbClr val="C00000"/>
                </a:solidFill>
                <a:effectLst/>
                <a:latin typeface="Constantia" panose="02030602050306030303" pitchFamily="18" charset="0"/>
              </a:rPr>
              <a:t>Palace</a:t>
            </a:r>
            <a:r>
              <a:rPr lang="cs-CZ" sz="900" b="1" kern="0" dirty="0">
                <a:solidFill>
                  <a:srgbClr val="C00000"/>
                </a:solidFill>
                <a:effectLst/>
                <a:latin typeface="Constantia" panose="02030602050306030303" pitchFamily="18" charset="0"/>
              </a:rPr>
              <a:t> &amp;Park</a:t>
            </a:r>
            <a:endParaRPr lang="en-GB" sz="900" kern="0" dirty="0">
              <a:solidFill>
                <a:srgbClr val="C00000"/>
              </a:solidFill>
              <a:effectLst/>
              <a:latin typeface="Constantia" panose="02030602050306030303" pitchFamily="18" charset="0"/>
            </a:endParaRPr>
          </a:p>
        </p:txBody>
      </p:sp>
      <p:pic>
        <p:nvPicPr>
          <p:cNvPr id="18442" name="Picture 10" descr="https://c1.staticflickr.com/3/2787/4531984618_aa7c6fdacf_b.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851" t="2484" r="406" b="9275"/>
          <a:stretch/>
        </p:blipFill>
        <p:spPr bwMode="auto">
          <a:xfrm>
            <a:off x="3132000" y="4572000"/>
            <a:ext cx="288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8448" name="Picture 16" descr="New Garden (Neuer Garten) Park in Potsdam (Berlin, German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000" y="2268000"/>
            <a:ext cx="288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1" name="Zástupný symbol pro text 2"/>
          <p:cNvSpPr txBox="1">
            <a:spLocks/>
          </p:cNvSpPr>
          <p:nvPr/>
        </p:nvSpPr>
        <p:spPr bwMode="auto">
          <a:xfrm>
            <a:off x="2088000" y="2268000"/>
            <a:ext cx="864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a:effectLst/>
                <a:latin typeface="Constantia" panose="02030602050306030303" pitchFamily="18" charset="0"/>
              </a:rPr>
              <a:t>New Garden</a:t>
            </a:r>
            <a:endParaRPr lang="en-GB" sz="900" kern="0" dirty="0">
              <a:effectLst/>
              <a:latin typeface="Constantia" panose="02030602050306030303" pitchFamily="18" charset="0"/>
            </a:endParaRPr>
          </a:p>
        </p:txBody>
      </p:sp>
      <p:sp>
        <p:nvSpPr>
          <p:cNvPr id="51" name="Zástupný symbol pro text 2"/>
          <p:cNvSpPr txBox="1">
            <a:spLocks/>
          </p:cNvSpPr>
          <p:nvPr/>
        </p:nvSpPr>
        <p:spPr bwMode="auto">
          <a:xfrm>
            <a:off x="3240000" y="4572000"/>
            <a:ext cx="1224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solidFill>
                  <a:srgbClr val="C00000"/>
                </a:solidFill>
                <a:effectLst/>
                <a:latin typeface="Constantia" panose="02030602050306030303" pitchFamily="18" charset="0"/>
              </a:rPr>
              <a:t>Cecilienhof</a:t>
            </a:r>
            <a:r>
              <a:rPr lang="cs-CZ" sz="900" b="1" kern="0" dirty="0">
                <a:solidFill>
                  <a:srgbClr val="C00000"/>
                </a:solidFill>
                <a:effectLst/>
                <a:latin typeface="Constantia" panose="02030602050306030303" pitchFamily="18" charset="0"/>
              </a:rPr>
              <a:t>  </a:t>
            </a:r>
            <a:r>
              <a:rPr lang="cs-CZ" sz="900" b="1" kern="0" dirty="0" err="1">
                <a:solidFill>
                  <a:srgbClr val="C00000"/>
                </a:solidFill>
                <a:effectLst/>
                <a:latin typeface="Constantia" panose="02030602050306030303" pitchFamily="18" charset="0"/>
              </a:rPr>
              <a:t>Palace</a:t>
            </a:r>
            <a:endParaRPr lang="en-GB" sz="900" kern="0" dirty="0">
              <a:solidFill>
                <a:srgbClr val="C00000"/>
              </a:solidFill>
              <a:effectLst/>
              <a:latin typeface="Constantia" panose="02030602050306030303" pitchFamily="18" charset="0"/>
            </a:endParaRPr>
          </a:p>
        </p:txBody>
      </p:sp>
      <p:sp>
        <p:nvSpPr>
          <p:cNvPr id="52" name="Zástupný symbol pro text 2"/>
          <p:cNvSpPr txBox="1">
            <a:spLocks/>
          </p:cNvSpPr>
          <p:nvPr/>
        </p:nvSpPr>
        <p:spPr bwMode="auto">
          <a:xfrm>
            <a:off x="324000" y="4572000"/>
            <a:ext cx="864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effectLst/>
                <a:latin typeface="Constantia" panose="02030602050306030303" pitchFamily="18" charset="0"/>
              </a:rPr>
              <a:t>Sanssousi</a:t>
            </a:r>
            <a:r>
              <a:rPr lang="cs-CZ" sz="900" b="1" kern="0" dirty="0">
                <a:effectLst/>
                <a:latin typeface="Constantia" panose="02030602050306030303" pitchFamily="18" charset="0"/>
              </a:rPr>
              <a:t> </a:t>
            </a:r>
            <a:endParaRPr lang="en-GB" sz="900" kern="0" dirty="0">
              <a:effectLst/>
              <a:latin typeface="Constantia" panose="02030602050306030303" pitchFamily="18" charset="0"/>
            </a:endParaRPr>
          </a:p>
        </p:txBody>
      </p:sp>
    </p:spTree>
    <p:extLst>
      <p:ext uri="{BB962C8B-B14F-4D97-AF65-F5344CB8AC3E}">
        <p14:creationId xmlns:p14="http://schemas.microsoft.com/office/powerpoint/2010/main" val="425776613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err="1">
                <a:solidFill>
                  <a:schemeClr val="tx1"/>
                </a:solidFill>
                <a:effectLst/>
                <a:latin typeface="Algerian" panose="04020705040A02060702" pitchFamily="82" charset="0"/>
              </a:rPr>
              <a:t>Muskauer</a:t>
            </a:r>
            <a:r>
              <a:rPr lang="en-GB" sz="2800" b="1" dirty="0">
                <a:solidFill>
                  <a:schemeClr val="tx1"/>
                </a:solidFill>
                <a:effectLst/>
                <a:latin typeface="Algerian" panose="04020705040A02060702" pitchFamily="82" charset="0"/>
              </a:rPr>
              <a:t> Park / Park Mu</a:t>
            </a:r>
            <a:r>
              <a:rPr lang="cs-CZ" sz="2800" b="1" dirty="0">
                <a:solidFill>
                  <a:schemeClr val="tx1"/>
                </a:solidFill>
                <a:effectLst/>
                <a:latin typeface="Algerian" panose="04020705040A02060702" pitchFamily="82" charset="0"/>
              </a:rPr>
              <a:t>z</a:t>
            </a:r>
            <a:r>
              <a:rPr lang="en-GB" sz="2800" b="1" dirty="0" err="1">
                <a:solidFill>
                  <a:schemeClr val="tx1"/>
                </a:solidFill>
                <a:effectLst/>
                <a:latin typeface="Algerian" panose="04020705040A02060702" pitchFamily="82" charset="0"/>
              </a:rPr>
              <a:t>akowski</a:t>
            </a:r>
            <a:endParaRPr lang="en-GB" sz="2800" b="1" dirty="0">
              <a:solidFill>
                <a:schemeClr val="tx1"/>
              </a:solidFill>
              <a:effectLst/>
              <a:latin typeface="Algerian" panose="04020705040A02060702" pitchFamily="82" charset="0"/>
            </a:endParaRPr>
          </a:p>
        </p:txBody>
      </p:sp>
      <p:sp>
        <p:nvSpPr>
          <p:cNvPr id="7" name="Zástupný symbol pro text 2"/>
          <p:cNvSpPr>
            <a:spLocks noGrp="1"/>
          </p:cNvSpPr>
          <p:nvPr>
            <p:ph type="body" sz="half" idx="2"/>
          </p:nvPr>
        </p:nvSpPr>
        <p:spPr>
          <a:xfrm>
            <a:off x="0" y="900000"/>
            <a:ext cx="9144000" cy="1160848"/>
          </a:xfrm>
        </p:spPr>
        <p:txBody>
          <a:bodyPr/>
          <a:lstStyle/>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Extensive</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landscape park</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Lusatian Neisse valley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5.6 km</a:t>
            </a:r>
            <a:r>
              <a:rPr lang="cs-CZ" sz="1400" baseline="30000" dirty="0">
                <a:solidFill>
                  <a:schemeClr val="accent4">
                    <a:lumMod val="10000"/>
                  </a:schemeClr>
                </a:solidFill>
                <a:effectLst/>
                <a:latin typeface="Constantia" panose="02030602050306030303" pitchFamily="18" charset="0"/>
              </a:rPr>
              <a:t>2</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 border between Poland &amp; Germany</a:t>
            </a:r>
            <a:r>
              <a:rPr lang="cs-CZ" sz="1400" dirty="0">
                <a:solidFill>
                  <a:schemeClr val="accent4">
                    <a:lumMod val="10000"/>
                  </a:schemeClr>
                </a:solidFill>
                <a:effectLst/>
                <a:latin typeface="Constantia" panose="02030602050306030303" pitchFamily="18" charset="0"/>
              </a:rPr>
              <a:t>, 1815-1844)</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Blend</a:t>
            </a:r>
            <a:r>
              <a:rPr lang="cs-CZ" sz="1600" dirty="0">
                <a:solidFill>
                  <a:schemeClr val="accent4">
                    <a:lumMod val="10000"/>
                  </a:schemeClr>
                </a:solidFill>
                <a:effectLst/>
                <a:latin typeface="Constantia" panose="02030602050306030303" pitchFamily="18" charset="0"/>
              </a:rPr>
              <a:t>s </a:t>
            </a:r>
            <a:r>
              <a:rPr lang="en-GB" sz="1600" dirty="0">
                <a:solidFill>
                  <a:schemeClr val="accent4">
                    <a:lumMod val="10000"/>
                  </a:schemeClr>
                </a:solidFill>
                <a:effectLst/>
                <a:latin typeface="Constantia" panose="02030602050306030303" pitchFamily="18" charset="0"/>
              </a:rPr>
              <a:t>with surrounding farmed landscape</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use of local plants to enrich qualities of existing landscape</a:t>
            </a:r>
            <a:r>
              <a:rPr lang="cs-CZ" sz="1400" dirty="0">
                <a:solidFill>
                  <a:schemeClr val="accent4">
                    <a:lumMod val="10000"/>
                  </a:schemeClr>
                </a:solidFill>
                <a:effectLst/>
                <a:latin typeface="Constantia" panose="02030602050306030303" pitchFamily="18" charset="0"/>
              </a:rPr>
              <a:t>)</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Extends</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into town of </a:t>
            </a:r>
            <a:r>
              <a:rPr lang="en-GB" sz="1600" dirty="0" err="1">
                <a:solidFill>
                  <a:schemeClr val="accent4">
                    <a:lumMod val="10000"/>
                  </a:schemeClr>
                </a:solidFill>
                <a:effectLst/>
                <a:latin typeface="Constantia" panose="02030602050306030303" pitchFamily="18" charset="0"/>
              </a:rPr>
              <a:t>Muskau</a:t>
            </a:r>
            <a:r>
              <a:rPr lang="en-GB" sz="1600" dirty="0">
                <a:solidFill>
                  <a:schemeClr val="accent4">
                    <a:lumMod val="10000"/>
                  </a:schemeClr>
                </a:solidFill>
                <a:effectLst/>
                <a:latin typeface="Constantia" panose="02030602050306030303" pitchFamily="18" charset="0"/>
              </a:rPr>
              <a:t> </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green passages created urban parks;</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extraordinary</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simplicity</a:t>
            </a:r>
            <a:endParaRPr lang="cs-CZ" sz="16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Also</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features reconstructed castle, bridges, forested areas</a:t>
            </a:r>
            <a:r>
              <a:rPr lang="cs-CZ" sz="1600" dirty="0">
                <a:solidFill>
                  <a:schemeClr val="accent4">
                    <a:lumMod val="10000"/>
                  </a:schemeClr>
                </a:solidFill>
                <a:effectLst/>
                <a:latin typeface="Constantia" panose="02030602050306030303" pitchFamily="18" charset="0"/>
              </a:rPr>
              <a:t> &amp;</a:t>
            </a:r>
            <a:r>
              <a:rPr lang="en-GB" sz="1600" dirty="0">
                <a:solidFill>
                  <a:schemeClr val="accent4">
                    <a:lumMod val="10000"/>
                  </a:schemeClr>
                </a:solidFill>
                <a:effectLst/>
                <a:latin typeface="Constantia" panose="02030602050306030303" pitchFamily="18" charset="0"/>
              </a:rPr>
              <a:t> arboretum</a:t>
            </a:r>
            <a:endParaRPr lang="cs-CZ" sz="1600" dirty="0">
              <a:solidFill>
                <a:schemeClr val="accent4">
                  <a:lumMod val="10000"/>
                </a:schemeClr>
              </a:solidFill>
              <a:effectLst/>
              <a:latin typeface="Constantia" panose="02030602050306030303" pitchFamily="18" charset="0"/>
            </a:endParaRPr>
          </a:p>
        </p:txBody>
      </p:sp>
      <p:sp>
        <p:nvSpPr>
          <p:cNvPr id="5" name="Zástupný symbol pro text 2"/>
          <p:cNvSpPr txBox="1">
            <a:spLocks/>
          </p:cNvSpPr>
          <p:nvPr/>
        </p:nvSpPr>
        <p:spPr bwMode="auto">
          <a:xfrm rot="5400000">
            <a:off x="6174000" y="-6493"/>
            <a:ext cx="216000" cy="46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spcBef>
                <a:spcPts val="0"/>
              </a:spcBef>
              <a:buClr>
                <a:srgbClr val="00602B"/>
              </a:buClr>
              <a:buSzPct val="100000"/>
              <a:buNone/>
            </a:pPr>
            <a:r>
              <a:rPr lang="cs-CZ" sz="2800" b="1" kern="0" dirty="0">
                <a:effectLst/>
                <a:latin typeface="Algerian" panose="04020705040A02060702" pitchFamily="82" charset="0"/>
              </a:rPr>
              <a:t>.</a:t>
            </a:r>
            <a:endParaRPr lang="en-GB" sz="2800" kern="0" dirty="0">
              <a:effectLst/>
              <a:latin typeface="Algerian" panose="04020705040A02060702" pitchFamily="82" charset="0"/>
            </a:endParaRPr>
          </a:p>
        </p:txBody>
      </p:sp>
      <p:pic>
        <p:nvPicPr>
          <p:cNvPr id="17412" name="Picture 4" descr="1024 2012-1-sept-508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495" r="4606"/>
          <a:stretch/>
        </p:blipFill>
        <p:spPr bwMode="auto">
          <a:xfrm>
            <a:off x="3131840" y="2124000"/>
            <a:ext cx="288032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7414" name="Picture 6" descr="https://upload.wikimedia.org/wikipedia/commons/thumb/2/22/Park_von_Muskau_in_%C5%81%C4%99knica_und_Bad_Muskau.jpg/1280px-Park_von_Muskau_in_%C5%81%C4%99knica_und_Bad_Muskau.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18" t="5531" r="7783" b="5531"/>
          <a:stretch/>
        </p:blipFill>
        <p:spPr bwMode="auto">
          <a:xfrm>
            <a:off x="144000" y="2124000"/>
            <a:ext cx="288032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7424" name="Picture 16" descr="Park Muzakowski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0420"/>
          <a:stretch/>
        </p:blipFill>
        <p:spPr bwMode="auto">
          <a:xfrm>
            <a:off x="6120000" y="4464000"/>
            <a:ext cx="288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7430" name="Picture 22" descr="https://upload.wikimedia.org/wikipedia/commons/2/2d/Bad_Muskau_-_Park_29_ie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783" r="3318"/>
          <a:stretch/>
        </p:blipFill>
        <p:spPr bwMode="auto">
          <a:xfrm>
            <a:off x="6120000" y="2124000"/>
            <a:ext cx="288032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7436" name="Picture 28" descr="http://static.panoramio.com/photos/original/7212949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012" r="1315"/>
          <a:stretch/>
        </p:blipFill>
        <p:spPr bwMode="auto">
          <a:xfrm>
            <a:off x="3132000" y="4464000"/>
            <a:ext cx="288032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7442" name="Picture 34" descr="http://media-cdn.tripadvisor.com/media/photo-s/01/8f/9e/39/furst-puckler-park-wasserfall.jpg"/>
          <p:cNvPicPr>
            <a:picLocks noChangeAspect="1" noChangeArrowheads="1"/>
          </p:cNvPicPr>
          <p:nvPr/>
        </p:nvPicPr>
        <p:blipFill rotWithShape="1">
          <a:blip r:embed="rId7">
            <a:extLst>
              <a:ext uri="{28A0092B-C50C-407E-A947-70E740481C1C}">
                <a14:useLocalDpi xmlns:a14="http://schemas.microsoft.com/office/drawing/2010/main" val="0"/>
              </a:ext>
            </a:extLst>
          </a:blip>
          <a:srcRect l="10247" t="5502" r="854" b="5502"/>
          <a:stretch/>
        </p:blipFill>
        <p:spPr bwMode="auto">
          <a:xfrm>
            <a:off x="144000" y="4464000"/>
            <a:ext cx="288032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20705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chemeClr val="tx1"/>
                </a:solidFill>
                <a:effectLst/>
                <a:latin typeface="Algerian" panose="04020705040A02060702" pitchFamily="82" charset="0"/>
              </a:rPr>
              <a:t>Luther Memorials in </a:t>
            </a:r>
            <a:r>
              <a:rPr lang="en-GB" sz="2800" b="1" dirty="0" err="1">
                <a:solidFill>
                  <a:schemeClr val="tx1"/>
                </a:solidFill>
                <a:effectLst/>
                <a:latin typeface="Algerian" panose="04020705040A02060702" pitchFamily="82" charset="0"/>
              </a:rPr>
              <a:t>Eisleben</a:t>
            </a:r>
            <a:r>
              <a:rPr lang="en-GB" sz="2800" b="1" dirty="0">
                <a:solidFill>
                  <a:schemeClr val="tx1"/>
                </a:solidFill>
                <a:effectLst/>
                <a:latin typeface="Algerian" panose="04020705040A02060702" pitchFamily="82" charset="0"/>
              </a:rPr>
              <a:t> and Wittenberg</a:t>
            </a:r>
          </a:p>
        </p:txBody>
      </p:sp>
      <p:sp>
        <p:nvSpPr>
          <p:cNvPr id="7" name="Zástupný symbol pro text 2"/>
          <p:cNvSpPr>
            <a:spLocks noGrp="1"/>
          </p:cNvSpPr>
          <p:nvPr>
            <p:ph type="body" sz="half" idx="2"/>
          </p:nvPr>
        </p:nvSpPr>
        <p:spPr>
          <a:xfrm>
            <a:off x="0" y="900000"/>
            <a:ext cx="9144000" cy="1087748"/>
          </a:xfrm>
        </p:spPr>
        <p:txBody>
          <a:bodyPr/>
          <a:lstStyle/>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Places associated with lives of Martin Luther &amp; his fellow-reformer Melanchthon</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Wittenberg – Luther’s room &amp; Melanchthon’s house </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Castle</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church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where Luther posted his “95 Theses” in 1517 that launched the Reformation</a:t>
            </a:r>
            <a:r>
              <a:rPr lang="cs-CZ" sz="1400" dirty="0">
                <a:solidFill>
                  <a:schemeClr val="accent4">
                    <a:lumMod val="10000"/>
                  </a:schemeClr>
                </a:solidFill>
                <a:effectLst/>
                <a:latin typeface="Constantia" panose="02030602050306030303" pitchFamily="18" charset="0"/>
              </a:rPr>
              <a:t>)</a:t>
            </a:r>
          </a:p>
          <a:p>
            <a:pPr indent="-252000">
              <a:spcBef>
                <a:spcPts val="200"/>
              </a:spcBef>
              <a:buClr>
                <a:srgbClr val="00602B"/>
              </a:buClr>
              <a:buSzPct val="100000"/>
              <a:buFont typeface="Wingdings" panose="05000000000000000000" pitchFamily="2" charset="2"/>
              <a:buChar char="§"/>
            </a:pPr>
            <a:r>
              <a:rPr lang="en-GB" sz="1600" dirty="0" err="1">
                <a:solidFill>
                  <a:schemeClr val="accent4">
                    <a:lumMod val="10000"/>
                  </a:schemeClr>
                </a:solidFill>
                <a:effectLst/>
                <a:latin typeface="Constantia" panose="02030602050306030303" pitchFamily="18" charset="0"/>
              </a:rPr>
              <a:t>Eisleben</a:t>
            </a:r>
            <a:r>
              <a:rPr lang="en-GB" sz="1600" dirty="0">
                <a:solidFill>
                  <a:schemeClr val="accent4">
                    <a:lumMod val="10000"/>
                  </a:schemeClr>
                </a:solidFill>
                <a:effectLst/>
                <a:latin typeface="Constantia" panose="02030602050306030303" pitchFamily="18" charset="0"/>
              </a:rPr>
              <a:t> </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house where Luther was born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1483</a:t>
            </a:r>
            <a:r>
              <a:rPr lang="cs-CZ" sz="1400" dirty="0">
                <a:solidFill>
                  <a:schemeClr val="accent4">
                    <a:lumMod val="10000"/>
                  </a:schemeClr>
                </a:solidFill>
                <a:effectLst/>
                <a:latin typeface="Constantia" panose="02030602050306030303" pitchFamily="18" charset="0"/>
              </a:rPr>
              <a:t>) </a:t>
            </a:r>
            <a:r>
              <a:rPr lang="cs-CZ" sz="1600" dirty="0">
                <a:solidFill>
                  <a:schemeClr val="accent4">
                    <a:lumMod val="10000"/>
                  </a:schemeClr>
                </a:solidFill>
                <a:effectLst/>
                <a:latin typeface="Constantia" panose="02030602050306030303" pitchFamily="18" charset="0"/>
              </a:rPr>
              <a:t>&amp;</a:t>
            </a:r>
            <a:r>
              <a:rPr lang="en-GB" sz="1600" dirty="0">
                <a:solidFill>
                  <a:schemeClr val="accent4">
                    <a:lumMod val="10000"/>
                  </a:schemeClr>
                </a:solidFill>
                <a:effectLst/>
                <a:latin typeface="Constantia" panose="02030602050306030303" pitchFamily="18" charset="0"/>
              </a:rPr>
              <a:t> died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1546</a:t>
            </a:r>
            <a:r>
              <a:rPr lang="cs-CZ" sz="1400" dirty="0">
                <a:solidFill>
                  <a:schemeClr val="accent4">
                    <a:lumMod val="10000"/>
                  </a:schemeClr>
                </a:solidFill>
                <a:effectLst/>
                <a:latin typeface="Constantia" panose="02030602050306030303" pitchFamily="18" charset="0"/>
              </a:rPr>
              <a:t>)</a:t>
            </a:r>
          </a:p>
          <a:p>
            <a:pPr indent="-252000">
              <a:spcBef>
                <a:spcPts val="200"/>
              </a:spcBef>
              <a:buClr>
                <a:srgbClr val="00602B"/>
              </a:buClr>
              <a:buSzPct val="100000"/>
              <a:buFont typeface="Wingdings" panose="05000000000000000000" pitchFamily="2" charset="2"/>
              <a:buChar char="§"/>
            </a:pPr>
            <a:endParaRPr lang="cs-CZ" sz="1400" dirty="0">
              <a:solidFill>
                <a:schemeClr val="accent4">
                  <a:lumMod val="10000"/>
                </a:schemeClr>
              </a:solidFill>
              <a:effectLst/>
              <a:latin typeface="Constantia" panose="02030602050306030303" pitchFamily="18" charset="0"/>
            </a:endParaRPr>
          </a:p>
        </p:txBody>
      </p:sp>
      <p:sp>
        <p:nvSpPr>
          <p:cNvPr id="9" name="Zástupný symbol pro text 2"/>
          <p:cNvSpPr txBox="1">
            <a:spLocks/>
          </p:cNvSpPr>
          <p:nvPr/>
        </p:nvSpPr>
        <p:spPr bwMode="auto">
          <a:xfrm>
            <a:off x="7668344" y="-1759872"/>
            <a:ext cx="864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effectLst/>
                <a:latin typeface="Constantia" panose="02030602050306030303" pitchFamily="18" charset="0"/>
              </a:rPr>
              <a:t>Wittenberg</a:t>
            </a:r>
            <a:endParaRPr lang="en-GB" sz="900" kern="0" dirty="0">
              <a:effectLst/>
              <a:latin typeface="Constantia" panose="02030602050306030303" pitchFamily="18" charset="0"/>
            </a:endParaRPr>
          </a:p>
        </p:txBody>
      </p:sp>
      <p:pic>
        <p:nvPicPr>
          <p:cNvPr id="23574" name="Picture 22" descr="http://wingsofeaglesct.com/MARTIN_LUTHER/LUTHER_IMAGES/monast_wittenberg.jpg"/>
          <p:cNvPicPr>
            <a:picLocks noChangeAspect="1" noChangeArrowheads="1"/>
          </p:cNvPicPr>
          <p:nvPr/>
        </p:nvPicPr>
        <p:blipFill rotWithShape="1">
          <a:blip r:embed="rId2">
            <a:extLst>
              <a:ext uri="{28A0092B-C50C-407E-A947-70E740481C1C}">
                <a14:useLocalDpi xmlns:a14="http://schemas.microsoft.com/office/drawing/2010/main" val="0"/>
              </a:ext>
            </a:extLst>
          </a:blip>
          <a:srcRect r="16258"/>
          <a:stretch/>
        </p:blipFill>
        <p:spPr bwMode="auto">
          <a:xfrm>
            <a:off x="144000" y="2088000"/>
            <a:ext cx="2411776"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3578" name="Picture 26" descr="http://c1038.r38.cf3.rackcdn.com/group5/building46076/media/VON-M-LSH-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453" t="12665" r="10602" b="6543"/>
          <a:stretch/>
        </p:blipFill>
        <p:spPr bwMode="auto">
          <a:xfrm>
            <a:off x="7442206" y="2088000"/>
            <a:ext cx="1542857"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3582" name="Picture 30" descr="https://upload.wikimedia.org/wikipedia/commons/thumb/b/b6/Wittenberg_Schlosskirche_Thesentuer.JPG/800px-Wittenberg_Schlosskirche_Thesentue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465" r="19944" b="8589"/>
          <a:stretch/>
        </p:blipFill>
        <p:spPr bwMode="auto">
          <a:xfrm>
            <a:off x="3127675" y="4428000"/>
            <a:ext cx="1307089"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3584" name="Picture 32" descr="http://media3.washingtonpost.com/wp-srv/photo/gallery/090729/GAL-09Jul29-2383/media/PHO-09Jul29-172031.jpg"/>
          <p:cNvPicPr>
            <a:picLocks noChangeAspect="1" noChangeArrowheads="1"/>
          </p:cNvPicPr>
          <p:nvPr/>
        </p:nvPicPr>
        <p:blipFill rotWithShape="1">
          <a:blip r:embed="rId5">
            <a:extLst>
              <a:ext uri="{28A0092B-C50C-407E-A947-70E740481C1C}">
                <a14:useLocalDpi xmlns:a14="http://schemas.microsoft.com/office/drawing/2010/main" val="0"/>
              </a:ext>
            </a:extLst>
          </a:blip>
          <a:srcRect l="2989" b="2449"/>
          <a:stretch/>
        </p:blipFill>
        <p:spPr bwMode="auto">
          <a:xfrm>
            <a:off x="144000" y="4428000"/>
            <a:ext cx="288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0" name="Zástupný symbol pro text 2"/>
          <p:cNvSpPr txBox="1">
            <a:spLocks/>
          </p:cNvSpPr>
          <p:nvPr/>
        </p:nvSpPr>
        <p:spPr bwMode="auto">
          <a:xfrm>
            <a:off x="7636261" y="4032000"/>
            <a:ext cx="1116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effectLst/>
                <a:latin typeface="Constantia" panose="02030602050306030303" pitchFamily="18" charset="0"/>
              </a:rPr>
              <a:t>Luther’s</a:t>
            </a:r>
            <a:r>
              <a:rPr lang="cs-CZ" sz="900" b="1" kern="0" dirty="0">
                <a:effectLst/>
                <a:latin typeface="Constantia" panose="02030602050306030303" pitchFamily="18" charset="0"/>
              </a:rPr>
              <a:t> house</a:t>
            </a:r>
            <a:endParaRPr lang="en-GB" sz="900" kern="0" dirty="0">
              <a:effectLst/>
              <a:latin typeface="Constantia" panose="02030602050306030303" pitchFamily="18" charset="0"/>
            </a:endParaRPr>
          </a:p>
        </p:txBody>
      </p:sp>
      <p:pic>
        <p:nvPicPr>
          <p:cNvPr id="31" name="Picture 20" descr="http://s3.germany.travel/media/content/staedte___kultur_1/unesco_welterben_2013/luthergedenkstaetten_eisleben_wittenberg_1/Eisleben_Luthers-Sterbehaus-Bahrtuch_RET_1024x76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312" r="2428"/>
          <a:stretch/>
        </p:blipFill>
        <p:spPr bwMode="auto">
          <a:xfrm>
            <a:off x="2682013" y="2088000"/>
            <a:ext cx="2928128"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5" name="Zástupný symbol pro text 2"/>
          <p:cNvSpPr txBox="1">
            <a:spLocks/>
          </p:cNvSpPr>
          <p:nvPr/>
        </p:nvSpPr>
        <p:spPr bwMode="auto">
          <a:xfrm>
            <a:off x="1260000" y="4428000"/>
            <a:ext cx="1656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effectLst/>
                <a:latin typeface="Constantia" panose="02030602050306030303" pitchFamily="18" charset="0"/>
              </a:rPr>
              <a:t>Wittenberg</a:t>
            </a:r>
            <a:r>
              <a:rPr lang="cs-CZ" sz="900" b="1" kern="0" dirty="0">
                <a:effectLst/>
                <a:latin typeface="Constantia" panose="02030602050306030303" pitchFamily="18" charset="0"/>
              </a:rPr>
              <a:t> – </a:t>
            </a:r>
            <a:r>
              <a:rPr lang="cs-CZ" sz="900" b="1" kern="0" dirty="0" err="1">
                <a:effectLst/>
                <a:latin typeface="Constantia" panose="02030602050306030303" pitchFamily="18" charset="0"/>
              </a:rPr>
              <a:t>Castle</a:t>
            </a:r>
            <a:r>
              <a:rPr lang="cs-CZ" sz="900" b="1" kern="0" dirty="0">
                <a:effectLst/>
                <a:latin typeface="Constantia" panose="02030602050306030303" pitchFamily="18" charset="0"/>
              </a:rPr>
              <a:t> </a:t>
            </a:r>
            <a:r>
              <a:rPr lang="cs-CZ" sz="900" b="1" kern="0" dirty="0" err="1">
                <a:effectLst/>
                <a:latin typeface="Constantia" panose="02030602050306030303" pitchFamily="18" charset="0"/>
              </a:rPr>
              <a:t>church</a:t>
            </a:r>
            <a:r>
              <a:rPr lang="cs-CZ" sz="900" b="1" kern="0" dirty="0">
                <a:effectLst/>
                <a:latin typeface="Constantia" panose="02030602050306030303" pitchFamily="18" charset="0"/>
              </a:rPr>
              <a:t> </a:t>
            </a:r>
            <a:endParaRPr lang="en-GB" sz="900" kern="0" dirty="0">
              <a:effectLst/>
              <a:latin typeface="Constantia" panose="02030602050306030303" pitchFamily="18" charset="0"/>
            </a:endParaRPr>
          </a:p>
        </p:txBody>
      </p:sp>
      <p:pic>
        <p:nvPicPr>
          <p:cNvPr id="23594" name="Picture 42" descr="https://upload.wikimedia.org/wikipedia/commons/d/dc/Statue_Marktplatz_%28Wittenberg%29_Martin_Luther.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877" r="4877" b="19171"/>
          <a:stretch/>
        </p:blipFill>
        <p:spPr bwMode="auto">
          <a:xfrm>
            <a:off x="4557851" y="4428000"/>
            <a:ext cx="216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9" name="Zástupný symbol pro text 2"/>
          <p:cNvSpPr txBox="1">
            <a:spLocks/>
          </p:cNvSpPr>
          <p:nvPr/>
        </p:nvSpPr>
        <p:spPr bwMode="auto">
          <a:xfrm>
            <a:off x="4680000" y="4428000"/>
            <a:ext cx="576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a:solidFill>
                  <a:srgbClr val="C00000"/>
                </a:solidFill>
                <a:effectLst/>
                <a:latin typeface="Constantia" panose="02030602050306030303" pitchFamily="18" charset="0"/>
              </a:rPr>
              <a:t>Luther</a:t>
            </a:r>
            <a:endParaRPr lang="en-GB" sz="900" kern="0" dirty="0">
              <a:solidFill>
                <a:srgbClr val="C00000"/>
              </a:solidFill>
              <a:effectLst/>
              <a:latin typeface="Constantia" panose="02030602050306030303" pitchFamily="18" charset="0"/>
            </a:endParaRPr>
          </a:p>
        </p:txBody>
      </p:sp>
      <p:pic>
        <p:nvPicPr>
          <p:cNvPr id="23598" name="Picture 46" descr="http://www.luther2017.de/fileadmin/luther2017/images/artikelbilder_erleben/Melanchthonhaus-Strassenansicht_52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35834" y="2088000"/>
            <a:ext cx="1582901"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2" name="Zástupný symbol pro text 2"/>
          <p:cNvSpPr txBox="1">
            <a:spLocks/>
          </p:cNvSpPr>
          <p:nvPr/>
        </p:nvSpPr>
        <p:spPr bwMode="auto">
          <a:xfrm>
            <a:off x="5834031" y="4032000"/>
            <a:ext cx="1368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en-GB" sz="900" b="1" kern="0" dirty="0">
                <a:solidFill>
                  <a:srgbClr val="C00000"/>
                </a:solidFill>
                <a:effectLst/>
                <a:latin typeface="Constantia" panose="02030602050306030303" pitchFamily="18" charset="0"/>
              </a:rPr>
              <a:t>Melanchthon’s house</a:t>
            </a:r>
            <a:endParaRPr lang="en-GB" sz="900" kern="0" dirty="0">
              <a:solidFill>
                <a:srgbClr val="C00000"/>
              </a:solidFill>
              <a:effectLst/>
              <a:latin typeface="Constantia" panose="02030602050306030303" pitchFamily="18" charset="0"/>
            </a:endParaRPr>
          </a:p>
        </p:txBody>
      </p:sp>
      <p:pic>
        <p:nvPicPr>
          <p:cNvPr id="23600" name="Picture 48" descr="https://upload.wikimedia.org/wikipedia/commons/0/02/Statue_Marktplatz_%28Wittenberg%29_Philipp_Melanchthon.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920" r="5920" b="18427"/>
          <a:stretch/>
        </p:blipFill>
        <p:spPr bwMode="auto">
          <a:xfrm>
            <a:off x="6825063" y="4428000"/>
            <a:ext cx="216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4" name="Zástupný symbol pro text 2"/>
          <p:cNvSpPr txBox="1">
            <a:spLocks/>
          </p:cNvSpPr>
          <p:nvPr/>
        </p:nvSpPr>
        <p:spPr bwMode="auto">
          <a:xfrm>
            <a:off x="6912000" y="4428000"/>
            <a:ext cx="936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en-GB" sz="900" b="1" kern="0" dirty="0">
                <a:solidFill>
                  <a:srgbClr val="C00000"/>
                </a:solidFill>
                <a:effectLst/>
                <a:latin typeface="Constantia" panose="02030602050306030303" pitchFamily="18" charset="0"/>
              </a:rPr>
              <a:t>Melanchthon</a:t>
            </a:r>
            <a:endParaRPr lang="en-GB" sz="900" kern="0" dirty="0">
              <a:solidFill>
                <a:srgbClr val="C00000"/>
              </a:solidFill>
              <a:effectLst/>
              <a:latin typeface="Constantia" panose="02030602050306030303" pitchFamily="18" charset="0"/>
            </a:endParaRPr>
          </a:p>
        </p:txBody>
      </p:sp>
    </p:spTree>
    <p:extLst>
      <p:ext uri="{BB962C8B-B14F-4D97-AF65-F5344CB8AC3E}">
        <p14:creationId xmlns:p14="http://schemas.microsoft.com/office/powerpoint/2010/main" val="95109987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algn="l" eaLnBrk="1" hangingPunct="1"/>
            <a:r>
              <a:rPr lang="cs-CZ" sz="2800" b="1" dirty="0">
                <a:solidFill>
                  <a:schemeClr val="tx1"/>
                </a:solidFill>
                <a:effectLst/>
                <a:latin typeface="Algerian" panose="04020705040A02060702" pitchFamily="82" charset="0"/>
              </a:rPr>
              <a:t>       </a:t>
            </a:r>
            <a:r>
              <a:rPr lang="en-GB" sz="2800" b="1" dirty="0">
                <a:solidFill>
                  <a:schemeClr val="tx1"/>
                </a:solidFill>
                <a:effectLst/>
                <a:latin typeface="Algerian" panose="04020705040A02060702" pitchFamily="82" charset="0"/>
              </a:rPr>
              <a:t>Garden Kingdom of Dessau-</a:t>
            </a:r>
            <a:r>
              <a:rPr lang="en-GB" sz="2800" b="1" dirty="0" err="1">
                <a:solidFill>
                  <a:schemeClr val="tx1"/>
                </a:solidFill>
                <a:effectLst/>
                <a:latin typeface="Algerian" panose="04020705040A02060702" pitchFamily="82" charset="0"/>
              </a:rPr>
              <a:t>Wörlitz</a:t>
            </a:r>
            <a:endParaRPr lang="en-GB" sz="2800" b="1" dirty="0">
              <a:solidFill>
                <a:schemeClr val="tx1"/>
              </a:solidFill>
              <a:effectLst/>
              <a:latin typeface="Algerian" panose="04020705040A02060702" pitchFamily="82" charset="0"/>
            </a:endParaRPr>
          </a:p>
        </p:txBody>
      </p:sp>
      <p:sp>
        <p:nvSpPr>
          <p:cNvPr id="7" name="Zástupný symbol pro text 2"/>
          <p:cNvSpPr>
            <a:spLocks noGrp="1"/>
          </p:cNvSpPr>
          <p:nvPr>
            <p:ph type="body" sz="half" idx="2"/>
          </p:nvPr>
        </p:nvSpPr>
        <p:spPr>
          <a:xfrm>
            <a:off x="0" y="900000"/>
            <a:ext cx="9144000" cy="899629"/>
          </a:xfrm>
        </p:spPr>
        <p:txBody>
          <a:bodyPr/>
          <a:lstStyle/>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Landscape</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design &amp; planning of Enlightenment </a:t>
            </a:r>
            <a:r>
              <a:rPr lang="en-GB" sz="1400" dirty="0">
                <a:solidFill>
                  <a:schemeClr val="accent4">
                    <a:lumMod val="10000"/>
                  </a:schemeClr>
                </a:solidFill>
                <a:effectLst/>
                <a:latin typeface="Constantia" panose="02030602050306030303" pitchFamily="18" charset="0"/>
              </a:rPr>
              <a:t>(18 century)</a:t>
            </a:r>
            <a:endParaRPr lang="cs-CZ" sz="14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English landscaped parks &amp; gardens, modified areas of agricultural land </a:t>
            </a:r>
            <a:endParaRPr lang="cs-CZ" sz="14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err="1">
                <a:solidFill>
                  <a:schemeClr val="accent4">
                    <a:lumMod val="10000"/>
                  </a:schemeClr>
                </a:solidFill>
                <a:effectLst/>
                <a:latin typeface="Constantia" panose="02030602050306030303" pitchFamily="18" charset="0"/>
              </a:rPr>
              <a:t>Wörlitz</a:t>
            </a:r>
            <a:r>
              <a:rPr lang="cs-CZ" sz="1600" dirty="0">
                <a:solidFill>
                  <a:schemeClr val="accent4">
                    <a:lumMod val="10000"/>
                  </a:schemeClr>
                </a:solidFill>
                <a:effectLst/>
                <a:latin typeface="Constantia" panose="02030602050306030303" pitchFamily="18" charset="0"/>
              </a:rPr>
              <a:t>, </a:t>
            </a:r>
            <a:r>
              <a:rPr lang="cs-CZ" sz="1600" dirty="0" err="1">
                <a:solidFill>
                  <a:schemeClr val="accent4">
                    <a:lumMod val="10000"/>
                  </a:schemeClr>
                </a:solidFill>
                <a:effectLst/>
                <a:latin typeface="Constantia" panose="02030602050306030303" pitchFamily="18" charset="0"/>
              </a:rPr>
              <a:t>Lusium</a:t>
            </a:r>
            <a:r>
              <a:rPr lang="cs-CZ" sz="1600" dirty="0">
                <a:solidFill>
                  <a:schemeClr val="accent4">
                    <a:lumMod val="10000"/>
                  </a:schemeClr>
                </a:solidFill>
                <a:effectLst/>
                <a:latin typeface="Constantia" panose="02030602050306030303" pitchFamily="18" charset="0"/>
              </a:rPr>
              <a:t> &amp; </a:t>
            </a:r>
            <a:r>
              <a:rPr lang="cs-CZ" sz="1600" dirty="0" err="1">
                <a:solidFill>
                  <a:schemeClr val="accent4">
                    <a:lumMod val="10000"/>
                  </a:schemeClr>
                </a:solidFill>
                <a:effectLst/>
                <a:latin typeface="Constantia" panose="02030602050306030303" pitchFamily="18" charset="0"/>
              </a:rPr>
              <a:t>Georgium</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Castle</a:t>
            </a:r>
            <a:r>
              <a:rPr lang="cs-CZ" sz="1600" dirty="0">
                <a:solidFill>
                  <a:schemeClr val="accent4">
                    <a:lumMod val="10000"/>
                  </a:schemeClr>
                </a:solidFill>
                <a:effectLst/>
                <a:latin typeface="Constantia" panose="02030602050306030303" pitchFamily="18" charset="0"/>
              </a:rPr>
              <a:t>s</a:t>
            </a:r>
            <a:r>
              <a:rPr lang="en-GB" sz="16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(17</a:t>
            </a:r>
            <a:r>
              <a:rPr lang="cs-CZ" sz="1400" dirty="0">
                <a:solidFill>
                  <a:schemeClr val="accent4">
                    <a:lumMod val="10000"/>
                  </a:schemeClr>
                </a:solidFill>
                <a:effectLst/>
                <a:latin typeface="Constantia" panose="02030602050306030303" pitchFamily="18" charset="0"/>
              </a:rPr>
              <a:t>70-1780s)</a:t>
            </a:r>
            <a:r>
              <a:rPr lang="cs-CZ" sz="1600" dirty="0">
                <a:solidFill>
                  <a:schemeClr val="accent4">
                    <a:lumMod val="10000"/>
                  </a:schemeClr>
                </a:solidFill>
                <a:effectLst/>
                <a:latin typeface="Constantia" panose="02030602050306030303" pitchFamily="18" charset="0"/>
              </a:rPr>
              <a:t>, </a:t>
            </a:r>
            <a:r>
              <a:rPr lang="en-GB" sz="1600" dirty="0" err="1">
                <a:solidFill>
                  <a:schemeClr val="accent4">
                    <a:lumMod val="10000"/>
                  </a:schemeClr>
                </a:solidFill>
                <a:effectLst/>
                <a:latin typeface="Constantia" panose="02030602050306030303" pitchFamily="18" charset="0"/>
              </a:rPr>
              <a:t>Riesigk</a:t>
            </a:r>
            <a:r>
              <a:rPr lang="en-GB" sz="1600" dirty="0">
                <a:solidFill>
                  <a:schemeClr val="accent4">
                    <a:lumMod val="10000"/>
                  </a:schemeClr>
                </a:solidFill>
                <a:effectLst/>
                <a:latin typeface="Constantia" panose="02030602050306030303" pitchFamily="18" charset="0"/>
              </a:rPr>
              <a:t>, </a:t>
            </a:r>
            <a:r>
              <a:rPr lang="en-GB" sz="1600" dirty="0" err="1">
                <a:solidFill>
                  <a:schemeClr val="accent4">
                    <a:lumMod val="10000"/>
                  </a:schemeClr>
                </a:solidFill>
                <a:effectLst/>
                <a:latin typeface="Constantia" panose="02030602050306030303" pitchFamily="18" charset="0"/>
              </a:rPr>
              <a:t>Wörlitz</a:t>
            </a:r>
            <a:r>
              <a:rPr lang="en-GB" sz="1600" dirty="0">
                <a:solidFill>
                  <a:schemeClr val="accent4">
                    <a:lumMod val="10000"/>
                  </a:schemeClr>
                </a:solidFill>
                <a:effectLst/>
                <a:latin typeface="Constantia" panose="02030602050306030303" pitchFamily="18" charset="0"/>
              </a:rPr>
              <a:t> </a:t>
            </a:r>
            <a:r>
              <a:rPr lang="cs-CZ" sz="1600" dirty="0">
                <a:solidFill>
                  <a:schemeClr val="accent4">
                    <a:lumMod val="10000"/>
                  </a:schemeClr>
                </a:solidFill>
                <a:effectLst/>
                <a:latin typeface="Constantia" panose="02030602050306030303" pitchFamily="18" charset="0"/>
              </a:rPr>
              <a:t>&amp;</a:t>
            </a:r>
            <a:r>
              <a:rPr lang="en-GB" sz="1600" dirty="0">
                <a:solidFill>
                  <a:schemeClr val="accent4">
                    <a:lumMod val="10000"/>
                  </a:schemeClr>
                </a:solidFill>
                <a:effectLst/>
                <a:latin typeface="Constantia" panose="02030602050306030303" pitchFamily="18" charset="0"/>
              </a:rPr>
              <a:t> </a:t>
            </a:r>
            <a:r>
              <a:rPr lang="en-GB" sz="1600" dirty="0" err="1">
                <a:solidFill>
                  <a:schemeClr val="accent4">
                    <a:lumMod val="10000"/>
                  </a:schemeClr>
                </a:solidFill>
                <a:effectLst/>
                <a:latin typeface="Constantia" panose="02030602050306030303" pitchFamily="18" charset="0"/>
              </a:rPr>
              <a:t>Vockerode</a:t>
            </a:r>
            <a:r>
              <a:rPr lang="en-GB" sz="1600" dirty="0">
                <a:solidFill>
                  <a:schemeClr val="accent4">
                    <a:lumMod val="10000"/>
                  </a:schemeClr>
                </a:solidFill>
                <a:effectLst/>
                <a:latin typeface="Constantia" panose="02030602050306030303" pitchFamily="18" charset="0"/>
              </a:rPr>
              <a:t> Churches</a:t>
            </a:r>
            <a:r>
              <a:rPr lang="cs-CZ" sz="16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(18</a:t>
            </a:r>
            <a:r>
              <a:rPr lang="cs-CZ" sz="1400" dirty="0">
                <a:solidFill>
                  <a:schemeClr val="accent4">
                    <a:lumMod val="10000"/>
                  </a:schemeClr>
                </a:solidFill>
                <a:effectLst/>
                <a:latin typeface="Constantia" panose="02030602050306030303" pitchFamily="18" charset="0"/>
              </a:rPr>
              <a:t>00s</a:t>
            </a:r>
            <a:r>
              <a:rPr lang="en-GB" sz="1400" dirty="0">
                <a:solidFill>
                  <a:schemeClr val="accent4">
                    <a:lumMod val="10000"/>
                  </a:schemeClr>
                </a:solidFill>
                <a:effectLst/>
                <a:latin typeface="Constantia" panose="02030602050306030303" pitchFamily="18" charset="0"/>
              </a:rPr>
              <a:t>) </a:t>
            </a:r>
            <a:endParaRPr lang="cs-CZ" sz="1600" dirty="0">
              <a:solidFill>
                <a:schemeClr val="accent4">
                  <a:lumMod val="10000"/>
                </a:schemeClr>
              </a:solidFill>
              <a:effectLst/>
              <a:latin typeface="Constantia" panose="02030602050306030303" pitchFamily="18" charset="0"/>
            </a:endParaRPr>
          </a:p>
        </p:txBody>
      </p:sp>
      <p:pic>
        <p:nvPicPr>
          <p:cNvPr id="1028" name="Picture 4" descr="https://upload.wikimedia.org/wikipedia/commons/1/18/Dessau_Georgium.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360" r="2705" b="2360"/>
          <a:stretch/>
        </p:blipFill>
        <p:spPr bwMode="auto">
          <a:xfrm>
            <a:off x="5904000" y="1944000"/>
            <a:ext cx="3096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thumb/0/0a/W%C3%B6rlitz_Schloss.jpg/1024px-W%C3%B6rlitz_Schlos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8" t="6342" r="2227" b="6342"/>
          <a:stretch/>
        </p:blipFill>
        <p:spPr bwMode="auto">
          <a:xfrm>
            <a:off x="144000" y="1944000"/>
            <a:ext cx="3096344"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2" name="Picture 8" descr="http://cdn.eupedia.com/images/content/woerlitz-1.jpg"/>
          <p:cNvPicPr>
            <a:picLocks noChangeAspect="1" noChangeArrowheads="1"/>
          </p:cNvPicPr>
          <p:nvPr/>
        </p:nvPicPr>
        <p:blipFill rotWithShape="1">
          <a:blip r:embed="rId4">
            <a:extLst>
              <a:ext uri="{28A0092B-C50C-407E-A947-70E740481C1C}">
                <a14:useLocalDpi xmlns:a14="http://schemas.microsoft.com/office/drawing/2010/main" val="0"/>
              </a:ext>
            </a:extLst>
          </a:blip>
          <a:srcRect l="5435" r="301"/>
          <a:stretch/>
        </p:blipFill>
        <p:spPr bwMode="auto">
          <a:xfrm>
            <a:off x="5904000" y="4248000"/>
            <a:ext cx="3096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44" name="Picture 20" descr="https://neobilgidotcom2.files.wordpress.com/2014/11/en-gc3bczel-bahc3a7e-almanya-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91" r="28152"/>
          <a:stretch/>
        </p:blipFill>
        <p:spPr bwMode="auto">
          <a:xfrm>
            <a:off x="3373200" y="4248000"/>
            <a:ext cx="24012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50" name="Picture 26" descr="http://www.dw.com/image/0,,5613256_4,00.jpg"/>
          <p:cNvPicPr>
            <a:picLocks noChangeAspect="1" noChangeArrowheads="1"/>
          </p:cNvPicPr>
          <p:nvPr/>
        </p:nvPicPr>
        <p:blipFill rotWithShape="1">
          <a:blip r:embed="rId6">
            <a:extLst>
              <a:ext uri="{28A0092B-C50C-407E-A947-70E740481C1C}">
                <a14:useLocalDpi xmlns:a14="http://schemas.microsoft.com/office/drawing/2010/main" val="0"/>
              </a:ext>
            </a:extLst>
          </a:blip>
          <a:srcRect l="3994" r="22947" b="11120"/>
          <a:stretch/>
        </p:blipFill>
        <p:spPr bwMode="auto">
          <a:xfrm>
            <a:off x="3371518" y="1944000"/>
            <a:ext cx="2401308"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54" name="Picture 30" descr="https://s-media-cache-ak0.pinimg.com/736x/77/8f/de/778fdef2579468f070a46730194a1655.jpg"/>
          <p:cNvPicPr>
            <a:picLocks noChangeAspect="1" noChangeArrowheads="1"/>
          </p:cNvPicPr>
          <p:nvPr/>
        </p:nvPicPr>
        <p:blipFill rotWithShape="1">
          <a:blip r:embed="rId7">
            <a:extLst>
              <a:ext uri="{28A0092B-C50C-407E-A947-70E740481C1C}">
                <a14:useLocalDpi xmlns:a14="http://schemas.microsoft.com/office/drawing/2010/main" val="0"/>
              </a:ext>
            </a:extLst>
          </a:blip>
          <a:srcRect l="5530" t="5556" b="5556"/>
          <a:stretch/>
        </p:blipFill>
        <p:spPr bwMode="auto">
          <a:xfrm>
            <a:off x="144000" y="4248000"/>
            <a:ext cx="3096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9" name="Zástupný symbol pro text 2"/>
          <p:cNvSpPr txBox="1">
            <a:spLocks/>
          </p:cNvSpPr>
          <p:nvPr/>
        </p:nvSpPr>
        <p:spPr bwMode="auto">
          <a:xfrm>
            <a:off x="7992000" y="1944000"/>
            <a:ext cx="756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dirty="0" err="1">
                <a:solidFill>
                  <a:srgbClr val="C00000"/>
                </a:solidFill>
                <a:effectLst/>
                <a:latin typeface="Constantia" panose="02030602050306030303" pitchFamily="18" charset="0"/>
              </a:rPr>
              <a:t>Georgium</a:t>
            </a:r>
            <a:endParaRPr lang="en-GB" sz="900" b="1" kern="0" dirty="0">
              <a:solidFill>
                <a:srgbClr val="C00000"/>
              </a:solidFill>
              <a:effectLst/>
              <a:latin typeface="Constantia" panose="02030602050306030303" pitchFamily="18" charset="0"/>
            </a:endParaRPr>
          </a:p>
        </p:txBody>
      </p:sp>
      <p:sp>
        <p:nvSpPr>
          <p:cNvPr id="21" name="Zástupný symbol pro text 2"/>
          <p:cNvSpPr txBox="1">
            <a:spLocks/>
          </p:cNvSpPr>
          <p:nvPr/>
        </p:nvSpPr>
        <p:spPr bwMode="auto">
          <a:xfrm>
            <a:off x="5040000" y="1944000"/>
            <a:ext cx="648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dirty="0" err="1">
                <a:effectLst/>
                <a:latin typeface="Constantia" panose="02030602050306030303" pitchFamily="18" charset="0"/>
              </a:rPr>
              <a:t>Luisium</a:t>
            </a:r>
            <a:r>
              <a:rPr lang="cs-CZ" sz="900" b="1" dirty="0">
                <a:effectLst/>
                <a:latin typeface="Constantia" panose="02030602050306030303" pitchFamily="18" charset="0"/>
              </a:rPr>
              <a:t> </a:t>
            </a:r>
            <a:endParaRPr lang="en-GB" sz="900" b="1" kern="0" dirty="0">
              <a:effectLst/>
              <a:latin typeface="Constantia" panose="02030602050306030303" pitchFamily="18" charset="0"/>
            </a:endParaRPr>
          </a:p>
        </p:txBody>
      </p:sp>
      <p:sp>
        <p:nvSpPr>
          <p:cNvPr id="22" name="Zástupný symbol pro text 2"/>
          <p:cNvSpPr txBox="1">
            <a:spLocks/>
          </p:cNvSpPr>
          <p:nvPr/>
        </p:nvSpPr>
        <p:spPr bwMode="auto">
          <a:xfrm>
            <a:off x="2448000" y="1944000"/>
            <a:ext cx="612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en-GB" sz="900" b="1" dirty="0" err="1">
                <a:effectLst/>
                <a:latin typeface="Constantia" panose="02030602050306030303" pitchFamily="18" charset="0"/>
              </a:rPr>
              <a:t>Wörlitz</a:t>
            </a:r>
            <a:endParaRPr lang="en-GB" sz="900" b="1" kern="0" dirty="0">
              <a:effectLst/>
              <a:latin typeface="Constantia" panose="02030602050306030303" pitchFamily="18" charset="0"/>
            </a:endParaRPr>
          </a:p>
        </p:txBody>
      </p:sp>
      <p:pic>
        <p:nvPicPr>
          <p:cNvPr id="24578" name="Picture 2" descr="http://www.lda-lsa.de/uploads/pics/6_Woerlitz_Insel_Stein_Villa-Hamilton_0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3722" t="3584" r="24947" b="16407"/>
          <a:stretch/>
        </p:blipFill>
        <p:spPr bwMode="auto">
          <a:xfrm>
            <a:off x="7261497" y="36000"/>
            <a:ext cx="1738503" cy="12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56363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chemeClr val="tx1"/>
                </a:solidFill>
                <a:effectLst/>
                <a:latin typeface="Algerian" panose="04020705040A02060702" pitchFamily="82" charset="0"/>
              </a:rPr>
              <a:t>Collegiate Church, Castle and Old Town of </a:t>
            </a:r>
            <a:r>
              <a:rPr lang="en-GB" sz="2800" b="1" dirty="0" err="1">
                <a:solidFill>
                  <a:schemeClr val="tx1"/>
                </a:solidFill>
                <a:effectLst/>
                <a:latin typeface="Algerian" panose="04020705040A02060702" pitchFamily="82" charset="0"/>
              </a:rPr>
              <a:t>Quedlinburg</a:t>
            </a:r>
            <a:endParaRPr lang="en-GB" sz="2800" b="1" dirty="0">
              <a:solidFill>
                <a:schemeClr val="tx1"/>
              </a:solidFill>
              <a:effectLst/>
              <a:latin typeface="Algerian" panose="04020705040A02060702" pitchFamily="82" charset="0"/>
            </a:endParaRPr>
          </a:p>
        </p:txBody>
      </p:sp>
      <p:sp>
        <p:nvSpPr>
          <p:cNvPr id="7" name="Zástupný symbol pro text 2"/>
          <p:cNvSpPr>
            <a:spLocks noGrp="1"/>
          </p:cNvSpPr>
          <p:nvPr>
            <p:ph type="body" sz="half" idx="2"/>
          </p:nvPr>
        </p:nvSpPr>
        <p:spPr>
          <a:xfrm>
            <a:off x="0" y="900000"/>
            <a:ext cx="9144000" cy="1353455"/>
          </a:xfrm>
        </p:spPr>
        <p:txBody>
          <a:bodyPr/>
          <a:lstStyle/>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Coronation</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of Henry I </a:t>
            </a:r>
            <a:r>
              <a:rPr lang="en-GB" sz="1400" dirty="0">
                <a:solidFill>
                  <a:schemeClr val="accent4">
                    <a:lumMod val="10000"/>
                  </a:schemeClr>
                </a:solidFill>
                <a:effectLst/>
                <a:latin typeface="Constantia" panose="02030602050306030303" pitchFamily="18" charset="0"/>
              </a:rPr>
              <a:t>(876-936, first German King from </a:t>
            </a:r>
            <a:r>
              <a:rPr lang="en-GB" sz="1400" dirty="0" err="1">
                <a:solidFill>
                  <a:schemeClr val="accent4">
                    <a:lumMod val="10000"/>
                  </a:schemeClr>
                </a:solidFill>
                <a:effectLst/>
                <a:latin typeface="Constantia" panose="02030602050306030303" pitchFamily="18" charset="0"/>
              </a:rPr>
              <a:t>Saxonian</a:t>
            </a:r>
            <a:r>
              <a:rPr lang="en-GB" sz="1400" dirty="0">
                <a:solidFill>
                  <a:schemeClr val="accent4">
                    <a:lumMod val="10000"/>
                  </a:schemeClr>
                </a:solidFill>
                <a:effectLst/>
                <a:latin typeface="Constantia" panose="02030602050306030303" pitchFamily="18" charset="0"/>
              </a:rPr>
              <a:t> dynasty</a:t>
            </a:r>
            <a:r>
              <a:rPr lang="cs-CZ" sz="1400" dirty="0">
                <a:solidFill>
                  <a:schemeClr val="accent4">
                    <a:lumMod val="10000"/>
                  </a:schemeClr>
                </a:solidFill>
                <a:effectLst/>
                <a:latin typeface="Constantia" panose="02030602050306030303" pitchFamily="18" charset="0"/>
              </a:rPr>
              <a:t>)</a:t>
            </a:r>
            <a:r>
              <a:rPr lang="cs-CZ" sz="1600" dirty="0">
                <a:solidFill>
                  <a:schemeClr val="accent4">
                    <a:lumMod val="10000"/>
                  </a:schemeClr>
                </a:solidFill>
                <a:effectLst/>
                <a:latin typeface="Constantia" panose="02030602050306030303" pitchFamily="18" charset="0"/>
              </a:rPr>
              <a:t> </a:t>
            </a:r>
            <a:r>
              <a:rPr lang="cs-CZ" sz="1600" dirty="0">
                <a:solidFill>
                  <a:schemeClr val="accent4">
                    <a:lumMod val="10000"/>
                  </a:schemeClr>
                </a:solidFill>
                <a:effectLst/>
                <a:latin typeface="Segoe UI Symbol" panose="020B0502040204020203" pitchFamily="34" charset="0"/>
                <a:ea typeface="Segoe UI Symbol" panose="020B0502040204020203" pitchFamily="34" charset="0"/>
              </a:rPr>
              <a:t>→</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capital of East Franconian German Empire</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“metropolis of the Reich” of first German state</a:t>
            </a:r>
            <a:r>
              <a:rPr lang="cs-CZ" sz="1400" dirty="0">
                <a:solidFill>
                  <a:schemeClr val="accent4">
                    <a:lumMod val="10000"/>
                  </a:schemeClr>
                </a:solidFill>
                <a:effectLst/>
                <a:latin typeface="Constantia" panose="02030602050306030303" pitchFamily="18" charset="0"/>
              </a:rPr>
              <a:t>)</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flourishing</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trading town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Middle Ages</a:t>
            </a:r>
            <a:r>
              <a:rPr lang="cs-CZ" sz="1400" dirty="0">
                <a:solidFill>
                  <a:schemeClr val="accent4">
                    <a:lumMod val="10000"/>
                  </a:schemeClr>
                </a:solidFill>
                <a:effectLst/>
                <a:latin typeface="Constantia" panose="02030602050306030303" pitchFamily="18" charset="0"/>
              </a:rPr>
              <a:t>)</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Originated from castle village &amp; several separate settlements</a:t>
            </a:r>
            <a:endParaRPr lang="cs-CZ" sz="16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Town</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wall </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1330</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timber-framed medieval buildings</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Church of Saint </a:t>
            </a:r>
            <a:r>
              <a:rPr lang="en-GB" sz="1600" dirty="0" err="1">
                <a:solidFill>
                  <a:schemeClr val="accent4">
                    <a:lumMod val="10000"/>
                  </a:schemeClr>
                </a:solidFill>
                <a:effectLst/>
                <a:latin typeface="Constantia" panose="02030602050306030303" pitchFamily="18" charset="0"/>
              </a:rPr>
              <a:t>Servatius</a:t>
            </a:r>
            <a:r>
              <a:rPr lang="en-GB"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basilica floor plan</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 1</a:t>
            </a:r>
            <a:r>
              <a:rPr lang="cs-CZ" sz="1400" dirty="0">
                <a:solidFill>
                  <a:schemeClr val="accent4">
                    <a:lumMod val="10000"/>
                  </a:schemeClr>
                </a:solidFill>
                <a:effectLst/>
                <a:latin typeface="Constantia" panose="02030602050306030303" pitchFamily="18" charset="0"/>
              </a:rPr>
              <a:t>1/</a:t>
            </a:r>
            <a:r>
              <a:rPr lang="en-GB" sz="1400" dirty="0">
                <a:solidFill>
                  <a:schemeClr val="accent4">
                    <a:lumMod val="10000"/>
                  </a:schemeClr>
                </a:solidFill>
                <a:effectLst/>
                <a:latin typeface="Constantia" panose="02030602050306030303" pitchFamily="18" charset="0"/>
              </a:rPr>
              <a:t>12</a:t>
            </a:r>
            <a:r>
              <a:rPr lang="cs-CZ" sz="1400" dirty="0">
                <a:solidFill>
                  <a:schemeClr val="accent4">
                    <a:lumMod val="10000"/>
                  </a:schemeClr>
                </a:solidFill>
                <a:effectLst/>
                <a:latin typeface="Constantia" panose="02030602050306030303" pitchFamily="18" charset="0"/>
              </a:rPr>
              <a:t>c, </a:t>
            </a:r>
            <a:r>
              <a:rPr lang="en-GB" sz="1400" dirty="0">
                <a:solidFill>
                  <a:schemeClr val="accent4">
                    <a:lumMod val="10000"/>
                  </a:schemeClr>
                </a:solidFill>
                <a:effectLst/>
                <a:latin typeface="Constantia" panose="02030602050306030303" pitchFamily="18" charset="0"/>
              </a:rPr>
              <a:t>crypt with cross vaults, capitals, tombs</a:t>
            </a:r>
            <a:r>
              <a:rPr lang="cs-CZ" sz="1400" dirty="0">
                <a:solidFill>
                  <a:schemeClr val="accent4">
                    <a:lumMod val="10000"/>
                  </a:schemeClr>
                </a:solidFill>
                <a:effectLst/>
                <a:latin typeface="Constantia" panose="02030602050306030303" pitchFamily="18" charset="0"/>
              </a:rPr>
              <a:t> &amp;</a:t>
            </a:r>
            <a:r>
              <a:rPr lang="en-GB" sz="1400" dirty="0">
                <a:solidFill>
                  <a:schemeClr val="accent4">
                    <a:lumMod val="10000"/>
                  </a:schemeClr>
                </a:solidFill>
                <a:effectLst/>
                <a:latin typeface="Constantia" panose="02030602050306030303" pitchFamily="18" charset="0"/>
              </a:rPr>
              <a:t> murals</a:t>
            </a:r>
            <a:r>
              <a:rPr lang="cs-CZ" sz="1400" dirty="0">
                <a:solidFill>
                  <a:schemeClr val="accent4">
                    <a:lumMod val="10000"/>
                  </a:schemeClr>
                </a:solidFill>
                <a:effectLst/>
                <a:latin typeface="Constantia" panose="02030602050306030303" pitchFamily="18" charset="0"/>
              </a:rPr>
              <a:t>)</a:t>
            </a:r>
          </a:p>
        </p:txBody>
      </p:sp>
      <p:pic>
        <p:nvPicPr>
          <p:cNvPr id="25612" name="Picture 12" descr="http://s2.germany.travel/media/content/staedte___kultur_1/unesco_welterben_2013/stiftskirche_schloss_altstadt_quedlinburg_1/HistorischesRathaus_RE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3" t="6188" r="10190" b="4363"/>
          <a:stretch/>
        </p:blipFill>
        <p:spPr bwMode="auto">
          <a:xfrm>
            <a:off x="5904000" y="4500000"/>
            <a:ext cx="3096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5618" name="Picture 18" descr="http://static.panoramio.com/photos/large/3309256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71" t="5789" r="20713" b="5789"/>
          <a:stretch/>
        </p:blipFill>
        <p:spPr bwMode="auto">
          <a:xfrm>
            <a:off x="3168000" y="4500000"/>
            <a:ext cx="2628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5626" name="Picture 26" descr="https://s-media-cache-ak0.pinimg.com/736x/6c/df/58/6cdf586a811805b6edc244ce43ea92d6.jpg"/>
          <p:cNvPicPr>
            <a:picLocks noChangeAspect="1" noChangeArrowheads="1"/>
          </p:cNvPicPr>
          <p:nvPr/>
        </p:nvPicPr>
        <p:blipFill rotWithShape="1">
          <a:blip r:embed="rId4">
            <a:extLst>
              <a:ext uri="{28A0092B-C50C-407E-A947-70E740481C1C}">
                <a14:useLocalDpi xmlns:a14="http://schemas.microsoft.com/office/drawing/2010/main" val="0"/>
              </a:ext>
            </a:extLst>
          </a:blip>
          <a:srcRect t="2729" r="11007" b="2729"/>
          <a:stretch/>
        </p:blipFill>
        <p:spPr bwMode="auto">
          <a:xfrm>
            <a:off x="180000" y="4500000"/>
            <a:ext cx="288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5628" name="Picture 28" descr="http://www.transromanica.com/c_poi/85-2-quedlinburg1b.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59" t="5534" r="8142" b="5534"/>
          <a:stretch/>
        </p:blipFill>
        <p:spPr bwMode="auto">
          <a:xfrm>
            <a:off x="180000" y="2232000"/>
            <a:ext cx="288032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5638" name="Picture 38" descr="https://beyondthedarkages.files.wordpress.com/2015/03/quedlinburg_krypta_der_stiftskirche_st-servatii.jpg?w=748"/>
          <p:cNvPicPr>
            <a:picLocks noChangeAspect="1" noChangeArrowheads="1"/>
          </p:cNvPicPr>
          <p:nvPr/>
        </p:nvPicPr>
        <p:blipFill rotWithShape="1">
          <a:blip r:embed="rId6">
            <a:extLst>
              <a:ext uri="{28A0092B-C50C-407E-A947-70E740481C1C}">
                <a14:useLocalDpi xmlns:a14="http://schemas.microsoft.com/office/drawing/2010/main" val="0"/>
              </a:ext>
            </a:extLst>
          </a:blip>
          <a:srcRect l="19669" r="23044" b="17354"/>
          <a:stretch/>
        </p:blipFill>
        <p:spPr bwMode="auto">
          <a:xfrm>
            <a:off x="3168159" y="2232000"/>
            <a:ext cx="2628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5642" name="Picture 42" descr="http://s2.germany.travel/media/content/staedte___kultur_1/unesco_welterben_2013/stiftskirche_schloss_altstadt_quedlinburg_1/Krypta_romanischen-Stiftskirche_2_RET.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015" t="4591" r="6807"/>
          <a:stretch/>
        </p:blipFill>
        <p:spPr bwMode="auto">
          <a:xfrm>
            <a:off x="5903999" y="2232000"/>
            <a:ext cx="3096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7" name="Zástupný symbol pro text 2"/>
          <p:cNvSpPr txBox="1">
            <a:spLocks/>
          </p:cNvSpPr>
          <p:nvPr/>
        </p:nvSpPr>
        <p:spPr bwMode="auto">
          <a:xfrm>
            <a:off x="324000" y="2260675"/>
            <a:ext cx="1080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solidFill>
                  <a:srgbClr val="C00000"/>
                </a:solidFill>
                <a:effectLst/>
                <a:latin typeface="Constantia" panose="02030602050306030303" pitchFamily="18" charset="0"/>
              </a:rPr>
              <a:t>Castle</a:t>
            </a:r>
            <a:r>
              <a:rPr lang="cs-CZ" sz="900" b="1" kern="0" dirty="0">
                <a:solidFill>
                  <a:srgbClr val="C00000"/>
                </a:solidFill>
                <a:effectLst/>
                <a:latin typeface="Constantia" panose="02030602050306030303" pitchFamily="18" charset="0"/>
              </a:rPr>
              <a:t> &amp; </a:t>
            </a:r>
            <a:r>
              <a:rPr lang="cs-CZ" sz="900" b="1" kern="0" dirty="0" err="1">
                <a:solidFill>
                  <a:srgbClr val="C00000"/>
                </a:solidFill>
                <a:effectLst/>
                <a:latin typeface="Constantia" panose="02030602050306030303" pitchFamily="18" charset="0"/>
              </a:rPr>
              <a:t>Church</a:t>
            </a:r>
            <a:endParaRPr lang="en-GB" sz="900" kern="0" dirty="0">
              <a:solidFill>
                <a:srgbClr val="C00000"/>
              </a:solidFill>
              <a:effectLst/>
              <a:latin typeface="Constantia" panose="02030602050306030303" pitchFamily="18" charset="0"/>
            </a:endParaRPr>
          </a:p>
        </p:txBody>
      </p:sp>
    </p:spTree>
    <p:extLst>
      <p:ext uri="{BB962C8B-B14F-4D97-AF65-F5344CB8AC3E}">
        <p14:creationId xmlns:p14="http://schemas.microsoft.com/office/powerpoint/2010/main" val="387709573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chemeClr val="tx1"/>
                </a:solidFill>
                <a:effectLst/>
                <a:latin typeface="Algerian" panose="04020705040A02060702" pitchFamily="82" charset="0"/>
              </a:rPr>
              <a:t>Mines of </a:t>
            </a:r>
            <a:r>
              <a:rPr lang="en-GB" sz="2800" b="1" dirty="0" err="1">
                <a:solidFill>
                  <a:schemeClr val="tx1"/>
                </a:solidFill>
                <a:effectLst/>
                <a:latin typeface="Algerian" panose="04020705040A02060702" pitchFamily="82" charset="0"/>
              </a:rPr>
              <a:t>Rammelsberg</a:t>
            </a:r>
            <a:r>
              <a:rPr lang="en-GB" sz="2800" b="1" dirty="0">
                <a:solidFill>
                  <a:schemeClr val="tx1"/>
                </a:solidFill>
                <a:effectLst/>
                <a:latin typeface="Algerian" panose="04020705040A02060702" pitchFamily="82" charset="0"/>
              </a:rPr>
              <a:t>, Historic Town of Goslar and Upper Harz Water Management System</a:t>
            </a:r>
          </a:p>
        </p:txBody>
      </p:sp>
      <p:sp>
        <p:nvSpPr>
          <p:cNvPr id="7" name="Zástupný symbol pro text 2"/>
          <p:cNvSpPr>
            <a:spLocks noGrp="1"/>
          </p:cNvSpPr>
          <p:nvPr>
            <p:ph type="body" sz="half" idx="2"/>
          </p:nvPr>
        </p:nvSpPr>
        <p:spPr>
          <a:xfrm>
            <a:off x="0" y="900000"/>
            <a:ext cx="9144000" cy="1592896"/>
          </a:xfrm>
        </p:spPr>
        <p:txBody>
          <a:bodyPr/>
          <a:lstStyle/>
          <a:p>
            <a:pPr indent="-252000">
              <a:spcBef>
                <a:spcPts val="200"/>
              </a:spcBef>
              <a:buClr>
                <a:srgbClr val="00602B"/>
              </a:buClr>
              <a:buSzPct val="100000"/>
              <a:buFont typeface="Wingdings" panose="05000000000000000000" pitchFamily="2" charset="2"/>
              <a:buChar char="§"/>
            </a:pPr>
            <a:r>
              <a:rPr lang="en-GB" sz="1600" dirty="0" err="1">
                <a:solidFill>
                  <a:schemeClr val="accent4">
                    <a:lumMod val="10000"/>
                  </a:schemeClr>
                </a:solidFill>
                <a:effectLst/>
                <a:latin typeface="Constantia" panose="02030602050306030303" pitchFamily="18" charset="0"/>
              </a:rPr>
              <a:t>Rammelsberg</a:t>
            </a:r>
            <a:r>
              <a:rPr lang="en-GB" sz="1600" dirty="0">
                <a:solidFill>
                  <a:schemeClr val="accent4">
                    <a:lumMod val="10000"/>
                  </a:schemeClr>
                </a:solidFill>
                <a:effectLst/>
                <a:latin typeface="Constantia" panose="02030602050306030303" pitchFamily="18" charset="0"/>
              </a:rPr>
              <a:t> </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large</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mining &amp; metallurgical complex for non-ferrous metals in Europe</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silver, copper, lead &amp;</a:t>
            </a:r>
            <a:r>
              <a:rPr lang="cs-CZ" sz="14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tin</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 existed since ancient times</a:t>
            </a:r>
            <a:r>
              <a:rPr lang="cs-CZ" sz="14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in</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continuous use since Middle Ages</a:t>
            </a:r>
            <a:endParaRPr lang="cs-CZ" sz="14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Upper Harz mining water management system</a:t>
            </a:r>
            <a:r>
              <a:rPr lang="cs-CZ" sz="1600" dirty="0">
                <a:solidFill>
                  <a:schemeClr val="accent4">
                    <a:lumMod val="10000"/>
                  </a:schemeClr>
                </a:solidFill>
                <a:effectLst/>
                <a:latin typeface="Constantia" panose="02030602050306030303" pitchFamily="18" charset="0"/>
              </a:rPr>
              <a:t> – </a:t>
            </a:r>
            <a:r>
              <a:rPr lang="en-GB" sz="1600" dirty="0">
                <a:solidFill>
                  <a:schemeClr val="accent4">
                    <a:lumMod val="10000"/>
                  </a:schemeClr>
                </a:solidFill>
                <a:effectLst/>
                <a:latin typeface="Constantia" panose="02030602050306030303" pitchFamily="18" charset="0"/>
              </a:rPr>
              <a:t>developed over 800 years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to help extracting ore</a:t>
            </a:r>
            <a:r>
              <a:rPr lang="cs-CZ" sz="1400" dirty="0">
                <a:solidFill>
                  <a:schemeClr val="accent4">
                    <a:lumMod val="10000"/>
                  </a:schemeClr>
                </a:solidFill>
                <a:effectLst/>
                <a:latin typeface="Constantia" panose="02030602050306030303" pitchFamily="18" charset="0"/>
              </a:rPr>
              <a:t>)</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Complex</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system of artificial ponds, channels, tunnels &amp; underground drains</a:t>
            </a:r>
            <a:endParaRPr lang="cs-CZ" sz="16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Goslar </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Hanseatic League</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historic centre</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perfectly preserved</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 1,500 timber-framed houses</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 15</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19c</a:t>
            </a:r>
            <a:r>
              <a:rPr lang="cs-CZ" sz="1400" dirty="0">
                <a:solidFill>
                  <a:schemeClr val="accent4">
                    <a:lumMod val="10000"/>
                  </a:schemeClr>
                </a:solidFill>
                <a:effectLst/>
                <a:latin typeface="Constantia" panose="02030602050306030303" pitchFamily="18" charset="0"/>
              </a:rPr>
              <a:t>)</a:t>
            </a:r>
          </a:p>
          <a:p>
            <a:pPr marL="90900" indent="0">
              <a:spcBef>
                <a:spcPts val="200"/>
              </a:spcBef>
              <a:buClr>
                <a:srgbClr val="00602B"/>
              </a:buClr>
              <a:buSzPct val="100000"/>
              <a:buNone/>
            </a:pPr>
            <a:endParaRPr lang="cs-CZ" sz="1400" dirty="0">
              <a:solidFill>
                <a:srgbClr val="C00000"/>
              </a:solidFill>
              <a:effectLst/>
              <a:latin typeface="Constantia" panose="02030602050306030303" pitchFamily="18" charset="0"/>
            </a:endParaRPr>
          </a:p>
        </p:txBody>
      </p:sp>
      <p:pic>
        <p:nvPicPr>
          <p:cNvPr id="26630" name="Picture 6" descr="Goslar - UNESCO-Weltkulturerbe Rammelsberg (03-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84" r="9248"/>
          <a:stretch/>
        </p:blipFill>
        <p:spPr bwMode="auto">
          <a:xfrm>
            <a:off x="144000" y="2304000"/>
            <a:ext cx="2844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6644" name="Picture 20" descr="Teiche Buntenbock.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78" r="11777"/>
          <a:stretch/>
        </p:blipFill>
        <p:spPr bwMode="auto">
          <a:xfrm>
            <a:off x="6804000" y="2304000"/>
            <a:ext cx="2196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6646" name="Picture 22" descr="https://upload.wikimedia.org/wikipedia/commons/thumb/c/c5/Gewoelbebogen.JPG/800px-Gewoelbeboge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556" t="13696" r="5556"/>
          <a:stretch/>
        </p:blipFill>
        <p:spPr bwMode="auto">
          <a:xfrm>
            <a:off x="5029184" y="2304000"/>
            <a:ext cx="1668529"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6648" name="Picture 24" descr="https://upload.wikimedia.org/wikipedia/commons/b/ba/Regulierung-wasserregal.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960" r="13257"/>
          <a:stretch/>
        </p:blipFill>
        <p:spPr bwMode="auto">
          <a:xfrm>
            <a:off x="3108592" y="2304000"/>
            <a:ext cx="180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6658" name="Picture 34" descr="http://www.niedersachsen-tourism.com/images/w/l/l/a/m/3/e/s/2/c/4/-/the-peter-street-in-the-historic-center-of-goslar.jpe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057" t="5529" b="5529"/>
          <a:stretch/>
        </p:blipFill>
        <p:spPr bwMode="auto">
          <a:xfrm>
            <a:off x="4176000" y="4572000"/>
            <a:ext cx="252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2" name="Picture 36" descr="http://www.goslar.de/images/slider/05rathaus.jpg"/>
          <p:cNvPicPr>
            <a:picLocks noChangeAspect="1" noChangeArrowheads="1"/>
          </p:cNvPicPr>
          <p:nvPr/>
        </p:nvPicPr>
        <p:blipFill rotWithShape="1">
          <a:blip r:embed="rId7">
            <a:extLst>
              <a:ext uri="{28A0092B-C50C-407E-A947-70E740481C1C}">
                <a14:useLocalDpi xmlns:a14="http://schemas.microsoft.com/office/drawing/2010/main" val="0"/>
              </a:ext>
            </a:extLst>
          </a:blip>
          <a:srcRect r="65665"/>
          <a:stretch/>
        </p:blipFill>
        <p:spPr bwMode="auto">
          <a:xfrm>
            <a:off x="144000" y="4572000"/>
            <a:ext cx="2370394"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7656" name="Picture 8" descr="http://www.hivino.travel/assets/uploads/escapes/391/k-goslar76640116.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107" t="10946" r="5661" b="1825"/>
          <a:stretch/>
        </p:blipFill>
        <p:spPr bwMode="auto">
          <a:xfrm>
            <a:off x="6804000" y="4572000"/>
            <a:ext cx="2196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9" name="Picture 4" descr="https://practicingtravel.files.wordpress.com/2010/06/hahnenkleebraunschweig-069.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655" t="4018" r="16578" b="5118"/>
          <a:stretch/>
        </p:blipFill>
        <p:spPr bwMode="auto">
          <a:xfrm>
            <a:off x="2620710" y="4572000"/>
            <a:ext cx="14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11644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08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chemeClr val="tx1"/>
                </a:solidFill>
                <a:effectLst/>
                <a:latin typeface="Algerian" panose="04020705040A02060702" pitchFamily="82" charset="0"/>
              </a:rPr>
              <a:t>St Mary’s Cathedral and St Michael’s Church at Hildesheim</a:t>
            </a:r>
          </a:p>
        </p:txBody>
      </p:sp>
      <p:sp>
        <p:nvSpPr>
          <p:cNvPr id="7" name="Zástupný symbol pro text 2"/>
          <p:cNvSpPr>
            <a:spLocks noGrp="1"/>
          </p:cNvSpPr>
          <p:nvPr>
            <p:ph type="body" sz="half" idx="2"/>
          </p:nvPr>
        </p:nvSpPr>
        <p:spPr>
          <a:xfrm>
            <a:off x="0" y="900000"/>
            <a:ext cx="9144000" cy="1448880"/>
          </a:xfrm>
        </p:spPr>
        <p:txBody>
          <a:bodyPr/>
          <a:lstStyle/>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Benedictine abbey Church of Saint Michael</a:t>
            </a:r>
            <a:r>
              <a:rPr lang="cs-CZ" sz="1600" dirty="0">
                <a:solidFill>
                  <a:schemeClr val="accent4">
                    <a:lumMod val="10000"/>
                  </a:schemeClr>
                </a:solidFill>
                <a:effectLst/>
                <a:latin typeface="Constantia" panose="02030602050306030303" pitchFamily="18" charset="0"/>
              </a:rPr>
              <a:t> – </a:t>
            </a:r>
            <a:r>
              <a:rPr lang="en-GB" sz="1600" dirty="0">
                <a:solidFill>
                  <a:schemeClr val="accent4">
                    <a:lumMod val="10000"/>
                  </a:schemeClr>
                </a:solidFill>
                <a:effectLst/>
                <a:latin typeface="Constantia" panose="02030602050306030303" pitchFamily="18" charset="0"/>
              </a:rPr>
              <a:t>one of key medieval monuments of art</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1010</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1020</a:t>
            </a:r>
            <a:r>
              <a:rPr lang="cs-CZ" sz="1600" dirty="0">
                <a:solidFill>
                  <a:schemeClr val="accent4">
                    <a:lumMod val="10000"/>
                  </a:schemeClr>
                </a:solidFill>
                <a:effectLst/>
                <a:latin typeface="Constantia" panose="02030602050306030303" pitchFamily="18" charset="0"/>
              </a:rPr>
              <a:t>)</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Symmetrical</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plan with two apses </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Ottonian Romanesque</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wooden ceiling</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painted stucco-work, bronze doors &amp; </a:t>
            </a:r>
            <a:r>
              <a:rPr lang="en-GB" sz="1600" dirty="0" err="1">
                <a:solidFill>
                  <a:schemeClr val="accent4">
                    <a:lumMod val="10000"/>
                  </a:schemeClr>
                </a:solidFill>
                <a:effectLst/>
                <a:latin typeface="Constantia" panose="02030602050306030303" pitchFamily="18" charset="0"/>
              </a:rPr>
              <a:t>Bernward</a:t>
            </a:r>
            <a:r>
              <a:rPr lang="en-GB" sz="1600" dirty="0">
                <a:solidFill>
                  <a:schemeClr val="accent4">
                    <a:lumMod val="10000"/>
                  </a:schemeClr>
                </a:solidFill>
                <a:effectLst/>
                <a:latin typeface="Constantia" panose="02030602050306030303" pitchFamily="18" charset="0"/>
              </a:rPr>
              <a:t> bronze column</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1020, spiral decor </a:t>
            </a:r>
            <a:r>
              <a:rPr lang="cs-CZ" sz="14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scenes from New Testament</a:t>
            </a:r>
            <a:r>
              <a:rPr lang="cs-CZ" sz="1400" dirty="0">
                <a:solidFill>
                  <a:schemeClr val="accent4">
                    <a:lumMod val="10000"/>
                  </a:schemeClr>
                </a:solidFill>
                <a:effectLst/>
                <a:latin typeface="Constantia" panose="02030602050306030303" pitchFamily="18" charset="0"/>
              </a:rPr>
              <a:t>)</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Cathedral of Saint Mary</a:t>
            </a:r>
            <a:r>
              <a:rPr lang="cs-CZ" sz="1600" dirty="0">
                <a:solidFill>
                  <a:schemeClr val="accent4">
                    <a:lumMod val="10000"/>
                  </a:schemeClr>
                </a:solidFill>
                <a:effectLst/>
                <a:latin typeface="Constantia" panose="02030602050306030303" pitchFamily="18" charset="0"/>
              </a:rPr>
              <a:t> – </a:t>
            </a:r>
            <a:r>
              <a:rPr lang="en-GB" sz="1600" dirty="0">
                <a:solidFill>
                  <a:schemeClr val="accent4">
                    <a:lumMod val="10000"/>
                  </a:schemeClr>
                </a:solidFill>
                <a:effectLst/>
                <a:latin typeface="Constantia" panose="02030602050306030303" pitchFamily="18" charset="0"/>
              </a:rPr>
              <a:t>rebuilt after </a:t>
            </a:r>
            <a:r>
              <a:rPr lang="cs-CZ" sz="1600" dirty="0">
                <a:solidFill>
                  <a:schemeClr val="accent4">
                    <a:lumMod val="10000"/>
                  </a:schemeClr>
                </a:solidFill>
                <a:effectLst/>
                <a:latin typeface="Constantia" panose="02030602050306030303" pitchFamily="18" charset="0"/>
              </a:rPr>
              <a:t>1046 </a:t>
            </a:r>
            <a:r>
              <a:rPr lang="en-GB" sz="1600" dirty="0">
                <a:solidFill>
                  <a:schemeClr val="accent4">
                    <a:lumMod val="10000"/>
                  </a:schemeClr>
                </a:solidFill>
                <a:effectLst/>
                <a:latin typeface="Constantia" panose="02030602050306030303" pitchFamily="18" charset="0"/>
              </a:rPr>
              <a:t>fire</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original crypt</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nave</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bronze doors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1015, events from the book of Genesis &amp; life of Christ</a:t>
            </a:r>
            <a:r>
              <a:rPr lang="cs-CZ" sz="1400" dirty="0">
                <a:solidFill>
                  <a:schemeClr val="accent4">
                    <a:lumMod val="10000"/>
                  </a:schemeClr>
                </a:solidFill>
                <a:effectLst/>
                <a:latin typeface="Constantia" panose="02030602050306030303" pitchFamily="18" charset="0"/>
              </a:rPr>
              <a:t>)</a:t>
            </a:r>
          </a:p>
        </p:txBody>
      </p:sp>
      <p:pic>
        <p:nvPicPr>
          <p:cNvPr id="15364" name="Picture 4" descr="File:Hildesheimer Dom 20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068" y="4536000"/>
            <a:ext cx="2844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5368" name="Picture 8" descr="https://upload.wikimedia.org/wikipedia/commons/thumb/c/c6/DomHildesheim.jpg/1024px-DomHildeshei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723" r="22322"/>
          <a:stretch/>
        </p:blipFill>
        <p:spPr bwMode="auto">
          <a:xfrm>
            <a:off x="5378596" y="4536000"/>
            <a:ext cx="1512168"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5372" name="Picture 12" descr="http://www.dom-hildesheim.de/sites/default/files/content/images/Krypta2_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168" r="22078"/>
          <a:stretch/>
        </p:blipFill>
        <p:spPr bwMode="auto">
          <a:xfrm>
            <a:off x="3161577" y="4536000"/>
            <a:ext cx="2088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5376" name="Picture 16" descr="Michaeliskirche: View from southeas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348" t="5675" r="12376" b="4008"/>
          <a:stretch/>
        </p:blipFill>
        <p:spPr bwMode="auto">
          <a:xfrm>
            <a:off x="179068" y="2232000"/>
            <a:ext cx="3168796"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5382" name="Picture 22" descr="https://c2.staticflickr.com/8/7166/6596654407_d7f88f4683_b.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301" r="6045"/>
          <a:stretch/>
        </p:blipFill>
        <p:spPr bwMode="auto">
          <a:xfrm>
            <a:off x="3496669" y="2232000"/>
            <a:ext cx="2843528"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5384" name="Picture 24" descr="http://s2.germany.travel/media/content/staedte___kultur_1/unesco_welterben_2013/dom_michaeliskirche_hildesheim_1/Christussaeule_c-HildesheimMarketing.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687"/>
          <a:stretch/>
        </p:blipFill>
        <p:spPr bwMode="auto">
          <a:xfrm>
            <a:off x="7452320" y="2232000"/>
            <a:ext cx="151168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5386" name="Picture 26" descr="http://www.images.bistum-hildesheim.de/1/10/4/84691107795745684514.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7038" b="6399"/>
          <a:stretch/>
        </p:blipFill>
        <p:spPr bwMode="auto">
          <a:xfrm>
            <a:off x="6485340" y="2232000"/>
            <a:ext cx="814297"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9" name="Zástupný symbol pro text 2"/>
          <p:cNvSpPr txBox="1">
            <a:spLocks/>
          </p:cNvSpPr>
          <p:nvPr/>
        </p:nvSpPr>
        <p:spPr bwMode="auto">
          <a:xfrm>
            <a:off x="432000" y="4572000"/>
            <a:ext cx="864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a:solidFill>
                  <a:srgbClr val="C00000"/>
                </a:solidFill>
                <a:effectLst/>
                <a:latin typeface="Constantia" panose="02030602050306030303" pitchFamily="18" charset="0"/>
              </a:rPr>
              <a:t>Saint Mary</a:t>
            </a:r>
            <a:endParaRPr lang="en-GB" sz="900" kern="0" dirty="0">
              <a:solidFill>
                <a:srgbClr val="C00000"/>
              </a:solidFill>
              <a:effectLst/>
              <a:latin typeface="Constantia" panose="02030602050306030303" pitchFamily="18" charset="0"/>
            </a:endParaRPr>
          </a:p>
        </p:txBody>
      </p:sp>
      <p:pic>
        <p:nvPicPr>
          <p:cNvPr id="20" name="Picture 14" descr="https://s3.amazonaws.com/classconnection/587/flashcards/5877587/png/the_temptation_and_fall-1499CBF1A334E3261E8.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0712" r="2447"/>
          <a:stretch/>
        </p:blipFill>
        <p:spPr bwMode="auto">
          <a:xfrm>
            <a:off x="7019784" y="4536000"/>
            <a:ext cx="1944216"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2" name="Zástupný symbol pro text 2"/>
          <p:cNvSpPr txBox="1">
            <a:spLocks/>
          </p:cNvSpPr>
          <p:nvPr/>
        </p:nvSpPr>
        <p:spPr bwMode="auto">
          <a:xfrm>
            <a:off x="432000" y="2268000"/>
            <a:ext cx="936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a:effectLst/>
                <a:latin typeface="Constantia" panose="02030602050306030303" pitchFamily="18" charset="0"/>
              </a:rPr>
              <a:t>Saint Michael</a:t>
            </a:r>
            <a:endParaRPr lang="en-GB" sz="900" kern="0" dirty="0">
              <a:effectLst/>
              <a:latin typeface="Constantia" panose="02030602050306030303" pitchFamily="18" charset="0"/>
            </a:endParaRPr>
          </a:p>
        </p:txBody>
      </p:sp>
    </p:spTree>
    <p:extLst>
      <p:ext uri="{BB962C8B-B14F-4D97-AF65-F5344CB8AC3E}">
        <p14:creationId xmlns:p14="http://schemas.microsoft.com/office/powerpoint/2010/main" val="78857865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chemeClr val="tx1"/>
                </a:solidFill>
                <a:effectLst/>
                <a:latin typeface="Algerian" panose="04020705040A02060702" pitchFamily="82" charset="0"/>
              </a:rPr>
              <a:t>Fagus Factory in </a:t>
            </a:r>
            <a:r>
              <a:rPr lang="en-GB" sz="2800" b="1" dirty="0" err="1">
                <a:solidFill>
                  <a:schemeClr val="tx1"/>
                </a:solidFill>
                <a:effectLst/>
                <a:latin typeface="Algerian" panose="04020705040A02060702" pitchFamily="82" charset="0"/>
              </a:rPr>
              <a:t>Alfeld</a:t>
            </a:r>
            <a:endParaRPr lang="en-GB" sz="2800" b="1" dirty="0">
              <a:solidFill>
                <a:schemeClr val="tx1"/>
              </a:solidFill>
              <a:effectLst/>
              <a:latin typeface="Algerian" panose="04020705040A02060702" pitchFamily="82" charset="0"/>
            </a:endParaRPr>
          </a:p>
        </p:txBody>
      </p:sp>
      <p:sp>
        <p:nvSpPr>
          <p:cNvPr id="7" name="Zástupný symbol pro text 2"/>
          <p:cNvSpPr>
            <a:spLocks noGrp="1"/>
          </p:cNvSpPr>
          <p:nvPr>
            <p:ph type="body" sz="half" idx="2"/>
          </p:nvPr>
        </p:nvSpPr>
        <p:spPr>
          <a:xfrm>
            <a:off x="0" y="900000"/>
            <a:ext cx="9144000" cy="944824"/>
          </a:xfrm>
        </p:spPr>
        <p:txBody>
          <a:bodyPr/>
          <a:lstStyle/>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Ten-building complex, built around 1910, design of Walter Gropius</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Serves all stages of manufacture, storage &amp;</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dispatch used by shoe industry</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still operational</a:t>
            </a:r>
            <a:r>
              <a:rPr lang="cs-CZ" sz="1600" dirty="0">
                <a:solidFill>
                  <a:schemeClr val="accent4">
                    <a:lumMod val="10000"/>
                  </a:schemeClr>
                </a:solidFill>
                <a:effectLst/>
                <a:latin typeface="Constantia" panose="02030602050306030303" pitchFamily="18" charset="0"/>
              </a:rPr>
              <a:t>)</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Innovative</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use of walls of vast glass panels combined with reduced load-bearing structure</a:t>
            </a:r>
            <a:endParaRPr lang="cs-CZ" sz="1600" dirty="0">
              <a:solidFill>
                <a:schemeClr val="accent4">
                  <a:lumMod val="10000"/>
                </a:schemeClr>
              </a:solidFill>
              <a:effectLst/>
              <a:latin typeface="Constantia" panose="02030602050306030303" pitchFamily="18" charset="0"/>
            </a:endParaRPr>
          </a:p>
        </p:txBody>
      </p:sp>
      <p:pic>
        <p:nvPicPr>
          <p:cNvPr id="12290" name="Picture 2" descr="A very long building with a semi-circular roof."/>
          <p:cNvPicPr>
            <a:picLocks noChangeAspect="1" noChangeArrowheads="1"/>
          </p:cNvPicPr>
          <p:nvPr/>
        </p:nvPicPr>
        <p:blipFill rotWithShape="1">
          <a:blip r:embed="rId2">
            <a:extLst>
              <a:ext uri="{28A0092B-C50C-407E-A947-70E740481C1C}">
                <a14:useLocalDpi xmlns:a14="http://schemas.microsoft.com/office/drawing/2010/main" val="0"/>
              </a:ext>
            </a:extLst>
          </a:blip>
          <a:srcRect l="4980" r="4980"/>
          <a:stretch/>
        </p:blipFill>
        <p:spPr bwMode="auto">
          <a:xfrm>
            <a:off x="269060" y="1800274"/>
            <a:ext cx="4320000" cy="288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2298" name="Picture 10" descr="http://worldheritage.si.edu/assets/img/fagus/fagus1_sm.jpg"/>
          <p:cNvPicPr>
            <a:picLocks noChangeAspect="1" noChangeArrowheads="1"/>
          </p:cNvPicPr>
          <p:nvPr/>
        </p:nvPicPr>
        <p:blipFill rotWithShape="1">
          <a:blip r:embed="rId3">
            <a:extLst>
              <a:ext uri="{28A0092B-C50C-407E-A947-70E740481C1C}">
                <a14:useLocalDpi xmlns:a14="http://schemas.microsoft.com/office/drawing/2010/main" val="0"/>
              </a:ext>
            </a:extLst>
          </a:blip>
          <a:srcRect l="520" t="8656" r="520" b="3337"/>
          <a:stretch/>
        </p:blipFill>
        <p:spPr bwMode="auto">
          <a:xfrm>
            <a:off x="4734063" y="3573016"/>
            <a:ext cx="4212000" cy="2808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44853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chemeClr val="tx1"/>
                </a:solidFill>
                <a:effectLst/>
                <a:latin typeface="Algerian" panose="04020705040A02060702" pitchFamily="82" charset="0"/>
              </a:rPr>
              <a:t>Carolingian </a:t>
            </a:r>
            <a:r>
              <a:rPr lang="en-GB" sz="2800" b="1" dirty="0" err="1">
                <a:solidFill>
                  <a:schemeClr val="tx1"/>
                </a:solidFill>
                <a:effectLst/>
                <a:latin typeface="Algerian" panose="04020705040A02060702" pitchFamily="82" charset="0"/>
              </a:rPr>
              <a:t>Westwork</a:t>
            </a:r>
            <a:r>
              <a:rPr lang="en-GB" sz="2800" b="1" dirty="0">
                <a:solidFill>
                  <a:schemeClr val="tx1"/>
                </a:solidFill>
                <a:effectLst/>
                <a:latin typeface="Algerian" panose="04020705040A02060702" pitchFamily="82" charset="0"/>
              </a:rPr>
              <a:t> and </a:t>
            </a:r>
            <a:r>
              <a:rPr lang="en-GB" sz="2800" b="1" dirty="0" err="1">
                <a:solidFill>
                  <a:schemeClr val="tx1"/>
                </a:solidFill>
                <a:effectLst/>
                <a:latin typeface="Algerian" panose="04020705040A02060702" pitchFamily="82" charset="0"/>
              </a:rPr>
              <a:t>Civitas</a:t>
            </a:r>
            <a:r>
              <a:rPr lang="en-GB" sz="2800" b="1" dirty="0">
                <a:solidFill>
                  <a:schemeClr val="tx1"/>
                </a:solidFill>
                <a:effectLst/>
                <a:latin typeface="Algerian" panose="04020705040A02060702" pitchFamily="82" charset="0"/>
              </a:rPr>
              <a:t> </a:t>
            </a:r>
            <a:r>
              <a:rPr lang="en-GB" sz="2800" b="1" dirty="0" err="1">
                <a:solidFill>
                  <a:schemeClr val="tx1"/>
                </a:solidFill>
                <a:effectLst/>
                <a:latin typeface="Algerian" panose="04020705040A02060702" pitchFamily="82" charset="0"/>
              </a:rPr>
              <a:t>Corvey</a:t>
            </a:r>
            <a:endParaRPr lang="en-GB" sz="2800" b="1" dirty="0">
              <a:solidFill>
                <a:schemeClr val="tx1"/>
              </a:solidFill>
              <a:effectLst/>
              <a:latin typeface="Algerian" panose="04020705040A02060702" pitchFamily="82" charset="0"/>
            </a:endParaRPr>
          </a:p>
        </p:txBody>
      </p:sp>
      <p:sp>
        <p:nvSpPr>
          <p:cNvPr id="7" name="Zástupný symbol pro text 2"/>
          <p:cNvSpPr>
            <a:spLocks noGrp="1"/>
          </p:cNvSpPr>
          <p:nvPr>
            <p:ph type="body" sz="half" idx="2"/>
          </p:nvPr>
        </p:nvSpPr>
        <p:spPr>
          <a:xfrm>
            <a:off x="0" y="900000"/>
            <a:ext cx="9144000" cy="1088840"/>
          </a:xfrm>
        </p:spPr>
        <p:txBody>
          <a:bodyPr/>
          <a:lstStyle/>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Imperial Abbey of </a:t>
            </a:r>
            <a:r>
              <a:rPr lang="en-GB" sz="1600" dirty="0" err="1">
                <a:solidFill>
                  <a:schemeClr val="accent4">
                    <a:lumMod val="10000"/>
                  </a:schemeClr>
                </a:solidFill>
                <a:effectLst/>
                <a:latin typeface="Constantia" panose="02030602050306030303" pitchFamily="18" charset="0"/>
              </a:rPr>
              <a:t>Corvey</a:t>
            </a:r>
            <a:r>
              <a:rPr lang="en-GB" sz="1600" dirty="0">
                <a:solidFill>
                  <a:schemeClr val="accent4">
                    <a:lumMod val="10000"/>
                  </a:schemeClr>
                </a:solidFill>
                <a:effectLst/>
                <a:latin typeface="Constantia" panose="02030602050306030303" pitchFamily="18" charset="0"/>
              </a:rPr>
              <a:t> – Benedictine abbey (</a:t>
            </a:r>
            <a:r>
              <a:rPr lang="en-GB" sz="1400" dirty="0">
                <a:solidFill>
                  <a:schemeClr val="accent4">
                    <a:lumMod val="10000"/>
                  </a:schemeClr>
                </a:solidFill>
                <a:effectLst/>
                <a:latin typeface="Constantia" panose="02030602050306030303" pitchFamily="18" charset="0"/>
              </a:rPr>
              <a:t>840s-1792, dissolved, converted into prince-bishopric)</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1803 – secularised </a:t>
            </a:r>
            <a:r>
              <a:rPr lang="en-GB" sz="1600" dirty="0">
                <a:solidFill>
                  <a:schemeClr val="accent4">
                    <a:lumMod val="10000"/>
                  </a:schemeClr>
                </a:solidFill>
                <a:effectLst/>
                <a:latin typeface="Segoe UI Symbol" panose="020B0502040204020203" pitchFamily="34" charset="0"/>
                <a:ea typeface="Segoe UI Symbol" panose="020B0502040204020203" pitchFamily="34" charset="0"/>
              </a:rPr>
              <a:t>→</a:t>
            </a:r>
            <a:r>
              <a:rPr lang="en-GB" sz="1600" dirty="0">
                <a:solidFill>
                  <a:schemeClr val="accent4">
                    <a:lumMod val="10000"/>
                  </a:schemeClr>
                </a:solidFill>
                <a:effectLst/>
                <a:latin typeface="Constantia" panose="02030602050306030303" pitchFamily="18" charset="0"/>
              </a:rPr>
              <a:t> some buildings rebuilt into palace, abbey church rebuilt Baroque</a:t>
            </a:r>
          </a:p>
          <a:p>
            <a:pPr indent="-252000">
              <a:spcBef>
                <a:spcPts val="200"/>
              </a:spcBef>
              <a:buClr>
                <a:srgbClr val="00602B"/>
              </a:buClr>
              <a:buSzPct val="100000"/>
              <a:buFont typeface="Wingdings" panose="05000000000000000000" pitchFamily="2" charset="2"/>
              <a:buChar char="§"/>
            </a:pPr>
            <a:r>
              <a:rPr lang="en-GB" sz="1600" dirty="0" err="1">
                <a:solidFill>
                  <a:schemeClr val="accent4">
                    <a:lumMod val="10000"/>
                  </a:schemeClr>
                </a:solidFill>
                <a:effectLst/>
                <a:latin typeface="Constantia" panose="02030602050306030303" pitchFamily="18" charset="0"/>
              </a:rPr>
              <a:t>Westwork</a:t>
            </a:r>
            <a:r>
              <a:rPr lang="en-GB" sz="16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(west front) </a:t>
            </a:r>
            <a:r>
              <a:rPr lang="en-GB" sz="1600" dirty="0">
                <a:solidFill>
                  <a:schemeClr val="accent4">
                    <a:lumMod val="10000"/>
                  </a:schemeClr>
                </a:solidFill>
                <a:effectLst/>
                <a:latin typeface="Constantia" panose="02030602050306030303" pitchFamily="18" charset="0"/>
              </a:rPr>
              <a:t>of abbey – two bare-stone towers </a:t>
            </a:r>
            <a:r>
              <a:rPr lang="en-GB" sz="1400" dirty="0">
                <a:solidFill>
                  <a:schemeClr val="accent4">
                    <a:lumMod val="10000"/>
                  </a:schemeClr>
                </a:solidFill>
                <a:effectLst/>
                <a:latin typeface="Constantia" panose="02030602050306030303" pitchFamily="18" charset="0"/>
              </a:rPr>
              <a:t>(only standing structure from  Carolingian era, fortified monastery district – preserved as archaeological remains)</a:t>
            </a:r>
          </a:p>
        </p:txBody>
      </p:sp>
      <p:pic>
        <p:nvPicPr>
          <p:cNvPr id="13314" name="Picture 2" descr="Corvey 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364" r="21630"/>
          <a:stretch/>
        </p:blipFill>
        <p:spPr bwMode="auto">
          <a:xfrm>
            <a:off x="6665399" y="4284000"/>
            <a:ext cx="2282083"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316" name="Picture 4" descr="Corvey Westwerk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515" t="6126" r="5457" b="13770"/>
          <a:stretch/>
        </p:blipFill>
        <p:spPr bwMode="auto">
          <a:xfrm>
            <a:off x="4576530" y="2016000"/>
            <a:ext cx="1715763"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320" name="Picture 8" descr="http://www.dw.com/image/0,,17712275_303,00.jpg"/>
          <p:cNvPicPr>
            <a:picLocks noChangeArrowheads="1"/>
          </p:cNvPicPr>
          <p:nvPr/>
        </p:nvPicPr>
        <p:blipFill rotWithShape="1">
          <a:blip r:embed="rId4">
            <a:extLst>
              <a:ext uri="{28A0092B-C50C-407E-A947-70E740481C1C}">
                <a14:useLocalDpi xmlns:a14="http://schemas.microsoft.com/office/drawing/2010/main" val="0"/>
              </a:ext>
            </a:extLst>
          </a:blip>
          <a:srcRect l="8678" r="9282" b="4152"/>
          <a:stretch/>
        </p:blipFill>
        <p:spPr bwMode="auto">
          <a:xfrm>
            <a:off x="3410613" y="4284000"/>
            <a:ext cx="3120517"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322" name="Picture 10" descr="https://c2.staticflickr.com/4/3750/9757824356_42a0ee4d8d_b.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523" t="5534" r="11690" b="5534"/>
          <a:stretch/>
        </p:blipFill>
        <p:spPr bwMode="auto">
          <a:xfrm>
            <a:off x="6427202" y="2016000"/>
            <a:ext cx="252028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328" name="Picture 16" descr="http://i1.trekearth.com/photos/28323/corvey_kirche1.jpg"/>
          <p:cNvPicPr>
            <a:picLocks noChangeAspect="1" noChangeArrowheads="1"/>
          </p:cNvPicPr>
          <p:nvPr/>
        </p:nvPicPr>
        <p:blipFill rotWithShape="1">
          <a:blip r:embed="rId6">
            <a:extLst>
              <a:ext uri="{28A0092B-C50C-407E-A947-70E740481C1C}">
                <a14:useLocalDpi xmlns:a14="http://schemas.microsoft.com/office/drawing/2010/main" val="0"/>
              </a:ext>
            </a:extLst>
          </a:blip>
          <a:srcRect l="5662" t="1400" r="8853" b="9150"/>
          <a:stretch/>
        </p:blipFill>
        <p:spPr bwMode="auto">
          <a:xfrm>
            <a:off x="180000" y="4284000"/>
            <a:ext cx="3096344"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332" name="Picture 20" descr="http://www.unesco.org/new/fileadmin/MULTIMEDIA/HQ/ERI/images/whc2014_germany_carolingian01.jpg"/>
          <p:cNvPicPr>
            <a:picLocks noChangeAspect="1" noChangeArrowheads="1"/>
          </p:cNvPicPr>
          <p:nvPr/>
        </p:nvPicPr>
        <p:blipFill rotWithShape="1">
          <a:blip r:embed="rId7">
            <a:extLst>
              <a:ext uri="{28A0092B-C50C-407E-A947-70E740481C1C}">
                <a14:useLocalDpi xmlns:a14="http://schemas.microsoft.com/office/drawing/2010/main" val="0"/>
              </a:ext>
            </a:extLst>
          </a:blip>
          <a:srcRect l="18272" t="18827" r="2776" b="27792"/>
          <a:stretch/>
        </p:blipFill>
        <p:spPr bwMode="auto">
          <a:xfrm>
            <a:off x="180000" y="2016000"/>
            <a:ext cx="4261622"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25502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1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rgbClr val="FFFFFF"/>
                </a:solidFill>
                <a:effectLst/>
                <a:latin typeface="Algerian" panose="04020705040A02060702" pitchFamily="82" charset="0"/>
              </a:rPr>
              <a:t>Northern Germany</a:t>
            </a:r>
          </a:p>
        </p:txBody>
      </p:sp>
      <p:pic>
        <p:nvPicPr>
          <p:cNvPr id="8246" name="Picture 54" descr="http://www.ostseeurlaub-online.de/ostseekueste/fotos/boergerende-ostseekueste-gros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69"/>
          <a:stretch/>
        </p:blipFill>
        <p:spPr bwMode="auto">
          <a:xfrm>
            <a:off x="5292000" y="2087318"/>
            <a:ext cx="3153539"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8" name="Zástupný symbol pro text 2"/>
          <p:cNvSpPr txBox="1">
            <a:spLocks/>
          </p:cNvSpPr>
          <p:nvPr/>
        </p:nvSpPr>
        <p:spPr bwMode="auto">
          <a:xfrm>
            <a:off x="7416000" y="2088000"/>
            <a:ext cx="936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en-GB" sz="900" b="1" dirty="0" err="1">
                <a:effectLst/>
                <a:latin typeface="Constantia" panose="02030602050306030303" pitchFamily="18" charset="0"/>
              </a:rPr>
              <a:t>Ostseeküste</a:t>
            </a:r>
            <a:endParaRPr lang="en-GB" sz="900" b="1" kern="0" dirty="0">
              <a:effectLst/>
              <a:latin typeface="Constantia" panose="02030602050306030303" pitchFamily="18" charset="0"/>
            </a:endParaRPr>
          </a:p>
        </p:txBody>
      </p:sp>
      <p:pic>
        <p:nvPicPr>
          <p:cNvPr id="8248" name="Picture 56" descr="https://www.suwena.net/sites/default/files/images/IMG_4758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2000" y="4392000"/>
            <a:ext cx="383899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0" name="Zástupný symbol pro text 2"/>
          <p:cNvSpPr txBox="1">
            <a:spLocks/>
          </p:cNvSpPr>
          <p:nvPr/>
        </p:nvSpPr>
        <p:spPr bwMode="auto">
          <a:xfrm>
            <a:off x="7308000" y="4392000"/>
            <a:ext cx="540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en-GB" sz="900" b="1" dirty="0" err="1">
                <a:solidFill>
                  <a:srgbClr val="C00000"/>
                </a:solidFill>
                <a:effectLst/>
                <a:latin typeface="Constantia" panose="02030602050306030303" pitchFamily="18" charset="0"/>
              </a:rPr>
              <a:t>Rügen</a:t>
            </a:r>
            <a:endParaRPr lang="en-GB" sz="900" b="1" kern="0" dirty="0">
              <a:solidFill>
                <a:srgbClr val="C00000"/>
              </a:solidFill>
              <a:effectLst/>
              <a:latin typeface="Constantia" panose="02030602050306030303" pitchFamily="18" charset="0"/>
            </a:endParaRPr>
          </a:p>
        </p:txBody>
      </p:sp>
      <p:pic>
        <p:nvPicPr>
          <p:cNvPr id="8250" name="Picture 58" descr="http://www.balticsea.travel/uploads/tx_tbsavemaplink/800_354_Ahlbeck_on_the_island_of_Usedom_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6000" y="4392000"/>
            <a:ext cx="2947355"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2" name="Zástupný symbol pro text 2"/>
          <p:cNvSpPr txBox="1">
            <a:spLocks/>
          </p:cNvSpPr>
          <p:nvPr/>
        </p:nvSpPr>
        <p:spPr bwMode="auto">
          <a:xfrm>
            <a:off x="3312000" y="4392000"/>
            <a:ext cx="648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dirty="0" err="1">
                <a:effectLst/>
                <a:latin typeface="Constantia" panose="02030602050306030303" pitchFamily="18" charset="0"/>
              </a:rPr>
              <a:t>Usedom</a:t>
            </a:r>
            <a:r>
              <a:rPr lang="cs-CZ" sz="900" b="1" dirty="0">
                <a:effectLst/>
                <a:latin typeface="Constantia" panose="02030602050306030303" pitchFamily="18" charset="0"/>
              </a:rPr>
              <a:t> </a:t>
            </a:r>
            <a:endParaRPr lang="en-GB" sz="900" b="1" kern="0" dirty="0">
              <a:effectLst/>
              <a:latin typeface="Constantia" panose="02030602050306030303" pitchFamily="18" charset="0"/>
            </a:endParaRPr>
          </a:p>
        </p:txBody>
      </p:sp>
      <p:pic>
        <p:nvPicPr>
          <p:cNvPr id="32" name="Picture 8" descr="https://upload.wikimedia.org/wikipedia/commons/thumb/b/be/Totengrund_seitlich_Seitenlicht.jpg/1280px-Totengrund_seitlich_Seitenlich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210" r="4725"/>
          <a:stretch/>
        </p:blipFill>
        <p:spPr bwMode="auto">
          <a:xfrm>
            <a:off x="2547411" y="2087318"/>
            <a:ext cx="2592288"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3" name="Picture 2" descr="https://upload.wikimedia.org/wikipedia/commons/thumb/d/da/Deutschland_topo.jpg/800px-Deutschland_top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6000" y="2087318"/>
            <a:ext cx="163911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5" name="Zástupný symbol pro text 2"/>
          <p:cNvSpPr txBox="1">
            <a:spLocks/>
          </p:cNvSpPr>
          <p:nvPr/>
        </p:nvSpPr>
        <p:spPr bwMode="auto">
          <a:xfrm>
            <a:off x="3312000" y="2088000"/>
            <a:ext cx="936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dirty="0" err="1">
                <a:solidFill>
                  <a:srgbClr val="C00000"/>
                </a:solidFill>
                <a:effectLst/>
                <a:latin typeface="Constantia" panose="02030602050306030303" pitchFamily="18" charset="0"/>
              </a:rPr>
              <a:t>Lower</a:t>
            </a:r>
            <a:r>
              <a:rPr lang="cs-CZ" sz="900" b="1" dirty="0">
                <a:solidFill>
                  <a:srgbClr val="C00000"/>
                </a:solidFill>
                <a:effectLst/>
                <a:latin typeface="Constantia" panose="02030602050306030303" pitchFamily="18" charset="0"/>
              </a:rPr>
              <a:t> </a:t>
            </a:r>
            <a:r>
              <a:rPr lang="cs-CZ" sz="900" b="1" dirty="0" err="1">
                <a:solidFill>
                  <a:srgbClr val="C00000"/>
                </a:solidFill>
                <a:effectLst/>
                <a:latin typeface="Constantia" panose="02030602050306030303" pitchFamily="18" charset="0"/>
              </a:rPr>
              <a:t>Saxony</a:t>
            </a:r>
            <a:endParaRPr lang="cs-CZ" sz="900" b="1" dirty="0">
              <a:solidFill>
                <a:srgbClr val="C00000"/>
              </a:solidFill>
              <a:effectLst/>
              <a:latin typeface="Constantia" panose="02030602050306030303" pitchFamily="18" charset="0"/>
            </a:endParaRPr>
          </a:p>
          <a:p>
            <a:pPr marL="0" indent="0">
              <a:buClr>
                <a:srgbClr val="00602B"/>
              </a:buClr>
              <a:buSzPct val="100000"/>
              <a:buNone/>
            </a:pPr>
            <a:endParaRPr lang="en-GB" sz="900" b="1" kern="0" dirty="0">
              <a:solidFill>
                <a:srgbClr val="C00000"/>
              </a:solidFill>
              <a:effectLst/>
              <a:latin typeface="Constantia" panose="02030602050306030303" pitchFamily="18" charset="0"/>
            </a:endParaRPr>
          </a:p>
        </p:txBody>
      </p:sp>
      <p:sp>
        <p:nvSpPr>
          <p:cNvPr id="15" name="Zástupný symbol pro text 2"/>
          <p:cNvSpPr>
            <a:spLocks noGrp="1"/>
          </p:cNvSpPr>
          <p:nvPr>
            <p:ph type="body" sz="half" idx="2"/>
          </p:nvPr>
        </p:nvSpPr>
        <p:spPr>
          <a:xfrm>
            <a:off x="0" y="900001"/>
            <a:ext cx="9216000" cy="1071746"/>
          </a:xfrm>
        </p:spPr>
        <p:txBody>
          <a:bodyPr/>
          <a:lstStyle/>
          <a:p>
            <a:pPr marL="342000"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Lower Saxony</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cs-CZ" sz="1400" dirty="0" err="1">
                <a:solidFill>
                  <a:schemeClr val="accent4">
                    <a:lumMod val="10000"/>
                  </a:schemeClr>
                </a:solidFill>
                <a:effectLst/>
                <a:latin typeface="Constantia" panose="02030602050306030303" pitchFamily="18" charset="0"/>
              </a:rPr>
              <a:t>Niedersachsen</a:t>
            </a:r>
            <a:r>
              <a:rPr lang="en-GB" sz="1400" dirty="0">
                <a:solidFill>
                  <a:schemeClr val="accent4">
                    <a:lumMod val="10000"/>
                  </a:schemeClr>
                </a:solidFill>
                <a:effectLst/>
                <a:latin typeface="Constantia" panose="02030602050306030303" pitchFamily="18" charset="0"/>
              </a:rPr>
              <a:t>,</a:t>
            </a:r>
            <a:r>
              <a:rPr lang="cs-CZ" sz="1400" dirty="0">
                <a:solidFill>
                  <a:schemeClr val="accent4">
                    <a:lumMod val="10000"/>
                  </a:schemeClr>
                </a:solidFill>
                <a:effectLst/>
                <a:latin typeface="Constantia" panose="02030602050306030303" pitchFamily="18" charset="0"/>
              </a:rPr>
              <a:t> </a:t>
            </a:r>
            <a:r>
              <a:rPr lang="cs-CZ" sz="1400" dirty="0" err="1">
                <a:solidFill>
                  <a:schemeClr val="accent4">
                    <a:lumMod val="10000"/>
                  </a:schemeClr>
                </a:solidFill>
                <a:effectLst/>
                <a:latin typeface="Constantia" panose="02030602050306030303" pitchFamily="18" charset="0"/>
              </a:rPr>
              <a:t>Hanover</a:t>
            </a:r>
            <a:r>
              <a:rPr lang="cs-CZ" sz="1400" dirty="0">
                <a:solidFill>
                  <a:schemeClr val="accent4">
                    <a:lumMod val="10000"/>
                  </a:schemeClr>
                </a:solidFill>
                <a:effectLst/>
                <a:latin typeface="Constantia" panose="02030602050306030303" pitchFamily="18" charset="0"/>
              </a:rPr>
              <a:t>)</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Schleswig-Holstein</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(Kiel)</a:t>
            </a:r>
            <a:r>
              <a:rPr lang="en-GB" sz="1600" dirty="0">
                <a:solidFill>
                  <a:schemeClr val="accent4">
                    <a:lumMod val="10000"/>
                  </a:schemeClr>
                </a:solidFill>
                <a:effectLst/>
                <a:latin typeface="Constantia" panose="02030602050306030303" pitchFamily="18" charset="0"/>
              </a:rPr>
              <a:t>, Mecklenburg-Western Pomerania</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cs-CZ" sz="1400" dirty="0" err="1">
                <a:solidFill>
                  <a:schemeClr val="accent4">
                    <a:lumMod val="10000"/>
                  </a:schemeClr>
                </a:solidFill>
                <a:effectLst/>
                <a:latin typeface="Constantia" panose="02030602050306030303" pitchFamily="18" charset="0"/>
              </a:rPr>
              <a:t>Mecklenburg-Vorpommern</a:t>
            </a:r>
            <a:r>
              <a:rPr lang="cs-CZ" sz="1400" dirty="0">
                <a:solidFill>
                  <a:schemeClr val="accent4">
                    <a:lumMod val="10000"/>
                  </a:schemeClr>
                </a:solidFill>
                <a:effectLst/>
                <a:latin typeface="Constantia" panose="02030602050306030303" pitchFamily="18" charset="0"/>
              </a:rPr>
              <a:t>, Schwerin)</a:t>
            </a:r>
            <a:r>
              <a:rPr lang="en-GB" sz="1600" dirty="0">
                <a:solidFill>
                  <a:schemeClr val="accent4">
                    <a:lumMod val="10000"/>
                  </a:schemeClr>
                </a:solidFill>
                <a:effectLst/>
                <a:latin typeface="Constantia" panose="02030602050306030303" pitchFamily="18" charset="0"/>
              </a:rPr>
              <a:t>, Bremen &amp; Hamburg</a:t>
            </a:r>
            <a:endParaRPr lang="cs-CZ" sz="1600" dirty="0">
              <a:solidFill>
                <a:schemeClr val="accent4">
                  <a:lumMod val="10000"/>
                </a:schemeClr>
              </a:solidFill>
              <a:effectLst/>
              <a:latin typeface="Constantia" panose="02030602050306030303" pitchFamily="18" charset="0"/>
            </a:endParaRPr>
          </a:p>
          <a:p>
            <a:pPr marL="342000"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Flat</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landscape of North German Plain</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hills &amp; coastline of the North &amp; Baltic Sea </a:t>
            </a:r>
            <a:r>
              <a:rPr lang="en-GB" sz="1400" dirty="0">
                <a:solidFill>
                  <a:schemeClr val="accent4">
                    <a:lumMod val="10000"/>
                  </a:schemeClr>
                </a:solidFill>
                <a:effectLst/>
                <a:latin typeface="Constantia" panose="02030602050306030303" pitchFamily="18" charset="0"/>
              </a:rPr>
              <a:t>(</a:t>
            </a:r>
            <a:r>
              <a:rPr lang="en-GB" sz="1400" dirty="0" err="1">
                <a:solidFill>
                  <a:schemeClr val="accent4">
                    <a:lumMod val="10000"/>
                  </a:schemeClr>
                </a:solidFill>
                <a:effectLst/>
                <a:latin typeface="Constantia" panose="02030602050306030303" pitchFamily="18" charset="0"/>
              </a:rPr>
              <a:t>Ostseeküste</a:t>
            </a:r>
            <a:r>
              <a:rPr lang="en-GB" sz="14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&amp; islands </a:t>
            </a:r>
            <a:r>
              <a:rPr lang="cs-CZ" sz="1400" dirty="0">
                <a:solidFill>
                  <a:schemeClr val="accent4">
                    <a:lumMod val="10000"/>
                  </a:schemeClr>
                </a:solidFill>
                <a:effectLst/>
                <a:latin typeface="Constantia" panose="02030602050306030303" pitchFamily="18" charset="0"/>
              </a:rPr>
              <a:t>(</a:t>
            </a:r>
            <a:r>
              <a:rPr lang="en-GB" sz="1400" dirty="0" err="1">
                <a:solidFill>
                  <a:schemeClr val="accent4">
                    <a:lumMod val="10000"/>
                  </a:schemeClr>
                </a:solidFill>
                <a:effectLst/>
                <a:latin typeface="Constantia" panose="02030602050306030303" pitchFamily="18" charset="0"/>
              </a:rPr>
              <a:t>Rügen</a:t>
            </a:r>
            <a:r>
              <a:rPr lang="en-GB" sz="1400" dirty="0">
                <a:solidFill>
                  <a:schemeClr val="accent4">
                    <a:lumMod val="10000"/>
                  </a:schemeClr>
                </a:solidFill>
                <a:effectLst/>
                <a:latin typeface="Constantia" panose="02030602050306030303" pitchFamily="18" charset="0"/>
              </a:rPr>
              <a:t> &amp; </a:t>
            </a:r>
            <a:r>
              <a:rPr lang="en-GB" sz="1400" dirty="0" err="1">
                <a:solidFill>
                  <a:schemeClr val="accent4">
                    <a:lumMod val="10000"/>
                  </a:schemeClr>
                </a:solidFill>
                <a:effectLst/>
                <a:latin typeface="Constantia" panose="02030602050306030303" pitchFamily="18" charset="0"/>
              </a:rPr>
              <a:t>Usedom</a:t>
            </a:r>
            <a:r>
              <a:rPr lang="cs-CZ" sz="1400" dirty="0">
                <a:solidFill>
                  <a:schemeClr val="accent4">
                    <a:lumMod val="10000"/>
                  </a:schemeClr>
                </a:solidFill>
                <a:effectLst/>
                <a:latin typeface="Constantia" panose="02030602050306030303" pitchFamily="18" charset="0"/>
              </a:rPr>
              <a:t>)</a:t>
            </a:r>
          </a:p>
        </p:txBody>
      </p:sp>
    </p:spTree>
    <p:extLst>
      <p:ext uri="{BB962C8B-B14F-4D97-AF65-F5344CB8AC3E}">
        <p14:creationId xmlns:p14="http://schemas.microsoft.com/office/powerpoint/2010/main" val="195696621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err="1">
                <a:solidFill>
                  <a:schemeClr val="tx1"/>
                </a:solidFill>
                <a:effectLst/>
                <a:latin typeface="Algerian" panose="04020705040A02060702" pitchFamily="82" charset="0"/>
              </a:rPr>
              <a:t>Bergpark</a:t>
            </a:r>
            <a:r>
              <a:rPr lang="en-GB" sz="2800" b="1" dirty="0">
                <a:solidFill>
                  <a:schemeClr val="tx1"/>
                </a:solidFill>
                <a:effectLst/>
                <a:latin typeface="Algerian" panose="04020705040A02060702" pitchFamily="82" charset="0"/>
              </a:rPr>
              <a:t> </a:t>
            </a:r>
            <a:r>
              <a:rPr lang="en-GB" sz="2800" b="1" dirty="0" err="1">
                <a:solidFill>
                  <a:schemeClr val="tx1"/>
                </a:solidFill>
                <a:effectLst/>
                <a:latin typeface="Algerian" panose="04020705040A02060702" pitchFamily="82" charset="0"/>
              </a:rPr>
              <a:t>Wilhelmshöhe</a:t>
            </a:r>
            <a:endParaRPr lang="en-GB" sz="2800" b="1" dirty="0">
              <a:solidFill>
                <a:schemeClr val="tx1"/>
              </a:solidFill>
              <a:effectLst/>
              <a:latin typeface="Algerian" panose="04020705040A02060702" pitchFamily="82" charset="0"/>
            </a:endParaRPr>
          </a:p>
        </p:txBody>
      </p:sp>
      <p:sp>
        <p:nvSpPr>
          <p:cNvPr id="7" name="Zástupný symbol pro text 2"/>
          <p:cNvSpPr>
            <a:spLocks noGrp="1"/>
          </p:cNvSpPr>
          <p:nvPr>
            <p:ph type="body" sz="half" idx="2"/>
          </p:nvPr>
        </p:nvSpPr>
        <p:spPr>
          <a:xfrm>
            <a:off x="0" y="900000"/>
            <a:ext cx="9144000" cy="1376872"/>
          </a:xfrm>
        </p:spPr>
        <p:txBody>
          <a:bodyPr/>
          <a:lstStyle/>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Landscape</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park in Kassel</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2.4 km</a:t>
            </a:r>
            <a:r>
              <a:rPr lang="en-GB" sz="1400" baseline="30000" dirty="0">
                <a:solidFill>
                  <a:schemeClr val="accent4">
                    <a:lumMod val="10000"/>
                  </a:schemeClr>
                </a:solidFill>
                <a:effectLst/>
                <a:latin typeface="Constantia" panose="02030602050306030303" pitchFamily="18" charset="0"/>
              </a:rPr>
              <a:t>2</a:t>
            </a:r>
            <a:r>
              <a:rPr lang="en-GB" sz="14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largest European hillside park</a:t>
            </a:r>
            <a:r>
              <a:rPr lang="cs-CZ" sz="14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started 1696 &amp; took about 150 years</a:t>
            </a:r>
            <a:r>
              <a:rPr lang="cs-CZ" sz="1400" dirty="0">
                <a:solidFill>
                  <a:schemeClr val="accent4">
                    <a:lumMod val="10000"/>
                  </a:schemeClr>
                </a:solidFill>
                <a:effectLst/>
                <a:latin typeface="Constantia" panose="02030602050306030303" pitchFamily="18" charset="0"/>
              </a:rPr>
              <a:t>)</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Baroque style of French garden, later re-arranged into English landscape park</a:t>
            </a:r>
            <a:endParaRPr lang="cs-CZ" sz="16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Stretches</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up to </a:t>
            </a:r>
            <a:r>
              <a:rPr lang="en-GB" sz="1600" dirty="0" err="1">
                <a:solidFill>
                  <a:schemeClr val="accent4">
                    <a:lumMod val="10000"/>
                  </a:schemeClr>
                </a:solidFill>
                <a:effectLst/>
                <a:latin typeface="Constantia" panose="02030602050306030303" pitchFamily="18" charset="0"/>
              </a:rPr>
              <a:t>Karlsberg</a:t>
            </a:r>
            <a:r>
              <a:rPr lang="en-GB" sz="1600" dirty="0">
                <a:solidFill>
                  <a:schemeClr val="accent4">
                    <a:lumMod val="10000"/>
                  </a:schemeClr>
                </a:solidFill>
                <a:effectLst/>
                <a:latin typeface="Constantia" panose="02030602050306030303" pitchFamily="18" charset="0"/>
              </a:rPr>
              <a:t> Mountain</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Hercules monument on the top</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water runs down in 350-m long Grand Cascade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from Hercules monument to </a:t>
            </a:r>
            <a:r>
              <a:rPr lang="en-GB" sz="1400" dirty="0" err="1">
                <a:solidFill>
                  <a:schemeClr val="accent4">
                    <a:lumMod val="10000"/>
                  </a:schemeClr>
                </a:solidFill>
                <a:effectLst/>
                <a:latin typeface="Constantia" panose="02030602050306030303" pitchFamily="18" charset="0"/>
              </a:rPr>
              <a:t>Wilhelmshöhe</a:t>
            </a:r>
            <a:r>
              <a:rPr lang="en-GB" sz="1400" dirty="0">
                <a:solidFill>
                  <a:schemeClr val="accent4">
                    <a:lumMod val="10000"/>
                  </a:schemeClr>
                </a:solidFill>
                <a:effectLst/>
                <a:latin typeface="Constantia" panose="02030602050306030303" pitchFamily="18" charset="0"/>
              </a:rPr>
              <a:t> Castle</a:t>
            </a:r>
            <a:r>
              <a:rPr lang="cs-CZ" sz="1400" dirty="0">
                <a:solidFill>
                  <a:schemeClr val="accent4">
                    <a:lumMod val="10000"/>
                  </a:schemeClr>
                </a:solidFill>
                <a:effectLst/>
                <a:latin typeface="Constantia" panose="02030602050306030303" pitchFamily="18" charset="0"/>
              </a:rPr>
              <a:t>)</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System</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of channels &amp;</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waterways feeds series of waterfalls</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rapids, Grand Fountain, lake &amp; ponds</a:t>
            </a:r>
            <a:endParaRPr lang="cs-CZ" sz="1600" dirty="0">
              <a:solidFill>
                <a:schemeClr val="accent4">
                  <a:lumMod val="10000"/>
                </a:schemeClr>
              </a:solidFill>
              <a:effectLst/>
              <a:latin typeface="Constantia" panose="02030602050306030303" pitchFamily="18" charset="0"/>
            </a:endParaRPr>
          </a:p>
        </p:txBody>
      </p:sp>
      <p:pic>
        <p:nvPicPr>
          <p:cNvPr id="9222" name="Picture 6" descr="https://upload.wikimedia.org/wikipedia/commons/thumb/1/17/Wilhelmshoehe_-_Herkules_mit_Kaskaden.jpg/800px-Wilhelmshoehe_-_Herkules_mit_Kaskade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tretch/>
        </p:blipFill>
        <p:spPr bwMode="auto">
          <a:xfrm>
            <a:off x="3473020" y="2268000"/>
            <a:ext cx="1647281"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232" name="Picture 16" descr="https://upload.wikimedia.org/wikipedia/commons/thumb/b/be/1010_L%C3%B6wenburg_Bergpark_Kassel.jpg/1280px-1010_L%C3%B6wenburg_Bergpark_Kasse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35" t="11241" r="5044" b="7360"/>
          <a:stretch/>
        </p:blipFill>
        <p:spPr bwMode="auto">
          <a:xfrm>
            <a:off x="5760000" y="4572000"/>
            <a:ext cx="32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234" name="Picture 18" descr="https://upload.wikimedia.org/wikipedia/commons/f/f4/Bergpark_wilhelmshoehe_aquaedukt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646" r="18479" b="5453"/>
          <a:stretch/>
        </p:blipFill>
        <p:spPr bwMode="auto">
          <a:xfrm>
            <a:off x="144000" y="4572000"/>
            <a:ext cx="216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242" name="Picture 26" descr="http://www.urlaubsziele.com/bild/sehenswuerdigkeiten/2175/herkules-100.jpg"/>
          <p:cNvPicPr>
            <a:picLocks noChangeAspect="1" noChangeArrowheads="1"/>
          </p:cNvPicPr>
          <p:nvPr/>
        </p:nvPicPr>
        <p:blipFill rotWithShape="1">
          <a:blip r:embed="rId5">
            <a:extLst>
              <a:ext uri="{28A0092B-C50C-407E-A947-70E740481C1C}">
                <a14:useLocalDpi xmlns:a14="http://schemas.microsoft.com/office/drawing/2010/main" val="0"/>
              </a:ext>
            </a:extLst>
          </a:blip>
          <a:srcRect l="10346" t="7214" r="10346" b="3337"/>
          <a:stretch/>
        </p:blipFill>
        <p:spPr bwMode="auto">
          <a:xfrm>
            <a:off x="5206270" y="2267148"/>
            <a:ext cx="14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244" name="Picture 28" descr="http://www.bad-wilhelmshoehe.com/wp-content/uploads/2011/05/Font%C3%A4n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44000" y="2268000"/>
            <a:ext cx="32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250" name="Picture 34" descr="https://c2.staticflickr.com/8/7294/9506077989_0d259e4810_b.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08" r="708"/>
          <a:stretch/>
        </p:blipFill>
        <p:spPr bwMode="auto">
          <a:xfrm>
            <a:off x="2412000" y="4572000"/>
            <a:ext cx="32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254" name="Picture 38" descr="http://ourworldheritage.be/onewebstatic/fb162e0463-Heritage_images-Wilhelmshohe_WH-Wilh7.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716" t="37" r="12628" b="143"/>
          <a:stretch/>
        </p:blipFill>
        <p:spPr bwMode="auto">
          <a:xfrm>
            <a:off x="6732240" y="2268000"/>
            <a:ext cx="2293355"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0454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chemeClr val="tx1"/>
                </a:solidFill>
                <a:effectLst/>
                <a:latin typeface="Algerian" panose="04020705040A02060702" pitchFamily="82" charset="0"/>
              </a:rPr>
              <a:t>Wartburg Castle</a:t>
            </a:r>
          </a:p>
        </p:txBody>
      </p:sp>
      <p:sp>
        <p:nvSpPr>
          <p:cNvPr id="7" name="Zástupný symbol pro text 2"/>
          <p:cNvSpPr>
            <a:spLocks noGrp="1"/>
          </p:cNvSpPr>
          <p:nvPr>
            <p:ph type="body" sz="half" idx="2"/>
          </p:nvPr>
        </p:nvSpPr>
        <p:spPr>
          <a:xfrm>
            <a:off x="0" y="900000"/>
            <a:ext cx="9144000" cy="1232856"/>
          </a:xfrm>
        </p:spPr>
        <p:txBody>
          <a:bodyPr/>
          <a:lstStyle/>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Fortress</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of the Landgraves of Thuringia</a:t>
            </a:r>
            <a:endParaRPr lang="cs-CZ" sz="16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Hovering</a:t>
            </a:r>
            <a:r>
              <a:rPr lang="cs-CZ" sz="1600" dirty="0">
                <a:solidFill>
                  <a:schemeClr val="accent4">
                    <a:lumMod val="10000"/>
                  </a:schemeClr>
                </a:solidFill>
                <a:effectLst/>
                <a:latin typeface="Constantia" panose="02030602050306030303" pitchFamily="18" charset="0"/>
              </a:rPr>
              <a:t> </a:t>
            </a:r>
            <a:r>
              <a:rPr lang="cs-CZ" sz="1600" dirty="0" err="1">
                <a:solidFill>
                  <a:schemeClr val="accent4">
                    <a:lumMod val="10000"/>
                  </a:schemeClr>
                </a:solidFill>
                <a:effectLst/>
                <a:latin typeface="Constantia" panose="02030602050306030303" pitchFamily="18" charset="0"/>
              </a:rPr>
              <a:t>app</a:t>
            </a:r>
            <a:r>
              <a:rPr lang="en-GB" sz="1600" dirty="0">
                <a:solidFill>
                  <a:schemeClr val="accent4">
                    <a:lumMod val="10000"/>
                  </a:schemeClr>
                </a:solidFill>
                <a:effectLst/>
                <a:latin typeface="Constantia" panose="02030602050306030303" pitchFamily="18" charset="0"/>
              </a:rPr>
              <a:t> 400 metres above countryside</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forest surroundings</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in many ways “the ideal castle”</a:t>
            </a:r>
            <a:endParaRPr lang="cs-CZ" sz="16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Some</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original sections &amp; ornamentation from 12c</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current appearance </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19c reconstructions</a:t>
            </a:r>
            <a:endParaRPr lang="cs-CZ" sz="16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Symbol</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of the nation past &amp; present</a:t>
            </a:r>
            <a:endParaRPr lang="cs-CZ" sz="1600" dirty="0">
              <a:solidFill>
                <a:schemeClr val="accent4">
                  <a:lumMod val="10000"/>
                </a:schemeClr>
              </a:solidFill>
              <a:effectLst/>
              <a:latin typeface="Constantia" panose="02030602050306030303" pitchFamily="18" charset="0"/>
            </a:endParaRPr>
          </a:p>
        </p:txBody>
      </p:sp>
      <p:pic>
        <p:nvPicPr>
          <p:cNvPr id="26630" name="Picture 6" descr="http://cdn4.vtourist.com/19/4560317-Wartburg_castle_Eisenach.jpg"/>
          <p:cNvPicPr>
            <a:picLocks noChangeAspect="1" noChangeArrowheads="1"/>
          </p:cNvPicPr>
          <p:nvPr/>
        </p:nvPicPr>
        <p:blipFill rotWithShape="1">
          <a:blip r:embed="rId2">
            <a:extLst>
              <a:ext uri="{28A0092B-C50C-407E-A947-70E740481C1C}">
                <a14:useLocalDpi xmlns:a14="http://schemas.microsoft.com/office/drawing/2010/main" val="0"/>
              </a:ext>
            </a:extLst>
          </a:blip>
          <a:srcRect l="405" t="9070" r="405" b="2692"/>
          <a:stretch/>
        </p:blipFill>
        <p:spPr bwMode="auto">
          <a:xfrm>
            <a:off x="5760000" y="2196000"/>
            <a:ext cx="32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9698" name="Picture 2" descr="A castle perched along the edge of a wooded hill. The castle has grown in several stages and consists of sections in dark stone, lighter stone, white plaster and half-timb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428" t="5752" b="5752"/>
          <a:stretch/>
        </p:blipFill>
        <p:spPr bwMode="auto">
          <a:xfrm>
            <a:off x="2639011" y="2196000"/>
            <a:ext cx="2999358"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9702" name="Picture 6" descr="https://www.thueringen.de/imperia/md/images/freshup/english/history/wartburg_eisenach_570px.jpg"/>
          <p:cNvPicPr>
            <a:picLocks noChangeAspect="1" noChangeArrowheads="1"/>
          </p:cNvPicPr>
          <p:nvPr/>
        </p:nvPicPr>
        <p:blipFill rotWithShape="1">
          <a:blip r:embed="rId4">
            <a:extLst>
              <a:ext uri="{28A0092B-C50C-407E-A947-70E740481C1C}">
                <a14:useLocalDpi xmlns:a14="http://schemas.microsoft.com/office/drawing/2010/main" val="0"/>
              </a:ext>
            </a:extLst>
          </a:blip>
          <a:srcRect l="20381" t="27929" r="30982" b="5405"/>
          <a:stretch/>
        </p:blipFill>
        <p:spPr bwMode="auto">
          <a:xfrm>
            <a:off x="144000" y="2196000"/>
            <a:ext cx="2376264"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9706" name="Picture 10" descr="http://4.bp.blogspot.com/-ZWmJvcN1NVM/UIlJgMUbtNI/AAAAAAAAVYg/GXEeQf_M2mk/s1600/World-Heritage-Wartburg-Castle-Germany.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74" r="33886"/>
          <a:stretch/>
        </p:blipFill>
        <p:spPr bwMode="auto">
          <a:xfrm>
            <a:off x="3497499" y="4464000"/>
            <a:ext cx="2154621"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9708" name="Picture 12" descr="http://s1.germany.travel/media/content/staedte___kultur_1/unesco_welterben_2013/wartburg_1/EisenachWartburg_3746_RE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60000" y="4464000"/>
            <a:ext cx="3239999"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9710" name="Picture 14" descr="http://www.bilderbuch-harz.de/files/images/eisenach-wartburgP1000495.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8" r="58" b="11162"/>
          <a:stretch/>
        </p:blipFill>
        <p:spPr bwMode="auto">
          <a:xfrm>
            <a:off x="149328" y="4464000"/>
            <a:ext cx="32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45314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chemeClr val="tx1"/>
                </a:solidFill>
                <a:effectLst/>
                <a:latin typeface="Algerian" panose="04020705040A02060702" pitchFamily="82" charset="0"/>
              </a:rPr>
              <a:t>Classical Weimar</a:t>
            </a:r>
          </a:p>
        </p:txBody>
      </p:sp>
      <p:sp>
        <p:nvSpPr>
          <p:cNvPr id="7" name="Zástupný symbol pro text 2"/>
          <p:cNvSpPr>
            <a:spLocks noGrp="1"/>
          </p:cNvSpPr>
          <p:nvPr>
            <p:ph type="body" sz="half" idx="2"/>
          </p:nvPr>
        </p:nvSpPr>
        <p:spPr>
          <a:xfrm>
            <a:off x="0" y="900000"/>
            <a:ext cx="9144000" cy="2096952"/>
          </a:xfrm>
        </p:spPr>
        <p:txBody>
          <a:bodyPr/>
          <a:lstStyle/>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18/19c – attracted many writers &amp; scholars </a:t>
            </a:r>
            <a:r>
              <a:rPr lang="en-GB" sz="1400" dirty="0">
                <a:solidFill>
                  <a:schemeClr val="accent4">
                    <a:lumMod val="10000"/>
                  </a:schemeClr>
                </a:solidFill>
                <a:effectLst/>
                <a:latin typeface="Constantia" panose="02030602050306030303" pitchFamily="18" charset="0"/>
              </a:rPr>
              <a:t>(Goethe &amp; Schiller) </a:t>
            </a:r>
            <a:r>
              <a:rPr lang="en-GB" sz="1600" dirty="0">
                <a:solidFill>
                  <a:schemeClr val="accent4">
                    <a:lumMod val="10000"/>
                  </a:schemeClr>
                </a:solidFill>
                <a:effectLst/>
                <a:latin typeface="Segoe UI Symbol" panose="020B0502040204020203" pitchFamily="34" charset="0"/>
                <a:ea typeface="Segoe UI Symbol" panose="020B0502040204020203" pitchFamily="34" charset="0"/>
              </a:rPr>
              <a:t>→ </a:t>
            </a:r>
            <a:r>
              <a:rPr lang="en-GB" sz="1600" dirty="0">
                <a:solidFill>
                  <a:schemeClr val="accent4">
                    <a:lumMod val="10000"/>
                  </a:schemeClr>
                </a:solidFill>
                <a:effectLst/>
                <a:latin typeface="Constantia" panose="02030602050306030303" pitchFamily="18" charset="0"/>
              </a:rPr>
              <a:t>remarkable cultural flowering </a:t>
            </a:r>
            <a:r>
              <a:rPr lang="en-GB" sz="1600" dirty="0">
                <a:solidFill>
                  <a:schemeClr val="accent4">
                    <a:lumMod val="10000"/>
                  </a:schemeClr>
                </a:solidFill>
                <a:effectLst/>
                <a:latin typeface="Segoe UI Symbol" panose="020B0502040204020203" pitchFamily="34" charset="0"/>
                <a:ea typeface="Segoe UI Symbol" panose="020B0502040204020203" pitchFamily="34" charset="0"/>
              </a:rPr>
              <a:t>→</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Reflected in high quality of many buildings &amp; parks in the surrounding area</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12 buildings &amp; ensembles –</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landscape Park on the </a:t>
            </a:r>
            <a:r>
              <a:rPr lang="en-GB" sz="1600" dirty="0" err="1">
                <a:solidFill>
                  <a:schemeClr val="accent4">
                    <a:lumMod val="10000"/>
                  </a:schemeClr>
                </a:solidFill>
                <a:effectLst/>
                <a:latin typeface="Constantia" panose="02030602050306030303" pitchFamily="18" charset="0"/>
              </a:rPr>
              <a:t>Ilm</a:t>
            </a:r>
            <a:r>
              <a:rPr lang="en-GB" sz="1600" dirty="0">
                <a:solidFill>
                  <a:schemeClr val="accent4">
                    <a:lumMod val="10000"/>
                  </a:schemeClr>
                </a:solidFill>
                <a:effectLst/>
                <a:latin typeface="Constantia" panose="02030602050306030303" pitchFamily="18" charset="0"/>
              </a:rPr>
              <a:t> </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Roman House</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Goethe House &amp;</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Garden, Church of Saints Peter and Paul </a:t>
            </a:r>
            <a:r>
              <a:rPr lang="en-GB" sz="1400" dirty="0">
                <a:solidFill>
                  <a:schemeClr val="accent4">
                    <a:lumMod val="10000"/>
                  </a:schemeClr>
                </a:solidFill>
                <a:effectLst/>
                <a:latin typeface="Constantia" panose="02030602050306030303" pitchFamily="18" charset="0"/>
              </a:rPr>
              <a:t>(</a:t>
            </a:r>
            <a:r>
              <a:rPr lang="en-GB" sz="1400" dirty="0" err="1">
                <a:solidFill>
                  <a:schemeClr val="accent4">
                    <a:lumMod val="10000"/>
                  </a:schemeClr>
                </a:solidFill>
                <a:effectLst/>
                <a:latin typeface="Constantia" panose="02030602050306030303" pitchFamily="18" charset="0"/>
              </a:rPr>
              <a:t>Herderkirche</a:t>
            </a:r>
            <a:r>
              <a:rPr lang="en-GB" sz="1400" dirty="0">
                <a:solidFill>
                  <a:schemeClr val="accent4">
                    <a:lumMod val="10000"/>
                  </a:schemeClr>
                </a:solidFill>
                <a:effectLst/>
                <a:latin typeface="Constantia" panose="02030602050306030303" pitchFamily="18" charset="0"/>
              </a:rPr>
              <a:t>, 1525)</a:t>
            </a:r>
            <a:r>
              <a:rPr lang="en-GB" sz="1600" dirty="0">
                <a:solidFill>
                  <a:schemeClr val="accent4">
                    <a:lumMod val="10000"/>
                  </a:schemeClr>
                </a:solidFill>
                <a:effectLst/>
                <a:latin typeface="Constantia" panose="02030602050306030303" pitchFamily="18" charset="0"/>
              </a:rPr>
              <a:t>, Goethe House &amp; Schiller House </a:t>
            </a:r>
            <a:r>
              <a:rPr lang="en-GB" sz="1400" dirty="0">
                <a:solidFill>
                  <a:schemeClr val="accent4">
                    <a:lumMod val="10000"/>
                  </a:schemeClr>
                </a:solidFill>
                <a:effectLst/>
                <a:latin typeface="Constantia" panose="02030602050306030303" pitchFamily="18" charset="0"/>
              </a:rPr>
              <a:t>(1700s)</a:t>
            </a:r>
            <a:r>
              <a:rPr lang="en-GB" sz="1600" dirty="0">
                <a:solidFill>
                  <a:schemeClr val="accent4">
                    <a:lumMod val="10000"/>
                  </a:schemeClr>
                </a:solidFill>
                <a:effectLst/>
                <a:latin typeface="Constantia" panose="02030602050306030303" pitchFamily="18" charset="0"/>
              </a:rPr>
              <a:t>, Dowager’s Palace, Duchess Anna Amalia Library </a:t>
            </a:r>
            <a:r>
              <a:rPr lang="en-GB" sz="1400" dirty="0">
                <a:solidFill>
                  <a:schemeClr val="accent4">
                    <a:lumMod val="10000"/>
                  </a:schemeClr>
                </a:solidFill>
                <a:effectLst/>
                <a:latin typeface="Constantia" panose="02030602050306030303" pitchFamily="18" charset="0"/>
              </a:rPr>
              <a:t>(over mil books, 2,000 medieval &amp; early modern manuscripts)</a:t>
            </a:r>
            <a:r>
              <a:rPr lang="en-GB" sz="1600" dirty="0">
                <a:solidFill>
                  <a:schemeClr val="accent4">
                    <a:lumMod val="10000"/>
                  </a:schemeClr>
                </a:solidFill>
                <a:effectLst/>
                <a:latin typeface="Constantia" panose="02030602050306030303" pitchFamily="18" charset="0"/>
              </a:rPr>
              <a:t>, Belvedere Castle &amp; Park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Orangery</a:t>
            </a:r>
            <a:r>
              <a:rPr lang="cs-CZ" sz="14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a:t>
            </a:r>
            <a:r>
              <a:rPr lang="en-GB" sz="1600" dirty="0" err="1">
                <a:solidFill>
                  <a:schemeClr val="accent4">
                    <a:lumMod val="10000"/>
                  </a:schemeClr>
                </a:solidFill>
                <a:effectLst/>
                <a:latin typeface="Constantia" panose="02030602050306030303" pitchFamily="18" charset="0"/>
              </a:rPr>
              <a:t>Ettersburg</a:t>
            </a:r>
            <a:r>
              <a:rPr lang="en-GB" sz="1600" dirty="0">
                <a:solidFill>
                  <a:schemeClr val="accent4">
                    <a:lumMod val="10000"/>
                  </a:schemeClr>
                </a:solidFill>
                <a:effectLst/>
                <a:latin typeface="Constantia" panose="02030602050306030303" pitchFamily="18" charset="0"/>
              </a:rPr>
              <a:t> Castle &amp; Park, </a:t>
            </a:r>
            <a:r>
              <a:rPr lang="en-GB" sz="1600" dirty="0" err="1">
                <a:solidFill>
                  <a:schemeClr val="accent4">
                    <a:lumMod val="10000"/>
                  </a:schemeClr>
                </a:solidFill>
                <a:effectLst/>
                <a:latin typeface="Constantia" panose="02030602050306030303" pitchFamily="18" charset="0"/>
              </a:rPr>
              <a:t>Tiefurt</a:t>
            </a:r>
            <a:r>
              <a:rPr lang="en-GB" sz="1600" dirty="0">
                <a:solidFill>
                  <a:schemeClr val="accent4">
                    <a:lumMod val="10000"/>
                  </a:schemeClr>
                </a:solidFill>
                <a:effectLst/>
                <a:latin typeface="Constantia" panose="02030602050306030303" pitchFamily="18" charset="0"/>
              </a:rPr>
              <a:t> Castle &amp; Park, Historic Cemetery with Princes’ Tomb </a:t>
            </a:r>
            <a:r>
              <a:rPr lang="en-GB" sz="1400" dirty="0">
                <a:solidFill>
                  <a:schemeClr val="accent4">
                    <a:lumMod val="10000"/>
                  </a:schemeClr>
                </a:solidFill>
                <a:effectLst/>
                <a:latin typeface="Constantia" panose="02030602050306030303" pitchFamily="18" charset="0"/>
              </a:rPr>
              <a:t>(burial chapel </a:t>
            </a:r>
            <a:r>
              <a:rPr lang="en-GB" sz="1400" dirty="0" err="1">
                <a:solidFill>
                  <a:schemeClr val="accent4">
                    <a:lumMod val="10000"/>
                  </a:schemeClr>
                </a:solidFill>
                <a:effectLst/>
                <a:latin typeface="Constantia" panose="02030602050306030303" pitchFamily="18" charset="0"/>
              </a:rPr>
              <a:t>Fürstengruft</a:t>
            </a:r>
            <a:r>
              <a:rPr lang="en-GB" sz="14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&amp; tombs of Goethe &amp; Schiller</a:t>
            </a:r>
          </a:p>
        </p:txBody>
      </p:sp>
      <p:pic>
        <p:nvPicPr>
          <p:cNvPr id="30724" name="Picture 4" descr="Photograph of a large bronze statue of two men standing hand-in-hand, side-by-side and facing forward. The statue is on a stone pedestal, which has a plaque that reads &quot;Dem Dichterpaar/Goethe und Schiller/das Vaterland&quo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5" t="9596" r="8699" b="18485"/>
          <a:stretch/>
        </p:blipFill>
        <p:spPr bwMode="auto">
          <a:xfrm>
            <a:off x="180000" y="2736000"/>
            <a:ext cx="1980000" cy="198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28" name="Picture 8" descr="http://kahla.de/cms/uploads/images/Tourismus/Ausfl%C3%BCge%20in%20die%20Region/75/75.3_Goethes_Gartenhaus_Weimar_Park_an_der_Ilm-web.jpg"/>
          <p:cNvPicPr>
            <a:picLocks noChangeAspect="1" noChangeArrowheads="1"/>
          </p:cNvPicPr>
          <p:nvPr/>
        </p:nvPicPr>
        <p:blipFill rotWithShape="1">
          <a:blip r:embed="rId3">
            <a:extLst>
              <a:ext uri="{28A0092B-C50C-407E-A947-70E740481C1C}">
                <a14:useLocalDpi xmlns:a14="http://schemas.microsoft.com/office/drawing/2010/main" val="0"/>
              </a:ext>
            </a:extLst>
          </a:blip>
          <a:srcRect l="14165" t="5515" r="13100" b="5515"/>
          <a:stretch/>
        </p:blipFill>
        <p:spPr bwMode="auto">
          <a:xfrm>
            <a:off x="6840000" y="2736000"/>
            <a:ext cx="2160239" cy="198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9" name="Picture 14" descr="http://www.dnv-tours.de/cms/Presse/Bildarchiv/weimar_schillerhaus_weimar-GmbH_M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057" t="4729" r="9527" b="11676"/>
          <a:stretch/>
        </p:blipFill>
        <p:spPr bwMode="auto">
          <a:xfrm>
            <a:off x="2280481" y="2736000"/>
            <a:ext cx="2376264" cy="198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1" name="Zástupný symbol pro text 2"/>
          <p:cNvSpPr txBox="1">
            <a:spLocks/>
          </p:cNvSpPr>
          <p:nvPr/>
        </p:nvSpPr>
        <p:spPr bwMode="auto">
          <a:xfrm>
            <a:off x="2428808" y="2736000"/>
            <a:ext cx="1044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effectLst/>
                <a:latin typeface="Constantia" panose="02030602050306030303" pitchFamily="18" charset="0"/>
              </a:rPr>
              <a:t>Schiller’s</a:t>
            </a:r>
            <a:r>
              <a:rPr lang="cs-CZ" sz="900" b="1" kern="0" dirty="0">
                <a:effectLst/>
                <a:latin typeface="Constantia" panose="02030602050306030303" pitchFamily="18" charset="0"/>
              </a:rPr>
              <a:t> house</a:t>
            </a:r>
            <a:endParaRPr lang="en-GB" sz="900" kern="0" dirty="0">
              <a:effectLst/>
              <a:latin typeface="Constantia" panose="02030602050306030303" pitchFamily="18" charset="0"/>
            </a:endParaRPr>
          </a:p>
        </p:txBody>
      </p:sp>
      <p:pic>
        <p:nvPicPr>
          <p:cNvPr id="30760" name="Picture 40" descr="http://www.staedte-fotos.de/1024/das-roemische-haus-weimarer-park-37819.jpg"/>
          <p:cNvPicPr>
            <a:picLocks noChangeAspect="1" noChangeArrowheads="1"/>
          </p:cNvPicPr>
          <p:nvPr/>
        </p:nvPicPr>
        <p:blipFill rotWithShape="1">
          <a:blip r:embed="rId5">
            <a:extLst>
              <a:ext uri="{28A0092B-C50C-407E-A947-70E740481C1C}">
                <a14:useLocalDpi xmlns:a14="http://schemas.microsoft.com/office/drawing/2010/main" val="0"/>
              </a:ext>
            </a:extLst>
          </a:blip>
          <a:srcRect l="32706" t="13552" r="29663" b="19208"/>
          <a:stretch/>
        </p:blipFill>
        <p:spPr bwMode="auto">
          <a:xfrm>
            <a:off x="4761096" y="2736000"/>
            <a:ext cx="1971144" cy="198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6" name="Zástupný symbol pro text 2"/>
          <p:cNvSpPr txBox="1">
            <a:spLocks/>
          </p:cNvSpPr>
          <p:nvPr/>
        </p:nvSpPr>
        <p:spPr bwMode="auto">
          <a:xfrm>
            <a:off x="5652000" y="4464000"/>
            <a:ext cx="936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a:effectLst/>
                <a:latin typeface="Constantia" panose="02030602050306030303" pitchFamily="18" charset="0"/>
              </a:rPr>
              <a:t>Roman house</a:t>
            </a:r>
            <a:endParaRPr lang="en-GB" sz="900" kern="0" dirty="0">
              <a:effectLst/>
              <a:latin typeface="Constantia" panose="02030602050306030303" pitchFamily="18" charset="0"/>
            </a:endParaRPr>
          </a:p>
        </p:txBody>
      </p:sp>
      <p:pic>
        <p:nvPicPr>
          <p:cNvPr id="30782" name="Picture 62" descr="http://static.panoramio.com/photos/large/4207426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29" t="1050" b="10007"/>
          <a:stretch/>
        </p:blipFill>
        <p:spPr bwMode="auto">
          <a:xfrm>
            <a:off x="180000" y="4788000"/>
            <a:ext cx="2927552" cy="198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0" name="Zástupný symbol pro text 2"/>
          <p:cNvSpPr txBox="1">
            <a:spLocks/>
          </p:cNvSpPr>
          <p:nvPr/>
        </p:nvSpPr>
        <p:spPr bwMode="auto">
          <a:xfrm>
            <a:off x="-1410992" y="-3570622"/>
            <a:ext cx="1044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effectLst/>
                <a:latin typeface="Constantia" panose="02030602050306030303" pitchFamily="18" charset="0"/>
              </a:rPr>
              <a:t>Dowager</a:t>
            </a:r>
            <a:r>
              <a:rPr lang="cs-CZ" sz="900" b="1" kern="0" dirty="0">
                <a:effectLst/>
                <a:latin typeface="Constantia" panose="02030602050306030303" pitchFamily="18" charset="0"/>
              </a:rPr>
              <a:t> </a:t>
            </a:r>
            <a:r>
              <a:rPr lang="cs-CZ" sz="900" b="1" kern="0" dirty="0" err="1">
                <a:effectLst/>
                <a:latin typeface="Constantia" panose="02030602050306030303" pitchFamily="18" charset="0"/>
              </a:rPr>
              <a:t>Palace</a:t>
            </a:r>
            <a:endParaRPr lang="en-GB" sz="900" b="1" kern="0" dirty="0">
              <a:effectLst/>
              <a:latin typeface="Constantia" panose="02030602050306030303" pitchFamily="18" charset="0"/>
            </a:endParaRPr>
          </a:p>
        </p:txBody>
      </p:sp>
      <p:pic>
        <p:nvPicPr>
          <p:cNvPr id="30790" name="Picture 70" descr="http://static.panoramio.com/photos/original/5827247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181" t="5800" b="5800"/>
          <a:stretch/>
        </p:blipFill>
        <p:spPr bwMode="auto">
          <a:xfrm>
            <a:off x="6188821" y="4788000"/>
            <a:ext cx="2816120" cy="198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8" name="Zástupný symbol pro text 2"/>
          <p:cNvSpPr txBox="1">
            <a:spLocks/>
          </p:cNvSpPr>
          <p:nvPr/>
        </p:nvSpPr>
        <p:spPr bwMode="auto">
          <a:xfrm>
            <a:off x="2196000" y="6552000"/>
            <a:ext cx="756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a:effectLst/>
                <a:latin typeface="Constantia" panose="02030602050306030303" pitchFamily="18" charset="0"/>
              </a:rPr>
              <a:t>Belvedere  </a:t>
            </a:r>
            <a:endParaRPr lang="en-GB" sz="900" kern="0" dirty="0">
              <a:effectLst/>
              <a:latin typeface="Constantia" panose="02030602050306030303" pitchFamily="18" charset="0"/>
            </a:endParaRPr>
          </a:p>
        </p:txBody>
      </p:sp>
      <p:pic>
        <p:nvPicPr>
          <p:cNvPr id="53" name="Picture 44" descr="http://media.4teachers.de/images/thumbs/image_thumb.10969.jpg"/>
          <p:cNvPicPr>
            <a:picLocks noChangeAspect="1" noChangeArrowheads="1"/>
          </p:cNvPicPr>
          <p:nvPr/>
        </p:nvPicPr>
        <p:blipFill rotWithShape="1">
          <a:blip r:embed="rId8">
            <a:extLst>
              <a:ext uri="{28A0092B-C50C-407E-A947-70E740481C1C}">
                <a14:useLocalDpi xmlns:a14="http://schemas.microsoft.com/office/drawing/2010/main" val="0"/>
              </a:ext>
            </a:extLst>
          </a:blip>
          <a:srcRect l="4277"/>
          <a:stretch/>
        </p:blipFill>
        <p:spPr bwMode="auto">
          <a:xfrm>
            <a:off x="3222230" y="4788000"/>
            <a:ext cx="2851912" cy="198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5" name="Zástupný symbol pro text 2"/>
          <p:cNvSpPr txBox="1">
            <a:spLocks/>
          </p:cNvSpPr>
          <p:nvPr/>
        </p:nvSpPr>
        <p:spPr bwMode="auto">
          <a:xfrm>
            <a:off x="5004000" y="6552000"/>
            <a:ext cx="1044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en-GB" sz="900" b="1" dirty="0" err="1">
                <a:effectLst/>
                <a:latin typeface="Constantia" panose="02030602050306030303" pitchFamily="18" charset="0"/>
              </a:rPr>
              <a:t>Fürstengruft</a:t>
            </a:r>
            <a:endParaRPr lang="en-GB" sz="900" b="1" kern="0" dirty="0">
              <a:effectLst/>
              <a:latin typeface="Constantia" panose="02030602050306030303" pitchFamily="18" charset="0"/>
            </a:endParaRPr>
          </a:p>
        </p:txBody>
      </p:sp>
      <p:sp>
        <p:nvSpPr>
          <p:cNvPr id="56" name="Zástupný symbol pro text 2"/>
          <p:cNvSpPr txBox="1">
            <a:spLocks/>
          </p:cNvSpPr>
          <p:nvPr/>
        </p:nvSpPr>
        <p:spPr bwMode="auto">
          <a:xfrm>
            <a:off x="6948000" y="2736000"/>
            <a:ext cx="1368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a:effectLst/>
                <a:latin typeface="Constantia" panose="02030602050306030303" pitchFamily="18" charset="0"/>
              </a:rPr>
              <a:t>Goethe garden house</a:t>
            </a:r>
            <a:endParaRPr lang="en-GB" sz="900" kern="0" dirty="0">
              <a:effectLst/>
              <a:latin typeface="Constantia" panose="02030602050306030303" pitchFamily="18" charset="0"/>
            </a:endParaRPr>
          </a:p>
        </p:txBody>
      </p:sp>
    </p:spTree>
    <p:extLst>
      <p:ext uri="{BB962C8B-B14F-4D97-AF65-F5344CB8AC3E}">
        <p14:creationId xmlns:p14="http://schemas.microsoft.com/office/powerpoint/2010/main" val="201069494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chemeClr val="tx1"/>
                </a:solidFill>
                <a:effectLst/>
                <a:latin typeface="Algerian" panose="04020705040A02060702" pitchFamily="82" charset="0"/>
              </a:rPr>
              <a:t>Bauhaus and its Sites in Weimar and Dessau</a:t>
            </a:r>
          </a:p>
        </p:txBody>
      </p:sp>
      <p:sp>
        <p:nvSpPr>
          <p:cNvPr id="7" name="Zástupný symbol pro text 2"/>
          <p:cNvSpPr>
            <a:spLocks noGrp="1"/>
          </p:cNvSpPr>
          <p:nvPr>
            <p:ph type="body" sz="half" idx="2"/>
          </p:nvPr>
        </p:nvSpPr>
        <p:spPr>
          <a:xfrm>
            <a:off x="0" y="900000"/>
            <a:ext cx="9144000" cy="1592896"/>
          </a:xfrm>
        </p:spPr>
        <p:txBody>
          <a:bodyPr/>
          <a:lstStyle/>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1919</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1933</a:t>
            </a:r>
            <a:r>
              <a:rPr lang="cs-CZ" sz="1600" dirty="0">
                <a:solidFill>
                  <a:schemeClr val="accent4">
                    <a:lumMod val="10000"/>
                  </a:schemeClr>
                </a:solidFill>
                <a:effectLst/>
                <a:latin typeface="Constantia" panose="02030602050306030303" pitchFamily="18" charset="0"/>
              </a:rPr>
              <a:t> – </a:t>
            </a:r>
            <a:r>
              <a:rPr lang="en-GB" sz="1600" dirty="0">
                <a:solidFill>
                  <a:schemeClr val="accent4">
                    <a:lumMod val="10000"/>
                  </a:schemeClr>
                </a:solidFill>
                <a:effectLst/>
                <a:latin typeface="Constantia" panose="02030602050306030303" pitchFamily="18" charset="0"/>
              </a:rPr>
              <a:t>Bauhaus School</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based first in Weimar</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 then in Dessau) </a:t>
            </a:r>
            <a:r>
              <a:rPr lang="en-GB" sz="1600" dirty="0">
                <a:solidFill>
                  <a:schemeClr val="accent4">
                    <a:lumMod val="10000"/>
                  </a:schemeClr>
                </a:solidFill>
                <a:effectLst/>
                <a:latin typeface="Constantia" panose="02030602050306030303" pitchFamily="18" charset="0"/>
              </a:rPr>
              <a:t>– new architectural &amp; aesthetic concepts &amp; practices</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Professors </a:t>
            </a:r>
            <a:r>
              <a:rPr lang="en-GB" sz="1400" dirty="0">
                <a:solidFill>
                  <a:schemeClr val="accent4">
                    <a:lumMod val="10000"/>
                  </a:schemeClr>
                </a:solidFill>
                <a:effectLst/>
                <a:latin typeface="Constantia" panose="02030602050306030303" pitchFamily="18" charset="0"/>
              </a:rPr>
              <a:t>(Gropius, Meyer, Moholy-Nagy &amp; Kandinsky) </a:t>
            </a:r>
            <a:r>
              <a:rPr lang="en-GB" sz="1600" dirty="0">
                <a:solidFill>
                  <a:schemeClr val="accent4">
                    <a:lumMod val="10000"/>
                  </a:schemeClr>
                </a:solidFill>
                <a:effectLst/>
                <a:latin typeface="Constantia" panose="02030602050306030303" pitchFamily="18" charset="0"/>
              </a:rPr>
              <a:t>– Modern Movement </a:t>
            </a:r>
            <a:r>
              <a:rPr lang="en-GB" sz="1400" dirty="0">
                <a:solidFill>
                  <a:schemeClr val="accent4">
                    <a:lumMod val="10000"/>
                  </a:schemeClr>
                </a:solidFill>
                <a:effectLst/>
                <a:latin typeface="Constantia" panose="02030602050306030303" pitchFamily="18" charset="0"/>
              </a:rPr>
              <a:t>(shaped architecture of 20c, new materials – reinforced concrete, glass, steel + methods – skeleton construction, glass facades)</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Former Art School, Applied Art School &amp; </a:t>
            </a:r>
            <a:r>
              <a:rPr lang="en-GB" sz="1600" dirty="0" err="1">
                <a:solidFill>
                  <a:schemeClr val="accent4">
                    <a:lumMod val="10000"/>
                  </a:schemeClr>
                </a:solidFill>
                <a:effectLst/>
                <a:latin typeface="Constantia" panose="02030602050306030303" pitchFamily="18" charset="0"/>
              </a:rPr>
              <a:t>Haus</a:t>
            </a:r>
            <a:r>
              <a:rPr lang="en-GB" sz="1600" dirty="0">
                <a:solidFill>
                  <a:schemeClr val="accent4">
                    <a:lumMod val="10000"/>
                  </a:schemeClr>
                </a:solidFill>
                <a:effectLst/>
                <a:latin typeface="Constantia" panose="02030602050306030303" pitchFamily="18" charset="0"/>
              </a:rPr>
              <a:t> am Horn </a:t>
            </a:r>
            <a:r>
              <a:rPr lang="en-GB" sz="1400" dirty="0">
                <a:solidFill>
                  <a:schemeClr val="accent4">
                    <a:lumMod val="10000"/>
                  </a:schemeClr>
                </a:solidFill>
                <a:effectLst/>
                <a:latin typeface="Constantia" panose="02030602050306030303" pitchFamily="18" charset="0"/>
              </a:rPr>
              <a:t>(Weimar</a:t>
            </a:r>
            <a:r>
              <a:rPr lang="cs-CZ" sz="14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Bauhaus Building &amp; </a:t>
            </a:r>
            <a:r>
              <a:rPr lang="cs-CZ" sz="1600" dirty="0">
                <a:solidFill>
                  <a:schemeClr val="accent4">
                    <a:lumMod val="10000"/>
                  </a:schemeClr>
                </a:solidFill>
                <a:effectLst/>
                <a:latin typeface="Constantia" panose="02030602050306030303" pitchFamily="18" charset="0"/>
              </a:rPr>
              <a:t>7</a:t>
            </a:r>
            <a:r>
              <a:rPr lang="en-GB" sz="1600" dirty="0">
                <a:solidFill>
                  <a:schemeClr val="accent4">
                    <a:lumMod val="10000"/>
                  </a:schemeClr>
                </a:solidFill>
                <a:effectLst/>
                <a:latin typeface="Constantia" panose="02030602050306030303" pitchFamily="18" charset="0"/>
              </a:rPr>
              <a:t> Masters Houses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Dessau</a:t>
            </a:r>
            <a:r>
              <a:rPr lang="cs-CZ" sz="1400" dirty="0">
                <a:solidFill>
                  <a:schemeClr val="accent4">
                    <a:lumMod val="10000"/>
                  </a:schemeClr>
                </a:solidFill>
                <a:effectLst/>
                <a:latin typeface="Constantia" panose="02030602050306030303" pitchFamily="18" charset="0"/>
              </a:rPr>
              <a:t>)</a:t>
            </a:r>
          </a:p>
        </p:txBody>
      </p:sp>
      <p:pic>
        <p:nvPicPr>
          <p:cNvPr id="31748" name="Picture 4" descr="http://dropbearsexist.files.wordpress.com/2011/05/dscn153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544" t="5529" r="9892" b="21915"/>
          <a:stretch/>
        </p:blipFill>
        <p:spPr bwMode="auto">
          <a:xfrm>
            <a:off x="6084168" y="2448000"/>
            <a:ext cx="2939528" cy="2088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1754" name="Picture 10" descr="https://s-media-cache-ak0.pinimg.com/736x/4f/ff/78/4fff782c4915d66f89b3df23e747cfa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3394" y="4644000"/>
            <a:ext cx="2808000" cy="2088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1756" name="Picture 12" descr="http://www.timetravelturtle.com/wp-content/uploads/2014/09/German_Heritage-2014-399_web-lr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1697" y="4644000"/>
            <a:ext cx="3131999" cy="2088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1764" name="Picture 20" descr="https://upload.wikimedia.org/wikipedia/commons/thumb/1/10/Hauptgeb%C3%A4ude_-_Nordansicht_04.JPG/1024px-Hauptgeb%C3%A4ude_-_Nordansicht_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6844" y="4644000"/>
            <a:ext cx="2716247" cy="2088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1766" name="Picture 22" descr="http://bauhausverein.de/uploads/images/bauhausdessau.jpg"/>
          <p:cNvPicPr>
            <a:picLocks noChangeAspect="1" noChangeArrowheads="1"/>
          </p:cNvPicPr>
          <p:nvPr/>
        </p:nvPicPr>
        <p:blipFill rotWithShape="1">
          <a:blip r:embed="rId6">
            <a:extLst>
              <a:ext uri="{28A0092B-C50C-407E-A947-70E740481C1C}">
                <a14:useLocalDpi xmlns:a14="http://schemas.microsoft.com/office/drawing/2010/main" val="0"/>
              </a:ext>
            </a:extLst>
          </a:blip>
          <a:srcRect l="1211" t="4785" r="3552" b="9802"/>
          <a:stretch/>
        </p:blipFill>
        <p:spPr bwMode="auto">
          <a:xfrm>
            <a:off x="144000" y="2448000"/>
            <a:ext cx="3240360" cy="2088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1770" name="Picture 26" descr="http://www.innenarchitekten-in-berlin.de/berlin-original/original-bauhaus-kornhaus.jpg"/>
          <p:cNvPicPr>
            <a:picLocks noChangeAspect="1" noChangeArrowheads="1"/>
          </p:cNvPicPr>
          <p:nvPr/>
        </p:nvPicPr>
        <p:blipFill rotWithShape="1">
          <a:blip r:embed="rId7">
            <a:extLst>
              <a:ext uri="{28A0092B-C50C-407E-A947-70E740481C1C}">
                <a14:useLocalDpi xmlns:a14="http://schemas.microsoft.com/office/drawing/2010/main" val="0"/>
              </a:ext>
            </a:extLst>
          </a:blip>
          <a:srcRect l="11436" r="4323" b="7160"/>
          <a:stretch/>
        </p:blipFill>
        <p:spPr bwMode="auto">
          <a:xfrm>
            <a:off x="3471476" y="2448000"/>
            <a:ext cx="2520280" cy="2088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71533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chemeClr val="tx1"/>
                </a:solidFill>
                <a:effectLst/>
                <a:latin typeface="Algerian" panose="04020705040A02060702" pitchFamily="82" charset="0"/>
              </a:rPr>
              <a:t>Zollverein Coal Mine Industrial Complex in Essen</a:t>
            </a:r>
          </a:p>
        </p:txBody>
      </p:sp>
      <p:sp>
        <p:nvSpPr>
          <p:cNvPr id="7" name="Zástupný symbol pro text 2"/>
          <p:cNvSpPr>
            <a:spLocks noGrp="1"/>
          </p:cNvSpPr>
          <p:nvPr>
            <p:ph type="body" sz="half" idx="2"/>
          </p:nvPr>
        </p:nvSpPr>
        <p:spPr>
          <a:xfrm>
            <a:off x="0" y="900000"/>
            <a:ext cx="9144000" cy="620552"/>
          </a:xfrm>
        </p:spPr>
        <p:txBody>
          <a:bodyPr/>
          <a:lstStyle/>
          <a:p>
            <a:pPr indent="-252000">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Complete</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infrastructure of historical coal-mining site</a:t>
            </a:r>
            <a:r>
              <a:rPr lang="cs-CZ" sz="1600" dirty="0">
                <a:solidFill>
                  <a:schemeClr val="accent4">
                    <a:lumMod val="10000"/>
                  </a:schemeClr>
                </a:solidFill>
                <a:effectLst/>
                <a:latin typeface="Constantia" panose="02030602050306030303" pitchFamily="18" charset="0"/>
              </a:rPr>
              <a:t> + </a:t>
            </a:r>
            <a:r>
              <a:rPr lang="en-GB" sz="1600" dirty="0">
                <a:solidFill>
                  <a:schemeClr val="accent4">
                    <a:lumMod val="10000"/>
                  </a:schemeClr>
                </a:solidFill>
                <a:effectLst/>
                <a:latin typeface="Constantia" panose="02030602050306030303" pitchFamily="18" charset="0"/>
              </a:rPr>
              <a:t>some 20c buildings</a:t>
            </a:r>
            <a:endParaRPr lang="cs-CZ" sz="1600" dirty="0">
              <a:solidFill>
                <a:schemeClr val="accent4">
                  <a:lumMod val="10000"/>
                </a:schemeClr>
              </a:solidFill>
              <a:effectLst/>
              <a:latin typeface="Constantia" panose="02030602050306030303" pitchFamily="18" charset="0"/>
            </a:endParaRPr>
          </a:p>
          <a:p>
            <a:pPr indent="-252000">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Evidence</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of evolution &amp; decline of industry over past 150 years</a:t>
            </a:r>
            <a:endParaRPr lang="cs-CZ" sz="1600" dirty="0">
              <a:solidFill>
                <a:schemeClr val="accent4">
                  <a:lumMod val="10000"/>
                </a:schemeClr>
              </a:solidFill>
              <a:effectLst/>
              <a:latin typeface="Constantia" panose="02030602050306030303" pitchFamily="18" charset="0"/>
            </a:endParaRPr>
          </a:p>
        </p:txBody>
      </p:sp>
      <p:pic>
        <p:nvPicPr>
          <p:cNvPr id="32770" name="Picture 2" descr="A orange metal tower with several flywheels above a building with Zollverein written in golden gothic script letter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243" b="14493"/>
          <a:stretch/>
        </p:blipFill>
        <p:spPr bwMode="auto">
          <a:xfrm>
            <a:off x="4644007" y="1548000"/>
            <a:ext cx="4320000" cy="2124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2772" name="Picture 4" descr="https://upload.wikimedia.org/wikipedia/commons/thumb/6/6a/RedDotDesignMuseum_3344.jpg/1280px-RedDotDesignMuseum_334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 r="60" b="10727"/>
          <a:stretch/>
        </p:blipFill>
        <p:spPr bwMode="auto">
          <a:xfrm>
            <a:off x="4644000" y="3789040"/>
            <a:ext cx="4320000" cy="288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2774" name="Picture 6" descr="https://upload.wikimedia.org/wikipedia/commons/thumb/e/e3/Essen_-_Zeche-Zollverein_-_Eingangstor_-_2013.jpg/1280px-Essen_-_Zeche-Zollverein_-_Eingangstor_-_201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8" b="17283"/>
          <a:stretch/>
        </p:blipFill>
        <p:spPr bwMode="auto">
          <a:xfrm>
            <a:off x="180000" y="1548000"/>
            <a:ext cx="4320000" cy="2385056"/>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2776" name="Picture 8" descr="https://upload.wikimedia.org/wikipedia/commons/thumb/c/c4/Kokerei_Zollverein.jpg/1280px-Kokerei_Zollverei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504" b="5686"/>
          <a:stretch/>
        </p:blipFill>
        <p:spPr bwMode="auto">
          <a:xfrm>
            <a:off x="180000" y="4103688"/>
            <a:ext cx="4320000" cy="2565352"/>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48824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chemeClr val="tx1"/>
                </a:solidFill>
                <a:effectLst/>
                <a:latin typeface="Algerian" panose="04020705040A02060702" pitchFamily="82" charset="0"/>
              </a:rPr>
              <a:t>Cologne Cathedral</a:t>
            </a:r>
          </a:p>
        </p:txBody>
      </p:sp>
      <p:sp>
        <p:nvSpPr>
          <p:cNvPr id="7" name="Zástupný symbol pro text 2"/>
          <p:cNvSpPr>
            <a:spLocks noGrp="1"/>
          </p:cNvSpPr>
          <p:nvPr>
            <p:ph type="body" sz="half" idx="2"/>
          </p:nvPr>
        </p:nvSpPr>
        <p:spPr>
          <a:xfrm>
            <a:off x="0" y="900000"/>
            <a:ext cx="9144000" cy="1664904"/>
          </a:xfrm>
        </p:spPr>
        <p:txBody>
          <a:bodyPr/>
          <a:lstStyle/>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1248</a:t>
            </a:r>
            <a:r>
              <a:rPr lang="cs-CZ" sz="1600" dirty="0">
                <a:solidFill>
                  <a:schemeClr val="accent4">
                    <a:lumMod val="10000"/>
                  </a:schemeClr>
                </a:solidFill>
                <a:effectLst/>
                <a:latin typeface="Constantia" panose="02030602050306030303" pitchFamily="18" charset="0"/>
              </a:rPr>
              <a:t>-1880, </a:t>
            </a:r>
            <a:r>
              <a:rPr lang="en-GB" sz="1600" dirty="0">
                <a:solidFill>
                  <a:schemeClr val="accent4">
                    <a:lumMod val="10000"/>
                  </a:schemeClr>
                </a:solidFill>
                <a:effectLst/>
                <a:latin typeface="Constantia" panose="02030602050306030303" pitchFamily="18" charset="0"/>
              </a:rPr>
              <a:t>in several stages, kept absolute fidelity to original plans</a:t>
            </a:r>
            <a:endParaRPr lang="cs-CZ" sz="16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High Gothic five-aisled basilica </a:t>
            </a:r>
            <a:r>
              <a:rPr lang="en-GB" sz="1400" dirty="0">
                <a:solidFill>
                  <a:schemeClr val="accent4">
                    <a:lumMod val="10000"/>
                  </a:schemeClr>
                </a:solidFill>
                <a:effectLst/>
                <a:latin typeface="Constantia" panose="02030602050306030303" pitchFamily="18" charset="0"/>
              </a:rPr>
              <a:t>(144.5 metre long)</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prominent transept </a:t>
            </a:r>
            <a:r>
              <a:rPr lang="en-GB" sz="1400" dirty="0">
                <a:solidFill>
                  <a:schemeClr val="accent4">
                    <a:lumMod val="10000"/>
                  </a:schemeClr>
                </a:solidFill>
                <a:effectLst/>
                <a:latin typeface="Constantia" panose="02030602050306030303" pitchFamily="18" charset="0"/>
              </a:rPr>
              <a:t>(87 m wide) </a:t>
            </a:r>
            <a:r>
              <a:rPr lang="en-GB" sz="1600" dirty="0">
                <a:solidFill>
                  <a:schemeClr val="accent4">
                    <a:lumMod val="10000"/>
                  </a:schemeClr>
                </a:solidFill>
                <a:effectLst/>
                <a:latin typeface="Constantia" panose="02030602050306030303" pitchFamily="18" charset="0"/>
              </a:rPr>
              <a:t>&amp; tower </a:t>
            </a:r>
            <a:r>
              <a:rPr lang="en-GB" sz="1400" dirty="0">
                <a:solidFill>
                  <a:schemeClr val="accent4">
                    <a:lumMod val="10000"/>
                  </a:schemeClr>
                </a:solidFill>
                <a:effectLst/>
                <a:latin typeface="Constantia" panose="02030602050306030303" pitchFamily="18" charset="0"/>
              </a:rPr>
              <a:t>(157 m)</a:t>
            </a:r>
            <a:endParaRPr lang="cs-CZ" sz="14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High</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altar</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carved oak choir stalls </a:t>
            </a:r>
            <a:r>
              <a:rPr lang="en-GB" sz="1400" dirty="0">
                <a:solidFill>
                  <a:schemeClr val="accent4">
                    <a:lumMod val="10000"/>
                  </a:schemeClr>
                </a:solidFill>
                <a:effectLst/>
                <a:latin typeface="Constantia" panose="02030602050306030303" pitchFamily="18" charset="0"/>
              </a:rPr>
              <a:t>(1300s)</a:t>
            </a:r>
            <a:r>
              <a:rPr lang="en-GB" sz="1600" dirty="0">
                <a:solidFill>
                  <a:schemeClr val="accent4">
                    <a:lumMod val="10000"/>
                  </a:schemeClr>
                </a:solidFill>
                <a:effectLst/>
                <a:latin typeface="Constantia" panose="02030602050306030303" pitchFamily="18" charset="0"/>
              </a:rPr>
              <a:t>, painted choir screens </a:t>
            </a:r>
            <a:r>
              <a:rPr lang="en-GB" sz="1400" dirty="0">
                <a:solidFill>
                  <a:schemeClr val="accent4">
                    <a:lumMod val="10000"/>
                  </a:schemeClr>
                </a:solidFill>
                <a:effectLst/>
                <a:latin typeface="Constantia" panose="02030602050306030303" pitchFamily="18" charset="0"/>
              </a:rPr>
              <a:t>(1330s)</a:t>
            </a:r>
            <a:r>
              <a:rPr lang="en-GB" sz="1600" dirty="0">
                <a:solidFill>
                  <a:schemeClr val="accent4">
                    <a:lumMod val="10000"/>
                  </a:schemeClr>
                </a:solidFill>
                <a:effectLst/>
                <a:latin typeface="Constantia" panose="02030602050306030303" pitchFamily="18" charset="0"/>
              </a:rPr>
              <a:t>, </a:t>
            </a:r>
            <a:r>
              <a:rPr lang="cs-CZ" sz="1600" dirty="0">
                <a:solidFill>
                  <a:schemeClr val="accent4">
                    <a:lumMod val="10000"/>
                  </a:schemeClr>
                </a:solidFill>
                <a:effectLst/>
                <a:latin typeface="Constantia" panose="02030602050306030303" pitchFamily="18" charset="0"/>
              </a:rPr>
              <a:t>14</a:t>
            </a:r>
            <a:r>
              <a:rPr lang="en-GB" sz="1600" dirty="0">
                <a:solidFill>
                  <a:schemeClr val="accent4">
                    <a:lumMod val="10000"/>
                  </a:schemeClr>
                </a:solidFill>
                <a:effectLst/>
                <a:latin typeface="Constantia" panose="02030602050306030303" pitchFamily="18" charset="0"/>
              </a:rPr>
              <a:t> statues on pillars in choir </a:t>
            </a:r>
            <a:r>
              <a:rPr lang="en-GB" sz="1400" dirty="0">
                <a:solidFill>
                  <a:schemeClr val="accent4">
                    <a:lumMod val="10000"/>
                  </a:schemeClr>
                </a:solidFill>
                <a:effectLst/>
                <a:latin typeface="Constantia" panose="02030602050306030303" pitchFamily="18" charset="0"/>
              </a:rPr>
              <a:t>(1300)</a:t>
            </a:r>
            <a:r>
              <a:rPr lang="en-GB" sz="1600" dirty="0">
                <a:solidFill>
                  <a:schemeClr val="accent4">
                    <a:lumMod val="10000"/>
                  </a:schemeClr>
                </a:solidFill>
                <a:effectLst/>
                <a:latin typeface="Constantia" panose="02030602050306030303" pitchFamily="18" charset="0"/>
              </a:rPr>
              <a:t>, stained-glass windows</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tombs</a:t>
            </a:r>
            <a:r>
              <a:rPr lang="cs-CZ" sz="1600" dirty="0">
                <a:solidFill>
                  <a:schemeClr val="accent4">
                    <a:lumMod val="10000"/>
                  </a:schemeClr>
                </a:solidFill>
                <a:effectLst/>
                <a:latin typeface="Constantia" panose="02030602050306030303" pitchFamily="18" charset="0"/>
              </a:rPr>
              <a:t> 12</a:t>
            </a:r>
            <a:r>
              <a:rPr lang="en-GB" sz="1600" dirty="0">
                <a:solidFill>
                  <a:schemeClr val="accent4">
                    <a:lumMod val="10000"/>
                  </a:schemeClr>
                </a:solidFill>
                <a:effectLst/>
                <a:latin typeface="Constantia" panose="02030602050306030303" pitchFamily="18" charset="0"/>
              </a:rPr>
              <a:t> archbishops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976</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1612</a:t>
            </a:r>
            <a:r>
              <a:rPr lang="cs-CZ" sz="1400" dirty="0">
                <a:solidFill>
                  <a:schemeClr val="accent4">
                    <a:lumMod val="10000"/>
                  </a:schemeClr>
                </a:solidFill>
                <a:effectLst/>
                <a:latin typeface="Constantia" panose="02030602050306030303" pitchFamily="18" charset="0"/>
              </a:rPr>
              <a:t>)</a:t>
            </a:r>
          </a:p>
          <a:p>
            <a:pPr indent="-252000">
              <a:spcBef>
                <a:spcPts val="200"/>
              </a:spcBef>
              <a:buClr>
                <a:srgbClr val="00602B"/>
              </a:buClr>
              <a:buSzPct val="100000"/>
              <a:buFont typeface="Wingdings" panose="05000000000000000000" pitchFamily="2" charset="2"/>
              <a:buChar char="§"/>
            </a:pPr>
            <a:r>
              <a:rPr lang="en-GB" sz="1600" dirty="0" err="1">
                <a:solidFill>
                  <a:schemeClr val="accent4">
                    <a:lumMod val="10000"/>
                  </a:schemeClr>
                </a:solidFill>
                <a:effectLst/>
                <a:latin typeface="Constantia" panose="02030602050306030303" pitchFamily="18" charset="0"/>
              </a:rPr>
              <a:t>Gero</a:t>
            </a:r>
            <a:r>
              <a:rPr lang="en-GB" sz="1600" dirty="0">
                <a:solidFill>
                  <a:schemeClr val="accent4">
                    <a:lumMod val="10000"/>
                  </a:schemeClr>
                </a:solidFill>
                <a:effectLst/>
                <a:latin typeface="Constantia" panose="02030602050306030303" pitchFamily="18" charset="0"/>
              </a:rPr>
              <a:t> Crucifix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10c</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in Chapel of the Holy Cross</a:t>
            </a:r>
            <a:r>
              <a:rPr lang="cs-CZ" sz="1600" dirty="0">
                <a:solidFill>
                  <a:schemeClr val="accent4">
                    <a:lumMod val="10000"/>
                  </a:schemeClr>
                </a:solidFill>
                <a:effectLst/>
                <a:latin typeface="Constantia" panose="02030602050306030303" pitchFamily="18" charset="0"/>
              </a:rPr>
              <a:t> &amp;</a:t>
            </a:r>
            <a:r>
              <a:rPr lang="en-GB" sz="1600" dirty="0">
                <a:solidFill>
                  <a:schemeClr val="accent4">
                    <a:lumMod val="10000"/>
                  </a:schemeClr>
                </a:solidFill>
                <a:effectLst/>
                <a:latin typeface="Constantia" panose="02030602050306030303" pitchFamily="18" charset="0"/>
              </a:rPr>
              <a:t> Shrine of the Magi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largest reliquary in Europe</a:t>
            </a:r>
            <a:r>
              <a:rPr lang="cs-CZ" sz="1400" dirty="0">
                <a:solidFill>
                  <a:schemeClr val="accent4">
                    <a:lumMod val="10000"/>
                  </a:schemeClr>
                </a:solidFill>
                <a:effectLst/>
                <a:latin typeface="Constantia" panose="02030602050306030303" pitchFamily="18" charset="0"/>
              </a:rPr>
              <a:t>)</a:t>
            </a:r>
          </a:p>
        </p:txBody>
      </p:sp>
      <p:pic>
        <p:nvPicPr>
          <p:cNvPr id="31746" name="Picture 2" descr="https://upload.wikimedia.org/wikipedia/commons/thumb/c/ca/Colognecathedralatnight.JPG/800px-Colognecathedralatnigh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4369" y="0"/>
            <a:ext cx="976144" cy="1152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4820" name="Picture 4" descr="Rectangular central section of an altarpiece in the International Gothic style, showing the Three Kings adoring the Christ Child. The arrangement is formal, balanced and intricately detailed. The Virgin Mary, in a robe of brilliant blue sits enthroned with Jesus on her knee at the center of the painting. The figures have a sweet, doll-like quality. On either side kneel the two older kings clothed in robes of patterned velvet, one green and the other crimson, with gifts of a golden box and a silver chalice. The youngest king stands behind one of the kneeling figures, and presents a container of semi-precious sto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5409" y="2340000"/>
            <a:ext cx="2392884" cy="2088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4822" name="Picture 6" descr="https://upload.wikimedia.org/wikipedia/commons/thumb/0/03/Cologne_cathedrale_vue_sud.jpg/800px-Cologne_cathedrale_vue_sud.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73" t="7440" r="2673"/>
          <a:stretch/>
        </p:blipFill>
        <p:spPr bwMode="auto">
          <a:xfrm>
            <a:off x="144000" y="2340000"/>
            <a:ext cx="2088000" cy="2088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4824" name="Picture 8" descr="https://upload.wikimedia.org/wikipedia/commons/thumb/b/b2/Cathedral_main_entrance.jpg/1280px-Cathedral_main_entranc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473"/>
          <a:stretch/>
        </p:blipFill>
        <p:spPr bwMode="auto">
          <a:xfrm>
            <a:off x="2315540" y="2340000"/>
            <a:ext cx="2633098" cy="2088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4830" name="Picture 14" descr="https://upload.wikimedia.org/wikipedia/commons/thumb/e/ec/Gerokreuz_full_20050903.jpg/800px-Gerokreuz_full_2005090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18602" y="4536000"/>
            <a:ext cx="1344265" cy="208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4834" name="Picture 18" descr="http://ichef.bbci.co.uk/images/ic/976x549_b/p012wn6s.jpg"/>
          <p:cNvPicPr>
            <a:picLocks noChangeArrowheads="1"/>
          </p:cNvPicPr>
          <p:nvPr/>
        </p:nvPicPr>
        <p:blipFill rotWithShape="1">
          <a:blip r:embed="rId7" cstate="print">
            <a:extLst>
              <a:ext uri="{28A0092B-C50C-407E-A947-70E740481C1C}">
                <a14:useLocalDpi xmlns:a14="http://schemas.microsoft.com/office/drawing/2010/main" val="0"/>
              </a:ext>
            </a:extLst>
          </a:blip>
          <a:srcRect l="4500" r="5604"/>
          <a:stretch/>
        </p:blipFill>
        <p:spPr bwMode="auto">
          <a:xfrm>
            <a:off x="6124960" y="4536000"/>
            <a:ext cx="2880320" cy="2088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8" name="Picture 2" descr="File:Gothic-Cologne-Cathedral-004.jpg"/>
          <p:cNvPicPr>
            <a:picLocks noChangeArrowheads="1"/>
          </p:cNvPicPr>
          <p:nvPr/>
        </p:nvPicPr>
        <p:blipFill rotWithShape="1">
          <a:blip r:embed="rId8">
            <a:extLst>
              <a:ext uri="{28A0092B-C50C-407E-A947-70E740481C1C}">
                <a14:useLocalDpi xmlns:a14="http://schemas.microsoft.com/office/drawing/2010/main" val="0"/>
              </a:ext>
            </a:extLst>
          </a:blip>
          <a:srcRect l="1152" t="49149" r="51023" b="419"/>
          <a:stretch/>
        </p:blipFill>
        <p:spPr bwMode="auto">
          <a:xfrm>
            <a:off x="7493280" y="2340000"/>
            <a:ext cx="1512000" cy="2088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4836" name="Picture 20" descr="http://www.staedte-fotos.de/1024/ebersmuenster-elsass-chorgestuehl-stmauritius-kirche-mai-27014.jpg"/>
          <p:cNvPicPr>
            <a:picLocks noChangeArrowheads="1"/>
          </p:cNvPicPr>
          <p:nvPr/>
        </p:nvPicPr>
        <p:blipFill rotWithShape="1">
          <a:blip r:embed="rId9" cstate="print">
            <a:extLst>
              <a:ext uri="{28A0092B-C50C-407E-A947-70E740481C1C}">
                <a14:useLocalDpi xmlns:a14="http://schemas.microsoft.com/office/drawing/2010/main" val="0"/>
              </a:ext>
            </a:extLst>
          </a:blip>
          <a:srcRect l="20924" t="14479" r="25483" b="3743"/>
          <a:stretch/>
        </p:blipFill>
        <p:spPr bwMode="auto">
          <a:xfrm>
            <a:off x="136626" y="4536000"/>
            <a:ext cx="2088000" cy="2088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4838" name="Picture 22" descr="http://www.ourtravelpics.com/cologne_2/cologne_2_067.jpg"/>
          <p:cNvPicPr>
            <a:picLocks noChangeArrowheads="1"/>
          </p:cNvPicPr>
          <p:nvPr/>
        </p:nvPicPr>
        <p:blipFill rotWithShape="1">
          <a:blip r:embed="rId10" cstate="print">
            <a:extLst>
              <a:ext uri="{28A0092B-C50C-407E-A947-70E740481C1C}">
                <a14:useLocalDpi xmlns:a14="http://schemas.microsoft.com/office/drawing/2010/main" val="0"/>
              </a:ext>
            </a:extLst>
          </a:blip>
          <a:srcRect l="6844" t="18676" r="34249" b="12267"/>
          <a:stretch/>
        </p:blipFill>
        <p:spPr bwMode="auto">
          <a:xfrm>
            <a:off x="3741303" y="4536000"/>
            <a:ext cx="2304000" cy="2088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46584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chemeClr val="tx1"/>
                </a:solidFill>
                <a:effectLst/>
                <a:latin typeface="Algerian" panose="04020705040A02060702" pitchFamily="82" charset="0"/>
              </a:rPr>
              <a:t>Castles of </a:t>
            </a:r>
            <a:r>
              <a:rPr lang="en-GB" sz="2800" b="1" dirty="0" err="1">
                <a:solidFill>
                  <a:schemeClr val="tx1"/>
                </a:solidFill>
                <a:effectLst/>
                <a:latin typeface="Algerian" panose="04020705040A02060702" pitchFamily="82" charset="0"/>
              </a:rPr>
              <a:t>Augustusburg</a:t>
            </a:r>
            <a:r>
              <a:rPr lang="en-GB" sz="2800" b="1" dirty="0">
                <a:solidFill>
                  <a:schemeClr val="tx1"/>
                </a:solidFill>
                <a:effectLst/>
                <a:latin typeface="Algerian" panose="04020705040A02060702" pitchFamily="82" charset="0"/>
              </a:rPr>
              <a:t> and </a:t>
            </a:r>
            <a:r>
              <a:rPr lang="en-GB" sz="2800" b="1" dirty="0" err="1">
                <a:solidFill>
                  <a:schemeClr val="tx1"/>
                </a:solidFill>
                <a:effectLst/>
                <a:latin typeface="Algerian" panose="04020705040A02060702" pitchFamily="82" charset="0"/>
              </a:rPr>
              <a:t>Falkenlust</a:t>
            </a:r>
            <a:r>
              <a:rPr lang="en-GB" sz="2800" b="1" dirty="0">
                <a:solidFill>
                  <a:schemeClr val="tx1"/>
                </a:solidFill>
                <a:effectLst/>
                <a:latin typeface="Algerian" panose="04020705040A02060702" pitchFamily="82" charset="0"/>
              </a:rPr>
              <a:t> at </a:t>
            </a:r>
            <a:r>
              <a:rPr lang="en-GB" sz="2800" b="1" dirty="0" err="1">
                <a:solidFill>
                  <a:schemeClr val="tx1"/>
                </a:solidFill>
                <a:effectLst/>
                <a:latin typeface="Algerian" panose="04020705040A02060702" pitchFamily="82" charset="0"/>
              </a:rPr>
              <a:t>Brühl</a:t>
            </a:r>
            <a:endParaRPr lang="en-GB" sz="2800" b="1" dirty="0">
              <a:solidFill>
                <a:schemeClr val="tx1"/>
              </a:solidFill>
              <a:effectLst/>
              <a:latin typeface="Algerian" panose="04020705040A02060702" pitchFamily="82" charset="0"/>
            </a:endParaRPr>
          </a:p>
        </p:txBody>
      </p:sp>
      <p:sp>
        <p:nvSpPr>
          <p:cNvPr id="7" name="Zástupný symbol pro text 2"/>
          <p:cNvSpPr>
            <a:spLocks noGrp="1"/>
          </p:cNvSpPr>
          <p:nvPr>
            <p:ph type="body" sz="half" idx="2"/>
          </p:nvPr>
        </p:nvSpPr>
        <p:spPr>
          <a:xfrm>
            <a:off x="0" y="900000"/>
            <a:ext cx="9144000" cy="1389826"/>
          </a:xfrm>
        </p:spPr>
        <p:txBody>
          <a:bodyPr/>
          <a:lstStyle/>
          <a:p>
            <a:pPr indent="-252000">
              <a:spcBef>
                <a:spcPts val="200"/>
              </a:spcBef>
              <a:buClr>
                <a:srgbClr val="00602B"/>
              </a:buClr>
              <a:buSzPct val="100000"/>
              <a:buFont typeface="Wingdings" panose="05000000000000000000" pitchFamily="2" charset="2"/>
              <a:buChar char="§"/>
            </a:pPr>
            <a:r>
              <a:rPr lang="en-GB" sz="1600" dirty="0" err="1">
                <a:solidFill>
                  <a:schemeClr val="accent4">
                    <a:lumMod val="10000"/>
                  </a:schemeClr>
                </a:solidFill>
                <a:effectLst/>
                <a:latin typeface="Constantia" panose="02030602050306030303" pitchFamily="18" charset="0"/>
              </a:rPr>
              <a:t>Augustusburg</a:t>
            </a:r>
            <a:r>
              <a:rPr lang="en-GB" sz="1600" dirty="0">
                <a:solidFill>
                  <a:schemeClr val="accent4">
                    <a:lumMod val="10000"/>
                  </a:schemeClr>
                </a:solidFill>
                <a:effectLst/>
                <a:latin typeface="Constantia" panose="02030602050306030303" pitchFamily="18" charset="0"/>
              </a:rPr>
              <a:t> </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built by Clemens August of Bavaria, Prince-Elector &amp; archbishop of Cologne</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(1725</a:t>
            </a:r>
            <a:r>
              <a:rPr lang="en-GB" sz="1400" dirty="0">
                <a:solidFill>
                  <a:schemeClr val="accent4">
                    <a:lumMod val="10000"/>
                  </a:schemeClr>
                </a:solidFill>
                <a:effectLst/>
                <a:latin typeface="Constantia" panose="02030602050306030303" pitchFamily="18" charset="0"/>
              </a:rPr>
              <a:t>, on foundations of medieval castle</a:t>
            </a:r>
            <a:r>
              <a:rPr lang="cs-CZ" sz="1400" dirty="0">
                <a:solidFill>
                  <a:schemeClr val="accent4">
                    <a:lumMod val="10000"/>
                  </a:schemeClr>
                </a:solidFill>
                <a:effectLst/>
                <a:latin typeface="Constantia" panose="02030602050306030303" pitchFamily="18" charset="0"/>
              </a:rPr>
              <a:t>)</a:t>
            </a:r>
          </a:p>
          <a:p>
            <a:pPr indent="-252000">
              <a:spcBef>
                <a:spcPts val="200"/>
              </a:spcBef>
              <a:buClr>
                <a:srgbClr val="00602B"/>
              </a:buClr>
              <a:buSzPct val="100000"/>
              <a:buFont typeface="Wingdings" panose="05000000000000000000" pitchFamily="2" charset="2"/>
              <a:buChar char="§"/>
            </a:pPr>
            <a:r>
              <a:rPr lang="cs-CZ" sz="1600" dirty="0">
                <a:solidFill>
                  <a:schemeClr val="accent4">
                    <a:lumMod val="10000"/>
                  </a:schemeClr>
                </a:solidFill>
                <a:effectLst/>
                <a:latin typeface="Constantia" panose="02030602050306030303" pitchFamily="18" charset="0"/>
              </a:rPr>
              <a:t>3 </a:t>
            </a:r>
            <a:r>
              <a:rPr lang="en-GB" sz="1600" dirty="0">
                <a:solidFill>
                  <a:schemeClr val="accent4">
                    <a:lumMod val="10000"/>
                  </a:schemeClr>
                </a:solidFill>
                <a:effectLst/>
                <a:latin typeface="Constantia" panose="02030602050306030303" pitchFamily="18" charset="0"/>
              </a:rPr>
              <a:t>brick wings </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rough-cast rendering</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&amp; </a:t>
            </a:r>
            <a:r>
              <a:rPr lang="cs-CZ" sz="1600" dirty="0">
                <a:solidFill>
                  <a:schemeClr val="accent4">
                    <a:lumMod val="10000"/>
                  </a:schemeClr>
                </a:solidFill>
                <a:effectLst/>
                <a:latin typeface="Constantia" panose="02030602050306030303" pitchFamily="18" charset="0"/>
              </a:rPr>
              <a:t>2</a:t>
            </a:r>
            <a:r>
              <a:rPr lang="en-GB" sz="1600" dirty="0">
                <a:solidFill>
                  <a:schemeClr val="accent4">
                    <a:lumMod val="10000"/>
                  </a:schemeClr>
                </a:solidFill>
                <a:effectLst/>
                <a:latin typeface="Constantia" panose="02030602050306030303" pitchFamily="18" charset="0"/>
              </a:rPr>
              <a:t> adjoining orangeries</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south oratory, north</a:t>
            </a:r>
            <a:r>
              <a:rPr lang="cs-CZ" sz="14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service buildings</a:t>
            </a:r>
            <a:r>
              <a:rPr lang="cs-CZ" sz="1400" dirty="0">
                <a:solidFill>
                  <a:schemeClr val="accent4">
                    <a:lumMod val="10000"/>
                  </a:schemeClr>
                </a:solidFill>
                <a:effectLst/>
                <a:latin typeface="Constantia" panose="02030602050306030303" pitchFamily="18" charset="0"/>
              </a:rPr>
              <a:t>)</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Large</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English park &amp; ornamental garden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flowerbeds, </a:t>
            </a:r>
            <a:r>
              <a:rPr lang="cs-CZ" sz="1400" dirty="0">
                <a:solidFill>
                  <a:schemeClr val="accent4">
                    <a:lumMod val="10000"/>
                  </a:schemeClr>
                </a:solidFill>
                <a:effectLst/>
                <a:latin typeface="Constantia" panose="02030602050306030303" pitchFamily="18" charset="0"/>
              </a:rPr>
              <a:t>4</a:t>
            </a:r>
            <a:r>
              <a:rPr lang="en-GB" sz="1400" dirty="0">
                <a:solidFill>
                  <a:schemeClr val="accent4">
                    <a:lumMod val="10000"/>
                  </a:schemeClr>
                </a:solidFill>
                <a:effectLst/>
                <a:latin typeface="Constantia" panose="02030602050306030303" pitchFamily="18" charset="0"/>
              </a:rPr>
              <a:t> fountains</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 Mirror Pool with fountain &amp; cascade</a:t>
            </a:r>
            <a:r>
              <a:rPr lang="cs-CZ" sz="1400" dirty="0">
                <a:solidFill>
                  <a:schemeClr val="accent4">
                    <a:lumMod val="10000"/>
                  </a:schemeClr>
                </a:solidFill>
                <a:effectLst/>
                <a:latin typeface="Constantia" panose="02030602050306030303" pitchFamily="18" charset="0"/>
              </a:rPr>
              <a:t>)</a:t>
            </a:r>
          </a:p>
          <a:p>
            <a:pPr indent="-252000">
              <a:spcBef>
                <a:spcPts val="200"/>
              </a:spcBef>
              <a:buClr>
                <a:srgbClr val="00602B"/>
              </a:buClr>
              <a:buSzPct val="100000"/>
              <a:buFont typeface="Wingdings" panose="05000000000000000000" pitchFamily="2" charset="2"/>
              <a:buChar char="§"/>
            </a:pPr>
            <a:r>
              <a:rPr lang="en-GB" sz="1600" dirty="0" err="1">
                <a:solidFill>
                  <a:schemeClr val="accent4">
                    <a:lumMod val="10000"/>
                  </a:schemeClr>
                </a:solidFill>
                <a:effectLst/>
                <a:latin typeface="Constantia" panose="02030602050306030303" pitchFamily="18" charset="0"/>
              </a:rPr>
              <a:t>Falkenlust</a:t>
            </a:r>
            <a:r>
              <a:rPr lang="en-GB" sz="1600" dirty="0">
                <a:solidFill>
                  <a:schemeClr val="accent4">
                    <a:lumMod val="10000"/>
                  </a:schemeClr>
                </a:solidFill>
                <a:effectLst/>
                <a:latin typeface="Constantia" panose="02030602050306030303" pitchFamily="18" charset="0"/>
              </a:rPr>
              <a:t> hunting lodge</a:t>
            </a:r>
            <a:r>
              <a:rPr lang="cs-CZ" sz="1600" dirty="0">
                <a:solidFill>
                  <a:schemeClr val="accent4">
                    <a:lumMod val="10000"/>
                  </a:schemeClr>
                </a:solidFill>
                <a:effectLst/>
                <a:latin typeface="Constantia" panose="02030602050306030303" pitchFamily="18" charset="0"/>
              </a:rPr>
              <a:t> – </a:t>
            </a:r>
            <a:r>
              <a:rPr lang="en-GB" sz="1600" dirty="0">
                <a:solidFill>
                  <a:schemeClr val="accent4">
                    <a:lumMod val="10000"/>
                  </a:schemeClr>
                </a:solidFill>
                <a:effectLst/>
                <a:latin typeface="Constantia" panose="02030602050306030303" pitchFamily="18" charset="0"/>
              </a:rPr>
              <a:t>small rural building</a:t>
            </a:r>
            <a:endParaRPr lang="cs-CZ" sz="1600" dirty="0">
              <a:solidFill>
                <a:schemeClr val="accent4">
                  <a:lumMod val="10000"/>
                </a:schemeClr>
              </a:solidFill>
              <a:effectLst/>
              <a:latin typeface="Constantia" panose="02030602050306030303" pitchFamily="18" charset="0"/>
            </a:endParaRPr>
          </a:p>
        </p:txBody>
      </p:sp>
      <p:pic>
        <p:nvPicPr>
          <p:cNvPr id="35848" name="Picture 8" descr="https://www.wasaweb.net/images/photographs/Bruehl-Schloss-Augustusburg-1.jpg"/>
          <p:cNvPicPr>
            <a:picLocks noChangeAspect="1" noChangeArrowheads="1"/>
          </p:cNvPicPr>
          <p:nvPr/>
        </p:nvPicPr>
        <p:blipFill rotWithShape="1">
          <a:blip r:embed="rId2">
            <a:extLst>
              <a:ext uri="{28A0092B-C50C-407E-A947-70E740481C1C}">
                <a14:useLocalDpi xmlns:a14="http://schemas.microsoft.com/office/drawing/2010/main" val="0"/>
              </a:ext>
            </a:extLst>
          </a:blip>
          <a:srcRect l="5917" r="4319"/>
          <a:stretch/>
        </p:blipFill>
        <p:spPr bwMode="auto">
          <a:xfrm>
            <a:off x="144000" y="2304000"/>
            <a:ext cx="2952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5856" name="Picture 16" descr="http://s2.germany.travel/media/content/staedte___kultur_1/unesco_welterben_2013/schloesseraugustusburg_falkenlust_bruehl_1/SchlossFalkenlust_Bruehl-Ostseite_Foto-HorstGummersbach_RE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370" r="4787"/>
          <a:stretch/>
        </p:blipFill>
        <p:spPr bwMode="auto">
          <a:xfrm>
            <a:off x="6048000" y="4572000"/>
            <a:ext cx="2952328"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5" name="Zástupný symbol pro text 2"/>
          <p:cNvSpPr txBox="1">
            <a:spLocks/>
          </p:cNvSpPr>
          <p:nvPr/>
        </p:nvSpPr>
        <p:spPr bwMode="auto">
          <a:xfrm>
            <a:off x="360000" y="2304000"/>
            <a:ext cx="972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solidFill>
                  <a:srgbClr val="C00000"/>
                </a:solidFill>
                <a:effectLst/>
                <a:latin typeface="Constantia" panose="02030602050306030303" pitchFamily="18" charset="0"/>
              </a:rPr>
              <a:t>Augustusburg</a:t>
            </a:r>
            <a:endParaRPr lang="en-GB" sz="900" kern="0" dirty="0">
              <a:solidFill>
                <a:srgbClr val="C00000"/>
              </a:solidFill>
              <a:effectLst/>
              <a:latin typeface="Constantia" panose="02030602050306030303" pitchFamily="18" charset="0"/>
            </a:endParaRPr>
          </a:p>
        </p:txBody>
      </p:sp>
      <p:pic>
        <p:nvPicPr>
          <p:cNvPr id="35866" name="Picture 26" descr="http://www.worldreviewer.com/_images/ee/cd/eecd18ada8e5a912cb220258642aa231/augustusburg-castle-440x298.jpg"/>
          <p:cNvPicPr>
            <a:picLocks noChangeAspect="1" noChangeArrowheads="1"/>
          </p:cNvPicPr>
          <p:nvPr/>
        </p:nvPicPr>
        <p:blipFill rotWithShape="1">
          <a:blip r:embed="rId4">
            <a:extLst>
              <a:ext uri="{28A0092B-C50C-407E-A947-70E740481C1C}">
                <a14:useLocalDpi xmlns:a14="http://schemas.microsoft.com/office/drawing/2010/main" val="0"/>
              </a:ext>
            </a:extLst>
          </a:blip>
          <a:srcRect t="57" r="9543" b="57"/>
          <a:stretch/>
        </p:blipFill>
        <p:spPr bwMode="auto">
          <a:xfrm>
            <a:off x="144000" y="4572000"/>
            <a:ext cx="2952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5870" name="Picture 30" descr="http://40.media.tumblr.com/tumblr_lxyeacE3jV1r1dcs8o1_1280.jpg"/>
          <p:cNvPicPr>
            <a:picLocks noChangeArrowheads="1"/>
          </p:cNvPicPr>
          <p:nvPr/>
        </p:nvPicPr>
        <p:blipFill rotWithShape="1">
          <a:blip r:embed="rId5" cstate="print">
            <a:extLst>
              <a:ext uri="{28A0092B-C50C-407E-A947-70E740481C1C}">
                <a14:useLocalDpi xmlns:a14="http://schemas.microsoft.com/office/drawing/2010/main" val="0"/>
              </a:ext>
            </a:extLst>
          </a:blip>
          <a:srcRect t="721" b="721"/>
          <a:stretch/>
        </p:blipFill>
        <p:spPr bwMode="auto">
          <a:xfrm>
            <a:off x="3194401" y="4644000"/>
            <a:ext cx="2754000" cy="2016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5872" name="Picture 32" descr="http://www.timetravelturtle.com/wp-content/uploads/2014/10/German_Heritage-2014-2224_web-lrg.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69" r="3165"/>
          <a:stretch/>
        </p:blipFill>
        <p:spPr bwMode="auto">
          <a:xfrm>
            <a:off x="3194401" y="2412000"/>
            <a:ext cx="2755197" cy="2016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5876" name="Picture 36" descr="http://1.bp.blogspot.com/-gf5iknWJjeg/T2AB-CFbURI/AAAAAAAACkQ/ba8xfbVDEJU/s1600/450313+Augustusburg+Staircase+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834" r="4626"/>
          <a:stretch/>
        </p:blipFill>
        <p:spPr bwMode="auto">
          <a:xfrm>
            <a:off x="6048000" y="2304000"/>
            <a:ext cx="2952328"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3" name="Zástupný symbol pro text 2"/>
          <p:cNvSpPr txBox="1">
            <a:spLocks/>
          </p:cNvSpPr>
          <p:nvPr/>
        </p:nvSpPr>
        <p:spPr bwMode="auto">
          <a:xfrm>
            <a:off x="6300000" y="4572000"/>
            <a:ext cx="792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effectLst/>
                <a:latin typeface="Constantia" panose="02030602050306030303" pitchFamily="18" charset="0"/>
              </a:rPr>
              <a:t>Falkenlust</a:t>
            </a:r>
            <a:r>
              <a:rPr lang="cs-CZ" sz="900" b="1" kern="0" dirty="0">
                <a:effectLst/>
                <a:latin typeface="Constantia" panose="02030602050306030303" pitchFamily="18" charset="0"/>
              </a:rPr>
              <a:t> </a:t>
            </a:r>
            <a:endParaRPr lang="en-GB" sz="900" kern="0" dirty="0">
              <a:effectLst/>
              <a:latin typeface="Constantia" panose="02030602050306030303" pitchFamily="18" charset="0"/>
            </a:endParaRPr>
          </a:p>
        </p:txBody>
      </p:sp>
    </p:spTree>
    <p:extLst>
      <p:ext uri="{BB962C8B-B14F-4D97-AF65-F5344CB8AC3E}">
        <p14:creationId xmlns:p14="http://schemas.microsoft.com/office/powerpoint/2010/main" val="103626641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chemeClr val="tx1"/>
                </a:solidFill>
                <a:effectLst/>
                <a:latin typeface="Algerian" panose="04020705040A02060702" pitchFamily="82" charset="0"/>
              </a:rPr>
              <a:t>Aachen Cathedral</a:t>
            </a:r>
          </a:p>
        </p:txBody>
      </p:sp>
      <p:sp>
        <p:nvSpPr>
          <p:cNvPr id="7" name="Zástupný symbol pro text 2"/>
          <p:cNvSpPr>
            <a:spLocks noGrp="1"/>
          </p:cNvSpPr>
          <p:nvPr>
            <p:ph type="body" sz="half" idx="2"/>
          </p:nvPr>
        </p:nvSpPr>
        <p:spPr>
          <a:xfrm>
            <a:off x="0" y="900000"/>
            <a:ext cx="9144000" cy="1344779"/>
          </a:xfrm>
        </p:spPr>
        <p:txBody>
          <a:bodyPr/>
          <a:lstStyle/>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Palatine Chapel of the Emperor Charlemagne</a:t>
            </a:r>
            <a:r>
              <a:rPr lang="cs-CZ" sz="1600" dirty="0">
                <a:solidFill>
                  <a:schemeClr val="accent4">
                    <a:lumMod val="10000"/>
                  </a:schemeClr>
                </a:solidFill>
                <a:effectLst/>
                <a:latin typeface="Constantia" panose="02030602050306030303" pitchFamily="18" charset="0"/>
              </a:rPr>
              <a:t> – </a:t>
            </a:r>
            <a:r>
              <a:rPr lang="en-GB" sz="1600" dirty="0">
                <a:solidFill>
                  <a:schemeClr val="accent4">
                    <a:lumMod val="10000"/>
                  </a:schemeClr>
                </a:solidFill>
                <a:effectLst/>
                <a:latin typeface="Constantia" panose="02030602050306030303" pitchFamily="18" charset="0"/>
              </a:rPr>
              <a:t>core of Cathedral</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octagonal plan roofed with cupola</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 790</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815</a:t>
            </a:r>
            <a:r>
              <a:rPr lang="cs-CZ" sz="14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Charlemagne buried – 814)</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Gothic choir &amp; series of chapels added </a:t>
            </a:r>
            <a:r>
              <a:rPr lang="en-GB" sz="1400" dirty="0">
                <a:solidFill>
                  <a:schemeClr val="accent4">
                    <a:lumMod val="10000"/>
                  </a:schemeClr>
                </a:solidFill>
                <a:effectLst/>
                <a:latin typeface="Constantia" panose="02030602050306030303" pitchFamily="18" charset="0"/>
              </a:rPr>
              <a:t>(marble columns , bronze doors, mosaic, open-arched windows)</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Cathedral Treasury – Cross of </a:t>
            </a:r>
            <a:r>
              <a:rPr lang="en-GB" sz="1600" dirty="0" err="1">
                <a:solidFill>
                  <a:schemeClr val="accent4">
                    <a:lumMod val="10000"/>
                  </a:schemeClr>
                </a:solidFill>
                <a:effectLst/>
                <a:latin typeface="Constantia" panose="02030602050306030303" pitchFamily="18" charset="0"/>
              </a:rPr>
              <a:t>Lothar</a:t>
            </a:r>
            <a:r>
              <a:rPr lang="en-GB" sz="16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(1000, from gold, inlaid with precious stones)</a:t>
            </a:r>
            <a:r>
              <a:rPr lang="en-GB" sz="1600" dirty="0">
                <a:solidFill>
                  <a:schemeClr val="accent4">
                    <a:lumMod val="10000"/>
                  </a:schemeClr>
                </a:solidFill>
                <a:effectLst/>
                <a:latin typeface="Constantia" panose="02030602050306030303" pitchFamily="18" charset="0"/>
              </a:rPr>
              <a:t>, reliquary-bust of Charlemagne </a:t>
            </a:r>
            <a:r>
              <a:rPr lang="en-GB" sz="1400" dirty="0">
                <a:solidFill>
                  <a:schemeClr val="accent4">
                    <a:lumMod val="10000"/>
                  </a:schemeClr>
                </a:solidFill>
                <a:effectLst/>
                <a:latin typeface="Constantia" panose="02030602050306030303" pitchFamily="18" charset="0"/>
              </a:rPr>
              <a:t>(silver &amp; gold)</a:t>
            </a:r>
            <a:r>
              <a:rPr lang="en-GB" sz="1600" dirty="0">
                <a:solidFill>
                  <a:schemeClr val="accent4">
                    <a:lumMod val="10000"/>
                  </a:schemeClr>
                </a:solidFill>
                <a:effectLst/>
                <a:latin typeface="Constantia" panose="02030602050306030303" pitchFamily="18" charset="0"/>
              </a:rPr>
              <a:t>, sarcophagus containing the body of Charlemagne </a:t>
            </a:r>
            <a:r>
              <a:rPr lang="en-GB" sz="1400" dirty="0">
                <a:solidFill>
                  <a:schemeClr val="accent4">
                    <a:lumMod val="10000"/>
                  </a:schemeClr>
                </a:solidFill>
                <a:effectLst/>
                <a:latin typeface="Constantia" panose="02030602050306030303" pitchFamily="18" charset="0"/>
              </a:rPr>
              <a:t>(marble) </a:t>
            </a:r>
          </a:p>
        </p:txBody>
      </p:sp>
      <p:pic>
        <p:nvPicPr>
          <p:cNvPr id="8" name="Picture 4" descr="Aachen Germany Imperial-Cathedral-0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7551" t="252" r="25674" b="6085"/>
          <a:stretch/>
        </p:blipFill>
        <p:spPr bwMode="auto">
          <a:xfrm>
            <a:off x="144000" y="2268000"/>
            <a:ext cx="216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9464" name="Picture 8" descr="https://upload.wikimedia.org/wikipedia/commons/thumb/3/3a/Aachen_Cathedral_Barbarossaleuchter_03.jpg/1280px-Aachen_Cathedral_Barbarossaleuchter_0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244" t="4826" r="14802" b="3185"/>
          <a:stretch/>
        </p:blipFill>
        <p:spPr bwMode="auto">
          <a:xfrm>
            <a:off x="6791101" y="2268000"/>
            <a:ext cx="2196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9466" name="Picture 10" descr="https://upload.wikimedia.org/wikipedia/commons/thumb/8/8d/AachenCathedralMainPortalHDR.jpg/800px-AachenCathedralMainPortalHDR.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247" r="26285"/>
          <a:stretch/>
        </p:blipFill>
        <p:spPr bwMode="auto">
          <a:xfrm>
            <a:off x="2412000" y="2268000"/>
            <a:ext cx="936105"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9468" name="Picture 12" descr="https://upload.wikimedia.org/wikipedia/commons/thumb/7/77/AachenerDom1652PortalLoewe.jpg/1280px-AachenerDom1652PortalLoew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2048" r="12452"/>
          <a:stretch/>
        </p:blipFill>
        <p:spPr bwMode="auto">
          <a:xfrm>
            <a:off x="7195907" y="4536000"/>
            <a:ext cx="1792839"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9480" name="Picture 24" descr="http://sites.tufts.edu/textilerelics/files/2011/05/SCALA_ARCHIVES_10310474408.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570" t="24753"/>
          <a:stretch/>
        </p:blipFill>
        <p:spPr bwMode="auto">
          <a:xfrm>
            <a:off x="3215183" y="4536000"/>
            <a:ext cx="3857173"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9486" name="Picture 30" descr="https://travelpast50.com/wp-content/uploads/2014/05/aachen-cathedral-window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52226" y="2268000"/>
            <a:ext cx="3235877"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9494" name="Picture 38" descr="http://www.medievalhistories.com/wp-content/uploads/reliquary-bust.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490" r="2928"/>
          <a:stretch/>
        </p:blipFill>
        <p:spPr bwMode="auto">
          <a:xfrm>
            <a:off x="1571579" y="4536000"/>
            <a:ext cx="1512169"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9496" name="Picture 40" descr="https://upload.wikimedia.org/wikipedia/commons/thumb/c/cf/Lotharkreuz%2C_Kaiserseite%2C_Aachener_Dom%2C_Juni_2008.jpg/800px-Lotharkreuz%2C_Kaiserseite%2C_Aachener_Dom%2C_Juni_2008.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637" r="13354"/>
          <a:stretch/>
        </p:blipFill>
        <p:spPr bwMode="auto">
          <a:xfrm>
            <a:off x="144000" y="4536000"/>
            <a:ext cx="1296144"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9913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algn="l" eaLnBrk="1" hangingPunct="1"/>
            <a:r>
              <a:rPr lang="cs-CZ" sz="2800" b="1" dirty="0">
                <a:solidFill>
                  <a:schemeClr val="tx1"/>
                </a:solidFill>
                <a:effectLst/>
                <a:latin typeface="Algerian" panose="04020705040A02060702" pitchFamily="82" charset="0"/>
              </a:rPr>
              <a:t>          </a:t>
            </a:r>
            <a:r>
              <a:rPr lang="en-GB" sz="2800" b="1" dirty="0">
                <a:solidFill>
                  <a:schemeClr val="tx1"/>
                </a:solidFill>
                <a:effectLst/>
                <a:latin typeface="Algerian" panose="04020705040A02060702" pitchFamily="82" charset="0"/>
              </a:rPr>
              <a:t>Upper Middle Rhine Valley</a:t>
            </a:r>
          </a:p>
        </p:txBody>
      </p:sp>
      <p:sp>
        <p:nvSpPr>
          <p:cNvPr id="7" name="Zástupný symbol pro text 2"/>
          <p:cNvSpPr>
            <a:spLocks noGrp="1"/>
          </p:cNvSpPr>
          <p:nvPr>
            <p:ph type="body" sz="half" idx="2"/>
          </p:nvPr>
        </p:nvSpPr>
        <p:spPr>
          <a:xfrm>
            <a:off x="0" y="874276"/>
            <a:ext cx="9144000" cy="1448880"/>
          </a:xfrm>
        </p:spPr>
        <p:txBody>
          <a:bodyPr/>
          <a:lstStyle/>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65 km long stretch of Middle Rhine Valley with castles, historic towns &amp; terraced vineyards</a:t>
            </a:r>
            <a:endParaRPr lang="cs-CZ" sz="16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Associated</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with history &amp; legend</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strong influence on writers, artists &amp; composers</a:t>
            </a:r>
            <a:endParaRPr lang="cs-CZ" sz="16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Important</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trade route since prehistoric times</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string of small settlements along the banks</a:t>
            </a:r>
            <a:endParaRPr lang="cs-CZ" sz="16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Increasing</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wealth</a:t>
            </a:r>
            <a:r>
              <a:rPr lang="cs-CZ" sz="1600" dirty="0">
                <a:solidFill>
                  <a:schemeClr val="accent4">
                    <a:lumMod val="10000"/>
                  </a:schemeClr>
                </a:solidFill>
                <a:effectLst/>
                <a:latin typeface="Constantia" panose="02030602050306030303" pitchFamily="18" charset="0"/>
              </a:rPr>
              <a:t> </a:t>
            </a:r>
            <a:r>
              <a:rPr lang="cs-CZ" sz="1600" dirty="0">
                <a:solidFill>
                  <a:schemeClr val="accent4">
                    <a:lumMod val="10000"/>
                  </a:schemeClr>
                </a:solidFill>
                <a:effectLst/>
                <a:latin typeface="Segoe UI Symbol" panose="020B0502040204020203" pitchFamily="34" charset="0"/>
                <a:ea typeface="Segoe UI Symbol" panose="020B0502040204020203" pitchFamily="34" charset="0"/>
              </a:rPr>
              <a:t>→ </a:t>
            </a:r>
            <a:r>
              <a:rPr lang="en-GB" sz="1600" dirty="0">
                <a:solidFill>
                  <a:schemeClr val="accent4">
                    <a:lumMod val="10000"/>
                  </a:schemeClr>
                </a:solidFill>
                <a:effectLst/>
                <a:latin typeface="Constantia" panose="02030602050306030303" pitchFamily="18" charset="0"/>
              </a:rPr>
              <a:t>core region of Holy Roman Empire </a:t>
            </a:r>
            <a:r>
              <a:rPr lang="en-GB" sz="1600" dirty="0">
                <a:solidFill>
                  <a:schemeClr val="accent4">
                    <a:lumMod val="10000"/>
                  </a:schemeClr>
                </a:solidFill>
                <a:effectLst/>
                <a:latin typeface="Segoe UI Symbol" panose="020B0502040204020203" pitchFamily="34" charset="0"/>
                <a:ea typeface="Segoe UI Symbol" panose="020B0502040204020203" pitchFamily="34" charset="0"/>
              </a:rPr>
              <a:t>→</a:t>
            </a:r>
            <a:r>
              <a:rPr lang="en-GB" sz="1600" dirty="0">
                <a:solidFill>
                  <a:schemeClr val="accent4">
                    <a:lumMod val="10000"/>
                  </a:schemeClr>
                </a:solidFill>
                <a:effectLst/>
                <a:latin typeface="Constantia" panose="02030602050306030303" pitchFamily="18" charset="0"/>
              </a:rPr>
              <a:t> many castles </a:t>
            </a:r>
            <a:r>
              <a:rPr lang="en-GB" sz="1600" dirty="0" err="1">
                <a:solidFill>
                  <a:schemeClr val="accent4">
                    <a:lumMod val="10000"/>
                  </a:schemeClr>
                </a:solidFill>
                <a:effectLst/>
                <a:latin typeface="Constantia" panose="02030602050306030303" pitchFamily="18" charset="0"/>
              </a:rPr>
              <a:t>bulit</a:t>
            </a:r>
            <a:r>
              <a:rPr lang="cs-CZ" sz="1600" dirty="0">
                <a:solidFill>
                  <a:schemeClr val="accent4">
                    <a:lumMod val="10000"/>
                  </a:schemeClr>
                </a:solidFill>
                <a:effectLst/>
                <a:latin typeface="Constantia" panose="02030602050306030303" pitchFamily="18" charset="0"/>
              </a:rPr>
              <a:t> </a:t>
            </a:r>
            <a:r>
              <a:rPr lang="cs-CZ" sz="1600" dirty="0">
                <a:solidFill>
                  <a:schemeClr val="accent4">
                    <a:lumMod val="10000"/>
                  </a:schemeClr>
                </a:solidFill>
                <a:effectLst/>
                <a:latin typeface="Segoe UI Symbol" panose="020B0502040204020203" pitchFamily="34" charset="0"/>
                <a:ea typeface="Segoe UI Symbol" panose="020B0502040204020203" pitchFamily="34" charset="0"/>
              </a:rPr>
              <a:t>→ </a:t>
            </a:r>
            <a:r>
              <a:rPr lang="en-GB" sz="1600" dirty="0">
                <a:solidFill>
                  <a:schemeClr val="accent4">
                    <a:lumMod val="10000"/>
                  </a:schemeClr>
                </a:solidFill>
                <a:effectLst/>
                <a:latin typeface="Constantia" panose="02030602050306030303" pitchFamily="18" charset="0"/>
              </a:rPr>
              <a:t>Thirty Years’ War </a:t>
            </a:r>
            <a:r>
              <a:rPr lang="en-GB" sz="1600" dirty="0">
                <a:solidFill>
                  <a:schemeClr val="accent4">
                    <a:lumMod val="10000"/>
                  </a:schemeClr>
                </a:solidFill>
                <a:effectLst/>
                <a:latin typeface="Segoe UI Symbol" panose="020B0502040204020203" pitchFamily="34" charset="0"/>
                <a:ea typeface="Segoe UI Symbol" panose="020B0502040204020203" pitchFamily="34" charset="0"/>
              </a:rPr>
              <a:t>→</a:t>
            </a:r>
            <a:r>
              <a:rPr lang="en-GB" sz="1600" dirty="0">
                <a:solidFill>
                  <a:schemeClr val="accent4">
                    <a:lumMod val="10000"/>
                  </a:schemeClr>
                </a:solidFill>
                <a:effectLst/>
                <a:latin typeface="Constantia" panose="02030602050306030303" pitchFamily="18" charset="0"/>
              </a:rPr>
              <a:t> many in ruins</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40 hill top castles &amp; fortresses</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 Burg Katz, </a:t>
            </a:r>
            <a:r>
              <a:rPr lang="en-GB" sz="1400" dirty="0" err="1">
                <a:solidFill>
                  <a:schemeClr val="accent4">
                    <a:lumMod val="10000"/>
                  </a:schemeClr>
                </a:solidFill>
                <a:effectLst/>
                <a:latin typeface="Constantia" panose="02030602050306030303" pitchFamily="18" charset="0"/>
              </a:rPr>
              <a:t>Stolzenfels</a:t>
            </a:r>
            <a:r>
              <a:rPr lang="en-GB" sz="1400" dirty="0">
                <a:solidFill>
                  <a:schemeClr val="accent4">
                    <a:lumMod val="10000"/>
                  </a:schemeClr>
                </a:solidFill>
                <a:effectLst/>
                <a:latin typeface="Constantia" panose="02030602050306030303" pitchFamily="18" charset="0"/>
              </a:rPr>
              <a:t>, </a:t>
            </a:r>
            <a:r>
              <a:rPr lang="en-GB" sz="1400" dirty="0" err="1">
                <a:solidFill>
                  <a:schemeClr val="accent4">
                    <a:lumMod val="10000"/>
                  </a:schemeClr>
                </a:solidFill>
                <a:effectLst/>
                <a:latin typeface="Constantia" panose="02030602050306030303" pitchFamily="18" charset="0"/>
              </a:rPr>
              <a:t>Marksburg</a:t>
            </a:r>
            <a:r>
              <a:rPr lang="en-GB" sz="1400" dirty="0">
                <a:solidFill>
                  <a:schemeClr val="accent4">
                    <a:lumMod val="10000"/>
                  </a:schemeClr>
                </a:solidFill>
                <a:effectLst/>
                <a:latin typeface="Constantia" panose="02030602050306030303" pitchFamily="18" charset="0"/>
              </a:rPr>
              <a:t>, </a:t>
            </a:r>
            <a:r>
              <a:rPr lang="en-GB" sz="1400" dirty="0" err="1">
                <a:solidFill>
                  <a:schemeClr val="accent4">
                    <a:lumMod val="10000"/>
                  </a:schemeClr>
                </a:solidFill>
                <a:effectLst/>
                <a:latin typeface="Constantia" panose="02030602050306030303" pitchFamily="18" charset="0"/>
              </a:rPr>
              <a:t>Rheinstein</a:t>
            </a:r>
            <a:r>
              <a:rPr lang="en-GB" sz="1400" dirty="0">
                <a:solidFill>
                  <a:schemeClr val="accent4">
                    <a:lumMod val="10000"/>
                  </a:schemeClr>
                </a:solidFill>
                <a:effectLst/>
                <a:latin typeface="Constantia" panose="02030602050306030303" pitchFamily="18" charset="0"/>
              </a:rPr>
              <a:t>, </a:t>
            </a:r>
            <a:r>
              <a:rPr lang="en-GB" sz="1400" dirty="0" err="1">
                <a:solidFill>
                  <a:schemeClr val="accent4">
                    <a:lumMod val="10000"/>
                  </a:schemeClr>
                </a:solidFill>
                <a:effectLst/>
                <a:latin typeface="Constantia" panose="02030602050306030303" pitchFamily="18" charset="0"/>
              </a:rPr>
              <a:t>Stahleck</a:t>
            </a:r>
            <a:r>
              <a:rPr lang="cs-CZ" sz="1400" dirty="0">
                <a:solidFill>
                  <a:schemeClr val="accent4">
                    <a:lumMod val="10000"/>
                  </a:schemeClr>
                </a:solidFill>
                <a:effectLst/>
                <a:latin typeface="Constantia" panose="02030602050306030303" pitchFamily="18" charset="0"/>
              </a:rPr>
              <a:t>)</a:t>
            </a:r>
          </a:p>
        </p:txBody>
      </p:sp>
      <p:pic>
        <p:nvPicPr>
          <p:cNvPr id="37900" name="Picture 12" descr="https://upload.wikimedia.org/wikipedia/commons/thumb/6/6d/Schloss_Stolzenfels_01_Koblenz_2015.jpg/1280px-Schloss_Stolzenfels_01_Koblenz_201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584" t="6923" r="1339"/>
          <a:stretch/>
        </p:blipFill>
        <p:spPr bwMode="auto">
          <a:xfrm>
            <a:off x="180000" y="4536000"/>
            <a:ext cx="32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5" name="Zástupný symbol pro text 2"/>
          <p:cNvSpPr txBox="1">
            <a:spLocks/>
          </p:cNvSpPr>
          <p:nvPr/>
        </p:nvSpPr>
        <p:spPr bwMode="auto">
          <a:xfrm>
            <a:off x="360000" y="4572000"/>
            <a:ext cx="1080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effectLst/>
                <a:latin typeface="Constantia" panose="02030602050306030303" pitchFamily="18" charset="0"/>
              </a:rPr>
              <a:t>Stolzenfels</a:t>
            </a:r>
            <a:r>
              <a:rPr lang="cs-CZ" sz="900" b="1" kern="0" dirty="0">
                <a:effectLst/>
                <a:latin typeface="Constantia" panose="02030602050306030303" pitchFamily="18" charset="0"/>
              </a:rPr>
              <a:t> </a:t>
            </a:r>
            <a:endParaRPr lang="en-GB" sz="900" kern="0" dirty="0">
              <a:effectLst/>
              <a:latin typeface="Constantia" panose="02030602050306030303" pitchFamily="18" charset="0"/>
            </a:endParaRPr>
          </a:p>
        </p:txBody>
      </p:sp>
      <p:pic>
        <p:nvPicPr>
          <p:cNvPr id="37902" name="Picture 14" descr="https://upload.wikimedia.org/wikipedia/commons/thumb/5/5e/Marksburg.jpg/1280px-Marksbur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021" t="8867" r="19667"/>
          <a:stretch/>
        </p:blipFill>
        <p:spPr bwMode="auto">
          <a:xfrm>
            <a:off x="3528000" y="4572000"/>
            <a:ext cx="2088000" cy="2088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7" name="Zástupný symbol pro text 2"/>
          <p:cNvSpPr txBox="1">
            <a:spLocks/>
          </p:cNvSpPr>
          <p:nvPr/>
        </p:nvSpPr>
        <p:spPr bwMode="auto">
          <a:xfrm>
            <a:off x="3708000" y="4572000"/>
            <a:ext cx="1080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effectLst/>
                <a:latin typeface="Constantia" panose="02030602050306030303" pitchFamily="18" charset="0"/>
              </a:rPr>
              <a:t>Marksburg</a:t>
            </a:r>
            <a:r>
              <a:rPr lang="cs-CZ" sz="900" b="1" kern="0" dirty="0">
                <a:effectLst/>
                <a:latin typeface="Constantia" panose="02030602050306030303" pitchFamily="18" charset="0"/>
              </a:rPr>
              <a:t> </a:t>
            </a:r>
            <a:endParaRPr lang="en-GB" sz="900" kern="0" dirty="0">
              <a:effectLst/>
              <a:latin typeface="Constantia" panose="02030602050306030303" pitchFamily="18" charset="0"/>
            </a:endParaRPr>
          </a:p>
        </p:txBody>
      </p:sp>
      <p:pic>
        <p:nvPicPr>
          <p:cNvPr id="37908" name="Picture 20" descr="https://upload.wikimedia.org/wikipedia/commons/thumb/5/5b/Rheinstein.jpg/1024px-Rheinstei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818" t="6015" r="15990" b="3667"/>
          <a:stretch/>
        </p:blipFill>
        <p:spPr bwMode="auto">
          <a:xfrm>
            <a:off x="3528000" y="2304000"/>
            <a:ext cx="2088000" cy="2088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4" name="Zástupný symbol pro text 2"/>
          <p:cNvSpPr txBox="1">
            <a:spLocks/>
          </p:cNvSpPr>
          <p:nvPr/>
        </p:nvSpPr>
        <p:spPr bwMode="auto">
          <a:xfrm>
            <a:off x="4559521" y="2518531"/>
            <a:ext cx="1080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effectLst/>
                <a:latin typeface="Constantia" panose="02030602050306030303" pitchFamily="18" charset="0"/>
              </a:rPr>
              <a:t>Rheinstein</a:t>
            </a:r>
            <a:r>
              <a:rPr lang="cs-CZ" sz="900" b="1" kern="0" dirty="0">
                <a:effectLst/>
                <a:latin typeface="Constantia" panose="02030602050306030303" pitchFamily="18" charset="0"/>
              </a:rPr>
              <a:t> </a:t>
            </a:r>
            <a:endParaRPr lang="en-GB" sz="900" kern="0" dirty="0">
              <a:effectLst/>
              <a:latin typeface="Constantia" panose="02030602050306030303" pitchFamily="18" charset="0"/>
            </a:endParaRPr>
          </a:p>
        </p:txBody>
      </p:sp>
      <p:pic>
        <p:nvPicPr>
          <p:cNvPr id="37910" name="Picture 22" descr="https://upload.wikimedia.org/wikipedia/commons/b/b9/Burg_Stahleck.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40" t="23312" r="10432"/>
          <a:stretch/>
        </p:blipFill>
        <p:spPr bwMode="auto">
          <a:xfrm>
            <a:off x="5724000" y="2268000"/>
            <a:ext cx="32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6" name="Zástupný symbol pro text 2"/>
          <p:cNvSpPr txBox="1">
            <a:spLocks/>
          </p:cNvSpPr>
          <p:nvPr/>
        </p:nvSpPr>
        <p:spPr bwMode="auto">
          <a:xfrm>
            <a:off x="5899150" y="2300789"/>
            <a:ext cx="1080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effectLst/>
                <a:latin typeface="Constantia" panose="02030602050306030303" pitchFamily="18" charset="0"/>
              </a:rPr>
              <a:t>Stahleck</a:t>
            </a:r>
            <a:r>
              <a:rPr lang="cs-CZ" sz="900" b="1" kern="0" dirty="0">
                <a:effectLst/>
                <a:latin typeface="Constantia" panose="02030602050306030303" pitchFamily="18" charset="0"/>
              </a:rPr>
              <a:t> </a:t>
            </a:r>
            <a:endParaRPr lang="en-GB" sz="900" kern="0" dirty="0">
              <a:effectLst/>
              <a:latin typeface="Constantia" panose="02030602050306030303" pitchFamily="18" charset="0"/>
            </a:endParaRPr>
          </a:p>
        </p:txBody>
      </p:sp>
      <p:pic>
        <p:nvPicPr>
          <p:cNvPr id="37918" name="Picture 30" descr="https://upload.wikimedia.org/wikipedia/commons/thumb/6/6a/Sankt_Goar.jpg/1920px-Sankt_Goar.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519" t="46528" r="12628" b="8313"/>
          <a:stretch/>
        </p:blipFill>
        <p:spPr bwMode="auto">
          <a:xfrm>
            <a:off x="5976000" y="36000"/>
            <a:ext cx="2966663" cy="90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7924" name="Picture 36" descr="https://upload.wikimedia.org/wikipedia/commons/thumb/e/e5/BPGr001.jpg/1920px-BPGr00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89" r="4735"/>
          <a:stretch/>
        </p:blipFill>
        <p:spPr bwMode="auto">
          <a:xfrm>
            <a:off x="180000" y="2268000"/>
            <a:ext cx="32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2" name="Zástupný symbol pro text 2"/>
          <p:cNvSpPr txBox="1">
            <a:spLocks/>
          </p:cNvSpPr>
          <p:nvPr/>
        </p:nvSpPr>
        <p:spPr bwMode="auto">
          <a:xfrm>
            <a:off x="2108612" y="2683758"/>
            <a:ext cx="1080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effectLst/>
                <a:latin typeface="Constantia" panose="02030602050306030303" pitchFamily="18" charset="0"/>
              </a:rPr>
              <a:t>Pfalzgrafenstein</a:t>
            </a:r>
            <a:r>
              <a:rPr lang="cs-CZ" sz="900" b="1" kern="0" dirty="0">
                <a:effectLst/>
                <a:latin typeface="Constantia" panose="02030602050306030303" pitchFamily="18" charset="0"/>
              </a:rPr>
              <a:t> </a:t>
            </a:r>
            <a:endParaRPr lang="en-GB" sz="900" kern="0" dirty="0">
              <a:effectLst/>
              <a:latin typeface="Constantia" panose="02030602050306030303" pitchFamily="18" charset="0"/>
            </a:endParaRPr>
          </a:p>
        </p:txBody>
      </p:sp>
      <p:sp>
        <p:nvSpPr>
          <p:cNvPr id="43" name="Zástupný symbol pro text 2"/>
          <p:cNvSpPr txBox="1">
            <a:spLocks/>
          </p:cNvSpPr>
          <p:nvPr/>
        </p:nvSpPr>
        <p:spPr bwMode="auto">
          <a:xfrm>
            <a:off x="683568" y="2268000"/>
            <a:ext cx="1080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effectLst/>
                <a:latin typeface="Constantia" panose="02030602050306030303" pitchFamily="18" charset="0"/>
              </a:rPr>
              <a:t>Gutenfels</a:t>
            </a:r>
            <a:r>
              <a:rPr lang="cs-CZ" sz="900" b="1" kern="0" dirty="0">
                <a:effectLst/>
                <a:latin typeface="Constantia" panose="02030602050306030303" pitchFamily="18" charset="0"/>
              </a:rPr>
              <a:t> </a:t>
            </a:r>
            <a:endParaRPr lang="en-GB" sz="900" kern="0" dirty="0">
              <a:effectLst/>
              <a:latin typeface="Constantia" panose="02030602050306030303" pitchFamily="18" charset="0"/>
            </a:endParaRPr>
          </a:p>
        </p:txBody>
      </p:sp>
      <p:sp>
        <p:nvSpPr>
          <p:cNvPr id="44" name="Zástupný symbol pro text 2"/>
          <p:cNvSpPr txBox="1">
            <a:spLocks/>
          </p:cNvSpPr>
          <p:nvPr/>
        </p:nvSpPr>
        <p:spPr bwMode="auto">
          <a:xfrm>
            <a:off x="280824" y="3888000"/>
            <a:ext cx="504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solidFill>
                  <a:srgbClr val="C00000"/>
                </a:solidFill>
                <a:effectLst/>
                <a:latin typeface="Constantia" panose="02030602050306030303" pitchFamily="18" charset="0"/>
              </a:rPr>
              <a:t>Kaub</a:t>
            </a:r>
            <a:r>
              <a:rPr lang="cs-CZ" sz="900" b="1" kern="0" dirty="0">
                <a:solidFill>
                  <a:srgbClr val="C00000"/>
                </a:solidFill>
                <a:effectLst/>
                <a:latin typeface="Constantia" panose="02030602050306030303" pitchFamily="18" charset="0"/>
              </a:rPr>
              <a:t> </a:t>
            </a:r>
            <a:endParaRPr lang="en-GB" sz="900" kern="0" dirty="0">
              <a:solidFill>
                <a:srgbClr val="C00000"/>
              </a:solidFill>
              <a:effectLst/>
              <a:latin typeface="Constantia" panose="02030602050306030303" pitchFamily="18" charset="0"/>
            </a:endParaRPr>
          </a:p>
        </p:txBody>
      </p:sp>
      <p:pic>
        <p:nvPicPr>
          <p:cNvPr id="37926" name="Picture 38" descr="Bacharach from the Postenturm."/>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044" t="12572" r="4473" b="74"/>
          <a:stretch/>
        </p:blipFill>
        <p:spPr bwMode="auto">
          <a:xfrm>
            <a:off x="5751504" y="4509846"/>
            <a:ext cx="32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7" name="Zástupný symbol pro text 2"/>
          <p:cNvSpPr txBox="1">
            <a:spLocks/>
          </p:cNvSpPr>
          <p:nvPr/>
        </p:nvSpPr>
        <p:spPr bwMode="auto">
          <a:xfrm>
            <a:off x="5999803" y="4536000"/>
            <a:ext cx="1080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solidFill>
                  <a:srgbClr val="C00000"/>
                </a:solidFill>
                <a:effectLst/>
                <a:latin typeface="Constantia" panose="02030602050306030303" pitchFamily="18" charset="0"/>
              </a:rPr>
              <a:t>Bacharach</a:t>
            </a:r>
            <a:r>
              <a:rPr lang="cs-CZ" sz="900" b="1" kern="0" dirty="0">
                <a:solidFill>
                  <a:srgbClr val="C00000"/>
                </a:solidFill>
                <a:effectLst/>
                <a:latin typeface="Constantia" panose="02030602050306030303" pitchFamily="18" charset="0"/>
              </a:rPr>
              <a:t> </a:t>
            </a:r>
            <a:endParaRPr lang="en-GB" sz="900" kern="0" dirty="0">
              <a:solidFill>
                <a:srgbClr val="C00000"/>
              </a:solidFill>
              <a:effectLst/>
              <a:latin typeface="Constantia" panose="02030602050306030303" pitchFamily="18" charset="0"/>
            </a:endParaRPr>
          </a:p>
        </p:txBody>
      </p:sp>
    </p:spTree>
    <p:extLst>
      <p:ext uri="{BB962C8B-B14F-4D97-AF65-F5344CB8AC3E}">
        <p14:creationId xmlns:p14="http://schemas.microsoft.com/office/powerpoint/2010/main" val="221126622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chemeClr val="tx1"/>
                </a:solidFill>
                <a:effectLst/>
                <a:latin typeface="Algerian" panose="04020705040A02060702" pitchFamily="82" charset="0"/>
              </a:rPr>
              <a:t>Roman Monuments, Cathedral of St Peter and Church of Our Lady in Trier</a:t>
            </a:r>
          </a:p>
        </p:txBody>
      </p:sp>
      <p:sp>
        <p:nvSpPr>
          <p:cNvPr id="7" name="Zástupný symbol pro text 2"/>
          <p:cNvSpPr>
            <a:spLocks noGrp="1"/>
          </p:cNvSpPr>
          <p:nvPr>
            <p:ph type="body" sz="half" idx="2"/>
          </p:nvPr>
        </p:nvSpPr>
        <p:spPr>
          <a:xfrm>
            <a:off x="0" y="864000"/>
            <a:ext cx="9144000" cy="2456992"/>
          </a:xfrm>
        </p:spPr>
        <p:txBody>
          <a:bodyPr/>
          <a:lstStyle/>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Roman colony on Moselle River</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from 1c</a:t>
            </a:r>
            <a:r>
              <a:rPr lang="cs-CZ" sz="1400" dirty="0">
                <a:solidFill>
                  <a:schemeClr val="accent4">
                    <a:lumMod val="10000"/>
                  </a:schemeClr>
                </a:solidFill>
                <a:effectLst/>
                <a:latin typeface="Constantia" panose="02030602050306030303" pitchFamily="18" charset="0"/>
              </a:rPr>
              <a:t>)</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great trading centre</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one of capitals of Tetrarchy</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3c</a:t>
            </a:r>
            <a:r>
              <a:rPr lang="cs-CZ" sz="1400" dirty="0">
                <a:solidFill>
                  <a:schemeClr val="accent4">
                    <a:lumMod val="10000"/>
                  </a:schemeClr>
                </a:solidFill>
                <a:effectLst/>
                <a:latin typeface="Constantia" panose="02030602050306030303" pitchFamily="18" charset="0"/>
              </a:rPr>
              <a:t>)</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Seat</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of prefects of Gaul, Germania, Britannia &amp; Hispania, seat of vice-emperor of Western Empire</a:t>
            </a:r>
            <a:endParaRPr lang="cs-CZ" sz="16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cs-CZ" sz="1600" dirty="0">
                <a:solidFill>
                  <a:schemeClr val="accent4">
                    <a:lumMod val="10000"/>
                  </a:schemeClr>
                </a:solidFill>
                <a:effectLst/>
                <a:latin typeface="Constantia" panose="02030602050306030303" pitchFamily="18" charset="0"/>
              </a:rPr>
              <a:t>1</a:t>
            </a:r>
            <a:r>
              <a:rPr lang="en-GB" sz="1600" dirty="0">
                <a:solidFill>
                  <a:schemeClr val="accent4">
                    <a:lumMod val="10000"/>
                  </a:schemeClr>
                </a:solidFill>
                <a:effectLst/>
                <a:latin typeface="Constantia" panose="02030602050306030303" pitchFamily="18" charset="0"/>
              </a:rPr>
              <a:t> &amp; </a:t>
            </a:r>
            <a:r>
              <a:rPr lang="cs-CZ" sz="1600" dirty="0">
                <a:solidFill>
                  <a:schemeClr val="accent4">
                    <a:lumMod val="10000"/>
                  </a:schemeClr>
                </a:solidFill>
                <a:effectLst/>
                <a:latin typeface="Constantia" panose="02030602050306030303" pitchFamily="18" charset="0"/>
              </a:rPr>
              <a:t>2c – </a:t>
            </a:r>
            <a:r>
              <a:rPr lang="en-GB" sz="1600" dirty="0">
                <a:solidFill>
                  <a:schemeClr val="accent4">
                    <a:lumMod val="10000"/>
                  </a:schemeClr>
                </a:solidFill>
                <a:effectLst/>
                <a:latin typeface="Constantia" panose="02030602050306030303" pitchFamily="18" charset="0"/>
              </a:rPr>
              <a:t>Moselle Bridge, Barbara Baths, Porta </a:t>
            </a:r>
            <a:r>
              <a:rPr lang="en-GB" sz="1600" dirty="0" err="1">
                <a:solidFill>
                  <a:schemeClr val="accent4">
                    <a:lumMod val="10000"/>
                  </a:schemeClr>
                </a:solidFill>
                <a:effectLst/>
                <a:latin typeface="Constantia" panose="02030602050306030303" pitchFamily="18" charset="0"/>
              </a:rPr>
              <a:t>Nigra</a:t>
            </a:r>
            <a:r>
              <a:rPr lang="en-GB"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fortification &amp; palace </a:t>
            </a:r>
            <a:r>
              <a:rPr lang="en-GB" sz="1400" dirty="0">
                <a:solidFill>
                  <a:schemeClr val="accent4">
                    <a:lumMod val="10000"/>
                  </a:schemeClr>
                </a:solidFill>
                <a:effectLst/>
                <a:latin typeface="Segoe UI Symbol" panose="020B0502040204020203" pitchFamily="34" charset="0"/>
                <a:ea typeface="Segoe UI Symbol" panose="020B0502040204020203" pitchFamily="34" charset="0"/>
              </a:rPr>
              <a:t>→</a:t>
            </a:r>
            <a:r>
              <a:rPr lang="cs-CZ" sz="1400" dirty="0">
                <a:solidFill>
                  <a:schemeClr val="accent4">
                    <a:lumMod val="10000"/>
                  </a:schemeClr>
                </a:solidFill>
                <a:effectLst/>
                <a:latin typeface="Segoe UI Symbol" panose="020B0502040204020203" pitchFamily="34" charset="0"/>
                <a:ea typeface="Segoe UI Symbol" panose="020B0502040204020203" pitchFamily="34" charset="0"/>
              </a:rPr>
              <a:t> </a:t>
            </a:r>
            <a:r>
              <a:rPr lang="en-GB" sz="1400" dirty="0">
                <a:solidFill>
                  <a:schemeClr val="accent4">
                    <a:lumMod val="10000"/>
                  </a:schemeClr>
                </a:solidFill>
                <a:effectLst/>
                <a:latin typeface="Constantia" panose="02030602050306030303" pitchFamily="18" charset="0"/>
              </a:rPr>
              <a:t>two-storey church</a:t>
            </a:r>
            <a:r>
              <a:rPr lang="cs-CZ" sz="1400" dirty="0">
                <a:solidFill>
                  <a:schemeClr val="accent4">
                    <a:lumMod val="10000"/>
                  </a:schemeClr>
                </a:solidFill>
                <a:effectLst/>
                <a:latin typeface="Constantia" panose="02030602050306030303" pitchFamily="18" charset="0"/>
              </a:rPr>
              <a:t> – 11c)</a:t>
            </a:r>
          </a:p>
          <a:p>
            <a:pPr indent="-252000">
              <a:spcBef>
                <a:spcPts val="200"/>
              </a:spcBef>
              <a:buClr>
                <a:srgbClr val="00602B"/>
              </a:buClr>
              <a:buSzPct val="100000"/>
              <a:buFont typeface="Wingdings" panose="05000000000000000000" pitchFamily="2" charset="2"/>
              <a:buChar char="§"/>
            </a:pPr>
            <a:r>
              <a:rPr lang="cs-CZ" sz="1600" dirty="0">
                <a:solidFill>
                  <a:schemeClr val="accent4">
                    <a:lumMod val="10000"/>
                  </a:schemeClr>
                </a:solidFill>
                <a:effectLst/>
                <a:latin typeface="Constantia" panose="02030602050306030303" pitchFamily="18" charset="0"/>
              </a:rPr>
              <a:t>4c – </a:t>
            </a:r>
            <a:r>
              <a:rPr lang="en-GB" sz="1600" dirty="0">
                <a:solidFill>
                  <a:schemeClr val="accent4">
                    <a:lumMod val="10000"/>
                  </a:schemeClr>
                </a:solidFill>
                <a:effectLst/>
                <a:latin typeface="Constantia" panose="02030602050306030303" pitchFamily="18" charset="0"/>
              </a:rPr>
              <a:t>Imperial Baths</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a:t>
            </a:r>
            <a:r>
              <a:rPr lang="en-GB" sz="1600" dirty="0" err="1">
                <a:solidFill>
                  <a:schemeClr val="accent4">
                    <a:lumMod val="10000"/>
                  </a:schemeClr>
                </a:solidFill>
                <a:effectLst/>
                <a:latin typeface="Constantia" panose="02030602050306030303" pitchFamily="18" charset="0"/>
              </a:rPr>
              <a:t>Aula</a:t>
            </a:r>
            <a:r>
              <a:rPr lang="en-GB" sz="1600" dirty="0">
                <a:solidFill>
                  <a:schemeClr val="accent4">
                    <a:lumMod val="10000"/>
                  </a:schemeClr>
                </a:solidFill>
                <a:effectLst/>
                <a:latin typeface="Constantia" panose="02030602050306030303" pitchFamily="18" charset="0"/>
              </a:rPr>
              <a:t> </a:t>
            </a:r>
            <a:r>
              <a:rPr lang="en-GB" sz="1600" dirty="0" err="1">
                <a:solidFill>
                  <a:schemeClr val="accent4">
                    <a:lumMod val="10000"/>
                  </a:schemeClr>
                </a:solidFill>
                <a:effectLst/>
                <a:latin typeface="Constantia" panose="02030602050306030303" pitchFamily="18" charset="0"/>
              </a:rPr>
              <a:t>Palatina</a:t>
            </a:r>
            <a:r>
              <a:rPr lang="en-GB" sz="16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(Basilica of Constantine</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 70 m</a:t>
            </a:r>
            <a:r>
              <a:rPr lang="cs-CZ" sz="14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long throne hall of Emperor Constantine</a:t>
            </a:r>
            <a:r>
              <a:rPr lang="cs-CZ" sz="1400" dirty="0">
                <a:solidFill>
                  <a:schemeClr val="accent4">
                    <a:lumMod val="10000"/>
                  </a:schemeClr>
                </a:solidFill>
                <a:effectLst/>
                <a:latin typeface="Constantia" panose="02030602050306030303" pitchFamily="18" charset="0"/>
              </a:rPr>
              <a:t>)</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Cathedral of Saint Peter</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4c</a:t>
            </a:r>
            <a:r>
              <a:rPr lang="cs-CZ" sz="14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when Constantine made Christianity tolerated &amp; supported religion in his Empire</a:t>
            </a:r>
            <a:r>
              <a:rPr lang="cs-CZ" sz="14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unites elements of all the periods </a:t>
            </a:r>
            <a:r>
              <a:rPr lang="cs-CZ" sz="14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classical, medieval &amp; modern times</a:t>
            </a:r>
            <a:r>
              <a:rPr lang="cs-CZ" sz="14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relic of the Holy Robe of Jesus said to be worn at his crucifixion)</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Church of Our Lady </a:t>
            </a:r>
            <a:r>
              <a:rPr lang="en-GB" sz="1400" dirty="0">
                <a:solidFill>
                  <a:schemeClr val="accent4">
                    <a:lumMod val="10000"/>
                  </a:schemeClr>
                </a:solidFill>
                <a:effectLst/>
                <a:latin typeface="Constantia" panose="02030602050306030303" pitchFamily="18" charset="0"/>
              </a:rPr>
              <a:t>(</a:t>
            </a:r>
            <a:r>
              <a:rPr lang="en-GB" sz="1400" dirty="0" err="1">
                <a:solidFill>
                  <a:schemeClr val="accent4">
                    <a:lumMod val="10000"/>
                  </a:schemeClr>
                </a:solidFill>
                <a:effectLst/>
                <a:latin typeface="Constantia" panose="02030602050306030303" pitchFamily="18" charset="0"/>
              </a:rPr>
              <a:t>Liebfrauenkirche</a:t>
            </a:r>
            <a:r>
              <a:rPr lang="cs-CZ" sz="1400" dirty="0">
                <a:solidFill>
                  <a:schemeClr val="accent4">
                    <a:lumMod val="10000"/>
                  </a:schemeClr>
                </a:solidFill>
                <a:effectLst/>
                <a:latin typeface="Constantia" panose="02030602050306030303" pitchFamily="18" charset="0"/>
              </a:rPr>
              <a:t>, 13c)</a:t>
            </a:r>
          </a:p>
        </p:txBody>
      </p:sp>
      <p:pic>
        <p:nvPicPr>
          <p:cNvPr id="40962" name="Picture 2" descr="Ruins of brick bath house, only one wall and about a dozen arches are still visibl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92" r="12322"/>
          <a:stretch/>
        </p:blipFill>
        <p:spPr bwMode="auto">
          <a:xfrm>
            <a:off x="5994000" y="2699696"/>
            <a:ext cx="2970000" cy="198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Zástupný symbol pro text 2"/>
          <p:cNvSpPr txBox="1">
            <a:spLocks/>
          </p:cNvSpPr>
          <p:nvPr/>
        </p:nvSpPr>
        <p:spPr bwMode="auto">
          <a:xfrm>
            <a:off x="7884000" y="2700000"/>
            <a:ext cx="1008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en-GB" sz="900" b="1" kern="0" dirty="0">
                <a:effectLst/>
                <a:latin typeface="Constantia" panose="02030602050306030303" pitchFamily="18" charset="0"/>
              </a:rPr>
              <a:t>Imperial Baths</a:t>
            </a:r>
            <a:endParaRPr lang="en-GB" sz="900" kern="0" dirty="0">
              <a:effectLst/>
              <a:latin typeface="Constantia" panose="02030602050306030303" pitchFamily="18" charset="0"/>
            </a:endParaRPr>
          </a:p>
        </p:txBody>
      </p:sp>
      <p:pic>
        <p:nvPicPr>
          <p:cNvPr id="40964" name="Picture 4" descr="https://upload.wikimedia.org/wikipedia/commons/thumb/4/40/Trier_Barbarathermen.jpg/1280px-Trier_Barbaratherm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4565592"/>
            <a:ext cx="5743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0966" name="Picture 6" descr="https://upload.wikimedia.org/wikipedia/commons/thumb/1/18/Trier_-_Aula_Palatina.JPG/1280px-Trier_-_Aula_Palatin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360" b="2360"/>
          <a:stretch/>
        </p:blipFill>
        <p:spPr bwMode="auto">
          <a:xfrm>
            <a:off x="180000" y="4788000"/>
            <a:ext cx="2970000" cy="198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Zástupný symbol pro text 2"/>
          <p:cNvSpPr txBox="1">
            <a:spLocks/>
          </p:cNvSpPr>
          <p:nvPr/>
        </p:nvSpPr>
        <p:spPr bwMode="auto">
          <a:xfrm>
            <a:off x="2160000" y="4788000"/>
            <a:ext cx="864000" cy="360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lgn="ctr">
              <a:buClr>
                <a:srgbClr val="00602B"/>
              </a:buClr>
              <a:buSzPct val="100000"/>
              <a:buNone/>
            </a:pPr>
            <a:r>
              <a:rPr lang="cs-CZ" sz="900" b="1" kern="0" dirty="0">
                <a:effectLst/>
                <a:latin typeface="Constantia" panose="02030602050306030303" pitchFamily="18" charset="0"/>
              </a:rPr>
              <a:t>Constantine </a:t>
            </a:r>
            <a:r>
              <a:rPr lang="cs-CZ" sz="900" b="1" kern="0" dirty="0" err="1">
                <a:effectLst/>
                <a:latin typeface="Constantia" panose="02030602050306030303" pitchFamily="18" charset="0"/>
              </a:rPr>
              <a:t>Basilica</a:t>
            </a:r>
            <a:r>
              <a:rPr lang="cs-CZ" sz="900" b="1" kern="0" dirty="0">
                <a:effectLst/>
                <a:latin typeface="Constantia" panose="02030602050306030303" pitchFamily="18" charset="0"/>
              </a:rPr>
              <a:t> </a:t>
            </a:r>
            <a:endParaRPr lang="en-GB" sz="900" kern="0" dirty="0">
              <a:effectLst/>
              <a:latin typeface="Constantia" panose="02030602050306030303" pitchFamily="18" charset="0"/>
            </a:endParaRPr>
          </a:p>
        </p:txBody>
      </p:sp>
      <p:pic>
        <p:nvPicPr>
          <p:cNvPr id="40968" name="Picture 8" descr="https://upload.wikimedia.org/wikipedia/commons/thumb/e/ee/Trier_Porta_Nigra_BW_1.JPG/1280px-Trier_Porta_Nigra_BW_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713" r="18232"/>
          <a:stretch/>
        </p:blipFill>
        <p:spPr bwMode="auto">
          <a:xfrm>
            <a:off x="3828593" y="2709527"/>
            <a:ext cx="2086331" cy="198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2" name="Zástupný symbol pro text 2"/>
          <p:cNvSpPr txBox="1">
            <a:spLocks/>
          </p:cNvSpPr>
          <p:nvPr/>
        </p:nvSpPr>
        <p:spPr bwMode="auto">
          <a:xfrm>
            <a:off x="4032000" y="2700000"/>
            <a:ext cx="1008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a:effectLst/>
                <a:latin typeface="Constantia" panose="02030602050306030303" pitchFamily="18" charset="0"/>
              </a:rPr>
              <a:t>Porta </a:t>
            </a:r>
            <a:r>
              <a:rPr lang="cs-CZ" sz="900" b="1" kern="0" dirty="0" err="1">
                <a:effectLst/>
                <a:latin typeface="Constantia" panose="02030602050306030303" pitchFamily="18" charset="0"/>
              </a:rPr>
              <a:t>Nigra</a:t>
            </a:r>
            <a:endParaRPr lang="en-GB" sz="900" kern="0" dirty="0">
              <a:effectLst/>
              <a:latin typeface="Constantia" panose="02030602050306030303" pitchFamily="18" charset="0"/>
            </a:endParaRPr>
          </a:p>
        </p:txBody>
      </p:sp>
      <p:pic>
        <p:nvPicPr>
          <p:cNvPr id="40972" name="Picture 12" descr="https://upload.wikimedia.org/wikipedia/commons/thumb/d/d6/Trier_Dom_BW_1.JPG/1280px-Trier_Dom_BW_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638" r="13695"/>
          <a:stretch/>
        </p:blipFill>
        <p:spPr bwMode="auto">
          <a:xfrm>
            <a:off x="3240000" y="4788000"/>
            <a:ext cx="1980000" cy="198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5" name="Zástupný symbol pro text 2"/>
          <p:cNvSpPr txBox="1">
            <a:spLocks/>
          </p:cNvSpPr>
          <p:nvPr/>
        </p:nvSpPr>
        <p:spPr bwMode="auto">
          <a:xfrm>
            <a:off x="4428000" y="4788000"/>
            <a:ext cx="864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effectLst/>
                <a:latin typeface="Constantia" panose="02030602050306030303" pitchFamily="18" charset="0"/>
              </a:rPr>
              <a:t>Cathedral</a:t>
            </a:r>
            <a:r>
              <a:rPr lang="cs-CZ" sz="900" b="1" kern="0" dirty="0">
                <a:effectLst/>
                <a:latin typeface="Constantia" panose="02030602050306030303" pitchFamily="18" charset="0"/>
              </a:rPr>
              <a:t> </a:t>
            </a:r>
            <a:endParaRPr lang="en-GB" sz="900" kern="0" dirty="0">
              <a:effectLst/>
              <a:latin typeface="Constantia" panose="02030602050306030303" pitchFamily="18" charset="0"/>
            </a:endParaRPr>
          </a:p>
        </p:txBody>
      </p:sp>
      <p:pic>
        <p:nvPicPr>
          <p:cNvPr id="40974" name="Picture 14" descr="https://upload.wikimedia.org/wikipedia/commons/thumb/9/95/Trier_Innenstadt3.jpg/800px-Trier_Innenstadt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1082" b="1501"/>
          <a:stretch/>
        </p:blipFill>
        <p:spPr bwMode="auto">
          <a:xfrm>
            <a:off x="6984000" y="4788000"/>
            <a:ext cx="1980000" cy="198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7" name="Zástupný symbol pro text 2"/>
          <p:cNvSpPr txBox="1">
            <a:spLocks/>
          </p:cNvSpPr>
          <p:nvPr/>
        </p:nvSpPr>
        <p:spPr bwMode="auto">
          <a:xfrm>
            <a:off x="7416000" y="6552000"/>
            <a:ext cx="1188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effectLst/>
                <a:latin typeface="Constantia" panose="02030602050306030303" pitchFamily="18" charset="0"/>
              </a:rPr>
              <a:t>Liebfrauenkirche</a:t>
            </a:r>
            <a:r>
              <a:rPr lang="cs-CZ" sz="900" b="1" kern="0" dirty="0">
                <a:effectLst/>
                <a:latin typeface="Constantia" panose="02030602050306030303" pitchFamily="18" charset="0"/>
              </a:rPr>
              <a:t> </a:t>
            </a:r>
            <a:endParaRPr lang="en-GB" sz="900" kern="0" dirty="0">
              <a:effectLst/>
              <a:latin typeface="Constantia" panose="02030602050306030303" pitchFamily="18" charset="0"/>
            </a:endParaRPr>
          </a:p>
        </p:txBody>
      </p:sp>
      <p:pic>
        <p:nvPicPr>
          <p:cNvPr id="40980" name="Picture 20" descr="http://img.eueueu.com/eu/attr/96664384-6a15-4ec6-84cd-29be6514815e.jpg"/>
          <p:cNvPicPr>
            <a:picLocks noChangeAspect="1" noChangeArrowheads="1"/>
          </p:cNvPicPr>
          <p:nvPr/>
        </p:nvPicPr>
        <p:blipFill rotWithShape="1">
          <a:blip r:embed="rId8">
            <a:extLst>
              <a:ext uri="{28A0092B-C50C-407E-A947-70E740481C1C}">
                <a14:useLocalDpi xmlns:a14="http://schemas.microsoft.com/office/drawing/2010/main" val="0"/>
              </a:ext>
            </a:extLst>
          </a:blip>
          <a:srcRect l="80" r="80"/>
          <a:stretch/>
        </p:blipFill>
        <p:spPr bwMode="auto">
          <a:xfrm>
            <a:off x="180000" y="2700000"/>
            <a:ext cx="2970000" cy="198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1" name="Zástupný symbol pro text 2"/>
          <p:cNvSpPr txBox="1">
            <a:spLocks/>
          </p:cNvSpPr>
          <p:nvPr/>
        </p:nvSpPr>
        <p:spPr bwMode="auto">
          <a:xfrm>
            <a:off x="2052000" y="2700000"/>
            <a:ext cx="936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en-GB" sz="900" b="1" dirty="0" err="1">
                <a:effectLst/>
                <a:latin typeface="Constantia" panose="02030602050306030303" pitchFamily="18" charset="0"/>
              </a:rPr>
              <a:t>Römerbrücke</a:t>
            </a:r>
            <a:endParaRPr lang="en-GB" sz="900" b="1" kern="0" dirty="0">
              <a:effectLst/>
              <a:latin typeface="Constantia" panose="02030602050306030303" pitchFamily="18" charset="0"/>
            </a:endParaRPr>
          </a:p>
        </p:txBody>
      </p:sp>
      <p:pic>
        <p:nvPicPr>
          <p:cNvPr id="22" name="Picture 18" descr="https://upload.wikimedia.org/wikipedia/commons/3/3e/Roemerbruecke,_Trier_01_10.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5422" t="4606" b="22746"/>
          <a:stretch/>
        </p:blipFill>
        <p:spPr bwMode="auto">
          <a:xfrm>
            <a:off x="2687332" y="3240000"/>
            <a:ext cx="1060485" cy="1368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0984" name="Picture 24" descr="http://the-mirror.org/wordpress/wp-content/uploads/2012/04/RobeCasing.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4612" t="27815" r="27504" b="21302"/>
          <a:stretch/>
        </p:blipFill>
        <p:spPr bwMode="auto">
          <a:xfrm>
            <a:off x="5307223" y="4914000"/>
            <a:ext cx="1571083" cy="1728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99727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1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cs-CZ" sz="2800" b="1" dirty="0">
                <a:solidFill>
                  <a:srgbClr val="FFFFFF"/>
                </a:solidFill>
                <a:effectLst/>
                <a:latin typeface="Algerian" panose="04020705040A02060702" pitchFamily="82" charset="0"/>
              </a:rPr>
              <a:t>Western </a:t>
            </a:r>
            <a:r>
              <a:rPr lang="cs-CZ" sz="2800" b="1" dirty="0" err="1">
                <a:solidFill>
                  <a:srgbClr val="FFFFFF"/>
                </a:solidFill>
                <a:effectLst/>
                <a:latin typeface="Algerian" panose="04020705040A02060702" pitchFamily="82" charset="0"/>
              </a:rPr>
              <a:t>Germany</a:t>
            </a:r>
            <a:endParaRPr lang="en-GB" sz="2800" b="1" dirty="0">
              <a:solidFill>
                <a:srgbClr val="FFFFFF"/>
              </a:solidFill>
              <a:effectLst/>
              <a:latin typeface="Algerian" panose="04020705040A02060702" pitchFamily="82" charset="0"/>
            </a:endParaRPr>
          </a:p>
        </p:txBody>
      </p:sp>
      <p:sp>
        <p:nvSpPr>
          <p:cNvPr id="17" name="Zástupný symbol pro text 2"/>
          <p:cNvSpPr>
            <a:spLocks noGrp="1"/>
          </p:cNvSpPr>
          <p:nvPr>
            <p:ph type="body" sz="half" idx="2"/>
          </p:nvPr>
        </p:nvSpPr>
        <p:spPr>
          <a:xfrm>
            <a:off x="0" y="900001"/>
            <a:ext cx="9144000" cy="886446"/>
          </a:xfrm>
        </p:spPr>
        <p:txBody>
          <a:bodyPr/>
          <a:lstStyle/>
          <a:p>
            <a:pPr marL="342000"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North Rhine-Westphalia</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cs-CZ" sz="1400" dirty="0" err="1">
                <a:solidFill>
                  <a:schemeClr val="accent4">
                    <a:lumMod val="10000"/>
                  </a:schemeClr>
                </a:solidFill>
                <a:effectLst/>
                <a:latin typeface="Constantia" panose="02030602050306030303" pitchFamily="18" charset="0"/>
              </a:rPr>
              <a:t>Nordrhein-Westfalen</a:t>
            </a:r>
            <a:r>
              <a:rPr lang="cs-CZ" sz="1400" dirty="0">
                <a:solidFill>
                  <a:schemeClr val="accent4">
                    <a:lumMod val="10000"/>
                  </a:schemeClr>
                </a:solidFill>
                <a:effectLst/>
                <a:latin typeface="Constantia" panose="02030602050306030303" pitchFamily="18" charset="0"/>
              </a:rPr>
              <a:t>, Düsseldorf)</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Rhineland-Palatinate </a:t>
            </a:r>
            <a:r>
              <a:rPr lang="cs-CZ" sz="1400" dirty="0">
                <a:solidFill>
                  <a:schemeClr val="accent4">
                    <a:lumMod val="10000"/>
                  </a:schemeClr>
                </a:solidFill>
                <a:effectLst/>
                <a:latin typeface="Constantia" panose="02030602050306030303" pitchFamily="18" charset="0"/>
              </a:rPr>
              <a:t>(</a:t>
            </a:r>
            <a:r>
              <a:rPr lang="cs-CZ" sz="1400" dirty="0" err="1">
                <a:solidFill>
                  <a:schemeClr val="accent4">
                    <a:lumMod val="10000"/>
                  </a:schemeClr>
                </a:solidFill>
                <a:effectLst/>
                <a:latin typeface="Constantia" panose="02030602050306030303" pitchFamily="18" charset="0"/>
              </a:rPr>
              <a:t>Rheinland-Pfalz</a:t>
            </a:r>
            <a:r>
              <a:rPr lang="cs-CZ" sz="1400" dirty="0">
                <a:solidFill>
                  <a:schemeClr val="accent4">
                    <a:lumMod val="10000"/>
                  </a:schemeClr>
                </a:solidFill>
                <a:effectLst/>
                <a:latin typeface="Constantia" panose="02030602050306030303" pitchFamily="18" charset="0"/>
              </a:rPr>
              <a:t>, </a:t>
            </a:r>
            <a:r>
              <a:rPr lang="cs-CZ" sz="1400" dirty="0" err="1">
                <a:solidFill>
                  <a:schemeClr val="accent4">
                    <a:lumMod val="10000"/>
                  </a:schemeClr>
                </a:solidFill>
                <a:effectLst/>
                <a:latin typeface="Constantia" panose="02030602050306030303" pitchFamily="18" charset="0"/>
              </a:rPr>
              <a:t>Mainz</a:t>
            </a:r>
            <a:r>
              <a:rPr lang="cs-CZ" sz="14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&amp; Saarland</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(Saarbrücken)</a:t>
            </a:r>
          </a:p>
          <a:p>
            <a:pPr marL="342000"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Rhine Valley &amp; Moselle Valley</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wine country</a:t>
            </a:r>
            <a:r>
              <a:rPr lang="cs-CZ" sz="14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&amp;</a:t>
            </a:r>
            <a:r>
              <a:rPr lang="cs-CZ" sz="14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fruit growing</a:t>
            </a:r>
            <a:r>
              <a:rPr lang="cs-CZ" sz="1400" dirty="0">
                <a:solidFill>
                  <a:schemeClr val="accent4">
                    <a:lumMod val="10000"/>
                  </a:schemeClr>
                </a:solidFill>
                <a:effectLst/>
                <a:latin typeface="Constantia" panose="02030602050306030303" pitchFamily="18" charset="0"/>
              </a:rPr>
              <a:t>)</a:t>
            </a:r>
          </a:p>
        </p:txBody>
      </p:sp>
      <p:pic>
        <p:nvPicPr>
          <p:cNvPr id="5" name="Picture 12" descr="http://www.rootsweb.ancestry.com/%7Edeuham/gifs/landkartebrd.gif"/>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51531" y="1802496"/>
            <a:ext cx="1599389" cy="216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http://www.rootsweb.ancestry.com/%7Edeuham/gifs/landkartebrd.gif"/>
          <p:cNvPicPr>
            <a:picLocks noChangeAspect="1" noChangeArrowheads="1"/>
          </p:cNvPicPr>
          <p:nvPr/>
        </p:nvPicPr>
        <p:blipFill rotWithShape="1">
          <a:blip r:embed="rId4" cstate="print">
            <a:duotone>
              <a:prstClr val="black"/>
              <a:schemeClr val="accent1">
                <a:tint val="45000"/>
                <a:satMod val="400000"/>
              </a:schemeClr>
            </a:duotone>
            <a:extLst>
              <a:ext uri="{BEBA8EAE-BF5A-486C-A8C5-ECC9F3942E4B}">
                <a14:imgProps xmlns:a14="http://schemas.microsoft.com/office/drawing/2010/main">
                  <a14:imgLayer r:embed="rId3">
                    <a14:imgEffect>
                      <a14:backgroundRemoval t="31083" b="78964" l="0" r="40678">
                        <a14:foregroundMark x1="1271" y1="73155" x2="1271" y2="73155"/>
                        <a14:foregroundMark x1="2542" y1="73783" x2="2542" y2="73783"/>
                        <a14:foregroundMark x1="1483" y1="74725" x2="1483" y2="74725"/>
                        <a14:foregroundMark x1="2119" y1="72998" x2="2119" y2="72998"/>
                        <a14:foregroundMark x1="4661" y1="73626" x2="4661" y2="73626"/>
                        <a14:foregroundMark x1="6992" y1="73469" x2="6992" y2="73469"/>
                        <a14:foregroundMark x1="6356" y1="74411" x2="6356" y2="74411"/>
                        <a14:foregroundMark x1="7839" y1="74411" x2="7839" y2="74411"/>
                        <a14:foregroundMark x1="8686" y1="74725" x2="8686" y2="74725"/>
                        <a14:foregroundMark x1="9110" y1="75353" x2="9534" y2="75196"/>
                        <a14:foregroundMark x1="10593" y1="74882" x2="10593" y2="74882"/>
                        <a14:foregroundMark x1="11441" y1="74882" x2="12076" y2="74882"/>
                        <a14:foregroundMark x1="11653" y1="75667" x2="11653" y2="75667"/>
                        <a14:foregroundMark x1="12076" y1="76138" x2="12712" y2="75824"/>
                        <a14:foregroundMark x1="13136" y1="75981" x2="15042" y2="75667"/>
                        <a14:foregroundMark x1="15042" y1="75981" x2="16525" y2="75196"/>
                        <a14:foregroundMark x1="16737" y1="74882" x2="16737" y2="74882"/>
                        <a14:foregroundMark x1="16737" y1="75510" x2="18856" y2="77080"/>
                        <a14:foregroundMark x1="18644" y1="77080" x2="22669" y2="76766"/>
                        <a14:foregroundMark x1="22034" y1="77080" x2="22034" y2="77080"/>
                        <a14:foregroundMark x1="23093" y1="77394" x2="23093" y2="77394"/>
                        <a14:foregroundMark x1="24364" y1="78179" x2="24364" y2="78179"/>
                        <a14:foregroundMark x1="25636" y1="77865" x2="25636" y2="77865"/>
                        <a14:foregroundMark x1="26695" y1="77080" x2="26695" y2="77080"/>
                        <a14:foregroundMark x1="27119" y1="75667" x2="27119" y2="75667"/>
                        <a14:foregroundMark x1="3602" y1="61068" x2="1907" y2="62480"/>
                        <a14:foregroundMark x1="2542" y1="62009" x2="2119" y2="63579"/>
                        <a14:foregroundMark x1="1907" y1="63736" x2="4025" y2="66562"/>
                        <a14:foregroundMark x1="4661" y1="66719" x2="6356" y2="67347"/>
                        <a14:foregroundMark x1="5508" y1="68289" x2="5508" y2="68289"/>
                        <a14:foregroundMark x1="5297" y1="68760" x2="4025" y2="71272"/>
                        <a14:foregroundMark x1="5085" y1="71429" x2="6568" y2="72370"/>
                        <a14:foregroundMark x1="4237" y1="71272" x2="4873" y2="71272"/>
                        <a14:foregroundMark x1="1483" y1="53846" x2="2119" y2="55573"/>
                        <a14:foregroundMark x1="2119" y1="55416" x2="3602" y2="56515"/>
                        <a14:foregroundMark x1="2754" y1="57457" x2="3390" y2="58242"/>
                        <a14:foregroundMark x1="3602" y1="58242" x2="5085" y2="58242"/>
                        <a14:foregroundMark x1="5508" y1="58556" x2="5508" y2="58556"/>
                        <a14:foregroundMark x1="5085" y1="59341" x2="5085" y2="59341"/>
                        <a14:foregroundMark x1="636" y1="51491" x2="2119" y2="52276"/>
                        <a14:foregroundMark x1="1907" y1="52119" x2="2542" y2="53846"/>
                        <a14:foregroundMark x1="1483" y1="41287" x2="3178" y2="44113"/>
                        <a14:foregroundMark x1="2542" y1="43956" x2="4237" y2="45212"/>
                        <a14:foregroundMark x1="4025" y1="45526" x2="4237" y2="46782"/>
                        <a14:foregroundMark x1="4237" y1="46782" x2="2119" y2="48666"/>
                        <a14:foregroundMark x1="2542" y1="48666" x2="3814" y2="49922"/>
                        <a14:foregroundMark x1="847" y1="50863" x2="3602" y2="49451"/>
                        <a14:foregroundMark x1="4661" y1="74097" x2="4661" y2="74097"/>
                        <a14:foregroundMark x1="4237" y1="74254" x2="4237" y2="74254"/>
                        <a14:foregroundMark x1="2966" y1="40188" x2="5085" y2="40188"/>
                        <a14:foregroundMark x1="6568" y1="40816" x2="9110" y2="40031"/>
                        <a14:foregroundMark x1="9534" y1="38305" x2="11017" y2="39246"/>
                        <a14:foregroundMark x1="9958" y1="38148" x2="10805" y2="37206"/>
                        <a14:foregroundMark x1="11441" y1="37206" x2="13136" y2="35950"/>
                        <a14:foregroundMark x1="24576" y1="55730" x2="24576" y2="55730"/>
                        <a14:foregroundMark x1="26059" y1="53689" x2="26059" y2="53689"/>
                        <a14:foregroundMark x1="24576" y1="55259" x2="25636" y2="54160"/>
                        <a14:foregroundMark x1="27754" y1="53532" x2="27754" y2="53532"/>
                        <a14:foregroundMark x1="28602" y1="52590" x2="29025" y2="52276"/>
                        <a14:foregroundMark x1="33686" y1="45526" x2="34110" y2="45526"/>
                        <a14:foregroundMark x1="35593" y1="45683" x2="35593" y2="45683"/>
                        <a14:foregroundMark x1="35593" y1="46154" x2="35593" y2="46154"/>
                        <a14:foregroundMark x1="36653" y1="45997" x2="36653" y2="45997"/>
                        <a14:foregroundMark x1="37924" y1="44898" x2="37924" y2="44898"/>
                        <a14:backgroundMark x1="28814" y1="56358" x2="41102" y2="45526"/>
                        <a14:backgroundMark x1="26059" y1="62323" x2="32627" y2="71900"/>
                        <a14:backgroundMark x1="22881" y1="63579" x2="40890" y2="58242"/>
                      </a14:backgroundRemoval>
                    </a14:imgEffect>
                    <a14:imgEffect>
                      <a14:saturation sat="0"/>
                    </a14:imgEffect>
                  </a14:imgLayer>
                </a14:imgProps>
              </a:ext>
              <a:ext uri="{28A0092B-C50C-407E-A947-70E740481C1C}">
                <a14:useLocalDpi xmlns:a14="http://schemas.microsoft.com/office/drawing/2010/main" val="0"/>
              </a:ext>
            </a:extLst>
          </a:blip>
          <a:srcRect l="-1" t="29372" r="59482" b="20622"/>
          <a:stretch/>
        </p:blipFill>
        <p:spPr bwMode="auto">
          <a:xfrm>
            <a:off x="251531" y="2433600"/>
            <a:ext cx="648073" cy="1080120"/>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https://fangsofie.files.wordpress.com/2015/03/wpid-duesseldorf-altstadt-effdbfc0-3b1c-4404-89b1-1dbed5391e3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0686" y="1834157"/>
            <a:ext cx="3228552"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AutoShape 18" descr="http://www.1zoom.net/big2/816/305982-svetik.jpg"/>
          <p:cNvSpPr>
            <a:spLocks noChangeAspect="1" noChangeArrowheads="1"/>
          </p:cNvSpPr>
          <p:nvPr/>
        </p:nvSpPr>
        <p:spPr bwMode="auto">
          <a:xfrm>
            <a:off x="155575" y="-1287463"/>
            <a:ext cx="4029075" cy="26860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Obrázek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25151" y="1836000"/>
            <a:ext cx="32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10" name="Picture 30" descr="http://travel.tickets.ua.s3.amazonaws.com/upload_post_images/5e33df39aef5d2e4762ba3da9b62b15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455"/>
          <a:stretch/>
        </p:blipFill>
        <p:spPr bwMode="auto">
          <a:xfrm>
            <a:off x="216000" y="4320000"/>
            <a:ext cx="2987848"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12" name="Picture 32" descr="http://c3039282.cdn.cloudfiles.rackspacecloud.com/homepage/rhinegorge.jpg"/>
          <p:cNvPicPr>
            <a:picLocks noChangeAspect="1" noChangeArrowheads="1"/>
          </p:cNvPicPr>
          <p:nvPr/>
        </p:nvPicPr>
        <p:blipFill rotWithShape="1">
          <a:blip r:embed="rId8">
            <a:extLst>
              <a:ext uri="{28A0092B-C50C-407E-A947-70E740481C1C}">
                <a14:useLocalDpi xmlns:a14="http://schemas.microsoft.com/office/drawing/2010/main" val="0"/>
              </a:ext>
            </a:extLst>
          </a:blip>
          <a:srcRect l="4553" r="3603"/>
          <a:stretch/>
        </p:blipFill>
        <p:spPr bwMode="auto">
          <a:xfrm>
            <a:off x="3312000" y="4320000"/>
            <a:ext cx="2736304"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0" name="Picture 40" descr="http://i.dailymail.co.uk/i/pix/2013/04/12/article-2239925-19424308000005DC-473_634x49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56000" y="4320000"/>
            <a:ext cx="2760358"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1" name="Zástupný symbol pro text 2"/>
          <p:cNvSpPr txBox="1">
            <a:spLocks/>
          </p:cNvSpPr>
          <p:nvPr/>
        </p:nvSpPr>
        <p:spPr bwMode="auto">
          <a:xfrm>
            <a:off x="7848000" y="6228000"/>
            <a:ext cx="1008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en-GB" sz="900" b="1" dirty="0">
                <a:effectLst/>
                <a:latin typeface="Constantia" panose="02030602050306030303" pitchFamily="18" charset="0"/>
              </a:rPr>
              <a:t>Moselle Valley</a:t>
            </a:r>
            <a:endParaRPr lang="en-GB" sz="900" b="1" kern="0" dirty="0">
              <a:effectLst/>
              <a:latin typeface="Constantia" panose="02030602050306030303" pitchFamily="18" charset="0"/>
            </a:endParaRPr>
          </a:p>
        </p:txBody>
      </p:sp>
      <p:sp>
        <p:nvSpPr>
          <p:cNvPr id="32" name="Zástupný symbol pro text 2"/>
          <p:cNvSpPr txBox="1">
            <a:spLocks/>
          </p:cNvSpPr>
          <p:nvPr/>
        </p:nvSpPr>
        <p:spPr bwMode="auto">
          <a:xfrm>
            <a:off x="4967151" y="6228000"/>
            <a:ext cx="1116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en-GB" sz="900" b="1" dirty="0">
                <a:effectLst/>
                <a:latin typeface="Constantia" panose="02030602050306030303" pitchFamily="18" charset="0"/>
              </a:rPr>
              <a:t>Rhine Valley</a:t>
            </a:r>
            <a:endParaRPr lang="en-GB" sz="900" b="1" kern="0" dirty="0">
              <a:effectLst/>
              <a:latin typeface="Constantia" panose="02030602050306030303" pitchFamily="18" charset="0"/>
            </a:endParaRPr>
          </a:p>
        </p:txBody>
      </p:sp>
      <p:sp>
        <p:nvSpPr>
          <p:cNvPr id="33" name="Zástupný symbol pro text 2"/>
          <p:cNvSpPr txBox="1">
            <a:spLocks/>
          </p:cNvSpPr>
          <p:nvPr/>
        </p:nvSpPr>
        <p:spPr bwMode="auto">
          <a:xfrm>
            <a:off x="468000" y="4320000"/>
            <a:ext cx="900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dirty="0">
                <a:effectLst/>
                <a:latin typeface="Constantia" panose="02030602050306030303" pitchFamily="18" charset="0"/>
              </a:rPr>
              <a:t>Saarbrücken</a:t>
            </a:r>
            <a:endParaRPr lang="en-GB" sz="900" b="1" kern="0" dirty="0">
              <a:effectLst/>
              <a:latin typeface="Constantia" panose="02030602050306030303" pitchFamily="18" charset="0"/>
            </a:endParaRPr>
          </a:p>
        </p:txBody>
      </p:sp>
      <p:sp>
        <p:nvSpPr>
          <p:cNvPr id="34" name="Zástupný symbol pro text 2"/>
          <p:cNvSpPr txBox="1">
            <a:spLocks/>
          </p:cNvSpPr>
          <p:nvPr/>
        </p:nvSpPr>
        <p:spPr bwMode="auto">
          <a:xfrm>
            <a:off x="5724128" y="1836000"/>
            <a:ext cx="828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dirty="0" err="1">
                <a:solidFill>
                  <a:srgbClr val="C00000"/>
                </a:solidFill>
                <a:effectLst/>
                <a:latin typeface="Constantia" panose="02030602050306030303" pitchFamily="18" charset="0"/>
              </a:rPr>
              <a:t>Mainz</a:t>
            </a:r>
            <a:r>
              <a:rPr lang="cs-CZ" sz="900" b="1" dirty="0">
                <a:solidFill>
                  <a:srgbClr val="C00000"/>
                </a:solidFill>
                <a:effectLst/>
                <a:latin typeface="Constantia" panose="02030602050306030303" pitchFamily="18" charset="0"/>
              </a:rPr>
              <a:t> </a:t>
            </a:r>
            <a:endParaRPr lang="en-GB" sz="900" b="1" kern="0" dirty="0">
              <a:solidFill>
                <a:srgbClr val="C00000"/>
              </a:solidFill>
              <a:effectLst/>
              <a:latin typeface="Constantia" panose="02030602050306030303" pitchFamily="18" charset="0"/>
            </a:endParaRPr>
          </a:p>
        </p:txBody>
      </p:sp>
      <p:sp>
        <p:nvSpPr>
          <p:cNvPr id="36" name="Zástupný symbol pro text 2"/>
          <p:cNvSpPr txBox="1">
            <a:spLocks/>
          </p:cNvSpPr>
          <p:nvPr/>
        </p:nvSpPr>
        <p:spPr bwMode="auto">
          <a:xfrm>
            <a:off x="4248000" y="1836000"/>
            <a:ext cx="828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dirty="0">
                <a:effectLst/>
                <a:latin typeface="Constantia" panose="02030602050306030303" pitchFamily="18" charset="0"/>
              </a:rPr>
              <a:t>Düsseldorf </a:t>
            </a:r>
            <a:endParaRPr lang="en-GB" sz="900" b="1" kern="0" dirty="0">
              <a:effectLst/>
              <a:latin typeface="Constantia" panose="02030602050306030303" pitchFamily="18" charset="0"/>
            </a:endParaRPr>
          </a:p>
        </p:txBody>
      </p:sp>
    </p:spTree>
    <p:extLst>
      <p:ext uri="{BB962C8B-B14F-4D97-AF65-F5344CB8AC3E}">
        <p14:creationId xmlns:p14="http://schemas.microsoft.com/office/powerpoint/2010/main" val="152967558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err="1">
                <a:solidFill>
                  <a:schemeClr val="tx1"/>
                </a:solidFill>
                <a:effectLst/>
                <a:latin typeface="Algerian" panose="04020705040A02060702" pitchFamily="82" charset="0"/>
              </a:rPr>
              <a:t>Völklingen</a:t>
            </a:r>
            <a:r>
              <a:rPr lang="en-GB" sz="2800" b="1" dirty="0">
                <a:solidFill>
                  <a:schemeClr val="tx1"/>
                </a:solidFill>
                <a:effectLst/>
                <a:latin typeface="Algerian" panose="04020705040A02060702" pitchFamily="82" charset="0"/>
              </a:rPr>
              <a:t> Ironworks</a:t>
            </a:r>
          </a:p>
        </p:txBody>
      </p:sp>
      <p:sp>
        <p:nvSpPr>
          <p:cNvPr id="7" name="Zástupný symbol pro text 2"/>
          <p:cNvSpPr>
            <a:spLocks noGrp="1"/>
          </p:cNvSpPr>
          <p:nvPr>
            <p:ph type="body" sz="half" idx="2"/>
          </p:nvPr>
        </p:nvSpPr>
        <p:spPr>
          <a:xfrm>
            <a:off x="0" y="900000"/>
            <a:ext cx="9144000" cy="656792"/>
          </a:xfrm>
        </p:spPr>
        <p:txBody>
          <a:bodyPr/>
          <a:lstStyle/>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Symbol</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of human achievement during First &amp;</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Second Industrial Revolutions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19 &amp; beg of 20c</a:t>
            </a:r>
            <a:r>
              <a:rPr lang="cs-CZ" sz="1400" dirty="0">
                <a:solidFill>
                  <a:schemeClr val="accent4">
                    <a:lumMod val="10000"/>
                  </a:schemeClr>
                </a:solidFill>
                <a:effectLst/>
                <a:latin typeface="Constantia" panose="02030602050306030303" pitchFamily="18" charset="0"/>
              </a:rPr>
              <a:t>)</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Appearance</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from 1930s</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gone out of production 1986</a:t>
            </a:r>
            <a:endParaRPr lang="cs-CZ" sz="16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endParaRPr lang="cs-CZ" sz="1400" dirty="0">
              <a:solidFill>
                <a:schemeClr val="accent4">
                  <a:lumMod val="10000"/>
                </a:schemeClr>
              </a:solidFill>
              <a:effectLst/>
              <a:latin typeface="Constantia" panose="02030602050306030303" pitchFamily="18" charset="0"/>
            </a:endParaRPr>
          </a:p>
        </p:txBody>
      </p:sp>
      <p:pic>
        <p:nvPicPr>
          <p:cNvPr id="14340" name="Picture 4" descr="VoelklingerHuette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450" t="15079" r="8794" b="9656"/>
          <a:stretch/>
        </p:blipFill>
        <p:spPr bwMode="auto">
          <a:xfrm>
            <a:off x="216000" y="1692000"/>
            <a:ext cx="316848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4344" name="Picture 8" descr="http://s1.germany.travel/media/content/staedte___kultur_1/unesco_welterben_2013/voelklingerhuette_1/Gesamtansicht__tag_RE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79" r="3908"/>
          <a:stretch/>
        </p:blipFill>
        <p:spPr bwMode="auto">
          <a:xfrm>
            <a:off x="5760000" y="1692000"/>
            <a:ext cx="316848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4346" name="Picture 10" descr="http://s2.germany.travel/media/content/staedte___kultur_1/unesco_welterben_2013/voelklingerhuette_1/VoelklingerHuette_3123_RE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58"/>
          <a:stretch/>
        </p:blipFill>
        <p:spPr bwMode="auto">
          <a:xfrm>
            <a:off x="5760000" y="3996000"/>
            <a:ext cx="3168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4350" name="Picture 14" descr="http://s2.germany.travel/media/content/staedte___kultur_1/unesco_welterben_2013/voelklingerhuette_1/VoelklingenHuette_3124_RE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54" r="3954"/>
          <a:stretch/>
        </p:blipFill>
        <p:spPr bwMode="auto">
          <a:xfrm>
            <a:off x="3492000" y="2844000"/>
            <a:ext cx="216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4352" name="Picture 16" descr="http://www.visitsaarland.co.uk/data/mediadb/cms_pictures/%7Ba100d2e5-dcb4-b63c-99c2-8b78f4986716%7D.jpg"/>
          <p:cNvPicPr>
            <a:picLocks noChangeAspect="1" noChangeArrowheads="1"/>
          </p:cNvPicPr>
          <p:nvPr/>
        </p:nvPicPr>
        <p:blipFill rotWithShape="1">
          <a:blip r:embed="rId6">
            <a:extLst>
              <a:ext uri="{28A0092B-C50C-407E-A947-70E740481C1C}">
                <a14:useLocalDpi xmlns:a14="http://schemas.microsoft.com/office/drawing/2010/main" val="0"/>
              </a:ext>
            </a:extLst>
          </a:blip>
          <a:srcRect l="2208" t="2652" b="2652"/>
          <a:stretch/>
        </p:blipFill>
        <p:spPr bwMode="auto">
          <a:xfrm>
            <a:off x="216000" y="3996000"/>
            <a:ext cx="316848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40801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chemeClr val="tx1"/>
                </a:solidFill>
                <a:effectLst/>
                <a:latin typeface="Algerian" panose="04020705040A02060702" pitchFamily="82" charset="0"/>
              </a:rPr>
              <a:t>Messel Pit Fossil Site</a:t>
            </a:r>
          </a:p>
        </p:txBody>
      </p:sp>
      <p:sp>
        <p:nvSpPr>
          <p:cNvPr id="7" name="Zástupný symbol pro text 2"/>
          <p:cNvSpPr>
            <a:spLocks noGrp="1"/>
          </p:cNvSpPr>
          <p:nvPr>
            <p:ph type="body" sz="half" idx="2"/>
          </p:nvPr>
        </p:nvSpPr>
        <p:spPr>
          <a:xfrm>
            <a:off x="0" y="900000"/>
            <a:ext cx="9144000" cy="1376872"/>
          </a:xfrm>
        </p:spPr>
        <p:txBody>
          <a:bodyPr/>
          <a:lstStyle/>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Richest</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site in the world for understanding living environment of the Eocene</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57</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36 mil years ago</a:t>
            </a:r>
            <a:r>
              <a:rPr lang="cs-CZ" sz="1400" dirty="0">
                <a:solidFill>
                  <a:schemeClr val="accent4">
                    <a:lumMod val="10000"/>
                  </a:schemeClr>
                </a:solidFill>
                <a:effectLst/>
                <a:latin typeface="Constantia" panose="02030602050306030303" pitchFamily="18" charset="0"/>
              </a:rPr>
              <a:t>)</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Discovered</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through mining activities around 1900, serious scientific excavation started 1970</a:t>
            </a:r>
            <a:endParaRPr lang="cs-CZ" sz="16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Area</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preserved </a:t>
            </a:r>
            <a:r>
              <a:rPr lang="en-GB" sz="1600" dirty="0">
                <a:solidFill>
                  <a:schemeClr val="accent4">
                    <a:lumMod val="10000"/>
                  </a:schemeClr>
                </a:solidFill>
                <a:effectLst/>
                <a:latin typeface="Segoe UI Symbol" panose="020B0502040204020203" pitchFamily="34" charset="0"/>
                <a:ea typeface="Segoe UI Symbol" panose="020B0502040204020203" pitchFamily="34" charset="0"/>
              </a:rPr>
              <a:t>→</a:t>
            </a:r>
            <a:r>
              <a:rPr lang="cs-CZ" sz="1600" dirty="0">
                <a:solidFill>
                  <a:schemeClr val="accent4">
                    <a:lumMod val="10000"/>
                  </a:schemeClr>
                </a:solidFill>
                <a:effectLst/>
                <a:latin typeface="Segoe UI Symbol" panose="020B0502040204020203" pitchFamily="34" charset="0"/>
                <a:ea typeface="Segoe UI Symbol" panose="020B0502040204020203" pitchFamily="34" charset="0"/>
              </a:rPr>
              <a:t> </a:t>
            </a:r>
            <a:r>
              <a:rPr lang="en-GB" sz="1600" dirty="0">
                <a:solidFill>
                  <a:schemeClr val="accent4">
                    <a:lumMod val="10000"/>
                  </a:schemeClr>
                </a:solidFill>
                <a:effectLst/>
                <a:latin typeface="Constantia" panose="02030602050306030303" pitchFamily="18" charset="0"/>
              </a:rPr>
              <a:t>subject of important paleontological research </a:t>
            </a:r>
            <a:r>
              <a:rPr lang="en-GB" sz="1600" dirty="0">
                <a:solidFill>
                  <a:schemeClr val="accent4">
                    <a:lumMod val="10000"/>
                  </a:schemeClr>
                </a:solidFill>
                <a:effectLst/>
                <a:latin typeface="Segoe UI Symbol" panose="020B0502040204020203" pitchFamily="34" charset="0"/>
                <a:ea typeface="Segoe UI Symbol" panose="020B0502040204020203" pitchFamily="34" charset="0"/>
              </a:rPr>
              <a:t>→</a:t>
            </a:r>
            <a:r>
              <a:rPr lang="en-GB" sz="1600" dirty="0">
                <a:solidFill>
                  <a:schemeClr val="accent4">
                    <a:lumMod val="10000"/>
                  </a:schemeClr>
                </a:solidFill>
                <a:effectLst/>
                <a:latin typeface="Constantia" panose="02030602050306030303" pitchFamily="18" charset="0"/>
              </a:rPr>
              <a:t> unique information about early stages of evolution of mammals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fossils rich in quantity &amp; diversity</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 over 1000 species of plants &amp; animals </a:t>
            </a:r>
            <a:r>
              <a:rPr lang="cs-CZ" sz="14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full skeletons</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 feathers, skin, hair &amp; stomach contents of animals</a:t>
            </a:r>
            <a:r>
              <a:rPr lang="cs-CZ" sz="1400" dirty="0">
                <a:solidFill>
                  <a:schemeClr val="accent4">
                    <a:lumMod val="10000"/>
                  </a:schemeClr>
                </a:solidFill>
                <a:effectLst/>
                <a:latin typeface="Constantia" panose="02030602050306030303" pitchFamily="18" charset="0"/>
              </a:rPr>
              <a:t>)</a:t>
            </a:r>
          </a:p>
        </p:txBody>
      </p:sp>
      <p:pic>
        <p:nvPicPr>
          <p:cNvPr id="36874" name="Picture 10" descr="https://upload.wikimedia.org/wikipedia/commons/thumb/7/7e/Palaeoperca_proxima.jpg/1920px-Palaeoperca_proxim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925" r="4008"/>
          <a:stretch/>
        </p:blipFill>
        <p:spPr bwMode="auto">
          <a:xfrm>
            <a:off x="7488000" y="36000"/>
            <a:ext cx="1358367" cy="864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6882" name="Picture 18" descr="http://www.senckenberg.de/messelaust/12_141_2005/F0010mm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62" r="2542"/>
          <a:stretch/>
        </p:blipFill>
        <p:spPr bwMode="auto">
          <a:xfrm>
            <a:off x="7455567" y="2232000"/>
            <a:ext cx="1530878"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6888" name="Picture 24" descr="https://upload.wikimedia.org/wikipedia/commons/b/bc/Grube_Messel_fg0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116" t="6966" r="38861" b="7622"/>
          <a:stretch/>
        </p:blipFill>
        <p:spPr bwMode="auto">
          <a:xfrm>
            <a:off x="180000" y="2232000"/>
            <a:ext cx="1979728"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6894" name="Picture 30" descr="http://www.natuurinformatie.nl/sites/nnm.dossiers/contents/i005192/lesmesodon2_klein.jpg"/>
          <p:cNvPicPr>
            <a:picLocks noChangeAspect="1" noChangeArrowheads="1"/>
          </p:cNvPicPr>
          <p:nvPr/>
        </p:nvPicPr>
        <p:blipFill rotWithShape="1">
          <a:blip r:embed="rId5">
            <a:extLst>
              <a:ext uri="{28A0092B-C50C-407E-A947-70E740481C1C}">
                <a14:useLocalDpi xmlns:a14="http://schemas.microsoft.com/office/drawing/2010/main" val="0"/>
              </a:ext>
            </a:extLst>
          </a:blip>
          <a:srcRect l="8078" t="4586" r="11168" b="10003"/>
          <a:stretch/>
        </p:blipFill>
        <p:spPr bwMode="auto">
          <a:xfrm>
            <a:off x="4846162" y="4500000"/>
            <a:ext cx="216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AutoShape 32" descr="https://i.guim.co.uk/img/static/sys-images/Guardian/Pix/pictures/2009/5/19/1242729870882/Ida-the-missing-link-prim-001.jpg?w=620&amp;q=85&amp;auto=format&amp;sharp=10&amp;s=d8055d77979d564ddaaf12505c52c692"/>
          <p:cNvSpPr>
            <a:spLocks noChangeAspect="1" noChangeArrowheads="1"/>
          </p:cNvSpPr>
          <p:nvPr/>
        </p:nvSpPr>
        <p:spPr bwMode="auto">
          <a:xfrm>
            <a:off x="155575" y="-1698625"/>
            <a:ext cx="5905500" cy="3543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6902" name="Picture 38" descr="http://www.revealingthelink.com/img/contemporaries/contemporaries_5.jpg"/>
          <p:cNvPicPr>
            <a:picLocks noChangeAspect="1" noChangeArrowheads="1"/>
          </p:cNvPicPr>
          <p:nvPr/>
        </p:nvPicPr>
        <p:blipFill rotWithShape="1">
          <a:blip r:embed="rId6">
            <a:extLst>
              <a:ext uri="{28A0092B-C50C-407E-A947-70E740481C1C}">
                <a14:useLocalDpi xmlns:a14="http://schemas.microsoft.com/office/drawing/2010/main" val="0"/>
              </a:ext>
            </a:extLst>
          </a:blip>
          <a:srcRect l="22127" r="25269"/>
          <a:stretch/>
        </p:blipFill>
        <p:spPr bwMode="auto">
          <a:xfrm>
            <a:off x="7114237" y="4500000"/>
            <a:ext cx="1872208"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6906" name="Picture 42" descr="http://www.bertholdsteinhilber.com/images/ausgrabung_3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1505149" y="4500000"/>
            <a:ext cx="32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6908" name="Picture 44" descr="http://www.dw.com/image/0,,16100420_401,00.jpg"/>
          <p:cNvPicPr>
            <a:picLocks noChangeAspect="1" noChangeArrowheads="1"/>
          </p:cNvPicPr>
          <p:nvPr/>
        </p:nvPicPr>
        <p:blipFill rotWithShape="1">
          <a:blip r:embed="rId8">
            <a:extLst>
              <a:ext uri="{28A0092B-C50C-407E-A947-70E740481C1C}">
                <a14:useLocalDpi xmlns:a14="http://schemas.microsoft.com/office/drawing/2010/main" val="0"/>
              </a:ext>
            </a:extLst>
          </a:blip>
          <a:srcRect l="9390" r="42493" b="5026"/>
          <a:stretch/>
        </p:blipFill>
        <p:spPr bwMode="auto">
          <a:xfrm>
            <a:off x="2258185" y="2232000"/>
            <a:ext cx="1944216"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6910" name="Picture 46" descr="https://www.fossilera.com/sp/13515/fish-fossils/atractosteus-garneri.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977" r="1663" b="8460"/>
          <a:stretch/>
        </p:blipFill>
        <p:spPr bwMode="auto">
          <a:xfrm>
            <a:off x="4300859" y="2232000"/>
            <a:ext cx="306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6912" name="Picture 48" descr="http://news.nationalgeographic.com/news/2009/08/photogalleries/new-fossils-messel-pit-pictures/images/primary/090821-03-messel-pit_big.jpg"/>
          <p:cNvPicPr>
            <a:picLocks noChangeAspect="1" noChangeArrowheads="1"/>
          </p:cNvPicPr>
          <p:nvPr/>
        </p:nvPicPr>
        <p:blipFill rotWithShape="1">
          <a:blip r:embed="rId10">
            <a:extLst>
              <a:ext uri="{28A0092B-C50C-407E-A947-70E740481C1C}">
                <a14:useLocalDpi xmlns:a14="http://schemas.microsoft.com/office/drawing/2010/main" val="0"/>
              </a:ext>
            </a:extLst>
          </a:blip>
          <a:srcRect l="7537" r="7353"/>
          <a:stretch/>
        </p:blipFill>
        <p:spPr bwMode="auto">
          <a:xfrm>
            <a:off x="180000" y="4500000"/>
            <a:ext cx="1224136"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84906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chemeClr val="tx1"/>
                </a:solidFill>
                <a:effectLst/>
                <a:latin typeface="Algerian" panose="04020705040A02060702" pitchFamily="82" charset="0"/>
              </a:rPr>
              <a:t>Abbey and </a:t>
            </a:r>
            <a:r>
              <a:rPr lang="en-GB" sz="2800" b="1" dirty="0" err="1">
                <a:solidFill>
                  <a:schemeClr val="tx1"/>
                </a:solidFill>
                <a:effectLst/>
                <a:latin typeface="Algerian" panose="04020705040A02060702" pitchFamily="82" charset="0"/>
              </a:rPr>
              <a:t>Altenmünster</a:t>
            </a:r>
            <a:r>
              <a:rPr lang="en-GB" sz="2800" b="1" dirty="0">
                <a:solidFill>
                  <a:schemeClr val="tx1"/>
                </a:solidFill>
                <a:effectLst/>
                <a:latin typeface="Algerian" panose="04020705040A02060702" pitchFamily="82" charset="0"/>
              </a:rPr>
              <a:t> of </a:t>
            </a:r>
            <a:r>
              <a:rPr lang="en-GB" sz="2800" b="1" dirty="0" err="1">
                <a:solidFill>
                  <a:schemeClr val="tx1"/>
                </a:solidFill>
                <a:effectLst/>
                <a:latin typeface="Algerian" panose="04020705040A02060702" pitchFamily="82" charset="0"/>
              </a:rPr>
              <a:t>Lorsch</a:t>
            </a:r>
            <a:endParaRPr lang="en-GB" sz="2800" b="1" dirty="0">
              <a:solidFill>
                <a:schemeClr val="tx1"/>
              </a:solidFill>
              <a:effectLst/>
              <a:latin typeface="Algerian" panose="04020705040A02060702" pitchFamily="82" charset="0"/>
            </a:endParaRPr>
          </a:p>
        </p:txBody>
      </p:sp>
      <p:sp>
        <p:nvSpPr>
          <p:cNvPr id="7" name="Zástupný symbol pro text 2"/>
          <p:cNvSpPr>
            <a:spLocks noGrp="1"/>
          </p:cNvSpPr>
          <p:nvPr>
            <p:ph type="body" sz="half" idx="2"/>
          </p:nvPr>
        </p:nvSpPr>
        <p:spPr>
          <a:xfrm>
            <a:off x="0" y="900000"/>
            <a:ext cx="9144000" cy="1160848"/>
          </a:xfrm>
        </p:spPr>
        <p:txBody>
          <a:bodyPr/>
          <a:lstStyle/>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Former</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Imperial Abbey, one of most renowned monasteries of Carolingian Empire</a:t>
            </a:r>
            <a:endParaRPr lang="cs-CZ" sz="16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Ruined</a:t>
            </a:r>
            <a:r>
              <a:rPr lang="cs-CZ" sz="1600" dirty="0">
                <a:solidFill>
                  <a:schemeClr val="accent4">
                    <a:lumMod val="10000"/>
                  </a:schemeClr>
                </a:solidFill>
                <a:effectLst/>
                <a:latin typeface="Constantia" panose="02030602050306030303" pitchFamily="18" charset="0"/>
              </a:rPr>
              <a:t> but </a:t>
            </a:r>
            <a:r>
              <a:rPr lang="en-GB" sz="1600" dirty="0">
                <a:solidFill>
                  <a:schemeClr val="accent4">
                    <a:lumMod val="10000"/>
                  </a:schemeClr>
                </a:solidFill>
                <a:effectLst/>
                <a:latin typeface="Constantia" panose="02030602050306030303" pitchFamily="18" charset="0"/>
              </a:rPr>
              <a:t>among most important pre-Romanesque buildings in Germany</a:t>
            </a:r>
            <a:endParaRPr lang="cs-CZ" sz="16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Its chronicle</a:t>
            </a:r>
            <a:r>
              <a:rPr lang="cs-CZ" sz="1600" dirty="0">
                <a:solidFill>
                  <a:schemeClr val="accent4">
                    <a:lumMod val="10000"/>
                  </a:schemeClr>
                </a:solidFill>
                <a:effectLst/>
                <a:latin typeface="Constantia" panose="02030602050306030303" pitchFamily="18" charset="0"/>
              </a:rPr>
              <a:t> – </a:t>
            </a:r>
            <a:r>
              <a:rPr lang="en-GB" sz="1600" dirty="0">
                <a:solidFill>
                  <a:schemeClr val="accent4">
                    <a:lumMod val="10000"/>
                  </a:schemeClr>
                </a:solidFill>
                <a:effectLst/>
                <a:latin typeface="Constantia" panose="02030602050306030303" pitchFamily="18" charset="0"/>
              </a:rPr>
              <a:t>fundamental document for early medieval German history</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in </a:t>
            </a:r>
            <a:r>
              <a:rPr lang="en-GB" sz="1400" dirty="0" err="1">
                <a:solidFill>
                  <a:schemeClr val="accent4">
                    <a:lumMod val="10000"/>
                  </a:schemeClr>
                </a:solidFill>
                <a:effectLst/>
                <a:latin typeface="Constantia" panose="02030602050306030303" pitchFamily="18" charset="0"/>
              </a:rPr>
              <a:t>Lorscher</a:t>
            </a:r>
            <a:r>
              <a:rPr lang="en-GB" sz="1400" dirty="0">
                <a:solidFill>
                  <a:schemeClr val="accent4">
                    <a:lumMod val="10000"/>
                  </a:schemeClr>
                </a:solidFill>
                <a:effectLst/>
                <a:latin typeface="Constantia" panose="02030602050306030303" pitchFamily="18" charset="0"/>
              </a:rPr>
              <a:t> Codex</a:t>
            </a:r>
            <a:r>
              <a:rPr lang="cs-CZ" sz="14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1170s</a:t>
            </a:r>
            <a:r>
              <a:rPr lang="cs-CZ" sz="1400" dirty="0">
                <a:solidFill>
                  <a:schemeClr val="accent4">
                    <a:lumMod val="10000"/>
                  </a:schemeClr>
                </a:solidFill>
                <a:effectLst/>
                <a:latin typeface="Constantia" panose="02030602050306030303" pitchFamily="18" charset="0"/>
              </a:rPr>
              <a:t>)</a:t>
            </a:r>
          </a:p>
          <a:p>
            <a:pPr indent="-252000">
              <a:spcBef>
                <a:spcPts val="200"/>
              </a:spcBef>
              <a:buClr>
                <a:srgbClr val="00602B"/>
              </a:buClr>
              <a:buSzPct val="100000"/>
              <a:buFont typeface="Wingdings" panose="05000000000000000000" pitchFamily="2" charset="2"/>
              <a:buChar char="§"/>
            </a:pPr>
            <a:r>
              <a:rPr lang="en-GB" sz="1600" dirty="0" err="1">
                <a:solidFill>
                  <a:schemeClr val="accent4">
                    <a:lumMod val="10000"/>
                  </a:schemeClr>
                </a:solidFill>
                <a:effectLst/>
                <a:latin typeface="Constantia" panose="02030602050306030303" pitchFamily="18" charset="0"/>
              </a:rPr>
              <a:t>Königshalle</a:t>
            </a:r>
            <a:r>
              <a:rPr lang="en-GB" sz="1600" dirty="0">
                <a:solidFill>
                  <a:schemeClr val="accent4">
                    <a:lumMod val="10000"/>
                  </a:schemeClr>
                </a:solidFill>
                <a:effectLst/>
                <a:latin typeface="Constantia" panose="02030602050306030303" pitchFamily="18" charset="0"/>
              </a:rPr>
              <a:t> or </a:t>
            </a:r>
            <a:r>
              <a:rPr lang="en-GB" sz="1600" dirty="0" err="1">
                <a:solidFill>
                  <a:schemeClr val="accent4">
                    <a:lumMod val="10000"/>
                  </a:schemeClr>
                </a:solidFill>
                <a:effectLst/>
                <a:latin typeface="Constantia" panose="02030602050306030303" pitchFamily="18" charset="0"/>
              </a:rPr>
              <a:t>Aula</a:t>
            </a:r>
            <a:r>
              <a:rPr lang="en-GB" sz="1600" dirty="0">
                <a:solidFill>
                  <a:schemeClr val="accent4">
                    <a:lumMod val="10000"/>
                  </a:schemeClr>
                </a:solidFill>
                <a:effectLst/>
                <a:latin typeface="Constantia" panose="02030602050306030303" pitchFamily="18" charset="0"/>
              </a:rPr>
              <a:t> </a:t>
            </a:r>
            <a:r>
              <a:rPr lang="en-GB" sz="1600" dirty="0" err="1">
                <a:solidFill>
                  <a:schemeClr val="accent4">
                    <a:lumMod val="10000"/>
                  </a:schemeClr>
                </a:solidFill>
                <a:effectLst/>
                <a:latin typeface="Constantia" panose="02030602050306030303" pitchFamily="18" charset="0"/>
              </a:rPr>
              <a:t>Regia</a:t>
            </a:r>
            <a:r>
              <a:rPr lang="cs-CZ" sz="1600" dirty="0">
                <a:solidFill>
                  <a:schemeClr val="accent4">
                    <a:lumMod val="10000"/>
                  </a:schemeClr>
                </a:solidFill>
                <a:effectLst/>
                <a:latin typeface="Constantia" panose="02030602050306030303" pitchFamily="18" charset="0"/>
              </a:rPr>
              <a:t> – </a:t>
            </a:r>
            <a:r>
              <a:rPr lang="en-GB" sz="1600" dirty="0">
                <a:solidFill>
                  <a:schemeClr val="accent4">
                    <a:lumMod val="10000"/>
                  </a:schemeClr>
                </a:solidFill>
                <a:effectLst/>
                <a:latin typeface="Constantia" panose="02030602050306030303" pitchFamily="18" charset="0"/>
              </a:rPr>
              <a:t>entrance hall, 9c</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sculptures &amp; paintings</a:t>
            </a:r>
            <a:endParaRPr lang="cs-CZ" sz="1600" dirty="0">
              <a:solidFill>
                <a:schemeClr val="accent4">
                  <a:lumMod val="10000"/>
                </a:schemeClr>
              </a:solidFill>
              <a:effectLst/>
              <a:latin typeface="Constantia" panose="02030602050306030303" pitchFamily="18" charset="0"/>
            </a:endParaRPr>
          </a:p>
        </p:txBody>
      </p:sp>
      <p:pic>
        <p:nvPicPr>
          <p:cNvPr id="21508" name="Picture 4" descr="https://upload.wikimedia.org/wikipedia/en/0/05/LorschGospelsFolio72vChristInMajesty.jpg"/>
          <p:cNvPicPr>
            <a:picLocks noChangeAspect="1" noChangeArrowheads="1"/>
          </p:cNvPicPr>
          <p:nvPr/>
        </p:nvPicPr>
        <p:blipFill rotWithShape="1">
          <a:blip r:embed="rId2">
            <a:extLst>
              <a:ext uri="{28A0092B-C50C-407E-A947-70E740481C1C}">
                <a14:useLocalDpi xmlns:a14="http://schemas.microsoft.com/office/drawing/2010/main" val="0"/>
              </a:ext>
            </a:extLst>
          </a:blip>
          <a:srcRect l="3894" b="6045"/>
          <a:stretch/>
        </p:blipFill>
        <p:spPr bwMode="auto">
          <a:xfrm>
            <a:off x="7406111" y="4428000"/>
            <a:ext cx="1557889"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512" name="Picture 8" descr="https://upload.wikimedia.org/wikipedia/commons/thumb/9/9b/Kloster_Lorsch_07.jpg/1280px-Kloster_Lorsch_0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tretch/>
        </p:blipFill>
        <p:spPr bwMode="auto">
          <a:xfrm>
            <a:off x="216000" y="2088000"/>
            <a:ext cx="278709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516" name="Picture 12" descr="http://www.hivino.travel/assets/uploads/escapes/81/lorsch62516644.jpg"/>
          <p:cNvPicPr>
            <a:picLocks noChangeAspect="1" noChangeArrowheads="1"/>
          </p:cNvPicPr>
          <p:nvPr/>
        </p:nvPicPr>
        <p:blipFill rotWithShape="1">
          <a:blip r:embed="rId4">
            <a:extLst>
              <a:ext uri="{28A0092B-C50C-407E-A947-70E740481C1C}">
                <a14:useLocalDpi xmlns:a14="http://schemas.microsoft.com/office/drawing/2010/main" val="0"/>
              </a:ext>
            </a:extLst>
          </a:blip>
          <a:srcRect l="13526" t="17086" r="7562" b="4001"/>
          <a:stretch/>
        </p:blipFill>
        <p:spPr bwMode="auto">
          <a:xfrm>
            <a:off x="216000" y="4428000"/>
            <a:ext cx="216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518" name="Picture 14" descr="http://www.heidelberg-marketing.com/uploads/pics/Lorsch-UNESCO-Welterebe_0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724000" y="2088000"/>
            <a:ext cx="32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524" name="Picture 20" descr="http://www.germany.info/contentblob/3087194/Galeriebild_gross/462279/1991_Lorsch_Fresken.jpg"/>
          <p:cNvPicPr>
            <a:picLocks noChangeArrowheads="1"/>
          </p:cNvPicPr>
          <p:nvPr/>
        </p:nvPicPr>
        <p:blipFill rotWithShape="1">
          <a:blip r:embed="rId6">
            <a:extLst>
              <a:ext uri="{28A0092B-C50C-407E-A947-70E740481C1C}">
                <a14:useLocalDpi xmlns:a14="http://schemas.microsoft.com/office/drawing/2010/main" val="0"/>
              </a:ext>
            </a:extLst>
          </a:blip>
          <a:srcRect r="14612"/>
          <a:stretch/>
        </p:blipFill>
        <p:spPr bwMode="auto">
          <a:xfrm>
            <a:off x="2484000" y="4428000"/>
            <a:ext cx="2736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526" name="Picture 22" descr="http://www.lorsch.de/de-wAssets/img/pressearchiv/Engel-Koenigshalle.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8259" b="8161"/>
          <a:stretch/>
        </p:blipFill>
        <p:spPr bwMode="auto">
          <a:xfrm>
            <a:off x="5326848" y="4428000"/>
            <a:ext cx="196641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532" name="Picture 28" descr="http://www.worldheritagesite.org/pics/w515s2.jpg"/>
          <p:cNvPicPr>
            <a:picLocks noChangeAspect="1" noChangeArrowheads="1"/>
          </p:cNvPicPr>
          <p:nvPr/>
        </p:nvPicPr>
        <p:blipFill rotWithShape="1">
          <a:blip r:embed="rId8">
            <a:extLst>
              <a:ext uri="{28A0092B-C50C-407E-A947-70E740481C1C}">
                <a14:useLocalDpi xmlns:a14="http://schemas.microsoft.com/office/drawing/2010/main" val="0"/>
              </a:ext>
            </a:extLst>
          </a:blip>
          <a:srcRect l="7340" t="5462" r="20406" b="11379"/>
          <a:stretch/>
        </p:blipFill>
        <p:spPr bwMode="auto">
          <a:xfrm>
            <a:off x="3110696" y="2088000"/>
            <a:ext cx="2502315"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75819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chemeClr val="tx1"/>
                </a:solidFill>
                <a:effectLst/>
                <a:latin typeface="Algerian" panose="04020705040A02060702" pitchFamily="82" charset="0"/>
              </a:rPr>
              <a:t>Speyer Cathedral</a:t>
            </a:r>
          </a:p>
        </p:txBody>
      </p:sp>
      <p:sp>
        <p:nvSpPr>
          <p:cNvPr id="7" name="Zástupný symbol pro text 2"/>
          <p:cNvSpPr>
            <a:spLocks noGrp="1"/>
          </p:cNvSpPr>
          <p:nvPr>
            <p:ph type="body" sz="half" idx="2"/>
          </p:nvPr>
        </p:nvSpPr>
        <p:spPr>
          <a:xfrm>
            <a:off x="0" y="900000"/>
            <a:ext cx="9144000" cy="1376872"/>
          </a:xfrm>
        </p:spPr>
        <p:txBody>
          <a:bodyPr/>
          <a:lstStyle/>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Basilica</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 with four towers &amp;</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two domes &amp; biggest Romanesque church in the world</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Found as flat-ceiling basilica </a:t>
            </a:r>
            <a:r>
              <a:rPr lang="en-GB" sz="1400" dirty="0">
                <a:solidFill>
                  <a:schemeClr val="accent4">
                    <a:lumMod val="10000"/>
                  </a:schemeClr>
                </a:solidFill>
                <a:effectLst/>
                <a:latin typeface="Constantia" panose="02030602050306030303" pitchFamily="18" charset="0"/>
              </a:rPr>
              <a:t>(Conrad II, 1030</a:t>
            </a:r>
            <a:r>
              <a:rPr lang="cs-CZ" sz="14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rebuilt as first &amp; largest vaulted church in Europe </a:t>
            </a:r>
            <a:r>
              <a:rPr lang="en-GB" sz="1400" dirty="0">
                <a:solidFill>
                  <a:schemeClr val="accent4">
                    <a:lumMod val="10000"/>
                  </a:schemeClr>
                </a:solidFill>
                <a:effectLst/>
                <a:latin typeface="Constantia" panose="02030602050306030303" pitchFamily="18" charset="0"/>
              </a:rPr>
              <a:t>(11c)</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first with gallery that encircles the whole building</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arcades added during renovations</a:t>
            </a:r>
            <a:endParaRPr lang="cs-CZ" sz="16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Burial</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place of German emperors for almost 300 years</a:t>
            </a:r>
            <a:endParaRPr lang="cs-CZ" sz="16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Size</a:t>
            </a:r>
            <a:r>
              <a:rPr lang="cs-CZ" sz="1600" dirty="0">
                <a:solidFill>
                  <a:schemeClr val="accent4">
                    <a:lumMod val="10000"/>
                  </a:schemeClr>
                </a:solidFill>
                <a:effectLst/>
                <a:latin typeface="Constantia" panose="02030602050306030303" pitchFamily="18" charset="0"/>
              </a:rPr>
              <a:t> &amp;</a:t>
            </a:r>
            <a:r>
              <a:rPr lang="en-GB" sz="1600" dirty="0">
                <a:solidFill>
                  <a:schemeClr val="accent4">
                    <a:lumMod val="10000"/>
                  </a:schemeClr>
                </a:solidFill>
                <a:effectLst/>
                <a:latin typeface="Constantia" panose="02030602050306030303" pitchFamily="18" charset="0"/>
              </a:rPr>
              <a:t> richness of sculptures</a:t>
            </a:r>
            <a:r>
              <a:rPr lang="cs-CZ" sz="1600" dirty="0">
                <a:solidFill>
                  <a:schemeClr val="accent4">
                    <a:lumMod val="10000"/>
                  </a:schemeClr>
                </a:solidFill>
                <a:effectLst/>
                <a:latin typeface="Constantia" panose="02030602050306030303" pitchFamily="18" charset="0"/>
              </a:rPr>
              <a:t> – </a:t>
            </a:r>
            <a:r>
              <a:rPr lang="en-GB" sz="1600" dirty="0">
                <a:solidFill>
                  <a:schemeClr val="accent4">
                    <a:lumMod val="10000"/>
                  </a:schemeClr>
                </a:solidFill>
                <a:effectLst/>
                <a:latin typeface="Constantia" panose="02030602050306030303" pitchFamily="18" charset="0"/>
              </a:rPr>
              <a:t>one of most significant Romanesque monuments in Europe</a:t>
            </a:r>
            <a:endParaRPr lang="cs-CZ" sz="1600" dirty="0">
              <a:solidFill>
                <a:schemeClr val="accent4">
                  <a:lumMod val="10000"/>
                </a:schemeClr>
              </a:solidFill>
              <a:effectLst/>
              <a:latin typeface="Constantia" panose="02030602050306030303" pitchFamily="18" charset="0"/>
            </a:endParaRPr>
          </a:p>
        </p:txBody>
      </p:sp>
      <p:pic>
        <p:nvPicPr>
          <p:cNvPr id="38914" name="Picture 2" descr="Looking toward the choir of a brick Romanesque cathedral. The twin bell towers, the transept crossing dome, and the roof are green coppe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223" r="20771"/>
          <a:stretch/>
        </p:blipFill>
        <p:spPr bwMode="auto">
          <a:xfrm>
            <a:off x="180000" y="2304000"/>
            <a:ext cx="1944216"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8934" name="Picture 22" descr="https://upload.wikimedia.org/wikipedia/commons/a/a7/Speyer_%28DerHexer%29_2010-12-19_025_adj.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000" y="4572000"/>
            <a:ext cx="143307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8938" name="Picture 26" descr="https://upload.wikimedia.org/wikipedia/commons/9/9e/Krypta_des_Doms_zu_Spey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9204" y="2304000"/>
            <a:ext cx="3369807"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8948" name="Picture 36" descr="https://upload.wikimedia.org/wikipedia/commons/d/df/Porch_of_the_narthex_Speyer_Cathedral.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701" r="6854"/>
          <a:stretch/>
        </p:blipFill>
        <p:spPr bwMode="auto">
          <a:xfrm>
            <a:off x="1738222" y="4572000"/>
            <a:ext cx="251996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8952" name="Picture 40" descr="https://c1.staticflickr.com/3/2366/2673838895_f7f88f404c.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000" y="2304000"/>
            <a:ext cx="32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8954" name="Picture 42" descr="https://upload.wikimedia.org/wikipedia/commons/1/14/Narthex_statue_Rudolf_von_Habsburg_Speyer_Cathedra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44000" y="4572000"/>
            <a:ext cx="162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8956" name="Picture 44" descr="https://upload.wikimedia.org/wikipedia/commons/0/02/SpeyererDom_WestPortal_DomPatron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60226" y="4572000"/>
            <a:ext cx="288173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2" name="Picture 28" descr="http://www.speyer.de/sv_speyer/en/Tourism/Speyer%20multimedia/Photo%20galleries/The%20Speyer%20Cathedral/01%20Dom%20T%C3%BCrme%20-%20Karl%20Hofman.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8000" y="0"/>
            <a:ext cx="1471158" cy="90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3" name="Picture 34" descr="https://upload.wikimedia.org/wikipedia/commons/d/dd/Modell_Dom_zu_Speyer.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20201" b="10378"/>
          <a:stretch/>
        </p:blipFill>
        <p:spPr bwMode="auto">
          <a:xfrm>
            <a:off x="7740000" y="0"/>
            <a:ext cx="1121123" cy="90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01682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err="1">
                <a:solidFill>
                  <a:schemeClr val="tx1"/>
                </a:solidFill>
                <a:effectLst/>
                <a:latin typeface="Algerian" panose="04020705040A02060702" pitchFamily="82" charset="0"/>
              </a:rPr>
              <a:t>Maulbronn</a:t>
            </a:r>
            <a:r>
              <a:rPr lang="en-GB" sz="2800" b="1" dirty="0">
                <a:solidFill>
                  <a:schemeClr val="tx1"/>
                </a:solidFill>
                <a:effectLst/>
                <a:latin typeface="Algerian" panose="04020705040A02060702" pitchFamily="82" charset="0"/>
              </a:rPr>
              <a:t> Monastery Complex</a:t>
            </a:r>
          </a:p>
        </p:txBody>
      </p:sp>
      <p:sp>
        <p:nvSpPr>
          <p:cNvPr id="7" name="Zástupný symbol pro text 2"/>
          <p:cNvSpPr>
            <a:spLocks noGrp="1"/>
          </p:cNvSpPr>
          <p:nvPr>
            <p:ph type="body" sz="half" idx="2"/>
          </p:nvPr>
        </p:nvSpPr>
        <p:spPr>
          <a:xfrm>
            <a:off x="0" y="900000"/>
            <a:ext cx="9144000" cy="1160848"/>
          </a:xfrm>
        </p:spPr>
        <p:txBody>
          <a:bodyPr/>
          <a:lstStyle/>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Most</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complete &amp; best-preserved medieval monastic complex north of the Alps</a:t>
            </a:r>
            <a:endParaRPr lang="cs-CZ" sz="16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Cistercian Monastery </a:t>
            </a:r>
            <a:r>
              <a:rPr lang="cs-CZ" sz="1600" dirty="0">
                <a:solidFill>
                  <a:schemeClr val="accent4">
                    <a:lumMod val="10000"/>
                  </a:schemeClr>
                </a:solidFill>
                <a:effectLst/>
                <a:latin typeface="Constantia" panose="02030602050306030303" pitchFamily="18" charset="0"/>
              </a:rPr>
              <a:t>– 1147, </a:t>
            </a:r>
            <a:r>
              <a:rPr lang="en-GB" sz="1600" dirty="0">
                <a:solidFill>
                  <a:schemeClr val="accent4">
                    <a:lumMod val="10000"/>
                  </a:schemeClr>
                </a:solidFill>
                <a:effectLst/>
                <a:latin typeface="Constantia" panose="02030602050306030303" pitchFamily="18" charset="0"/>
              </a:rPr>
              <a:t>fortified walls</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main buildings </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12</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16c</a:t>
            </a:r>
            <a:endParaRPr lang="cs-CZ" sz="16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Main</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monastery church</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12c</a:t>
            </a:r>
            <a:r>
              <a:rPr lang="cs-CZ" sz="1400" dirty="0">
                <a:solidFill>
                  <a:schemeClr val="accent4">
                    <a:lumMod val="10000"/>
                  </a:schemeClr>
                </a:solidFill>
                <a:effectLst/>
                <a:latin typeface="Constantia" panose="02030602050306030303" pitchFamily="18" charset="0"/>
              </a:rPr>
              <a:t>)</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hospital, chapel, refectories, cellar, auditorium, cloister</a:t>
            </a:r>
            <a:r>
              <a:rPr lang="cs-CZ" sz="1600" dirty="0">
                <a:solidFill>
                  <a:schemeClr val="accent4">
                    <a:lumMod val="10000"/>
                  </a:schemeClr>
                </a:solidFill>
                <a:effectLst/>
                <a:latin typeface="Constantia" panose="02030602050306030303" pitchFamily="18" charset="0"/>
              </a:rPr>
              <a:t>s</a:t>
            </a:r>
            <a:r>
              <a:rPr lang="en-GB" sz="1600" dirty="0">
                <a:solidFill>
                  <a:schemeClr val="accent4">
                    <a:lumMod val="10000"/>
                  </a:schemeClr>
                </a:solidFill>
                <a:effectLst/>
                <a:latin typeface="Constantia" panose="02030602050306030303" pitchFamily="18" charset="0"/>
              </a:rPr>
              <a:t>, hall, forge, </a:t>
            </a:r>
            <a:r>
              <a:rPr lang="cs-CZ" sz="1600" dirty="0" err="1">
                <a:solidFill>
                  <a:schemeClr val="accent4">
                    <a:lumMod val="10000"/>
                  </a:schemeClr>
                </a:solidFill>
                <a:effectLst/>
                <a:latin typeface="Constantia" panose="02030602050306030303" pitchFamily="18" charset="0"/>
              </a:rPr>
              <a:t>bakery</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inn</a:t>
            </a:r>
            <a:r>
              <a:rPr lang="cs-CZ" sz="1600" dirty="0">
                <a:solidFill>
                  <a:schemeClr val="accent4">
                    <a:lumMod val="10000"/>
                  </a:schemeClr>
                </a:solidFill>
                <a:effectLst/>
                <a:latin typeface="Constantia" panose="02030602050306030303" pitchFamily="18" charset="0"/>
              </a:rPr>
              <a:t> &amp;</a:t>
            </a:r>
            <a:r>
              <a:rPr lang="en-GB" sz="1600" dirty="0">
                <a:solidFill>
                  <a:schemeClr val="accent4">
                    <a:lumMod val="10000"/>
                  </a:schemeClr>
                </a:solidFill>
                <a:effectLst/>
                <a:latin typeface="Constantia" panose="02030602050306030303" pitchFamily="18" charset="0"/>
              </a:rPr>
              <a:t> mill</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13c</a:t>
            </a:r>
            <a:r>
              <a:rPr lang="cs-CZ" sz="1400" dirty="0">
                <a:solidFill>
                  <a:schemeClr val="accent4">
                    <a:lumMod val="10000"/>
                  </a:schemeClr>
                </a:solidFill>
                <a:effectLst/>
                <a:latin typeface="Constantia" panose="02030602050306030303" pitchFamily="18" charset="0"/>
              </a:rPr>
              <a:t>)</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most fortifications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14c</a:t>
            </a:r>
            <a:r>
              <a:rPr lang="cs-CZ" sz="1400" dirty="0">
                <a:solidFill>
                  <a:schemeClr val="accent4">
                    <a:lumMod val="10000"/>
                  </a:schemeClr>
                </a:solidFill>
                <a:effectLst/>
                <a:latin typeface="Constantia" panose="02030602050306030303" pitchFamily="18" charset="0"/>
              </a:rPr>
              <a:t>)</a:t>
            </a:r>
          </a:p>
        </p:txBody>
      </p:sp>
      <p:pic>
        <p:nvPicPr>
          <p:cNvPr id="41996" name="Picture 12" descr="https://upload.wikimedia.org/wikipedia/commons/c/cb/Laienrefektorium_Kloster_Maulbron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460" r="7838"/>
          <a:stretch/>
        </p:blipFill>
        <p:spPr bwMode="auto">
          <a:xfrm>
            <a:off x="3366236" y="4356000"/>
            <a:ext cx="2772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1998" name="Picture 14" descr="https://c2.staticflickr.com/8/7300/13351101034_22b5aa15fb_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45" r="2790"/>
          <a:stretch/>
        </p:blipFill>
        <p:spPr bwMode="auto">
          <a:xfrm>
            <a:off x="179512" y="4356000"/>
            <a:ext cx="3096344"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2002" name="Picture 18" descr="http://www.ostereiermaerkte.de/images/maulbronn/fotolia_24856909_s_600.jpg"/>
          <p:cNvPicPr>
            <a:picLocks noChangeAspect="1" noChangeArrowheads="1"/>
          </p:cNvPicPr>
          <p:nvPr/>
        </p:nvPicPr>
        <p:blipFill rotWithShape="1">
          <a:blip r:embed="rId4">
            <a:extLst>
              <a:ext uri="{28A0092B-C50C-407E-A947-70E740481C1C}">
                <a14:useLocalDpi xmlns:a14="http://schemas.microsoft.com/office/drawing/2010/main" val="0"/>
              </a:ext>
            </a:extLst>
          </a:blip>
          <a:srcRect l="38363" r="1851"/>
          <a:stretch/>
        </p:blipFill>
        <p:spPr bwMode="auto">
          <a:xfrm>
            <a:off x="6228000" y="4356000"/>
            <a:ext cx="2736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2004" name="Picture 20" descr="http://www.kloster-maulbronn.de/uploads/_processed_/csm_27_maulbronn_aussen_beck_4c_300_mod_20684d307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82" r="14593" b="1282"/>
          <a:stretch/>
        </p:blipFill>
        <p:spPr bwMode="auto">
          <a:xfrm>
            <a:off x="3366236" y="2088000"/>
            <a:ext cx="2772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2012" name="Picture 28" descr="http://deltiolog.files.wordpress.com/2012/03/unesco-maulbronn.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718" t="1843" r="5828" b="1843"/>
          <a:stretch/>
        </p:blipFill>
        <p:spPr bwMode="auto">
          <a:xfrm>
            <a:off x="6228000" y="2103683"/>
            <a:ext cx="2736305"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2014" name="Picture 30" descr="http://s3.germany.travel/media/content/staedte___kultur_1/unesco_welterben_2013/klosteranlagemaulbronn_1/maulbronn_luftaufnahme_foto-achim-mende_RET.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044" t="21792" r="18959" b="9149"/>
          <a:stretch/>
        </p:blipFill>
        <p:spPr bwMode="auto">
          <a:xfrm>
            <a:off x="180000" y="2088000"/>
            <a:ext cx="3096472"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99729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err="1">
                <a:solidFill>
                  <a:schemeClr val="tx1"/>
                </a:solidFill>
                <a:effectLst/>
                <a:latin typeface="Algerian" panose="04020705040A02060702" pitchFamily="82" charset="0"/>
              </a:rPr>
              <a:t>Würzburg</a:t>
            </a:r>
            <a:r>
              <a:rPr lang="en-GB" sz="2800" b="1" dirty="0">
                <a:solidFill>
                  <a:schemeClr val="tx1"/>
                </a:solidFill>
                <a:effectLst/>
                <a:latin typeface="Algerian" panose="04020705040A02060702" pitchFamily="82" charset="0"/>
              </a:rPr>
              <a:t> Residence with the Court Gardens and Residence Square</a:t>
            </a:r>
          </a:p>
        </p:txBody>
      </p:sp>
      <p:sp>
        <p:nvSpPr>
          <p:cNvPr id="7" name="Zástupný symbol pro text 2"/>
          <p:cNvSpPr>
            <a:spLocks noGrp="1"/>
          </p:cNvSpPr>
          <p:nvPr>
            <p:ph type="body" sz="half" idx="2"/>
          </p:nvPr>
        </p:nvSpPr>
        <p:spPr>
          <a:xfrm>
            <a:off x="0" y="900000"/>
            <a:ext cx="9144000" cy="944824"/>
          </a:xfrm>
        </p:spPr>
        <p:txBody>
          <a:bodyPr/>
          <a:lstStyle/>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Baroque palace</a:t>
            </a:r>
            <a:r>
              <a:rPr lang="cs-CZ" sz="1600" dirty="0">
                <a:solidFill>
                  <a:schemeClr val="accent4">
                    <a:lumMod val="10000"/>
                  </a:schemeClr>
                </a:solidFill>
                <a:effectLst/>
                <a:latin typeface="Constantia" panose="02030602050306030303" pitchFamily="18" charset="0"/>
              </a:rPr>
              <a:t> – </a:t>
            </a:r>
            <a:r>
              <a:rPr lang="en-GB" sz="1600" dirty="0">
                <a:solidFill>
                  <a:schemeClr val="accent4">
                    <a:lumMod val="10000"/>
                  </a:schemeClr>
                </a:solidFill>
                <a:effectLst/>
                <a:latin typeface="Constantia" panose="02030602050306030303" pitchFamily="18" charset="0"/>
              </a:rPr>
              <a:t>one of largest &amp; most beautiful in Germany, surrounded by wonderful gardens</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under support of prince-bishops </a:t>
            </a:r>
            <a:r>
              <a:rPr lang="en-GB" sz="1400" dirty="0" err="1">
                <a:solidFill>
                  <a:schemeClr val="accent4">
                    <a:lumMod val="10000"/>
                  </a:schemeClr>
                </a:solidFill>
                <a:effectLst/>
                <a:latin typeface="Constantia" panose="02030602050306030303" pitchFamily="18" charset="0"/>
              </a:rPr>
              <a:t>Lothar</a:t>
            </a:r>
            <a:r>
              <a:rPr lang="en-GB" sz="1400" dirty="0">
                <a:solidFill>
                  <a:schemeClr val="accent4">
                    <a:lumMod val="10000"/>
                  </a:schemeClr>
                </a:solidFill>
                <a:effectLst/>
                <a:latin typeface="Constantia" panose="02030602050306030303" pitchFamily="18" charset="0"/>
              </a:rPr>
              <a:t> Franz &amp; Friedrich Carl von </a:t>
            </a:r>
            <a:r>
              <a:rPr lang="en-GB" sz="1400" dirty="0" err="1">
                <a:solidFill>
                  <a:schemeClr val="accent4">
                    <a:lumMod val="10000"/>
                  </a:schemeClr>
                </a:solidFill>
                <a:effectLst/>
                <a:latin typeface="Constantia" panose="02030602050306030303" pitchFamily="18" charset="0"/>
              </a:rPr>
              <a:t>Schönborn</a:t>
            </a:r>
            <a:r>
              <a:rPr lang="cs-CZ" sz="1400" dirty="0">
                <a:solidFill>
                  <a:schemeClr val="accent4">
                    <a:lumMod val="10000"/>
                  </a:schemeClr>
                </a:solidFill>
                <a:effectLst/>
                <a:latin typeface="Constantia" panose="02030602050306030303" pitchFamily="18" charset="0"/>
              </a:rPr>
              <a:t>, 18c)</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One</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of most brilliant courts of Europe</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sculptors &amp; stucco-workers from Italy, Flanders</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&amp; Munich</a:t>
            </a:r>
            <a:endParaRPr lang="cs-CZ" sz="1600" dirty="0">
              <a:solidFill>
                <a:schemeClr val="accent4">
                  <a:lumMod val="10000"/>
                </a:schemeClr>
              </a:solidFill>
              <a:effectLst/>
              <a:latin typeface="Constantia" panose="02030602050306030303" pitchFamily="18" charset="0"/>
            </a:endParaRPr>
          </a:p>
        </p:txBody>
      </p:sp>
      <p:pic>
        <p:nvPicPr>
          <p:cNvPr id="44048" name="Picture 16" descr="http://www.medienwerkstatt-online.de/lws_wissen/bilder/27809-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607" b="2450"/>
          <a:stretch/>
        </p:blipFill>
        <p:spPr bwMode="auto">
          <a:xfrm>
            <a:off x="180000" y="4140000"/>
            <a:ext cx="3204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4050" name="Picture 18" descr="http://www.bradleywdick.com/wp-content/uploads/W%C3%BCrzburgResidenceImperialHall006.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529" b="5529"/>
          <a:stretch/>
        </p:blipFill>
        <p:spPr bwMode="auto">
          <a:xfrm>
            <a:off x="5760000" y="4140000"/>
            <a:ext cx="3204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4052" name="Picture 20" descr="http://s3.germany.travel/media/content/staedte___kultur_1/unesco_welterben_2013/wuerzburgerresidenz_1/Residenz-2011-32_RE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9" r="239"/>
          <a:stretch/>
        </p:blipFill>
        <p:spPr bwMode="auto">
          <a:xfrm>
            <a:off x="5760000" y="1872000"/>
            <a:ext cx="3204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4054" name="Picture 22" descr="http://media-cache-ak0.pinimg.com/736x/f2/5f/ee/f25feebf1474cca7d42a9bcdd7e2ceff.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490450" y="1872000"/>
            <a:ext cx="216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4060" name="Picture 28" descr="https://upload.wikimedia.org/wikipedia/commons/5/54/W%C3%BCrzburg_Residence_gardens_-_IMG_671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529" b="5529"/>
          <a:stretch/>
        </p:blipFill>
        <p:spPr bwMode="auto">
          <a:xfrm>
            <a:off x="180000" y="1872000"/>
            <a:ext cx="3204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4062" name="Picture 30" descr="https://upload.wikimedia.org/wikipedia/commons/b/b0/W%C3%BCrzburg_Residence_gardens_-_IMG_6719.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118" r="3976"/>
          <a:stretch/>
        </p:blipFill>
        <p:spPr bwMode="auto">
          <a:xfrm>
            <a:off x="3491880" y="4129438"/>
            <a:ext cx="215857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86368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chemeClr val="tx1"/>
                </a:solidFill>
                <a:effectLst/>
                <a:latin typeface="Algerian" panose="04020705040A02060702" pitchFamily="82" charset="0"/>
              </a:rPr>
              <a:t>Town of Bamberg</a:t>
            </a:r>
          </a:p>
        </p:txBody>
      </p:sp>
      <p:sp>
        <p:nvSpPr>
          <p:cNvPr id="7" name="Zástupný symbol pro text 2"/>
          <p:cNvSpPr>
            <a:spLocks noGrp="1"/>
          </p:cNvSpPr>
          <p:nvPr>
            <p:ph type="body" sz="half" idx="2"/>
          </p:nvPr>
        </p:nvSpPr>
        <p:spPr>
          <a:xfrm>
            <a:off x="0" y="900000"/>
            <a:ext cx="9144000" cy="1448880"/>
          </a:xfrm>
        </p:spPr>
        <p:txBody>
          <a:bodyPr/>
          <a:lstStyle/>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Early</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medieval plan &amp; many surviving ecclesiastical &amp; secular buildings of medieval period</a:t>
            </a:r>
            <a:endParaRPr lang="cs-CZ" sz="16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Henry II, Duke of Bavaria, became King of Germany in 1007 </a:t>
            </a:r>
            <a:r>
              <a:rPr lang="en-GB" sz="1600" dirty="0">
                <a:solidFill>
                  <a:schemeClr val="accent4">
                    <a:lumMod val="10000"/>
                  </a:schemeClr>
                </a:solidFill>
                <a:effectLst/>
                <a:latin typeface="Segoe UI Symbol" panose="020B0502040204020203" pitchFamily="34" charset="0"/>
                <a:ea typeface="Segoe UI Symbol" panose="020B0502040204020203" pitchFamily="34" charset="0"/>
              </a:rPr>
              <a:t>→</a:t>
            </a:r>
            <a:r>
              <a:rPr lang="en-GB" sz="1600" dirty="0">
                <a:solidFill>
                  <a:schemeClr val="accent4">
                    <a:lumMod val="10000"/>
                  </a:schemeClr>
                </a:solidFill>
                <a:effectLst/>
                <a:latin typeface="Constantia" panose="02030602050306030303" pitchFamily="18" charset="0"/>
              </a:rPr>
              <a:t> Bamberg seat of bishopric</a:t>
            </a:r>
            <a:endParaRPr lang="cs-CZ" sz="16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Old Town Hall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14c</a:t>
            </a:r>
            <a:r>
              <a:rPr lang="cs-CZ" sz="14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middle of </a:t>
            </a:r>
            <a:r>
              <a:rPr lang="en-GB" sz="1400" dirty="0" err="1">
                <a:solidFill>
                  <a:schemeClr val="accent4">
                    <a:lumMod val="10000"/>
                  </a:schemeClr>
                </a:solidFill>
                <a:effectLst/>
                <a:latin typeface="Constantia" panose="02030602050306030303" pitchFamily="18" charset="0"/>
              </a:rPr>
              <a:t>Regnitz</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 accessible by two bridges</a:t>
            </a:r>
            <a:r>
              <a:rPr lang="cs-CZ" sz="14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Cathedral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11c</a:t>
            </a:r>
            <a:r>
              <a:rPr lang="cs-CZ" sz="1400" dirty="0">
                <a:solidFill>
                  <a:schemeClr val="accent4">
                    <a:lumMod val="10000"/>
                  </a:schemeClr>
                </a:solidFill>
                <a:effectLst/>
                <a:latin typeface="Constantia" panose="02030602050306030303" pitchFamily="18" charset="0"/>
              </a:rPr>
              <a:t>, 4</a:t>
            </a:r>
            <a:r>
              <a:rPr lang="en-GB" sz="1400" dirty="0">
                <a:solidFill>
                  <a:schemeClr val="accent4">
                    <a:lumMod val="10000"/>
                  </a:schemeClr>
                </a:solidFill>
                <a:effectLst/>
                <a:latin typeface="Constantia" panose="02030602050306030303" pitchFamily="18" charset="0"/>
              </a:rPr>
              <a:t> grand towers</a:t>
            </a:r>
            <a:r>
              <a:rPr lang="cs-CZ" sz="14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Old Palace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bishop</a:t>
            </a:r>
            <a:r>
              <a:rPr lang="cs-CZ" sz="14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residence</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 16</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17c</a:t>
            </a:r>
            <a:r>
              <a:rPr lang="cs-CZ" sz="1400" dirty="0">
                <a:solidFill>
                  <a:schemeClr val="accent4">
                    <a:lumMod val="10000"/>
                  </a:schemeClr>
                </a:solidFill>
                <a:effectLst/>
                <a:latin typeface="Constantia" panose="02030602050306030303" pitchFamily="18" charset="0"/>
              </a:rPr>
              <a:t>)</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Klein-</a:t>
            </a:r>
            <a:r>
              <a:rPr lang="en-GB" sz="1600" dirty="0" err="1">
                <a:solidFill>
                  <a:schemeClr val="accent4">
                    <a:lumMod val="10000"/>
                  </a:schemeClr>
                </a:solidFill>
                <a:effectLst/>
                <a:latin typeface="Constantia" panose="02030602050306030303" pitchFamily="18" charset="0"/>
              </a:rPr>
              <a:t>Venedig</a:t>
            </a:r>
            <a:r>
              <a:rPr lang="en-GB" sz="16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(Little Venice</a:t>
            </a:r>
            <a:r>
              <a:rPr lang="cs-CZ" sz="14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fishermen’s houses</a:t>
            </a:r>
            <a:r>
              <a:rPr lang="cs-CZ" sz="14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along </a:t>
            </a:r>
            <a:r>
              <a:rPr lang="en-GB" sz="1400" dirty="0" err="1">
                <a:solidFill>
                  <a:schemeClr val="accent4">
                    <a:lumMod val="10000"/>
                  </a:schemeClr>
                </a:solidFill>
                <a:effectLst/>
                <a:latin typeface="Constantia" panose="02030602050306030303" pitchFamily="18" charset="0"/>
              </a:rPr>
              <a:t>Regnitz</a:t>
            </a:r>
            <a:r>
              <a:rPr lang="cs-CZ" sz="1400" dirty="0">
                <a:solidFill>
                  <a:schemeClr val="accent4">
                    <a:lumMod val="10000"/>
                  </a:schemeClr>
                </a:solidFill>
                <a:effectLst/>
                <a:latin typeface="Constantia" panose="02030602050306030303" pitchFamily="18" charset="0"/>
              </a:rPr>
              <a:t>, 19c)</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Smoked</a:t>
            </a:r>
            <a:r>
              <a:rPr lang="cs-CZ" sz="1600" dirty="0">
                <a:solidFill>
                  <a:schemeClr val="accent4">
                    <a:lumMod val="10000"/>
                  </a:schemeClr>
                </a:solidFill>
                <a:effectLst/>
                <a:latin typeface="Constantia" panose="02030602050306030303" pitchFamily="18" charset="0"/>
              </a:rPr>
              <a:t> </a:t>
            </a:r>
            <a:r>
              <a:rPr lang="en-GB" sz="1600" dirty="0" err="1">
                <a:solidFill>
                  <a:schemeClr val="accent4">
                    <a:lumMod val="10000"/>
                  </a:schemeClr>
                </a:solidFill>
                <a:effectLst/>
                <a:latin typeface="Constantia" panose="02030602050306030303" pitchFamily="18" charset="0"/>
              </a:rPr>
              <a:t>Rauchbier</a:t>
            </a:r>
            <a:r>
              <a:rPr lang="cs-CZ" sz="1600" dirty="0">
                <a:solidFill>
                  <a:schemeClr val="accent4">
                    <a:lumMod val="10000"/>
                  </a:schemeClr>
                </a:solidFill>
                <a:effectLst/>
                <a:latin typeface="Constantia" panose="02030602050306030303" pitchFamily="18" charset="0"/>
              </a:rPr>
              <a:t>, 9</a:t>
            </a:r>
            <a:r>
              <a:rPr lang="en-GB" sz="1600" dirty="0">
                <a:solidFill>
                  <a:schemeClr val="accent4">
                    <a:lumMod val="10000"/>
                  </a:schemeClr>
                </a:solidFill>
                <a:effectLst/>
                <a:latin typeface="Constantia" panose="02030602050306030303" pitchFamily="18" charset="0"/>
              </a:rPr>
              <a:t> breweries</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most famous </a:t>
            </a:r>
            <a:r>
              <a:rPr lang="cs-CZ" sz="1600" dirty="0">
                <a:solidFill>
                  <a:schemeClr val="accent4">
                    <a:lumMod val="10000"/>
                  </a:schemeClr>
                </a:solidFill>
                <a:effectLst/>
                <a:latin typeface="Constantia" panose="02030602050306030303" pitchFamily="18" charset="0"/>
              </a:rPr>
              <a:t>– </a:t>
            </a:r>
            <a:r>
              <a:rPr lang="en-GB" sz="1600" dirty="0" err="1">
                <a:solidFill>
                  <a:schemeClr val="accent4">
                    <a:lumMod val="10000"/>
                  </a:schemeClr>
                </a:solidFill>
                <a:effectLst/>
                <a:latin typeface="Constantia" panose="02030602050306030303" pitchFamily="18" charset="0"/>
              </a:rPr>
              <a:t>Schlenkerla</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brewery &amp; tavern</a:t>
            </a:r>
            <a:r>
              <a:rPr lang="cs-CZ" sz="1400" dirty="0">
                <a:solidFill>
                  <a:schemeClr val="accent4">
                    <a:lumMod val="10000"/>
                  </a:schemeClr>
                </a:solidFill>
                <a:effectLst/>
                <a:latin typeface="Constantia" panose="02030602050306030303" pitchFamily="18" charset="0"/>
              </a:rPr>
              <a:t>)</a:t>
            </a:r>
          </a:p>
        </p:txBody>
      </p:sp>
      <p:pic>
        <p:nvPicPr>
          <p:cNvPr id="45058" name="Picture 2" descr="A stone cathedral with two towers on the west façade and two towers flanking the choir, all four towers are topped with slender, pointed metal roof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431" t="4011" r="17775" b="2327"/>
          <a:stretch/>
        </p:blipFill>
        <p:spPr bwMode="auto">
          <a:xfrm>
            <a:off x="144000" y="2304000"/>
            <a:ext cx="2196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5060" name="Picture 4" descr="Old city hall (Altes Rathaus) in Bamber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888" r="220"/>
          <a:stretch/>
        </p:blipFill>
        <p:spPr bwMode="auto">
          <a:xfrm>
            <a:off x="6660232" y="2304000"/>
            <a:ext cx="2339584"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Zástupný symbol pro text 2"/>
          <p:cNvSpPr txBox="1">
            <a:spLocks/>
          </p:cNvSpPr>
          <p:nvPr/>
        </p:nvSpPr>
        <p:spPr bwMode="auto">
          <a:xfrm>
            <a:off x="6768000" y="2304000"/>
            <a:ext cx="936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effectLst/>
                <a:latin typeface="Constantia" panose="02030602050306030303" pitchFamily="18" charset="0"/>
              </a:rPr>
              <a:t>Altes</a:t>
            </a:r>
            <a:r>
              <a:rPr lang="cs-CZ" sz="900" b="1" kern="0" dirty="0">
                <a:effectLst/>
                <a:latin typeface="Constantia" panose="02030602050306030303" pitchFamily="18" charset="0"/>
              </a:rPr>
              <a:t> Rathaus</a:t>
            </a:r>
            <a:endParaRPr lang="en-GB" sz="900" kern="0" dirty="0">
              <a:effectLst/>
              <a:latin typeface="Constantia" panose="02030602050306030303" pitchFamily="18" charset="0"/>
            </a:endParaRPr>
          </a:p>
        </p:txBody>
      </p:sp>
      <p:pic>
        <p:nvPicPr>
          <p:cNvPr id="45066" name="Picture 10" descr="https://upload.wikimedia.org/wikipedia/commons/thumb/7/79/Bamberg-AlteHofhaltung2-Asio.JPG/1280px-Bamberg-AlteHofhaltung2-Asio.JPG"/>
          <p:cNvPicPr>
            <a:picLocks noChangeArrowheads="1"/>
          </p:cNvPicPr>
          <p:nvPr/>
        </p:nvPicPr>
        <p:blipFill rotWithShape="1">
          <a:blip r:embed="rId4" cstate="print">
            <a:extLst>
              <a:ext uri="{28A0092B-C50C-407E-A947-70E740481C1C}">
                <a14:useLocalDpi xmlns:a14="http://schemas.microsoft.com/office/drawing/2010/main" val="0"/>
              </a:ext>
            </a:extLst>
          </a:blip>
          <a:srcRect t="5531" r="6146" b="5531"/>
          <a:stretch/>
        </p:blipFill>
        <p:spPr bwMode="auto">
          <a:xfrm>
            <a:off x="162977" y="4572000"/>
            <a:ext cx="3040871"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5" name="Zástupný symbol pro text 2"/>
          <p:cNvSpPr txBox="1">
            <a:spLocks/>
          </p:cNvSpPr>
          <p:nvPr/>
        </p:nvSpPr>
        <p:spPr bwMode="auto">
          <a:xfrm>
            <a:off x="2304000" y="4572000"/>
            <a:ext cx="864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solidFill>
                  <a:srgbClr val="C00000"/>
                </a:solidFill>
                <a:effectLst/>
                <a:latin typeface="Constantia" panose="02030602050306030303" pitchFamily="18" charset="0"/>
              </a:rPr>
              <a:t>Old</a:t>
            </a:r>
            <a:r>
              <a:rPr lang="cs-CZ" sz="900" b="1" kern="0" dirty="0">
                <a:solidFill>
                  <a:srgbClr val="C00000"/>
                </a:solidFill>
                <a:effectLst/>
                <a:latin typeface="Constantia" panose="02030602050306030303" pitchFamily="18" charset="0"/>
              </a:rPr>
              <a:t> </a:t>
            </a:r>
            <a:r>
              <a:rPr lang="cs-CZ" sz="900" b="1" kern="0" dirty="0" err="1">
                <a:solidFill>
                  <a:srgbClr val="C00000"/>
                </a:solidFill>
                <a:effectLst/>
                <a:latin typeface="Constantia" panose="02030602050306030303" pitchFamily="18" charset="0"/>
              </a:rPr>
              <a:t>Palace</a:t>
            </a:r>
            <a:endParaRPr lang="en-GB" sz="900" kern="0" dirty="0">
              <a:solidFill>
                <a:srgbClr val="C00000"/>
              </a:solidFill>
              <a:effectLst/>
              <a:latin typeface="Constantia" panose="02030602050306030303" pitchFamily="18" charset="0"/>
            </a:endParaRPr>
          </a:p>
        </p:txBody>
      </p:sp>
      <p:pic>
        <p:nvPicPr>
          <p:cNvPr id="45078" name="Picture 22" descr="https://upload.wikimedia.org/wikipedia/commons/thumb/b/bc/Bamberg_Klein-Venedig_I.jpg/1280px-Bamberg_Klein-Venedig_I.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844" b="1844"/>
          <a:stretch/>
        </p:blipFill>
        <p:spPr bwMode="auto">
          <a:xfrm>
            <a:off x="3311924" y="4572000"/>
            <a:ext cx="32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4" name="Zástupný symbol pro text 2"/>
          <p:cNvSpPr txBox="1">
            <a:spLocks/>
          </p:cNvSpPr>
          <p:nvPr/>
        </p:nvSpPr>
        <p:spPr bwMode="auto">
          <a:xfrm>
            <a:off x="3531743" y="6498000"/>
            <a:ext cx="972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a:effectLst/>
                <a:latin typeface="Constantia" panose="02030602050306030303" pitchFamily="18" charset="0"/>
              </a:rPr>
              <a:t>Klein-</a:t>
            </a:r>
            <a:r>
              <a:rPr lang="cs-CZ" sz="900" b="1" kern="0" dirty="0" err="1">
                <a:effectLst/>
                <a:latin typeface="Constantia" panose="02030602050306030303" pitchFamily="18" charset="0"/>
              </a:rPr>
              <a:t>Venedig</a:t>
            </a:r>
            <a:endParaRPr lang="en-GB" sz="900" kern="0" dirty="0">
              <a:effectLst/>
              <a:latin typeface="Constantia" panose="02030602050306030303" pitchFamily="18" charset="0"/>
            </a:endParaRPr>
          </a:p>
        </p:txBody>
      </p:sp>
      <p:pic>
        <p:nvPicPr>
          <p:cNvPr id="45086" name="Picture 30" descr="http://upload.wikimedia.org/wikipedia/commons/4/4a/Bamberger_Dom_BW_7.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028" t="760" r="8186" b="7127"/>
          <a:stretch/>
        </p:blipFill>
        <p:spPr bwMode="auto">
          <a:xfrm>
            <a:off x="4017743" y="2304000"/>
            <a:ext cx="2520281"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5092" name="Picture 36" descr="http://nickwalters.org/wp-content/uploads/2015/03/Bamberg-Cathedral-Christian-history-today.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6066"/>
          <a:stretch/>
        </p:blipFill>
        <p:spPr bwMode="auto">
          <a:xfrm>
            <a:off x="8100000" y="0"/>
            <a:ext cx="733138" cy="90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5094" name="Picture 38" descr="http://www.hubert-herald.nl/ImpRomOttoIV_bestanden/image01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66000" y="2304000"/>
            <a:ext cx="14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3" name="Zástupný symbol pro text 2"/>
          <p:cNvSpPr txBox="1">
            <a:spLocks/>
          </p:cNvSpPr>
          <p:nvPr/>
        </p:nvSpPr>
        <p:spPr bwMode="auto">
          <a:xfrm>
            <a:off x="1512000" y="2305468"/>
            <a:ext cx="720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effectLst/>
                <a:latin typeface="Constantia" panose="02030602050306030303" pitchFamily="18" charset="0"/>
              </a:rPr>
              <a:t>Cathedral</a:t>
            </a:r>
            <a:r>
              <a:rPr lang="cs-CZ" sz="900" b="1" kern="0" dirty="0">
                <a:effectLst/>
                <a:latin typeface="Constantia" panose="02030602050306030303" pitchFamily="18" charset="0"/>
              </a:rPr>
              <a:t> </a:t>
            </a:r>
            <a:endParaRPr lang="en-GB" sz="900" kern="0" dirty="0">
              <a:effectLst/>
              <a:latin typeface="Constantia" panose="02030602050306030303" pitchFamily="18" charset="0"/>
            </a:endParaRPr>
          </a:p>
        </p:txBody>
      </p:sp>
      <p:pic>
        <p:nvPicPr>
          <p:cNvPr id="45098" name="Picture 42" descr="http://www.schlenkerla.de/sonstiges/druckvorlagen/bilder/Ausleger_am_Brauereiausschank_Schlenkerla.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0408" r="13916"/>
          <a:stretch/>
        </p:blipFill>
        <p:spPr bwMode="auto">
          <a:xfrm>
            <a:off x="6660000" y="4572000"/>
            <a:ext cx="23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62680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err="1">
                <a:solidFill>
                  <a:schemeClr val="tx1"/>
                </a:solidFill>
                <a:effectLst/>
                <a:latin typeface="Algerian" panose="04020705040A02060702" pitchFamily="82" charset="0"/>
              </a:rPr>
              <a:t>Margravial</a:t>
            </a:r>
            <a:r>
              <a:rPr lang="en-GB" sz="2800" b="1" dirty="0">
                <a:solidFill>
                  <a:schemeClr val="tx1"/>
                </a:solidFill>
                <a:effectLst/>
                <a:latin typeface="Algerian" panose="04020705040A02060702" pitchFamily="82" charset="0"/>
              </a:rPr>
              <a:t> Opera House Bayreuth</a:t>
            </a:r>
          </a:p>
        </p:txBody>
      </p:sp>
      <p:sp>
        <p:nvSpPr>
          <p:cNvPr id="7" name="Zástupný symbol pro text 2"/>
          <p:cNvSpPr>
            <a:spLocks noGrp="1"/>
          </p:cNvSpPr>
          <p:nvPr>
            <p:ph type="body" sz="half" idx="2"/>
          </p:nvPr>
        </p:nvSpPr>
        <p:spPr>
          <a:xfrm>
            <a:off x="0" y="900000"/>
            <a:ext cx="9144000" cy="1160848"/>
          </a:xfrm>
        </p:spPr>
        <p:txBody>
          <a:bodyPr/>
          <a:lstStyle/>
          <a:p>
            <a:pPr indent="-252000">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Masterpiece</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of Baroque theatre architecture</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1745</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1750</a:t>
            </a:r>
            <a:r>
              <a:rPr lang="cs-CZ" sz="1400" dirty="0">
                <a:solidFill>
                  <a:schemeClr val="accent4">
                    <a:lumMod val="10000"/>
                  </a:schemeClr>
                </a:solidFill>
                <a:effectLst/>
                <a:latin typeface="Constantia" panose="02030602050306030303" pitchFamily="18" charset="0"/>
              </a:rPr>
              <a:t>)</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Court</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opera house located not within palace but as urban element in public space</a:t>
            </a:r>
            <a:endParaRPr lang="cs-CZ" sz="16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Internal</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layout &amp; design of foyer &amp; stage area </a:t>
            </a:r>
            <a:r>
              <a:rPr lang="en-GB" sz="1600" dirty="0" err="1">
                <a:solidFill>
                  <a:schemeClr val="accent4">
                    <a:lumMod val="10000"/>
                  </a:schemeClr>
                </a:solidFill>
                <a:effectLst/>
                <a:latin typeface="Constantia" panose="02030602050306030303" pitchFamily="18" charset="0"/>
              </a:rPr>
              <a:t>incl</a:t>
            </a:r>
            <a:r>
              <a:rPr lang="en-GB" sz="1600" dirty="0">
                <a:solidFill>
                  <a:schemeClr val="accent4">
                    <a:lumMod val="10000"/>
                  </a:schemeClr>
                </a:solidFill>
                <a:effectLst/>
                <a:latin typeface="Constantia" panose="02030602050306030303" pitchFamily="18" charset="0"/>
              </a:rPr>
              <a:t> all original materials &amp; decoration preserved</a:t>
            </a:r>
            <a:endParaRPr lang="cs-CZ" sz="16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Bell-shaped auditorium of tiered loges built of wood</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lined with decoratively painted canvas</a:t>
            </a:r>
            <a:endParaRPr lang="cs-CZ" sz="1600" dirty="0">
              <a:solidFill>
                <a:schemeClr val="accent4">
                  <a:lumMod val="10000"/>
                </a:schemeClr>
              </a:solidFill>
              <a:effectLst/>
              <a:latin typeface="Constantia" panose="02030602050306030303" pitchFamily="18" charset="0"/>
            </a:endParaRPr>
          </a:p>
        </p:txBody>
      </p:sp>
      <p:pic>
        <p:nvPicPr>
          <p:cNvPr id="46082" name="Picture 2" descr="https://upload.wikimedia.org/wikipedia/commons/thumb/5/53/Bayreuth_Fassade.jpg/1280px-Bayreuth_Fassad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042414" y="2088000"/>
            <a:ext cx="32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6088" name="Picture 8" descr="http://www.sanierung-opernhaus-bayreuth.de/img/layout/bayreuth-07_140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66" b="3366"/>
          <a:stretch/>
        </p:blipFill>
        <p:spPr bwMode="auto">
          <a:xfrm>
            <a:off x="1763688" y="4371193"/>
            <a:ext cx="32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6092" name="Picture 12" descr="http://www.sanierung-opernhaus-bayreuth.de/img/layout/bayreuth-04_140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366" b="3366"/>
          <a:stretch/>
        </p:blipFill>
        <p:spPr bwMode="auto">
          <a:xfrm>
            <a:off x="5220000" y="4364984"/>
            <a:ext cx="32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6096" name="Picture 16" descr="https://c1.staticflickr.com/9/8097/8561692109_d53c410ec1_b.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01" b="401"/>
          <a:stretch/>
        </p:blipFill>
        <p:spPr bwMode="auto">
          <a:xfrm>
            <a:off x="4499992" y="2088000"/>
            <a:ext cx="32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99753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chemeClr val="tx1"/>
                </a:solidFill>
                <a:effectLst/>
                <a:latin typeface="Algerian" panose="04020705040A02060702" pitchFamily="82" charset="0"/>
              </a:rPr>
              <a:t>Old town of Regensburg with </a:t>
            </a:r>
            <a:r>
              <a:rPr lang="en-GB" sz="2800" b="1" dirty="0" err="1">
                <a:solidFill>
                  <a:schemeClr val="tx1"/>
                </a:solidFill>
                <a:effectLst/>
                <a:latin typeface="Algerian" panose="04020705040A02060702" pitchFamily="82" charset="0"/>
              </a:rPr>
              <a:t>Stadtamhof</a:t>
            </a:r>
            <a:endParaRPr lang="en-GB" sz="2800" b="1" dirty="0">
              <a:solidFill>
                <a:schemeClr val="tx1"/>
              </a:solidFill>
              <a:effectLst/>
              <a:latin typeface="Algerian" panose="04020705040A02060702" pitchFamily="82" charset="0"/>
            </a:endParaRPr>
          </a:p>
        </p:txBody>
      </p:sp>
      <p:sp>
        <p:nvSpPr>
          <p:cNvPr id="7" name="Zástupný symbol pro text 2"/>
          <p:cNvSpPr>
            <a:spLocks noGrp="1"/>
          </p:cNvSpPr>
          <p:nvPr>
            <p:ph type="body" sz="half" idx="2"/>
          </p:nvPr>
        </p:nvSpPr>
        <p:spPr>
          <a:xfrm>
            <a:off x="0" y="900000"/>
            <a:ext cx="9144000" cy="620552"/>
          </a:xfrm>
        </p:spPr>
        <p:txBody>
          <a:bodyPr/>
          <a:lstStyle/>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Exceptional</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example of medieval trading centre</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Roman, Romanesque &amp; Gothic buildings</a:t>
            </a:r>
            <a:r>
              <a:rPr lang="cs-CZ" sz="1400" dirty="0">
                <a:solidFill>
                  <a:schemeClr val="accent4">
                    <a:lumMod val="10000"/>
                  </a:schemeClr>
                </a:solidFill>
                <a:effectLst/>
                <a:latin typeface="Constantia" panose="02030602050306030303" pitchFamily="18" charset="0"/>
              </a:rPr>
              <a:t>)</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Meeting</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place of Imperial Assemblies</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seat of Imperial Diet general assemblies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until 19c</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 remains of </a:t>
            </a:r>
            <a:r>
              <a:rPr lang="cs-CZ" sz="1400" dirty="0">
                <a:solidFill>
                  <a:schemeClr val="accent4">
                    <a:lumMod val="10000"/>
                  </a:schemeClr>
                </a:solidFill>
                <a:effectLst/>
                <a:latin typeface="Constantia" panose="02030602050306030303" pitchFamily="18" charset="0"/>
              </a:rPr>
              <a:t>2</a:t>
            </a:r>
            <a:r>
              <a:rPr lang="en-GB" sz="1400" dirty="0">
                <a:solidFill>
                  <a:schemeClr val="accent4">
                    <a:lumMod val="10000"/>
                  </a:schemeClr>
                </a:solidFill>
                <a:effectLst/>
                <a:latin typeface="Constantia" panose="02030602050306030303" pitchFamily="18" charset="0"/>
              </a:rPr>
              <a:t> imperial Palatine palaces from 9c</a:t>
            </a:r>
            <a:r>
              <a:rPr lang="cs-CZ" sz="1400" dirty="0">
                <a:solidFill>
                  <a:schemeClr val="accent4">
                    <a:lumMod val="10000"/>
                  </a:schemeClr>
                </a:solidFill>
                <a:effectLst/>
                <a:latin typeface="Constantia" panose="02030602050306030303" pitchFamily="18" charset="0"/>
              </a:rPr>
              <a:t>)</a:t>
            </a:r>
            <a:endParaRPr lang="cs-CZ" sz="1600" dirty="0">
              <a:solidFill>
                <a:srgbClr val="C00000"/>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Patrician towers, </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Old Bridge </a:t>
            </a:r>
            <a:r>
              <a:rPr lang="cs-CZ" sz="1400" dirty="0">
                <a:solidFill>
                  <a:schemeClr val="accent4">
                    <a:lumMod val="10000"/>
                  </a:schemeClr>
                </a:solidFill>
                <a:effectLst/>
                <a:latin typeface="Constantia" panose="02030602050306030303" pitchFamily="18" charset="0"/>
              </a:rPr>
              <a:t>(12c)</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Old Chapel </a:t>
            </a:r>
            <a:r>
              <a:rPr lang="en-GB" sz="1400" dirty="0">
                <a:solidFill>
                  <a:schemeClr val="accent4">
                    <a:lumMod val="10000"/>
                  </a:schemeClr>
                </a:solidFill>
                <a:effectLst/>
                <a:latin typeface="Constantia" panose="02030602050306030303" pitchFamily="18" charset="0"/>
              </a:rPr>
              <a:t>(</a:t>
            </a:r>
            <a:r>
              <a:rPr lang="en-GB" sz="1400" dirty="0" err="1">
                <a:solidFill>
                  <a:schemeClr val="accent4">
                    <a:lumMod val="10000"/>
                  </a:schemeClr>
                </a:solidFill>
                <a:effectLst/>
                <a:latin typeface="Constantia" panose="02030602050306030303" pitchFamily="18" charset="0"/>
              </a:rPr>
              <a:t>Alte</a:t>
            </a:r>
            <a:r>
              <a:rPr lang="en-GB" sz="1400" dirty="0">
                <a:solidFill>
                  <a:schemeClr val="accent4">
                    <a:lumMod val="10000"/>
                  </a:schemeClr>
                </a:solidFill>
                <a:effectLst/>
                <a:latin typeface="Constantia" panose="02030602050306030303" pitchFamily="18" charset="0"/>
              </a:rPr>
              <a:t> </a:t>
            </a:r>
            <a:r>
              <a:rPr lang="en-GB" sz="1400" dirty="0" err="1">
                <a:solidFill>
                  <a:schemeClr val="accent4">
                    <a:lumMod val="10000"/>
                  </a:schemeClr>
                </a:solidFill>
                <a:effectLst/>
                <a:latin typeface="Constantia" panose="02030602050306030303" pitchFamily="18" charset="0"/>
              </a:rPr>
              <a:t>Kapelle</a:t>
            </a:r>
            <a:r>
              <a:rPr lang="cs-CZ" sz="14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9c</a:t>
            </a:r>
            <a:r>
              <a:rPr lang="cs-CZ" sz="14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Lower Monastery </a:t>
            </a:r>
            <a:r>
              <a:rPr lang="en-GB" sz="1400" dirty="0">
                <a:solidFill>
                  <a:schemeClr val="accent4">
                    <a:lumMod val="10000"/>
                  </a:schemeClr>
                </a:solidFill>
                <a:effectLst/>
                <a:latin typeface="Constantia" panose="02030602050306030303" pitchFamily="18" charset="0"/>
              </a:rPr>
              <a:t>(</a:t>
            </a:r>
            <a:r>
              <a:rPr lang="en-GB" sz="1400" dirty="0" err="1">
                <a:solidFill>
                  <a:schemeClr val="accent4">
                    <a:lumMod val="10000"/>
                  </a:schemeClr>
                </a:solidFill>
                <a:effectLst/>
                <a:latin typeface="Constantia" panose="02030602050306030303" pitchFamily="18" charset="0"/>
              </a:rPr>
              <a:t>Niedermünster</a:t>
            </a:r>
            <a:r>
              <a:rPr lang="cs-CZ" sz="1400" dirty="0">
                <a:solidFill>
                  <a:schemeClr val="accent4">
                    <a:lumMod val="10000"/>
                  </a:schemeClr>
                </a:solidFill>
                <a:effectLst/>
                <a:latin typeface="Constantia" panose="02030602050306030303" pitchFamily="18" charset="0"/>
              </a:rPr>
              <a:t>, 9c</a:t>
            </a:r>
            <a:r>
              <a:rPr lang="en-GB" sz="1400" dirty="0">
                <a:solidFill>
                  <a:schemeClr val="accent4">
                    <a:lumMod val="10000"/>
                  </a:schemeClr>
                </a:solidFill>
                <a:effectLst/>
                <a:latin typeface="Constantia" panose="02030602050306030303" pitchFamily="18" charset="0"/>
              </a:rPr>
              <a:t>)</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Higher Monastery </a:t>
            </a:r>
            <a:r>
              <a:rPr lang="en-GB" sz="1400" dirty="0">
                <a:solidFill>
                  <a:schemeClr val="accent4">
                    <a:lumMod val="10000"/>
                  </a:schemeClr>
                </a:solidFill>
                <a:effectLst/>
                <a:latin typeface="Constantia" panose="02030602050306030303" pitchFamily="18" charset="0"/>
              </a:rPr>
              <a:t>(</a:t>
            </a:r>
            <a:r>
              <a:rPr lang="en-GB" sz="1400" dirty="0" err="1">
                <a:solidFill>
                  <a:schemeClr val="accent4">
                    <a:lumMod val="10000"/>
                  </a:schemeClr>
                </a:solidFill>
                <a:effectLst/>
                <a:latin typeface="Constantia" panose="02030602050306030303" pitchFamily="18" charset="0"/>
              </a:rPr>
              <a:t>Obermünster</a:t>
            </a:r>
            <a:r>
              <a:rPr lang="cs-CZ" sz="14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1010</a:t>
            </a:r>
            <a:r>
              <a:rPr lang="cs-CZ" sz="1400" dirty="0">
                <a:solidFill>
                  <a:schemeClr val="accent4">
                    <a:lumMod val="10000"/>
                  </a:schemeClr>
                </a:solidFill>
                <a:effectLst/>
                <a:latin typeface="Constantia" panose="02030602050306030303" pitchFamily="18" charset="0"/>
              </a:rPr>
              <a:t>)</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Cathedral </a:t>
            </a:r>
            <a:r>
              <a:rPr lang="en-GB" sz="1400" dirty="0">
                <a:solidFill>
                  <a:schemeClr val="accent4">
                    <a:lumMod val="10000"/>
                  </a:schemeClr>
                </a:solidFill>
                <a:effectLst/>
                <a:latin typeface="Constantia" panose="02030602050306030303" pitchFamily="18" charset="0"/>
              </a:rPr>
              <a:t>(Dom</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 1275</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1634</a:t>
            </a:r>
            <a:r>
              <a:rPr lang="cs-CZ" sz="14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Church of Saint James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12</a:t>
            </a:r>
            <a:r>
              <a:rPr lang="cs-CZ" sz="1400" dirty="0">
                <a:solidFill>
                  <a:schemeClr val="accent4">
                    <a:lumMod val="10000"/>
                  </a:schemeClr>
                </a:solidFill>
                <a:effectLst/>
                <a:latin typeface="Constantia" panose="02030602050306030303" pitchFamily="18" charset="0"/>
              </a:rPr>
              <a:t>c)</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abbey church of Saint </a:t>
            </a:r>
            <a:r>
              <a:rPr lang="en-GB" sz="1600" dirty="0" err="1">
                <a:solidFill>
                  <a:schemeClr val="accent4">
                    <a:lumMod val="10000"/>
                  </a:schemeClr>
                </a:solidFill>
                <a:effectLst/>
                <a:latin typeface="Constantia" panose="02030602050306030303" pitchFamily="18" charset="0"/>
              </a:rPr>
              <a:t>Emmeram</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13c</a:t>
            </a:r>
            <a:r>
              <a:rPr lang="cs-CZ" sz="1400" dirty="0">
                <a:solidFill>
                  <a:schemeClr val="accent4">
                    <a:lumMod val="10000"/>
                  </a:schemeClr>
                </a:solidFill>
                <a:effectLst/>
                <a:latin typeface="Constantia" panose="02030602050306030303" pitchFamily="18" charset="0"/>
              </a:rPr>
              <a:t>, 1809 – </a:t>
            </a:r>
            <a:r>
              <a:rPr lang="en-GB" sz="1400" dirty="0">
                <a:solidFill>
                  <a:schemeClr val="accent4">
                    <a:lumMod val="10000"/>
                  </a:schemeClr>
                </a:solidFill>
                <a:effectLst/>
                <a:latin typeface="Constantia" panose="02030602050306030303" pitchFamily="18" charset="0"/>
              </a:rPr>
              <a:t>converted into palace for the prince of Thurn and Taxis</a:t>
            </a:r>
            <a:r>
              <a:rPr lang="cs-CZ" sz="1400" dirty="0">
                <a:solidFill>
                  <a:schemeClr val="accent4">
                    <a:lumMod val="10000"/>
                  </a:schemeClr>
                </a:solidFill>
                <a:effectLst/>
                <a:latin typeface="Constantia" panose="02030602050306030303" pitchFamily="18" charset="0"/>
              </a:rPr>
              <a:t>)</a:t>
            </a:r>
            <a:endParaRPr lang="cs-CZ" sz="1600" dirty="0">
              <a:solidFill>
                <a:schemeClr val="accent4">
                  <a:lumMod val="10000"/>
                </a:schemeClr>
              </a:solidFill>
              <a:effectLst/>
              <a:latin typeface="Constantia" panose="02030602050306030303" pitchFamily="18" charset="0"/>
            </a:endParaRPr>
          </a:p>
        </p:txBody>
      </p:sp>
      <p:pic>
        <p:nvPicPr>
          <p:cNvPr id="51202" name="Picture 2" descr="Rgbg-dom und rathau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088" r="6088"/>
          <a:stretch/>
        </p:blipFill>
        <p:spPr bwMode="auto">
          <a:xfrm>
            <a:off x="144000" y="2484000"/>
            <a:ext cx="3132000" cy="2088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206" name="Picture 6" descr="https://upload.wikimedia.org/wikipedia/commons/1/17/SchlossThurnundTaxis201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531" b="5531"/>
          <a:stretch/>
        </p:blipFill>
        <p:spPr bwMode="auto">
          <a:xfrm>
            <a:off x="5868000" y="2484000"/>
            <a:ext cx="3132000" cy="2088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Zástupný symbol pro text 2"/>
          <p:cNvSpPr txBox="1">
            <a:spLocks/>
          </p:cNvSpPr>
          <p:nvPr/>
        </p:nvSpPr>
        <p:spPr bwMode="auto">
          <a:xfrm>
            <a:off x="5976000" y="2484000"/>
            <a:ext cx="1080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a:solidFill>
                  <a:srgbClr val="C00000"/>
                </a:solidFill>
                <a:effectLst/>
                <a:latin typeface="Constantia" panose="02030602050306030303" pitchFamily="18" charset="0"/>
              </a:rPr>
              <a:t>Saint </a:t>
            </a:r>
            <a:r>
              <a:rPr lang="cs-CZ" sz="900" b="1" kern="0" dirty="0" err="1">
                <a:solidFill>
                  <a:srgbClr val="C00000"/>
                </a:solidFill>
                <a:effectLst/>
                <a:latin typeface="Constantia" panose="02030602050306030303" pitchFamily="18" charset="0"/>
              </a:rPr>
              <a:t>Emmeram</a:t>
            </a:r>
            <a:endParaRPr lang="en-GB" sz="900" kern="0" dirty="0">
              <a:solidFill>
                <a:srgbClr val="C00000"/>
              </a:solidFill>
              <a:effectLst/>
              <a:latin typeface="Constantia" panose="02030602050306030303" pitchFamily="18" charset="0"/>
            </a:endParaRPr>
          </a:p>
        </p:txBody>
      </p:sp>
      <p:pic>
        <p:nvPicPr>
          <p:cNvPr id="51210" name="Picture 10" descr="http://download.viamichelin.com/images/gv/DEUBY0024B_1.jpg"/>
          <p:cNvPicPr>
            <a:picLocks noChangeAspect="1" noChangeArrowheads="1"/>
          </p:cNvPicPr>
          <p:nvPr/>
        </p:nvPicPr>
        <p:blipFill rotWithShape="1">
          <a:blip r:embed="rId4">
            <a:extLst>
              <a:ext uri="{28A0092B-C50C-407E-A947-70E740481C1C}">
                <a14:useLocalDpi xmlns:a14="http://schemas.microsoft.com/office/drawing/2010/main" val="0"/>
              </a:ext>
            </a:extLst>
          </a:blip>
          <a:srcRect t="238" r="25850" b="238"/>
          <a:stretch/>
        </p:blipFill>
        <p:spPr bwMode="auto">
          <a:xfrm>
            <a:off x="3401740" y="4680000"/>
            <a:ext cx="2340000" cy="2088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2" name="Zástupný symbol pro text 2"/>
          <p:cNvSpPr txBox="1">
            <a:spLocks/>
          </p:cNvSpPr>
          <p:nvPr/>
        </p:nvSpPr>
        <p:spPr bwMode="auto">
          <a:xfrm>
            <a:off x="4101768" y="4680000"/>
            <a:ext cx="864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solidFill>
                  <a:srgbClr val="C00000"/>
                </a:solidFill>
                <a:effectLst/>
                <a:latin typeface="Constantia" panose="02030602050306030303" pitchFamily="18" charset="0"/>
              </a:rPr>
              <a:t>Old</a:t>
            </a:r>
            <a:r>
              <a:rPr lang="cs-CZ" sz="900" b="1" kern="0" dirty="0">
                <a:solidFill>
                  <a:srgbClr val="C00000"/>
                </a:solidFill>
                <a:effectLst/>
                <a:latin typeface="Constantia" panose="02030602050306030303" pitchFamily="18" charset="0"/>
              </a:rPr>
              <a:t> </a:t>
            </a:r>
            <a:r>
              <a:rPr lang="cs-CZ" sz="900" b="1" kern="0" dirty="0" err="1">
                <a:solidFill>
                  <a:srgbClr val="C00000"/>
                </a:solidFill>
                <a:effectLst/>
                <a:latin typeface="Constantia" panose="02030602050306030303" pitchFamily="18" charset="0"/>
              </a:rPr>
              <a:t>Chapel</a:t>
            </a:r>
            <a:endParaRPr lang="en-GB" sz="900" kern="0" dirty="0">
              <a:solidFill>
                <a:srgbClr val="C00000"/>
              </a:solidFill>
              <a:effectLst/>
              <a:latin typeface="Constantia" panose="02030602050306030303" pitchFamily="18" charset="0"/>
            </a:endParaRPr>
          </a:p>
        </p:txBody>
      </p:sp>
      <p:pic>
        <p:nvPicPr>
          <p:cNvPr id="51214" name="Picture 14" descr="http://i0.wp.com/germanyiswunderbar.com/wp-content/uploads/Salzstadel_Stadt-Regensburg-Bilddokumentatio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 r="42"/>
          <a:stretch/>
        </p:blipFill>
        <p:spPr bwMode="auto">
          <a:xfrm>
            <a:off x="5868000" y="4678136"/>
            <a:ext cx="3132000" cy="2088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226" name="Picture 26" descr="http://www.tsandm.com/danube/0ca58900.jpg"/>
          <p:cNvPicPr>
            <a:picLocks noChangeAspect="1" noChangeArrowheads="1"/>
          </p:cNvPicPr>
          <p:nvPr/>
        </p:nvPicPr>
        <p:blipFill rotWithShape="1">
          <a:blip r:embed="rId6">
            <a:extLst>
              <a:ext uri="{28A0092B-C50C-407E-A947-70E740481C1C}">
                <a14:useLocalDpi xmlns:a14="http://schemas.microsoft.com/office/drawing/2010/main" val="0"/>
              </a:ext>
            </a:extLst>
          </a:blip>
          <a:srcRect l="42" r="42"/>
          <a:stretch/>
        </p:blipFill>
        <p:spPr bwMode="auto">
          <a:xfrm>
            <a:off x="144000" y="4680000"/>
            <a:ext cx="3132000" cy="2088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228" name="Picture 28" descr="http://www.planetware.com/photos-large/D/germany-regensburg-old-cornmarket-town-hall.jpg"/>
          <p:cNvPicPr>
            <a:picLocks noChangeAspect="1" noChangeArrowheads="1"/>
          </p:cNvPicPr>
          <p:nvPr/>
        </p:nvPicPr>
        <p:blipFill rotWithShape="1">
          <a:blip r:embed="rId7">
            <a:extLst>
              <a:ext uri="{28A0092B-C50C-407E-A947-70E740481C1C}">
                <a14:useLocalDpi xmlns:a14="http://schemas.microsoft.com/office/drawing/2010/main" val="0"/>
              </a:ext>
            </a:extLst>
          </a:blip>
          <a:srcRect l="7037" r="17542"/>
          <a:stretch/>
        </p:blipFill>
        <p:spPr bwMode="auto">
          <a:xfrm>
            <a:off x="3401740" y="2484000"/>
            <a:ext cx="2340000" cy="2088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42337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chemeClr val="tx1"/>
                </a:solidFill>
                <a:effectLst/>
                <a:latin typeface="Algerian" panose="04020705040A02060702" pitchFamily="82" charset="0"/>
              </a:rPr>
              <a:t>Pilgrimage Church of </a:t>
            </a:r>
            <a:r>
              <a:rPr lang="en-GB" sz="2800" b="1" dirty="0" err="1">
                <a:solidFill>
                  <a:schemeClr val="tx1"/>
                </a:solidFill>
                <a:effectLst/>
                <a:latin typeface="Algerian" panose="04020705040A02060702" pitchFamily="82" charset="0"/>
              </a:rPr>
              <a:t>Wies</a:t>
            </a:r>
            <a:endParaRPr lang="en-GB" sz="2800" b="1" dirty="0">
              <a:solidFill>
                <a:schemeClr val="tx1"/>
              </a:solidFill>
              <a:effectLst/>
              <a:latin typeface="Algerian" panose="04020705040A02060702" pitchFamily="82" charset="0"/>
            </a:endParaRPr>
          </a:p>
        </p:txBody>
      </p:sp>
      <p:sp>
        <p:nvSpPr>
          <p:cNvPr id="7" name="Zástupný symbol pro text 2"/>
          <p:cNvSpPr>
            <a:spLocks noGrp="1"/>
          </p:cNvSpPr>
          <p:nvPr>
            <p:ph type="body" sz="half" idx="2"/>
          </p:nvPr>
        </p:nvSpPr>
        <p:spPr>
          <a:xfrm>
            <a:off x="0" y="900000"/>
            <a:ext cx="9144000" cy="872816"/>
          </a:xfrm>
        </p:spPr>
        <p:txBody>
          <a:bodyPr/>
          <a:lstStyle/>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Alpine valley in Bavaria</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oval plan</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1745</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1754, architect </a:t>
            </a:r>
            <a:r>
              <a:rPr lang="en-GB" sz="1600" dirty="0" err="1">
                <a:solidFill>
                  <a:schemeClr val="accent4">
                    <a:lumMod val="10000"/>
                  </a:schemeClr>
                </a:solidFill>
                <a:effectLst/>
                <a:latin typeface="Constantia" panose="02030602050306030303" pitchFamily="18" charset="0"/>
              </a:rPr>
              <a:t>Dominikus</a:t>
            </a:r>
            <a:r>
              <a:rPr lang="en-GB" sz="1600" dirty="0">
                <a:solidFill>
                  <a:schemeClr val="accent4">
                    <a:lumMod val="10000"/>
                  </a:schemeClr>
                </a:solidFill>
                <a:effectLst/>
                <a:latin typeface="Constantia" panose="02030602050306030303" pitchFamily="18" charset="0"/>
              </a:rPr>
              <a:t> Zimmermann</a:t>
            </a:r>
            <a:endParaRPr lang="cs-CZ" sz="16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Pilgrimage</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church </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perfect masterpiece of Bavarian Rococo art</a:t>
            </a:r>
            <a:endParaRPr lang="cs-CZ" sz="16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Unique</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feature </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harmony between art &amp; countryside</a:t>
            </a:r>
            <a:endParaRPr lang="cs-CZ" sz="1600" dirty="0">
              <a:solidFill>
                <a:schemeClr val="accent4">
                  <a:lumMod val="10000"/>
                </a:schemeClr>
              </a:solidFill>
              <a:effectLst/>
              <a:latin typeface="Constantia" panose="02030602050306030303" pitchFamily="18" charset="0"/>
            </a:endParaRPr>
          </a:p>
        </p:txBody>
      </p:sp>
      <p:pic>
        <p:nvPicPr>
          <p:cNvPr id="50180" name="Picture 4" descr="http://www.bawaria.travel/data/mediadb/cms_pictures/%7Bd740be98-6b72-07e8-f440-8f0ec7595dcd%7D.jpe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84" r="4584"/>
          <a:stretch/>
        </p:blipFill>
        <p:spPr bwMode="auto">
          <a:xfrm>
            <a:off x="4932000" y="3996000"/>
            <a:ext cx="3618000" cy="2412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0186" name="Picture 10" descr="http://www.bayern.cn/data/mediadb/cms_pictures/%7B1666b327-9c2e-c359-d526-1ba72f803944%7D.jpeg"/>
          <p:cNvPicPr>
            <a:picLocks noChangeAspect="1" noChangeArrowheads="1"/>
          </p:cNvPicPr>
          <p:nvPr/>
        </p:nvPicPr>
        <p:blipFill rotWithShape="1">
          <a:blip r:embed="rId3">
            <a:extLst>
              <a:ext uri="{28A0092B-C50C-407E-A947-70E740481C1C}">
                <a14:useLocalDpi xmlns:a14="http://schemas.microsoft.com/office/drawing/2010/main" val="0"/>
              </a:ext>
            </a:extLst>
          </a:blip>
          <a:srcRect t="5556" b="5556"/>
          <a:stretch/>
        </p:blipFill>
        <p:spPr bwMode="auto">
          <a:xfrm>
            <a:off x="252000" y="1800000"/>
            <a:ext cx="3618000" cy="2412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0190" name="Picture 14" descr="http://www.timetravelturtle.com/wp-content/uploads/2014/08/German_Heritage-2014-26_web-lr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2" b="42"/>
          <a:stretch/>
        </p:blipFill>
        <p:spPr bwMode="auto">
          <a:xfrm>
            <a:off x="1115616" y="4320000"/>
            <a:ext cx="3618000" cy="2412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0192" name="Picture 16" descr="http://www.worldgreatestsites.com/pics/pilgrimage-church-of-wies.jpg"/>
          <p:cNvPicPr>
            <a:picLocks noChangeAspect="1" noChangeArrowheads="1"/>
          </p:cNvPicPr>
          <p:nvPr/>
        </p:nvPicPr>
        <p:blipFill rotWithShape="1">
          <a:blip r:embed="rId5">
            <a:extLst>
              <a:ext uri="{28A0092B-C50C-407E-A947-70E740481C1C}">
                <a14:useLocalDpi xmlns:a14="http://schemas.microsoft.com/office/drawing/2010/main" val="0"/>
              </a:ext>
            </a:extLst>
          </a:blip>
          <a:srcRect t="39470" b="2821"/>
          <a:stretch/>
        </p:blipFill>
        <p:spPr bwMode="auto">
          <a:xfrm>
            <a:off x="4068000" y="2034216"/>
            <a:ext cx="4845146" cy="1872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3251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1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cs-CZ" sz="2800" b="1" dirty="0" err="1">
                <a:solidFill>
                  <a:srgbClr val="FFFFFF"/>
                </a:solidFill>
                <a:effectLst/>
                <a:latin typeface="Algerian" panose="04020705040A02060702" pitchFamily="82" charset="0"/>
              </a:rPr>
              <a:t>Central</a:t>
            </a:r>
            <a:r>
              <a:rPr lang="cs-CZ" sz="2800" b="1" dirty="0">
                <a:solidFill>
                  <a:srgbClr val="FFFFFF"/>
                </a:solidFill>
                <a:effectLst/>
                <a:latin typeface="Algerian" panose="04020705040A02060702" pitchFamily="82" charset="0"/>
              </a:rPr>
              <a:t> </a:t>
            </a:r>
            <a:r>
              <a:rPr lang="cs-CZ" sz="2800" b="1" dirty="0" err="1">
                <a:solidFill>
                  <a:srgbClr val="FFFFFF"/>
                </a:solidFill>
                <a:effectLst/>
                <a:latin typeface="Algerian" panose="04020705040A02060702" pitchFamily="82" charset="0"/>
              </a:rPr>
              <a:t>Germany</a:t>
            </a:r>
            <a:endParaRPr lang="en-GB" sz="2800" b="1" dirty="0">
              <a:solidFill>
                <a:srgbClr val="FFFFFF"/>
              </a:solidFill>
              <a:effectLst/>
              <a:latin typeface="Algerian" panose="04020705040A02060702" pitchFamily="82" charset="0"/>
            </a:endParaRPr>
          </a:p>
        </p:txBody>
      </p:sp>
      <p:sp>
        <p:nvSpPr>
          <p:cNvPr id="17" name="Zástupný symbol pro text 2"/>
          <p:cNvSpPr>
            <a:spLocks noGrp="1"/>
          </p:cNvSpPr>
          <p:nvPr>
            <p:ph type="body" sz="half" idx="2"/>
          </p:nvPr>
        </p:nvSpPr>
        <p:spPr>
          <a:xfrm>
            <a:off x="0" y="900001"/>
            <a:ext cx="9144000" cy="886446"/>
          </a:xfrm>
        </p:spPr>
        <p:txBody>
          <a:bodyPr/>
          <a:lstStyle/>
          <a:p>
            <a:pPr marL="342000"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Hesse </a:t>
            </a:r>
            <a:r>
              <a:rPr lang="cs-CZ" sz="1400" dirty="0">
                <a:solidFill>
                  <a:schemeClr val="accent4">
                    <a:lumMod val="10000"/>
                  </a:schemeClr>
                </a:solidFill>
                <a:effectLst/>
                <a:latin typeface="Constantia" panose="02030602050306030303" pitchFamily="18" charset="0"/>
              </a:rPr>
              <a:t>(</a:t>
            </a:r>
            <a:r>
              <a:rPr lang="cs-CZ" sz="1400" dirty="0" err="1">
                <a:solidFill>
                  <a:schemeClr val="accent4">
                    <a:lumMod val="10000"/>
                  </a:schemeClr>
                </a:solidFill>
                <a:effectLst/>
                <a:latin typeface="Constantia" panose="02030602050306030303" pitchFamily="18" charset="0"/>
              </a:rPr>
              <a:t>Hessen</a:t>
            </a:r>
            <a:r>
              <a:rPr lang="cs-CZ" sz="1400" dirty="0">
                <a:solidFill>
                  <a:schemeClr val="accent4">
                    <a:lumMod val="10000"/>
                  </a:schemeClr>
                </a:solidFill>
                <a:effectLst/>
                <a:latin typeface="Constantia" panose="02030602050306030303" pitchFamily="18" charset="0"/>
              </a:rPr>
              <a:t>, Wiesbaden) </a:t>
            </a:r>
            <a:r>
              <a:rPr lang="en-GB" sz="1600" dirty="0">
                <a:solidFill>
                  <a:schemeClr val="accent4">
                    <a:lumMod val="10000"/>
                  </a:schemeClr>
                </a:solidFill>
                <a:effectLst/>
                <a:latin typeface="Constantia" panose="02030602050306030303" pitchFamily="18" charset="0"/>
              </a:rPr>
              <a:t>&amp; Thuringia</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cs-CZ" sz="1400" dirty="0" err="1">
                <a:solidFill>
                  <a:schemeClr val="accent4">
                    <a:lumMod val="10000"/>
                  </a:schemeClr>
                </a:solidFill>
                <a:effectLst/>
                <a:latin typeface="Constantia" panose="02030602050306030303" pitchFamily="18" charset="0"/>
              </a:rPr>
              <a:t>Thüringen</a:t>
            </a:r>
            <a:r>
              <a:rPr lang="cs-CZ" sz="1400" dirty="0">
                <a:solidFill>
                  <a:schemeClr val="accent4">
                    <a:lumMod val="10000"/>
                  </a:schemeClr>
                </a:solidFill>
                <a:effectLst/>
                <a:latin typeface="Constantia" panose="02030602050306030303" pitchFamily="18" charset="0"/>
              </a:rPr>
              <a:t>, Erfurt)</a:t>
            </a:r>
          </a:p>
          <a:p>
            <a:pPr marL="342000"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Hilly</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rural areas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green heart of Germany</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 fields &amp; forests</a:t>
            </a:r>
            <a:r>
              <a:rPr lang="cs-CZ" sz="1400" dirty="0">
                <a:solidFill>
                  <a:schemeClr val="accent4">
                    <a:lumMod val="10000"/>
                  </a:schemeClr>
                </a:solidFill>
                <a:effectLst/>
                <a:latin typeface="Constantia" panose="02030602050306030303" pitchFamily="18" charset="0"/>
              </a:rPr>
              <a:t>)</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ancient Thuringian Forest</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range of rounded mountains</a:t>
            </a:r>
            <a:r>
              <a:rPr lang="cs-CZ" sz="1400" dirty="0">
                <a:solidFill>
                  <a:schemeClr val="accent4">
                    <a:lumMod val="10000"/>
                  </a:schemeClr>
                </a:solidFill>
                <a:effectLst/>
                <a:latin typeface="Constantia" panose="02030602050306030303" pitchFamily="18" charset="0"/>
              </a:rPr>
              <a:t>)</a:t>
            </a:r>
            <a:r>
              <a:rPr lang="cs-CZ" sz="1600" dirty="0">
                <a:solidFill>
                  <a:schemeClr val="accent4">
                    <a:lumMod val="10000"/>
                  </a:schemeClr>
                </a:solidFill>
                <a:effectLst/>
                <a:latin typeface="Constantia" panose="02030602050306030303" pitchFamily="18" charset="0"/>
              </a:rPr>
              <a:t>, </a:t>
            </a:r>
            <a:r>
              <a:rPr lang="en-GB" sz="1600" dirty="0" err="1">
                <a:solidFill>
                  <a:schemeClr val="accent4">
                    <a:lumMod val="10000"/>
                  </a:schemeClr>
                </a:solidFill>
                <a:effectLst/>
                <a:latin typeface="Constantia" panose="02030602050306030303" pitchFamily="18" charset="0"/>
              </a:rPr>
              <a:t>Großer</a:t>
            </a:r>
            <a:r>
              <a:rPr lang="en-GB" sz="1600" dirty="0">
                <a:solidFill>
                  <a:schemeClr val="accent4">
                    <a:lumMod val="10000"/>
                  </a:schemeClr>
                </a:solidFill>
                <a:effectLst/>
                <a:latin typeface="Constantia" panose="02030602050306030303" pitchFamily="18" charset="0"/>
              </a:rPr>
              <a:t> </a:t>
            </a:r>
            <a:r>
              <a:rPr lang="en-GB" sz="1600" dirty="0" err="1">
                <a:solidFill>
                  <a:schemeClr val="accent4">
                    <a:lumMod val="10000"/>
                  </a:schemeClr>
                </a:solidFill>
                <a:effectLst/>
                <a:latin typeface="Constantia" panose="02030602050306030303" pitchFamily="18" charset="0"/>
              </a:rPr>
              <a:t>Beerberg</a:t>
            </a:r>
            <a:r>
              <a:rPr lang="en-GB" sz="16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(982 metres)</a:t>
            </a:r>
            <a:r>
              <a:rPr lang="en-GB" sz="1600" dirty="0">
                <a:solidFill>
                  <a:schemeClr val="accent4">
                    <a:lumMod val="10000"/>
                  </a:schemeClr>
                </a:solidFill>
                <a:effectLst/>
                <a:latin typeface="Constantia" panose="02030602050306030303" pitchFamily="18" charset="0"/>
              </a:rPr>
              <a:t> &amp; Wartburg Castle</a:t>
            </a:r>
            <a:endParaRPr lang="cs-CZ" sz="1600" dirty="0">
              <a:solidFill>
                <a:schemeClr val="accent4">
                  <a:lumMod val="10000"/>
                </a:schemeClr>
              </a:solidFill>
              <a:effectLst/>
              <a:latin typeface="Constantia" panose="02030602050306030303" pitchFamily="18" charset="0"/>
            </a:endParaRPr>
          </a:p>
          <a:p>
            <a:pPr marL="342000" indent="-252000">
              <a:spcBef>
                <a:spcPts val="200"/>
              </a:spcBef>
              <a:buClr>
                <a:schemeClr val="accent6">
                  <a:lumMod val="50000"/>
                </a:schemeClr>
              </a:buClr>
              <a:buSzPct val="100000"/>
              <a:buFont typeface="Wingdings" panose="05000000000000000000" pitchFamily="2" charset="2"/>
              <a:buChar char="§"/>
            </a:pPr>
            <a:endParaRPr lang="en-GB" sz="1600" dirty="0">
              <a:solidFill>
                <a:schemeClr val="accent4">
                  <a:lumMod val="10000"/>
                </a:schemeClr>
              </a:solidFill>
              <a:effectLst/>
              <a:latin typeface="Constantia" panose="02030602050306030303" pitchFamily="18" charset="0"/>
            </a:endParaRPr>
          </a:p>
        </p:txBody>
      </p:sp>
      <p:pic>
        <p:nvPicPr>
          <p:cNvPr id="5" name="Picture 12" descr="http://www.rootsweb.ancestry.com/%7Edeuham/gifs/landkartebrd.gif"/>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51530" y="1802496"/>
            <a:ext cx="159939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http://www.rootsweb.ancestry.com/%7Edeuham/gifs/landkartebrd.gif"/>
          <p:cNvPicPr>
            <a:picLocks noChangeAspect="1" noChangeArrowheads="1"/>
          </p:cNvPicPr>
          <p:nvPr/>
        </p:nvPicPr>
        <p:blipFill rotWithShape="1">
          <a:blip r:embed="rId4" cstate="print">
            <a:duotone>
              <a:prstClr val="black"/>
              <a:schemeClr val="accent1">
                <a:tint val="45000"/>
                <a:satMod val="400000"/>
              </a:schemeClr>
            </a:duotone>
            <a:extLst>
              <a:ext uri="{BEBA8EAE-BF5A-486C-A8C5-ECC9F3942E4B}">
                <a14:imgProps xmlns:a14="http://schemas.microsoft.com/office/drawing/2010/main">
                  <a14:imgLayer r:embed="rId3">
                    <a14:imgEffect>
                      <a14:backgroundRemoval t="42386" b="73626" l="19492" r="75000">
                        <a14:foregroundMark x1="33051" y1="72684" x2="33051" y2="72684"/>
                        <a14:foregroundMark x1="33898" y1="71272" x2="33898" y2="71272"/>
                        <a14:foregroundMark x1="51907" y1="60911" x2="52542" y2="60754"/>
                        <a14:foregroundMark x1="59110" y1="59027" x2="59110" y2="59027"/>
                        <a14:foregroundMark x1="59322" y1="60911" x2="59322" y2="60911"/>
                        <a14:foregroundMark x1="55085" y1="59812" x2="55085" y2="59812"/>
                        <a14:foregroundMark x1="66314" y1="57928" x2="66314" y2="57928"/>
                        <a14:foregroundMark x1="66737" y1="56986" x2="66737" y2="56986"/>
                        <a14:foregroundMark x1="70763" y1="55887" x2="70763" y2="55887"/>
                        <a14:foregroundMark x1="70127" y1="50235" x2="70127" y2="50235"/>
                        <a14:foregroundMark x1="71186" y1="50392" x2="71186" y2="50392"/>
                        <a14:foregroundMark x1="74364" y1="52433" x2="74364" y2="52433"/>
                        <a14:foregroundMark x1="27119" y1="65934" x2="27119" y2="65934"/>
                        <a14:foregroundMark x1="27119" y1="66562" x2="27119" y2="66562"/>
                        <a14:foregroundMark x1="27119" y1="67190" x2="27119" y2="67190"/>
                        <a14:foregroundMark x1="27754" y1="67661" x2="27754" y2="67661"/>
                        <a14:foregroundMark x1="28178" y1="68446" x2="28178" y2="68446"/>
                        <a14:foregroundMark x1="27119" y1="68760" x2="27119" y2="68760"/>
                        <a14:foregroundMark x1="26907" y1="69388" x2="26907" y2="69388"/>
                        <a14:foregroundMark x1="30085" y1="48509" x2="30085" y2="48509"/>
                        <a14:foregroundMark x1="31780" y1="49765" x2="31780" y2="49451"/>
                        <a14:foregroundMark x1="30085" y1="50863" x2="30085" y2="50863"/>
                        <a14:foregroundMark x1="25636" y1="54631" x2="25636" y2="54631"/>
                        <a14:foregroundMark x1="26695" y1="54317" x2="26695" y2="54317"/>
                        <a14:foregroundMark x1="24788" y1="55416" x2="24788" y2="55416"/>
                        <a14:foregroundMark x1="24576" y1="56672" x2="24576" y2="56672"/>
                        <a14:foregroundMark x1="23305" y1="64992" x2="23305" y2="64992"/>
                        <a14:foregroundMark x1="24576" y1="64678" x2="24576" y2="64678"/>
                        <a14:foregroundMark x1="25636" y1="64364" x2="25636" y2="64364"/>
                        <a14:foregroundMark x1="21822" y1="64364" x2="22669" y2="64364"/>
                        <a14:foregroundMark x1="22034" y1="65149" x2="22034" y2="65149"/>
                        <a14:foregroundMark x1="20975" y1="64364" x2="20975" y2="64364"/>
                        <a14:foregroundMark x1="31568" y1="47410" x2="31568" y2="47410"/>
                        <a14:foregroundMark x1="36229" y1="46468" x2="36229" y2="46468"/>
                        <a14:foregroundMark x1="37500" y1="45840" x2="37500" y2="45840"/>
                        <a14:foregroundMark x1="38347" y1="44584" x2="38347" y2="44584"/>
                        <a14:foregroundMark x1="34746" y1="45683" x2="34746" y2="45683"/>
                        <a14:foregroundMark x1="33686" y1="46154" x2="33686" y2="46154"/>
                        <a14:foregroundMark x1="68220" y1="52119" x2="68220" y2="52119"/>
                        <a14:foregroundMark x1="64831" y1="51020" x2="64831" y2="51020"/>
                        <a14:foregroundMark x1="63136" y1="50549" x2="63136" y2="50549"/>
                        <a14:foregroundMark x1="59958" y1="47253" x2="59958" y2="47253"/>
                        <a14:foregroundMark x1="58686" y1="46782" x2="58686" y2="46782"/>
                        <a14:foregroundMark x1="57415" y1="46782" x2="57415" y2="46782"/>
                        <a14:backgroundMark x1="72246" y1="46782" x2="72246" y2="46782"/>
                      </a14:backgroundRemoval>
                    </a14:imgEffect>
                    <a14:imgEffect>
                      <a14:saturation sat="0"/>
                    </a14:imgEffect>
                  </a14:imgLayer>
                </a14:imgProps>
              </a:ext>
              <a:ext uri="{28A0092B-C50C-407E-A947-70E740481C1C}">
                <a14:useLocalDpi xmlns:a14="http://schemas.microsoft.com/office/drawing/2010/main" val="0"/>
              </a:ext>
            </a:extLst>
          </a:blip>
          <a:srcRect l="18008" t="41964" r="23463" b="24699"/>
          <a:stretch/>
        </p:blipFill>
        <p:spPr bwMode="auto">
          <a:xfrm>
            <a:off x="539552" y="2708920"/>
            <a:ext cx="936104" cy="720080"/>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http://www.blogcdn.com/travel.aol.co.uk/media/2011/04/wiesbaden-germany-470a-050509.jpg"/>
          <p:cNvPicPr>
            <a:picLocks noChangeAspect="1" noChangeArrowheads="1"/>
          </p:cNvPicPr>
          <p:nvPr/>
        </p:nvPicPr>
        <p:blipFill rotWithShape="1">
          <a:blip r:embed="rId5">
            <a:extLst>
              <a:ext uri="{28A0092B-C50C-407E-A947-70E740481C1C}">
                <a14:useLocalDpi xmlns:a14="http://schemas.microsoft.com/office/drawing/2010/main" val="0"/>
              </a:ext>
            </a:extLst>
          </a:blip>
          <a:srcRect l="3974" r="4668"/>
          <a:stretch/>
        </p:blipFill>
        <p:spPr bwMode="auto">
          <a:xfrm>
            <a:off x="2132938" y="1908000"/>
            <a:ext cx="3312368"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9478" name="Picture 22" descr="http://2.bp.blogspot.com/-e32hHkrC8eE/UPLL0YVpD5I/AAAAAAAAEB0/1vmGlxx7U3g/s1600/Erfurt+Merchants+Bridge+Kr%C3%A4merbr%C3%BCck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421"/>
          <a:stretch/>
        </p:blipFill>
        <p:spPr bwMode="auto">
          <a:xfrm>
            <a:off x="6120000" y="4320000"/>
            <a:ext cx="288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9480" name="Picture 24" descr="https://upload.wikimedia.org/wikipedia/commons/2/29/Erfurt_cathedral_and_severi_church.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80000" y="1908000"/>
            <a:ext cx="2882268"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9" name="Zástupný symbol pro text 2"/>
          <p:cNvSpPr txBox="1">
            <a:spLocks/>
          </p:cNvSpPr>
          <p:nvPr/>
        </p:nvSpPr>
        <p:spPr bwMode="auto">
          <a:xfrm>
            <a:off x="2304000" y="1908000"/>
            <a:ext cx="828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a:solidFill>
                  <a:srgbClr val="C00000"/>
                </a:solidFill>
                <a:effectLst/>
                <a:latin typeface="Constantia" panose="02030602050306030303" pitchFamily="18" charset="0"/>
              </a:rPr>
              <a:t>Wiesbaden </a:t>
            </a:r>
            <a:endParaRPr lang="en-GB" sz="900" kern="0" dirty="0">
              <a:solidFill>
                <a:srgbClr val="C00000"/>
              </a:solidFill>
              <a:effectLst/>
              <a:latin typeface="Constantia" panose="02030602050306030303" pitchFamily="18" charset="0"/>
            </a:endParaRPr>
          </a:p>
        </p:txBody>
      </p:sp>
      <p:sp>
        <p:nvSpPr>
          <p:cNvPr id="21" name="Zástupný symbol pro text 2"/>
          <p:cNvSpPr txBox="1">
            <a:spLocks/>
          </p:cNvSpPr>
          <p:nvPr/>
        </p:nvSpPr>
        <p:spPr bwMode="auto">
          <a:xfrm>
            <a:off x="5773959" y="1908000"/>
            <a:ext cx="540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a:solidFill>
                  <a:srgbClr val="C00000"/>
                </a:solidFill>
                <a:effectLst/>
                <a:latin typeface="Constantia" panose="02030602050306030303" pitchFamily="18" charset="0"/>
              </a:rPr>
              <a:t>Erfurt </a:t>
            </a:r>
            <a:endParaRPr lang="en-GB" sz="900" kern="0" dirty="0">
              <a:solidFill>
                <a:srgbClr val="C00000"/>
              </a:solidFill>
              <a:effectLst/>
              <a:latin typeface="Constantia" panose="02030602050306030303" pitchFamily="18" charset="0"/>
            </a:endParaRPr>
          </a:p>
        </p:txBody>
      </p:sp>
      <p:pic>
        <p:nvPicPr>
          <p:cNvPr id="19484" name="Picture 28" descr="Grosser Beerberg.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4000" y="4320000"/>
            <a:ext cx="288159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9488" name="Picture 32" descr="Wartburg Eisenach DSCN351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32000" y="4320000"/>
            <a:ext cx="288159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6" name="Zástupný symbol pro text 2"/>
          <p:cNvSpPr txBox="1">
            <a:spLocks/>
          </p:cNvSpPr>
          <p:nvPr/>
        </p:nvSpPr>
        <p:spPr bwMode="auto">
          <a:xfrm>
            <a:off x="8208000" y="4320000"/>
            <a:ext cx="540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a:solidFill>
                  <a:srgbClr val="C00000"/>
                </a:solidFill>
                <a:effectLst/>
                <a:latin typeface="Constantia" panose="02030602050306030303" pitchFamily="18" charset="0"/>
              </a:rPr>
              <a:t>Erfurt </a:t>
            </a:r>
            <a:endParaRPr lang="en-GB" sz="900" kern="0" dirty="0">
              <a:solidFill>
                <a:srgbClr val="C00000"/>
              </a:solidFill>
              <a:effectLst/>
              <a:latin typeface="Constantia" panose="02030602050306030303" pitchFamily="18" charset="0"/>
            </a:endParaRPr>
          </a:p>
        </p:txBody>
      </p:sp>
    </p:spTree>
    <p:extLst>
      <p:ext uri="{BB962C8B-B14F-4D97-AF65-F5344CB8AC3E}">
        <p14:creationId xmlns:p14="http://schemas.microsoft.com/office/powerpoint/2010/main" val="146102048"/>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chemeClr val="tx1"/>
                </a:solidFill>
                <a:effectLst/>
                <a:latin typeface="Algerian" panose="04020705040A02060702" pitchFamily="82" charset="0"/>
              </a:rPr>
              <a:t>Monastic Island of </a:t>
            </a:r>
            <a:r>
              <a:rPr lang="en-GB" sz="2800" b="1" dirty="0" err="1">
                <a:solidFill>
                  <a:schemeClr val="tx1"/>
                </a:solidFill>
                <a:effectLst/>
                <a:latin typeface="Algerian" panose="04020705040A02060702" pitchFamily="82" charset="0"/>
              </a:rPr>
              <a:t>Reichenau</a:t>
            </a:r>
            <a:endParaRPr lang="en-GB" sz="2800" b="1" dirty="0">
              <a:solidFill>
                <a:schemeClr val="tx1"/>
              </a:solidFill>
              <a:effectLst/>
              <a:latin typeface="Algerian" panose="04020705040A02060702" pitchFamily="82" charset="0"/>
            </a:endParaRPr>
          </a:p>
        </p:txBody>
      </p:sp>
      <p:sp>
        <p:nvSpPr>
          <p:cNvPr id="7" name="Zástupný symbol pro text 2"/>
          <p:cNvSpPr>
            <a:spLocks noGrp="1"/>
          </p:cNvSpPr>
          <p:nvPr>
            <p:ph type="body" sz="half" idx="2"/>
          </p:nvPr>
        </p:nvSpPr>
        <p:spPr>
          <a:xfrm>
            <a:off x="0" y="900000"/>
            <a:ext cx="9144000" cy="620552"/>
          </a:xfrm>
        </p:spPr>
        <p:txBody>
          <a:bodyPr/>
          <a:lstStyle/>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Lake Constance</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preserves traces of Benedictine monastery </a:t>
            </a:r>
            <a:r>
              <a:rPr lang="cs-CZ" sz="1400" dirty="0">
                <a:solidFill>
                  <a:schemeClr val="accent4">
                    <a:lumMod val="10000"/>
                  </a:schemeClr>
                </a:solidFill>
                <a:effectLst/>
                <a:latin typeface="Constantia" panose="02030602050306030303" pitchFamily="18" charset="0"/>
              </a:rPr>
              <a:t>(724)</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Centre</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of remarkable spiritual, intellectual &amp; artistic influence</a:t>
            </a:r>
            <a:endParaRPr lang="cs-CZ" sz="16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Churches</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of Virgin Mary and Marcus, of Saints Peter and Paul, of Saint George</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9</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11c, elements of Carolingian, Ottonian</a:t>
            </a:r>
            <a:r>
              <a:rPr lang="cs-CZ" sz="1400" dirty="0">
                <a:solidFill>
                  <a:schemeClr val="accent4">
                    <a:lumMod val="10000"/>
                  </a:schemeClr>
                </a:solidFill>
                <a:effectLst/>
                <a:latin typeface="Constantia" panose="02030602050306030303" pitchFamily="18" charset="0"/>
              </a:rPr>
              <a:t> &amp;</a:t>
            </a:r>
            <a:r>
              <a:rPr lang="en-GB" sz="1400" dirty="0">
                <a:solidFill>
                  <a:schemeClr val="accent4">
                    <a:lumMod val="10000"/>
                  </a:schemeClr>
                </a:solidFill>
                <a:effectLst/>
                <a:latin typeface="Constantia" panose="02030602050306030303" pitchFamily="18" charset="0"/>
              </a:rPr>
              <a:t> </a:t>
            </a:r>
            <a:r>
              <a:rPr lang="en-GB" sz="1400" dirty="0" err="1">
                <a:solidFill>
                  <a:schemeClr val="accent4">
                    <a:lumMod val="10000"/>
                  </a:schemeClr>
                </a:solidFill>
                <a:effectLst/>
                <a:latin typeface="Constantia" panose="02030602050306030303" pitchFamily="18" charset="0"/>
              </a:rPr>
              <a:t>Salian</a:t>
            </a:r>
            <a:r>
              <a:rPr lang="en-GB" sz="1400" dirty="0">
                <a:solidFill>
                  <a:schemeClr val="accent4">
                    <a:lumMod val="10000"/>
                  </a:schemeClr>
                </a:solidFill>
                <a:effectLst/>
                <a:latin typeface="Constantia" panose="02030602050306030303" pitchFamily="18" charset="0"/>
              </a:rPr>
              <a:t> architecture</a:t>
            </a:r>
            <a:r>
              <a:rPr lang="cs-CZ" sz="1400" dirty="0">
                <a:solidFill>
                  <a:schemeClr val="accent4">
                    <a:lumMod val="10000"/>
                  </a:schemeClr>
                </a:solidFill>
                <a:effectLst/>
                <a:latin typeface="Constantia" panose="02030602050306030303" pitchFamily="18" charset="0"/>
              </a:rPr>
              <a:t>)</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Monumental</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Ottonian murals of miracles of Christ in Saint George</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10c</a:t>
            </a:r>
            <a:r>
              <a:rPr lang="cs-CZ" sz="1400" dirty="0">
                <a:solidFill>
                  <a:schemeClr val="accent4">
                    <a:lumMod val="10000"/>
                  </a:schemeClr>
                </a:solidFill>
                <a:effectLst/>
                <a:latin typeface="Constantia" panose="02030602050306030303" pitchFamily="18" charset="0"/>
              </a:rPr>
              <a:t>)</a:t>
            </a:r>
          </a:p>
        </p:txBody>
      </p:sp>
      <p:pic>
        <p:nvPicPr>
          <p:cNvPr id="49158" name="Picture 6" descr="https://upload.wikimedia.org/wikipedia/commons/thumb/6/65/StGeorgReichenau-pjt.jpg/1280px-StGeorgReichenau-pj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26" t="1254" r="9076" b="1254"/>
          <a:stretch/>
        </p:blipFill>
        <p:spPr bwMode="auto">
          <a:xfrm>
            <a:off x="3131840" y="2268000"/>
            <a:ext cx="288032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9166" name="Picture 14" descr="http://visualdata.dw.com/specials/welterbe/images/gallery/r8/r8_1.jpg"/>
          <p:cNvPicPr>
            <a:picLocks noChangeAspect="1" noChangeArrowheads="1"/>
          </p:cNvPicPr>
          <p:nvPr/>
        </p:nvPicPr>
        <p:blipFill rotWithShape="1">
          <a:blip r:embed="rId3">
            <a:extLst>
              <a:ext uri="{28A0092B-C50C-407E-A947-70E740481C1C}">
                <a14:useLocalDpi xmlns:a14="http://schemas.microsoft.com/office/drawing/2010/main" val="0"/>
              </a:ext>
            </a:extLst>
          </a:blip>
          <a:srcRect l="9925" r="7772"/>
          <a:stretch/>
        </p:blipFill>
        <p:spPr bwMode="auto">
          <a:xfrm>
            <a:off x="6120000" y="4536000"/>
            <a:ext cx="288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9170" name="Picture 18" descr="http://3.bp.blogspot.com/-53SuTtbk2FU/UCV2-48ehyI/AAAAAAAAALg/3MX40reeNdo/s1600/File000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50" t="1654" r="5952" b="1654"/>
          <a:stretch/>
        </p:blipFill>
        <p:spPr bwMode="auto">
          <a:xfrm>
            <a:off x="6120000" y="2268000"/>
            <a:ext cx="288032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7" name="Zástupný symbol pro text 2"/>
          <p:cNvSpPr txBox="1">
            <a:spLocks/>
          </p:cNvSpPr>
          <p:nvPr/>
        </p:nvSpPr>
        <p:spPr bwMode="auto">
          <a:xfrm>
            <a:off x="7452000" y="2268000"/>
            <a:ext cx="1368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effectLst/>
                <a:latin typeface="Constantia" panose="02030602050306030303" pitchFamily="18" charset="0"/>
              </a:rPr>
              <a:t>Virgin</a:t>
            </a:r>
            <a:r>
              <a:rPr lang="cs-CZ" sz="900" b="1" kern="0" dirty="0">
                <a:effectLst/>
                <a:latin typeface="Constantia" panose="02030602050306030303" pitchFamily="18" charset="0"/>
              </a:rPr>
              <a:t> Mary &amp; Marcus</a:t>
            </a:r>
            <a:endParaRPr lang="en-GB" sz="900" kern="0" dirty="0">
              <a:effectLst/>
              <a:latin typeface="Constantia" panose="02030602050306030303" pitchFamily="18" charset="0"/>
            </a:endParaRPr>
          </a:p>
        </p:txBody>
      </p:sp>
      <p:pic>
        <p:nvPicPr>
          <p:cNvPr id="49192" name="Picture 40" descr="http://s1.germany.travel/media/content/erholung/deutsche_inseln/binneninseln/insel_reichenau/St_Peter_und_Paul_Apsis_K_RE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744" r="6582"/>
          <a:stretch/>
        </p:blipFill>
        <p:spPr bwMode="auto">
          <a:xfrm>
            <a:off x="144000" y="4536000"/>
            <a:ext cx="2880321"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9204" name="Picture 52" descr="http://annzventures.com/wp-content/uploads/2013/04/Reichenau-Church-interior.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500" t="5556" r="5601" b="5556"/>
          <a:stretch/>
        </p:blipFill>
        <p:spPr bwMode="auto">
          <a:xfrm>
            <a:off x="3132000" y="4536000"/>
            <a:ext cx="288032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8" name="Zástupný symbol pro text 2"/>
          <p:cNvSpPr txBox="1">
            <a:spLocks/>
          </p:cNvSpPr>
          <p:nvPr/>
        </p:nvSpPr>
        <p:spPr bwMode="auto">
          <a:xfrm>
            <a:off x="5040000" y="2268000"/>
            <a:ext cx="900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a:effectLst/>
                <a:latin typeface="Constantia" panose="02030602050306030303" pitchFamily="18" charset="0"/>
              </a:rPr>
              <a:t>Saint George</a:t>
            </a:r>
            <a:endParaRPr lang="en-GB" sz="900" kern="0" dirty="0">
              <a:effectLst/>
              <a:latin typeface="Constantia" panose="02030602050306030303" pitchFamily="18" charset="0"/>
            </a:endParaRPr>
          </a:p>
        </p:txBody>
      </p:sp>
      <p:pic>
        <p:nvPicPr>
          <p:cNvPr id="42" name="Picture 32" descr="http://www.overvacation.com/wp-content/uploads/St-Peter-und-Paul-Reichenau.jpg"/>
          <p:cNvPicPr>
            <a:picLocks noChangeAspect="1" noChangeArrowheads="1"/>
          </p:cNvPicPr>
          <p:nvPr/>
        </p:nvPicPr>
        <p:blipFill rotWithShape="1">
          <a:blip r:embed="rId7">
            <a:extLst>
              <a:ext uri="{28A0092B-C50C-407E-A947-70E740481C1C}">
                <a14:useLocalDpi xmlns:a14="http://schemas.microsoft.com/office/drawing/2010/main" val="0"/>
              </a:ext>
            </a:extLst>
          </a:blip>
          <a:srcRect l="35891" t="10030" r="7656" b="26783"/>
          <a:stretch/>
        </p:blipFill>
        <p:spPr bwMode="auto">
          <a:xfrm>
            <a:off x="144000" y="2268000"/>
            <a:ext cx="288032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3" name="Zástupný symbol pro text 2"/>
          <p:cNvSpPr txBox="1">
            <a:spLocks/>
          </p:cNvSpPr>
          <p:nvPr/>
        </p:nvSpPr>
        <p:spPr bwMode="auto">
          <a:xfrm>
            <a:off x="1944000" y="2268000"/>
            <a:ext cx="1008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a:effectLst/>
                <a:latin typeface="Constantia" panose="02030602050306030303" pitchFamily="18" charset="0"/>
              </a:rPr>
              <a:t>St Peter &amp; Paul</a:t>
            </a:r>
            <a:endParaRPr lang="en-GB" sz="900" kern="0" dirty="0">
              <a:effectLst/>
              <a:latin typeface="Constantia" panose="02030602050306030303" pitchFamily="18" charset="0"/>
            </a:endParaRPr>
          </a:p>
        </p:txBody>
      </p:sp>
    </p:spTree>
    <p:extLst>
      <p:ext uri="{BB962C8B-B14F-4D97-AF65-F5344CB8AC3E}">
        <p14:creationId xmlns:p14="http://schemas.microsoft.com/office/powerpoint/2010/main" val="370570932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chemeClr val="tx1"/>
                </a:solidFill>
                <a:effectLst/>
                <a:latin typeface="Algerian" panose="04020705040A02060702" pitchFamily="82" charset="0"/>
              </a:rPr>
              <a:t>Frontiers of the roman empire</a:t>
            </a:r>
          </a:p>
        </p:txBody>
      </p:sp>
      <p:sp>
        <p:nvSpPr>
          <p:cNvPr id="7" name="Zástupný symbol pro text 2"/>
          <p:cNvSpPr>
            <a:spLocks noGrp="1"/>
          </p:cNvSpPr>
          <p:nvPr>
            <p:ph type="body" sz="half" idx="2"/>
          </p:nvPr>
        </p:nvSpPr>
        <p:spPr>
          <a:xfrm>
            <a:off x="0" y="900000"/>
            <a:ext cx="9144000" cy="1160625"/>
          </a:xfrm>
        </p:spPr>
        <p:txBody>
          <a:bodyPr/>
          <a:lstStyle/>
          <a:p>
            <a:pPr marL="342000"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2 century AD to defend Roman Empire from the ‘barbarians’</a:t>
            </a:r>
            <a:endParaRPr lang="cs-CZ" sz="1600" dirty="0">
              <a:solidFill>
                <a:schemeClr val="accent4">
                  <a:lumMod val="10000"/>
                </a:schemeClr>
              </a:solidFill>
              <a:effectLst/>
              <a:latin typeface="Constantia" panose="02030602050306030303" pitchFamily="18" charset="0"/>
            </a:endParaRPr>
          </a:p>
          <a:p>
            <a:pPr marL="342000"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Limes Romanus</a:t>
            </a:r>
            <a:r>
              <a:rPr lang="cs-CZ" sz="1600" dirty="0">
                <a:solidFill>
                  <a:schemeClr val="accent4">
                    <a:lumMod val="10000"/>
                  </a:schemeClr>
                </a:solidFill>
                <a:effectLst/>
                <a:latin typeface="Constantia" panose="02030602050306030303" pitchFamily="18" charset="0"/>
              </a:rPr>
              <a:t> – </a:t>
            </a:r>
            <a:r>
              <a:rPr lang="en-GB" sz="1600" dirty="0">
                <a:solidFill>
                  <a:schemeClr val="accent4">
                    <a:lumMod val="10000"/>
                  </a:schemeClr>
                </a:solidFill>
                <a:effectLst/>
                <a:latin typeface="Constantia" panose="02030602050306030303" pitchFamily="18" charset="0"/>
              </a:rPr>
              <a:t>5,000 km</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from the Atlantic</a:t>
            </a:r>
            <a:r>
              <a:rPr lang="cs-CZ" sz="14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across Europe to Black Sea</a:t>
            </a:r>
            <a:r>
              <a:rPr lang="cs-CZ" sz="14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Red Sea &amp; across North Africa)</a:t>
            </a:r>
            <a:endParaRPr lang="cs-CZ" sz="1400" dirty="0">
              <a:solidFill>
                <a:schemeClr val="accent4">
                  <a:lumMod val="10000"/>
                </a:schemeClr>
              </a:solidFill>
              <a:effectLst/>
              <a:latin typeface="Constantia" panose="02030602050306030303" pitchFamily="18" charset="0"/>
            </a:endParaRPr>
          </a:p>
          <a:p>
            <a:pPr marL="342000" indent="-252000">
              <a:spcBef>
                <a:spcPts val="200"/>
              </a:spcBef>
              <a:buClr>
                <a:srgbClr val="00602B"/>
              </a:buClr>
              <a:buSzPct val="100000"/>
              <a:buFont typeface="Wingdings" panose="05000000000000000000" pitchFamily="2" charset="2"/>
              <a:buChar char="§"/>
            </a:pPr>
            <a:r>
              <a:rPr lang="en-GB" sz="1600" dirty="0" err="1">
                <a:solidFill>
                  <a:schemeClr val="accent4">
                    <a:lumMod val="10000"/>
                  </a:schemeClr>
                </a:solidFill>
                <a:effectLst/>
                <a:latin typeface="Constantia" panose="02030602050306030303" pitchFamily="18" charset="0"/>
              </a:rPr>
              <a:t>Saalburg</a:t>
            </a:r>
            <a:r>
              <a:rPr lang="en-GB" sz="1600" dirty="0">
                <a:solidFill>
                  <a:schemeClr val="accent4">
                    <a:lumMod val="10000"/>
                  </a:schemeClr>
                </a:solidFill>
                <a:effectLst/>
                <a:latin typeface="Constantia" panose="02030602050306030303" pitchFamily="18" charset="0"/>
              </a:rPr>
              <a:t> Roman Fortress near Bad Homburg</a:t>
            </a:r>
            <a:endParaRPr lang="cs-CZ" sz="1600" dirty="0">
              <a:solidFill>
                <a:schemeClr val="accent4">
                  <a:lumMod val="10000"/>
                </a:schemeClr>
              </a:solidFill>
              <a:effectLst/>
              <a:latin typeface="Constantia" panose="02030602050306030303" pitchFamily="18" charset="0"/>
            </a:endParaRPr>
          </a:p>
          <a:p>
            <a:pPr marL="342000"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Remnants</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of walls, ditches, forts, fortresses, watchtowers &amp; civilian settlements</a:t>
            </a:r>
            <a:endParaRPr lang="cs-CZ" sz="1600" dirty="0">
              <a:solidFill>
                <a:schemeClr val="accent4">
                  <a:lumMod val="10000"/>
                </a:schemeClr>
              </a:solidFill>
              <a:effectLst/>
              <a:latin typeface="Constantia" panose="02030602050306030303" pitchFamily="18" charset="0"/>
            </a:endParaRPr>
          </a:p>
          <a:p>
            <a:pPr marL="342000"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118 km long Hadrian’s Wall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Hadrian</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 122 AD</a:t>
            </a:r>
            <a:r>
              <a:rPr lang="cs-CZ" sz="1400" dirty="0">
                <a:solidFill>
                  <a:schemeClr val="accent4">
                    <a:lumMod val="10000"/>
                  </a:schemeClr>
                </a:solidFill>
                <a:effectLst/>
                <a:latin typeface="Constantia" panose="02030602050306030303" pitchFamily="18" charset="0"/>
              </a:rPr>
              <a:t>)</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60 km long </a:t>
            </a:r>
            <a:r>
              <a:rPr lang="en-GB" sz="1600" dirty="0" err="1">
                <a:solidFill>
                  <a:schemeClr val="accent4">
                    <a:lumMod val="10000"/>
                  </a:schemeClr>
                </a:solidFill>
                <a:effectLst/>
                <a:latin typeface="Constantia" panose="02030602050306030303" pitchFamily="18" charset="0"/>
              </a:rPr>
              <a:t>Antonine’s</a:t>
            </a:r>
            <a:r>
              <a:rPr lang="en-GB" sz="1600" dirty="0">
                <a:solidFill>
                  <a:schemeClr val="accent4">
                    <a:lumMod val="10000"/>
                  </a:schemeClr>
                </a:solidFill>
                <a:effectLst/>
                <a:latin typeface="Constantia" panose="02030602050306030303" pitchFamily="18" charset="0"/>
              </a:rPr>
              <a:t> Wall</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Antonius Pius</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 142 AD</a:t>
            </a:r>
            <a:r>
              <a:rPr lang="cs-CZ" sz="1400" dirty="0">
                <a:solidFill>
                  <a:schemeClr val="accent4">
                    <a:lumMod val="10000"/>
                  </a:schemeClr>
                </a:solidFill>
                <a:effectLst/>
                <a:latin typeface="Constantia" panose="02030602050306030303" pitchFamily="18" charset="0"/>
              </a:rPr>
              <a:t>)</a:t>
            </a:r>
          </a:p>
        </p:txBody>
      </p:sp>
      <p:sp>
        <p:nvSpPr>
          <p:cNvPr id="3" name="AutoShape 10" descr="http://www.northofthetyne.co.uk/Images/Hadrianswall1/8mcastle39.jpg"/>
          <p:cNvSpPr>
            <a:spLocks noChangeAspect="1" noChangeArrowheads="1"/>
          </p:cNvSpPr>
          <p:nvPr/>
        </p:nvSpPr>
        <p:spPr bwMode="auto">
          <a:xfrm>
            <a:off x="155575" y="-1790700"/>
            <a:ext cx="499110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8138" name="Picture 10" descr="http://www.archaeologyuk.org/ba/ba102/ba102_antonine_map.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79" t="294" r="4531"/>
          <a:stretch/>
        </p:blipFill>
        <p:spPr bwMode="auto">
          <a:xfrm>
            <a:off x="6732240" y="4572000"/>
            <a:ext cx="2232248" cy="215365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8140" name="Picture 12" descr="http://europafietsers.nl/sites/default/files/routekaarten/limes_kaart_overzicht_tota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00" y="2304000"/>
            <a:ext cx="3096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8148" name="Picture 20" descr="Saalburg Fort, Bad Homburg, Germany"/>
          <p:cNvPicPr>
            <a:picLocks noChangeArrowheads="1"/>
          </p:cNvPicPr>
          <p:nvPr/>
        </p:nvPicPr>
        <p:blipFill rotWithShape="1">
          <a:blip r:embed="rId4" cstate="print">
            <a:extLst>
              <a:ext uri="{28A0092B-C50C-407E-A947-70E740481C1C}">
                <a14:useLocalDpi xmlns:a14="http://schemas.microsoft.com/office/drawing/2010/main" val="0"/>
              </a:ext>
            </a:extLst>
          </a:blip>
          <a:srcRect l="15611" t="24" r="15269" b="24"/>
          <a:stretch/>
        </p:blipFill>
        <p:spPr bwMode="auto">
          <a:xfrm>
            <a:off x="6732240" y="2304000"/>
            <a:ext cx="2232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8156" name="Picture 28" descr="http://s2.germany.travel/media/content/staedte___kultur_1/unesco_welterben_2013/limes_1/P7170557_RET.jpg"/>
          <p:cNvPicPr>
            <a:picLocks noChangeArrowheads="1"/>
          </p:cNvPicPr>
          <p:nvPr/>
        </p:nvPicPr>
        <p:blipFill rotWithShape="1">
          <a:blip r:embed="rId5" cstate="print">
            <a:extLst>
              <a:ext uri="{28A0092B-C50C-407E-A947-70E740481C1C}">
                <a14:useLocalDpi xmlns:a14="http://schemas.microsoft.com/office/drawing/2010/main" val="0"/>
              </a:ext>
            </a:extLst>
          </a:blip>
          <a:srcRect t="5556" r="6174" b="5556"/>
          <a:stretch/>
        </p:blipFill>
        <p:spPr bwMode="auto">
          <a:xfrm>
            <a:off x="1880258" y="4572000"/>
            <a:ext cx="2772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8160" name="Picture 32" descr="http://img13.deviantart.net/ad94/i/2012/337/9/3/limes_germanicus__germany_by_passionandthecamera-d5myd1d.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711" r="40664"/>
          <a:stretch/>
        </p:blipFill>
        <p:spPr bwMode="auto">
          <a:xfrm>
            <a:off x="4779790" y="4572000"/>
            <a:ext cx="1836192"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8164" name="Picture 36" descr="http://www.bildung-plus.de/reisen/pics/content/2014-01_reisen_1_14_Fotolia_14122254_M_l.jpg"/>
          <p:cNvPicPr>
            <a:picLocks noChangeAspect="1" noChangeArrowheads="1"/>
          </p:cNvPicPr>
          <p:nvPr/>
        </p:nvPicPr>
        <p:blipFill rotWithShape="1">
          <a:blip r:embed="rId7">
            <a:extLst>
              <a:ext uri="{28A0092B-C50C-407E-A947-70E740481C1C}">
                <a14:useLocalDpi xmlns:a14="http://schemas.microsoft.com/office/drawing/2010/main" val="0"/>
              </a:ext>
            </a:extLst>
          </a:blip>
          <a:srcRect l="42" r="42"/>
          <a:stretch/>
        </p:blipFill>
        <p:spPr bwMode="auto">
          <a:xfrm>
            <a:off x="3384000" y="2304000"/>
            <a:ext cx="32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8166" name="Picture 38" descr="http://wikipedia.unicefuganda.org/latest/I/180px-Turm_Zugmante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000" y="4572000"/>
            <a:ext cx="1584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Zaoblený obdélník 3"/>
          <p:cNvSpPr/>
          <p:nvPr/>
        </p:nvSpPr>
        <p:spPr>
          <a:xfrm>
            <a:off x="8244408" y="5174941"/>
            <a:ext cx="684000" cy="1800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800" b="1" dirty="0" err="1">
                <a:latin typeface="Constantia" panose="02030602050306030303" pitchFamily="18" charset="0"/>
              </a:rPr>
              <a:t>Antonine</a:t>
            </a:r>
            <a:endParaRPr lang="en-GB" sz="800" b="1" dirty="0">
              <a:latin typeface="Constantia" panose="02030602050306030303" pitchFamily="18" charset="0"/>
            </a:endParaRPr>
          </a:p>
        </p:txBody>
      </p:sp>
      <p:sp>
        <p:nvSpPr>
          <p:cNvPr id="35" name="Zaoblený obdélník 34"/>
          <p:cNvSpPr/>
          <p:nvPr/>
        </p:nvSpPr>
        <p:spPr>
          <a:xfrm>
            <a:off x="6804000" y="5367940"/>
            <a:ext cx="684000" cy="180000"/>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800" b="1" dirty="0" err="1">
                <a:latin typeface="Constantia" panose="02030602050306030303" pitchFamily="18" charset="0"/>
              </a:rPr>
              <a:t>Hadrianic</a:t>
            </a:r>
            <a:endParaRPr lang="en-GB" sz="800" b="1" dirty="0">
              <a:latin typeface="Constantia" panose="02030602050306030303" pitchFamily="18" charset="0"/>
            </a:endParaRPr>
          </a:p>
        </p:txBody>
      </p:sp>
    </p:spTree>
    <p:extLst>
      <p:ext uri="{BB962C8B-B14F-4D97-AF65-F5344CB8AC3E}">
        <p14:creationId xmlns:p14="http://schemas.microsoft.com/office/powerpoint/2010/main" val="209916718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3" name="Zástupný symbol pro text 2"/>
          <p:cNvSpPr>
            <a:spLocks noGrp="1"/>
          </p:cNvSpPr>
          <p:nvPr>
            <p:ph type="body" sz="half" idx="2"/>
          </p:nvPr>
        </p:nvSpPr>
        <p:spPr>
          <a:xfrm>
            <a:off x="0" y="900000"/>
            <a:ext cx="9144000" cy="1304864"/>
          </a:xfrm>
        </p:spPr>
        <p:txBody>
          <a:bodyPr/>
          <a:lstStyle/>
          <a:p>
            <a:pPr indent="-252000">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Upper Germania-Rhaetian Limes – between the rivers Rhine &amp; Danube </a:t>
            </a:r>
            <a:r>
              <a:rPr lang="en-GB" sz="1400" dirty="0">
                <a:solidFill>
                  <a:schemeClr val="accent4">
                    <a:lumMod val="10000"/>
                  </a:schemeClr>
                </a:solidFill>
                <a:effectLst/>
                <a:latin typeface="Constantia" panose="02030602050306030303" pitchFamily="18" charset="0"/>
              </a:rPr>
              <a:t>(Germania Superior, Rhaetia)</a:t>
            </a:r>
          </a:p>
          <a:p>
            <a:pPr indent="-252000">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Danube Limes – along the River Danube (Regensburg, </a:t>
            </a:r>
            <a:r>
              <a:rPr lang="en-GB" sz="1600" dirty="0" err="1">
                <a:solidFill>
                  <a:schemeClr val="accent4">
                    <a:lumMod val="10000"/>
                  </a:schemeClr>
                </a:solidFill>
                <a:effectLst/>
                <a:latin typeface="Constantia" panose="02030602050306030303" pitchFamily="18" charset="0"/>
              </a:rPr>
              <a:t>Straubing</a:t>
            </a:r>
            <a:r>
              <a:rPr lang="en-GB" sz="1600" dirty="0">
                <a:solidFill>
                  <a:schemeClr val="accent4">
                    <a:lumMod val="10000"/>
                  </a:schemeClr>
                </a:solidFill>
                <a:effectLst/>
                <a:latin typeface="Constantia" panose="02030602050306030303" pitchFamily="18" charset="0"/>
              </a:rPr>
              <a:t> &amp; Passau)</a:t>
            </a:r>
            <a:endParaRPr lang="cs-CZ" sz="1600" dirty="0">
              <a:solidFill>
                <a:schemeClr val="accent4">
                  <a:lumMod val="10000"/>
                </a:schemeClr>
              </a:solidFill>
              <a:effectLst/>
              <a:latin typeface="Constantia" panose="02030602050306030303" pitchFamily="18" charset="0"/>
            </a:endParaRPr>
          </a:p>
          <a:p>
            <a:pPr indent="-252000">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Lower German Limes – along the River Rhine</a:t>
            </a:r>
          </a:p>
          <a:p>
            <a:pPr indent="-252000">
              <a:buClr>
                <a:srgbClr val="00602B"/>
              </a:buClr>
              <a:buSzPct val="100000"/>
              <a:buFont typeface="Wingdings" panose="05000000000000000000" pitchFamily="2" charset="2"/>
              <a:buChar char="§"/>
            </a:pPr>
            <a:endParaRPr lang="en-GB" sz="1600" dirty="0">
              <a:solidFill>
                <a:schemeClr val="accent4">
                  <a:lumMod val="10000"/>
                </a:schemeClr>
              </a:solidFill>
              <a:effectLst/>
              <a:latin typeface="Constantia" panose="02030602050306030303" pitchFamily="18" charset="0"/>
            </a:endParaRPr>
          </a:p>
        </p:txBody>
      </p:sp>
      <p:sp>
        <p:nvSpPr>
          <p:cNvPr id="8"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chemeClr val="tx1"/>
                </a:solidFill>
                <a:effectLst/>
                <a:latin typeface="Algerian" panose="04020705040A02060702" pitchFamily="82" charset="0"/>
              </a:rPr>
              <a:t>Frontiers of the roman empire</a:t>
            </a:r>
          </a:p>
        </p:txBody>
      </p:sp>
      <p:pic>
        <p:nvPicPr>
          <p:cNvPr id="5" name="Obrázek 4"/>
          <p:cNvPicPr>
            <a:picLocks noChangeAspect="1"/>
          </p:cNvPicPr>
          <p:nvPr/>
        </p:nvPicPr>
        <p:blipFill rotWithShape="1">
          <a:blip r:embed="rId2">
            <a:extLst>
              <a:ext uri="{28A0092B-C50C-407E-A947-70E740481C1C}">
                <a14:useLocalDpi xmlns:a14="http://schemas.microsoft.com/office/drawing/2010/main" val="0"/>
              </a:ext>
            </a:extLst>
          </a:blip>
          <a:srcRect t="27299"/>
          <a:stretch/>
        </p:blipFill>
        <p:spPr>
          <a:xfrm>
            <a:off x="323528" y="1844824"/>
            <a:ext cx="3961481" cy="3024000"/>
          </a:xfrm>
          <a:prstGeom prst="rect">
            <a:avLst/>
          </a:prstGeom>
        </p:spPr>
      </p:pic>
      <p:sp>
        <p:nvSpPr>
          <p:cNvPr id="12" name="Zástupný symbol pro obsah 5"/>
          <p:cNvSpPr txBox="1">
            <a:spLocks/>
          </p:cNvSpPr>
          <p:nvPr/>
        </p:nvSpPr>
        <p:spPr bwMode="auto">
          <a:xfrm>
            <a:off x="2411760" y="1984536"/>
            <a:ext cx="1584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buSzPct val="45000"/>
              <a:buNone/>
              <a:tabLst>
                <a:tab pos="388766" algn="l"/>
                <a:tab pos="483797" algn="l"/>
                <a:tab pos="889841" algn="l"/>
                <a:tab pos="1298764" algn="l"/>
                <a:tab pos="1706249" algn="l"/>
                <a:tab pos="2113732" algn="l"/>
                <a:tab pos="2518337" algn="l"/>
                <a:tab pos="2928699" algn="l"/>
                <a:tab pos="3336184" algn="l"/>
                <a:tab pos="3742228" algn="l"/>
                <a:tab pos="4151152" algn="l"/>
                <a:tab pos="4558635" algn="l"/>
                <a:tab pos="4966119" algn="l"/>
                <a:tab pos="5370722" algn="l"/>
                <a:tab pos="5781086" algn="l"/>
                <a:tab pos="6188569" algn="l"/>
                <a:tab pos="6594613" algn="l"/>
                <a:tab pos="7000657" algn="l"/>
                <a:tab pos="7411022" algn="l"/>
                <a:tab pos="7818504" algn="l"/>
                <a:tab pos="8223109" algn="l"/>
              </a:tabLst>
            </a:pPr>
            <a:r>
              <a:rPr lang="cs-CZ" sz="1600" b="1" dirty="0" err="1">
                <a:solidFill>
                  <a:schemeClr val="accent4">
                    <a:lumMod val="10000"/>
                  </a:schemeClr>
                </a:solidFill>
                <a:latin typeface="Times New Roman" pitchFamily="18" charset="0"/>
                <a:cs typeface="Times New Roman" pitchFamily="18" charset="0"/>
              </a:rPr>
              <a:t>Danube</a:t>
            </a:r>
            <a:r>
              <a:rPr lang="cs-CZ" sz="1600" b="1" dirty="0">
                <a:solidFill>
                  <a:schemeClr val="accent4">
                    <a:lumMod val="10000"/>
                  </a:schemeClr>
                </a:solidFill>
                <a:latin typeface="Times New Roman" pitchFamily="18" charset="0"/>
                <a:cs typeface="Times New Roman" pitchFamily="18" charset="0"/>
              </a:rPr>
              <a:t> Limes</a:t>
            </a:r>
          </a:p>
        </p:txBody>
      </p:sp>
      <p:pic>
        <p:nvPicPr>
          <p:cNvPr id="7" name="Obrázek 6"/>
          <p:cNvPicPr>
            <a:picLocks noChangeAspect="1"/>
          </p:cNvPicPr>
          <p:nvPr/>
        </p:nvPicPr>
        <p:blipFill rotWithShape="1">
          <a:blip r:embed="rId3">
            <a:extLst>
              <a:ext uri="{28A0092B-C50C-407E-A947-70E740481C1C}">
                <a14:useLocalDpi xmlns:a14="http://schemas.microsoft.com/office/drawing/2010/main" val="0"/>
              </a:ext>
            </a:extLst>
          </a:blip>
          <a:srcRect l="3150" r="7179"/>
          <a:stretch/>
        </p:blipFill>
        <p:spPr>
          <a:xfrm>
            <a:off x="4483150" y="2924944"/>
            <a:ext cx="4392489" cy="360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5434444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8"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cs-CZ" sz="2800" b="1" dirty="0" err="1">
                <a:solidFill>
                  <a:schemeClr val="tx1"/>
                </a:solidFill>
                <a:effectLst/>
                <a:latin typeface="Algerian" panose="04020705040A02060702" pitchFamily="82" charset="0"/>
              </a:rPr>
              <a:t>Frontiers</a:t>
            </a:r>
            <a:r>
              <a:rPr lang="cs-CZ" sz="2800" b="1" dirty="0">
                <a:solidFill>
                  <a:schemeClr val="tx1"/>
                </a:solidFill>
                <a:effectLst/>
                <a:latin typeface="Algerian" panose="04020705040A02060702" pitchFamily="82" charset="0"/>
              </a:rPr>
              <a:t> – </a:t>
            </a:r>
            <a:r>
              <a:rPr lang="cs-CZ" sz="2800" b="1" dirty="0" err="1">
                <a:solidFill>
                  <a:schemeClr val="tx1"/>
                </a:solidFill>
                <a:effectLst/>
                <a:latin typeface="Algerian" panose="04020705040A02060702" pitchFamily="82" charset="0"/>
              </a:rPr>
              <a:t>the</a:t>
            </a:r>
            <a:r>
              <a:rPr lang="cs-CZ" sz="2800" b="1" dirty="0">
                <a:solidFill>
                  <a:schemeClr val="tx1"/>
                </a:solidFill>
                <a:effectLst/>
                <a:latin typeface="Algerian" panose="04020705040A02060702" pitchFamily="82" charset="0"/>
              </a:rPr>
              <a:t> </a:t>
            </a:r>
            <a:r>
              <a:rPr lang="cs-CZ" sz="2800" b="1" dirty="0" err="1">
                <a:solidFill>
                  <a:schemeClr val="tx1"/>
                </a:solidFill>
                <a:effectLst/>
                <a:latin typeface="Algerian" panose="04020705040A02060702" pitchFamily="82" charset="0"/>
              </a:rPr>
              <a:t>lower</a:t>
            </a:r>
            <a:r>
              <a:rPr lang="cs-CZ" sz="2800" b="1" dirty="0">
                <a:solidFill>
                  <a:schemeClr val="tx1"/>
                </a:solidFill>
                <a:effectLst/>
                <a:latin typeface="Algerian" panose="04020705040A02060702" pitchFamily="82" charset="0"/>
              </a:rPr>
              <a:t> </a:t>
            </a:r>
            <a:r>
              <a:rPr lang="cs-CZ" sz="2800" b="1" dirty="0" err="1">
                <a:solidFill>
                  <a:schemeClr val="tx1"/>
                </a:solidFill>
                <a:effectLst/>
                <a:latin typeface="Algerian" panose="04020705040A02060702" pitchFamily="82" charset="0"/>
              </a:rPr>
              <a:t>german</a:t>
            </a:r>
            <a:r>
              <a:rPr lang="cs-CZ" sz="2800" b="1">
                <a:solidFill>
                  <a:schemeClr val="tx1"/>
                </a:solidFill>
                <a:effectLst/>
                <a:latin typeface="Algerian" panose="04020705040A02060702" pitchFamily="82" charset="0"/>
              </a:rPr>
              <a:t> limes</a:t>
            </a:r>
            <a:endParaRPr lang="en-GB" sz="2800" b="1" dirty="0">
              <a:solidFill>
                <a:schemeClr val="tx1"/>
              </a:solidFill>
              <a:effectLst/>
              <a:latin typeface="Algerian" panose="04020705040A02060702" pitchFamily="82" charset="0"/>
            </a:endParaRPr>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8924" y="1008000"/>
            <a:ext cx="5400000" cy="3892219"/>
          </a:xfrm>
          <a:prstGeom prst="rect">
            <a:avLst/>
          </a:prstGeom>
        </p:spPr>
      </p:pic>
      <p:pic>
        <p:nvPicPr>
          <p:cNvPr id="4" name="Obrázek 3"/>
          <p:cNvPicPr>
            <a:picLocks noChangeAspect="1"/>
          </p:cNvPicPr>
          <p:nvPr/>
        </p:nvPicPr>
        <p:blipFill rotWithShape="1">
          <a:blip r:embed="rId3" cstate="print">
            <a:extLst>
              <a:ext uri="{28A0092B-C50C-407E-A947-70E740481C1C}">
                <a14:useLocalDpi xmlns:a14="http://schemas.microsoft.com/office/drawing/2010/main" val="0"/>
              </a:ext>
            </a:extLst>
          </a:blip>
          <a:srcRect t="5893" b="8383"/>
          <a:stretch/>
        </p:blipFill>
        <p:spPr>
          <a:xfrm>
            <a:off x="611838" y="1008000"/>
            <a:ext cx="2729695" cy="234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Obrázek 6"/>
          <p:cNvPicPr>
            <a:picLocks noChangeAspect="1"/>
          </p:cNvPicPr>
          <p:nvPr/>
        </p:nvPicPr>
        <p:blipFill rotWithShape="1">
          <a:blip r:embed="rId4">
            <a:extLst>
              <a:ext uri="{28A0092B-C50C-407E-A947-70E740481C1C}">
                <a14:useLocalDpi xmlns:a14="http://schemas.microsoft.com/office/drawing/2010/main" val="0"/>
              </a:ext>
            </a:extLst>
          </a:blip>
          <a:srcRect l="2154" t="5703" r="7284"/>
          <a:stretch/>
        </p:blipFill>
        <p:spPr>
          <a:xfrm>
            <a:off x="286943" y="3573015"/>
            <a:ext cx="5588924" cy="3055203"/>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5180389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chemeClr val="tx1"/>
                </a:solidFill>
                <a:effectLst/>
                <a:latin typeface="Algerian" panose="04020705040A02060702" pitchFamily="82" charset="0"/>
              </a:rPr>
              <a:t>Primeval Beech Forests of the Carpathians and the Ancient Beech Forests of Germany</a:t>
            </a:r>
          </a:p>
        </p:txBody>
      </p:sp>
      <p:sp>
        <p:nvSpPr>
          <p:cNvPr id="7" name="Zástupný symbol pro text 2"/>
          <p:cNvSpPr>
            <a:spLocks noGrp="1"/>
          </p:cNvSpPr>
          <p:nvPr>
            <p:ph type="body" sz="half" idx="2"/>
          </p:nvPr>
        </p:nvSpPr>
        <p:spPr>
          <a:xfrm>
            <a:off x="0" y="900000"/>
            <a:ext cx="9144000" cy="620552"/>
          </a:xfrm>
        </p:spPr>
        <p:txBody>
          <a:bodyPr/>
          <a:lstStyle/>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Outstanding examples of ongoing post-glacial biological &amp; ecological evolution of ecosystems</a:t>
            </a:r>
            <a:endParaRPr lang="cs-CZ" sz="16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Pure</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stands of European beech across variety of environmental conditions</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all altitudinal zones from seashore up to forest line in mountains</a:t>
            </a:r>
            <a:r>
              <a:rPr lang="cs-CZ" sz="1400" dirty="0">
                <a:solidFill>
                  <a:schemeClr val="accent4">
                    <a:lumMod val="10000"/>
                  </a:schemeClr>
                </a:solidFill>
                <a:effectLst/>
                <a:latin typeface="Constantia" panose="02030602050306030303" pitchFamily="18" charset="0"/>
              </a:rPr>
              <a:t>)</a:t>
            </a: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Primeval Beech Forests of the Carpathians </a:t>
            </a:r>
            <a:r>
              <a:rPr lang="en-GB" sz="1400" dirty="0">
                <a:solidFill>
                  <a:schemeClr val="accent4">
                    <a:lumMod val="10000"/>
                  </a:schemeClr>
                </a:solidFill>
                <a:effectLst/>
                <a:latin typeface="Constantia" panose="02030602050306030303" pitchFamily="18" charset="0"/>
              </a:rPr>
              <a:t>(293 km</a:t>
            </a:r>
            <a:r>
              <a:rPr lang="en-GB" sz="1400" baseline="30000" dirty="0">
                <a:solidFill>
                  <a:schemeClr val="accent4">
                    <a:lumMod val="10000"/>
                  </a:schemeClr>
                </a:solidFill>
                <a:effectLst/>
                <a:latin typeface="Constantia" panose="02030602050306030303" pitchFamily="18" charset="0"/>
              </a:rPr>
              <a:t>2</a:t>
            </a:r>
            <a:r>
              <a:rPr lang="en-GB" sz="1400" dirty="0">
                <a:solidFill>
                  <a:schemeClr val="accent4">
                    <a:lumMod val="10000"/>
                  </a:schemeClr>
                </a:solidFill>
                <a:effectLst/>
                <a:latin typeface="Constantia" panose="02030602050306030303" pitchFamily="18" charset="0"/>
              </a:rPr>
              <a:t> of Slovakian &amp; Ukrainian beech forests)</a:t>
            </a:r>
            <a:endParaRPr lang="cs-CZ" sz="1400" dirty="0">
              <a:solidFill>
                <a:schemeClr val="accent4">
                  <a:lumMod val="10000"/>
                </a:schemeClr>
              </a:solidFill>
              <a:effectLst/>
              <a:latin typeface="Constantia" panose="02030602050306030303" pitchFamily="18" charset="0"/>
            </a:endParaRPr>
          </a:p>
          <a:p>
            <a:pPr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Ancient Beech Forests of Germany </a:t>
            </a:r>
            <a:r>
              <a:rPr lang="en-GB" sz="1400" dirty="0">
                <a:solidFill>
                  <a:schemeClr val="accent4">
                    <a:lumMod val="10000"/>
                  </a:schemeClr>
                </a:solidFill>
                <a:effectLst/>
                <a:latin typeface="Constantia" panose="02030602050306030303" pitchFamily="18" charset="0"/>
              </a:rPr>
              <a:t>(five forests totalling 44 km</a:t>
            </a:r>
            <a:r>
              <a:rPr lang="en-GB" sz="1400" baseline="30000" dirty="0">
                <a:solidFill>
                  <a:schemeClr val="accent4">
                    <a:lumMod val="10000"/>
                  </a:schemeClr>
                </a:solidFill>
                <a:effectLst/>
                <a:latin typeface="Constantia" panose="02030602050306030303" pitchFamily="18" charset="0"/>
              </a:rPr>
              <a:t>2</a:t>
            </a:r>
            <a:r>
              <a:rPr lang="en-GB" sz="1400" dirty="0">
                <a:solidFill>
                  <a:schemeClr val="accent4">
                    <a:lumMod val="10000"/>
                  </a:schemeClr>
                </a:solidFill>
                <a:effectLst/>
                <a:latin typeface="Constantia" panose="02030602050306030303" pitchFamily="18" charset="0"/>
              </a:rPr>
              <a:t>)</a:t>
            </a:r>
            <a:endParaRPr lang="cs-CZ" sz="1400" dirty="0">
              <a:solidFill>
                <a:schemeClr val="accent4">
                  <a:lumMod val="10000"/>
                </a:schemeClr>
              </a:solidFill>
              <a:effectLst/>
              <a:latin typeface="Constantia" panose="02030602050306030303" pitchFamily="18" charset="0"/>
            </a:endParaRPr>
          </a:p>
        </p:txBody>
      </p:sp>
      <p:pic>
        <p:nvPicPr>
          <p:cNvPr id="47110" name="Picture 6" descr="Kellerwald Ringelsberg 0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369" r="18723" b="234"/>
          <a:stretch/>
        </p:blipFill>
        <p:spPr bwMode="auto">
          <a:xfrm>
            <a:off x="1188000" y="2268000"/>
            <a:ext cx="3240000" cy="216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7114" name="Picture 10" descr="http://www.39whcbonn2015.de/fileadmin/media/Bilder/Unterseiten/D-Pano_Buchenwaelder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8000" y="4518000"/>
            <a:ext cx="6588000" cy="21960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7116" name="Picture 12" descr="http://www.unesco.org/new/fileadmin/MULTIMEDIA/HQ/WHC/3021232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536000" y="2268000"/>
            <a:ext cx="3240000" cy="216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45063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3" name="Zástupný symbol pro text 2"/>
          <p:cNvSpPr>
            <a:spLocks noGrp="1"/>
          </p:cNvSpPr>
          <p:nvPr>
            <p:ph type="body" sz="half" idx="2"/>
          </p:nvPr>
        </p:nvSpPr>
        <p:spPr>
          <a:xfrm>
            <a:off x="0" y="900000"/>
            <a:ext cx="9144000" cy="1518846"/>
          </a:xfrm>
        </p:spPr>
        <p:txBody>
          <a:bodyPr/>
          <a:lstStyle/>
          <a:p>
            <a:pPr indent="-252000">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Serial property of 111 small individual sites</a:t>
            </a:r>
            <a:endParaRPr lang="cs-CZ" sz="1600" dirty="0">
              <a:solidFill>
                <a:schemeClr val="accent4">
                  <a:lumMod val="10000"/>
                </a:schemeClr>
              </a:solidFill>
              <a:effectLst/>
              <a:latin typeface="Constantia" panose="02030602050306030303" pitchFamily="18" charset="0"/>
            </a:endParaRPr>
          </a:p>
          <a:p>
            <a:pPr indent="-252000">
              <a:buClr>
                <a:srgbClr val="00602B"/>
              </a:buClr>
              <a:buSzPct val="100000"/>
              <a:buFont typeface="Wingdings" panose="05000000000000000000" pitchFamily="2" charset="2"/>
              <a:buChar char="§"/>
            </a:pPr>
            <a:r>
              <a:rPr lang="en-GB" sz="1600" b="1" dirty="0">
                <a:solidFill>
                  <a:schemeClr val="accent4">
                    <a:lumMod val="10000"/>
                  </a:schemeClr>
                </a:solidFill>
                <a:effectLst/>
                <a:latin typeface="Constantia" panose="02030602050306030303" pitchFamily="18" charset="0"/>
              </a:rPr>
              <a:t>Germany</a:t>
            </a:r>
            <a:r>
              <a:rPr lang="cs-CZ" sz="1600" b="1" dirty="0">
                <a:solidFill>
                  <a:schemeClr val="accent4">
                    <a:lumMod val="10000"/>
                  </a:schemeClr>
                </a:solidFill>
                <a:effectLst/>
                <a:latin typeface="Constantia" panose="02030602050306030303" pitchFamily="18" charset="0"/>
              </a:rPr>
              <a:t> </a:t>
            </a:r>
            <a:r>
              <a:rPr lang="en-GB" sz="1600" b="1" dirty="0">
                <a:solidFill>
                  <a:schemeClr val="accent4">
                    <a:lumMod val="10000"/>
                  </a:schemeClr>
                </a:solidFill>
                <a:effectLst/>
                <a:latin typeface="Constantia" panose="02030602050306030303" pitchFamily="18" charset="0"/>
              </a:rPr>
              <a:t>18</a:t>
            </a:r>
            <a:r>
              <a:rPr lang="cs-CZ" sz="1600" b="1" dirty="0">
                <a:solidFill>
                  <a:schemeClr val="accent4">
                    <a:lumMod val="10000"/>
                  </a:schemeClr>
                </a:solidFill>
                <a:effectLst/>
                <a:latin typeface="Constantia" panose="02030602050306030303" pitchFamily="18" charset="0"/>
              </a:rPr>
              <a:t> </a:t>
            </a:r>
            <a:r>
              <a:rPr lang="en-GB" sz="1600" b="1" dirty="0">
                <a:solidFill>
                  <a:schemeClr val="accent4">
                    <a:lumMod val="10000"/>
                  </a:schemeClr>
                </a:solidFill>
                <a:effectLst/>
                <a:latin typeface="Constantia" panose="02030602050306030303" pitchFamily="18" charset="0"/>
              </a:rPr>
              <a:t>sites</a:t>
            </a:r>
            <a:r>
              <a:rPr lang="en-GB" sz="1600" dirty="0">
                <a:solidFill>
                  <a:schemeClr val="accent4">
                    <a:lumMod val="10000"/>
                  </a:schemeClr>
                </a:solidFill>
                <a:effectLst/>
                <a:latin typeface="Constantia" panose="02030602050306030303" pitchFamily="18" charset="0"/>
              </a:rPr>
              <a:t>, Austria (5), France </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11</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Italy (19)</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Slovenia (2)</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&amp; </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Switzerland </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56</a:t>
            </a:r>
            <a:r>
              <a:rPr lang="cs-CZ" sz="1600" dirty="0">
                <a:solidFill>
                  <a:schemeClr val="accent4">
                    <a:lumMod val="10000"/>
                  </a:schemeClr>
                </a:solidFill>
                <a:effectLst/>
                <a:latin typeface="Constantia" panose="02030602050306030303" pitchFamily="18" charset="0"/>
              </a:rPr>
              <a:t>)</a:t>
            </a:r>
          </a:p>
          <a:p>
            <a:pPr indent="-252000">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Remains of prehistoric pile-dwelling </a:t>
            </a:r>
            <a:r>
              <a:rPr lang="en-GB" sz="1400" dirty="0">
                <a:solidFill>
                  <a:schemeClr val="accent4">
                    <a:lumMod val="10000"/>
                  </a:schemeClr>
                </a:solidFill>
                <a:effectLst/>
                <a:latin typeface="Constantia" panose="02030602050306030303" pitchFamily="18" charset="0"/>
              </a:rPr>
              <a:t>(stilt house) </a:t>
            </a:r>
            <a:r>
              <a:rPr lang="en-GB" sz="1600" dirty="0">
                <a:solidFill>
                  <a:schemeClr val="accent4">
                    <a:lumMod val="10000"/>
                  </a:schemeClr>
                </a:solidFill>
                <a:effectLst/>
                <a:latin typeface="Constantia" panose="02030602050306030303" pitchFamily="18" charset="0"/>
              </a:rPr>
              <a:t>settlements</a:t>
            </a:r>
            <a:endParaRPr lang="cs-CZ" sz="1600" dirty="0">
              <a:solidFill>
                <a:schemeClr val="accent4">
                  <a:lumMod val="10000"/>
                </a:schemeClr>
              </a:solidFill>
              <a:effectLst/>
              <a:latin typeface="Constantia" panose="02030602050306030303" pitchFamily="18" charset="0"/>
            </a:endParaRPr>
          </a:p>
          <a:p>
            <a:pPr indent="-252000">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Built</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from around 5000 to 500 BC on the edges of lakes, rivers &amp; wetlands</a:t>
            </a:r>
            <a:endParaRPr lang="cs-CZ" sz="1600" dirty="0">
              <a:solidFill>
                <a:schemeClr val="accent4">
                  <a:lumMod val="10000"/>
                </a:schemeClr>
              </a:solidFill>
              <a:effectLst/>
              <a:latin typeface="Constantia" panose="02030602050306030303" pitchFamily="18" charset="0"/>
            </a:endParaRPr>
          </a:p>
          <a:p>
            <a:pPr indent="-252000">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Well-preserved &amp; culturally rich archaeological sites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study of early agrarian societies in the region</a:t>
            </a:r>
            <a:r>
              <a:rPr lang="cs-CZ" sz="1400" dirty="0">
                <a:solidFill>
                  <a:schemeClr val="accent4">
                    <a:lumMod val="10000"/>
                  </a:schemeClr>
                </a:solidFill>
                <a:effectLst/>
                <a:latin typeface="Constantia" panose="02030602050306030303" pitchFamily="18" charset="0"/>
              </a:rPr>
              <a:t>)</a:t>
            </a:r>
            <a:endParaRPr lang="en-GB" sz="1400" dirty="0">
              <a:solidFill>
                <a:schemeClr val="accent4">
                  <a:lumMod val="10000"/>
                </a:schemeClr>
              </a:solidFill>
              <a:effectLst/>
              <a:latin typeface="Constantia" panose="02030602050306030303" pitchFamily="18" charset="0"/>
            </a:endParaRPr>
          </a:p>
        </p:txBody>
      </p:sp>
      <p:sp>
        <p:nvSpPr>
          <p:cNvPr id="8"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chemeClr val="tx1"/>
                </a:solidFill>
                <a:effectLst/>
                <a:latin typeface="Algerian" panose="04020705040A02060702" pitchFamily="82" charset="0"/>
              </a:rPr>
              <a:t>Prehistoric Pile dwellings around the Alps</a:t>
            </a:r>
          </a:p>
        </p:txBody>
      </p:sp>
      <p:pic>
        <p:nvPicPr>
          <p:cNvPr id="10" name="Obrázek 9" descr="https://s3.germany.travel/media/content/staedte___kultur_1/unesco_welterben_2013/praehistorischepfahlbauten_1/Pfahlbaumuseum_Unteruhldingen_919_RET.jpg"/>
          <p:cNvPicPr>
            <a:picLocks noChangeAspect="1"/>
          </p:cNvPicPr>
          <p:nvPr/>
        </p:nvPicPr>
        <p:blipFill rotWithShape="1">
          <a:blip r:embed="rId2" cstate="print">
            <a:extLst>
              <a:ext uri="{28A0092B-C50C-407E-A947-70E740481C1C}">
                <a14:useLocalDpi xmlns:a14="http://schemas.microsoft.com/office/drawing/2010/main" val="0"/>
              </a:ext>
            </a:extLst>
          </a:blip>
          <a:srcRect l="49" r="49"/>
          <a:stretch/>
        </p:blipFill>
        <p:spPr bwMode="auto">
          <a:xfrm>
            <a:off x="4655794" y="3789040"/>
            <a:ext cx="4320000" cy="288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Obrázek 10" descr="https://upload.wikimedia.org/wikipedia/commons/9/91/D-BW-Uhldingen-M%C3%BChlhofen_-_Pfahlbaumuseum_-_Haus_Schussenried.jpg"/>
          <p:cNvPicPr>
            <a:picLocks noChangeAspect="1"/>
          </p:cNvPicPr>
          <p:nvPr/>
        </p:nvPicPr>
        <p:blipFill rotWithShape="1">
          <a:blip r:embed="rId3" cstate="print">
            <a:extLst>
              <a:ext uri="{28A0092B-C50C-407E-A947-70E740481C1C}">
                <a14:useLocalDpi xmlns:a14="http://schemas.microsoft.com/office/drawing/2010/main" val="0"/>
              </a:ext>
            </a:extLst>
          </a:blip>
          <a:srcRect t="5588" b="5588"/>
          <a:stretch/>
        </p:blipFill>
        <p:spPr bwMode="auto">
          <a:xfrm>
            <a:off x="198714" y="2418846"/>
            <a:ext cx="4320000" cy="288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0338716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3" name="Zástupný symbol pro text 2"/>
          <p:cNvSpPr>
            <a:spLocks noGrp="1"/>
          </p:cNvSpPr>
          <p:nvPr>
            <p:ph type="body" sz="half" idx="2"/>
          </p:nvPr>
        </p:nvSpPr>
        <p:spPr>
          <a:xfrm>
            <a:off x="0" y="900000"/>
            <a:ext cx="9144000" cy="1035443"/>
          </a:xfrm>
        </p:spPr>
        <p:txBody>
          <a:bodyPr/>
          <a:lstStyle/>
          <a:p>
            <a:pPr indent="-252000">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 </a:t>
            </a:r>
            <a:r>
              <a:rPr lang="en-GB" sz="1600" b="1" dirty="0">
                <a:solidFill>
                  <a:schemeClr val="accent4">
                    <a:lumMod val="10000"/>
                  </a:schemeClr>
                </a:solidFill>
                <a:effectLst/>
                <a:latin typeface="Constantia" panose="02030602050306030303" pitchFamily="18" charset="0"/>
              </a:rPr>
              <a:t>an Outstanding Contribution to the Modern Movement</a:t>
            </a:r>
          </a:p>
          <a:p>
            <a:pPr indent="-252000">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Franco-Swiss architect; 17 projects in different countries </a:t>
            </a:r>
            <a:r>
              <a:rPr lang="en-GB" sz="1200" dirty="0">
                <a:solidFill>
                  <a:schemeClr val="accent4">
                    <a:lumMod val="10000"/>
                  </a:schemeClr>
                </a:solidFill>
                <a:effectLst/>
                <a:latin typeface="Constantia" panose="02030602050306030303" pitchFamily="18" charset="0"/>
              </a:rPr>
              <a:t>(Argentina, Belgium, France, Switzerland, India, Japan)</a:t>
            </a:r>
          </a:p>
          <a:p>
            <a:pPr indent="-252000">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Stuttgart – </a:t>
            </a:r>
            <a:r>
              <a:rPr lang="en-GB" sz="1600" dirty="0" err="1">
                <a:solidFill>
                  <a:schemeClr val="accent4">
                    <a:lumMod val="10000"/>
                  </a:schemeClr>
                </a:solidFill>
                <a:effectLst/>
                <a:latin typeface="Constantia" panose="02030602050306030303" pitchFamily="18" charset="0"/>
              </a:rPr>
              <a:t>Maisons</a:t>
            </a:r>
            <a:r>
              <a:rPr lang="en-GB" sz="1600" dirty="0">
                <a:solidFill>
                  <a:schemeClr val="accent4">
                    <a:lumMod val="10000"/>
                  </a:schemeClr>
                </a:solidFill>
                <a:effectLst/>
                <a:latin typeface="Constantia" panose="02030602050306030303" pitchFamily="18" charset="0"/>
              </a:rPr>
              <a:t> de la </a:t>
            </a:r>
            <a:r>
              <a:rPr lang="en-GB" sz="1600" dirty="0" err="1">
                <a:solidFill>
                  <a:schemeClr val="accent4">
                    <a:lumMod val="10000"/>
                  </a:schemeClr>
                </a:solidFill>
                <a:effectLst/>
                <a:latin typeface="Constantia" panose="02030602050306030303" pitchFamily="18" charset="0"/>
              </a:rPr>
              <a:t>Weissenhof-Siedlung</a:t>
            </a:r>
            <a:r>
              <a:rPr lang="en-GB" sz="16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(21 </a:t>
            </a:r>
            <a:r>
              <a:rPr lang="en-GB" sz="1400" dirty="0" err="1">
                <a:solidFill>
                  <a:schemeClr val="accent4">
                    <a:lumMod val="10000"/>
                  </a:schemeClr>
                </a:solidFill>
                <a:effectLst/>
                <a:latin typeface="Constantia" panose="02030602050306030303" pitchFamily="18" charset="0"/>
              </a:rPr>
              <a:t>bldngs</a:t>
            </a:r>
            <a:r>
              <a:rPr lang="en-GB" sz="1400" dirty="0">
                <a:solidFill>
                  <a:schemeClr val="accent4">
                    <a:lumMod val="10000"/>
                  </a:schemeClr>
                </a:solidFill>
                <a:effectLst/>
                <a:latin typeface="Constantia" panose="02030602050306030303" pitchFamily="18" charset="0"/>
              </a:rPr>
              <a:t>, </a:t>
            </a:r>
            <a:r>
              <a:rPr lang="en-GB" sz="1400" dirty="0" err="1">
                <a:solidFill>
                  <a:schemeClr val="accent4">
                    <a:lumMod val="10000"/>
                  </a:schemeClr>
                </a:solidFill>
                <a:effectLst/>
                <a:latin typeface="Constantia" panose="02030602050306030303" pitchFamily="18" charset="0"/>
              </a:rPr>
              <a:t>Mies</a:t>
            </a:r>
            <a:r>
              <a:rPr lang="en-GB" sz="1400" dirty="0">
                <a:solidFill>
                  <a:schemeClr val="accent4">
                    <a:lumMod val="10000"/>
                  </a:schemeClr>
                </a:solidFill>
                <a:effectLst/>
                <a:latin typeface="Constantia" panose="02030602050306030303" pitchFamily="18" charset="0"/>
              </a:rPr>
              <a:t> van der </a:t>
            </a:r>
            <a:r>
              <a:rPr lang="en-GB" sz="1400" dirty="0" err="1">
                <a:solidFill>
                  <a:schemeClr val="accent4">
                    <a:lumMod val="10000"/>
                  </a:schemeClr>
                </a:solidFill>
                <a:effectLst/>
                <a:latin typeface="Constantia" panose="02030602050306030303" pitchFamily="18" charset="0"/>
              </a:rPr>
              <a:t>Rohe</a:t>
            </a:r>
            <a:r>
              <a:rPr lang="en-GB" sz="1400" dirty="0">
                <a:solidFill>
                  <a:schemeClr val="accent4">
                    <a:lumMod val="10000"/>
                  </a:schemeClr>
                </a:solidFill>
                <a:effectLst/>
                <a:latin typeface="Constantia" panose="02030602050306030303" pitchFamily="18" charset="0"/>
              </a:rPr>
              <a:t> – in charge of the project)</a:t>
            </a:r>
          </a:p>
        </p:txBody>
      </p:sp>
      <p:sp>
        <p:nvSpPr>
          <p:cNvPr id="8"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chemeClr val="tx1"/>
                </a:solidFill>
                <a:effectLst/>
                <a:latin typeface="Algerian" panose="04020705040A02060702" pitchFamily="82" charset="0"/>
              </a:rPr>
              <a:t>The architectural works of le </a:t>
            </a:r>
            <a:r>
              <a:rPr lang="en-GB" sz="2800" b="1" dirty="0" err="1">
                <a:solidFill>
                  <a:schemeClr val="tx1"/>
                </a:solidFill>
                <a:effectLst/>
                <a:latin typeface="Algerian" panose="04020705040A02060702" pitchFamily="82" charset="0"/>
              </a:rPr>
              <a:t>corbusier</a:t>
            </a:r>
            <a:endParaRPr lang="en-GB" sz="2800" b="1" dirty="0">
              <a:solidFill>
                <a:schemeClr val="tx1"/>
              </a:solidFill>
              <a:effectLst/>
              <a:latin typeface="Algerian" panose="04020705040A02060702" pitchFamily="82" charset="0"/>
            </a:endParaRPr>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6000" y="3996000"/>
            <a:ext cx="3492000" cy="2755407"/>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00" y="2470593"/>
            <a:ext cx="5040000" cy="3460076"/>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Obrázek 8"/>
          <p:cNvPicPr>
            <a:picLocks noChangeAspect="1"/>
          </p:cNvPicPr>
          <p:nvPr/>
        </p:nvPicPr>
        <p:blipFill rotWithShape="1">
          <a:blip r:embed="rId4" cstate="print">
            <a:extLst>
              <a:ext uri="{28A0092B-C50C-407E-A947-70E740481C1C}">
                <a14:useLocalDpi xmlns:a14="http://schemas.microsoft.com/office/drawing/2010/main" val="0"/>
              </a:ext>
            </a:extLst>
          </a:blip>
          <a:srcRect b="4943"/>
          <a:stretch/>
        </p:blipFill>
        <p:spPr>
          <a:xfrm>
            <a:off x="5436000" y="1872001"/>
            <a:ext cx="3492000" cy="1989048"/>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512077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3" name="Zástupný symbol pro text 2"/>
          <p:cNvSpPr>
            <a:spLocks noGrp="1"/>
          </p:cNvSpPr>
          <p:nvPr>
            <p:ph type="body" sz="half" idx="2"/>
          </p:nvPr>
        </p:nvSpPr>
        <p:spPr>
          <a:xfrm>
            <a:off x="0" y="900000"/>
            <a:ext cx="9144000" cy="1518846"/>
          </a:xfrm>
        </p:spPr>
        <p:txBody>
          <a:bodyPr/>
          <a:lstStyle/>
          <a:p>
            <a:pPr indent="-252000">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Six caves, southern Germany, used as shelter about 33,000 to 43,000 years ago</a:t>
            </a:r>
          </a:p>
          <a:p>
            <a:pPr indent="-252000">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Carved statuettes (female, cave lions, mammoths, horses, etc.), musical instruments, tools, etc. </a:t>
            </a:r>
          </a:p>
        </p:txBody>
      </p:sp>
      <p:sp>
        <p:nvSpPr>
          <p:cNvPr id="8"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cs-CZ" sz="2800" b="1" dirty="0" err="1">
                <a:solidFill>
                  <a:schemeClr val="tx1"/>
                </a:solidFill>
                <a:effectLst/>
                <a:latin typeface="Algerian" panose="04020705040A02060702" pitchFamily="82" charset="0"/>
              </a:rPr>
              <a:t>Caves</a:t>
            </a:r>
            <a:r>
              <a:rPr lang="cs-CZ" sz="2800" b="1" dirty="0">
                <a:solidFill>
                  <a:schemeClr val="tx1"/>
                </a:solidFill>
                <a:effectLst/>
                <a:latin typeface="Algerian" panose="04020705040A02060702" pitchFamily="82" charset="0"/>
              </a:rPr>
              <a:t> and </a:t>
            </a:r>
            <a:r>
              <a:rPr lang="cs-CZ" sz="2800" b="1" dirty="0" err="1">
                <a:solidFill>
                  <a:schemeClr val="tx1"/>
                </a:solidFill>
                <a:effectLst/>
                <a:latin typeface="Algerian" panose="04020705040A02060702" pitchFamily="82" charset="0"/>
              </a:rPr>
              <a:t>ice</a:t>
            </a:r>
            <a:r>
              <a:rPr lang="cs-CZ" sz="2800" b="1" dirty="0">
                <a:solidFill>
                  <a:schemeClr val="tx1"/>
                </a:solidFill>
                <a:effectLst/>
                <a:latin typeface="Algerian" panose="04020705040A02060702" pitchFamily="82" charset="0"/>
              </a:rPr>
              <a:t> </a:t>
            </a:r>
            <a:r>
              <a:rPr lang="cs-CZ" sz="2800" b="1" dirty="0" err="1">
                <a:solidFill>
                  <a:schemeClr val="tx1"/>
                </a:solidFill>
                <a:effectLst/>
                <a:latin typeface="Algerian" panose="04020705040A02060702" pitchFamily="82" charset="0"/>
              </a:rPr>
              <a:t>age</a:t>
            </a:r>
            <a:r>
              <a:rPr lang="cs-CZ" sz="2800" b="1" dirty="0">
                <a:solidFill>
                  <a:schemeClr val="tx1"/>
                </a:solidFill>
                <a:effectLst/>
                <a:latin typeface="Algerian" panose="04020705040A02060702" pitchFamily="82" charset="0"/>
              </a:rPr>
              <a:t> art in </a:t>
            </a:r>
            <a:r>
              <a:rPr lang="cs-CZ" sz="2800" b="1" dirty="0" err="1">
                <a:solidFill>
                  <a:schemeClr val="tx1"/>
                </a:solidFill>
                <a:effectLst/>
                <a:latin typeface="Algerian" panose="04020705040A02060702" pitchFamily="82" charset="0"/>
              </a:rPr>
              <a:t>the</a:t>
            </a:r>
            <a:r>
              <a:rPr lang="cs-CZ" sz="2800" b="1" dirty="0">
                <a:solidFill>
                  <a:schemeClr val="tx1"/>
                </a:solidFill>
                <a:effectLst/>
                <a:latin typeface="Algerian" panose="04020705040A02060702" pitchFamily="82" charset="0"/>
              </a:rPr>
              <a:t> </a:t>
            </a:r>
            <a:r>
              <a:rPr lang="cs-CZ" sz="2800" b="1" dirty="0" err="1">
                <a:solidFill>
                  <a:schemeClr val="tx1"/>
                </a:solidFill>
                <a:effectLst/>
                <a:latin typeface="Algerian" panose="04020705040A02060702" pitchFamily="82" charset="0"/>
              </a:rPr>
              <a:t>Swabian</a:t>
            </a:r>
            <a:r>
              <a:rPr lang="cs-CZ" sz="2800" b="1" dirty="0">
                <a:solidFill>
                  <a:schemeClr val="tx1"/>
                </a:solidFill>
                <a:effectLst/>
                <a:latin typeface="Algerian" panose="04020705040A02060702" pitchFamily="82" charset="0"/>
              </a:rPr>
              <a:t> jura</a:t>
            </a:r>
            <a:endParaRPr lang="en-GB" sz="2800" b="1" dirty="0">
              <a:solidFill>
                <a:schemeClr val="tx1"/>
              </a:solidFill>
              <a:effectLst/>
              <a:latin typeface="Algerian" panose="04020705040A02060702" pitchFamily="82" charset="0"/>
            </a:endParaRPr>
          </a:p>
        </p:txBody>
      </p:sp>
      <p:pic>
        <p:nvPicPr>
          <p:cNvPr id="6" name="Obrázek 5"/>
          <p:cNvPicPr>
            <a:picLocks noChangeAspect="1"/>
          </p:cNvPicPr>
          <p:nvPr/>
        </p:nvPicPr>
        <p:blipFill rotWithShape="1">
          <a:blip r:embed="rId2" cstate="print">
            <a:extLst>
              <a:ext uri="{28A0092B-C50C-407E-A947-70E740481C1C}">
                <a14:useLocalDpi xmlns:a14="http://schemas.microsoft.com/office/drawing/2010/main" val="0"/>
              </a:ext>
            </a:extLst>
          </a:blip>
          <a:srcRect l="7651" t="22371" r="7007" b="10065"/>
          <a:stretch/>
        </p:blipFill>
        <p:spPr>
          <a:xfrm>
            <a:off x="5832000" y="1872000"/>
            <a:ext cx="3024000" cy="1795502"/>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000" y="4212000"/>
            <a:ext cx="3859200" cy="2412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000" y="4212000"/>
            <a:ext cx="3636000" cy="2412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Obrázek 9"/>
          <p:cNvPicPr>
            <a:picLocks noChangeAspect="1"/>
          </p:cNvPicPr>
          <p:nvPr/>
        </p:nvPicPr>
        <p:blipFill rotWithShape="1">
          <a:blip r:embed="rId5" cstate="print">
            <a:extLst>
              <a:ext uri="{28A0092B-C50C-407E-A947-70E740481C1C}">
                <a14:useLocalDpi xmlns:a14="http://schemas.microsoft.com/office/drawing/2010/main" val="0"/>
              </a:ext>
            </a:extLst>
          </a:blip>
          <a:srcRect t="6082" b="13909"/>
          <a:stretch/>
        </p:blipFill>
        <p:spPr>
          <a:xfrm>
            <a:off x="288000" y="1560132"/>
            <a:ext cx="4019550" cy="2412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Obrázek 1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219" b="98200" l="10000" r="90000"/>
                    </a14:imgEffect>
                  </a14:imgLayer>
                </a14:imgProps>
              </a:ext>
              <a:ext uri="{28A0092B-C50C-407E-A947-70E740481C1C}">
                <a14:useLocalDpi xmlns:a14="http://schemas.microsoft.com/office/drawing/2010/main" val="0"/>
              </a:ext>
            </a:extLst>
          </a:blip>
          <a:srcRect l="21688" t="4001" r="15792" b="1989"/>
          <a:stretch/>
        </p:blipFill>
        <p:spPr>
          <a:xfrm>
            <a:off x="4326402" y="4212000"/>
            <a:ext cx="769782" cy="2412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Obrázek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67762" y="1872000"/>
            <a:ext cx="1204025" cy="18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1639489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3" name="Zástupný symbol pro text 2"/>
          <p:cNvSpPr>
            <a:spLocks noGrp="1"/>
          </p:cNvSpPr>
          <p:nvPr>
            <p:ph type="body" sz="half" idx="2"/>
          </p:nvPr>
        </p:nvSpPr>
        <p:spPr>
          <a:xfrm>
            <a:off x="0" y="900000"/>
            <a:ext cx="9144000" cy="987564"/>
          </a:xfrm>
        </p:spPr>
        <p:txBody>
          <a:bodyPr/>
          <a:lstStyle/>
          <a:p>
            <a:pPr indent="-252000">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Hedeby – remains of trading town – traces of roads, buildings, cemeteries</a:t>
            </a:r>
            <a:r>
              <a:rPr lang="cs-CZ" sz="1600" dirty="0">
                <a:solidFill>
                  <a:schemeClr val="accent4">
                    <a:lumMod val="10000"/>
                  </a:schemeClr>
                </a:solidFill>
                <a:effectLst/>
                <a:latin typeface="Constantia" panose="02030602050306030303" pitchFamily="18" charset="0"/>
              </a:rPr>
              <a:t> and </a:t>
            </a:r>
            <a:r>
              <a:rPr lang="en-GB" sz="1600" dirty="0">
                <a:solidFill>
                  <a:schemeClr val="accent4">
                    <a:lumMod val="10000"/>
                  </a:schemeClr>
                </a:solidFill>
                <a:effectLst/>
                <a:latin typeface="Constantia" panose="02030602050306030303" pitchFamily="18" charset="0"/>
              </a:rPr>
              <a:t>harbour </a:t>
            </a:r>
            <a:r>
              <a:rPr lang="cs-CZ" sz="1600" dirty="0">
                <a:solidFill>
                  <a:schemeClr val="accent4">
                    <a:lumMod val="10000"/>
                  </a:schemeClr>
                </a:solidFill>
                <a:effectLst/>
                <a:latin typeface="Constantia" panose="02030602050306030303" pitchFamily="18" charset="0"/>
              </a:rPr>
              <a:t>(Viking Era, </a:t>
            </a:r>
            <a:r>
              <a:rPr lang="en-GB" sz="1600" dirty="0">
                <a:solidFill>
                  <a:schemeClr val="accent4">
                    <a:lumMod val="10000"/>
                  </a:schemeClr>
                </a:solidFill>
                <a:effectLst/>
                <a:latin typeface="Constantia" panose="02030602050306030303" pitchFamily="18" charset="0"/>
              </a:rPr>
              <a:t>1</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2 millennia</a:t>
            </a:r>
            <a:r>
              <a:rPr lang="cs-CZ" sz="1600" dirty="0">
                <a:solidFill>
                  <a:schemeClr val="accent4">
                    <a:lumMod val="10000"/>
                  </a:schemeClr>
                </a:solidFill>
                <a:effectLst/>
                <a:latin typeface="Constantia" panose="02030602050306030303" pitchFamily="18" charset="0"/>
              </a:rPr>
              <a:t> BC)</a:t>
            </a:r>
          </a:p>
          <a:p>
            <a:pPr indent="-252000">
              <a:buClr>
                <a:srgbClr val="00602B"/>
              </a:buClr>
              <a:buSzPct val="100000"/>
              <a:buFont typeface="Wingdings" panose="05000000000000000000" pitchFamily="2" charset="2"/>
              <a:buChar char="§"/>
            </a:pPr>
            <a:r>
              <a:rPr lang="en-GB" sz="1600" dirty="0" err="1">
                <a:solidFill>
                  <a:schemeClr val="accent4">
                    <a:lumMod val="10000"/>
                  </a:schemeClr>
                </a:solidFill>
                <a:effectLst/>
                <a:latin typeface="Constantia" panose="02030602050306030303" pitchFamily="18" charset="0"/>
              </a:rPr>
              <a:t>Danevirke</a:t>
            </a:r>
            <a:r>
              <a:rPr lang="cs-CZ" sz="1600" dirty="0">
                <a:solidFill>
                  <a:schemeClr val="accent4">
                    <a:lumMod val="10000"/>
                  </a:schemeClr>
                </a:solidFill>
                <a:effectLst/>
                <a:latin typeface="Constantia" panose="02030602050306030303" pitchFamily="18" charset="0"/>
              </a:rPr>
              <a:t> – </a:t>
            </a:r>
            <a:r>
              <a:rPr lang="en-GB" sz="1600" dirty="0">
                <a:solidFill>
                  <a:schemeClr val="accent4">
                    <a:lumMod val="10000"/>
                  </a:schemeClr>
                </a:solidFill>
                <a:effectLst/>
                <a:latin typeface="Constantia" panose="02030602050306030303" pitchFamily="18" charset="0"/>
              </a:rPr>
              <a:t>line of fortification</a:t>
            </a:r>
            <a:endParaRPr lang="cs-CZ" sz="1600" dirty="0">
              <a:solidFill>
                <a:schemeClr val="accent4">
                  <a:lumMod val="10000"/>
                </a:schemeClr>
              </a:solidFill>
              <a:effectLst/>
              <a:latin typeface="Constantia" panose="02030602050306030303" pitchFamily="18" charset="0"/>
            </a:endParaRPr>
          </a:p>
        </p:txBody>
      </p:sp>
      <p:sp>
        <p:nvSpPr>
          <p:cNvPr id="8"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cs-CZ" sz="2800" b="1" dirty="0" err="1">
                <a:solidFill>
                  <a:schemeClr val="tx1"/>
                </a:solidFill>
                <a:effectLst/>
                <a:latin typeface="Algerian" panose="04020705040A02060702" pitchFamily="82" charset="0"/>
              </a:rPr>
              <a:t>Archaeological</a:t>
            </a:r>
            <a:r>
              <a:rPr lang="cs-CZ" sz="2800" b="1" dirty="0">
                <a:solidFill>
                  <a:schemeClr val="tx1"/>
                </a:solidFill>
                <a:effectLst/>
                <a:latin typeface="Algerian" panose="04020705040A02060702" pitchFamily="82" charset="0"/>
              </a:rPr>
              <a:t> </a:t>
            </a:r>
            <a:r>
              <a:rPr lang="cs-CZ" sz="2800" b="1" dirty="0" err="1">
                <a:solidFill>
                  <a:schemeClr val="tx1"/>
                </a:solidFill>
                <a:effectLst/>
                <a:latin typeface="Algerian" panose="04020705040A02060702" pitchFamily="82" charset="0"/>
              </a:rPr>
              <a:t>border</a:t>
            </a:r>
            <a:r>
              <a:rPr lang="cs-CZ" sz="2800" b="1" dirty="0">
                <a:solidFill>
                  <a:schemeClr val="tx1"/>
                </a:solidFill>
                <a:effectLst/>
                <a:latin typeface="Algerian" panose="04020705040A02060702" pitchFamily="82" charset="0"/>
              </a:rPr>
              <a:t> </a:t>
            </a:r>
            <a:r>
              <a:rPr lang="cs-CZ" sz="2800" b="1" dirty="0" err="1">
                <a:solidFill>
                  <a:schemeClr val="tx1"/>
                </a:solidFill>
                <a:effectLst/>
                <a:latin typeface="Algerian" panose="04020705040A02060702" pitchFamily="82" charset="0"/>
              </a:rPr>
              <a:t>complex</a:t>
            </a:r>
            <a:r>
              <a:rPr lang="cs-CZ" sz="2800" b="1" dirty="0">
                <a:solidFill>
                  <a:schemeClr val="tx1"/>
                </a:solidFill>
                <a:effectLst/>
                <a:latin typeface="Algerian" panose="04020705040A02060702" pitchFamily="82" charset="0"/>
              </a:rPr>
              <a:t> </a:t>
            </a:r>
            <a:r>
              <a:rPr lang="cs-CZ" sz="2800" b="1" dirty="0" err="1">
                <a:solidFill>
                  <a:schemeClr val="tx1"/>
                </a:solidFill>
                <a:effectLst/>
                <a:latin typeface="Algerian" panose="04020705040A02060702" pitchFamily="82" charset="0"/>
              </a:rPr>
              <a:t>of</a:t>
            </a:r>
            <a:r>
              <a:rPr lang="cs-CZ" sz="2800" b="1" dirty="0">
                <a:solidFill>
                  <a:schemeClr val="tx1"/>
                </a:solidFill>
                <a:effectLst/>
                <a:latin typeface="Algerian" panose="04020705040A02060702" pitchFamily="82" charset="0"/>
              </a:rPr>
              <a:t> </a:t>
            </a:r>
            <a:r>
              <a:rPr lang="cs-CZ" sz="2800" b="1" dirty="0" err="1">
                <a:solidFill>
                  <a:schemeClr val="tx1"/>
                </a:solidFill>
                <a:effectLst/>
                <a:latin typeface="Algerian" panose="04020705040A02060702" pitchFamily="82" charset="0"/>
              </a:rPr>
              <a:t>hedeby</a:t>
            </a:r>
            <a:r>
              <a:rPr lang="cs-CZ" sz="2800" b="1" dirty="0">
                <a:solidFill>
                  <a:schemeClr val="tx1"/>
                </a:solidFill>
                <a:effectLst/>
                <a:latin typeface="Algerian" panose="04020705040A02060702" pitchFamily="82" charset="0"/>
              </a:rPr>
              <a:t> and </a:t>
            </a:r>
            <a:r>
              <a:rPr lang="cs-CZ" sz="2800" b="1" dirty="0" err="1">
                <a:solidFill>
                  <a:schemeClr val="tx1"/>
                </a:solidFill>
                <a:effectLst/>
                <a:latin typeface="Algerian" panose="04020705040A02060702" pitchFamily="82" charset="0"/>
              </a:rPr>
              <a:t>the</a:t>
            </a:r>
            <a:r>
              <a:rPr lang="cs-CZ" sz="2800" b="1" dirty="0">
                <a:solidFill>
                  <a:schemeClr val="tx1"/>
                </a:solidFill>
                <a:effectLst/>
                <a:latin typeface="Algerian" panose="04020705040A02060702" pitchFamily="82" charset="0"/>
              </a:rPr>
              <a:t> </a:t>
            </a:r>
            <a:r>
              <a:rPr lang="cs-CZ" sz="2800" b="1" dirty="0" err="1">
                <a:solidFill>
                  <a:schemeClr val="tx1"/>
                </a:solidFill>
                <a:effectLst/>
                <a:latin typeface="Algerian" panose="04020705040A02060702" pitchFamily="82" charset="0"/>
              </a:rPr>
              <a:t>danevirke</a:t>
            </a:r>
            <a:endParaRPr lang="en-GB" sz="2800" b="1" dirty="0">
              <a:solidFill>
                <a:schemeClr val="tx1"/>
              </a:solidFill>
              <a:effectLst/>
              <a:latin typeface="Algerian" panose="04020705040A02060702" pitchFamily="82" charset="0"/>
            </a:endParaRP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872000"/>
            <a:ext cx="3060000" cy="198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4000" y="1895364"/>
            <a:ext cx="4313720" cy="198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000" y="4032000"/>
            <a:ext cx="3060000" cy="198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Obrázek 8"/>
          <p:cNvPicPr>
            <a:picLocks noChangeAspect="1"/>
          </p:cNvPicPr>
          <p:nvPr/>
        </p:nvPicPr>
        <p:blipFill rotWithShape="1">
          <a:blip r:embed="rId5" cstate="print">
            <a:extLst>
              <a:ext uri="{28A0092B-C50C-407E-A947-70E740481C1C}">
                <a14:useLocalDpi xmlns:a14="http://schemas.microsoft.com/office/drawing/2010/main" val="0"/>
              </a:ext>
            </a:extLst>
          </a:blip>
          <a:srcRect l="28642" t="13502" r="12296" b="62873"/>
          <a:stretch/>
        </p:blipFill>
        <p:spPr>
          <a:xfrm>
            <a:off x="7036254" y="3996000"/>
            <a:ext cx="1800201" cy="1080121"/>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Obrázek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4000" y="4032000"/>
            <a:ext cx="3060000" cy="198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Obrázek 12"/>
          <p:cNvPicPr>
            <a:picLocks noChangeAspect="1"/>
          </p:cNvPicPr>
          <p:nvPr/>
        </p:nvPicPr>
        <p:blipFill rotWithShape="1">
          <a:blip r:embed="rId7" cstate="print">
            <a:extLst>
              <a:ext uri="{28A0092B-C50C-407E-A947-70E740481C1C}">
                <a14:useLocalDpi xmlns:a14="http://schemas.microsoft.com/office/drawing/2010/main" val="0"/>
              </a:ext>
            </a:extLst>
          </a:blip>
          <a:srcRect l="45369" t="55337" r="12106" b="5289"/>
          <a:stretch/>
        </p:blipFill>
        <p:spPr>
          <a:xfrm>
            <a:off x="7884000" y="5184000"/>
            <a:ext cx="1140480" cy="1584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Obrázek 13"/>
          <p:cNvPicPr>
            <a:picLocks noChangeAspect="1"/>
          </p:cNvPicPr>
          <p:nvPr/>
        </p:nvPicPr>
        <p:blipFill rotWithShape="1">
          <a:blip r:embed="rId8" cstate="print">
            <a:extLst>
              <a:ext uri="{28A0092B-C50C-407E-A947-70E740481C1C}">
                <a14:useLocalDpi xmlns:a14="http://schemas.microsoft.com/office/drawing/2010/main" val="0"/>
              </a:ext>
            </a:extLst>
          </a:blip>
          <a:srcRect l="4345" t="35515" r="50768" b="25111"/>
          <a:stretch/>
        </p:blipFill>
        <p:spPr>
          <a:xfrm>
            <a:off x="6552000" y="5184000"/>
            <a:ext cx="1203841" cy="1584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601166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3" name="Zástupný symbol pro text 2"/>
          <p:cNvSpPr>
            <a:spLocks noGrp="1"/>
          </p:cNvSpPr>
          <p:nvPr>
            <p:ph type="body" sz="half" idx="2"/>
          </p:nvPr>
        </p:nvSpPr>
        <p:spPr>
          <a:xfrm>
            <a:off x="0" y="900000"/>
            <a:ext cx="9144000" cy="1017787"/>
          </a:xfrm>
        </p:spPr>
        <p:txBody>
          <a:bodyPr/>
          <a:lstStyle/>
          <a:p>
            <a:pPr indent="-252000">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Dom of St Peter and St Paul</a:t>
            </a:r>
          </a:p>
          <a:p>
            <a:pPr indent="-252000">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1028-1044, Romanesque style; Gothic</a:t>
            </a:r>
            <a:r>
              <a:rPr lang="cs-CZ" sz="1600" dirty="0">
                <a:solidFill>
                  <a:schemeClr val="accent4">
                    <a:lumMod val="10000"/>
                  </a:schemeClr>
                </a:solidFill>
                <a:effectLst/>
                <a:latin typeface="Constantia" panose="02030602050306030303" pitchFamily="18" charset="0"/>
              </a:rPr>
              <a:t> </a:t>
            </a:r>
            <a:r>
              <a:rPr lang="cs-CZ" sz="1600" dirty="0" err="1">
                <a:solidFill>
                  <a:schemeClr val="accent4">
                    <a:lumMod val="10000"/>
                  </a:schemeClr>
                </a:solidFill>
                <a:effectLst/>
                <a:latin typeface="Constantia" panose="02030602050306030303" pitchFamily="18" charset="0"/>
              </a:rPr>
              <a:t>additions</a:t>
            </a:r>
            <a:r>
              <a:rPr lang="en-GB" sz="1600" dirty="0">
                <a:solidFill>
                  <a:schemeClr val="accent4">
                    <a:lumMod val="10000"/>
                  </a:schemeClr>
                </a:solidFill>
                <a:effectLst/>
                <a:latin typeface="Constantia" panose="02030602050306030303" pitchFamily="18" charset="0"/>
              </a:rPr>
              <a:t>; 16 century – became Protestant</a:t>
            </a:r>
          </a:p>
          <a:p>
            <a:pPr indent="-252000">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West choir – donor portrait statues of 12 cathedral founders (</a:t>
            </a:r>
            <a:r>
              <a:rPr lang="en-GB" sz="1600" dirty="0" err="1">
                <a:solidFill>
                  <a:schemeClr val="accent4">
                    <a:lumMod val="10000"/>
                  </a:schemeClr>
                </a:solidFill>
                <a:effectLst/>
                <a:latin typeface="Constantia" panose="02030602050306030303" pitchFamily="18" charset="0"/>
              </a:rPr>
              <a:t>Stifterfiguren</a:t>
            </a:r>
            <a:r>
              <a:rPr lang="en-GB" sz="1600" dirty="0">
                <a:solidFill>
                  <a:schemeClr val="accent4">
                    <a:lumMod val="10000"/>
                  </a:schemeClr>
                </a:solidFill>
                <a:effectLst/>
                <a:latin typeface="Constantia" panose="02030602050306030303" pitchFamily="18" charset="0"/>
              </a:rPr>
              <a:t>)</a:t>
            </a:r>
          </a:p>
        </p:txBody>
      </p:sp>
      <p:sp>
        <p:nvSpPr>
          <p:cNvPr id="8"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cs-CZ" sz="2800" b="1" dirty="0" err="1">
                <a:solidFill>
                  <a:schemeClr val="tx1"/>
                </a:solidFill>
                <a:effectLst/>
                <a:latin typeface="Algerian" panose="04020705040A02060702" pitchFamily="82" charset="0"/>
              </a:rPr>
              <a:t>Naumburg</a:t>
            </a:r>
            <a:r>
              <a:rPr lang="cs-CZ" sz="2800" b="1" dirty="0">
                <a:solidFill>
                  <a:schemeClr val="tx1"/>
                </a:solidFill>
                <a:effectLst/>
                <a:latin typeface="Algerian" panose="04020705040A02060702" pitchFamily="82" charset="0"/>
              </a:rPr>
              <a:t> </a:t>
            </a:r>
            <a:r>
              <a:rPr lang="cs-CZ" sz="2800" b="1" dirty="0" err="1">
                <a:solidFill>
                  <a:schemeClr val="tx1"/>
                </a:solidFill>
                <a:effectLst/>
                <a:latin typeface="Algerian" panose="04020705040A02060702" pitchFamily="82" charset="0"/>
              </a:rPr>
              <a:t>cathedral</a:t>
            </a:r>
            <a:endParaRPr lang="en-GB" sz="2800" b="1" dirty="0">
              <a:solidFill>
                <a:schemeClr val="tx1"/>
              </a:solidFill>
              <a:effectLst/>
              <a:latin typeface="Algerian" panose="04020705040A02060702" pitchFamily="82" charset="0"/>
            </a:endParaRPr>
          </a:p>
        </p:txBody>
      </p:sp>
      <p:pic>
        <p:nvPicPr>
          <p:cNvPr id="10" name="Obrázek 9"/>
          <p:cNvPicPr>
            <a:picLocks noChangeAspect="1"/>
          </p:cNvPicPr>
          <p:nvPr/>
        </p:nvPicPr>
        <p:blipFill rotWithShape="1">
          <a:blip r:embed="rId3" cstate="print">
            <a:extLst>
              <a:ext uri="{28A0092B-C50C-407E-A947-70E740481C1C}">
                <a14:useLocalDpi xmlns:a14="http://schemas.microsoft.com/office/drawing/2010/main" val="0"/>
              </a:ext>
            </a:extLst>
          </a:blip>
          <a:srcRect t="1718" b="-1"/>
          <a:stretch/>
        </p:blipFill>
        <p:spPr>
          <a:xfrm>
            <a:off x="7524000" y="4536000"/>
            <a:ext cx="146517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Obrázek 11"/>
          <p:cNvPicPr>
            <a:picLocks noChangeAspect="1"/>
          </p:cNvPicPr>
          <p:nvPr/>
        </p:nvPicPr>
        <p:blipFill rotWithShape="1">
          <a:blip r:embed="rId4" cstate="print">
            <a:extLst>
              <a:ext uri="{28A0092B-C50C-407E-A947-70E740481C1C}">
                <a14:useLocalDpi xmlns:a14="http://schemas.microsoft.com/office/drawing/2010/main" val="0"/>
              </a:ext>
            </a:extLst>
          </a:blip>
          <a:srcRect l="11970" r="9721"/>
          <a:stretch/>
        </p:blipFill>
        <p:spPr>
          <a:xfrm>
            <a:off x="7524000" y="288000"/>
            <a:ext cx="1440160" cy="180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Obrázek 14"/>
          <p:cNvPicPr>
            <a:picLocks noChangeAspect="1"/>
          </p:cNvPicPr>
          <p:nvPr/>
        </p:nvPicPr>
        <p:blipFill rotWithShape="1">
          <a:blip r:embed="rId5">
            <a:extLst>
              <a:ext uri="{28A0092B-C50C-407E-A947-70E740481C1C}">
                <a14:useLocalDpi xmlns:a14="http://schemas.microsoft.com/office/drawing/2010/main" val="0"/>
              </a:ext>
            </a:extLst>
          </a:blip>
          <a:srcRect l="15335" t="11100" r="28604" b="11391"/>
          <a:stretch/>
        </p:blipFill>
        <p:spPr>
          <a:xfrm>
            <a:off x="144000" y="1872000"/>
            <a:ext cx="3240360" cy="252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Obrázek 16"/>
          <p:cNvPicPr>
            <a:picLocks noChangeAspect="1"/>
          </p:cNvPicPr>
          <p:nvPr/>
        </p:nvPicPr>
        <p:blipFill rotWithShape="1">
          <a:blip r:embed="rId6" cstate="print">
            <a:extLst>
              <a:ext uri="{28A0092B-C50C-407E-A947-70E740481C1C}">
                <a14:useLocalDpi xmlns:a14="http://schemas.microsoft.com/office/drawing/2010/main" val="0"/>
              </a:ext>
            </a:extLst>
          </a:blip>
          <a:srcRect l="2657" r="2433" b="16801"/>
          <a:stretch/>
        </p:blipFill>
        <p:spPr>
          <a:xfrm>
            <a:off x="3561770" y="1872000"/>
            <a:ext cx="3832988" cy="252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Obrázek 17"/>
          <p:cNvPicPr>
            <a:picLocks noChangeAspect="1"/>
          </p:cNvPicPr>
          <p:nvPr/>
        </p:nvPicPr>
        <p:blipFill rotWithShape="1">
          <a:blip r:embed="rId7" cstate="print">
            <a:extLst>
              <a:ext uri="{28A0092B-C50C-407E-A947-70E740481C1C}">
                <a14:useLocalDpi xmlns:a14="http://schemas.microsoft.com/office/drawing/2010/main" val="0"/>
              </a:ext>
            </a:extLst>
          </a:blip>
          <a:srcRect l="3920" r="3057" b="6113"/>
          <a:stretch/>
        </p:blipFill>
        <p:spPr>
          <a:xfrm>
            <a:off x="4199425" y="4536000"/>
            <a:ext cx="3195333" cy="2124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Obrázek 18"/>
          <p:cNvPicPr>
            <a:picLocks noChangeAspect="1"/>
          </p:cNvPicPr>
          <p:nvPr/>
        </p:nvPicPr>
        <p:blipFill rotWithShape="1">
          <a:blip r:embed="rId8" cstate="print">
            <a:extLst>
              <a:ext uri="{28A0092B-C50C-407E-A947-70E740481C1C}">
                <a14:useLocalDpi xmlns:a14="http://schemas.microsoft.com/office/drawing/2010/main" val="0"/>
              </a:ext>
            </a:extLst>
          </a:blip>
          <a:stretch/>
        </p:blipFill>
        <p:spPr>
          <a:xfrm>
            <a:off x="7524000" y="2219603"/>
            <a:ext cx="144000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Obrázek 21"/>
          <p:cNvPicPr>
            <a:picLocks noChangeAspect="1"/>
          </p:cNvPicPr>
          <p:nvPr/>
        </p:nvPicPr>
        <p:blipFill rotWithShape="1">
          <a:blip r:embed="rId9">
            <a:extLst>
              <a:ext uri="{28A0092B-C50C-407E-A947-70E740481C1C}">
                <a14:useLocalDpi xmlns:a14="http://schemas.microsoft.com/office/drawing/2010/main" val="0"/>
              </a:ext>
            </a:extLst>
          </a:blip>
          <a:srcRect l="4335" t="6677" r="5017" b="19693"/>
          <a:stretch/>
        </p:blipFill>
        <p:spPr>
          <a:xfrm>
            <a:off x="144000" y="4536000"/>
            <a:ext cx="3926183" cy="2124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279750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1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cs-CZ" sz="2800" b="1" dirty="0" err="1">
                <a:solidFill>
                  <a:srgbClr val="FFFFFF"/>
                </a:solidFill>
                <a:effectLst/>
                <a:latin typeface="Algerian" panose="04020705040A02060702" pitchFamily="82" charset="0"/>
              </a:rPr>
              <a:t>Eastern</a:t>
            </a:r>
            <a:r>
              <a:rPr lang="cs-CZ" sz="2800" b="1" dirty="0">
                <a:solidFill>
                  <a:srgbClr val="FFFFFF"/>
                </a:solidFill>
                <a:effectLst/>
                <a:latin typeface="Algerian" panose="04020705040A02060702" pitchFamily="82" charset="0"/>
              </a:rPr>
              <a:t> </a:t>
            </a:r>
            <a:r>
              <a:rPr lang="cs-CZ" sz="2800" b="1" dirty="0" err="1">
                <a:solidFill>
                  <a:srgbClr val="FFFFFF"/>
                </a:solidFill>
                <a:effectLst/>
                <a:latin typeface="Algerian" panose="04020705040A02060702" pitchFamily="82" charset="0"/>
              </a:rPr>
              <a:t>Germany</a:t>
            </a:r>
            <a:endParaRPr lang="en-GB" sz="2800" b="1" dirty="0">
              <a:solidFill>
                <a:srgbClr val="FFFFFF"/>
              </a:solidFill>
              <a:effectLst/>
              <a:latin typeface="Algerian" panose="04020705040A02060702" pitchFamily="82" charset="0"/>
            </a:endParaRPr>
          </a:p>
        </p:txBody>
      </p:sp>
      <p:sp>
        <p:nvSpPr>
          <p:cNvPr id="17" name="Zástupný symbol pro text 2"/>
          <p:cNvSpPr>
            <a:spLocks noGrp="1"/>
          </p:cNvSpPr>
          <p:nvPr>
            <p:ph type="body" sz="half" idx="2"/>
          </p:nvPr>
        </p:nvSpPr>
        <p:spPr>
          <a:xfrm>
            <a:off x="0" y="900001"/>
            <a:ext cx="9144000" cy="886446"/>
          </a:xfrm>
        </p:spPr>
        <p:txBody>
          <a:bodyPr/>
          <a:lstStyle/>
          <a:p>
            <a:pPr marL="342000"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Saxony-Anhalt </a:t>
            </a:r>
            <a:r>
              <a:rPr lang="en-GB" sz="1400" dirty="0">
                <a:solidFill>
                  <a:schemeClr val="accent4">
                    <a:lumMod val="10000"/>
                  </a:schemeClr>
                </a:solidFill>
                <a:effectLst/>
                <a:latin typeface="Constantia" panose="02030602050306030303" pitchFamily="18" charset="0"/>
              </a:rPr>
              <a:t>(Sachsen-Anhalt, Magdeburg)</a:t>
            </a:r>
            <a:r>
              <a:rPr lang="en-GB" sz="1600" dirty="0">
                <a:solidFill>
                  <a:schemeClr val="accent4">
                    <a:lumMod val="10000"/>
                  </a:schemeClr>
                </a:solidFill>
                <a:effectLst/>
                <a:latin typeface="Constantia" panose="02030602050306030303" pitchFamily="18" charset="0"/>
              </a:rPr>
              <a:t>, Brandenburg </a:t>
            </a:r>
            <a:r>
              <a:rPr lang="en-GB" sz="1400" dirty="0">
                <a:solidFill>
                  <a:schemeClr val="accent4">
                    <a:lumMod val="10000"/>
                  </a:schemeClr>
                </a:solidFill>
                <a:effectLst/>
                <a:latin typeface="Constantia" panose="02030602050306030303" pitchFamily="18" charset="0"/>
              </a:rPr>
              <a:t>(Potsdam)</a:t>
            </a:r>
            <a:r>
              <a:rPr lang="en-GB" sz="1600" dirty="0">
                <a:solidFill>
                  <a:schemeClr val="accent4">
                    <a:lumMod val="10000"/>
                  </a:schemeClr>
                </a:solidFill>
                <a:effectLst/>
                <a:latin typeface="Constantia" panose="02030602050306030303" pitchFamily="18" charset="0"/>
              </a:rPr>
              <a:t>, Saxony </a:t>
            </a:r>
            <a:r>
              <a:rPr lang="en-GB" sz="1400" dirty="0">
                <a:solidFill>
                  <a:schemeClr val="accent4">
                    <a:lumMod val="10000"/>
                  </a:schemeClr>
                </a:solidFill>
                <a:effectLst/>
                <a:latin typeface="Constantia" panose="02030602050306030303" pitchFamily="18" charset="0"/>
              </a:rPr>
              <a:t>(Sachsen, Dresden) </a:t>
            </a:r>
            <a:r>
              <a:rPr lang="en-GB" sz="1600" dirty="0">
                <a:solidFill>
                  <a:schemeClr val="accent4">
                    <a:lumMod val="10000"/>
                  </a:schemeClr>
                </a:solidFill>
                <a:effectLst/>
                <a:latin typeface="Constantia" panose="02030602050306030303" pitchFamily="18" charset="0"/>
              </a:rPr>
              <a:t>&amp; Berlin</a:t>
            </a:r>
          </a:p>
          <a:p>
            <a:pPr marL="342000"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Harz </a:t>
            </a:r>
            <a:r>
              <a:rPr lang="en-GB" sz="1400" dirty="0">
                <a:solidFill>
                  <a:schemeClr val="accent4">
                    <a:lumMod val="10000"/>
                  </a:schemeClr>
                </a:solidFill>
                <a:effectLst/>
                <a:latin typeface="Constantia" panose="02030602050306030303" pitchFamily="18" charset="0"/>
              </a:rPr>
              <a:t>(low mountain range famous for historic silver mines)</a:t>
            </a:r>
            <a:r>
              <a:rPr lang="en-GB" sz="1600" dirty="0">
                <a:solidFill>
                  <a:schemeClr val="accent4">
                    <a:lumMod val="10000"/>
                  </a:schemeClr>
                </a:solidFill>
                <a:effectLst/>
                <a:latin typeface="Constantia" panose="02030602050306030303" pitchFamily="18" charset="0"/>
              </a:rPr>
              <a:t>, Saxon Switzerland </a:t>
            </a:r>
          </a:p>
        </p:txBody>
      </p:sp>
      <p:pic>
        <p:nvPicPr>
          <p:cNvPr id="5" name="Picture 12" descr="http://www.rootsweb.ancestry.com/%7Edeuham/gifs/landkartebrd.gif"/>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23528" y="1944000"/>
            <a:ext cx="159939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http://www.rootsweb.ancestry.com/%7Edeuham/gifs/landkartebrd.gif"/>
          <p:cNvPicPr>
            <a:picLocks noChangeAspect="1" noChangeArrowheads="1"/>
          </p:cNvPicPr>
          <p:nvPr/>
        </p:nvPicPr>
        <p:blipFill rotWithShape="1">
          <a:blip r:embed="rId4" cstate="print">
            <a:duotone>
              <a:prstClr val="black"/>
              <a:schemeClr val="accent1">
                <a:tint val="45000"/>
                <a:satMod val="400000"/>
              </a:schemeClr>
            </a:duotone>
            <a:extLst>
              <a:ext uri="{BEBA8EAE-BF5A-486C-A8C5-ECC9F3942E4B}">
                <a14:imgProps xmlns:a14="http://schemas.microsoft.com/office/drawing/2010/main">
                  <a14:imgLayer r:embed="rId3">
                    <a14:imgEffect>
                      <a14:backgroundRemoval t="16797" b="62951" l="49364" r="100000">
                        <a14:foregroundMark x1="82839" y1="29042" x2="80297" y2="33595"/>
                        <a14:foregroundMark x1="66314" y1="58713" x2="67585" y2="59969"/>
                        <a14:foregroundMark x1="69280" y1="60283" x2="69915" y2="60911"/>
                        <a14:foregroundMark x1="70551" y1="60754" x2="70975" y2="62009"/>
                        <a14:foregroundMark x1="71822" y1="60754" x2="75000" y2="58713"/>
                        <a14:foregroundMark x1="92161" y1="52276" x2="94068" y2="51491"/>
                        <a14:foregroundMark x1="78178" y1="59184" x2="85169" y2="54317"/>
                        <a14:foregroundMark x1="74788" y1="59027" x2="78814" y2="58556"/>
                        <a14:foregroundMark x1="84958" y1="54631" x2="88771" y2="54003"/>
                        <a14:foregroundMark x1="93220" y1="50706" x2="95551" y2="50392"/>
                        <a14:foregroundMark x1="95339" y1="50863" x2="95975" y2="52276"/>
                        <a14:foregroundMark x1="96610" y1="52590" x2="98305" y2="52433"/>
                        <a14:foregroundMark x1="98305" y1="52119" x2="99788" y2="46311"/>
                        <a14:foregroundMark x1="95763" y1="42543" x2="96186" y2="43956"/>
                        <a14:foregroundMark x1="96822" y1="43956" x2="98729" y2="44113"/>
                        <a14:foregroundMark x1="98517" y1="44427" x2="98941" y2="46311"/>
                        <a14:foregroundMark x1="90678" y1="21193" x2="90678" y2="21821"/>
                        <a14:foregroundMark x1="90890" y1="21978" x2="89831" y2="22763"/>
                        <a14:foregroundMark x1="90466" y1="22763" x2="90042" y2="24019"/>
                        <a14:foregroundMark x1="90254" y1="24333" x2="87924" y2="25903"/>
                        <a14:foregroundMark x1="88347" y1="25746" x2="88347" y2="27316"/>
                        <a14:foregroundMark x1="88559" y1="27473" x2="94280" y2="30298"/>
                        <a14:foregroundMark x1="94068" y1="30298" x2="93432" y2="31868"/>
                        <a14:foregroundMark x1="92797" y1="31868" x2="93220" y2="33595"/>
                        <a14:foregroundMark x1="93432" y1="34380" x2="95339" y2="34380"/>
                        <a14:foregroundMark x1="95339" y1="34537" x2="94915" y2="36578"/>
                        <a14:foregroundMark x1="95763" y1="36578" x2="95551" y2="38776"/>
                        <a14:foregroundMark x1="95551" y1="38619" x2="93856" y2="39874"/>
                        <a14:foregroundMark x1="94280" y1="39874" x2="96186" y2="42386"/>
                        <a14:foregroundMark x1="88347" y1="19623" x2="88347" y2="19623"/>
                        <a14:foregroundMark x1="88559" y1="20094" x2="88559" y2="20094"/>
                        <a14:foregroundMark x1="87712" y1="21036" x2="87712" y2="21036"/>
                        <a14:foregroundMark x1="87712" y1="21821" x2="87712" y2="21821"/>
                        <a14:foregroundMark x1="57627" y1="24647" x2="58898" y2="24804"/>
                        <a14:foregroundMark x1="61017" y1="23548" x2="61017" y2="23548"/>
                        <a14:foregroundMark x1="65678" y1="21821" x2="65678" y2="21821"/>
                        <a14:foregroundMark x1="70339" y1="22606" x2="70339" y2="22606"/>
                        <a14:foregroundMark x1="71398" y1="22763" x2="71398" y2="22763"/>
                        <a14:foregroundMark x1="72458" y1="22763" x2="72458" y2="22763"/>
                        <a14:foregroundMark x1="73941" y1="23391" x2="73941" y2="23391"/>
                        <a14:foregroundMark x1="75212" y1="23234" x2="75212" y2="23234"/>
                        <a14:foregroundMark x1="85593" y1="19623" x2="85805" y2="19780"/>
                        <a14:foregroundMark x1="86229" y1="19937" x2="86229" y2="19937"/>
                        <a14:foregroundMark x1="61229" y1="25903" x2="61229" y2="25903"/>
                        <a14:foregroundMark x1="60593" y1="26688" x2="60593" y2="26688"/>
                        <a14:foregroundMark x1="59746" y1="27159" x2="59746" y2="27159"/>
                        <a14:foregroundMark x1="58898" y1="27786" x2="58898" y2="27786"/>
                        <a14:foregroundMark x1="57839" y1="27786" x2="57839" y2="27786"/>
                        <a14:foregroundMark x1="56144" y1="27630" x2="56144" y2="27316"/>
                        <a14:foregroundMark x1="55297" y1="27943" x2="55297" y2="27943"/>
                        <a14:foregroundMark x1="52966" y1="28414" x2="52966" y2="28414"/>
                        <a14:foregroundMark x1="52966" y1="28885" x2="52966" y2="28728"/>
                        <a14:foregroundMark x1="53390" y1="30298" x2="53390" y2="30298"/>
                        <a14:foregroundMark x1="54237" y1="31083" x2="54237" y2="31083"/>
                        <a14:foregroundMark x1="54661" y1="32025" x2="54661" y2="32025"/>
                        <a14:foregroundMark x1="54873" y1="32967" x2="54873" y2="32967"/>
                        <a14:foregroundMark x1="55297" y1="33438" x2="55297" y2="33438"/>
                        <a14:foregroundMark x1="55932" y1="34851" x2="55932" y2="34851"/>
                        <a14:foregroundMark x1="55508" y1="35793" x2="55508" y2="35793"/>
                        <a14:foregroundMark x1="51695" y1="39089" x2="51695" y2="39089"/>
                        <a14:foregroundMark x1="53178" y1="38619" x2="53178" y2="38619"/>
                        <a14:foregroundMark x1="54449" y1="38305" x2="54661" y2="38305"/>
                        <a14:foregroundMark x1="55508" y1="37677" x2="55508" y2="37677"/>
                        <a14:foregroundMark x1="55932" y1="36578" x2="55932" y2="36578"/>
                        <a14:foregroundMark x1="52119" y1="40345" x2="52119" y2="40345"/>
                        <a14:foregroundMark x1="51271" y1="41287" x2="51271" y2="41287"/>
                        <a14:foregroundMark x1="51271" y1="41758" x2="51271" y2="41758"/>
                        <a14:foregroundMark x1="51695" y1="42700" x2="51695" y2="42700"/>
                        <a14:foregroundMark x1="52331" y1="43799" x2="52331" y2="43799"/>
                        <a14:foregroundMark x1="55297" y1="45369" x2="55297" y2="45369"/>
                        <a14:foregroundMark x1="55720" y1="46468" x2="55720" y2="46468"/>
                        <a14:foregroundMark x1="57839" y1="46782" x2="57839" y2="46782"/>
                        <a14:foregroundMark x1="58898" y1="46939" x2="58898" y2="46939"/>
                        <a14:foregroundMark x1="66314" y1="57771" x2="66314" y2="57771"/>
                        <a14:foregroundMark x1="66737" y1="56986" x2="66737" y2="56986"/>
                        <a14:foregroundMark x1="70127" y1="55887" x2="70975" y2="55887"/>
                        <a14:foregroundMark x1="70127" y1="54317" x2="70127" y2="54317"/>
                        <a14:foregroundMark x1="72246" y1="53061" x2="72669" y2="53218"/>
                        <a14:foregroundMark x1="73941" y1="52276" x2="73941" y2="52276"/>
                        <a14:foregroundMark x1="72458" y1="50863" x2="72458" y2="50863"/>
                        <a14:foregroundMark x1="70763" y1="50392" x2="70763" y2="50392"/>
                        <a14:foregroundMark x1="70127" y1="51805" x2="70127" y2="51805"/>
                        <a14:foregroundMark x1="68644" y1="52119" x2="68644" y2="52119"/>
                        <a14:foregroundMark x1="67797" y1="51962" x2="67797" y2="51962"/>
                        <a14:foregroundMark x1="66525" y1="51491" x2="66525" y2="51491"/>
                        <a14:foregroundMark x1="65042" y1="51020" x2="65042" y2="51020"/>
                        <a14:foregroundMark x1="63136" y1="50392" x2="63136" y2="50392"/>
                        <a14:foregroundMark x1="61653" y1="50706" x2="61653" y2="50706"/>
                        <a14:foregroundMark x1="61229" y1="49922" x2="61229" y2="49922"/>
                        <a14:backgroundMark x1="52542" y1="47410" x2="64619" y2="53846"/>
                        <a14:backgroundMark x1="53390" y1="44741" x2="49788" y2="49608"/>
                        <a14:backgroundMark x1="71610" y1="52119" x2="54449" y2="59969"/>
                        <a14:backgroundMark x1="88559" y1="21036" x2="90678" y2="18838"/>
                      </a14:backgroundRemoval>
                    </a14:imgEffect>
                    <a14:imgEffect>
                      <a14:saturation sat="0"/>
                    </a14:imgEffect>
                  </a14:imgLayer>
                </a14:imgProps>
              </a:ext>
              <a:ext uri="{28A0092B-C50C-407E-A947-70E740481C1C}">
                <a14:useLocalDpi xmlns:a14="http://schemas.microsoft.com/office/drawing/2010/main" val="0"/>
              </a:ext>
            </a:extLst>
          </a:blip>
          <a:srcRect l="49525" t="16704" b="36624"/>
          <a:stretch/>
        </p:blipFill>
        <p:spPr bwMode="auto">
          <a:xfrm>
            <a:off x="1123223" y="2304000"/>
            <a:ext cx="807302" cy="1008113"/>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media-2.web.britannica.com/eb-media/97/101797-004-696AC7E6.jpg"/>
          <p:cNvPicPr>
            <a:picLocks noChangeAspect="1" noChangeArrowheads="1"/>
          </p:cNvPicPr>
          <p:nvPr/>
        </p:nvPicPr>
        <p:blipFill rotWithShape="1">
          <a:blip r:embed="rId5">
            <a:extLst>
              <a:ext uri="{28A0092B-C50C-407E-A947-70E740481C1C}">
                <a14:useLocalDpi xmlns:a14="http://schemas.microsoft.com/office/drawing/2010/main" val="0"/>
              </a:ext>
            </a:extLst>
          </a:blip>
          <a:srcRect t="3917" r="17227" b="17127"/>
          <a:stretch/>
        </p:blipFill>
        <p:spPr bwMode="auto">
          <a:xfrm>
            <a:off x="2257765" y="1945236"/>
            <a:ext cx="3161557" cy="216024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3" name="Zástupný symbol pro text 2"/>
          <p:cNvSpPr txBox="1">
            <a:spLocks/>
          </p:cNvSpPr>
          <p:nvPr/>
        </p:nvSpPr>
        <p:spPr bwMode="auto">
          <a:xfrm>
            <a:off x="2520000" y="1980000"/>
            <a:ext cx="828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a:effectLst/>
                <a:latin typeface="Constantia" panose="02030602050306030303" pitchFamily="18" charset="0"/>
              </a:rPr>
              <a:t>Magdeburg</a:t>
            </a:r>
            <a:endParaRPr lang="en-GB" sz="900" kern="0" dirty="0">
              <a:effectLst/>
              <a:latin typeface="Constantia" panose="02030602050306030303" pitchFamily="18" charset="0"/>
            </a:endParaRPr>
          </a:p>
        </p:txBody>
      </p:sp>
      <p:pic>
        <p:nvPicPr>
          <p:cNvPr id="18460" name="Picture 28" descr="https://upload.wikimedia.org/wikipedia/commons/thumb/4/4a/Basteibr%C3%BCcke_morgens_%28Zuschnitt%29.jpg/1280px-Basteibr%C3%BCcke_morgens_%28Zuschnitt%2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970"/>
          <a:stretch/>
        </p:blipFill>
        <p:spPr bwMode="auto">
          <a:xfrm>
            <a:off x="5652000" y="4464000"/>
            <a:ext cx="3323056"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8462" name="Picture 30" descr="https://upload.wikimedia.org/wikipedia/commons/thumb/0/0a/Wernigerode_%282013-06-03%29%2C_by_Klugschnacker_in_Wikipedia_%2814%29.JPG/1280px-Wernigerode_%282013-06-03%29%2C_by_Klugschnacker_in_Wikipedia_%2814%29.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938" r="6192"/>
          <a:stretch/>
        </p:blipFill>
        <p:spPr bwMode="auto">
          <a:xfrm>
            <a:off x="3158216" y="4572000"/>
            <a:ext cx="2397866" cy="1944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7" name="Zástupný symbol pro text 2"/>
          <p:cNvSpPr txBox="1">
            <a:spLocks/>
          </p:cNvSpPr>
          <p:nvPr/>
        </p:nvSpPr>
        <p:spPr bwMode="auto">
          <a:xfrm>
            <a:off x="3491880" y="6264000"/>
            <a:ext cx="900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effectLst/>
                <a:latin typeface="Constantia" panose="02030602050306030303" pitchFamily="18" charset="0"/>
              </a:rPr>
              <a:t>Wernigerode</a:t>
            </a:r>
            <a:r>
              <a:rPr lang="cs-CZ" sz="900" b="1" kern="0" dirty="0">
                <a:effectLst/>
                <a:latin typeface="Constantia" panose="02030602050306030303" pitchFamily="18" charset="0"/>
              </a:rPr>
              <a:t> </a:t>
            </a:r>
            <a:endParaRPr lang="en-GB" sz="900" kern="0" dirty="0">
              <a:effectLst/>
              <a:latin typeface="Constantia" panose="02030602050306030303" pitchFamily="18" charset="0"/>
            </a:endParaRPr>
          </a:p>
        </p:txBody>
      </p:sp>
      <p:sp>
        <p:nvSpPr>
          <p:cNvPr id="32" name="Zástupný symbol pro text 2"/>
          <p:cNvSpPr txBox="1">
            <a:spLocks/>
          </p:cNvSpPr>
          <p:nvPr/>
        </p:nvSpPr>
        <p:spPr bwMode="auto">
          <a:xfrm>
            <a:off x="5796000" y="4464000"/>
            <a:ext cx="1188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en-GB" sz="900" b="1" kern="0" dirty="0">
                <a:solidFill>
                  <a:srgbClr val="C00000"/>
                </a:solidFill>
                <a:effectLst/>
                <a:latin typeface="Constantia" panose="02030602050306030303" pitchFamily="18" charset="0"/>
              </a:rPr>
              <a:t>Saxon </a:t>
            </a:r>
            <a:r>
              <a:rPr lang="en-GB" sz="900" b="1" kern="0" dirty="0" err="1">
                <a:solidFill>
                  <a:srgbClr val="C00000"/>
                </a:solidFill>
                <a:effectLst/>
                <a:latin typeface="Constantia" panose="02030602050306030303" pitchFamily="18" charset="0"/>
              </a:rPr>
              <a:t>Switzerla</a:t>
            </a:r>
            <a:r>
              <a:rPr lang="cs-CZ" sz="900" b="1" kern="0" dirty="0" err="1">
                <a:solidFill>
                  <a:srgbClr val="C00000"/>
                </a:solidFill>
                <a:effectLst/>
                <a:latin typeface="Constantia" panose="02030602050306030303" pitchFamily="18" charset="0"/>
              </a:rPr>
              <a:t>nd</a:t>
            </a:r>
            <a:endParaRPr lang="en-GB" sz="900" kern="0" dirty="0">
              <a:solidFill>
                <a:srgbClr val="C00000"/>
              </a:solidFill>
              <a:effectLst/>
              <a:latin typeface="Constantia" panose="02030602050306030303" pitchFamily="18" charset="0"/>
            </a:endParaRPr>
          </a:p>
        </p:txBody>
      </p:sp>
      <p:pic>
        <p:nvPicPr>
          <p:cNvPr id="33" name="Picture 24" descr="https://upload.wikimedia.org/wikipedia/commons/thumb/4/45/Dresden-nightpanorama-dri.jpg/1920px-Dresden-nightpanorama-dri.jpg"/>
          <p:cNvPicPr>
            <a:picLocks noChangeAspect="1" noChangeArrowheads="1"/>
          </p:cNvPicPr>
          <p:nvPr/>
        </p:nvPicPr>
        <p:blipFill rotWithShape="1">
          <a:blip r:embed="rId8">
            <a:extLst>
              <a:ext uri="{28A0092B-C50C-407E-A947-70E740481C1C}">
                <a14:useLocalDpi xmlns:a14="http://schemas.microsoft.com/office/drawing/2010/main" val="0"/>
              </a:ext>
            </a:extLst>
          </a:blip>
          <a:srcRect l="7667" r="58695"/>
          <a:stretch/>
        </p:blipFill>
        <p:spPr bwMode="auto">
          <a:xfrm>
            <a:off x="180000" y="4464000"/>
            <a:ext cx="288032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4" name="Zástupný symbol pro text 2"/>
          <p:cNvSpPr txBox="1">
            <a:spLocks/>
          </p:cNvSpPr>
          <p:nvPr/>
        </p:nvSpPr>
        <p:spPr bwMode="auto">
          <a:xfrm>
            <a:off x="2124000" y="4464000"/>
            <a:ext cx="648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effectLst/>
                <a:latin typeface="Constantia" panose="02030602050306030303" pitchFamily="18" charset="0"/>
              </a:rPr>
              <a:t>Dresden</a:t>
            </a:r>
            <a:r>
              <a:rPr lang="cs-CZ" sz="900" b="1" kern="0" dirty="0">
                <a:effectLst/>
                <a:latin typeface="Constantia" panose="02030602050306030303" pitchFamily="18" charset="0"/>
              </a:rPr>
              <a:t> </a:t>
            </a:r>
            <a:endParaRPr lang="en-GB" sz="900" kern="0" dirty="0">
              <a:effectLst/>
              <a:latin typeface="Constantia" panose="02030602050306030303" pitchFamily="18" charset="0"/>
            </a:endParaRPr>
          </a:p>
        </p:txBody>
      </p:sp>
      <p:pic>
        <p:nvPicPr>
          <p:cNvPr id="37" name="Picture 20" descr="https://upload.wikimedia.org/wikipedia/commons/thumb/7/71/Cecilienhof_in_Postdam.jpg/1280px-Cecilienhof_in_Postdam.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70640" y="1944000"/>
            <a:ext cx="3254331"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9" name="Zástupný symbol pro text 2"/>
          <p:cNvSpPr txBox="1">
            <a:spLocks/>
          </p:cNvSpPr>
          <p:nvPr/>
        </p:nvSpPr>
        <p:spPr bwMode="auto">
          <a:xfrm>
            <a:off x="6217165" y="3852000"/>
            <a:ext cx="2052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effectLst/>
                <a:latin typeface="Constantia" panose="02030602050306030303" pitchFamily="18" charset="0"/>
              </a:rPr>
              <a:t>Cecilienhof</a:t>
            </a:r>
            <a:r>
              <a:rPr lang="cs-CZ" sz="900" b="1" kern="0" dirty="0">
                <a:effectLst/>
                <a:latin typeface="Constantia" panose="02030602050306030303" pitchFamily="18" charset="0"/>
              </a:rPr>
              <a:t> (Potsdam </a:t>
            </a:r>
            <a:r>
              <a:rPr lang="cs-CZ" sz="900" b="1" kern="0" dirty="0" err="1">
                <a:effectLst/>
                <a:latin typeface="Constantia" panose="02030602050306030303" pitchFamily="18" charset="0"/>
              </a:rPr>
              <a:t>Conference</a:t>
            </a:r>
            <a:r>
              <a:rPr lang="cs-CZ" sz="900" b="1" kern="0" dirty="0">
                <a:effectLst/>
                <a:latin typeface="Constantia" panose="02030602050306030303" pitchFamily="18" charset="0"/>
              </a:rPr>
              <a:t>)</a:t>
            </a:r>
            <a:endParaRPr lang="en-GB" sz="900" kern="0" dirty="0">
              <a:effectLst/>
              <a:latin typeface="Constantia" panose="02030602050306030303" pitchFamily="18" charset="0"/>
            </a:endParaRPr>
          </a:p>
        </p:txBody>
      </p:sp>
    </p:spTree>
    <p:extLst>
      <p:ext uri="{BB962C8B-B14F-4D97-AF65-F5344CB8AC3E}">
        <p14:creationId xmlns:p14="http://schemas.microsoft.com/office/powerpoint/2010/main" val="371238584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3" name="Zástupný symbol pro text 2"/>
          <p:cNvSpPr>
            <a:spLocks noGrp="1"/>
          </p:cNvSpPr>
          <p:nvPr>
            <p:ph type="body" sz="half" idx="2"/>
          </p:nvPr>
        </p:nvSpPr>
        <p:spPr>
          <a:xfrm>
            <a:off x="0" y="900000"/>
            <a:ext cx="9144000" cy="716806"/>
          </a:xfrm>
        </p:spPr>
        <p:txBody>
          <a:bodyPr/>
          <a:lstStyle/>
          <a:p>
            <a:pPr indent="-252000">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Serial property, CR 5 sites, Germany 22 sites</a:t>
            </a:r>
          </a:p>
          <a:p>
            <a:pPr indent="-252000">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Mines, mining landscapes, technical monuments, mining towns, etc.</a:t>
            </a:r>
            <a:endParaRPr lang="cs-CZ" sz="1600" dirty="0">
              <a:solidFill>
                <a:schemeClr val="accent4">
                  <a:lumMod val="10000"/>
                </a:schemeClr>
              </a:solidFill>
              <a:effectLst/>
              <a:latin typeface="Constantia" panose="02030602050306030303" pitchFamily="18" charset="0"/>
            </a:endParaRPr>
          </a:p>
        </p:txBody>
      </p:sp>
      <p:sp>
        <p:nvSpPr>
          <p:cNvPr id="8"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cs-CZ" sz="2800" b="1" dirty="0" err="1">
                <a:solidFill>
                  <a:schemeClr val="tx1"/>
                </a:solidFill>
                <a:effectLst/>
                <a:latin typeface="Algerian" panose="04020705040A02060702" pitchFamily="82" charset="0"/>
              </a:rPr>
              <a:t>Erzgebirge</a:t>
            </a:r>
            <a:r>
              <a:rPr lang="cs-CZ" sz="2800" b="1" dirty="0">
                <a:solidFill>
                  <a:schemeClr val="tx1"/>
                </a:solidFill>
                <a:effectLst/>
                <a:latin typeface="Algerian" panose="04020705040A02060702" pitchFamily="82" charset="0"/>
              </a:rPr>
              <a:t>/</a:t>
            </a:r>
            <a:r>
              <a:rPr lang="cs-CZ" sz="2800" b="1" dirty="0" err="1">
                <a:solidFill>
                  <a:schemeClr val="tx1"/>
                </a:solidFill>
                <a:effectLst/>
                <a:latin typeface="Algerian" panose="04020705040A02060702" pitchFamily="82" charset="0"/>
              </a:rPr>
              <a:t>krušnohoŘí</a:t>
            </a:r>
            <a:r>
              <a:rPr lang="cs-CZ" sz="2800" b="1" dirty="0">
                <a:solidFill>
                  <a:schemeClr val="tx1"/>
                </a:solidFill>
                <a:effectLst/>
                <a:latin typeface="Algerian" panose="04020705040A02060702" pitchFamily="82" charset="0"/>
              </a:rPr>
              <a:t> </a:t>
            </a:r>
            <a:r>
              <a:rPr lang="cs-CZ" sz="2800" b="1" dirty="0" err="1">
                <a:solidFill>
                  <a:schemeClr val="tx1"/>
                </a:solidFill>
                <a:effectLst/>
                <a:latin typeface="Algerian" panose="04020705040A02060702" pitchFamily="82" charset="0"/>
              </a:rPr>
              <a:t>mining</a:t>
            </a:r>
            <a:r>
              <a:rPr lang="cs-CZ" sz="2800" b="1" dirty="0">
                <a:solidFill>
                  <a:schemeClr val="tx1"/>
                </a:solidFill>
                <a:effectLst/>
                <a:latin typeface="Algerian" panose="04020705040A02060702" pitchFamily="82" charset="0"/>
              </a:rPr>
              <a:t> region</a:t>
            </a:r>
            <a:endParaRPr lang="en-GB" sz="2800" b="1" dirty="0">
              <a:solidFill>
                <a:schemeClr val="tx1"/>
              </a:solidFill>
              <a:effectLst/>
              <a:latin typeface="Algerian" panose="04020705040A02060702" pitchFamily="82" charset="0"/>
            </a:endParaRPr>
          </a:p>
        </p:txBody>
      </p:sp>
      <p:pic>
        <p:nvPicPr>
          <p:cNvPr id="4" name="Obrázek 3"/>
          <p:cNvPicPr>
            <a:picLocks noChangeAspect="1"/>
          </p:cNvPicPr>
          <p:nvPr/>
        </p:nvPicPr>
        <p:blipFill rotWithShape="1">
          <a:blip r:embed="rId2" cstate="print">
            <a:extLst>
              <a:ext uri="{28A0092B-C50C-407E-A947-70E740481C1C}">
                <a14:useLocalDpi xmlns:a14="http://schemas.microsoft.com/office/drawing/2010/main" val="0"/>
              </a:ext>
            </a:extLst>
          </a:blip>
          <a:srcRect l="9540" r="5945"/>
          <a:stretch/>
        </p:blipFill>
        <p:spPr>
          <a:xfrm>
            <a:off x="144000" y="1692000"/>
            <a:ext cx="3024336" cy="234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Obrázek 6"/>
          <p:cNvPicPr>
            <a:picLocks noChangeAspect="1"/>
          </p:cNvPicPr>
          <p:nvPr/>
        </p:nvPicPr>
        <p:blipFill rotWithShape="1">
          <a:blip r:embed="rId3" cstate="print">
            <a:extLst>
              <a:ext uri="{28A0092B-C50C-407E-A947-70E740481C1C}">
                <a14:useLocalDpi xmlns:a14="http://schemas.microsoft.com/office/drawing/2010/main" val="0"/>
              </a:ext>
            </a:extLst>
          </a:blip>
          <a:srcRect l="5076" t="13204" r="25441"/>
          <a:stretch/>
        </p:blipFill>
        <p:spPr>
          <a:xfrm>
            <a:off x="6192000" y="1712943"/>
            <a:ext cx="2808488" cy="234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Obrázek 8"/>
          <p:cNvPicPr>
            <a:picLocks noChangeAspect="1"/>
          </p:cNvPicPr>
          <p:nvPr/>
        </p:nvPicPr>
        <p:blipFill rotWithShape="1">
          <a:blip r:embed="rId4" cstate="print">
            <a:extLst>
              <a:ext uri="{28A0092B-C50C-407E-A947-70E740481C1C}">
                <a14:useLocalDpi xmlns:a14="http://schemas.microsoft.com/office/drawing/2010/main" val="0"/>
              </a:ext>
            </a:extLst>
          </a:blip>
          <a:srcRect l="1736" r="9164"/>
          <a:stretch/>
        </p:blipFill>
        <p:spPr>
          <a:xfrm>
            <a:off x="3312000" y="1692000"/>
            <a:ext cx="2736000" cy="234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Obrázek 9"/>
          <p:cNvPicPr>
            <a:picLocks noChangeAspect="1"/>
          </p:cNvPicPr>
          <p:nvPr/>
        </p:nvPicPr>
        <p:blipFill rotWithShape="1">
          <a:blip r:embed="rId5" cstate="print">
            <a:extLst>
              <a:ext uri="{28A0092B-C50C-407E-A947-70E740481C1C}">
                <a14:useLocalDpi xmlns:a14="http://schemas.microsoft.com/office/drawing/2010/main" val="0"/>
              </a:ext>
            </a:extLst>
          </a:blip>
          <a:srcRect l="10758" r="10238"/>
          <a:stretch/>
        </p:blipFill>
        <p:spPr>
          <a:xfrm>
            <a:off x="3310447" y="4248000"/>
            <a:ext cx="2736000" cy="234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Obrázek 11"/>
          <p:cNvPicPr>
            <a:picLocks noChangeAspect="1"/>
          </p:cNvPicPr>
          <p:nvPr/>
        </p:nvPicPr>
        <p:blipFill rotWithShape="1">
          <a:blip r:embed="rId6" cstate="print">
            <a:extLst>
              <a:ext uri="{28A0092B-C50C-407E-A947-70E740481C1C}">
                <a14:useLocalDpi xmlns:a14="http://schemas.microsoft.com/office/drawing/2010/main" val="0"/>
              </a:ext>
            </a:extLst>
          </a:blip>
          <a:srcRect l="2929" r="9383"/>
          <a:stretch/>
        </p:blipFill>
        <p:spPr>
          <a:xfrm>
            <a:off x="144000" y="4248000"/>
            <a:ext cx="3024000" cy="234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Zástupný symbol pro text 2"/>
          <p:cNvSpPr txBox="1">
            <a:spLocks/>
          </p:cNvSpPr>
          <p:nvPr/>
        </p:nvSpPr>
        <p:spPr bwMode="auto">
          <a:xfrm>
            <a:off x="1711722" y="1764000"/>
            <a:ext cx="1188000" cy="32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90900" indent="0">
              <a:buClr>
                <a:srgbClr val="00602B"/>
              </a:buClr>
              <a:buSzPct val="100000"/>
              <a:buNone/>
            </a:pPr>
            <a:r>
              <a:rPr lang="cs-CZ" sz="1200" b="1" kern="0" dirty="0" err="1">
                <a:solidFill>
                  <a:schemeClr val="accent4">
                    <a:lumMod val="10000"/>
                  </a:schemeClr>
                </a:solidFill>
                <a:effectLst/>
                <a:latin typeface="Constantia" panose="02030602050306030303" pitchFamily="18" charset="0"/>
              </a:rPr>
              <a:t>Lengefeld</a:t>
            </a:r>
            <a:endParaRPr lang="cs-CZ" sz="1200" b="1" kern="0" dirty="0">
              <a:solidFill>
                <a:schemeClr val="accent4">
                  <a:lumMod val="10000"/>
                </a:schemeClr>
              </a:solidFill>
              <a:effectLst/>
              <a:latin typeface="Constantia" panose="02030602050306030303" pitchFamily="18" charset="0"/>
            </a:endParaRPr>
          </a:p>
        </p:txBody>
      </p:sp>
      <p:sp>
        <p:nvSpPr>
          <p:cNvPr id="17" name="Zástupný symbol pro text 2"/>
          <p:cNvSpPr txBox="1">
            <a:spLocks/>
          </p:cNvSpPr>
          <p:nvPr/>
        </p:nvSpPr>
        <p:spPr bwMode="auto">
          <a:xfrm>
            <a:off x="7668000" y="1764000"/>
            <a:ext cx="1188000" cy="32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90900" indent="0">
              <a:buClr>
                <a:srgbClr val="00602B"/>
              </a:buClr>
              <a:buSzPct val="100000"/>
              <a:buNone/>
            </a:pPr>
            <a:r>
              <a:rPr lang="cs-CZ" sz="1200" b="1" kern="0" dirty="0" err="1">
                <a:solidFill>
                  <a:schemeClr val="accent4">
                    <a:lumMod val="10000"/>
                  </a:schemeClr>
                </a:solidFill>
                <a:effectLst/>
                <a:latin typeface="Constantia" panose="02030602050306030303" pitchFamily="18" charset="0"/>
              </a:rPr>
              <a:t>Schneeberg</a:t>
            </a:r>
            <a:endParaRPr lang="cs-CZ" sz="1200" b="1" kern="0" dirty="0">
              <a:solidFill>
                <a:schemeClr val="accent4">
                  <a:lumMod val="10000"/>
                </a:schemeClr>
              </a:solidFill>
              <a:effectLst/>
              <a:latin typeface="Constantia" panose="02030602050306030303" pitchFamily="18" charset="0"/>
            </a:endParaRPr>
          </a:p>
        </p:txBody>
      </p:sp>
      <p:sp>
        <p:nvSpPr>
          <p:cNvPr id="18" name="Zástupný symbol pro text 2"/>
          <p:cNvSpPr txBox="1">
            <a:spLocks/>
          </p:cNvSpPr>
          <p:nvPr/>
        </p:nvSpPr>
        <p:spPr bwMode="auto">
          <a:xfrm>
            <a:off x="4284000" y="1764000"/>
            <a:ext cx="1188000" cy="32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90900" indent="0">
              <a:buClr>
                <a:srgbClr val="00602B"/>
              </a:buClr>
              <a:buSzPct val="100000"/>
              <a:buNone/>
            </a:pPr>
            <a:r>
              <a:rPr lang="cs-CZ" sz="1200" b="1" kern="0" dirty="0">
                <a:solidFill>
                  <a:schemeClr val="accent4">
                    <a:lumMod val="10000"/>
                  </a:schemeClr>
                </a:solidFill>
                <a:effectLst/>
                <a:latin typeface="Constantia" panose="02030602050306030303" pitchFamily="18" charset="0"/>
              </a:rPr>
              <a:t>Marienberg</a:t>
            </a:r>
          </a:p>
        </p:txBody>
      </p:sp>
      <p:pic>
        <p:nvPicPr>
          <p:cNvPr id="11" name="Obrázek 10"/>
          <p:cNvPicPr>
            <a:picLocks noChangeAspect="1"/>
          </p:cNvPicPr>
          <p:nvPr/>
        </p:nvPicPr>
        <p:blipFill rotWithShape="1">
          <a:blip r:embed="rId7" cstate="print">
            <a:extLst>
              <a:ext uri="{28A0092B-C50C-407E-A947-70E740481C1C}">
                <a14:useLocalDpi xmlns:a14="http://schemas.microsoft.com/office/drawing/2010/main" val="0"/>
              </a:ext>
            </a:extLst>
          </a:blip>
          <a:srcRect l="21368" t="4015" r="24650" b="9659"/>
          <a:stretch/>
        </p:blipFill>
        <p:spPr>
          <a:xfrm>
            <a:off x="6192000" y="4248000"/>
            <a:ext cx="2808000" cy="234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Zástupný symbol pro text 2"/>
          <p:cNvSpPr txBox="1">
            <a:spLocks/>
          </p:cNvSpPr>
          <p:nvPr/>
        </p:nvSpPr>
        <p:spPr bwMode="auto">
          <a:xfrm>
            <a:off x="6288227" y="4319861"/>
            <a:ext cx="1188000" cy="32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90900" indent="0">
              <a:buClr>
                <a:srgbClr val="00602B"/>
              </a:buClr>
              <a:buSzPct val="100000"/>
              <a:buNone/>
            </a:pPr>
            <a:r>
              <a:rPr lang="cs-CZ" sz="1200" b="1" kern="0" dirty="0" err="1">
                <a:solidFill>
                  <a:schemeClr val="accent4">
                    <a:lumMod val="10000"/>
                  </a:schemeClr>
                </a:solidFill>
                <a:effectLst/>
                <a:latin typeface="Constantia" panose="02030602050306030303" pitchFamily="18" charset="0"/>
              </a:rPr>
              <a:t>Grünthal</a:t>
            </a:r>
            <a:endParaRPr lang="cs-CZ" sz="1200" b="1" kern="0" dirty="0">
              <a:solidFill>
                <a:schemeClr val="accent4">
                  <a:lumMod val="10000"/>
                </a:schemeClr>
              </a:solidFill>
              <a:effectLst/>
              <a:latin typeface="Constantia" panose="02030602050306030303" pitchFamily="18" charset="0"/>
            </a:endParaRPr>
          </a:p>
        </p:txBody>
      </p:sp>
    </p:spTree>
    <p:extLst>
      <p:ext uri="{BB962C8B-B14F-4D97-AF65-F5344CB8AC3E}">
        <p14:creationId xmlns:p14="http://schemas.microsoft.com/office/powerpoint/2010/main" val="314631386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3" name="Zástupný symbol pro text 2"/>
          <p:cNvSpPr>
            <a:spLocks noGrp="1"/>
          </p:cNvSpPr>
          <p:nvPr>
            <p:ph type="body" sz="half" idx="2"/>
          </p:nvPr>
        </p:nvSpPr>
        <p:spPr>
          <a:xfrm>
            <a:off x="0" y="900000"/>
            <a:ext cx="9144000" cy="894271"/>
          </a:xfrm>
        </p:spPr>
        <p:txBody>
          <a:bodyPr/>
          <a:lstStyle/>
          <a:p>
            <a:pPr indent="-252000">
              <a:buClr>
                <a:srgbClr val="00602B"/>
              </a:buClr>
              <a:buSzPct val="100000"/>
              <a:buFont typeface="Wingdings" panose="05000000000000000000" pitchFamily="2" charset="2"/>
              <a:buChar char="§"/>
            </a:pPr>
            <a:r>
              <a:rPr lang="en-US" sz="1600" dirty="0">
                <a:solidFill>
                  <a:schemeClr val="accent4">
                    <a:lumMod val="10000"/>
                  </a:schemeClr>
                </a:solidFill>
                <a:effectLst/>
                <a:latin typeface="Constantia" panose="02030602050306030303" pitchFamily="18" charset="0"/>
              </a:rPr>
              <a:t>Augsburg &amp; </a:t>
            </a:r>
            <a:r>
              <a:rPr lang="en-GB" sz="1600">
                <a:solidFill>
                  <a:schemeClr val="accent4">
                    <a:lumMod val="10000"/>
                  </a:schemeClr>
                </a:solidFill>
                <a:effectLst/>
                <a:latin typeface="Constantia" panose="02030602050306030303" pitchFamily="18" charset="0"/>
              </a:rPr>
              <a:t>surrounding area, testimony to importance &amp; history of water management</a:t>
            </a:r>
          </a:p>
          <a:p>
            <a:pPr indent="-252000">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22 technical-architectural cultural objects – flowing water canals, waterworks, water tower, waterworks, wells &amp; 10 historic hydroelectric </a:t>
            </a:r>
            <a:r>
              <a:rPr lang="en-US" sz="1600">
                <a:solidFill>
                  <a:schemeClr val="accent4">
                    <a:lumMod val="10000"/>
                  </a:schemeClr>
                </a:solidFill>
                <a:effectLst/>
                <a:latin typeface="Constantia" panose="02030602050306030303" pitchFamily="18" charset="0"/>
              </a:rPr>
              <a:t>power plants </a:t>
            </a:r>
            <a:endParaRPr lang="en-US" sz="1600" dirty="0">
              <a:solidFill>
                <a:schemeClr val="accent4">
                  <a:lumMod val="10000"/>
                </a:schemeClr>
              </a:solidFill>
              <a:effectLst/>
              <a:latin typeface="Constantia" panose="02030602050306030303" pitchFamily="18" charset="0"/>
            </a:endParaRPr>
          </a:p>
          <a:p>
            <a:pPr indent="-252000">
              <a:buClr>
                <a:srgbClr val="00602B"/>
              </a:buClr>
              <a:buSzPct val="100000"/>
              <a:buFont typeface="Wingdings" panose="05000000000000000000" pitchFamily="2" charset="2"/>
              <a:buChar char="§"/>
            </a:pPr>
            <a:endParaRPr lang="cs-CZ" sz="1600" dirty="0">
              <a:solidFill>
                <a:schemeClr val="accent4">
                  <a:lumMod val="10000"/>
                </a:schemeClr>
              </a:solidFill>
              <a:effectLst/>
              <a:latin typeface="Constantia" panose="02030602050306030303" pitchFamily="18" charset="0"/>
            </a:endParaRPr>
          </a:p>
        </p:txBody>
      </p:sp>
      <p:sp>
        <p:nvSpPr>
          <p:cNvPr id="8"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cs-CZ" sz="2800" b="1" dirty="0" err="1">
                <a:solidFill>
                  <a:schemeClr val="tx1"/>
                </a:solidFill>
                <a:effectLst/>
                <a:latin typeface="Algerian" panose="04020705040A02060702" pitchFamily="82" charset="0"/>
              </a:rPr>
              <a:t>Water</a:t>
            </a:r>
            <a:r>
              <a:rPr lang="cs-CZ" sz="2800" b="1" dirty="0">
                <a:solidFill>
                  <a:schemeClr val="tx1"/>
                </a:solidFill>
                <a:effectLst/>
                <a:latin typeface="Algerian" panose="04020705040A02060702" pitchFamily="82" charset="0"/>
              </a:rPr>
              <a:t> management </a:t>
            </a:r>
            <a:r>
              <a:rPr lang="cs-CZ" sz="2800" b="1" dirty="0" err="1">
                <a:solidFill>
                  <a:schemeClr val="tx1"/>
                </a:solidFill>
                <a:effectLst/>
                <a:latin typeface="Algerian" panose="04020705040A02060702" pitchFamily="82" charset="0"/>
              </a:rPr>
              <a:t>system</a:t>
            </a:r>
            <a:r>
              <a:rPr lang="cs-CZ" sz="2800" b="1" dirty="0">
                <a:solidFill>
                  <a:schemeClr val="tx1"/>
                </a:solidFill>
                <a:effectLst/>
                <a:latin typeface="Algerian" panose="04020705040A02060702" pitchFamily="82" charset="0"/>
              </a:rPr>
              <a:t> </a:t>
            </a:r>
            <a:r>
              <a:rPr lang="cs-CZ" sz="2800" b="1" dirty="0" err="1">
                <a:solidFill>
                  <a:schemeClr val="tx1"/>
                </a:solidFill>
                <a:effectLst/>
                <a:latin typeface="Algerian" panose="04020705040A02060702" pitchFamily="82" charset="0"/>
              </a:rPr>
              <a:t>of</a:t>
            </a:r>
            <a:r>
              <a:rPr lang="cs-CZ" sz="2800" b="1" dirty="0">
                <a:solidFill>
                  <a:schemeClr val="tx1"/>
                </a:solidFill>
                <a:effectLst/>
                <a:latin typeface="Algerian" panose="04020705040A02060702" pitchFamily="82" charset="0"/>
              </a:rPr>
              <a:t> </a:t>
            </a:r>
            <a:r>
              <a:rPr lang="cs-CZ" sz="2800" b="1" dirty="0" err="1">
                <a:solidFill>
                  <a:schemeClr val="tx1"/>
                </a:solidFill>
                <a:effectLst/>
                <a:latin typeface="Algerian" panose="04020705040A02060702" pitchFamily="82" charset="0"/>
              </a:rPr>
              <a:t>augsburg</a:t>
            </a:r>
            <a:endParaRPr lang="en-GB" sz="2800" b="1" dirty="0">
              <a:solidFill>
                <a:schemeClr val="tx1"/>
              </a:solidFill>
              <a:effectLst/>
              <a:latin typeface="Algerian" panose="04020705040A02060702" pitchFamily="82" charset="0"/>
            </a:endParaRPr>
          </a:p>
        </p:txBody>
      </p:sp>
      <p:pic>
        <p:nvPicPr>
          <p:cNvPr id="9" name="Obrázek 8"/>
          <p:cNvPicPr>
            <a:picLocks noChangeAspect="1"/>
          </p:cNvPicPr>
          <p:nvPr/>
        </p:nvPicPr>
        <p:blipFill rotWithShape="1">
          <a:blip r:embed="rId2" cstate="print">
            <a:extLst>
              <a:ext uri="{28A0092B-C50C-407E-A947-70E740481C1C}">
                <a14:useLocalDpi xmlns:a14="http://schemas.microsoft.com/office/drawing/2010/main" val="0"/>
              </a:ext>
            </a:extLst>
          </a:blip>
          <a:srcRect l="10390" r="8976"/>
          <a:stretch/>
        </p:blipFill>
        <p:spPr>
          <a:xfrm>
            <a:off x="3438120" y="4356000"/>
            <a:ext cx="2808312" cy="234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Obrázek 9"/>
          <p:cNvPicPr>
            <a:picLocks noChangeAspect="1"/>
          </p:cNvPicPr>
          <p:nvPr/>
        </p:nvPicPr>
        <p:blipFill rotWithShape="1">
          <a:blip r:embed="rId3" cstate="print">
            <a:extLst>
              <a:ext uri="{28A0092B-C50C-407E-A947-70E740481C1C}">
                <a14:useLocalDpi xmlns:a14="http://schemas.microsoft.com/office/drawing/2010/main" val="0"/>
              </a:ext>
            </a:extLst>
          </a:blip>
          <a:srcRect l="997" r="3687"/>
          <a:stretch/>
        </p:blipFill>
        <p:spPr>
          <a:xfrm>
            <a:off x="144000" y="1800000"/>
            <a:ext cx="3348865" cy="234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Obrázek 11"/>
          <p:cNvPicPr>
            <a:picLocks noChangeAspect="1"/>
          </p:cNvPicPr>
          <p:nvPr/>
        </p:nvPicPr>
        <p:blipFill rotWithShape="1">
          <a:blip r:embed="rId4" cstate="print">
            <a:extLst>
              <a:ext uri="{28A0092B-C50C-407E-A947-70E740481C1C}">
                <a14:useLocalDpi xmlns:a14="http://schemas.microsoft.com/office/drawing/2010/main" val="0"/>
              </a:ext>
            </a:extLst>
          </a:blip>
          <a:srcRect l="2660"/>
          <a:stretch/>
        </p:blipFill>
        <p:spPr>
          <a:xfrm>
            <a:off x="5580000" y="1800000"/>
            <a:ext cx="3420000" cy="234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Obráze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4432" y="1794271"/>
            <a:ext cx="1764000" cy="234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Obrázek 14"/>
          <p:cNvPicPr>
            <a:picLocks noChangeAspect="1"/>
          </p:cNvPicPr>
          <p:nvPr/>
        </p:nvPicPr>
        <p:blipFill rotWithShape="1">
          <a:blip r:embed="rId6" cstate="print">
            <a:extLst>
              <a:ext uri="{28A0092B-C50C-407E-A947-70E740481C1C}">
                <a14:useLocalDpi xmlns:a14="http://schemas.microsoft.com/office/drawing/2010/main" val="0"/>
              </a:ext>
            </a:extLst>
          </a:blip>
          <a:srcRect l="5117" r="4573"/>
          <a:stretch/>
        </p:blipFill>
        <p:spPr>
          <a:xfrm>
            <a:off x="144000" y="4356000"/>
            <a:ext cx="3168353" cy="234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Obrázek 19"/>
          <p:cNvPicPr>
            <a:picLocks noChangeAspect="1"/>
          </p:cNvPicPr>
          <p:nvPr/>
        </p:nvPicPr>
        <p:blipFill rotWithShape="1">
          <a:blip r:embed="rId7" cstate="print">
            <a:extLst>
              <a:ext uri="{28A0092B-C50C-407E-A947-70E740481C1C}">
                <a14:useLocalDpi xmlns:a14="http://schemas.microsoft.com/office/drawing/2010/main" val="0"/>
              </a:ext>
            </a:extLst>
          </a:blip>
          <a:srcRect l="6258" r="9511"/>
          <a:stretch/>
        </p:blipFill>
        <p:spPr>
          <a:xfrm>
            <a:off x="6372200" y="4356000"/>
            <a:ext cx="2628072" cy="234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2158592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3" name="Zástupný symbol pro text 2"/>
          <p:cNvSpPr>
            <a:spLocks noGrp="1"/>
          </p:cNvSpPr>
          <p:nvPr>
            <p:ph type="body" sz="half" idx="2"/>
          </p:nvPr>
        </p:nvSpPr>
        <p:spPr>
          <a:xfrm>
            <a:off x="0" y="900000"/>
            <a:ext cx="9144000" cy="1518846"/>
          </a:xfrm>
        </p:spPr>
        <p:txBody>
          <a:bodyPr/>
          <a:lstStyle/>
          <a:p>
            <a:pPr indent="-252000">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Serial property of 11</a:t>
            </a:r>
            <a:r>
              <a:rPr lang="cs-CZ" sz="1600" dirty="0">
                <a:solidFill>
                  <a:schemeClr val="accent4">
                    <a:lumMod val="10000"/>
                  </a:schemeClr>
                </a:solidFill>
                <a:effectLst/>
                <a:latin typeface="Constantia" panose="02030602050306030303" pitchFamily="18" charset="0"/>
              </a:rPr>
              <a:t> spas</a:t>
            </a:r>
          </a:p>
          <a:p>
            <a:pPr indent="-252000">
              <a:buClr>
                <a:srgbClr val="00602B"/>
              </a:buClr>
              <a:buSzPct val="100000"/>
              <a:buFont typeface="Wingdings" panose="05000000000000000000" pitchFamily="2" charset="2"/>
              <a:buChar char="§"/>
            </a:pPr>
            <a:r>
              <a:rPr lang="cs-CZ" sz="1600" dirty="0" err="1">
                <a:solidFill>
                  <a:schemeClr val="accent4">
                    <a:lumMod val="10000"/>
                  </a:schemeClr>
                </a:solidFill>
                <a:effectLst/>
                <a:latin typeface="Constantia" panose="02030602050306030303" pitchFamily="18" charset="0"/>
              </a:rPr>
              <a:t>Bad</a:t>
            </a:r>
            <a:r>
              <a:rPr lang="cs-CZ" sz="1600" dirty="0">
                <a:solidFill>
                  <a:schemeClr val="accent4">
                    <a:lumMod val="10000"/>
                  </a:schemeClr>
                </a:solidFill>
                <a:effectLst/>
                <a:latin typeface="Constantia" panose="02030602050306030303" pitchFamily="18" charset="0"/>
              </a:rPr>
              <a:t> Ems, Baden-Baden, </a:t>
            </a:r>
            <a:r>
              <a:rPr lang="cs-CZ" sz="1600" dirty="0" err="1">
                <a:solidFill>
                  <a:schemeClr val="accent4">
                    <a:lumMod val="10000"/>
                  </a:schemeClr>
                </a:solidFill>
                <a:effectLst/>
                <a:latin typeface="Constantia" panose="02030602050306030303" pitchFamily="18" charset="0"/>
              </a:rPr>
              <a:t>Bad</a:t>
            </a:r>
            <a:r>
              <a:rPr lang="cs-CZ" sz="1600" dirty="0">
                <a:solidFill>
                  <a:schemeClr val="accent4">
                    <a:lumMod val="10000"/>
                  </a:schemeClr>
                </a:solidFill>
                <a:effectLst/>
                <a:latin typeface="Constantia" panose="02030602050306030303" pitchFamily="18" charset="0"/>
              </a:rPr>
              <a:t> </a:t>
            </a:r>
            <a:r>
              <a:rPr lang="cs-CZ" sz="1600" dirty="0" err="1">
                <a:solidFill>
                  <a:schemeClr val="accent4">
                    <a:lumMod val="10000"/>
                  </a:schemeClr>
                </a:solidFill>
                <a:effectLst/>
                <a:latin typeface="Constantia" panose="02030602050306030303" pitchFamily="18" charset="0"/>
              </a:rPr>
              <a:t>Kissingen</a:t>
            </a:r>
            <a:endParaRPr lang="cs-CZ" sz="1600" dirty="0">
              <a:solidFill>
                <a:schemeClr val="accent4">
                  <a:lumMod val="10000"/>
                </a:schemeClr>
              </a:solidFill>
              <a:effectLst/>
              <a:latin typeface="Constantia" panose="02030602050306030303" pitchFamily="18" charset="0"/>
            </a:endParaRPr>
          </a:p>
        </p:txBody>
      </p:sp>
      <p:sp>
        <p:nvSpPr>
          <p:cNvPr id="8"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cs-CZ" sz="2800" b="1" dirty="0" err="1">
                <a:solidFill>
                  <a:schemeClr val="tx1"/>
                </a:solidFill>
                <a:effectLst/>
                <a:latin typeface="Algerian" panose="04020705040A02060702" pitchFamily="82" charset="0"/>
              </a:rPr>
              <a:t>The</a:t>
            </a:r>
            <a:r>
              <a:rPr lang="cs-CZ" sz="2800" b="1" dirty="0">
                <a:solidFill>
                  <a:schemeClr val="tx1"/>
                </a:solidFill>
                <a:effectLst/>
                <a:latin typeface="Algerian" panose="04020705040A02060702" pitchFamily="82" charset="0"/>
              </a:rPr>
              <a:t> </a:t>
            </a:r>
            <a:r>
              <a:rPr lang="cs-CZ" sz="2800" b="1" dirty="0" err="1">
                <a:solidFill>
                  <a:schemeClr val="tx1"/>
                </a:solidFill>
                <a:effectLst/>
                <a:latin typeface="Algerian" panose="04020705040A02060702" pitchFamily="82" charset="0"/>
              </a:rPr>
              <a:t>great</a:t>
            </a:r>
            <a:r>
              <a:rPr lang="cs-CZ" sz="2800" b="1" dirty="0">
                <a:solidFill>
                  <a:schemeClr val="tx1"/>
                </a:solidFill>
                <a:effectLst/>
                <a:latin typeface="Algerian" panose="04020705040A02060702" pitchFamily="82" charset="0"/>
              </a:rPr>
              <a:t> </a:t>
            </a:r>
            <a:r>
              <a:rPr lang="cs-CZ" sz="2800" b="1" dirty="0" err="1">
                <a:solidFill>
                  <a:schemeClr val="tx1"/>
                </a:solidFill>
                <a:effectLst/>
                <a:latin typeface="Algerian" panose="04020705040A02060702" pitchFamily="82" charset="0"/>
              </a:rPr>
              <a:t>spa</a:t>
            </a:r>
            <a:r>
              <a:rPr lang="cs-CZ" sz="2800" b="1" dirty="0">
                <a:solidFill>
                  <a:schemeClr val="tx1"/>
                </a:solidFill>
                <a:effectLst/>
                <a:latin typeface="Algerian" panose="04020705040A02060702" pitchFamily="82" charset="0"/>
              </a:rPr>
              <a:t> </a:t>
            </a:r>
            <a:r>
              <a:rPr lang="cs-CZ" sz="2800" b="1" dirty="0" err="1">
                <a:solidFill>
                  <a:schemeClr val="tx1"/>
                </a:solidFill>
                <a:effectLst/>
                <a:latin typeface="Algerian" panose="04020705040A02060702" pitchFamily="82" charset="0"/>
              </a:rPr>
              <a:t>towns</a:t>
            </a:r>
            <a:r>
              <a:rPr lang="cs-CZ" sz="2800" b="1" dirty="0">
                <a:solidFill>
                  <a:schemeClr val="tx1"/>
                </a:solidFill>
                <a:effectLst/>
                <a:latin typeface="Algerian" panose="04020705040A02060702" pitchFamily="82" charset="0"/>
              </a:rPr>
              <a:t> </a:t>
            </a:r>
            <a:r>
              <a:rPr lang="cs-CZ" sz="2800" b="1" dirty="0" err="1">
                <a:solidFill>
                  <a:schemeClr val="tx1"/>
                </a:solidFill>
                <a:effectLst/>
                <a:latin typeface="Algerian" panose="04020705040A02060702" pitchFamily="82" charset="0"/>
              </a:rPr>
              <a:t>of</a:t>
            </a:r>
            <a:r>
              <a:rPr lang="cs-CZ" sz="2800" b="1" dirty="0">
                <a:solidFill>
                  <a:schemeClr val="tx1"/>
                </a:solidFill>
                <a:effectLst/>
                <a:latin typeface="Algerian" panose="04020705040A02060702" pitchFamily="82" charset="0"/>
              </a:rPr>
              <a:t> </a:t>
            </a:r>
            <a:r>
              <a:rPr lang="cs-CZ" sz="2800" b="1" dirty="0" err="1">
                <a:solidFill>
                  <a:schemeClr val="tx1"/>
                </a:solidFill>
                <a:effectLst/>
                <a:latin typeface="Algerian" panose="04020705040A02060702" pitchFamily="82" charset="0"/>
              </a:rPr>
              <a:t>europe</a:t>
            </a:r>
            <a:endParaRPr lang="en-GB" sz="2800" b="1" dirty="0">
              <a:solidFill>
                <a:schemeClr val="tx1"/>
              </a:solidFill>
              <a:effectLst/>
              <a:latin typeface="Algerian" panose="04020705040A02060702" pitchFamily="82" charset="0"/>
            </a:endParaRPr>
          </a:p>
        </p:txBody>
      </p:sp>
      <p:pic>
        <p:nvPicPr>
          <p:cNvPr id="6" name="Obrázek 5"/>
          <p:cNvPicPr>
            <a:picLocks noChangeAspect="1"/>
          </p:cNvPicPr>
          <p:nvPr/>
        </p:nvPicPr>
        <p:blipFill rotWithShape="1">
          <a:blip r:embed="rId2" cstate="print">
            <a:extLst>
              <a:ext uri="{28A0092B-C50C-407E-A947-70E740481C1C}">
                <a14:useLocalDpi xmlns:a14="http://schemas.microsoft.com/office/drawing/2010/main" val="0"/>
              </a:ext>
            </a:extLst>
          </a:blip>
          <a:srcRect t="38293" b="12883"/>
          <a:stretch/>
        </p:blipFill>
        <p:spPr>
          <a:xfrm>
            <a:off x="0" y="4428000"/>
            <a:ext cx="9144000" cy="22322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Zástupný symbol pro obsah 5"/>
          <p:cNvSpPr txBox="1">
            <a:spLocks/>
          </p:cNvSpPr>
          <p:nvPr/>
        </p:nvSpPr>
        <p:spPr bwMode="auto">
          <a:xfrm>
            <a:off x="212285" y="4428000"/>
            <a:ext cx="1548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buSzPct val="45000"/>
              <a:buNone/>
              <a:tabLst>
                <a:tab pos="388766" algn="l"/>
                <a:tab pos="483797" algn="l"/>
                <a:tab pos="889841" algn="l"/>
                <a:tab pos="1298764" algn="l"/>
                <a:tab pos="1706249" algn="l"/>
                <a:tab pos="2113732" algn="l"/>
                <a:tab pos="2518337" algn="l"/>
                <a:tab pos="2928699" algn="l"/>
                <a:tab pos="3336184" algn="l"/>
                <a:tab pos="3742228" algn="l"/>
                <a:tab pos="4151152" algn="l"/>
                <a:tab pos="4558635" algn="l"/>
                <a:tab pos="4966119" algn="l"/>
                <a:tab pos="5370722" algn="l"/>
                <a:tab pos="5781086" algn="l"/>
                <a:tab pos="6188569" algn="l"/>
                <a:tab pos="6594613" algn="l"/>
                <a:tab pos="7000657" algn="l"/>
                <a:tab pos="7411022" algn="l"/>
                <a:tab pos="7818504" algn="l"/>
                <a:tab pos="8223109" algn="l"/>
              </a:tabLst>
            </a:pPr>
            <a:r>
              <a:rPr lang="cs-CZ" sz="1600" b="1" dirty="0" err="1">
                <a:latin typeface="Times New Roman" pitchFamily="18" charset="0"/>
                <a:cs typeface="Times New Roman" pitchFamily="18" charset="0"/>
              </a:rPr>
              <a:t>Bad</a:t>
            </a:r>
            <a:r>
              <a:rPr lang="cs-CZ" sz="1600" b="1" dirty="0">
                <a:latin typeface="Times New Roman" pitchFamily="18" charset="0"/>
                <a:cs typeface="Times New Roman" pitchFamily="18" charset="0"/>
              </a:rPr>
              <a:t> </a:t>
            </a:r>
            <a:r>
              <a:rPr lang="cs-CZ" sz="1600" b="1" dirty="0" err="1">
                <a:latin typeface="Times New Roman" pitchFamily="18" charset="0"/>
                <a:cs typeface="Times New Roman" pitchFamily="18" charset="0"/>
              </a:rPr>
              <a:t>Kissingen</a:t>
            </a:r>
            <a:endParaRPr lang="cs-CZ" sz="1600" b="1" dirty="0">
              <a:latin typeface="Times New Roman" pitchFamily="18" charset="0"/>
              <a:cs typeface="Times New Roman" pitchFamily="18" charset="0"/>
            </a:endParaRPr>
          </a:p>
        </p:txBody>
      </p:sp>
      <p:pic>
        <p:nvPicPr>
          <p:cNvPr id="9" name="Obráze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000" y="1584000"/>
            <a:ext cx="3996000" cy="266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Obráze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0000" y="1584000"/>
            <a:ext cx="3554272" cy="266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Zástupný symbol pro obsah 5"/>
          <p:cNvSpPr txBox="1">
            <a:spLocks/>
          </p:cNvSpPr>
          <p:nvPr/>
        </p:nvSpPr>
        <p:spPr bwMode="auto">
          <a:xfrm>
            <a:off x="2988000" y="1584000"/>
            <a:ext cx="1476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buSzPct val="45000"/>
              <a:buNone/>
              <a:tabLst>
                <a:tab pos="388766" algn="l"/>
                <a:tab pos="483797" algn="l"/>
                <a:tab pos="889841" algn="l"/>
                <a:tab pos="1298764" algn="l"/>
                <a:tab pos="1706249" algn="l"/>
                <a:tab pos="2113732" algn="l"/>
                <a:tab pos="2518337" algn="l"/>
                <a:tab pos="2928699" algn="l"/>
                <a:tab pos="3336184" algn="l"/>
                <a:tab pos="3742228" algn="l"/>
                <a:tab pos="4151152" algn="l"/>
                <a:tab pos="4558635" algn="l"/>
                <a:tab pos="4966119" algn="l"/>
                <a:tab pos="5370722" algn="l"/>
                <a:tab pos="5781086" algn="l"/>
                <a:tab pos="6188569" algn="l"/>
                <a:tab pos="6594613" algn="l"/>
                <a:tab pos="7000657" algn="l"/>
                <a:tab pos="7411022" algn="l"/>
                <a:tab pos="7818504" algn="l"/>
                <a:tab pos="8223109" algn="l"/>
              </a:tabLst>
            </a:pPr>
            <a:r>
              <a:rPr lang="cs-CZ" sz="1600" b="1" dirty="0">
                <a:latin typeface="Times New Roman" pitchFamily="18" charset="0"/>
                <a:cs typeface="Times New Roman" pitchFamily="18" charset="0"/>
              </a:rPr>
              <a:t>Baden-Baden</a:t>
            </a:r>
          </a:p>
        </p:txBody>
      </p:sp>
      <p:sp>
        <p:nvSpPr>
          <p:cNvPr id="13" name="Zástupný symbol pro obsah 5"/>
          <p:cNvSpPr txBox="1">
            <a:spLocks/>
          </p:cNvSpPr>
          <p:nvPr/>
        </p:nvSpPr>
        <p:spPr bwMode="auto">
          <a:xfrm>
            <a:off x="5148000" y="1584000"/>
            <a:ext cx="1476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2000" indent="0">
              <a:buSzPct val="45000"/>
              <a:buNone/>
              <a:tabLst>
                <a:tab pos="388766" algn="l"/>
                <a:tab pos="483797" algn="l"/>
                <a:tab pos="889841" algn="l"/>
                <a:tab pos="1298764" algn="l"/>
                <a:tab pos="1706249" algn="l"/>
                <a:tab pos="2113732" algn="l"/>
                <a:tab pos="2518337" algn="l"/>
                <a:tab pos="2928699" algn="l"/>
                <a:tab pos="3336184" algn="l"/>
                <a:tab pos="3742228" algn="l"/>
                <a:tab pos="4151152" algn="l"/>
                <a:tab pos="4558635" algn="l"/>
                <a:tab pos="4966119" algn="l"/>
                <a:tab pos="5370722" algn="l"/>
                <a:tab pos="5781086" algn="l"/>
                <a:tab pos="6188569" algn="l"/>
                <a:tab pos="6594613" algn="l"/>
                <a:tab pos="7000657" algn="l"/>
                <a:tab pos="7411022" algn="l"/>
                <a:tab pos="7818504" algn="l"/>
                <a:tab pos="8223109" algn="l"/>
              </a:tabLst>
            </a:pPr>
            <a:r>
              <a:rPr lang="cs-CZ" sz="1600" b="1" dirty="0" err="1">
                <a:latin typeface="Times New Roman" pitchFamily="18" charset="0"/>
                <a:cs typeface="Times New Roman" pitchFamily="18" charset="0"/>
              </a:rPr>
              <a:t>Bad</a:t>
            </a:r>
            <a:r>
              <a:rPr lang="cs-CZ" sz="1600" b="1" dirty="0">
                <a:latin typeface="Times New Roman" pitchFamily="18" charset="0"/>
                <a:cs typeface="Times New Roman" pitchFamily="18" charset="0"/>
              </a:rPr>
              <a:t> Ems</a:t>
            </a:r>
          </a:p>
        </p:txBody>
      </p:sp>
    </p:spTree>
    <p:extLst>
      <p:ext uri="{BB962C8B-B14F-4D97-AF65-F5344CB8AC3E}">
        <p14:creationId xmlns:p14="http://schemas.microsoft.com/office/powerpoint/2010/main" val="234480203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3" name="Zástupný symbol pro text 2"/>
          <p:cNvSpPr>
            <a:spLocks noGrp="1"/>
          </p:cNvSpPr>
          <p:nvPr>
            <p:ph type="body" sz="half" idx="2"/>
          </p:nvPr>
        </p:nvSpPr>
        <p:spPr>
          <a:xfrm>
            <a:off x="0" y="900000"/>
            <a:ext cx="9144000" cy="1033489"/>
          </a:xfrm>
        </p:spPr>
        <p:txBody>
          <a:bodyPr/>
          <a:lstStyle/>
          <a:p>
            <a:pPr indent="-252000">
              <a:buClr>
                <a:srgbClr val="00602B"/>
              </a:buClr>
              <a:buSzPct val="100000"/>
              <a:buFont typeface="Wingdings" panose="05000000000000000000" pitchFamily="2" charset="2"/>
              <a:buChar char="§"/>
            </a:pPr>
            <a:r>
              <a:rPr lang="en-US" sz="1600">
                <a:solidFill>
                  <a:schemeClr val="accent4">
                    <a:lumMod val="10000"/>
                  </a:schemeClr>
                </a:solidFill>
                <a:effectLst/>
                <a:latin typeface="Constantia" panose="02030602050306030303" pitchFamily="18" charset="0"/>
              </a:rPr>
              <a:t>Darmstadt Artists</a:t>
            </a:r>
            <a:r>
              <a:rPr lang="en-GB" sz="1600">
                <a:solidFill>
                  <a:schemeClr val="accent4">
                    <a:lumMod val="10000"/>
                  </a:schemeClr>
                </a:solidFill>
                <a:effectLst/>
                <a:latin typeface="Constantia" panose="02030602050306030303" pitchFamily="18" charset="0"/>
              </a:rPr>
              <a:t>’ Colony – group of Jugendstil artists &amp; buildings in Mathildenhöhe where they lived &amp; worked</a:t>
            </a:r>
          </a:p>
          <a:p>
            <a:pPr indent="-252000">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1899-1944, Art Nouveau; Josef Maria </a:t>
            </a:r>
            <a:r>
              <a:rPr lang="en-GB" sz="1600" dirty="0" err="1">
                <a:solidFill>
                  <a:schemeClr val="accent4">
                    <a:lumMod val="10000"/>
                  </a:schemeClr>
                </a:solidFill>
                <a:effectLst/>
                <a:latin typeface="Constantia" panose="02030602050306030303" pitchFamily="18" charset="0"/>
              </a:rPr>
              <a:t>Olbrich</a:t>
            </a:r>
            <a:r>
              <a:rPr lang="en-GB" sz="1600" dirty="0">
                <a:solidFill>
                  <a:schemeClr val="accent4">
                    <a:lumMod val="10000"/>
                  </a:schemeClr>
                </a:solidFill>
                <a:effectLst/>
                <a:latin typeface="Constantia" panose="02030602050306030303" pitchFamily="18" charset="0"/>
              </a:rPr>
              <a:t> House</a:t>
            </a:r>
          </a:p>
          <a:p>
            <a:pPr indent="-252000">
              <a:buClr>
                <a:srgbClr val="00602B"/>
              </a:buClr>
              <a:buSzPct val="100000"/>
              <a:buFont typeface="Wingdings" panose="05000000000000000000" pitchFamily="2" charset="2"/>
              <a:buChar char="§"/>
            </a:pPr>
            <a:endParaRPr lang="cs-CZ" sz="1600" dirty="0">
              <a:solidFill>
                <a:schemeClr val="accent4">
                  <a:lumMod val="10000"/>
                </a:schemeClr>
              </a:solidFill>
              <a:effectLst/>
              <a:latin typeface="Constantia" panose="02030602050306030303" pitchFamily="18" charset="0"/>
            </a:endParaRPr>
          </a:p>
        </p:txBody>
      </p:sp>
      <p:sp>
        <p:nvSpPr>
          <p:cNvPr id="8"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cs-CZ" sz="2800" b="1" dirty="0" err="1">
                <a:solidFill>
                  <a:schemeClr val="tx1"/>
                </a:solidFill>
                <a:effectLst/>
                <a:latin typeface="Algerian" panose="04020705040A02060702" pitchFamily="82" charset="0"/>
              </a:rPr>
              <a:t>Mathildenhöhe</a:t>
            </a:r>
            <a:r>
              <a:rPr lang="cs-CZ" sz="2800" b="1" dirty="0">
                <a:solidFill>
                  <a:schemeClr val="tx1"/>
                </a:solidFill>
                <a:effectLst/>
                <a:latin typeface="Algerian" panose="04020705040A02060702" pitchFamily="82" charset="0"/>
              </a:rPr>
              <a:t> </a:t>
            </a:r>
            <a:r>
              <a:rPr lang="cs-CZ" sz="2800" b="1" dirty="0" err="1">
                <a:solidFill>
                  <a:schemeClr val="tx1"/>
                </a:solidFill>
                <a:effectLst/>
                <a:latin typeface="Algerian" panose="04020705040A02060702" pitchFamily="82" charset="0"/>
              </a:rPr>
              <a:t>darmstadt</a:t>
            </a:r>
            <a:endParaRPr lang="en-GB" sz="2800" b="1" dirty="0">
              <a:solidFill>
                <a:schemeClr val="tx1"/>
              </a:solidFill>
              <a:effectLst/>
              <a:latin typeface="Algerian" panose="04020705040A02060702" pitchFamily="82" charset="0"/>
            </a:endParaRPr>
          </a:p>
        </p:txBody>
      </p:sp>
      <p:pic>
        <p:nvPicPr>
          <p:cNvPr id="4" name="Obrázek 3"/>
          <p:cNvPicPr>
            <a:picLocks noChangeAspect="1"/>
          </p:cNvPicPr>
          <p:nvPr/>
        </p:nvPicPr>
        <p:blipFill rotWithShape="1">
          <a:blip r:embed="rId2" cstate="print">
            <a:extLst>
              <a:ext uri="{28A0092B-C50C-407E-A947-70E740481C1C}">
                <a14:useLocalDpi xmlns:a14="http://schemas.microsoft.com/office/drawing/2010/main" val="0"/>
              </a:ext>
            </a:extLst>
          </a:blip>
          <a:srcRect l="17295" r="18052"/>
          <a:stretch/>
        </p:blipFill>
        <p:spPr>
          <a:xfrm>
            <a:off x="3816000" y="1800000"/>
            <a:ext cx="1080120" cy="2412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Obrázek 4"/>
          <p:cNvPicPr>
            <a:picLocks noChangeAspect="1"/>
          </p:cNvPicPr>
          <p:nvPr/>
        </p:nvPicPr>
        <p:blipFill rotWithShape="1">
          <a:blip r:embed="rId3" cstate="print">
            <a:extLst>
              <a:ext uri="{28A0092B-C50C-407E-A947-70E740481C1C}">
                <a14:useLocalDpi xmlns:a14="http://schemas.microsoft.com/office/drawing/2010/main" val="0"/>
              </a:ext>
            </a:extLst>
          </a:blip>
          <a:srcRect l="10153" r="4399"/>
          <a:stretch/>
        </p:blipFill>
        <p:spPr>
          <a:xfrm>
            <a:off x="2880000" y="4320000"/>
            <a:ext cx="3096344" cy="2412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Obrázek 5"/>
          <p:cNvPicPr>
            <a:picLocks noChangeAspect="1"/>
          </p:cNvPicPr>
          <p:nvPr/>
        </p:nvPicPr>
        <p:blipFill rotWithShape="1">
          <a:blip r:embed="rId4">
            <a:extLst>
              <a:ext uri="{28A0092B-C50C-407E-A947-70E740481C1C}">
                <a14:useLocalDpi xmlns:a14="http://schemas.microsoft.com/office/drawing/2010/main" val="0"/>
              </a:ext>
            </a:extLst>
          </a:blip>
          <a:srcRect l="4757" t="6305" r="46278" b="20797"/>
          <a:stretch/>
        </p:blipFill>
        <p:spPr>
          <a:xfrm>
            <a:off x="5039880" y="1800000"/>
            <a:ext cx="2160240" cy="2412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Obrázek 6"/>
          <p:cNvPicPr>
            <a:picLocks noChangeAspect="1"/>
          </p:cNvPicPr>
          <p:nvPr/>
        </p:nvPicPr>
        <p:blipFill rotWithShape="1">
          <a:blip r:embed="rId5" cstate="print">
            <a:extLst>
              <a:ext uri="{28A0092B-C50C-407E-A947-70E740481C1C}">
                <a14:useLocalDpi xmlns:a14="http://schemas.microsoft.com/office/drawing/2010/main" val="0"/>
              </a:ext>
            </a:extLst>
          </a:blip>
          <a:srcRect l="15919" r="12459"/>
          <a:stretch/>
        </p:blipFill>
        <p:spPr>
          <a:xfrm>
            <a:off x="144000" y="4320000"/>
            <a:ext cx="2592288" cy="2412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Obrázek 8"/>
          <p:cNvPicPr>
            <a:picLocks noChangeAspect="1"/>
          </p:cNvPicPr>
          <p:nvPr/>
        </p:nvPicPr>
        <p:blipFill rotWithShape="1">
          <a:blip r:embed="rId6" cstate="print">
            <a:extLst>
              <a:ext uri="{28A0092B-C50C-407E-A947-70E740481C1C}">
                <a14:useLocalDpi xmlns:a14="http://schemas.microsoft.com/office/drawing/2010/main" val="0"/>
              </a:ext>
            </a:extLst>
          </a:blip>
          <a:srcRect l="19156" r="29546"/>
          <a:stretch/>
        </p:blipFill>
        <p:spPr>
          <a:xfrm>
            <a:off x="7344028" y="1800000"/>
            <a:ext cx="1656184" cy="2412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Obrázek 9"/>
          <p:cNvPicPr>
            <a:picLocks noChangeAspect="1"/>
          </p:cNvPicPr>
          <p:nvPr/>
        </p:nvPicPr>
        <p:blipFill rotWithShape="1">
          <a:blip r:embed="rId7" cstate="print">
            <a:extLst>
              <a:ext uri="{28A0092B-C50C-407E-A947-70E740481C1C}">
                <a14:useLocalDpi xmlns:a14="http://schemas.microsoft.com/office/drawing/2010/main" val="0"/>
              </a:ext>
            </a:extLst>
          </a:blip>
          <a:srcRect l="6702" r="7109"/>
          <a:stretch/>
        </p:blipFill>
        <p:spPr>
          <a:xfrm>
            <a:off x="144000" y="1800000"/>
            <a:ext cx="2771816" cy="2412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Obrázek 12"/>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9421" r="10859"/>
          <a:stretch/>
        </p:blipFill>
        <p:spPr>
          <a:xfrm>
            <a:off x="6120000" y="4320000"/>
            <a:ext cx="2880320" cy="2412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Obrázek 13"/>
          <p:cNvPicPr>
            <a:picLocks noChangeAspect="1"/>
          </p:cNvPicPr>
          <p:nvPr/>
        </p:nvPicPr>
        <p:blipFill rotWithShape="1">
          <a:blip r:embed="rId10" cstate="print">
            <a:extLst>
              <a:ext uri="{28A0092B-C50C-407E-A947-70E740481C1C}">
                <a14:useLocalDpi xmlns:a14="http://schemas.microsoft.com/office/drawing/2010/main" val="0"/>
              </a:ext>
            </a:extLst>
          </a:blip>
          <a:srcRect l="14782" t="11367" r="14671" b="6089"/>
          <a:stretch/>
        </p:blipFill>
        <p:spPr>
          <a:xfrm>
            <a:off x="2592000" y="2309923"/>
            <a:ext cx="1305111" cy="1800000"/>
          </a:xfrm>
          <a:prstGeom prst="ellipse">
            <a:avLst/>
          </a:prstGeom>
          <a:ln w="6350" cap="rnd">
            <a:solidFill>
              <a:srgbClr val="00602B"/>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84004710"/>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3" name="Zástupný symbol pro text 2"/>
          <p:cNvSpPr>
            <a:spLocks noGrp="1"/>
          </p:cNvSpPr>
          <p:nvPr>
            <p:ph type="body" sz="half" idx="2"/>
          </p:nvPr>
        </p:nvSpPr>
        <p:spPr>
          <a:xfrm>
            <a:off x="0" y="900000"/>
            <a:ext cx="9144000" cy="1190144"/>
          </a:xfrm>
        </p:spPr>
        <p:txBody>
          <a:bodyPr/>
          <a:lstStyle/>
          <a:p>
            <a:pPr indent="-252000">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Serial property – </a:t>
            </a:r>
            <a:r>
              <a:rPr lang="en-GB" sz="1600" dirty="0" err="1">
                <a:solidFill>
                  <a:schemeClr val="accent4">
                    <a:lumMod val="10000"/>
                  </a:schemeClr>
                </a:solidFill>
                <a:effectLst/>
                <a:latin typeface="Constantia" panose="02030602050306030303" pitchFamily="18" charset="0"/>
              </a:rPr>
              <a:t>ShUM</a:t>
            </a:r>
            <a:r>
              <a:rPr lang="en-GB" sz="1600" dirty="0">
                <a:solidFill>
                  <a:schemeClr val="accent4">
                    <a:lumMod val="10000"/>
                  </a:schemeClr>
                </a:solidFill>
                <a:effectLst/>
                <a:latin typeface="Constantia" panose="02030602050306030303" pitchFamily="18" charset="0"/>
              </a:rPr>
              <a:t> stands for initials of </a:t>
            </a:r>
            <a:r>
              <a:rPr lang="cs-CZ" sz="1600" dirty="0" err="1">
                <a:solidFill>
                  <a:schemeClr val="accent4">
                    <a:lumMod val="10000"/>
                  </a:schemeClr>
                </a:solidFill>
                <a:effectLst/>
                <a:latin typeface="Constantia" panose="02030602050306030303" pitchFamily="18" charset="0"/>
              </a:rPr>
              <a:t>Hebrew</a:t>
            </a:r>
            <a:r>
              <a:rPr lang="cs-CZ" sz="1600" dirty="0">
                <a:solidFill>
                  <a:schemeClr val="accent4">
                    <a:lumMod val="10000"/>
                  </a:schemeClr>
                </a:solidFill>
                <a:effectLst/>
                <a:latin typeface="Constantia" panose="02030602050306030303" pitchFamily="18" charset="0"/>
              </a:rPr>
              <a:t> </a:t>
            </a:r>
            <a:r>
              <a:rPr lang="cs-CZ" sz="1600" dirty="0" err="1">
                <a:solidFill>
                  <a:schemeClr val="accent4">
                    <a:lumMod val="10000"/>
                  </a:schemeClr>
                </a:solidFill>
                <a:effectLst/>
                <a:latin typeface="Constantia" panose="02030602050306030303" pitchFamily="18" charset="0"/>
              </a:rPr>
              <a:t>names</a:t>
            </a:r>
            <a:r>
              <a:rPr lang="cs-CZ" sz="1600" dirty="0">
                <a:solidFill>
                  <a:schemeClr val="accent4">
                    <a:lumMod val="10000"/>
                  </a:schemeClr>
                </a:solidFill>
                <a:effectLst/>
                <a:latin typeface="Constantia" panose="02030602050306030303" pitchFamily="18" charset="0"/>
              </a:rPr>
              <a:t> </a:t>
            </a:r>
            <a:r>
              <a:rPr lang="cs-CZ" sz="1600" dirty="0" err="1">
                <a:solidFill>
                  <a:schemeClr val="accent4">
                    <a:lumMod val="10000"/>
                  </a:schemeClr>
                </a:solidFill>
                <a:effectLst/>
                <a:latin typeface="Constantia" panose="02030602050306030303" pitchFamily="18" charset="0"/>
              </a:rPr>
              <a:t>of</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Speyer, Worms &amp; Mainz</a:t>
            </a:r>
            <a:endParaRPr lang="cs-CZ" sz="1600" dirty="0">
              <a:solidFill>
                <a:schemeClr val="accent4">
                  <a:lumMod val="10000"/>
                </a:schemeClr>
              </a:solidFill>
              <a:effectLst/>
              <a:latin typeface="Constantia" panose="02030602050306030303" pitchFamily="18" charset="0"/>
            </a:endParaRPr>
          </a:p>
          <a:p>
            <a:pPr indent="-252000">
              <a:buClr>
                <a:srgbClr val="00602B"/>
              </a:buClr>
              <a:buSzPct val="100000"/>
              <a:buFont typeface="Wingdings" panose="05000000000000000000" pitchFamily="2" charset="2"/>
              <a:buChar char="§"/>
            </a:pPr>
            <a:r>
              <a:rPr lang="en-GB" sz="1600" b="1" dirty="0">
                <a:solidFill>
                  <a:schemeClr val="accent4">
                    <a:lumMod val="10000"/>
                  </a:schemeClr>
                </a:solidFill>
                <a:effectLst/>
                <a:latin typeface="Constantia" panose="02030602050306030303" pitchFamily="18" charset="0"/>
              </a:rPr>
              <a:t>Speyer</a:t>
            </a:r>
            <a:r>
              <a:rPr lang="en-GB" sz="1600" dirty="0">
                <a:solidFill>
                  <a:schemeClr val="accent4">
                    <a:lumMod val="10000"/>
                  </a:schemeClr>
                </a:solidFill>
                <a:effectLst/>
                <a:latin typeface="Constantia" panose="02030602050306030303" pitchFamily="18" charset="0"/>
              </a:rPr>
              <a:t> Jewry-Court, synagogue, remains of religious school</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&amp; underground </a:t>
            </a:r>
            <a:r>
              <a:rPr lang="en-GB" sz="1600" dirty="0" err="1">
                <a:solidFill>
                  <a:schemeClr val="accent4">
                    <a:lumMod val="10000"/>
                  </a:schemeClr>
                </a:solidFill>
                <a:effectLst/>
                <a:latin typeface="Constantia" panose="02030602050306030303" pitchFamily="18" charset="0"/>
              </a:rPr>
              <a:t>mikveh</a:t>
            </a:r>
            <a:r>
              <a:rPr lang="en-GB" sz="1600" dirty="0">
                <a:solidFill>
                  <a:schemeClr val="accent4">
                    <a:lumMod val="10000"/>
                  </a:schemeClr>
                </a:solidFill>
                <a:effectLst/>
                <a:latin typeface="Constantia" panose="02030602050306030303" pitchFamily="18" charset="0"/>
              </a:rPr>
              <a:t> (ritual bath)</a:t>
            </a:r>
            <a:r>
              <a:rPr lang="cs-CZ" sz="1600" dirty="0">
                <a:solidFill>
                  <a:schemeClr val="accent4">
                    <a:lumMod val="10000"/>
                  </a:schemeClr>
                </a:solidFill>
                <a:effectLst/>
                <a:latin typeface="Constantia" panose="02030602050306030303" pitchFamily="18" charset="0"/>
              </a:rPr>
              <a:t>; </a:t>
            </a:r>
            <a:r>
              <a:rPr lang="en-GB" sz="1600" b="1" dirty="0">
                <a:solidFill>
                  <a:schemeClr val="accent4">
                    <a:lumMod val="10000"/>
                  </a:schemeClr>
                </a:solidFill>
                <a:effectLst/>
                <a:latin typeface="Constantia" panose="02030602050306030303" pitchFamily="18" charset="0"/>
              </a:rPr>
              <a:t>Mainz</a:t>
            </a:r>
            <a:r>
              <a:rPr lang="en-GB" sz="1600" dirty="0">
                <a:solidFill>
                  <a:schemeClr val="accent4">
                    <a:lumMod val="10000"/>
                  </a:schemeClr>
                </a:solidFill>
                <a:effectLst/>
                <a:latin typeface="Constantia" panose="02030602050306030303" pitchFamily="18" charset="0"/>
              </a:rPr>
              <a:t> – Old Jewish Cemetery</a:t>
            </a:r>
            <a:r>
              <a:rPr lang="cs-CZ" sz="1600">
                <a:solidFill>
                  <a:schemeClr val="accent4">
                    <a:lumMod val="10000"/>
                  </a:schemeClr>
                </a:solidFill>
                <a:effectLst/>
                <a:latin typeface="Constantia" panose="02030602050306030303" pitchFamily="18" charset="0"/>
              </a:rPr>
              <a:t>; </a:t>
            </a:r>
            <a:r>
              <a:rPr lang="en-GB" sz="1600" b="1">
                <a:solidFill>
                  <a:schemeClr val="accent4">
                    <a:lumMod val="10000"/>
                  </a:schemeClr>
                </a:solidFill>
                <a:effectLst/>
                <a:latin typeface="Constantia" panose="02030602050306030303" pitchFamily="18" charset="0"/>
              </a:rPr>
              <a:t>Worms</a:t>
            </a:r>
            <a:r>
              <a:rPr lang="en-GB" sz="160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Synagogue (post-war reconstruction of 12-century synagogue), community hall (</a:t>
            </a:r>
            <a:r>
              <a:rPr lang="en-GB" sz="1600" dirty="0" err="1">
                <a:solidFill>
                  <a:schemeClr val="accent4">
                    <a:lumMod val="10000"/>
                  </a:schemeClr>
                </a:solidFill>
                <a:effectLst/>
                <a:latin typeface="Constantia" panose="02030602050306030303" pitchFamily="18" charset="0"/>
              </a:rPr>
              <a:t>Rashi</a:t>
            </a:r>
            <a:r>
              <a:rPr lang="en-GB" sz="1600" dirty="0">
                <a:solidFill>
                  <a:schemeClr val="accent4">
                    <a:lumMod val="10000"/>
                  </a:schemeClr>
                </a:solidFill>
                <a:effectLst/>
                <a:latin typeface="Constantia" panose="02030602050306030303" pitchFamily="18" charset="0"/>
              </a:rPr>
              <a:t> House), 12-century </a:t>
            </a:r>
            <a:r>
              <a:rPr lang="en-GB" sz="1600" dirty="0" err="1">
                <a:solidFill>
                  <a:schemeClr val="accent4">
                    <a:lumMod val="10000"/>
                  </a:schemeClr>
                </a:solidFill>
                <a:effectLst/>
                <a:latin typeface="Constantia" panose="02030602050306030303" pitchFamily="18" charset="0"/>
              </a:rPr>
              <a:t>mikveh</a:t>
            </a:r>
            <a:r>
              <a:rPr lang="en-GB" sz="1600" dirty="0">
                <a:solidFill>
                  <a:schemeClr val="accent4">
                    <a:lumMod val="10000"/>
                  </a:schemeClr>
                </a:solidFill>
                <a:effectLst/>
                <a:latin typeface="Constantia" panose="02030602050306030303" pitchFamily="18" charset="0"/>
              </a:rPr>
              <a:t> &amp; Old </a:t>
            </a:r>
            <a:r>
              <a:rPr lang="en-GB" sz="1600">
                <a:solidFill>
                  <a:schemeClr val="accent4">
                    <a:lumMod val="10000"/>
                  </a:schemeClr>
                </a:solidFill>
                <a:effectLst/>
                <a:latin typeface="Constantia" panose="02030602050306030303" pitchFamily="18" charset="0"/>
              </a:rPr>
              <a:t>Jewish Cemetery</a:t>
            </a:r>
            <a:endParaRPr lang="cs-CZ" sz="1600" dirty="0">
              <a:solidFill>
                <a:schemeClr val="accent4">
                  <a:lumMod val="10000"/>
                </a:schemeClr>
              </a:solidFill>
              <a:effectLst/>
              <a:latin typeface="Constantia" panose="02030602050306030303" pitchFamily="18" charset="0"/>
            </a:endParaRPr>
          </a:p>
        </p:txBody>
      </p:sp>
      <p:sp>
        <p:nvSpPr>
          <p:cNvPr id="8"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cs-CZ" sz="2800" b="1" dirty="0" err="1">
                <a:solidFill>
                  <a:schemeClr val="tx1"/>
                </a:solidFill>
                <a:effectLst/>
                <a:latin typeface="Algerian" panose="04020705040A02060702" pitchFamily="82" charset="0"/>
              </a:rPr>
              <a:t>sHum</a:t>
            </a:r>
            <a:r>
              <a:rPr lang="cs-CZ" sz="2800" b="1" dirty="0">
                <a:solidFill>
                  <a:schemeClr val="tx1"/>
                </a:solidFill>
                <a:effectLst/>
                <a:latin typeface="Algerian" panose="04020705040A02060702" pitchFamily="82" charset="0"/>
              </a:rPr>
              <a:t> </a:t>
            </a:r>
            <a:r>
              <a:rPr lang="cs-CZ" sz="2800" b="1" dirty="0" err="1">
                <a:solidFill>
                  <a:schemeClr val="tx1"/>
                </a:solidFill>
                <a:effectLst/>
                <a:latin typeface="Algerian" panose="04020705040A02060702" pitchFamily="82" charset="0"/>
              </a:rPr>
              <a:t>sites</a:t>
            </a:r>
            <a:r>
              <a:rPr lang="cs-CZ" sz="2800" b="1" dirty="0">
                <a:solidFill>
                  <a:schemeClr val="tx1"/>
                </a:solidFill>
                <a:effectLst/>
                <a:latin typeface="Algerian" panose="04020705040A02060702" pitchFamily="82" charset="0"/>
              </a:rPr>
              <a:t> </a:t>
            </a:r>
            <a:r>
              <a:rPr lang="cs-CZ" sz="2800" b="1" dirty="0" err="1">
                <a:solidFill>
                  <a:schemeClr val="tx1"/>
                </a:solidFill>
                <a:effectLst/>
                <a:latin typeface="Algerian" panose="04020705040A02060702" pitchFamily="82" charset="0"/>
              </a:rPr>
              <a:t>of</a:t>
            </a:r>
            <a:r>
              <a:rPr lang="cs-CZ" sz="2800" b="1" dirty="0">
                <a:solidFill>
                  <a:schemeClr val="tx1"/>
                </a:solidFill>
                <a:effectLst/>
                <a:latin typeface="Algerian" panose="04020705040A02060702" pitchFamily="82" charset="0"/>
              </a:rPr>
              <a:t> </a:t>
            </a:r>
            <a:r>
              <a:rPr lang="cs-CZ" sz="2800" b="1" dirty="0" err="1">
                <a:solidFill>
                  <a:schemeClr val="tx1"/>
                </a:solidFill>
                <a:effectLst/>
                <a:latin typeface="Algerian" panose="04020705040A02060702" pitchFamily="82" charset="0"/>
              </a:rPr>
              <a:t>speyer</a:t>
            </a:r>
            <a:r>
              <a:rPr lang="cs-CZ" sz="2800" b="1" dirty="0">
                <a:solidFill>
                  <a:schemeClr val="tx1"/>
                </a:solidFill>
                <a:effectLst/>
                <a:latin typeface="Algerian" panose="04020705040A02060702" pitchFamily="82" charset="0"/>
              </a:rPr>
              <a:t>, </a:t>
            </a:r>
            <a:r>
              <a:rPr lang="cs-CZ" sz="2800" b="1" dirty="0" err="1">
                <a:solidFill>
                  <a:schemeClr val="tx1"/>
                </a:solidFill>
                <a:effectLst/>
                <a:latin typeface="Algerian" panose="04020705040A02060702" pitchFamily="82" charset="0"/>
              </a:rPr>
              <a:t>worms</a:t>
            </a:r>
            <a:r>
              <a:rPr lang="cs-CZ" sz="2800" b="1" dirty="0">
                <a:solidFill>
                  <a:schemeClr val="tx1"/>
                </a:solidFill>
                <a:effectLst/>
                <a:latin typeface="Algerian" panose="04020705040A02060702" pitchFamily="82" charset="0"/>
              </a:rPr>
              <a:t> and </a:t>
            </a:r>
            <a:r>
              <a:rPr lang="cs-CZ" sz="2800" b="1" dirty="0" err="1">
                <a:solidFill>
                  <a:schemeClr val="tx1"/>
                </a:solidFill>
                <a:effectLst/>
                <a:latin typeface="Algerian" panose="04020705040A02060702" pitchFamily="82" charset="0"/>
              </a:rPr>
              <a:t>mainz</a:t>
            </a:r>
            <a:endParaRPr lang="en-GB" sz="2800" b="1" dirty="0">
              <a:solidFill>
                <a:schemeClr val="tx1"/>
              </a:solidFill>
              <a:effectLst/>
              <a:latin typeface="Algerian" panose="04020705040A02060702" pitchFamily="82" charset="0"/>
            </a:endParaRPr>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000" y="2016000"/>
            <a:ext cx="3072000" cy="2304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Obrázek 13"/>
          <p:cNvPicPr>
            <a:picLocks noChangeAspect="1"/>
          </p:cNvPicPr>
          <p:nvPr/>
        </p:nvPicPr>
        <p:blipFill rotWithShape="1">
          <a:blip r:embed="rId3" cstate="print">
            <a:extLst>
              <a:ext uri="{28A0092B-C50C-407E-A947-70E740481C1C}">
                <a14:useLocalDpi xmlns:a14="http://schemas.microsoft.com/office/drawing/2010/main" val="0"/>
              </a:ext>
            </a:extLst>
          </a:blip>
          <a:srcRect b="7330"/>
          <a:stretch/>
        </p:blipFill>
        <p:spPr>
          <a:xfrm>
            <a:off x="3456000" y="2016000"/>
            <a:ext cx="1864089" cy="230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Obrázek 16"/>
          <p:cNvPicPr>
            <a:picLocks noChangeAspect="1"/>
          </p:cNvPicPr>
          <p:nvPr/>
        </p:nvPicPr>
        <p:blipFill>
          <a:blip r:embed="rId4"/>
          <a:stretch>
            <a:fillRect/>
          </a:stretch>
        </p:blipFill>
        <p:spPr>
          <a:xfrm>
            <a:off x="4644000" y="4428000"/>
            <a:ext cx="3454653" cy="2304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Obrázek 17"/>
          <p:cNvPicPr>
            <a:picLocks noChangeAspect="1"/>
          </p:cNvPicPr>
          <p:nvPr/>
        </p:nvPicPr>
        <p:blipFill rotWithShape="1">
          <a:blip r:embed="rId5"/>
          <a:srcRect r="10508"/>
          <a:stretch/>
        </p:blipFill>
        <p:spPr>
          <a:xfrm>
            <a:off x="1043608" y="4428000"/>
            <a:ext cx="3139936" cy="234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Obrázek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2000" y="2016000"/>
            <a:ext cx="3454273" cy="2304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478033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3" name="Zástupný symbol pro text 2"/>
          <p:cNvSpPr>
            <a:spLocks noGrp="1"/>
          </p:cNvSpPr>
          <p:nvPr>
            <p:ph type="body" sz="half" idx="2"/>
          </p:nvPr>
        </p:nvSpPr>
        <p:spPr>
          <a:xfrm>
            <a:off x="0" y="900000"/>
            <a:ext cx="9144000" cy="972000"/>
          </a:xfrm>
        </p:spPr>
        <p:txBody>
          <a:bodyPr/>
          <a:lstStyle/>
          <a:p>
            <a:pPr indent="-252000">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Old Synagogue, </a:t>
            </a:r>
            <a:r>
              <a:rPr lang="en-GB" sz="1600" dirty="0" err="1">
                <a:solidFill>
                  <a:schemeClr val="accent4">
                    <a:lumMod val="10000"/>
                  </a:schemeClr>
                </a:solidFill>
                <a:effectLst/>
                <a:latin typeface="Constantia" panose="02030602050306030303" pitchFamily="18" charset="0"/>
              </a:rPr>
              <a:t>Mikveh</a:t>
            </a:r>
            <a:r>
              <a:rPr lang="en-GB" sz="1600" dirty="0">
                <a:solidFill>
                  <a:schemeClr val="accent4">
                    <a:lumMod val="10000"/>
                  </a:schemeClr>
                </a:solidFill>
                <a:effectLst/>
                <a:latin typeface="Constantia" panose="02030602050306030303" pitchFamily="18" charset="0"/>
              </a:rPr>
              <a:t> &amp; Stone House</a:t>
            </a:r>
          </a:p>
          <a:p>
            <a:pPr indent="-252000">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Illustrate life of local Jewish community &amp; its coexistence with Christian majority </a:t>
            </a:r>
          </a:p>
          <a:p>
            <a:pPr indent="-252000">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End of 11 and mid-14 century</a:t>
            </a:r>
          </a:p>
        </p:txBody>
      </p:sp>
      <p:sp>
        <p:nvSpPr>
          <p:cNvPr id="8"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chemeClr val="tx1"/>
                </a:solidFill>
                <a:effectLst/>
                <a:latin typeface="Algerian" panose="04020705040A02060702" pitchFamily="82" charset="0"/>
              </a:rPr>
              <a:t>Jewish –medieval heritage of </a:t>
            </a:r>
            <a:r>
              <a:rPr lang="en-GB" sz="2800" b="1" dirty="0" err="1">
                <a:solidFill>
                  <a:schemeClr val="tx1"/>
                </a:solidFill>
                <a:effectLst/>
                <a:latin typeface="Algerian" panose="04020705040A02060702" pitchFamily="82" charset="0"/>
              </a:rPr>
              <a:t>erfurt</a:t>
            </a:r>
            <a:endParaRPr lang="en-GB" sz="2800" b="1" dirty="0">
              <a:solidFill>
                <a:schemeClr val="tx1"/>
              </a:solidFill>
              <a:effectLst/>
              <a:latin typeface="Algerian" panose="04020705040A02060702" pitchFamily="82" charset="0"/>
            </a:endParaRPr>
          </a:p>
        </p:txBody>
      </p:sp>
      <p:pic>
        <p:nvPicPr>
          <p:cNvPr id="4" name="Obrázek 3"/>
          <p:cNvPicPr>
            <a:picLocks noChangeAspect="1"/>
          </p:cNvPicPr>
          <p:nvPr/>
        </p:nvPicPr>
        <p:blipFill rotWithShape="1">
          <a:blip r:embed="rId2" cstate="print">
            <a:extLst>
              <a:ext uri="{28A0092B-C50C-407E-A947-70E740481C1C}">
                <a14:useLocalDpi xmlns:a14="http://schemas.microsoft.com/office/drawing/2010/main" val="0"/>
              </a:ext>
            </a:extLst>
          </a:blip>
          <a:srcRect l="7349" t="3150" b="5501"/>
          <a:stretch/>
        </p:blipFill>
        <p:spPr>
          <a:xfrm>
            <a:off x="252000" y="4392000"/>
            <a:ext cx="2373336" cy="234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0265" y="4392000"/>
            <a:ext cx="2340000" cy="234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Obrázek 11"/>
          <p:cNvPicPr>
            <a:picLocks noChangeAspect="1"/>
          </p:cNvPicPr>
          <p:nvPr/>
        </p:nvPicPr>
        <p:blipFill rotWithShape="1">
          <a:blip r:embed="rId4" cstate="print">
            <a:extLst>
              <a:ext uri="{28A0092B-C50C-407E-A947-70E740481C1C}">
                <a14:useLocalDpi xmlns:a14="http://schemas.microsoft.com/office/drawing/2010/main" val="0"/>
              </a:ext>
            </a:extLst>
          </a:blip>
          <a:srcRect l="12678" r="8852"/>
          <a:stretch/>
        </p:blipFill>
        <p:spPr>
          <a:xfrm>
            <a:off x="108000" y="1908000"/>
            <a:ext cx="2448272" cy="234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Obrázek 12"/>
          <p:cNvPicPr>
            <a:picLocks noChangeAspect="1"/>
          </p:cNvPicPr>
          <p:nvPr/>
        </p:nvPicPr>
        <p:blipFill rotWithShape="1">
          <a:blip r:embed="rId5">
            <a:extLst>
              <a:ext uri="{28A0092B-C50C-407E-A947-70E740481C1C}">
                <a14:useLocalDpi xmlns:a14="http://schemas.microsoft.com/office/drawing/2010/main" val="0"/>
              </a:ext>
            </a:extLst>
          </a:blip>
          <a:srcRect r="5353"/>
          <a:stretch/>
        </p:blipFill>
        <p:spPr>
          <a:xfrm>
            <a:off x="4608000" y="1908000"/>
            <a:ext cx="4429498" cy="234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Obrázek 15"/>
          <p:cNvPicPr>
            <a:picLocks noChangeAspect="1"/>
          </p:cNvPicPr>
          <p:nvPr/>
        </p:nvPicPr>
        <p:blipFill rotWithShape="1">
          <a:blip r:embed="rId6" cstate="print">
            <a:extLst>
              <a:ext uri="{28A0092B-C50C-407E-A947-70E740481C1C}">
                <a14:useLocalDpi xmlns:a14="http://schemas.microsoft.com/office/drawing/2010/main" val="0"/>
              </a:ext>
            </a:extLst>
          </a:blip>
          <a:srcRect t="6258" b="398"/>
          <a:stretch/>
        </p:blipFill>
        <p:spPr>
          <a:xfrm>
            <a:off x="2642062" y="1908000"/>
            <a:ext cx="1880147" cy="234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Obrázek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95195" y="4392000"/>
            <a:ext cx="3516870" cy="234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8183591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ahoma"/>
              <a:ea typeface="+mn-ea"/>
              <a:cs typeface="Arial"/>
            </a:endParaRPr>
          </a:p>
        </p:txBody>
      </p:sp>
      <p:sp>
        <p:nvSpPr>
          <p:cNvPr id="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2800" b="1" i="0" u="none" strike="noStrike" kern="1200" cap="none" spc="0" normalizeH="0" baseline="0" noProof="0" dirty="0" err="1">
                <a:ln>
                  <a:noFill/>
                </a:ln>
                <a:solidFill>
                  <a:srgbClr val="FFFFFF"/>
                </a:solidFill>
                <a:effectLst/>
                <a:uLnTx/>
                <a:uFillTx/>
                <a:latin typeface="Algerian" panose="04020705040A02060702" pitchFamily="82" charset="0"/>
                <a:ea typeface="+mj-ea"/>
                <a:cs typeface="Arial"/>
              </a:rPr>
              <a:t>Moravian</a:t>
            </a:r>
            <a:r>
              <a:rPr kumimoji="0" lang="cs-CZ" sz="2800" b="1" i="0" u="none" strike="noStrike" kern="1200" cap="none" spc="0" normalizeH="0" baseline="0" noProof="0" dirty="0">
                <a:ln>
                  <a:noFill/>
                </a:ln>
                <a:solidFill>
                  <a:srgbClr val="FFFFFF"/>
                </a:solidFill>
                <a:effectLst/>
                <a:uLnTx/>
                <a:uFillTx/>
                <a:latin typeface="Algerian" panose="04020705040A02060702" pitchFamily="82" charset="0"/>
                <a:ea typeface="+mj-ea"/>
                <a:cs typeface="Arial"/>
              </a:rPr>
              <a:t> </a:t>
            </a:r>
            <a:r>
              <a:rPr kumimoji="0" lang="cs-CZ" sz="2800" b="1" i="0" u="none" strike="noStrike" kern="1200" cap="none" spc="0" normalizeH="0" baseline="0" noProof="0" dirty="0" err="1">
                <a:ln>
                  <a:noFill/>
                </a:ln>
                <a:solidFill>
                  <a:srgbClr val="FFFFFF"/>
                </a:solidFill>
                <a:effectLst/>
                <a:uLnTx/>
                <a:uFillTx/>
                <a:latin typeface="Algerian" panose="04020705040A02060702" pitchFamily="82" charset="0"/>
                <a:ea typeface="+mj-ea"/>
                <a:cs typeface="Arial"/>
              </a:rPr>
              <a:t>Church</a:t>
            </a:r>
            <a:r>
              <a:rPr kumimoji="0" lang="cs-CZ" sz="2800" b="1" i="0" u="none" strike="noStrike" kern="1200" cap="none" spc="0" normalizeH="0" baseline="0" noProof="0" dirty="0">
                <a:ln>
                  <a:noFill/>
                </a:ln>
                <a:solidFill>
                  <a:srgbClr val="FFFFFF"/>
                </a:solidFill>
                <a:effectLst/>
                <a:uLnTx/>
                <a:uFillTx/>
                <a:latin typeface="Algerian" panose="04020705040A02060702" pitchFamily="82" charset="0"/>
                <a:ea typeface="+mj-ea"/>
                <a:cs typeface="Arial"/>
              </a:rPr>
              <a:t> </a:t>
            </a:r>
            <a:r>
              <a:rPr kumimoji="0" lang="cs-CZ" sz="2800" b="1" i="0" u="none" strike="noStrike" kern="1200" cap="none" spc="0" normalizeH="0" baseline="0" noProof="0" dirty="0" err="1">
                <a:ln>
                  <a:noFill/>
                </a:ln>
                <a:solidFill>
                  <a:srgbClr val="FFFFFF"/>
                </a:solidFill>
                <a:effectLst/>
                <a:uLnTx/>
                <a:uFillTx/>
                <a:latin typeface="Algerian" panose="04020705040A02060702" pitchFamily="82" charset="0"/>
                <a:ea typeface="+mj-ea"/>
                <a:cs typeface="Arial"/>
              </a:rPr>
              <a:t>Settlements</a:t>
            </a:r>
            <a:endParaRPr kumimoji="0" lang="en-GB" sz="2800" b="1" i="0" u="none" strike="noStrike" kern="1200" cap="none" spc="0" normalizeH="0" baseline="0" noProof="0" dirty="0">
              <a:ln>
                <a:noFill/>
              </a:ln>
              <a:solidFill>
                <a:srgbClr val="FFFFFF"/>
              </a:solidFill>
              <a:effectLst/>
              <a:uLnTx/>
              <a:uFillTx/>
              <a:latin typeface="Algerian" panose="04020705040A02060702" pitchFamily="82" charset="0"/>
              <a:ea typeface="+mj-ea"/>
              <a:cs typeface="Arial"/>
            </a:endParaRPr>
          </a:p>
        </p:txBody>
      </p:sp>
      <p:sp>
        <p:nvSpPr>
          <p:cNvPr id="7" name="Zástupný symbol pro text 2"/>
          <p:cNvSpPr>
            <a:spLocks noGrp="1"/>
          </p:cNvSpPr>
          <p:nvPr>
            <p:ph type="body" sz="half" idx="2"/>
          </p:nvPr>
        </p:nvSpPr>
        <p:spPr>
          <a:xfrm>
            <a:off x="0" y="864001"/>
            <a:ext cx="9144000" cy="1234403"/>
          </a:xfrm>
        </p:spPr>
        <p:txBody>
          <a:bodyPr/>
          <a:lstStyle/>
          <a:p>
            <a:pPr marL="342000" indent="-252000">
              <a:spcBef>
                <a:spcPts val="200"/>
              </a:spcBef>
              <a:buClr>
                <a:srgbClr val="00602B"/>
              </a:buClr>
              <a:buSzPct val="100000"/>
              <a:buFont typeface="Wingdings" panose="05000000000000000000" pitchFamily="2" charset="2"/>
              <a:buChar char="§"/>
            </a:pPr>
            <a:r>
              <a:rPr lang="en-GB" sz="1600" dirty="0">
                <a:solidFill>
                  <a:schemeClr val="bg1">
                    <a:lumMod val="50000"/>
                  </a:schemeClr>
                </a:solidFill>
                <a:effectLst/>
                <a:latin typeface="Constantia" panose="02030602050306030303" pitchFamily="18" charset="0"/>
              </a:rPr>
              <a:t>Four towns in four countries (Denmark, Germany, USA)</a:t>
            </a:r>
          </a:p>
          <a:p>
            <a:pPr marL="342000" indent="-252000">
              <a:spcBef>
                <a:spcPts val="200"/>
              </a:spcBef>
              <a:buClr>
                <a:srgbClr val="00602B"/>
              </a:buClr>
              <a:buSzPct val="100000"/>
              <a:buFont typeface="Wingdings" panose="05000000000000000000" pitchFamily="2" charset="2"/>
              <a:buChar char="§"/>
            </a:pPr>
            <a:r>
              <a:rPr lang="cs-CZ" sz="1600" dirty="0" err="1">
                <a:solidFill>
                  <a:schemeClr val="bg1">
                    <a:lumMod val="50000"/>
                  </a:schemeClr>
                </a:solidFill>
                <a:effectLst/>
                <a:latin typeface="Constantia" panose="02030602050306030303" pitchFamily="18" charset="0"/>
              </a:rPr>
              <a:t>Herrnhut</a:t>
            </a:r>
            <a:endParaRPr lang="en-GB" sz="1600" dirty="0">
              <a:solidFill>
                <a:schemeClr val="bg1">
                  <a:lumMod val="50000"/>
                </a:schemeClr>
              </a:solidFill>
              <a:effectLst/>
              <a:latin typeface="Constantia" panose="02030602050306030303" pitchFamily="18" charset="0"/>
            </a:endParaRPr>
          </a:p>
          <a:p>
            <a:pPr marL="342000" indent="-252000">
              <a:spcBef>
                <a:spcPts val="200"/>
              </a:spcBef>
              <a:buClr>
                <a:srgbClr val="00602B"/>
              </a:buClr>
              <a:buSzPct val="100000"/>
              <a:buFont typeface="Wingdings" panose="05000000000000000000" pitchFamily="2" charset="2"/>
              <a:buChar char="§"/>
            </a:pPr>
            <a:r>
              <a:rPr lang="en-GB" sz="1600" dirty="0">
                <a:solidFill>
                  <a:schemeClr val="bg1">
                    <a:lumMod val="50000"/>
                  </a:schemeClr>
                </a:solidFill>
                <a:effectLst/>
                <a:latin typeface="Constantia" panose="02030602050306030303" pitchFamily="18" charset="0"/>
              </a:rPr>
              <a:t>Architectural character based on ideals of the Moravian Church adapted to local conditions</a:t>
            </a:r>
          </a:p>
          <a:p>
            <a:pPr marL="342000" indent="-252000">
              <a:spcBef>
                <a:spcPts val="200"/>
              </a:spcBef>
              <a:buClr>
                <a:srgbClr val="00602B"/>
              </a:buClr>
              <a:buSzPct val="100000"/>
              <a:buFont typeface="Wingdings" panose="05000000000000000000" pitchFamily="2" charset="2"/>
              <a:buChar char="§"/>
            </a:pPr>
            <a:r>
              <a:rPr lang="en-GB" sz="1600" dirty="0">
                <a:solidFill>
                  <a:schemeClr val="bg1">
                    <a:lumMod val="50000"/>
                  </a:schemeClr>
                </a:solidFill>
                <a:effectLst/>
                <a:latin typeface="Constantia" panose="02030602050306030303" pitchFamily="18" charset="0"/>
              </a:rPr>
              <a:t>Active congregation present </a:t>
            </a:r>
            <a:r>
              <a:rPr lang="en-GB" sz="1600" dirty="0">
                <a:solidFill>
                  <a:schemeClr val="bg1">
                    <a:lumMod val="50000"/>
                  </a:schemeClr>
                </a:solidFill>
                <a:effectLst/>
                <a:latin typeface="Times New Roman" panose="02020603050405020304" pitchFamily="18" charset="0"/>
                <a:cs typeface="Times New Roman" panose="02020603050405020304" pitchFamily="18" charset="0"/>
              </a:rPr>
              <a:t>→ living Moravian heritage</a:t>
            </a:r>
            <a:endParaRPr lang="en-GB" sz="1600" dirty="0">
              <a:solidFill>
                <a:schemeClr val="bg1">
                  <a:lumMod val="50000"/>
                </a:schemeClr>
              </a:solidFill>
              <a:effectLst/>
              <a:latin typeface="Constantia" panose="02030602050306030303" pitchFamily="18" charset="0"/>
            </a:endParaRPr>
          </a:p>
        </p:txBody>
      </p:sp>
      <p:pic>
        <p:nvPicPr>
          <p:cNvPr id="10" name="Obrázek 9">
            <a:extLst>
              <a:ext uri="{FF2B5EF4-FFF2-40B4-BE49-F238E27FC236}">
                <a16:creationId xmlns:a16="http://schemas.microsoft.com/office/drawing/2014/main" id="{FFBBB11D-69FE-49FF-B4E0-B074E99F22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6263" y="2016000"/>
            <a:ext cx="3346327" cy="2232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Obrázek 13">
            <a:extLst>
              <a:ext uri="{FF2B5EF4-FFF2-40B4-BE49-F238E27FC236}">
                <a16:creationId xmlns:a16="http://schemas.microsoft.com/office/drawing/2014/main" id="{E2669FBD-3CB9-4296-9371-6005C2F468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706" r="11056"/>
          <a:stretch/>
        </p:blipFill>
        <p:spPr>
          <a:xfrm>
            <a:off x="139527" y="2016000"/>
            <a:ext cx="2551142" cy="2232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Obrázek 15">
            <a:extLst>
              <a:ext uri="{FF2B5EF4-FFF2-40B4-BE49-F238E27FC236}">
                <a16:creationId xmlns:a16="http://schemas.microsoft.com/office/drawing/2014/main" id="{2934A384-62C9-4B17-AB95-BC13F88392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666" r="4614"/>
          <a:stretch/>
        </p:blipFill>
        <p:spPr>
          <a:xfrm>
            <a:off x="140400" y="4392000"/>
            <a:ext cx="2551143" cy="234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Zástupný symbol pro text 2">
            <a:extLst>
              <a:ext uri="{FF2B5EF4-FFF2-40B4-BE49-F238E27FC236}">
                <a16:creationId xmlns:a16="http://schemas.microsoft.com/office/drawing/2014/main" id="{D5FE859C-BCE5-4217-8CB7-E3CB671CAD27}"/>
              </a:ext>
            </a:extLst>
          </p:cNvPr>
          <p:cNvSpPr txBox="1">
            <a:spLocks/>
          </p:cNvSpPr>
          <p:nvPr/>
        </p:nvSpPr>
        <p:spPr bwMode="auto">
          <a:xfrm>
            <a:off x="140400" y="4392000"/>
            <a:ext cx="1872000" cy="32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90000" marR="0" lvl="0" indent="0" algn="l" defTabSz="914400" rtl="0" eaLnBrk="0" fontAlgn="base" latinLnBrk="0" hangingPunct="0">
              <a:lnSpc>
                <a:spcPct val="100000"/>
              </a:lnSpc>
              <a:spcBef>
                <a:spcPts val="200"/>
              </a:spcBef>
              <a:spcAft>
                <a:spcPct val="0"/>
              </a:spcAft>
              <a:buClr>
                <a:srgbClr val="00602B"/>
              </a:buClr>
              <a:buSzPct val="100000"/>
              <a:buFont typeface="Wingdings" panose="05000000000000000000" pitchFamily="2" charset="2"/>
              <a:buNone/>
              <a:tabLst/>
              <a:defRPr/>
            </a:pPr>
            <a:r>
              <a:rPr kumimoji="0" lang="cs-CZ" sz="1600" b="1" i="0" u="none" strike="noStrike" kern="0" cap="none" spc="0" normalizeH="0" baseline="0" noProof="0" dirty="0" err="1">
                <a:ln>
                  <a:noFill/>
                </a:ln>
                <a:solidFill>
                  <a:srgbClr val="FFFFFF"/>
                </a:solidFill>
                <a:effectLst/>
                <a:uLnTx/>
                <a:uFillTx/>
                <a:latin typeface="Constantia" panose="02030602050306030303" pitchFamily="18" charset="0"/>
                <a:ea typeface="+mn-ea"/>
                <a:cs typeface="Arial"/>
              </a:rPr>
              <a:t>Widow</a:t>
            </a:r>
            <a:r>
              <a:rPr kumimoji="0" lang="cs-CZ" sz="1600" b="1"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ʼs</a:t>
            </a:r>
            <a:r>
              <a:rPr kumimoji="0" lang="cs-CZ" sz="1600" b="1"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House</a:t>
            </a:r>
            <a:r>
              <a:rPr kumimoji="0" lang="cs-CZ" sz="1600" b="1" i="0" u="none" strike="noStrike" kern="0" cap="none" spc="0" normalizeH="0" baseline="0" noProof="0" dirty="0">
                <a:ln>
                  <a:noFill/>
                </a:ln>
                <a:solidFill>
                  <a:srgbClr val="FFFFFF"/>
                </a:solidFill>
                <a:effectLst/>
                <a:uLnTx/>
                <a:uFillTx/>
                <a:latin typeface="Constantia" panose="02030602050306030303" pitchFamily="18" charset="0"/>
                <a:ea typeface="+mn-ea"/>
                <a:cs typeface="Arial"/>
              </a:rPr>
              <a:t> </a:t>
            </a:r>
            <a:endParaRPr kumimoji="0" lang="en-GB" sz="1600" b="1" i="0" u="none" strike="noStrike" kern="0" cap="none" spc="0" normalizeH="0" baseline="0" noProof="0" dirty="0">
              <a:ln>
                <a:noFill/>
              </a:ln>
              <a:solidFill>
                <a:srgbClr val="FFFFFF"/>
              </a:solidFill>
              <a:effectLst/>
              <a:uLnTx/>
              <a:uFillTx/>
              <a:latin typeface="Constantia" panose="02030602050306030303" pitchFamily="18" charset="0"/>
              <a:ea typeface="+mn-ea"/>
              <a:cs typeface="Arial"/>
            </a:endParaRPr>
          </a:p>
        </p:txBody>
      </p:sp>
      <p:pic>
        <p:nvPicPr>
          <p:cNvPr id="21" name="Obrázek 20">
            <a:extLst>
              <a:ext uri="{FF2B5EF4-FFF2-40B4-BE49-F238E27FC236}">
                <a16:creationId xmlns:a16="http://schemas.microsoft.com/office/drawing/2014/main" id="{5143FA93-F982-408D-B9C9-A9D15E09509A}"/>
              </a:ext>
            </a:extLst>
          </p:cNvPr>
          <p:cNvPicPr>
            <a:picLocks/>
          </p:cNvPicPr>
          <p:nvPr/>
        </p:nvPicPr>
        <p:blipFill rotWithShape="1">
          <a:blip r:embed="rId5" cstate="print">
            <a:extLst>
              <a:ext uri="{28A0092B-C50C-407E-A947-70E740481C1C}">
                <a14:useLocalDpi xmlns:a14="http://schemas.microsoft.com/office/drawing/2010/main" val="0"/>
              </a:ext>
            </a:extLst>
          </a:blip>
          <a:srcRect l="6180" r="10856"/>
          <a:stretch/>
        </p:blipFill>
        <p:spPr>
          <a:xfrm>
            <a:off x="6232473" y="2016000"/>
            <a:ext cx="2772000" cy="2232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Zástupný symbol pro text 2">
            <a:extLst>
              <a:ext uri="{FF2B5EF4-FFF2-40B4-BE49-F238E27FC236}">
                <a16:creationId xmlns:a16="http://schemas.microsoft.com/office/drawing/2014/main" id="{F745B526-122A-42FE-9F7D-77D4F5D9ECAC}"/>
              </a:ext>
            </a:extLst>
          </p:cNvPr>
          <p:cNvSpPr txBox="1">
            <a:spLocks/>
          </p:cNvSpPr>
          <p:nvPr/>
        </p:nvSpPr>
        <p:spPr bwMode="auto">
          <a:xfrm>
            <a:off x="6264000" y="2016000"/>
            <a:ext cx="1440000" cy="32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90000" marR="0" lvl="0" indent="0" algn="l" defTabSz="914400" rtl="0" eaLnBrk="0" fontAlgn="base" latinLnBrk="0" hangingPunct="0">
              <a:lnSpc>
                <a:spcPct val="100000"/>
              </a:lnSpc>
              <a:spcBef>
                <a:spcPts val="200"/>
              </a:spcBef>
              <a:spcAft>
                <a:spcPct val="0"/>
              </a:spcAft>
              <a:buClr>
                <a:srgbClr val="00602B"/>
              </a:buClr>
              <a:buSzPct val="100000"/>
              <a:buFont typeface="Wingdings" panose="05000000000000000000" pitchFamily="2" charset="2"/>
              <a:buNone/>
              <a:tabLst/>
              <a:defRPr/>
            </a:pPr>
            <a:r>
              <a:rPr kumimoji="0" lang="cs-CZ" sz="1600" b="1" i="0" u="none" strike="noStrike" kern="0" cap="none" spc="0" normalizeH="0" baseline="0" noProof="0" dirty="0" err="1">
                <a:ln>
                  <a:noFill/>
                </a:ln>
                <a:solidFill>
                  <a:srgbClr val="FFFFFF"/>
                </a:solidFill>
                <a:effectLst/>
                <a:uLnTx/>
                <a:uFillTx/>
                <a:latin typeface="Constantia" panose="02030602050306030303" pitchFamily="18" charset="0"/>
                <a:ea typeface="+mn-ea"/>
                <a:cs typeface="Arial"/>
              </a:rPr>
              <a:t>Vogtshof</a:t>
            </a:r>
            <a:endParaRPr kumimoji="0" lang="en-GB" sz="1600" b="1" i="0" u="none" strike="noStrike" kern="0" cap="none" spc="0" normalizeH="0" baseline="0" noProof="0" dirty="0">
              <a:ln>
                <a:noFill/>
              </a:ln>
              <a:solidFill>
                <a:srgbClr val="FFFFFF"/>
              </a:solidFill>
              <a:effectLst/>
              <a:uLnTx/>
              <a:uFillTx/>
              <a:latin typeface="Constantia" panose="02030602050306030303" pitchFamily="18" charset="0"/>
              <a:ea typeface="+mn-ea"/>
              <a:cs typeface="Arial"/>
            </a:endParaRPr>
          </a:p>
        </p:txBody>
      </p:sp>
      <p:pic>
        <p:nvPicPr>
          <p:cNvPr id="24" name="Obrázek 23">
            <a:extLst>
              <a:ext uri="{FF2B5EF4-FFF2-40B4-BE49-F238E27FC236}">
                <a16:creationId xmlns:a16="http://schemas.microsoft.com/office/drawing/2014/main" id="{3141773A-FF3F-475E-A49E-603992AE078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620"/>
          <a:stretch/>
        </p:blipFill>
        <p:spPr>
          <a:xfrm>
            <a:off x="2786400" y="4392000"/>
            <a:ext cx="3346190" cy="234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Obrázek 25">
            <a:extLst>
              <a:ext uri="{FF2B5EF4-FFF2-40B4-BE49-F238E27FC236}">
                <a16:creationId xmlns:a16="http://schemas.microsoft.com/office/drawing/2014/main" id="{C9527B6D-F164-48CA-BDBB-61B0B0030B9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428" r="8558"/>
          <a:stretch/>
        </p:blipFill>
        <p:spPr>
          <a:xfrm>
            <a:off x="6231600" y="4392000"/>
            <a:ext cx="2772000" cy="234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3910705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ahoma"/>
              <a:ea typeface="+mn-ea"/>
              <a:cs typeface="Arial"/>
            </a:endParaRPr>
          </a:p>
        </p:txBody>
      </p:sp>
      <p:sp>
        <p:nvSpPr>
          <p:cNvPr id="3" name="Zástupný symbol pro text 2"/>
          <p:cNvSpPr>
            <a:spLocks noGrp="1"/>
          </p:cNvSpPr>
          <p:nvPr>
            <p:ph type="body" sz="half" idx="2"/>
          </p:nvPr>
        </p:nvSpPr>
        <p:spPr>
          <a:xfrm>
            <a:off x="0" y="900000"/>
            <a:ext cx="9144000" cy="972000"/>
          </a:xfrm>
        </p:spPr>
        <p:txBody>
          <a:bodyPr/>
          <a:lstStyle/>
          <a:p>
            <a:pPr indent="-252000">
              <a:buClr>
                <a:srgbClr val="00602B"/>
              </a:buClr>
              <a:buSzPct val="100000"/>
              <a:buFont typeface="Wingdings" panose="05000000000000000000" pitchFamily="2" charset="2"/>
              <a:buChar char="§"/>
            </a:pPr>
            <a:r>
              <a:rPr lang="en-US" sz="1600" dirty="0">
                <a:solidFill>
                  <a:schemeClr val="accent4">
                    <a:lumMod val="10000"/>
                  </a:schemeClr>
                </a:solidFill>
                <a:effectLst/>
                <a:latin typeface="Constantia" panose="02030602050306030303" pitchFamily="18" charset="0"/>
              </a:rPr>
              <a:t>19 c – Grand Duchy of Mecklenburg-Schwerin</a:t>
            </a:r>
          </a:p>
          <a:p>
            <a:pPr indent="-252000">
              <a:buClr>
                <a:srgbClr val="00602B"/>
              </a:buClr>
              <a:buSzPct val="100000"/>
              <a:buFont typeface="Wingdings" panose="05000000000000000000" pitchFamily="2" charset="2"/>
              <a:buChar char="§"/>
            </a:pPr>
            <a:r>
              <a:rPr lang="en-US" sz="1600" dirty="0">
                <a:solidFill>
                  <a:schemeClr val="accent4">
                    <a:lumMod val="10000"/>
                  </a:schemeClr>
                </a:solidFill>
                <a:effectLst/>
                <a:latin typeface="Constantia" panose="02030602050306030303" pitchFamily="18" charset="0"/>
              </a:rPr>
              <a:t>38 elements – Residence Palace, manor houses, cultural &amp; sacred buildings</a:t>
            </a:r>
          </a:p>
          <a:p>
            <a:pPr indent="-252000">
              <a:buClr>
                <a:srgbClr val="00602B"/>
              </a:buClr>
              <a:buSzPct val="100000"/>
              <a:buFont typeface="Wingdings" panose="05000000000000000000" pitchFamily="2" charset="2"/>
              <a:buChar char="§"/>
            </a:pPr>
            <a:r>
              <a:rPr lang="en-US" sz="1600" dirty="0">
                <a:solidFill>
                  <a:schemeClr val="accent4">
                    <a:lumMod val="10000"/>
                  </a:schemeClr>
                </a:solidFill>
                <a:effectLst/>
                <a:latin typeface="Constantia" panose="02030602050306030303" pitchFamily="18" charset="0"/>
              </a:rPr>
              <a:t>Neo-Renaissance, Neo-Baroque, Neo-Classical with influences from the Italian Renaissance</a:t>
            </a:r>
          </a:p>
        </p:txBody>
      </p:sp>
      <p:sp>
        <p:nvSpPr>
          <p:cNvPr id="8"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sz="2800" b="1" i="0" u="none" strike="noStrike" kern="1200" cap="none" spc="0" normalizeH="0" baseline="0" noProof="0" dirty="0">
                <a:ln>
                  <a:noFill/>
                </a:ln>
                <a:solidFill>
                  <a:srgbClr val="FFFFFF"/>
                </a:solidFill>
                <a:effectLst/>
                <a:uLnTx/>
                <a:uFillTx/>
                <a:latin typeface="Algerian" panose="04020705040A02060702" pitchFamily="82" charset="0"/>
                <a:ea typeface="+mj-ea"/>
                <a:cs typeface="Arial"/>
              </a:rPr>
              <a:t>Schwerin Residence Ensemble</a:t>
            </a:r>
            <a:endParaRPr kumimoji="0" lang="en-GB" sz="2800" b="1" i="0" u="none" strike="noStrike" kern="1200" cap="none" spc="0" normalizeH="0" baseline="0" noProof="0" dirty="0">
              <a:ln>
                <a:noFill/>
              </a:ln>
              <a:solidFill>
                <a:srgbClr val="FFFFFF"/>
              </a:solidFill>
              <a:effectLst/>
              <a:uLnTx/>
              <a:uFillTx/>
              <a:latin typeface="Algerian" panose="04020705040A02060702" pitchFamily="82" charset="0"/>
              <a:ea typeface="+mj-ea"/>
              <a:cs typeface="Arial"/>
            </a:endParaRPr>
          </a:p>
        </p:txBody>
      </p:sp>
      <p:pic>
        <p:nvPicPr>
          <p:cNvPr id="7" name="Obrázek 6">
            <a:extLst>
              <a:ext uri="{FF2B5EF4-FFF2-40B4-BE49-F238E27FC236}">
                <a16:creationId xmlns:a16="http://schemas.microsoft.com/office/drawing/2014/main" id="{F29669BE-2B43-4FD4-922C-FE1F5C0DDC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142" r="8452"/>
          <a:stretch/>
        </p:blipFill>
        <p:spPr>
          <a:xfrm>
            <a:off x="3298802" y="1872000"/>
            <a:ext cx="2572849" cy="2304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Obrázek 19">
            <a:extLst>
              <a:ext uri="{FF2B5EF4-FFF2-40B4-BE49-F238E27FC236}">
                <a16:creationId xmlns:a16="http://schemas.microsoft.com/office/drawing/2014/main" id="{5E6CB261-91F6-48EC-BE5B-576DFE1293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07" r="5857"/>
          <a:stretch/>
        </p:blipFill>
        <p:spPr>
          <a:xfrm>
            <a:off x="108000" y="1872000"/>
            <a:ext cx="3060000" cy="2304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Obrázek 21">
            <a:extLst>
              <a:ext uri="{FF2B5EF4-FFF2-40B4-BE49-F238E27FC236}">
                <a16:creationId xmlns:a16="http://schemas.microsoft.com/office/drawing/2014/main" id="{2F5AD364-F565-49E0-8D71-15616BECB1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130"/>
          <a:stretch/>
        </p:blipFill>
        <p:spPr>
          <a:xfrm>
            <a:off x="6002453" y="1872000"/>
            <a:ext cx="3033547" cy="2304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Obrázek 23">
            <a:extLst>
              <a:ext uri="{FF2B5EF4-FFF2-40B4-BE49-F238E27FC236}">
                <a16:creationId xmlns:a16="http://schemas.microsoft.com/office/drawing/2014/main" id="{E08334A8-027F-4966-B4A0-7E42581340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1492"/>
          <a:stretch/>
        </p:blipFill>
        <p:spPr>
          <a:xfrm>
            <a:off x="108000" y="4356000"/>
            <a:ext cx="3059998" cy="2304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Obrázek 27">
            <a:extLst>
              <a:ext uri="{FF2B5EF4-FFF2-40B4-BE49-F238E27FC236}">
                <a16:creationId xmlns:a16="http://schemas.microsoft.com/office/drawing/2014/main" id="{5F228074-B650-4B35-9355-1300E14B55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97600" y="4356000"/>
            <a:ext cx="1757746" cy="234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Obrázek 29">
            <a:extLst>
              <a:ext uri="{FF2B5EF4-FFF2-40B4-BE49-F238E27FC236}">
                <a16:creationId xmlns:a16="http://schemas.microsoft.com/office/drawing/2014/main" id="{2F86CE3C-C300-408D-A3AE-202886AB8E4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28" r="3884"/>
          <a:stretch/>
        </p:blipFill>
        <p:spPr>
          <a:xfrm>
            <a:off x="5184948" y="4356000"/>
            <a:ext cx="3851052" cy="234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0807555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délník se zakulacenými rohy na opačné straně 1"/>
          <p:cNvSpPr/>
          <p:nvPr/>
        </p:nvSpPr>
        <p:spPr>
          <a:xfrm>
            <a:off x="0" y="1656000"/>
            <a:ext cx="9144000" cy="2556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7" name="Rectangle 2"/>
          <p:cNvSpPr txBox="1">
            <a:spLocks noChangeArrowheads="1"/>
          </p:cNvSpPr>
          <p:nvPr/>
        </p:nvSpPr>
        <p:spPr bwMode="auto">
          <a:xfrm>
            <a:off x="0" y="1908000"/>
            <a:ext cx="9144000" cy="208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6600" b="1" dirty="0">
                <a:solidFill>
                  <a:srgbClr val="FFFFFF"/>
                </a:solidFill>
                <a:latin typeface="Algerian" panose="04020705040A02060702" pitchFamily="82" charset="0"/>
              </a:rPr>
              <a:t>Thank you for attention</a:t>
            </a:r>
          </a:p>
        </p:txBody>
      </p:sp>
    </p:spTree>
    <p:extLst>
      <p:ext uri="{BB962C8B-B14F-4D97-AF65-F5344CB8AC3E}">
        <p14:creationId xmlns:p14="http://schemas.microsoft.com/office/powerpoint/2010/main" val="176932425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1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cs-CZ" sz="2800" b="1" dirty="0" err="1">
                <a:solidFill>
                  <a:srgbClr val="FFFFFF"/>
                </a:solidFill>
                <a:effectLst/>
                <a:latin typeface="Algerian" panose="04020705040A02060702" pitchFamily="82" charset="0"/>
              </a:rPr>
              <a:t>Southern</a:t>
            </a:r>
            <a:r>
              <a:rPr lang="cs-CZ" sz="2800" b="1" dirty="0">
                <a:solidFill>
                  <a:srgbClr val="FFFFFF"/>
                </a:solidFill>
                <a:effectLst/>
                <a:latin typeface="Algerian" panose="04020705040A02060702" pitchFamily="82" charset="0"/>
              </a:rPr>
              <a:t> </a:t>
            </a:r>
            <a:r>
              <a:rPr lang="cs-CZ" sz="2800" b="1" dirty="0" err="1">
                <a:solidFill>
                  <a:srgbClr val="FFFFFF"/>
                </a:solidFill>
                <a:effectLst/>
                <a:latin typeface="Algerian" panose="04020705040A02060702" pitchFamily="82" charset="0"/>
              </a:rPr>
              <a:t>Germany</a:t>
            </a:r>
            <a:endParaRPr lang="en-GB" sz="2800" b="1" dirty="0">
              <a:solidFill>
                <a:srgbClr val="FFFFFF"/>
              </a:solidFill>
              <a:effectLst/>
              <a:latin typeface="Algerian" panose="04020705040A02060702" pitchFamily="82" charset="0"/>
            </a:endParaRPr>
          </a:p>
        </p:txBody>
      </p:sp>
      <p:sp>
        <p:nvSpPr>
          <p:cNvPr id="17" name="Zástupný symbol pro text 2"/>
          <p:cNvSpPr>
            <a:spLocks noGrp="1"/>
          </p:cNvSpPr>
          <p:nvPr>
            <p:ph type="body" sz="half" idx="2"/>
          </p:nvPr>
        </p:nvSpPr>
        <p:spPr>
          <a:xfrm>
            <a:off x="0" y="900000"/>
            <a:ext cx="9144000" cy="1088839"/>
          </a:xfrm>
        </p:spPr>
        <p:txBody>
          <a:bodyPr/>
          <a:lstStyle/>
          <a:p>
            <a:pPr marL="342000"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Baden-Württemberg </a:t>
            </a:r>
            <a:r>
              <a:rPr lang="cs-CZ" sz="1400" dirty="0">
                <a:solidFill>
                  <a:schemeClr val="accent4">
                    <a:lumMod val="10000"/>
                  </a:schemeClr>
                </a:solidFill>
                <a:effectLst/>
                <a:latin typeface="Constantia" panose="02030602050306030303" pitchFamily="18" charset="0"/>
              </a:rPr>
              <a:t>(Stuttgart) </a:t>
            </a:r>
            <a:r>
              <a:rPr lang="en-GB" sz="1600" dirty="0">
                <a:solidFill>
                  <a:schemeClr val="accent4">
                    <a:lumMod val="10000"/>
                  </a:schemeClr>
                </a:solidFill>
                <a:effectLst/>
                <a:latin typeface="Constantia" panose="02030602050306030303" pitchFamily="18" charset="0"/>
              </a:rPr>
              <a:t>&amp; Bavaria</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cs-CZ" sz="1400" dirty="0" err="1">
                <a:solidFill>
                  <a:schemeClr val="accent4">
                    <a:lumMod val="10000"/>
                  </a:schemeClr>
                </a:solidFill>
                <a:effectLst/>
                <a:latin typeface="Constantia" panose="02030602050306030303" pitchFamily="18" charset="0"/>
              </a:rPr>
              <a:t>Bayern</a:t>
            </a:r>
            <a:r>
              <a:rPr lang="cs-CZ" sz="1400" dirty="0">
                <a:solidFill>
                  <a:schemeClr val="accent4">
                    <a:lumMod val="10000"/>
                  </a:schemeClr>
                </a:solidFill>
                <a:effectLst/>
                <a:latin typeface="Constantia" panose="02030602050306030303" pitchFamily="18" charset="0"/>
              </a:rPr>
              <a:t>, </a:t>
            </a:r>
            <a:r>
              <a:rPr lang="cs-CZ" sz="1400" dirty="0" err="1">
                <a:solidFill>
                  <a:schemeClr val="accent4">
                    <a:lumMod val="10000"/>
                  </a:schemeClr>
                </a:solidFill>
                <a:effectLst/>
                <a:latin typeface="Constantia" panose="02030602050306030303" pitchFamily="18" charset="0"/>
              </a:rPr>
              <a:t>Munich</a:t>
            </a:r>
            <a:r>
              <a:rPr lang="cs-CZ" sz="1400" dirty="0">
                <a:solidFill>
                  <a:schemeClr val="accent4">
                    <a:lumMod val="10000"/>
                  </a:schemeClr>
                </a:solidFill>
                <a:effectLst/>
                <a:latin typeface="Constantia" panose="02030602050306030303" pitchFamily="18" charset="0"/>
              </a:rPr>
              <a:t>)</a:t>
            </a:r>
          </a:p>
          <a:p>
            <a:pPr marL="342000"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Black Forest </a:t>
            </a:r>
            <a:r>
              <a:rPr lang="en-GB" sz="1400" dirty="0">
                <a:solidFill>
                  <a:schemeClr val="accent4">
                    <a:lumMod val="10000"/>
                  </a:schemeClr>
                </a:solidFill>
                <a:effectLst/>
                <a:latin typeface="Constantia" panose="02030602050306030303" pitchFamily="18" charset="0"/>
              </a:rPr>
              <a:t>(</a:t>
            </a:r>
            <a:r>
              <a:rPr lang="en-GB" sz="1400" dirty="0" err="1">
                <a:solidFill>
                  <a:schemeClr val="accent4">
                    <a:lumMod val="10000"/>
                  </a:schemeClr>
                </a:solidFill>
                <a:effectLst/>
                <a:latin typeface="Constantia" panose="02030602050306030303" pitchFamily="18" charset="0"/>
              </a:rPr>
              <a:t>Schwarzwald</a:t>
            </a:r>
            <a:r>
              <a:rPr lang="en-GB" sz="1400" dirty="0">
                <a:solidFill>
                  <a:schemeClr val="accent4">
                    <a:lumMod val="10000"/>
                  </a:schemeClr>
                </a:solidFill>
                <a:effectLst/>
                <a:latin typeface="Constantia" panose="02030602050306030303" pitchFamily="18" charset="0"/>
              </a:rPr>
              <a:t>)</a:t>
            </a:r>
            <a:r>
              <a:rPr lang="cs-CZ" sz="16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Franconian Switzerland </a:t>
            </a:r>
            <a:r>
              <a:rPr lang="en-GB" sz="1400" dirty="0">
                <a:solidFill>
                  <a:schemeClr val="accent4">
                    <a:lumMod val="10000"/>
                  </a:schemeClr>
                </a:solidFill>
                <a:effectLst/>
                <a:latin typeface="Constantia" panose="02030602050306030303" pitchFamily="18" charset="0"/>
              </a:rPr>
              <a:t>(</a:t>
            </a:r>
            <a:r>
              <a:rPr lang="en-GB" sz="1400" dirty="0" err="1">
                <a:solidFill>
                  <a:schemeClr val="accent4">
                    <a:lumMod val="10000"/>
                  </a:schemeClr>
                </a:solidFill>
                <a:effectLst/>
                <a:latin typeface="Constantia" panose="02030602050306030303" pitchFamily="18" charset="0"/>
              </a:rPr>
              <a:t>Fränkische</a:t>
            </a:r>
            <a:r>
              <a:rPr lang="en-GB" sz="1400" dirty="0">
                <a:solidFill>
                  <a:schemeClr val="accent4">
                    <a:lumMod val="10000"/>
                  </a:schemeClr>
                </a:solidFill>
                <a:effectLst/>
                <a:latin typeface="Constantia" panose="02030602050306030303" pitchFamily="18" charset="0"/>
              </a:rPr>
              <a:t> </a:t>
            </a:r>
            <a:r>
              <a:rPr lang="en-GB" sz="1400" dirty="0" err="1">
                <a:solidFill>
                  <a:schemeClr val="accent4">
                    <a:lumMod val="10000"/>
                  </a:schemeClr>
                </a:solidFill>
                <a:effectLst/>
                <a:latin typeface="Constantia" panose="02030602050306030303" pitchFamily="18" charset="0"/>
              </a:rPr>
              <a:t>Schweiz</a:t>
            </a:r>
            <a:r>
              <a:rPr lang="en-GB" sz="1400" dirty="0">
                <a:solidFill>
                  <a:schemeClr val="accent4">
                    <a:lumMod val="10000"/>
                  </a:schemeClr>
                </a:solidFill>
                <a:effectLst/>
                <a:latin typeface="Constantia" panose="02030602050306030303" pitchFamily="18" charset="0"/>
              </a:rPr>
              <a:t>)</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Franconian Lake District, Bavarian Forest, Bavarian Alps </a:t>
            </a:r>
            <a:r>
              <a:rPr lang="en-GB" sz="1400" dirty="0">
                <a:solidFill>
                  <a:schemeClr val="accent4">
                    <a:lumMod val="10000"/>
                  </a:schemeClr>
                </a:solidFill>
                <a:effectLst/>
                <a:latin typeface="Constantia" panose="02030602050306030303" pitchFamily="18" charset="0"/>
              </a:rPr>
              <a:t>(</a:t>
            </a:r>
            <a:r>
              <a:rPr lang="en-GB" sz="1400" dirty="0" err="1">
                <a:solidFill>
                  <a:schemeClr val="accent4">
                    <a:lumMod val="10000"/>
                  </a:schemeClr>
                </a:solidFill>
                <a:effectLst/>
                <a:latin typeface="Constantia" panose="02030602050306030303" pitchFamily="18" charset="0"/>
              </a:rPr>
              <a:t>Bayerische</a:t>
            </a:r>
            <a:r>
              <a:rPr lang="en-GB" sz="1400" dirty="0">
                <a:solidFill>
                  <a:schemeClr val="accent4">
                    <a:lumMod val="10000"/>
                  </a:schemeClr>
                </a:solidFill>
                <a:effectLst/>
                <a:latin typeface="Constantia" panose="02030602050306030303" pitchFamily="18" charset="0"/>
              </a:rPr>
              <a:t> Alpen</a:t>
            </a:r>
            <a:r>
              <a:rPr lang="cs-CZ" sz="14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Zugspitze 2,962 m</a:t>
            </a:r>
            <a:r>
              <a:rPr lang="cs-CZ" sz="1400" dirty="0">
                <a:solidFill>
                  <a:schemeClr val="accent4">
                    <a:lumMod val="10000"/>
                  </a:schemeClr>
                </a:solidFill>
                <a:effectLst/>
                <a:latin typeface="Constantia" panose="02030602050306030303" pitchFamily="18" charset="0"/>
              </a:rPr>
              <a:t>)</a:t>
            </a:r>
            <a:r>
              <a:rPr lang="en-GB" sz="1600" dirty="0">
                <a:solidFill>
                  <a:schemeClr val="accent4">
                    <a:lumMod val="10000"/>
                  </a:schemeClr>
                </a:solidFill>
                <a:effectLst/>
                <a:latin typeface="Constantia" panose="02030602050306030303" pitchFamily="18" charset="0"/>
              </a:rPr>
              <a:t> &amp; Lake Constance </a:t>
            </a:r>
            <a:r>
              <a:rPr lang="en-GB" sz="1400" dirty="0">
                <a:solidFill>
                  <a:schemeClr val="accent4">
                    <a:lumMod val="10000"/>
                  </a:schemeClr>
                </a:solidFill>
                <a:effectLst/>
                <a:latin typeface="Constantia" panose="02030602050306030303" pitchFamily="18" charset="0"/>
              </a:rPr>
              <a:t>(Bodensee)</a:t>
            </a:r>
            <a:r>
              <a:rPr lang="cs-CZ" sz="1600" dirty="0">
                <a:solidFill>
                  <a:schemeClr val="accent4">
                    <a:lumMod val="10000"/>
                  </a:schemeClr>
                </a:solidFill>
                <a:effectLst/>
                <a:latin typeface="Constantia" panose="02030602050306030303" pitchFamily="18" charset="0"/>
              </a:rPr>
              <a:t>, </a:t>
            </a:r>
            <a:r>
              <a:rPr lang="en-GB" sz="1600" dirty="0" err="1">
                <a:solidFill>
                  <a:schemeClr val="accent4">
                    <a:lumMod val="10000"/>
                  </a:schemeClr>
                </a:solidFill>
                <a:effectLst/>
                <a:latin typeface="Constantia" panose="02030602050306030303" pitchFamily="18" charset="0"/>
              </a:rPr>
              <a:t>Neuschwanstein</a:t>
            </a:r>
            <a:r>
              <a:rPr lang="en-GB" sz="1600" dirty="0">
                <a:solidFill>
                  <a:schemeClr val="accent4">
                    <a:lumMod val="10000"/>
                  </a:schemeClr>
                </a:solidFill>
                <a:effectLst/>
                <a:latin typeface="Constantia" panose="02030602050306030303" pitchFamily="18" charset="0"/>
              </a:rPr>
              <a:t> Castle</a:t>
            </a:r>
            <a:r>
              <a:rPr lang="cs-CZ" sz="1600" dirty="0">
                <a:solidFill>
                  <a:schemeClr val="accent4">
                    <a:lumMod val="10000"/>
                  </a:schemeClr>
                </a:solidFill>
                <a:effectLst/>
                <a:latin typeface="Constantia" panose="02030602050306030303" pitchFamily="18" charset="0"/>
              </a:rPr>
              <a:t>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19c</a:t>
            </a:r>
            <a:r>
              <a:rPr lang="cs-CZ" sz="14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Neo-Romanesque</a:t>
            </a:r>
            <a:r>
              <a:rPr lang="cs-CZ" sz="1400" dirty="0">
                <a:solidFill>
                  <a:schemeClr val="accent4">
                    <a:lumMod val="10000"/>
                  </a:schemeClr>
                </a:solidFill>
                <a:effectLst/>
                <a:latin typeface="Constantia" panose="02030602050306030303" pitchFamily="18" charset="0"/>
              </a:rPr>
              <a:t>)</a:t>
            </a:r>
          </a:p>
        </p:txBody>
      </p:sp>
      <p:pic>
        <p:nvPicPr>
          <p:cNvPr id="10242" name="Picture 2" descr="https://upload.wikimedia.org/wikipedia/commons/thumb/7/72/Zugspitze_Westansicht.JPG/1280px-Zugspitze_Westansich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597" t="14323" r="7252" b="40518"/>
          <a:stretch/>
        </p:blipFill>
        <p:spPr bwMode="auto">
          <a:xfrm>
            <a:off x="6588000" y="36000"/>
            <a:ext cx="2382808" cy="1008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12" descr="http://www.rootsweb.ancestry.com/%7Edeuham/gifs/landkartebrd.gif"/>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23538" y="1988839"/>
            <a:ext cx="159939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http://www.rootsweb.ancestry.com/%7Edeuham/gifs/landkartebrd.gif"/>
          <p:cNvPicPr>
            <a:picLocks noChangeAspect="1" noChangeArrowheads="1"/>
          </p:cNvPicPr>
          <p:nvPr/>
        </p:nvPicPr>
        <p:blipFill rotWithShape="1">
          <a:blip r:embed="rId5" cstate="print">
            <a:duotone>
              <a:prstClr val="black"/>
              <a:schemeClr val="accent1">
                <a:tint val="45000"/>
                <a:satMod val="400000"/>
              </a:schemeClr>
            </a:duotone>
            <a:extLst>
              <a:ext uri="{BEBA8EAE-BF5A-486C-A8C5-ECC9F3942E4B}">
                <a14:imgProps xmlns:a14="http://schemas.microsoft.com/office/drawing/2010/main">
                  <a14:imgLayer r:embed="rId4">
                    <a14:imgEffect>
                      <a14:backgroundRemoval t="57300" b="100000" l="16314" r="90254">
                        <a14:foregroundMark x1="18856" y1="96546" x2="33475" y2="94662"/>
                        <a14:foregroundMark x1="33898" y1="94662" x2="37712" y2="94505"/>
                        <a14:foregroundMark x1="58686" y1="98116" x2="64195" y2="96703"/>
                        <a14:foregroundMark x1="49576" y1="99529" x2="52542" y2="97017"/>
                        <a14:foregroundMark x1="43856" y1="96389" x2="48729" y2="99215"/>
                        <a14:foregroundMark x1="37712" y1="94976" x2="43856" y2="96389"/>
                        <a14:foregroundMark x1="27754" y1="96075" x2="30720" y2="95604"/>
                        <a14:foregroundMark x1="69703" y1="62480" x2="75000" y2="65777"/>
                        <a14:foregroundMark x1="72881" y1="67504" x2="76059" y2="71429"/>
                        <a14:foregroundMark x1="78178" y1="72841" x2="87288" y2="77237"/>
                        <a14:foregroundMark x1="88347" y1="78807" x2="89407" y2="81476"/>
                        <a14:foregroundMark x1="84534" y1="85557" x2="87076" y2="81790"/>
                        <a14:foregroundMark x1="78390" y1="87912" x2="85593" y2="85243"/>
                        <a14:foregroundMark x1="78178" y1="88697" x2="80932" y2="92465"/>
                        <a14:foregroundMark x1="81356" y1="96389" x2="81780" y2="93564"/>
                        <a14:foregroundMark x1="72246" y1="93564" x2="75847" y2="94505"/>
                        <a14:foregroundMark x1="77542" y1="94192" x2="80932" y2="96232"/>
                        <a14:foregroundMark x1="66314" y1="95133" x2="71822" y2="95133"/>
                        <a14:foregroundMark x1="53390" y1="96075" x2="57839" y2="97645"/>
                        <a14:foregroundMark x1="57839" y1="97645" x2="57839" y2="97645"/>
                        <a14:foregroundMark x1="24576" y1="78807" x2="21610" y2="82418"/>
                        <a14:foregroundMark x1="20763" y1="82732" x2="19703" y2="85714"/>
                        <a14:foregroundMark x1="19068" y1="86970" x2="17797" y2="89011"/>
                        <a14:foregroundMark x1="17585" y1="89639" x2="18644" y2="91209"/>
                        <a14:foregroundMark x1="17373" y1="92151" x2="17373" y2="94505"/>
                        <a14:foregroundMark x1="16949" y1="94662" x2="18220" y2="96075"/>
                        <a14:foregroundMark x1="26271" y1="96232" x2="27542" y2="96232"/>
                        <a14:foregroundMark x1="47246" y1="98430" x2="47246" y2="98430"/>
                        <a14:foregroundMark x1="48729" y1="99529" x2="48729" y2="99529"/>
                        <a14:foregroundMark x1="76271" y1="71743" x2="76907" y2="72370"/>
                        <a14:foregroundMark x1="79237" y1="72998" x2="79237" y2="72998"/>
                        <a14:foregroundMark x1="88136" y1="78179" x2="88136" y2="78179"/>
                        <a14:foregroundMark x1="88771" y1="78493" x2="88771" y2="78493"/>
                        <a14:foregroundMark x1="89407" y1="79278" x2="89407" y2="79278"/>
                        <a14:foregroundMark x1="88771" y1="82732" x2="88771" y2="82732"/>
                        <a14:foregroundMark x1="87500" y1="82732" x2="87500" y2="82732"/>
                        <a14:foregroundMark x1="79449" y1="95604" x2="79237" y2="95604"/>
                        <a14:foregroundMark x1="75847" y1="94505" x2="75847" y2="94505"/>
                        <a14:foregroundMark x1="42161" y1="96232" x2="42161" y2="96232"/>
                        <a14:backgroundMark x1="69703" y1="59969" x2="69703" y2="59969"/>
                        <a14:backgroundMark x1="69915" y1="61068" x2="69915" y2="61068"/>
                      </a14:backgroundRemoval>
                    </a14:imgEffect>
                    <a14:imgEffect>
                      <a14:saturation sat="0"/>
                    </a14:imgEffect>
                  </a14:imgLayer>
                </a14:imgProps>
              </a:ext>
              <a:ext uri="{28A0092B-C50C-407E-A947-70E740481C1C}">
                <a14:useLocalDpi xmlns:a14="http://schemas.microsoft.com/office/drawing/2010/main" val="0"/>
              </a:ext>
            </a:extLst>
          </a:blip>
          <a:srcRect l="16553" t="57149" r="10125"/>
          <a:stretch/>
        </p:blipFill>
        <p:spPr bwMode="auto">
          <a:xfrm>
            <a:off x="586800" y="3218700"/>
            <a:ext cx="1185907" cy="9360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upload.wikimedia.org/wikipedia/commons/thumb/8/89/AltesSchlossStuttgart.JPG/1280px-AltesSchlossStuttgart.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36" t="5757" b="13962"/>
          <a:stretch/>
        </p:blipFill>
        <p:spPr bwMode="auto">
          <a:xfrm>
            <a:off x="2236775" y="2088000"/>
            <a:ext cx="3248620" cy="198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 name="Zástupný symbol pro text 2"/>
          <p:cNvSpPr txBox="1">
            <a:spLocks/>
          </p:cNvSpPr>
          <p:nvPr/>
        </p:nvSpPr>
        <p:spPr bwMode="auto">
          <a:xfrm>
            <a:off x="2401342" y="2088000"/>
            <a:ext cx="684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a:effectLst/>
                <a:latin typeface="Constantia" panose="02030602050306030303" pitchFamily="18" charset="0"/>
              </a:rPr>
              <a:t>Stuttgart</a:t>
            </a:r>
            <a:endParaRPr lang="en-GB" sz="900" kern="0" dirty="0">
              <a:effectLst/>
              <a:latin typeface="Constantia" panose="02030602050306030303" pitchFamily="18" charset="0"/>
            </a:endParaRPr>
          </a:p>
        </p:txBody>
      </p:sp>
      <p:pic>
        <p:nvPicPr>
          <p:cNvPr id="10250" name="Picture 10" descr="http://www.naturpark-suedschwarzwald.de/sites/default/files/imagecache/fancybox_full/bilder/basisseiten/maiwasmer.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726"/>
          <a:stretch/>
        </p:blipFill>
        <p:spPr bwMode="auto">
          <a:xfrm>
            <a:off x="143999" y="4392000"/>
            <a:ext cx="3745056"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3" name="Zástupný symbol pro text 2"/>
          <p:cNvSpPr txBox="1">
            <a:spLocks/>
          </p:cNvSpPr>
          <p:nvPr/>
        </p:nvSpPr>
        <p:spPr bwMode="auto">
          <a:xfrm>
            <a:off x="467544" y="6286630"/>
            <a:ext cx="900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a:effectLst/>
                <a:latin typeface="Constantia" panose="02030602050306030303" pitchFamily="18" charset="0"/>
              </a:rPr>
              <a:t>Schwarzwald</a:t>
            </a:r>
            <a:endParaRPr lang="en-GB" sz="900" kern="0" dirty="0">
              <a:effectLst/>
              <a:latin typeface="Constantia" panose="02030602050306030303" pitchFamily="18" charset="0"/>
            </a:endParaRPr>
          </a:p>
        </p:txBody>
      </p:sp>
      <p:pic>
        <p:nvPicPr>
          <p:cNvPr id="14" name="Picture 2" descr="Munich"/>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343" t="4500"/>
          <a:stretch/>
        </p:blipFill>
        <p:spPr bwMode="auto">
          <a:xfrm>
            <a:off x="5700911" y="2088000"/>
            <a:ext cx="2878288" cy="198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5" name="Zástupný symbol pro text 2"/>
          <p:cNvSpPr txBox="1">
            <a:spLocks/>
          </p:cNvSpPr>
          <p:nvPr/>
        </p:nvSpPr>
        <p:spPr bwMode="auto">
          <a:xfrm>
            <a:off x="7668000" y="2088000"/>
            <a:ext cx="612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cs-CZ" sz="900" b="1" kern="0" dirty="0" err="1">
                <a:effectLst/>
                <a:latin typeface="Constantia" panose="02030602050306030303" pitchFamily="18" charset="0"/>
              </a:rPr>
              <a:t>Munich</a:t>
            </a:r>
            <a:endParaRPr lang="en-GB" sz="900" kern="0" dirty="0">
              <a:effectLst/>
              <a:latin typeface="Constantia" panose="02030602050306030303" pitchFamily="18" charset="0"/>
            </a:endParaRPr>
          </a:p>
        </p:txBody>
      </p:sp>
      <p:pic>
        <p:nvPicPr>
          <p:cNvPr id="10256" name="Picture 16" descr="https://image.jimcdn.com/app/cms/image/transf/dimension=697x10000:format=jpg/path/s7080389687275101/image/i128a995436bff673/version/1434912455/ein-karstfelsen-auf-und-an-den-sich-fachwerkh%C3%A4user-schmiegen-detektei-franken.jpg"/>
          <p:cNvPicPr>
            <a:picLocks noChangeAspect="1" noChangeArrowheads="1"/>
          </p:cNvPicPr>
          <p:nvPr/>
        </p:nvPicPr>
        <p:blipFill rotWithShape="1">
          <a:blip r:embed="rId9">
            <a:extLst>
              <a:ext uri="{28A0092B-C50C-407E-A947-70E740481C1C}">
                <a14:useLocalDpi xmlns:a14="http://schemas.microsoft.com/office/drawing/2010/main" val="0"/>
              </a:ext>
            </a:extLst>
          </a:blip>
          <a:srcRect l="16867" r="3854"/>
          <a:stretch/>
        </p:blipFill>
        <p:spPr bwMode="auto">
          <a:xfrm>
            <a:off x="4033898" y="4392000"/>
            <a:ext cx="2596292"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0" name="Zástupný symbol pro text 2"/>
          <p:cNvSpPr txBox="1">
            <a:spLocks/>
          </p:cNvSpPr>
          <p:nvPr/>
        </p:nvSpPr>
        <p:spPr bwMode="auto">
          <a:xfrm>
            <a:off x="5292000" y="4392000"/>
            <a:ext cx="1260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buClr>
                <a:srgbClr val="00602B"/>
              </a:buClr>
              <a:buSzPct val="100000"/>
              <a:buNone/>
            </a:pPr>
            <a:r>
              <a:rPr lang="en-GB" sz="900" b="1" dirty="0" err="1">
                <a:effectLst/>
                <a:latin typeface="Constantia" panose="02030602050306030303" pitchFamily="18" charset="0"/>
              </a:rPr>
              <a:t>Fränkische</a:t>
            </a:r>
            <a:r>
              <a:rPr lang="en-GB" sz="900" b="1" dirty="0">
                <a:effectLst/>
                <a:latin typeface="Constantia" panose="02030602050306030303" pitchFamily="18" charset="0"/>
              </a:rPr>
              <a:t> </a:t>
            </a:r>
            <a:r>
              <a:rPr lang="en-GB" sz="900" b="1" dirty="0" err="1">
                <a:effectLst/>
                <a:latin typeface="Constantia" panose="02030602050306030303" pitchFamily="18" charset="0"/>
              </a:rPr>
              <a:t>Schweiz</a:t>
            </a:r>
            <a:endParaRPr lang="en-GB" sz="900" b="1" kern="0" dirty="0">
              <a:effectLst/>
              <a:latin typeface="Constantia" panose="02030602050306030303" pitchFamily="18" charset="0"/>
            </a:endParaRPr>
          </a:p>
        </p:txBody>
      </p:sp>
      <p:pic>
        <p:nvPicPr>
          <p:cNvPr id="10264" name="Picture 24" descr="http://www.historia.ro/sites/default/files/2017bg1.jpg"/>
          <p:cNvPicPr>
            <a:picLocks noChangeAspect="1" noChangeArrowheads="1"/>
          </p:cNvPicPr>
          <p:nvPr/>
        </p:nvPicPr>
        <p:blipFill rotWithShape="1">
          <a:blip r:embed="rId10">
            <a:extLst>
              <a:ext uri="{28A0092B-C50C-407E-A947-70E740481C1C}">
                <a14:useLocalDpi xmlns:a14="http://schemas.microsoft.com/office/drawing/2010/main" val="0"/>
              </a:ext>
            </a:extLst>
          </a:blip>
          <a:srcRect l="25718" r="13517"/>
          <a:stretch/>
        </p:blipFill>
        <p:spPr bwMode="auto">
          <a:xfrm>
            <a:off x="6771426" y="4212000"/>
            <a:ext cx="2225884" cy="252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65604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1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chemeClr val="tx1"/>
                </a:solidFill>
                <a:effectLst/>
                <a:latin typeface="Algerian" panose="04020705040A02060702" pitchFamily="82" charset="0"/>
              </a:rPr>
              <a:t>Berlin</a:t>
            </a:r>
          </a:p>
        </p:txBody>
      </p:sp>
      <p:sp>
        <p:nvSpPr>
          <p:cNvPr id="17" name="Zástupný symbol pro text 2"/>
          <p:cNvSpPr>
            <a:spLocks noGrp="1"/>
          </p:cNvSpPr>
          <p:nvPr>
            <p:ph type="body" sz="half" idx="2"/>
          </p:nvPr>
        </p:nvSpPr>
        <p:spPr>
          <a:xfrm>
            <a:off x="0" y="900001"/>
            <a:ext cx="9144000" cy="886446"/>
          </a:xfrm>
        </p:spPr>
        <p:txBody>
          <a:bodyPr/>
          <a:lstStyle/>
          <a:p>
            <a:pPr marL="342000"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Banks</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of rivers Spree &amp; </a:t>
            </a:r>
            <a:r>
              <a:rPr lang="en-GB" sz="1600" noProof="1">
                <a:solidFill>
                  <a:schemeClr val="accent4">
                    <a:lumMod val="10000"/>
                  </a:schemeClr>
                </a:solidFill>
                <a:effectLst/>
                <a:latin typeface="Constantia" panose="02030602050306030303" pitchFamily="18" charset="0"/>
              </a:rPr>
              <a:t>Havel </a:t>
            </a:r>
            <a:r>
              <a:rPr lang="en-GB" sz="1400" noProof="1">
                <a:solidFill>
                  <a:schemeClr val="accent4">
                    <a:lumMod val="10000"/>
                  </a:schemeClr>
                </a:solidFill>
                <a:effectLst/>
                <a:latin typeface="Constantia" panose="02030602050306030303" pitchFamily="18" charset="0"/>
              </a:rPr>
              <a:t>(crossing of two important historic trade routes, first documented in 13c)</a:t>
            </a:r>
          </a:p>
          <a:p>
            <a:pPr marL="342000" indent="-252000">
              <a:spcBef>
                <a:spcPts val="200"/>
              </a:spcBef>
              <a:buClr>
                <a:srgbClr val="00602B"/>
              </a:buClr>
              <a:buSzPct val="100000"/>
              <a:buFont typeface="Wingdings" panose="05000000000000000000" pitchFamily="2" charset="2"/>
              <a:buChar char="§"/>
            </a:pPr>
            <a:r>
              <a:rPr lang="en-GB" sz="1600" noProof="1">
                <a:solidFill>
                  <a:schemeClr val="accent4">
                    <a:lumMod val="10000"/>
                  </a:schemeClr>
                </a:solidFill>
                <a:effectLst/>
                <a:latin typeface="Constantia" panose="02030602050306030303" pitchFamily="18" charset="0"/>
              </a:rPr>
              <a:t>Capital</a:t>
            </a:r>
            <a:r>
              <a:rPr lang="cs-CZ" sz="1600" noProof="1">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of Brandenburg, Kingdom of Prussia, German Empire, Weimar Republic &amp; Third Reich</a:t>
            </a:r>
            <a:endParaRPr lang="cs-CZ" sz="1600" dirty="0">
              <a:solidFill>
                <a:schemeClr val="accent4">
                  <a:lumMod val="10000"/>
                </a:schemeClr>
              </a:solidFill>
              <a:effectLst/>
              <a:latin typeface="Constantia" panose="02030602050306030303" pitchFamily="18" charset="0"/>
            </a:endParaRPr>
          </a:p>
          <a:p>
            <a:pPr marL="342000"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Large</a:t>
            </a:r>
            <a:r>
              <a:rPr lang="cs-CZ" sz="1600" dirty="0">
                <a:solidFill>
                  <a:schemeClr val="accent4">
                    <a:lumMod val="10000"/>
                  </a:schemeClr>
                </a:solidFill>
                <a:effectLst/>
                <a:latin typeface="Constantia" panose="02030602050306030303" pitchFamily="18" charset="0"/>
              </a:rPr>
              <a:t> </a:t>
            </a:r>
            <a:r>
              <a:rPr lang="en-GB" sz="1600" dirty="0">
                <a:solidFill>
                  <a:schemeClr val="accent4">
                    <a:lumMod val="10000"/>
                  </a:schemeClr>
                </a:solidFill>
                <a:effectLst/>
                <a:latin typeface="Constantia" panose="02030602050306030303" pitchFamily="18" charset="0"/>
              </a:rPr>
              <a:t>parts destroyed in 1943-45 air raids &amp; during Battle of Berlin</a:t>
            </a:r>
            <a:endParaRPr lang="cs-CZ" sz="1600" dirty="0">
              <a:solidFill>
                <a:schemeClr val="accent4">
                  <a:lumMod val="10000"/>
                </a:schemeClr>
              </a:solidFill>
              <a:effectLst/>
              <a:latin typeface="Constantia" panose="02030602050306030303" pitchFamily="18" charset="0"/>
            </a:endParaRPr>
          </a:p>
          <a:p>
            <a:pPr marL="342000"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After War</a:t>
            </a:r>
            <a:r>
              <a:rPr lang="cs-CZ" sz="1600" dirty="0">
                <a:solidFill>
                  <a:schemeClr val="accent4">
                    <a:lumMod val="10000"/>
                  </a:schemeClr>
                </a:solidFill>
                <a:effectLst/>
                <a:latin typeface="Constantia" panose="02030602050306030303" pitchFamily="18" charset="0"/>
              </a:rPr>
              <a:t> – </a:t>
            </a:r>
            <a:r>
              <a:rPr lang="en-GB" sz="1600" dirty="0">
                <a:solidFill>
                  <a:schemeClr val="accent4">
                    <a:lumMod val="10000"/>
                  </a:schemeClr>
                </a:solidFill>
                <a:effectLst/>
                <a:latin typeface="Constantia" panose="02030602050306030303" pitchFamily="18" charset="0"/>
              </a:rPr>
              <a:t>East Berlin &amp; West Berlin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West German exclave, Berlin Wall</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 1961–1989</a:t>
            </a:r>
            <a:r>
              <a:rPr lang="cs-CZ" sz="1400" dirty="0">
                <a:solidFill>
                  <a:schemeClr val="accent4">
                    <a:lumMod val="10000"/>
                  </a:schemeClr>
                </a:solidFill>
                <a:effectLst/>
                <a:latin typeface="Constantia" panose="02030602050306030303" pitchFamily="18" charset="0"/>
              </a:rPr>
              <a:t>, 1990 </a:t>
            </a:r>
            <a:r>
              <a:rPr lang="en-GB" sz="1400" dirty="0">
                <a:solidFill>
                  <a:schemeClr val="accent4">
                    <a:lumMod val="10000"/>
                  </a:schemeClr>
                </a:solidFill>
                <a:effectLst/>
                <a:latin typeface="Constantia" panose="02030602050306030303" pitchFamily="18" charset="0"/>
              </a:rPr>
              <a:t>reunification )</a:t>
            </a:r>
            <a:endParaRPr lang="cs-CZ" sz="1400" dirty="0">
              <a:solidFill>
                <a:schemeClr val="accent4">
                  <a:lumMod val="10000"/>
                </a:schemeClr>
              </a:solidFill>
              <a:effectLst/>
              <a:latin typeface="Constantia" panose="02030602050306030303" pitchFamily="18" charset="0"/>
            </a:endParaRPr>
          </a:p>
        </p:txBody>
      </p:sp>
      <p:pic>
        <p:nvPicPr>
          <p:cNvPr id="5128" name="Picture 8" descr="http://static.independent.co.uk/s3fs-public/thumbnails/image/2014/11/07/11/Berlin%20wall%20map.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689"/>
          <a:stretch/>
        </p:blipFill>
        <p:spPr bwMode="auto">
          <a:xfrm>
            <a:off x="4452610" y="2196000"/>
            <a:ext cx="2297126" cy="180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38" name="Picture 18" descr="https://www.deutschland.de/sites/default/files/styles/stage/public/field_visuals/fall-of-the-wall-gdr-berlin-wall-chris-gueffroy_a.jpg?itok=0GtT_TcX"/>
          <p:cNvPicPr>
            <a:picLocks noChangeAspect="1" noChangeArrowheads="1"/>
          </p:cNvPicPr>
          <p:nvPr/>
        </p:nvPicPr>
        <p:blipFill rotWithShape="1">
          <a:blip r:embed="rId3">
            <a:extLst>
              <a:ext uri="{28A0092B-C50C-407E-A947-70E740481C1C}">
                <a14:useLocalDpi xmlns:a14="http://schemas.microsoft.com/office/drawing/2010/main" val="0"/>
              </a:ext>
            </a:extLst>
          </a:blip>
          <a:srcRect l="18776" r="18776" b="26007"/>
          <a:stretch/>
        </p:blipFill>
        <p:spPr bwMode="auto">
          <a:xfrm>
            <a:off x="6084240" y="4356000"/>
            <a:ext cx="2916000" cy="1944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42" name="Picture 22" descr="https://s-media-cache-ak0.pinimg.com/originals/db/89/5f/db895ff558533d0bd423332a190f209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937" b="5937"/>
          <a:stretch/>
        </p:blipFill>
        <p:spPr bwMode="auto">
          <a:xfrm>
            <a:off x="144000" y="4356000"/>
            <a:ext cx="2916000" cy="1944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48" name="Picture 28" descr="http://media.cleveland.com/photogallery/photo/2013/02/12351983-standard.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685" r="5550" b="11685"/>
          <a:stretch/>
        </p:blipFill>
        <p:spPr bwMode="auto">
          <a:xfrm>
            <a:off x="3195100" y="4356000"/>
            <a:ext cx="2754144" cy="1944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60" name="Picture 40" descr="https://upload.wikimedia.org/wikipedia/commons/thumb/5/51/Berlin_Eiermann_Memorial_Church.JPG/800px-Berlin_Eiermann_Memorial_Church.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120" t="4411" r="8838" b="7579"/>
          <a:stretch/>
        </p:blipFill>
        <p:spPr bwMode="auto">
          <a:xfrm>
            <a:off x="2916000" y="2018984"/>
            <a:ext cx="1440160" cy="216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64" name="Picture 44" descr="http://ww2today.com/wp-content/uploads/2013/11/Berlin-bomb-damage.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6615"/>
          <a:stretch/>
        </p:blipFill>
        <p:spPr bwMode="auto">
          <a:xfrm>
            <a:off x="144000" y="2196000"/>
            <a:ext cx="2673225" cy="180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 name="Picture 24" descr="http://www.maxon.net/uploads/pics/artcom_mauer3_05.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7541" r="14933"/>
          <a:stretch/>
        </p:blipFill>
        <p:spPr bwMode="auto">
          <a:xfrm>
            <a:off x="6840000" y="2196000"/>
            <a:ext cx="2160240" cy="1800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2" name="Zástupný symbol pro text 2"/>
          <p:cNvSpPr txBox="1">
            <a:spLocks/>
          </p:cNvSpPr>
          <p:nvPr/>
        </p:nvSpPr>
        <p:spPr bwMode="auto">
          <a:xfrm>
            <a:off x="3107842" y="3873865"/>
            <a:ext cx="1044000" cy="25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0" indent="0" algn="ctr">
              <a:buClr>
                <a:srgbClr val="00602B"/>
              </a:buClr>
              <a:buSzPct val="100000"/>
              <a:buNone/>
            </a:pPr>
            <a:r>
              <a:rPr lang="cs-CZ" sz="900" b="1" kern="0" dirty="0">
                <a:solidFill>
                  <a:srgbClr val="C00000"/>
                </a:solidFill>
                <a:effectLst/>
                <a:latin typeface="Constantia" panose="02030602050306030303" pitchFamily="18" charset="0"/>
              </a:rPr>
              <a:t>Kaiser Wilhelm </a:t>
            </a:r>
            <a:r>
              <a:rPr lang="cs-CZ" sz="900" b="1" kern="0" dirty="0" err="1">
                <a:solidFill>
                  <a:srgbClr val="C00000"/>
                </a:solidFill>
                <a:effectLst/>
                <a:latin typeface="Constantia" panose="02030602050306030303" pitchFamily="18" charset="0"/>
              </a:rPr>
              <a:t>Memorial</a:t>
            </a:r>
            <a:endParaRPr lang="en-GB" sz="900" kern="0" dirty="0">
              <a:solidFill>
                <a:srgbClr val="C00000"/>
              </a:solidFill>
              <a:effectLst/>
              <a:latin typeface="Constantia" panose="02030602050306030303" pitchFamily="18" charset="0"/>
            </a:endParaRPr>
          </a:p>
        </p:txBody>
      </p:sp>
    </p:spTree>
    <p:extLst>
      <p:ext uri="{BB962C8B-B14F-4D97-AF65-F5344CB8AC3E}">
        <p14:creationId xmlns:p14="http://schemas.microsoft.com/office/powerpoint/2010/main" val="118987752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na opačné straně 1"/>
          <p:cNvSpPr/>
          <p:nvPr/>
        </p:nvSpPr>
        <p:spPr>
          <a:xfrm>
            <a:off x="0" y="0"/>
            <a:ext cx="9144000" cy="900000"/>
          </a:xfrm>
          <a:prstGeom prst="round2DiagRect">
            <a:avLst>
              <a:gd name="adj1" fmla="val 16667"/>
              <a:gd name="adj2" fmla="val 49524"/>
            </a:avLst>
          </a:prstGeom>
          <a:solidFill>
            <a:srgbClr val="00602B"/>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16" name="Rectangle 2"/>
          <p:cNvSpPr txBox="1">
            <a:spLocks noChangeArrowheads="1"/>
          </p:cNvSpPr>
          <p:nvPr/>
        </p:nvSpPr>
        <p:spPr bwMode="auto">
          <a:xfrm>
            <a:off x="0" y="108000"/>
            <a:ext cx="9144000" cy="64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a:lstStyle>
          <a:p>
            <a:pPr eaLnBrk="1" hangingPunct="1"/>
            <a:r>
              <a:rPr lang="en-GB" sz="2800" b="1" dirty="0">
                <a:solidFill>
                  <a:schemeClr val="tx1"/>
                </a:solidFill>
                <a:effectLst/>
                <a:latin typeface="Algerian" panose="04020705040A02060702" pitchFamily="82" charset="0"/>
              </a:rPr>
              <a:t>Berlin</a:t>
            </a:r>
          </a:p>
        </p:txBody>
      </p:sp>
      <p:sp>
        <p:nvSpPr>
          <p:cNvPr id="17" name="Zástupný symbol pro text 2"/>
          <p:cNvSpPr>
            <a:spLocks noGrp="1"/>
          </p:cNvSpPr>
          <p:nvPr>
            <p:ph type="body" sz="half" idx="2"/>
          </p:nvPr>
        </p:nvSpPr>
        <p:spPr>
          <a:xfrm>
            <a:off x="0" y="900000"/>
            <a:ext cx="4572000" cy="5940000"/>
          </a:xfrm>
        </p:spPr>
        <p:txBody>
          <a:bodyPr/>
          <a:lstStyle/>
          <a:p>
            <a:pPr marL="342000"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City Hall </a:t>
            </a:r>
            <a:r>
              <a:rPr lang="en-GB" sz="1400" dirty="0">
                <a:solidFill>
                  <a:schemeClr val="accent4">
                    <a:lumMod val="10000"/>
                  </a:schemeClr>
                </a:solidFill>
                <a:effectLst/>
                <a:latin typeface="Constantia" panose="02030602050306030303" pitchFamily="18" charset="0"/>
              </a:rPr>
              <a:t>(Rotes </a:t>
            </a:r>
            <a:r>
              <a:rPr lang="en-GB" sz="1400" dirty="0" err="1">
                <a:solidFill>
                  <a:schemeClr val="accent4">
                    <a:lumMod val="10000"/>
                  </a:schemeClr>
                </a:solidFill>
                <a:effectLst/>
                <a:latin typeface="Constantia" panose="02030602050306030303" pitchFamily="18" charset="0"/>
              </a:rPr>
              <a:t>Rathaus</a:t>
            </a:r>
            <a:r>
              <a:rPr lang="cs-CZ" sz="1400" dirty="0">
                <a:solidFill>
                  <a:schemeClr val="accent4">
                    <a:lumMod val="10000"/>
                  </a:schemeClr>
                </a:solidFill>
                <a:effectLst/>
                <a:latin typeface="Constantia" panose="02030602050306030303" pitchFamily="18" charset="0"/>
              </a:rPr>
              <a:t>, </a:t>
            </a:r>
            <a:r>
              <a:rPr lang="en-GB" sz="1400" dirty="0">
                <a:solidFill>
                  <a:schemeClr val="accent4">
                    <a:lumMod val="10000"/>
                  </a:schemeClr>
                </a:solidFill>
                <a:effectLst/>
                <a:latin typeface="Constantia" panose="02030602050306030303" pitchFamily="18" charset="0"/>
              </a:rPr>
              <a:t>1860s</a:t>
            </a:r>
            <a:r>
              <a:rPr lang="cs-CZ" sz="1400" dirty="0">
                <a:solidFill>
                  <a:schemeClr val="accent4">
                    <a:lumMod val="10000"/>
                  </a:schemeClr>
                </a:solidFill>
                <a:effectLst/>
                <a:latin typeface="Constantia" panose="02030602050306030303" pitchFamily="18" charset="0"/>
              </a:rPr>
              <a:t>)</a:t>
            </a:r>
          </a:p>
          <a:p>
            <a:pPr marL="342000" indent="-252000">
              <a:spcBef>
                <a:spcPts val="200"/>
              </a:spcBef>
              <a:buClr>
                <a:srgbClr val="00602B"/>
              </a:buClr>
              <a:buSzPct val="100000"/>
              <a:buFont typeface="Wingdings" panose="05000000000000000000" pitchFamily="2" charset="2"/>
              <a:buChar char="§"/>
            </a:pPr>
            <a:endParaRPr lang="cs-CZ" sz="1400" dirty="0">
              <a:solidFill>
                <a:schemeClr val="accent4">
                  <a:lumMod val="10000"/>
                </a:schemeClr>
              </a:solidFill>
              <a:effectLst/>
              <a:latin typeface="Constantia" panose="02030602050306030303" pitchFamily="18" charset="0"/>
            </a:endParaRPr>
          </a:p>
          <a:p>
            <a:pPr marL="342000" indent="-252000">
              <a:spcBef>
                <a:spcPts val="200"/>
              </a:spcBef>
              <a:buClr>
                <a:srgbClr val="00602B"/>
              </a:buClr>
              <a:buSzPct val="100000"/>
              <a:buFont typeface="Wingdings" panose="05000000000000000000" pitchFamily="2" charset="2"/>
              <a:buChar char="§"/>
            </a:pPr>
            <a:endParaRPr lang="cs-CZ" sz="1400" dirty="0">
              <a:solidFill>
                <a:schemeClr val="accent4">
                  <a:lumMod val="10000"/>
                </a:schemeClr>
              </a:solidFill>
              <a:effectLst/>
              <a:latin typeface="Constantia" panose="02030602050306030303" pitchFamily="18" charset="0"/>
            </a:endParaRPr>
          </a:p>
          <a:p>
            <a:pPr marL="342000" indent="-252000">
              <a:spcBef>
                <a:spcPts val="200"/>
              </a:spcBef>
              <a:buClr>
                <a:srgbClr val="00602B"/>
              </a:buClr>
              <a:buSzPct val="100000"/>
              <a:buFont typeface="Wingdings" panose="05000000000000000000" pitchFamily="2" charset="2"/>
              <a:buChar char="§"/>
            </a:pPr>
            <a:endParaRPr lang="cs-CZ" sz="1400" dirty="0">
              <a:solidFill>
                <a:schemeClr val="accent4">
                  <a:lumMod val="10000"/>
                </a:schemeClr>
              </a:solidFill>
              <a:effectLst/>
              <a:latin typeface="Constantia" panose="02030602050306030303" pitchFamily="18" charset="0"/>
            </a:endParaRPr>
          </a:p>
          <a:p>
            <a:pPr marL="342000" indent="-252000">
              <a:spcBef>
                <a:spcPts val="200"/>
              </a:spcBef>
              <a:buClr>
                <a:srgbClr val="00602B"/>
              </a:buClr>
              <a:buSzPct val="100000"/>
              <a:buFont typeface="Wingdings" panose="05000000000000000000" pitchFamily="2" charset="2"/>
              <a:buChar char="§"/>
            </a:pPr>
            <a:endParaRPr lang="cs-CZ" sz="1400" dirty="0">
              <a:solidFill>
                <a:schemeClr val="accent4">
                  <a:lumMod val="10000"/>
                </a:schemeClr>
              </a:solidFill>
              <a:effectLst/>
              <a:latin typeface="Constantia" panose="02030602050306030303" pitchFamily="18" charset="0"/>
            </a:endParaRPr>
          </a:p>
          <a:p>
            <a:pPr marL="342000" indent="-252000">
              <a:spcBef>
                <a:spcPts val="200"/>
              </a:spcBef>
              <a:buClr>
                <a:srgbClr val="00602B"/>
              </a:buClr>
              <a:buSzPct val="100000"/>
              <a:buFont typeface="Wingdings" panose="05000000000000000000" pitchFamily="2" charset="2"/>
              <a:buChar char="§"/>
            </a:pPr>
            <a:endParaRPr lang="cs-CZ" sz="1400" dirty="0">
              <a:solidFill>
                <a:schemeClr val="accent4">
                  <a:lumMod val="10000"/>
                </a:schemeClr>
              </a:solidFill>
              <a:effectLst/>
              <a:latin typeface="Constantia" panose="02030602050306030303" pitchFamily="18" charset="0"/>
            </a:endParaRPr>
          </a:p>
          <a:p>
            <a:pPr marL="342000" indent="-252000">
              <a:spcBef>
                <a:spcPts val="200"/>
              </a:spcBef>
              <a:buClr>
                <a:srgbClr val="00602B"/>
              </a:buClr>
              <a:buSzPct val="100000"/>
              <a:buFont typeface="Wingdings" panose="05000000000000000000" pitchFamily="2" charset="2"/>
              <a:buChar char="§"/>
            </a:pPr>
            <a:endParaRPr lang="cs-CZ" sz="1400" dirty="0">
              <a:solidFill>
                <a:schemeClr val="accent4">
                  <a:lumMod val="10000"/>
                </a:schemeClr>
              </a:solidFill>
              <a:effectLst/>
              <a:latin typeface="Constantia" panose="02030602050306030303" pitchFamily="18" charset="0"/>
            </a:endParaRPr>
          </a:p>
          <a:p>
            <a:pPr marL="342000" indent="-252000">
              <a:spcBef>
                <a:spcPts val="200"/>
              </a:spcBef>
              <a:buClr>
                <a:srgbClr val="00602B"/>
              </a:buClr>
              <a:buSzPct val="100000"/>
              <a:buFont typeface="Wingdings" panose="05000000000000000000" pitchFamily="2" charset="2"/>
              <a:buChar char="§"/>
            </a:pPr>
            <a:endParaRPr lang="cs-CZ" sz="1400" dirty="0">
              <a:solidFill>
                <a:schemeClr val="accent4">
                  <a:lumMod val="10000"/>
                </a:schemeClr>
              </a:solidFill>
              <a:effectLst/>
              <a:latin typeface="Constantia" panose="02030602050306030303" pitchFamily="18" charset="0"/>
            </a:endParaRPr>
          </a:p>
          <a:p>
            <a:pPr marL="342000" indent="-252000">
              <a:spcBef>
                <a:spcPts val="200"/>
              </a:spcBef>
              <a:buClr>
                <a:srgbClr val="00602B"/>
              </a:buClr>
              <a:buSzPct val="100000"/>
              <a:buFont typeface="Wingdings" panose="05000000000000000000" pitchFamily="2" charset="2"/>
              <a:buChar char="§"/>
            </a:pPr>
            <a:endParaRPr lang="cs-CZ" sz="1400" dirty="0">
              <a:solidFill>
                <a:schemeClr val="accent4">
                  <a:lumMod val="10000"/>
                </a:schemeClr>
              </a:solidFill>
              <a:effectLst/>
              <a:latin typeface="Constantia" panose="02030602050306030303" pitchFamily="18" charset="0"/>
            </a:endParaRPr>
          </a:p>
          <a:p>
            <a:pPr marL="342000" indent="-252000">
              <a:spcBef>
                <a:spcPts val="200"/>
              </a:spcBef>
              <a:buClr>
                <a:srgbClr val="00602B"/>
              </a:buClr>
              <a:buSzPct val="100000"/>
              <a:buFont typeface="Wingdings" panose="05000000000000000000" pitchFamily="2" charset="2"/>
              <a:buChar char="§"/>
            </a:pPr>
            <a:endParaRPr lang="cs-CZ" sz="1400" dirty="0">
              <a:solidFill>
                <a:schemeClr val="accent4">
                  <a:lumMod val="10000"/>
                </a:schemeClr>
              </a:solidFill>
              <a:effectLst/>
              <a:latin typeface="Constantia" panose="02030602050306030303" pitchFamily="18" charset="0"/>
            </a:endParaRPr>
          </a:p>
          <a:p>
            <a:pPr marL="342000" indent="-252000">
              <a:spcBef>
                <a:spcPts val="200"/>
              </a:spcBef>
              <a:buClr>
                <a:srgbClr val="00602B"/>
              </a:buClr>
              <a:buSzPct val="100000"/>
              <a:buFont typeface="Wingdings" panose="05000000000000000000" pitchFamily="2" charset="2"/>
              <a:buChar char="§"/>
            </a:pPr>
            <a:endParaRPr lang="cs-CZ" sz="1400" dirty="0">
              <a:solidFill>
                <a:schemeClr val="accent4">
                  <a:lumMod val="10000"/>
                </a:schemeClr>
              </a:solidFill>
              <a:effectLst/>
              <a:latin typeface="Constantia" panose="02030602050306030303" pitchFamily="18" charset="0"/>
            </a:endParaRPr>
          </a:p>
          <a:p>
            <a:pPr marL="342000" indent="-252000">
              <a:spcBef>
                <a:spcPts val="200"/>
              </a:spcBef>
              <a:buClr>
                <a:srgbClr val="00602B"/>
              </a:buClr>
              <a:buSzPct val="100000"/>
              <a:buFont typeface="Wingdings" panose="05000000000000000000" pitchFamily="2" charset="2"/>
              <a:buChar char="§"/>
            </a:pPr>
            <a:endParaRPr lang="cs-CZ" sz="1400" dirty="0">
              <a:solidFill>
                <a:schemeClr val="accent4">
                  <a:lumMod val="10000"/>
                </a:schemeClr>
              </a:solidFill>
              <a:effectLst/>
              <a:latin typeface="Constantia" panose="02030602050306030303" pitchFamily="18" charset="0"/>
            </a:endParaRPr>
          </a:p>
          <a:p>
            <a:pPr marL="342000" indent="-252000">
              <a:spcBef>
                <a:spcPts val="200"/>
              </a:spcBef>
              <a:buClr>
                <a:srgbClr val="00602B"/>
              </a:buClr>
              <a:buSzPct val="100000"/>
              <a:buFont typeface="Wingdings" panose="05000000000000000000" pitchFamily="2" charset="2"/>
              <a:buChar char="§"/>
            </a:pPr>
            <a:r>
              <a:rPr lang="en-GB" sz="1600" dirty="0">
                <a:solidFill>
                  <a:schemeClr val="accent4">
                    <a:lumMod val="10000"/>
                  </a:schemeClr>
                </a:solidFill>
                <a:effectLst/>
                <a:latin typeface="Constantia" panose="02030602050306030303" pitchFamily="18" charset="0"/>
              </a:rPr>
              <a:t>Brandenburg Gate </a:t>
            </a:r>
            <a:r>
              <a:rPr lang="cs-CZ" sz="1400" dirty="0">
                <a:solidFill>
                  <a:schemeClr val="accent4">
                    <a:lumMod val="10000"/>
                  </a:schemeClr>
                </a:solidFill>
                <a:effectLst/>
                <a:latin typeface="Constantia" panose="02030602050306030303" pitchFamily="18" charset="0"/>
              </a:rPr>
              <a:t>(</a:t>
            </a:r>
            <a:r>
              <a:rPr lang="en-GB" sz="1400" dirty="0">
                <a:solidFill>
                  <a:schemeClr val="accent4">
                    <a:lumMod val="10000"/>
                  </a:schemeClr>
                </a:solidFill>
                <a:effectLst/>
                <a:latin typeface="Constantia" panose="02030602050306030303" pitchFamily="18" charset="0"/>
              </a:rPr>
              <a:t>18c triumphal arch</a:t>
            </a:r>
            <a:r>
              <a:rPr lang="cs-CZ" sz="1400" dirty="0">
                <a:solidFill>
                  <a:schemeClr val="accent4">
                    <a:lumMod val="10000"/>
                  </a:schemeClr>
                </a:solidFill>
                <a:effectLst/>
                <a:latin typeface="Constantia" panose="02030602050306030303" pitchFamily="18" charset="0"/>
              </a:rPr>
              <a:t>)</a:t>
            </a:r>
          </a:p>
        </p:txBody>
      </p:sp>
      <p:pic>
        <p:nvPicPr>
          <p:cNvPr id="5136" name="Picture 16" descr="https://upload.wikimedia.org/wikipedia/commons/thumb/5/5a/Berlin_Rotes_Rathaus_B.JPG/1280px-Berlin_Rotes_Rathaus_B.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531" b="5531"/>
          <a:stretch/>
        </p:blipFill>
        <p:spPr bwMode="auto">
          <a:xfrm>
            <a:off x="324000" y="1296000"/>
            <a:ext cx="3996000" cy="2448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8" name="Picture 14" descr="http://www.scherminator.com/germany/berlin/brandenburg/brandenburg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556" b="5556"/>
          <a:stretch/>
        </p:blipFill>
        <p:spPr bwMode="auto">
          <a:xfrm>
            <a:off x="324000" y="4212000"/>
            <a:ext cx="3996000" cy="2448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3" name="Zástupný symbol pro text 2"/>
          <p:cNvSpPr txBox="1">
            <a:spLocks/>
          </p:cNvSpPr>
          <p:nvPr/>
        </p:nvSpPr>
        <p:spPr bwMode="auto">
          <a:xfrm>
            <a:off x="4572000" y="900000"/>
            <a:ext cx="4572000" cy="5940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a:lstStyle>
          <a:p>
            <a:pPr marL="342000" indent="-252000">
              <a:spcBef>
                <a:spcPts val="200"/>
              </a:spcBef>
              <a:buClr>
                <a:srgbClr val="00602B"/>
              </a:buClr>
              <a:buSzPct val="100000"/>
              <a:buFont typeface="Wingdings" panose="05000000000000000000" pitchFamily="2" charset="2"/>
              <a:buChar char="§"/>
            </a:pPr>
            <a:r>
              <a:rPr lang="en-GB" sz="1600" kern="0" dirty="0">
                <a:solidFill>
                  <a:schemeClr val="accent4">
                    <a:lumMod val="10000"/>
                  </a:schemeClr>
                </a:solidFill>
                <a:effectLst/>
                <a:latin typeface="Constantia" panose="02030602050306030303" pitchFamily="18" charset="0"/>
              </a:rPr>
              <a:t>Reichstag </a:t>
            </a:r>
            <a:r>
              <a:rPr lang="cs-CZ" sz="1400" kern="0" dirty="0">
                <a:solidFill>
                  <a:schemeClr val="accent4">
                    <a:lumMod val="10000"/>
                  </a:schemeClr>
                </a:solidFill>
                <a:effectLst/>
                <a:latin typeface="Constantia" panose="02030602050306030303" pitchFamily="18" charset="0"/>
              </a:rPr>
              <a:t>(</a:t>
            </a:r>
            <a:r>
              <a:rPr lang="en-GB" sz="1400" kern="0" dirty="0">
                <a:solidFill>
                  <a:schemeClr val="accent4">
                    <a:lumMod val="10000"/>
                  </a:schemeClr>
                </a:solidFill>
                <a:effectLst/>
                <a:latin typeface="Constantia" panose="02030602050306030303" pitchFamily="18" charset="0"/>
              </a:rPr>
              <a:t>seat of Parliament</a:t>
            </a:r>
            <a:r>
              <a:rPr lang="cs-CZ" sz="1400" kern="0" dirty="0">
                <a:solidFill>
                  <a:schemeClr val="accent4">
                    <a:lumMod val="10000"/>
                  </a:schemeClr>
                </a:solidFill>
                <a:effectLst/>
                <a:latin typeface="Constantia" panose="02030602050306030303" pitchFamily="18" charset="0"/>
              </a:rPr>
              <a:t>)</a:t>
            </a:r>
          </a:p>
          <a:p>
            <a:pPr marL="342000" indent="-252000">
              <a:spcBef>
                <a:spcPts val="200"/>
              </a:spcBef>
              <a:buClr>
                <a:srgbClr val="00602B"/>
              </a:buClr>
              <a:buSzPct val="100000"/>
              <a:buFont typeface="Wingdings" panose="05000000000000000000" pitchFamily="2" charset="2"/>
              <a:buChar char="§"/>
            </a:pPr>
            <a:endParaRPr lang="cs-CZ" sz="1600" kern="0" dirty="0">
              <a:solidFill>
                <a:schemeClr val="accent4">
                  <a:lumMod val="10000"/>
                </a:schemeClr>
              </a:solidFill>
              <a:effectLst/>
              <a:latin typeface="Constantia" panose="02030602050306030303" pitchFamily="18" charset="0"/>
            </a:endParaRPr>
          </a:p>
          <a:p>
            <a:pPr marL="342000" indent="-252000">
              <a:spcBef>
                <a:spcPts val="200"/>
              </a:spcBef>
              <a:buClr>
                <a:srgbClr val="00602B"/>
              </a:buClr>
              <a:buSzPct val="100000"/>
              <a:buFont typeface="Wingdings" panose="05000000000000000000" pitchFamily="2" charset="2"/>
              <a:buChar char="§"/>
            </a:pPr>
            <a:endParaRPr lang="cs-CZ" sz="1600" kern="0" dirty="0">
              <a:solidFill>
                <a:schemeClr val="accent4">
                  <a:lumMod val="10000"/>
                </a:schemeClr>
              </a:solidFill>
              <a:effectLst/>
              <a:latin typeface="Constantia" panose="02030602050306030303" pitchFamily="18" charset="0"/>
            </a:endParaRPr>
          </a:p>
          <a:p>
            <a:pPr marL="342000" indent="-252000">
              <a:spcBef>
                <a:spcPts val="200"/>
              </a:spcBef>
              <a:buClr>
                <a:srgbClr val="00602B"/>
              </a:buClr>
              <a:buSzPct val="100000"/>
              <a:buFont typeface="Wingdings" panose="05000000000000000000" pitchFamily="2" charset="2"/>
              <a:buChar char="§"/>
            </a:pPr>
            <a:endParaRPr lang="cs-CZ" sz="1600" kern="0" dirty="0">
              <a:solidFill>
                <a:schemeClr val="accent4">
                  <a:lumMod val="10000"/>
                </a:schemeClr>
              </a:solidFill>
              <a:effectLst/>
              <a:latin typeface="Constantia" panose="02030602050306030303" pitchFamily="18" charset="0"/>
            </a:endParaRPr>
          </a:p>
          <a:p>
            <a:pPr marL="342000" indent="-252000">
              <a:spcBef>
                <a:spcPts val="200"/>
              </a:spcBef>
              <a:buClr>
                <a:srgbClr val="00602B"/>
              </a:buClr>
              <a:buSzPct val="100000"/>
              <a:buFont typeface="Wingdings" panose="05000000000000000000" pitchFamily="2" charset="2"/>
              <a:buChar char="§"/>
            </a:pPr>
            <a:endParaRPr lang="cs-CZ" sz="1600" kern="0" dirty="0">
              <a:solidFill>
                <a:schemeClr val="accent4">
                  <a:lumMod val="10000"/>
                </a:schemeClr>
              </a:solidFill>
              <a:effectLst/>
              <a:latin typeface="Constantia" panose="02030602050306030303" pitchFamily="18" charset="0"/>
            </a:endParaRPr>
          </a:p>
          <a:p>
            <a:pPr marL="342000" indent="-252000">
              <a:spcBef>
                <a:spcPts val="200"/>
              </a:spcBef>
              <a:buClr>
                <a:srgbClr val="00602B"/>
              </a:buClr>
              <a:buSzPct val="100000"/>
              <a:buFont typeface="Wingdings" panose="05000000000000000000" pitchFamily="2" charset="2"/>
              <a:buChar char="§"/>
            </a:pPr>
            <a:endParaRPr lang="cs-CZ" sz="1600" kern="0" dirty="0">
              <a:solidFill>
                <a:schemeClr val="accent4">
                  <a:lumMod val="10000"/>
                </a:schemeClr>
              </a:solidFill>
              <a:effectLst/>
              <a:latin typeface="Constantia" panose="02030602050306030303" pitchFamily="18" charset="0"/>
            </a:endParaRPr>
          </a:p>
          <a:p>
            <a:pPr marL="342000" indent="-252000">
              <a:spcBef>
                <a:spcPts val="200"/>
              </a:spcBef>
              <a:buClr>
                <a:srgbClr val="00602B"/>
              </a:buClr>
              <a:buSzPct val="100000"/>
              <a:buFont typeface="Wingdings" panose="05000000000000000000" pitchFamily="2" charset="2"/>
              <a:buChar char="§"/>
            </a:pPr>
            <a:endParaRPr lang="cs-CZ" sz="1600" kern="0" dirty="0">
              <a:solidFill>
                <a:schemeClr val="accent4">
                  <a:lumMod val="10000"/>
                </a:schemeClr>
              </a:solidFill>
              <a:effectLst/>
              <a:latin typeface="Constantia" panose="02030602050306030303" pitchFamily="18" charset="0"/>
            </a:endParaRPr>
          </a:p>
          <a:p>
            <a:pPr marL="342000" indent="-252000">
              <a:spcBef>
                <a:spcPts val="200"/>
              </a:spcBef>
              <a:buClr>
                <a:srgbClr val="00602B"/>
              </a:buClr>
              <a:buSzPct val="100000"/>
              <a:buFont typeface="Wingdings" panose="05000000000000000000" pitchFamily="2" charset="2"/>
              <a:buChar char="§"/>
            </a:pPr>
            <a:endParaRPr lang="cs-CZ" sz="1600" kern="0" dirty="0">
              <a:solidFill>
                <a:schemeClr val="accent4">
                  <a:lumMod val="10000"/>
                </a:schemeClr>
              </a:solidFill>
              <a:effectLst/>
              <a:latin typeface="Constantia" panose="02030602050306030303" pitchFamily="18" charset="0"/>
            </a:endParaRPr>
          </a:p>
          <a:p>
            <a:pPr marL="342000" indent="-252000">
              <a:spcBef>
                <a:spcPts val="200"/>
              </a:spcBef>
              <a:buClr>
                <a:srgbClr val="00602B"/>
              </a:buClr>
              <a:buSzPct val="100000"/>
              <a:buFont typeface="Wingdings" panose="05000000000000000000" pitchFamily="2" charset="2"/>
              <a:buChar char="§"/>
            </a:pPr>
            <a:endParaRPr lang="cs-CZ" sz="1600" kern="0" dirty="0">
              <a:solidFill>
                <a:schemeClr val="accent4">
                  <a:lumMod val="10000"/>
                </a:schemeClr>
              </a:solidFill>
              <a:effectLst/>
              <a:latin typeface="Constantia" panose="02030602050306030303" pitchFamily="18" charset="0"/>
            </a:endParaRPr>
          </a:p>
          <a:p>
            <a:pPr marL="342000" indent="-252000">
              <a:spcBef>
                <a:spcPts val="200"/>
              </a:spcBef>
              <a:buClr>
                <a:srgbClr val="00602B"/>
              </a:buClr>
              <a:buSzPct val="100000"/>
              <a:buFont typeface="Wingdings" panose="05000000000000000000" pitchFamily="2" charset="2"/>
              <a:buChar char="§"/>
            </a:pPr>
            <a:endParaRPr lang="cs-CZ" sz="1600" kern="0" dirty="0">
              <a:solidFill>
                <a:schemeClr val="accent4">
                  <a:lumMod val="10000"/>
                </a:schemeClr>
              </a:solidFill>
              <a:effectLst/>
              <a:latin typeface="Constantia" panose="02030602050306030303" pitchFamily="18" charset="0"/>
            </a:endParaRPr>
          </a:p>
          <a:p>
            <a:pPr marL="342000" indent="-252000">
              <a:spcBef>
                <a:spcPts val="1800"/>
              </a:spcBef>
              <a:buClr>
                <a:srgbClr val="00602B"/>
              </a:buClr>
              <a:buSzPct val="100000"/>
              <a:buFont typeface="Wingdings" panose="05000000000000000000" pitchFamily="2" charset="2"/>
              <a:buChar char="§"/>
            </a:pPr>
            <a:r>
              <a:rPr lang="en-GB" sz="1600" kern="0" dirty="0" err="1">
                <a:solidFill>
                  <a:schemeClr val="accent4">
                    <a:lumMod val="10000"/>
                  </a:schemeClr>
                </a:solidFill>
                <a:effectLst/>
                <a:latin typeface="Constantia" panose="02030602050306030303" pitchFamily="18" charset="0"/>
              </a:rPr>
              <a:t>Charlottenburg</a:t>
            </a:r>
            <a:r>
              <a:rPr lang="en-GB" sz="1600" kern="0" dirty="0">
                <a:solidFill>
                  <a:schemeClr val="accent4">
                    <a:lumMod val="10000"/>
                  </a:schemeClr>
                </a:solidFill>
                <a:effectLst/>
                <a:latin typeface="Constantia" panose="02030602050306030303" pitchFamily="18" charset="0"/>
              </a:rPr>
              <a:t> Palace </a:t>
            </a:r>
            <a:r>
              <a:rPr lang="cs-CZ" sz="1400" kern="0" dirty="0">
                <a:solidFill>
                  <a:schemeClr val="accent4">
                    <a:lumMod val="10000"/>
                  </a:schemeClr>
                </a:solidFill>
                <a:effectLst/>
                <a:latin typeface="Constantia" panose="02030602050306030303" pitchFamily="18" charset="0"/>
              </a:rPr>
              <a:t>(</a:t>
            </a:r>
            <a:r>
              <a:rPr lang="en-GB" sz="1400" kern="0" dirty="0">
                <a:solidFill>
                  <a:schemeClr val="accent4">
                    <a:lumMod val="10000"/>
                  </a:schemeClr>
                </a:solidFill>
                <a:effectLst/>
                <a:latin typeface="Constantia" panose="02030602050306030303" pitchFamily="18" charset="0"/>
              </a:rPr>
              <a:t>17c</a:t>
            </a:r>
            <a:r>
              <a:rPr lang="cs-CZ" sz="1400" kern="0" dirty="0">
                <a:solidFill>
                  <a:schemeClr val="accent4">
                    <a:lumMod val="10000"/>
                  </a:schemeClr>
                </a:solidFill>
                <a:effectLst/>
                <a:latin typeface="Constantia" panose="02030602050306030303" pitchFamily="18" charset="0"/>
              </a:rPr>
              <a:t>, </a:t>
            </a:r>
            <a:r>
              <a:rPr lang="en-GB" sz="1400" kern="0" dirty="0">
                <a:solidFill>
                  <a:schemeClr val="accent4">
                    <a:lumMod val="10000"/>
                  </a:schemeClr>
                </a:solidFill>
                <a:effectLst/>
                <a:latin typeface="Constantia" panose="02030602050306030303" pitchFamily="18" charset="0"/>
              </a:rPr>
              <a:t>extensive gardens</a:t>
            </a:r>
            <a:r>
              <a:rPr lang="cs-CZ" sz="1400" kern="0" dirty="0">
                <a:solidFill>
                  <a:schemeClr val="accent4">
                    <a:lumMod val="10000"/>
                  </a:schemeClr>
                </a:solidFill>
                <a:effectLst/>
                <a:latin typeface="Constantia" panose="02030602050306030303" pitchFamily="18" charset="0"/>
              </a:rPr>
              <a:t>)</a:t>
            </a:r>
          </a:p>
        </p:txBody>
      </p:sp>
      <p:pic>
        <p:nvPicPr>
          <p:cNvPr id="45" name="Picture 26" descr="https://upload.wikimedia.org/wikipedia/commons/3/3a/Schloss_Charlottenburg_Berlin_200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886" r="9686"/>
          <a:stretch/>
        </p:blipFill>
        <p:spPr bwMode="auto">
          <a:xfrm>
            <a:off x="4788000" y="4212000"/>
            <a:ext cx="3996000" cy="2448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6" name="Picture 2" descr="https://upload.wikimedia.org/wikipedia/commons/thumb/c/c7/Reichstag_building_Berlin_view_from_west_before_sunset.jpg/1920px-Reichstag_building_Berlin_view_from_west_before_sunset.jpg"/>
          <p:cNvPicPr>
            <a:picLocks noChangeArrowheads="1"/>
          </p:cNvPicPr>
          <p:nvPr/>
        </p:nvPicPr>
        <p:blipFill rotWithShape="1">
          <a:blip r:embed="rId5" cstate="print">
            <a:extLst>
              <a:ext uri="{28A0092B-C50C-407E-A947-70E740481C1C}">
                <a14:useLocalDpi xmlns:a14="http://schemas.microsoft.com/office/drawing/2010/main" val="0"/>
              </a:ext>
            </a:extLst>
          </a:blip>
          <a:srcRect l="9430" r="8730"/>
          <a:stretch/>
        </p:blipFill>
        <p:spPr bwMode="auto">
          <a:xfrm>
            <a:off x="4788000" y="1296000"/>
            <a:ext cx="3996000" cy="2448000"/>
          </a:xfrm>
          <a:prstGeom prst="roundRect">
            <a:avLst>
              <a:gd name="adj" fmla="val 16667"/>
            </a:avLst>
          </a:prstGeom>
          <a:ln>
            <a:solidFill>
              <a:srgbClr val="00602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710239"/>
      </p:ext>
    </p:extLst>
  </p:cSld>
  <p:clrMapOvr>
    <a:masterClrMapping/>
  </p:clrMapOvr>
  <p:transition/>
</p:sld>
</file>

<file path=ppt/theme/theme1.xml><?xml version="1.0" encoding="utf-8"?>
<a:theme xmlns:a="http://schemas.openxmlformats.org/drawingml/2006/main" name="1_Štěrbina">
  <a:themeElements>
    <a:clrScheme name="Štěrbina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Štěrbina">
      <a:majorFont>
        <a:latin typeface="Tahoma"/>
        <a:ea typeface=""/>
        <a:cs typeface="Arial"/>
      </a:majorFont>
      <a:minorFont>
        <a:latin typeface="Tahoma"/>
        <a:ea typeface=""/>
        <a:cs typeface="Arial"/>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Štěrbina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Štěrbina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Štěrbina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Štěrbina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Štěrbina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Štěrbina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Štěrbina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Štěrbina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Štěrbina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26720</TotalTime>
  <Words>4425</Words>
  <Application>Microsoft Office PowerPoint</Application>
  <PresentationFormat>Předvádění na obrazovce (4:3)</PresentationFormat>
  <Paragraphs>416</Paragraphs>
  <Slides>68</Slides>
  <Notes>1</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68</vt:i4>
      </vt:variant>
    </vt:vector>
  </HeadingPairs>
  <TitlesOfParts>
    <vt:vector size="77" baseType="lpstr">
      <vt:lpstr>Algerian</vt:lpstr>
      <vt:lpstr>Arial</vt:lpstr>
      <vt:lpstr>Calibri</vt:lpstr>
      <vt:lpstr>Constantia</vt:lpstr>
      <vt:lpstr>Segoe UI Symbol</vt:lpstr>
      <vt:lpstr>Tahoma</vt:lpstr>
      <vt:lpstr>Times New Roman</vt:lpstr>
      <vt:lpstr>Wingdings</vt:lpstr>
      <vt:lpstr>1_Štěrbina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France</dc:title>
  <dc:creator>PC</dc:creator>
  <cp:lastModifiedBy>Radmila Dluhošová</cp:lastModifiedBy>
  <cp:revision>930</cp:revision>
  <dcterms:created xsi:type="dcterms:W3CDTF">2014-10-19T12:29:13Z</dcterms:created>
  <dcterms:modified xsi:type="dcterms:W3CDTF">2024-10-20T17:31:26Z</dcterms:modified>
</cp:coreProperties>
</file>