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560" r:id="rId3"/>
    <p:sldId id="579" r:id="rId4"/>
    <p:sldId id="289" r:id="rId5"/>
    <p:sldId id="257" r:id="rId6"/>
    <p:sldId id="561" r:id="rId7"/>
    <p:sldId id="267" r:id="rId8"/>
    <p:sldId id="562" r:id="rId9"/>
    <p:sldId id="563" r:id="rId10"/>
    <p:sldId id="564" r:id="rId11"/>
    <p:sldId id="565" r:id="rId12"/>
    <p:sldId id="270" r:id="rId13"/>
    <p:sldId id="566" r:id="rId14"/>
    <p:sldId id="567" r:id="rId15"/>
    <p:sldId id="580" r:id="rId16"/>
    <p:sldId id="581" r:id="rId17"/>
    <p:sldId id="281" r:id="rId18"/>
    <p:sldId id="571" r:id="rId19"/>
    <p:sldId id="277" r:id="rId20"/>
    <p:sldId id="572" r:id="rId21"/>
    <p:sldId id="273" r:id="rId22"/>
    <p:sldId id="574" r:id="rId23"/>
    <p:sldId id="575" r:id="rId24"/>
    <p:sldId id="271" r:id="rId25"/>
    <p:sldId id="280" r:id="rId26"/>
    <p:sldId id="582" r:id="rId27"/>
    <p:sldId id="287" r:id="rId28"/>
    <p:sldId id="578" r:id="rId29"/>
    <p:sldId id="57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2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183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89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24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6707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9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70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19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154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274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909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62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7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81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1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74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6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15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3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B42D80C-6458-49E5-99F4-1FF28EE7ED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95000"/>
                    </a14:imgEffect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91" b="15274"/>
          <a:stretch/>
        </p:blipFill>
        <p:spPr>
          <a:xfrm>
            <a:off x="0" y="0"/>
            <a:ext cx="12204000" cy="7233920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7F41B8C1-FD79-44FE-9654-6B0EFC54A72E}"/>
              </a:ext>
            </a:extLst>
          </p:cNvPr>
          <p:cNvSpPr txBox="1">
            <a:spLocks/>
          </p:cNvSpPr>
          <p:nvPr/>
        </p:nvSpPr>
        <p:spPr>
          <a:xfrm>
            <a:off x="0" y="4043985"/>
            <a:ext cx="12204000" cy="25092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z="6600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Specifické formy Kulturního TURISMU</a:t>
            </a:r>
          </a:p>
        </p:txBody>
      </p:sp>
    </p:spTree>
    <p:extLst>
      <p:ext uri="{BB962C8B-B14F-4D97-AF65-F5344CB8AC3E}">
        <p14:creationId xmlns:p14="http://schemas.microsoft.com/office/powerpoint/2010/main" val="2342338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Pozitiva turismu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256000"/>
          </a:xfrm>
        </p:spPr>
        <p:txBody>
          <a:bodyPr>
            <a:normAutofit fontScale="25000" lnSpcReduction="20000"/>
          </a:bodyPr>
          <a:lstStyle/>
          <a:p>
            <a:pPr marL="226800" indent="-252000">
              <a:lnSpc>
                <a:spcPct val="14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nové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pracovní příležitosti</a:t>
            </a:r>
          </a:p>
          <a:p>
            <a:pPr marL="226800" indent="-252000">
              <a:lnSpc>
                <a:spcPct val="14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vyšší zaměstnanost (zejména v odvětví služeb)</a:t>
            </a:r>
          </a:p>
          <a:p>
            <a:pPr marL="226800" indent="-252000">
              <a:lnSpc>
                <a:spcPct val="14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zvýšení péče o místní přírodní a kulturní dědictví</a:t>
            </a:r>
          </a:p>
          <a:p>
            <a:pPr marL="226800" indent="-252000">
              <a:lnSpc>
                <a:spcPct val="14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zachování a obnova kulturních památek</a:t>
            </a:r>
          </a:p>
          <a:p>
            <a:pPr marL="226800" indent="-252000">
              <a:lnSpc>
                <a:spcPct val="14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ochrana přírodních památek, vznik národních a přírodních parků</a:t>
            </a:r>
          </a:p>
          <a:p>
            <a:pPr marL="226800" indent="-252000">
              <a:lnSpc>
                <a:spcPct val="14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údržba lesů, útesů a pláží</a:t>
            </a:r>
          </a:p>
          <a:p>
            <a:pPr marL="226800" indent="-252000">
              <a:lnSpc>
                <a:spcPct val="14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rozvoj pocitu hrdosti na místní přírodní a kulturní bohatství</a:t>
            </a:r>
          </a:p>
          <a:p>
            <a:pPr marL="226800" indent="-252000">
              <a:lnSpc>
                <a:spcPct val="14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zvýšení poptávky po místních výrobcích a produktech</a:t>
            </a:r>
          </a:p>
          <a:p>
            <a:pPr marL="226800" indent="-252000">
              <a:lnSpc>
                <a:spcPct val="14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zdroj příjmů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zlepšení životní úrovně místních obyvatel</a:t>
            </a:r>
          </a:p>
          <a:p>
            <a:pPr marL="226800" indent="-252000">
              <a:lnSpc>
                <a:spcPct val="140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zdroj investic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údržba a posílení místní infrastruktury a služeb, zlepšení dostupnosti, údržba a obnova památek, zlepšení celkové kvality životního prostředí</a:t>
            </a:r>
          </a:p>
        </p:txBody>
      </p:sp>
    </p:spTree>
    <p:extLst>
      <p:ext uri="{BB962C8B-B14F-4D97-AF65-F5344CB8AC3E}">
        <p14:creationId xmlns:p14="http://schemas.microsoft.com/office/powerpoint/2010/main" val="3346431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Negativa turismu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256000"/>
          </a:xfrm>
        </p:spPr>
        <p:txBody>
          <a:bodyPr>
            <a:normAutofit lnSpcReduction="10000"/>
          </a:bodyPr>
          <a:lstStyle/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verturismus</a:t>
            </a:r>
            <a:endParaRPr lang="cs-CZ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poškozování životního prostředí – hluk, přelidnění, znečištění</a:t>
            </a: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zpoždění na letištích</a:t>
            </a: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dopravní zácpy</a:t>
            </a: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nekontrolovaná výstavba hotelů, restaurací, kempů</a:t>
            </a: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poškozování přírody – lov ohrožených zvířat a ryb, narušování přirozeného habitatu zvířat, devastace vegetace, zvýšená spotřeba vody, vyšší množství zplodin</a:t>
            </a: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větší množství odpadů</a:t>
            </a: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graffiti na starobylých památkách, jejich poškozování či krádeže</a:t>
            </a: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reálné nebezpečí degradace a přílišné komercionalizace tradic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zničení autenticity</a:t>
            </a: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zvýšení ceny nemovitostí, zboží a služeb</a:t>
            </a: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sezónní charakter turismu, špatné pracovní podmínky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negativní dopady na kvalitu služeb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726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Nové trendy v turismu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4117935"/>
          </a:xfrm>
        </p:spPr>
        <p:txBody>
          <a:bodyPr>
            <a:normAutofit fontScale="70000" lnSpcReduction="20000"/>
          </a:bodyPr>
          <a:lstStyle/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9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masový turismus → odpovědný &amp; ekologický, tzv. udržitelný turismus</a:t>
            </a: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9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více krátkodobých dovolených (často zahraničních), druhé &amp; třetí dovolené</a:t>
            </a: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9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vzdělávací, venkovské, aktivní, adrenalinové, exotické &amp;</a:t>
            </a:r>
            <a:r>
              <a:rPr lang="cs-CZ" sz="29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9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all-inclusive</a:t>
            </a:r>
            <a:r>
              <a:rPr lang="cs-CZ" sz="29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dovolené</a:t>
            </a: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9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růst poptávky po kvalitním produktu</a:t>
            </a: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9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niche</a:t>
            </a:r>
            <a:r>
              <a:rPr lang="cs-CZ" sz="29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market dovolené</a:t>
            </a: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9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demografické změny (cestování tzv. </a:t>
            </a:r>
            <a:r>
              <a:rPr lang="cs-CZ" sz="2900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grey</a:t>
            </a:r>
            <a:r>
              <a:rPr lang="cs-CZ" sz="29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900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panthers</a:t>
            </a:r>
            <a:r>
              <a:rPr lang="cs-CZ" sz="29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9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růst bohatství</a:t>
            </a: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9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internetový prodej</a:t>
            </a: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9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rostoucí informovanost </a:t>
            </a: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9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dovolená – základní potřeba, „nutnost“</a:t>
            </a:r>
            <a:endParaRPr lang="cs-CZ" sz="2900" b="1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8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bariéry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256000"/>
          </a:xfrm>
        </p:spPr>
        <p:txBody>
          <a:bodyPr>
            <a:normAutofit fontScale="25000" lnSpcReduction="20000"/>
          </a:bodyPr>
          <a:lstStyle/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politická, sociální &amp; kulturní situace země</a:t>
            </a: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ekonomická recese</a:t>
            </a: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přírodní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katastrofy (tsunami, povodně, zemětřesení)</a:t>
            </a: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teroristické útoky</a:t>
            </a: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epidemie covid-19</a:t>
            </a: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osobní situace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jednotlivců</a:t>
            </a:r>
          </a:p>
          <a:p>
            <a:pPr marL="468000" lvl="1"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čas k dispozici na cestu</a:t>
            </a:r>
          </a:p>
          <a:p>
            <a:pPr marL="468000" lvl="1"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předpokládané náklady</a:t>
            </a:r>
          </a:p>
          <a:p>
            <a:pPr marL="468000" lvl="1"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požadavky na bezpečnost</a:t>
            </a:r>
          </a:p>
          <a:p>
            <a:pPr marL="468000" lvl="1"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politická situace doma i v cílové destinaci</a:t>
            </a:r>
          </a:p>
          <a:p>
            <a:pPr marL="36000" lvl="1" indent="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None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kontinuální změny v rámci dlouhodobějších trendů trávení volného času</a:t>
            </a: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dlouhodobé prognózy předpokládají setrvalý růst turismu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obtížně </a:t>
            </a:r>
            <a:r>
              <a:rPr lang="cs-CZ" sz="80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predikovatelný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↑</a:t>
            </a:r>
          </a:p>
        </p:txBody>
      </p:sp>
    </p:spTree>
    <p:extLst>
      <p:ext uri="{BB962C8B-B14F-4D97-AF65-F5344CB8AC3E}">
        <p14:creationId xmlns:p14="http://schemas.microsoft.com/office/powerpoint/2010/main" val="1593092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Kritéria při výběru destinace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972000"/>
            <a:ext cx="11520000" cy="3914632"/>
          </a:xfrm>
        </p:spPr>
        <p:txBody>
          <a:bodyPr>
            <a:normAutofit fontScale="25000" lnSpcReduction="20000"/>
          </a:bodyPr>
          <a:lstStyle/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bezpečnost</a:t>
            </a:r>
            <a:endParaRPr lang="cs-CZ" sz="8000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cena</a:t>
            </a:r>
            <a:endParaRPr lang="cs-CZ" sz="8000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podnebí</a:t>
            </a:r>
            <a:endParaRPr lang="cs-CZ" sz="8000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přírodní &amp; historická atraktivita</a:t>
            </a: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vzdálenost destinace</a:t>
            </a: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pokrmy &amp; nápoje</a:t>
            </a: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setkání s novými lidmi</a:t>
            </a: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zábava, sportovní možnosti, zábavné možnosti pro děti</a:t>
            </a: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jazyk</a:t>
            </a:r>
            <a:endParaRPr lang="cs-CZ" sz="8000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životní náklady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cs-CZ" sz="8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299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972000"/>
            <a:ext cx="11520000" cy="5796000"/>
          </a:xfrm>
        </p:spPr>
        <p:txBody>
          <a:bodyPr>
            <a:noAutofit/>
          </a:bodyPr>
          <a:lstStyle/>
          <a:p>
            <a:pPr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kulturní / kulturně poznávací – poznávání historie, kultury, tradic, náboženství, způsobu života…</a:t>
            </a:r>
          </a:p>
          <a:p>
            <a:pPr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rekreační – regenerace a reprodukce fyzických a psychických sil člověka, aktivní i pasivní odpočinek; jeho význam stoupá zejména v souvislosti se zhoršujícím se životním prostředím</a:t>
            </a:r>
          </a:p>
          <a:p>
            <a:pPr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zdravotně orientovaný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léčba nemocí a rekonvalescence ALE i prevence a relaxace</a:t>
            </a:r>
          </a:p>
          <a:p>
            <a:pPr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ázeňský – zdravotně-preventivní a léčebné činnosti pod lékařským dohledem;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exis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tence přírodního léčebného zdroje; moderní trend – kondiční, preventivně-zdravotní a wellness pobyty</a:t>
            </a:r>
          </a:p>
          <a:p>
            <a:pPr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sportovně orientovaný – pasivní / aktivní účast na sportovních akcích / aktivitách / činnostech</a:t>
            </a:r>
          </a:p>
          <a:p>
            <a:pPr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dobrodružný – realizace tzv. adrenalinových sportů</a:t>
            </a:r>
          </a:p>
          <a:p>
            <a:pPr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přírodní / přírodně poznávací – krajina, útvary, zvláštnosti, chráněná území, člověkem vytvořená prostředí, poznávání zvířat v divoké přírodě, cesty za zvláštními přírodními úkazy</a:t>
            </a:r>
          </a:p>
          <a:p>
            <a:pPr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vzdělávací – vzdělávací programy / kurzy</a:t>
            </a:r>
          </a:p>
          <a:p>
            <a:pPr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profesně orientovaný</a:t>
            </a:r>
          </a:p>
          <a:p>
            <a:pPr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držitelný (</a:t>
            </a:r>
            <a:r>
              <a:rPr lang="cs-CZ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sustainable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cs-CZ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slow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– zodpovědné cestování</a:t>
            </a:r>
          </a:p>
          <a:p>
            <a:pPr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pobytový </a:t>
            </a:r>
          </a:p>
          <a:p>
            <a:pPr indent="-252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lidé se často řídí více než jedním motivem → kombinace různých typů</a:t>
            </a:r>
            <a:b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54FC082-B5B7-4EEC-9DFF-7F5AD7BBA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typy turismu</a:t>
            </a:r>
          </a:p>
        </p:txBody>
      </p:sp>
    </p:spTree>
    <p:extLst>
      <p:ext uri="{BB962C8B-B14F-4D97-AF65-F5344CB8AC3E}">
        <p14:creationId xmlns:p14="http://schemas.microsoft.com/office/powerpoint/2010/main" val="1341495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Kulturní turismus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972000"/>
            <a:ext cx="11520000" cy="5832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líčový motiv – seznámení s historií, architekturou &amp; kulturou, poznávání </a:t>
            </a: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kulturního dědictví</a:t>
            </a:r>
            <a:endParaRPr lang="cs-CZ" sz="8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0"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výsledek materiální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&amp; d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uchovní činnosti členů určité kultury</a:t>
            </a:r>
          </a:p>
          <a:p>
            <a:pPr marL="468000"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v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ytvořeno předchozími generacemi, uchovávané současnou &amp; předávané budoucím</a:t>
            </a:r>
          </a:p>
          <a:p>
            <a:pPr marL="468000"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vše, co člověk vytvořil, co mělo vliv na rozvoj společnosti, co má kulturní a památkovou hodnotu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None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vě základní skupiny kulturního dědictví</a:t>
            </a:r>
            <a:endParaRPr lang="cs-CZ" sz="8000" b="1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04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cs-CZ" sz="78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motné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kulturní dědictví</a:t>
            </a:r>
          </a:p>
          <a:p>
            <a:pPr marL="468000" lvl="2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ovité kulturní dědictví – obrazy, sochy, mince, rukopisy atd.</a:t>
            </a:r>
          </a:p>
          <a:p>
            <a:pPr marL="468000" lvl="2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emovité kulturní dědictví – památky, archeologická naleziště, národní a historické památníky, kostely, mosty atd.</a:t>
            </a:r>
          </a:p>
          <a:p>
            <a:pPr marL="468000" lvl="2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odmořské kulturní dědictví – vraky lodí, podvodní ruiny a města</a:t>
            </a:r>
          </a:p>
          <a:p>
            <a:pPr marL="2304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ehmotné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kulturní dědictví </a:t>
            </a:r>
          </a:p>
          <a:p>
            <a:pPr marL="4680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jazyk, ústní tradice</a:t>
            </a:r>
          </a:p>
          <a:p>
            <a:pPr marL="4680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hudba, písně, tanec</a:t>
            </a:r>
          </a:p>
          <a:p>
            <a:pPr marL="4680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společenské hodnoty, zvyky, praktiky, rituály a slavnostní události</a:t>
            </a:r>
          </a:p>
          <a:p>
            <a:pPr marL="4680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vědomosti a zkušenosti</a:t>
            </a:r>
            <a:endParaRPr lang="cs-CZ" sz="8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řemesla a tradiční řemeslné dovednosti</a:t>
            </a:r>
          </a:p>
          <a:p>
            <a:pPr marL="2394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None/>
            </a:pPr>
            <a:endParaRPr lang="cs-CZ" sz="8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497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způsoby ochrany kulturního dědictví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4968000"/>
          </a:xfrm>
        </p:spPr>
        <p:txBody>
          <a:bodyPr>
            <a:normAutofit fontScale="25000" lnSpcReduction="20000"/>
          </a:bodyPr>
          <a:lstStyle/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cs-CZ" sz="80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Ústřední seznam kulturních památek ČR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 vedený Národním památkovým ústavem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cca 40 000 nemovitých kulturních památek, z nich cca 300 národní kulturní památky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aktuální počet movitých kulturních památek není znám, evidenční počet cca 100 000, 26 jsou národní kulturní památky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individuální ochrana –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vybraná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movitá či nemovitá památka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kulturní památka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národní kulturní památka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ú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zemní ochrana –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lková plocha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památková rezervace (nejčastěji historická jádra měst)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památková zóna</a:t>
            </a:r>
          </a:p>
          <a:p>
            <a:pPr marL="2304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K ochraně mů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že být dále vymezeno ochranné pásmo – může být omezena či zakázána určitá </a:t>
            </a:r>
            <a:r>
              <a:rPr lang="cs-CZ" sz="80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činnostk</a:t>
            </a:r>
            <a:endParaRPr lang="cs-CZ" sz="8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04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cs-CZ" sz="8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TimesNewRomanPSMT"/>
              <a:cs typeface="Times New Roman" panose="02020603050405020304" pitchFamily="18" charset="0"/>
            </a:endParaRPr>
          </a:p>
          <a:p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385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Kulturní památka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796000"/>
          </a:xfrm>
        </p:spPr>
        <p:txBody>
          <a:bodyPr>
            <a:normAutofit fontScale="25000" lnSpcReduction="20000"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Ministerstvo kultury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nemovité, movité &amp; jejich soubory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v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ýznamné doklady historického vývoje, životního způsobu &amp; prostředí společnosti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v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ykazují historickou, uměleckou, vědeckou, technickou hodnotu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m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ají přímý vztah k významným osobnostem &amp; historickým událostem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istorické památky dělíme podle uměleckých slohů, místa vzniku, druhu, povahy, významu &amp; účelu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architektonické</a:t>
            </a:r>
          </a:p>
          <a:p>
            <a:pPr marL="684000" lvl="2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6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profánní (hrady, zámky, paláce, domy, tvrze, městská architektura, vojenské památky)</a:t>
            </a:r>
          </a:p>
          <a:p>
            <a:pPr marL="684000" lvl="2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6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76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akrální (chrámy, katedrály, kláštery, kostely, kaple, rotundy, synagogy, hřbitovy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sochy, sousoší, kašny a drobná kamenická díla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lidová architektura</a:t>
            </a:r>
          </a:p>
          <a:p>
            <a:pPr marL="468000" lvl="1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technické památky</a:t>
            </a:r>
            <a:b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78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994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Národní kulturní památka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7960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Vláda České republiky, nařízení ve sbírce zákonů; nejvýznamnější součást kulturního bohatství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ednotlivé stavby, areály, movité předměty, jejich soubory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nejstarší – archeologické naleziště Dolní Věstonice včetně souboru nálezů z období kultury lovců mamutů, hradiště a keltské oppidum Závist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tředověké – Karlův most, Anežský klášter, hrad Pernštejn, soubor gotických soch z období krásného slohu v Českých zemích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ovověké – zámek Opočno nebo Vila Tugendhat v Brně, hotel a televizní vysílač na Ještědu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ejvětší zastoupení – hrady, zámky, kostely &amp; kláštery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amátky lidové architektury – Fojtství ve Velkých Karlovicích, Dlaskův statek v Dolánkách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dopravní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památky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80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koněspřežka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České Budějovice – Linec, empírový řetězový most v Stádlci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růmyslové památky – čistírna odpadních vod v Praze-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ubenči, areál dolu Hlubina, koksovny a vysokých pecí Vítkovických železáren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omníky &amp; památníky – pomník sv. Václava v Praze, Královské pole s pomníkem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řemysla Oráče ve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tadicích, Památník vyhlazení Lidic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ovité (26) – korunovační klenoty, relikviář sv. Maura, zlomek latinského překladu Dalimilovy kroniky, Třebechovický betlém, železniční motorový vůz Slovenská </a:t>
            </a:r>
            <a:r>
              <a:rPr lang="cs-CZ" sz="8000" cap="none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80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trela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(Kopřivnice)</a:t>
            </a:r>
          </a:p>
        </p:txBody>
      </p:sp>
    </p:spTree>
    <p:extLst>
      <p:ext uri="{BB962C8B-B14F-4D97-AF65-F5344CB8AC3E}">
        <p14:creationId xmlns:p14="http://schemas.microsoft.com/office/powerpoint/2010/main" val="1230249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4428000"/>
          </a:xfrm>
        </p:spPr>
        <p:txBody>
          <a:bodyPr>
            <a:normAutofit/>
          </a:bodyPr>
          <a:lstStyle/>
          <a:p>
            <a:pPr indent="-360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200" b="1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SPECIFICKÉ FORMY kulturního turismu</a:t>
            </a:r>
          </a:p>
          <a:p>
            <a:pPr indent="-360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2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povinně volitelný, profilující základ</a:t>
            </a:r>
          </a:p>
          <a:p>
            <a:pPr indent="-360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200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13 přednáška + 13 seminář</a:t>
            </a:r>
          </a:p>
          <a:p>
            <a:pPr indent="-360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200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3 kredity</a:t>
            </a:r>
          </a:p>
          <a:p>
            <a:pPr indent="-360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200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zápočet</a:t>
            </a:r>
            <a:endParaRPr lang="cs-CZ" sz="2200" dirty="0">
              <a:latin typeface="Constantia" panose="02030602050306030303" pitchFamily="18" charset="0"/>
            </a:endParaRPr>
          </a:p>
          <a:p>
            <a:pPr indent="-360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200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ústní rozprava, docházka na semináře (75 %), aktivní přístup</a:t>
            </a:r>
          </a:p>
          <a:p>
            <a:pPr indent="-360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200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PhDr. Radmila Dluhošová, </a:t>
            </a:r>
            <a:r>
              <a:rPr lang="cs-CZ" sz="2200" b="1" cap="none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Ph</a:t>
            </a:r>
            <a:r>
              <a:rPr lang="cs-CZ" sz="2200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. D.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54FC082-B5B7-4EEC-9DFF-7F5AD7BBA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Úvod do předmětu</a:t>
            </a:r>
          </a:p>
        </p:txBody>
      </p:sp>
    </p:spTree>
    <p:extLst>
      <p:ext uri="{BB962C8B-B14F-4D97-AF65-F5344CB8AC3E}">
        <p14:creationId xmlns:p14="http://schemas.microsoft.com/office/powerpoint/2010/main" val="336097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Památková rezervace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395472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Vláda České republiky, nařízení ve sbírce zákonů; nejvýznamnější součást kulturního bohatství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uceleně dochované území se souborem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nemovitých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památek,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případně archeologických nálezů </a:t>
            </a:r>
            <a:endParaRPr lang="cs-CZ" sz="8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kompaktní historická zástavba, kompaktní půdorys &amp; nenarušená urbanistická struktura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dochované fasády většiny staveb, vnitřní prostorové řešení v co největší autenticitě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důležitá součást – zachovaná veřejná prostranství, výtvarné doplňky, historické zahrady &amp; parky, drobná architektura apod. 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zejména historická jádra měst (např. Praha, Český Krumlov, Telč, Kutná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Hora)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cs-CZ" sz="8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53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Památková zóna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6520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Ministerstvo kultury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území sídelního útvaru (historické prostředí) s menším podílem kulturních památek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dobře dochovaný půdorys, obvykle i hmotová skladbu zástavby ALE architektonicky méně ucelená (méně kulturních památek, případně mohly být v minulosti narušeny rozsáhlejším rušivým zásahem)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yhlašovány i v současnosti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Městské PZ – nejvíce středověká městská jádra, ale i renesanční města horní (Horní Blatná), barokní &amp; klasicistní (Nový Bor, Jablonec nad Nisou), lázeňská (Karlovy Vary, Luhačovice), průmyslové celky (Vítkovice, Přívoz), čtvrti nájemních bytů (Vršovice, Žižkov, Smíchov), obytné &amp; vilové čtvrti z 20. století (Ořechovka), dělnické kolonie (Brumov), výjimečně poválečná sídliště (Poruba – </a:t>
            </a:r>
            <a:r>
              <a:rPr lang="cs-CZ" sz="80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sorela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Vesnické PZ – sepětí s místním přírodním prostředím ovlivňujícím stavební materiály, podobu zástavby, architektonické detaily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jednotlivé PZ jsou velmi rozdílné</a:t>
            </a:r>
            <a:endParaRPr lang="cs-CZ" sz="8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0" lvl="1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mohutné patrové roubené &amp; </a:t>
            </a:r>
            <a:r>
              <a:rPr lang="cs-CZ" sz="78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polohrázděné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domy na západě a severu Čech</a:t>
            </a:r>
          </a:p>
          <a:p>
            <a:pPr marL="468000" lvl="1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zděné dvorce selského baroka v jižních Čechách</a:t>
            </a:r>
          </a:p>
          <a:p>
            <a:pPr marL="468000" lvl="1"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hliněné domy na jižní Moravě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skromné r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oubenky na Valašsku, v Podkrkonoší, méně bohaté části středních Čech</a:t>
            </a:r>
          </a:p>
          <a:p>
            <a:pPr marL="2304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Rozdíl mezi vesnickými PR &amp; PZ někdy menší než v případě měst, koncentrace cenných staveb může být téměř stejná</a:t>
            </a:r>
          </a:p>
          <a:p>
            <a:pPr marL="1800" indent="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None/>
            </a:pPr>
            <a:endParaRPr lang="cs-CZ" sz="8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446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Památková zóna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2560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památky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často tvoří nedílný celek s okolní krajinou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→ krajinné PZ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 –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nejstarší 1992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bojiště bitvy u Slavkova &amp; Lednicko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valtický areál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podoba krajiny byla podstatně ovlivněna vědomou činností člověka – tím se liší od chráněných krajinných území, kde je prioritou ochrana přírody nepoznamenané lidskou činností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chráněné primárně pro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své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kulturní hodnoty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ýznamná poutní místa (</a:t>
            </a:r>
            <a:r>
              <a:rPr lang="cs-CZ" sz="78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Římovsko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78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Libějovicko-Lomecko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architektonicky komponované krajiny s cestami, alejemi a souvisejícími stavbami (Novohradsko, </a:t>
            </a:r>
            <a:r>
              <a:rPr lang="cs-CZ" sz="78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Chudenicko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kulturní krajina dokládající vývoj zemědělského hospodaření vč. rybničních soustav (</a:t>
            </a:r>
            <a:r>
              <a:rPr lang="cs-CZ" sz="78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Zahrádecko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oblasti s pozůstatky hornické činnosti (Jáchymov, Krupka)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krajiny </a:t>
            </a:r>
            <a:r>
              <a:rPr lang="cs-CZ" sz="78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memoriální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připomínka významné bitvy (bojiště u Hradce Králové, Slavkova, Chlumce)</a:t>
            </a:r>
          </a:p>
        </p:txBody>
      </p:sp>
    </p:spTree>
    <p:extLst>
      <p:ext uri="{BB962C8B-B14F-4D97-AF65-F5344CB8AC3E}">
        <p14:creationId xmlns:p14="http://schemas.microsoft.com/office/powerpoint/2010/main" val="1277892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sz="36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PLOŠNĚ CHRÁNĚNÉ URBANISTICKÉ CELKY</a:t>
            </a:r>
            <a:endParaRPr lang="cs-CZ" b="1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2560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cca </a:t>
            </a: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šest set</a:t>
            </a:r>
            <a:endParaRPr lang="cs-CZ" sz="8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39 městských památkových rezervací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61 vesnických památkových rezervací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devět archeologických památkových rezervací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255 městských 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památkových zón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215 vesnických památkových zón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 krajinných památkových zón </a:t>
            </a:r>
          </a:p>
          <a:p>
            <a:pPr marL="468000" lvl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specifické památkové rezervace</a:t>
            </a:r>
          </a:p>
          <a:p>
            <a:pPr marL="684000" lvl="2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6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komponovaný areál na Kuksu – unikátní barokní lázeňský &amp; duchovní areál včetně Braunova betléma (jedinečná sochařská rezervace v plenéru)</a:t>
            </a:r>
          </a:p>
          <a:p>
            <a:pPr marL="684000" lvl="2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technická památková rezervace Stará Huť v Josefovském údolí u Olomučan (Adamov)</a:t>
            </a:r>
          </a:p>
          <a:p>
            <a:pPr marL="684000" lvl="2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památkové rezervace vybraných částí měst s lázeňskou kulturní krajinou (Františkovy Lázně, Cheb, Karlovy Vary, Mariánské Lázně, Valeč)</a:t>
            </a:r>
          </a:p>
          <a:p>
            <a:pPr marL="230400" lvl="2" indent="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None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evropském kontextu je tento způsob a rozsah ochrany dochovaného dědictví jedinečný</a:t>
            </a:r>
          </a:p>
        </p:txBody>
      </p:sp>
    </p:spTree>
    <p:extLst>
      <p:ext uri="{BB962C8B-B14F-4D97-AF65-F5344CB8AC3E}">
        <p14:creationId xmlns:p14="http://schemas.microsoft.com/office/powerpoint/2010/main" val="2847099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Kulturní dědictví a UNESCO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92000" cy="57240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droj evropské kolektivní paměti, nástroj historického &amp; vědeckého studia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nejvyšší stupeň atraktivity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n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ení obnovitelné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mělo být co nejúčinněji zachováno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Úmluva o ochraně světového kulturního a přírodního dědictví</a:t>
            </a: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(1972)</a:t>
            </a:r>
            <a:endParaRPr lang="cs-CZ" sz="8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Úmluva</a:t>
            </a: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zachování nemateriálního kulturního dědictví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(2003) </a:t>
            </a:r>
          </a:p>
          <a:p>
            <a:pPr marL="239400" lvl="1" indent="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None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nelze ho uchovat ve fyzické podobě, ale pouze zažít → v současném globalizovaném světě ohroženo zánikem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Úmluva o ochraně archeologického dědictví Evropy</a:t>
            </a: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(1992)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Seznam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světového kulturního a přírodního dědictví UNESCO – památky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výjimečné univerzální hodnoty z hlediska historie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2024 – 1.223 památek, 952 kulturních, 231 přírodních a 40 smíšeného charakteru, ve 168 státech světa; Itálie – 60 zápisů</a:t>
            </a:r>
          </a:p>
          <a:p>
            <a:pPr marL="2304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Itálie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(60), </a:t>
            </a: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Čína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(59), </a:t>
            </a: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Německo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(54), </a:t>
            </a: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Francie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(53), </a:t>
            </a: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Španělsko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(50), </a:t>
            </a: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Indie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(43), </a:t>
            </a: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Mexiko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(36), </a:t>
            </a: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Spojené království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(35), </a:t>
            </a: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Ruská federace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(32), </a:t>
            </a: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Írán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(28)</a:t>
            </a:r>
          </a:p>
          <a:p>
            <a:pPr marL="2304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Česká republika – 17 památek – vzhledem k rozloze země velmi vysoký počet</a:t>
            </a:r>
          </a:p>
          <a:p>
            <a:pPr marL="2304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další naše kulturní památky jsou na tzv. Indikativním seznamu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cs-CZ" sz="8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cs-CZ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499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Památky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unesco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v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čr</a:t>
            </a:r>
            <a:endParaRPr lang="cs-CZ" b="1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828000"/>
            <a:ext cx="11520000" cy="601744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8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Historické jádro Prahy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(1992), 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zápis rozšířen 2010 o areál zámeckého parku v Průhonicích</a:t>
            </a:r>
            <a:endParaRPr lang="cs-CZ" sz="1800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8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Historické jádro Českého Krumlova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(1992) – 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intaktně dochované středověké centrum v meandrech Vltavy &amp; Latrán s gotickým hradem a renesančním &amp; barokním zámkem</a:t>
            </a:r>
            <a:endParaRPr lang="cs-CZ" sz="1800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8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Historické jádro Telče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(1992) – 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středověké město s vodním opevněním, městské domy na náměstí s renesančními &amp; barokními frontami, pozdně gotický zámek v renesanční přestavbě 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8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Poutní kostel sv. Jana Nepomuckého na Zelené hoře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(1994) – 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Jan Blažej </a:t>
            </a:r>
            <a:r>
              <a:rPr lang="cs-CZ" sz="18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Santini-Aichel</a:t>
            </a:r>
            <a:endParaRPr lang="cs-CZ" sz="1800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8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Historické jádro Kutné Hory s kostelem sv. Barbory a katedrálou Nanebevzetí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Panny Marie v Sedlci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 (1995) – středověké královské horní město, vrcholně gotický kostel sv. Bar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ry, cisterciácký chrám v Sedlci opravený Janem Blažejem </a:t>
            </a:r>
            <a:r>
              <a:rPr lang="cs-CZ" sz="18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Santinim-Aichlem</a:t>
            </a:r>
            <a:endParaRPr lang="cs-CZ" sz="18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8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Kulturní krajina Lednice-Valtice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 (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1996) – 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200 </a:t>
            </a:r>
            <a:r>
              <a:rPr lang="cs-CZ" sz="18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km</a:t>
            </a:r>
            <a:r>
              <a:rPr lang="cs-CZ" sz="1800" cap="none" baseline="30000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2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, 17.-20. století na panství Liechtensteinů, barokní Valtice, klasicistní &amp; novogotická Lednice, množství klasicistních &amp; romantických staveb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8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Zahrady a zámek v Kroměříži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 (1998) – barokní arcibiskupský zámek, Podzámecká &amp; Květná zahrada</a:t>
            </a:r>
            <a:endParaRPr lang="cs-CZ" sz="1800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8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Vesnice Holašovice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1998) – celistvé historické jádro se středověkým založením, soubor zděných staveb z 18.-19. století; jihočeské selské baroko</a:t>
            </a:r>
            <a:endParaRPr lang="cs-CZ" sz="18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8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Zámek v Litomyšli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 (1999) – renesanční zámek s arkádovým nádvořím, hospodářské stavby</a:t>
            </a:r>
            <a:endParaRPr lang="cs-CZ" sz="18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8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Sloup Nejsvětější Trojice v Olomouci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 (2000) – 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barokní 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památník morových epidemií s vnitřní kaplí &amp; početnou skupinou soch</a:t>
            </a:r>
          </a:p>
        </p:txBody>
      </p:sp>
    </p:spTree>
    <p:extLst>
      <p:ext uri="{BB962C8B-B14F-4D97-AF65-F5344CB8AC3E}">
        <p14:creationId xmlns:p14="http://schemas.microsoft.com/office/powerpoint/2010/main" val="483175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Památky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unesco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v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čr</a:t>
            </a:r>
            <a:endParaRPr lang="cs-CZ" b="1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828000"/>
            <a:ext cx="11520000" cy="601744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8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Vila </a:t>
            </a:r>
            <a:r>
              <a:rPr lang="cs-CZ" sz="1800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cs-CZ" sz="18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ugendhat v Brně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 (2001) – funkcionalistická architektura, vysoká kvalita materiálů, moderní stavební postupy &amp; konstrukční principy, těsná vazba na přilehlou zahradu, </a:t>
            </a:r>
            <a:r>
              <a:rPr lang="cs-CZ" sz="18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Mies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 van der </a:t>
            </a:r>
            <a:r>
              <a:rPr lang="cs-CZ" sz="18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Rohe</a:t>
            </a:r>
            <a:endParaRPr lang="cs-CZ" sz="18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8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Židovská čtvrť a bazilika sv. Prokopa v Třebíči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(2003) – 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NewRomanPSMT"/>
                <a:cs typeface="Times New Roman" panose="02020603050405020304" pitchFamily="18" charset="0"/>
              </a:rPr>
              <a:t>židovská čtvrť , židovský hřbitov &amp; kostel sv. Prokopa, příklad dlouhodobé koexistence dvou kultur, 2018 rozšířen o areál zámku Třebíč (původně benediktinský klášter)</a:t>
            </a:r>
            <a:endParaRPr lang="cs-CZ" sz="18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8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Národní hřebčín Kladruby nad </a:t>
            </a:r>
            <a:r>
              <a:rPr lang="cs-CZ" sz="1800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cs-CZ" sz="18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abem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(2019) – hřebčín, kmenové stádo ceremoniálních běloušů (</a:t>
            </a:r>
            <a:r>
              <a:rPr lang="cs-CZ" sz="18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starokladrubák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okolní pastviny, umělé vodní kanály, komunikace lemované alejemi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8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Hornická krajina </a:t>
            </a:r>
            <a:r>
              <a:rPr lang="cs-CZ" sz="1800" b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Erzgebirge</a:t>
            </a:r>
            <a:r>
              <a:rPr lang="cs-CZ" sz="18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cs-CZ" sz="1800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cs-CZ" sz="18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rušnohoří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(2019) – 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montánní krajina, těžba a zpracování rud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podzemní &amp; nadzemní památky; 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Jáchymov, Abertamy – Boží Dar – Horní Blatná, Krupka, </a:t>
            </a:r>
            <a:r>
              <a:rPr lang="cs-CZ" sz="18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Mědník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Rudá věž smrti (+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17 Sasko)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8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Slavná lázeňská města Evropy (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2021) – 11 měst v 7 evropských zemích, 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lázně 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kolem pramenů minerálních vod, doklad mezinárodní evropské lázeňské kultury; lázeňské domy, zřídelní pavilony, pitné haly, kolonády, společenské domy, kasina, divadla, parky, zahrady, promenády, sportoviště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8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Původní bukové lesy Karpat a dalších oblastí Evropy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(2007 – Slovensko, Ukrajina; 2011 – Německo; 2017) – zachovalé bučiny v různých oblastech Evropy; 2021 – </a:t>
            </a:r>
            <a:r>
              <a:rPr lang="cs-CZ" sz="18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Jizerskohorské bučiny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(27 </a:t>
            </a:r>
            <a:r>
              <a:rPr lang="cs-CZ" sz="18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km</a:t>
            </a:r>
            <a:r>
              <a:rPr lang="cs-CZ" sz="1800" cap="none" baseline="30000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94 lokalit v 18 státech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800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Žatec a krajina žateckého chmele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(2023) – první chmelařská krajina na světě, 700 letá tradice pěstování &amp; zpracování žateckého poloraného červeňáku; krajina s tradičními chmelnicemi &amp; vesnicemi, historické centrum Žatce s jeho průmyslovou čtvrtí z 19. století – stavby sloužící při zpracování chmele (sušení, balení, certifikace, skladování), historické dopravní sítě (silnice, železnice, řeka Ohře &amp;  další vodní toky)</a:t>
            </a:r>
          </a:p>
          <a:p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602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Nehmotné Památky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unesco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v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čr</a:t>
            </a:r>
            <a:endParaRPr lang="cs-CZ" b="1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256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8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Verbuňk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improvizační mužský lidový tanec ze Slovácka (2005)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8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Masopustní průvody s maskami na </a:t>
            </a:r>
            <a:r>
              <a:rPr lang="cs-CZ" sz="1800" b="1" cap="none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cs-CZ" sz="1800" b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linecku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pravděpodobně předkřesťanská tradice, která měla zajistit dobrou úrodu, plodnost a přivítat jaro (2010)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8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Sokolnictví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tradiční způsob lovu s pomocí dravých ptáků, společně s dalšími zeměmi (2010)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8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Jízda králů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lidová slavnost ze Slovácka (2011)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8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Loutkářství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zapsáno společně se Slovenskem (2016)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8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Modrotisk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textilní tiskařská technika zapsaná společně se Slovenskem, Německem, Rakouskem a Maďarskem (2018)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8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Ruční výroba vánočních ozdob z foukaných skleněných perel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tradiční krkonošská výroba vánočních ozdob (2020)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18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Vorařství</a:t>
            </a:r>
            <a:r>
              <a:rPr lang="cs-CZ" sz="1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způsob dopravování dřeva plavením po vodním toku, zapsáno společně s Polskem, Lotyšskem, Německem, Rakouskem a Španělskem (2022)</a:t>
            </a:r>
          </a:p>
          <a:p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890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Indikativní seznam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unesco</a:t>
            </a:r>
            <a:endParaRPr lang="cs-CZ" b="1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6880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2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z</a:t>
            </a:r>
            <a:r>
              <a:rPr lang="cs-CZ" sz="7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ápis na národním </a:t>
            </a:r>
            <a:r>
              <a:rPr lang="cs-CZ" sz="72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Indikativním seznamu </a:t>
            </a:r>
            <a:r>
              <a:rPr lang="cs-CZ" sz="7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(</a:t>
            </a:r>
            <a:r>
              <a:rPr lang="cs-CZ" sz="7200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tentative</a:t>
            </a:r>
            <a:r>
              <a:rPr lang="cs-CZ" sz="72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 list</a:t>
            </a:r>
            <a:r>
              <a:rPr lang="cs-CZ" sz="7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, </a:t>
            </a:r>
            <a:r>
              <a:rPr lang="cs-CZ" sz="72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liste </a:t>
            </a:r>
            <a:r>
              <a:rPr lang="cs-CZ" sz="7200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indicative</a:t>
            </a:r>
            <a:r>
              <a:rPr lang="cs-CZ" sz="7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) – podmínka nominace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2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památka musí být na </a:t>
            </a:r>
            <a:r>
              <a:rPr lang="cs-CZ" sz="7200" i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Indikativním seznamu</a:t>
            </a:r>
            <a:r>
              <a:rPr lang="cs-CZ" sz="72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 </a:t>
            </a:r>
            <a:r>
              <a:rPr lang="cs-CZ" sz="7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nejméně rok před předložením návrhu na jeho zápis do reprezentativního </a:t>
            </a:r>
            <a:r>
              <a:rPr lang="cs-CZ" sz="72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Seznamu</a:t>
            </a:r>
            <a:r>
              <a:rPr lang="cs-CZ" sz="7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2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p</a:t>
            </a:r>
            <a:r>
              <a:rPr lang="cs-CZ" sz="7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odmínka – památka celistvě uchovaná, světově výjimečné hodnoty, autentická, </a:t>
            </a:r>
            <a:r>
              <a:rPr lang="cs-CZ" sz="72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chráněna zákonem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Ministerstvo kultury na národní </a:t>
            </a:r>
            <a:r>
              <a:rPr lang="cs-CZ" sz="72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Indikativní seznam </a:t>
            </a:r>
            <a:r>
              <a:rPr lang="cs-CZ" sz="7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zařadila například: </a:t>
            </a:r>
          </a:p>
          <a:p>
            <a:pPr marL="4680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2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cs-CZ" sz="7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ostel Nejsvětějšího Srdce Páně Praha</a:t>
            </a:r>
          </a:p>
          <a:p>
            <a:pPr marL="4680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Vila Adolfa </a:t>
            </a:r>
            <a:r>
              <a:rPr lang="cs-CZ" sz="72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Loose</a:t>
            </a:r>
            <a:r>
              <a:rPr lang="cs-CZ" sz="7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Praha</a:t>
            </a:r>
          </a:p>
          <a:p>
            <a:pPr marL="4680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2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Braunův </a:t>
            </a:r>
            <a:r>
              <a:rPr lang="cs-CZ" sz="7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Betlém u Kuksu</a:t>
            </a:r>
          </a:p>
          <a:p>
            <a:pPr marL="4680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Horský hotel a televizní vysílač </a:t>
            </a:r>
            <a:r>
              <a:rPr lang="cs-CZ" sz="72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cs-CZ" sz="7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eštěd</a:t>
            </a:r>
          </a:p>
          <a:p>
            <a:pPr marL="4680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Hrad Karlštejn</a:t>
            </a:r>
          </a:p>
          <a:p>
            <a:pPr marL="4680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Ruční papírna Velké Losiny</a:t>
            </a:r>
          </a:p>
          <a:p>
            <a:pPr marL="4680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Lázně Luhačovice</a:t>
            </a:r>
          </a:p>
          <a:p>
            <a:pPr marL="4680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Památky Velké Moravy – Slovanské hradiště v Mikulčicích a kostel sv. Margity Antiochijské v Kopčanech</a:t>
            </a:r>
          </a:p>
          <a:p>
            <a:pPr marL="4680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Pevnost Terezín</a:t>
            </a:r>
          </a:p>
          <a:p>
            <a:pPr marL="468000" lvl="1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2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Slavonice</a:t>
            </a:r>
          </a:p>
          <a:p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790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362C09-854C-474D-95F1-EBC5D78EB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000" y="1280464"/>
            <a:ext cx="11124000" cy="2448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7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Děkuji za pozornost</a:t>
            </a:r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val="3685505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364000"/>
          </a:xfrm>
        </p:spPr>
        <p:txBody>
          <a:bodyPr>
            <a:noAutofit/>
          </a:bodyPr>
          <a:lstStyle/>
          <a:p>
            <a:pPr marL="226800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</a:rPr>
              <a:t>Kulturní turismus a jeho specifické formy</a:t>
            </a:r>
          </a:p>
          <a:p>
            <a:pPr marL="226800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</a:rPr>
              <a:t>Paměťové instituce, instalované objekty a jejich potenciál v kulturním turismu</a:t>
            </a:r>
          </a:p>
          <a:p>
            <a:pPr marL="226800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</a:rPr>
              <a:t>CzechTourism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</a:rPr>
              <a:t>, cestovní kanceláře a agentury </a:t>
            </a:r>
          </a:p>
          <a:p>
            <a:pPr marL="226800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</a:rPr>
              <a:t>Církevní/náboženský a poutní turismus </a:t>
            </a:r>
          </a:p>
          <a:p>
            <a:pPr marL="226800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</a:rPr>
              <a:t>Kastelologický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</a:rPr>
              <a:t> turismus </a:t>
            </a:r>
          </a:p>
          <a:p>
            <a:pPr marL="226800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</a:rPr>
              <a:t>Urbánní a rurální turismus</a:t>
            </a:r>
          </a:p>
          <a:p>
            <a:pPr marL="226800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</a:rPr>
              <a:t>Industriální a montánní turismus</a:t>
            </a:r>
          </a:p>
          <a:p>
            <a:pPr marL="226800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</a:rPr>
              <a:t>Hudební, literární a filmový turismus</a:t>
            </a:r>
          </a:p>
          <a:p>
            <a:pPr marL="226800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</a:rPr>
              <a:t>Militární turismus a historické rekonstrukce; temný turismus</a:t>
            </a:r>
          </a:p>
          <a:p>
            <a:pPr marL="226800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</a:rPr>
              <a:t>Turismu se zaměřením na gastronomii a kulinární dědictví</a:t>
            </a:r>
          </a:p>
          <a:p>
            <a:pPr marL="226800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</a:rPr>
              <a:t>Tematické turistické stezky se zaměřením na kulturní dědictví</a:t>
            </a:r>
          </a:p>
          <a:p>
            <a:pPr marL="226800" indent="-252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</a:rPr>
              <a:t>Kulturní přehlídky, festivaly a programy</a:t>
            </a:r>
            <a:endParaRPr lang="cs-CZ" b="1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54FC082-B5B7-4EEC-9DFF-7F5AD7BBA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Úvod do předmětu</a:t>
            </a:r>
          </a:p>
        </p:txBody>
      </p:sp>
    </p:spTree>
    <p:extLst>
      <p:ext uri="{BB962C8B-B14F-4D97-AF65-F5344CB8AC3E}">
        <p14:creationId xmlns:p14="http://schemas.microsoft.com/office/powerpoint/2010/main" val="24192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83200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cs-CZ" sz="8000" b="1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Povinná</a:t>
            </a:r>
            <a:endParaRPr lang="cs-CZ" sz="8000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Kesner,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Ladislav 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Moravec,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Ivo 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Novotný,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Radek 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8000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Škodová-Parmová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Dagmar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 kulturního cestovního ruchu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Praha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2008.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Kotíková,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Halina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Nové trendy v nabídce cestovního ruchu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Praha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2013.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Gúčík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Marián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cs-CZ" sz="8000" b="1" i="1" cap="none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Kultúra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a </a:t>
            </a:r>
            <a:r>
              <a:rPr lang="cs-CZ" sz="8000" b="1" i="1" cap="none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cestovný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ruch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Bánská Bystrica 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2001.</a:t>
            </a:r>
            <a:endParaRPr lang="cs-CZ" sz="8000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Vitáková,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Marie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cs-CZ" sz="8000" i="1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Využití kulturních a přírodních památek pro cestovní ruch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Praha 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2007.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ZELENKA,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Josef 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– PÁSKOVÁ,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Martina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Výkladový slovník cestovního ruchu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, Praha 2012.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None/>
            </a:pPr>
            <a:r>
              <a:rPr lang="cs-CZ" sz="8000" b="1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Doporučená</a:t>
            </a:r>
            <a:endParaRPr lang="cs-CZ" sz="8000" b="1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Brych,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Vladimír 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(</a:t>
            </a:r>
            <a:r>
              <a:rPr lang="cs-CZ" sz="8000" cap="none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ed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.). 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Muzea pro všechny (Příručka k fyzické a smyslové dostupnosti muzeí</a:t>
            </a:r>
            <a:r>
              <a:rPr lang="cs-CZ" sz="8000" b="1" i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)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.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Praha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2003.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JOHNOVÁ,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Radka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Marketing kulturního dědictví a umění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, Praha 2008. 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None/>
            </a:pPr>
            <a:r>
              <a:rPr lang="cs-CZ" sz="8000" b="1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Studijní pomůcky</a:t>
            </a:r>
            <a:endParaRPr lang="cs-CZ" sz="8000" b="1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Vaníček,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Jiří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Kulturní turismus</a:t>
            </a:r>
            <a:r>
              <a:rPr lang="cs-CZ" sz="8000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, Opava 2015. </a:t>
            </a:r>
          </a:p>
        </p:txBody>
      </p:sp>
    </p:spTree>
    <p:extLst>
      <p:ext uri="{BB962C8B-B14F-4D97-AF65-F5344CB8AC3E}">
        <p14:creationId xmlns:p14="http://schemas.microsoft.com/office/powerpoint/2010/main" val="3614468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úvod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2560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Všeobecná deklarace lidských práv</a:t>
            </a: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schválená a vyhlášená Valným shromážděním Organizace spojených národů 10. prosince 1948 v článku 24 uvádí, že</a:t>
            </a:r>
          </a:p>
          <a:p>
            <a:pPr marL="0" indent="0"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cs-CZ" sz="8000" b="1" i="1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cs-CZ" sz="8000" b="1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Everyone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has </a:t>
            </a:r>
            <a:r>
              <a:rPr lang="cs-CZ" sz="8000" b="1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b="1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right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rest and </a:t>
            </a:r>
            <a:r>
              <a:rPr lang="cs-CZ" sz="8000" b="1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leisure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8000" b="1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including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b="1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reasonable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b="1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limitation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b="1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b="1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working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b="1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hours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8000" b="1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periodic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b="1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holidays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b="1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b="1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pay</a:t>
            </a:r>
            <a:r>
              <a:rPr lang="cs-CZ" sz="8000" b="1" i="1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.“</a:t>
            </a:r>
            <a:endParaRPr lang="cs-CZ" sz="8000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cs-CZ" sz="8000" b="1" i="1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Každý má právo na odpočinek a na zotavení, zejména také na rozumné vymezení pracovních hodin a na pravidelnou placenou dovolenou</a:t>
            </a:r>
            <a:r>
              <a:rPr lang="cs-CZ" sz="8000" b="1" i="1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.“</a:t>
            </a:r>
            <a:endParaRPr lang="cs-CZ" sz="8000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800" indent="-252000">
              <a:lnSpc>
                <a:spcPct val="115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urismus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oblíbená celosvětová volnočasová aktivita, důležitá součást života většiny lidí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jedno z nejrychleji rostoucích odvětví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týká se milionů lidí, mnoha odvětví národních ekonomik téměř kterékoli země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ůležitý zdroj příjmů </a:t>
            </a:r>
            <a:r>
              <a:rPr lang="el-GR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pracovních příležitostí</a:t>
            </a:r>
          </a:p>
          <a:p>
            <a:pPr marL="468000" lvl="1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ovlivňuje jak národní, tak i osobní život všech zúčastněných</a:t>
            </a:r>
          </a:p>
          <a:p>
            <a:pPr marL="234000" indent="-234000">
              <a:lnSpc>
                <a:spcPct val="115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Manilská deklarace o světovém cestovním ruchu (1980) – turismus má „</a:t>
            </a:r>
            <a:r>
              <a:rPr lang="cs-CZ" sz="80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přímé účinky na sociální, kulturní, vzdělávací a ekonomický sektor národních společností a na jejich mezinárodní vztahy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8650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turismus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796000"/>
          </a:xfrm>
        </p:spPr>
        <p:txBody>
          <a:bodyPr>
            <a:normAutofit fontScale="25000" lnSpcReduction="20000"/>
          </a:bodyPr>
          <a:lstStyle/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č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innost osob cestujících a pobývajících v 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místech mimo své obvyklé prostředí po dobu delší než 24 hodin a kratší než jeden rok, především za účelem trávení volného času, zábavy a služebních cest. (Definice podle </a:t>
            </a:r>
            <a:r>
              <a:rPr lang="cs-CZ" sz="8000" b="1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UNWTO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80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United </a:t>
            </a:r>
            <a:r>
              <a:rPr lang="cs-CZ" sz="8000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Nations</a:t>
            </a:r>
            <a:r>
              <a:rPr lang="cs-CZ" sz="80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lang="cs-CZ" sz="80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Tourism</a:t>
            </a:r>
            <a:r>
              <a:rPr lang="cs-CZ" sz="80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očasný přesun do destinací mimo běžný domov a pracoviště &amp; činnosti realizované během pobytu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společenský jev zahrnující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aktivity turistů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budování a provozování zařízení se službami pro turisty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aktivity osob, které tyto služby nabízejí a zajišťují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aktivity spojené s využíváním, rozvojem a ochranou přírodních a kulturně historických zdrojů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ekonomického hlediska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národohospodářské odvětví zabývající se cestováním, ubytováním, stravováním &amp; dalšími službami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významná součást národní i světové ekonomiky → dotýká se všech oblastí národního života</a:t>
            </a:r>
          </a:p>
          <a:p>
            <a:pPr marL="468000" lvl="1" indent="-2520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78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důležitý pro hospodářství každé země, v mnoha nejdůležitější (nebo téměř jediný) zdroj příjmů</a:t>
            </a:r>
          </a:p>
          <a:p>
            <a:pPr marL="226800" indent="-2520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lovo </a:t>
            </a:r>
            <a:r>
              <a:rPr lang="cs-CZ" sz="80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turista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poprvé použito v roce 1772, </a:t>
            </a:r>
            <a:r>
              <a:rPr lang="cs-CZ" sz="80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turismus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 roce 1811</a:t>
            </a:r>
          </a:p>
          <a:p>
            <a:pPr marL="234000" indent="-2340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cs-CZ" sz="8000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4425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Základní terminologie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760000"/>
          </a:xfrm>
        </p:spPr>
        <p:txBody>
          <a:bodyPr>
            <a:normAutofit fontScale="25000" lnSpcReduction="20000"/>
          </a:bodyPr>
          <a:lstStyle/>
          <a:p>
            <a:pPr marL="226800"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mezinárodní turismus – příjezdový turismus (</a:t>
            </a:r>
            <a:r>
              <a:rPr lang="cs-CZ" sz="80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incoming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&amp; výjezdový turismus (</a:t>
            </a:r>
            <a:r>
              <a:rPr lang="cs-CZ" sz="8000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outgoing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26800"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domácí turismus (</a:t>
            </a:r>
            <a:r>
              <a:rPr lang="cs-CZ" sz="8000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domestic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26800"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výlet</a:t>
            </a:r>
          </a:p>
          <a:p>
            <a:pPr marL="226800"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prodloužený víkend (</a:t>
            </a:r>
            <a:r>
              <a:rPr lang="cs-CZ" sz="8000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short-break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26800"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incentivní zájezd</a:t>
            </a:r>
          </a:p>
          <a:p>
            <a:pPr marL="226800"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trip</a:t>
            </a:r>
            <a:endParaRPr lang="cs-CZ" sz="8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800"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turistická destinace</a:t>
            </a:r>
          </a:p>
          <a:p>
            <a:pPr marL="226800"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resort </a:t>
            </a:r>
          </a:p>
          <a:p>
            <a:pPr marL="226800"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turistický produkt – zájezd, dovolená, </a:t>
            </a:r>
            <a:r>
              <a:rPr lang="cs-CZ" sz="80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package</a:t>
            </a:r>
            <a:endParaRPr lang="cs-CZ" sz="8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800"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služby, doplňkové služby</a:t>
            </a:r>
          </a:p>
          <a:p>
            <a:pPr marL="226800"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sezóna/hlavní sezóna, mimosezóna</a:t>
            </a:r>
          </a:p>
          <a:p>
            <a:pPr marL="226800"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turistická atraktivity (</a:t>
            </a:r>
            <a:r>
              <a:rPr lang="cs-CZ" sz="8000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tourist</a:t>
            </a:r>
            <a:r>
              <a:rPr lang="cs-CZ" sz="8000" i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8000" i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attractions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68000" lvl="1"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přírodní – příroda, přírodní podmínky &amp; přírodní úkazy</a:t>
            </a:r>
          </a:p>
          <a:p>
            <a:pPr marL="468000" lvl="1"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společenské – historické &amp; kulturní objekty</a:t>
            </a:r>
          </a:p>
          <a:p>
            <a:pPr marL="468000" lvl="1"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nehmotné – kulturní, sportovní, společenské &amp; další události, genius loci, životní styl</a:t>
            </a:r>
            <a:endParaRPr lang="cs-CZ" sz="8000" b="1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cs-CZ" b="1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596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Základní terminologie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760000"/>
          </a:xfrm>
        </p:spPr>
        <p:txBody>
          <a:bodyPr>
            <a:normAutofit fontScale="25000" lnSpcReduction="20000"/>
          </a:bodyPr>
          <a:lstStyle/>
          <a:p>
            <a:pPr marL="226800"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h</a:t>
            </a: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lavní odvětví turismu</a:t>
            </a:r>
          </a:p>
          <a:p>
            <a:pPr marL="468000"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dopravní služby</a:t>
            </a:r>
          </a:p>
          <a:p>
            <a:pPr marL="468000"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ubytovací služby</a:t>
            </a:r>
          </a:p>
          <a:p>
            <a:pPr marL="468000"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stravovací služby</a:t>
            </a:r>
          </a:p>
          <a:p>
            <a:pPr marL="468000"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zařízení pro volný čas a zábavu</a:t>
            </a:r>
          </a:p>
          <a:p>
            <a:pPr marL="468000"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zprostředkovatelské služby cestovních kanceláří a agentur a průvodců</a:t>
            </a:r>
          </a:p>
          <a:p>
            <a:pPr marL="468000"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spc="-10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turistické organizace (uvádějí produkty na trh, sledují kvalitu a rozvoj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 turistických regionů)</a:t>
            </a:r>
          </a:p>
          <a:p>
            <a:pPr marL="226800"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lasifikace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68000" lvl="1"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druhy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odle podmínek, ve kterých se uskutečňuje (klasifikace dle vnějších faktorů) – místo realizace, délka pobytu, počet účastníků, způsob zabezpečení, věk účastníků…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 </a:t>
            </a:r>
            <a:endParaRPr lang="cs-CZ" sz="8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0" lvl="1"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formy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odle motivu účasti / charakteru trávení volného času</a:t>
            </a:r>
          </a:p>
          <a:p>
            <a:pPr marL="468000" lvl="1"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mnohostranný charakter turismu → dosud nebyla vypracována jed­notná klasifikace → </a:t>
            </a:r>
            <a:r>
              <a:rPr lang="cs-CZ" sz="8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typy</a:t>
            </a:r>
            <a:endParaRPr lang="cs-CZ" sz="8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0" lvl="1"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cs-CZ" sz="8000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cs-CZ" sz="8000" b="1" cap="none" dirty="0">
              <a:solidFill>
                <a:schemeClr val="accent1">
                  <a:lumMod val="75000"/>
                </a:schemeClr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89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příčiny rozvoje turismu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256000"/>
          </a:xfrm>
        </p:spPr>
        <p:txBody>
          <a:bodyPr>
            <a:normAutofit/>
          </a:bodyPr>
          <a:lstStyle/>
          <a:p>
            <a:pPr marL="226800"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konomický &amp; sociální pokrok</a:t>
            </a:r>
          </a:p>
          <a:p>
            <a:pPr marL="468000" lvl="1"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vyšší reálné příjmy → vyšší disponibilní příjmy</a:t>
            </a:r>
          </a:p>
          <a:p>
            <a:pPr marL="468000" lvl="1"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vyšší vzdělání</a:t>
            </a:r>
          </a:p>
          <a:p>
            <a:pPr marL="468000" lvl="1"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delší placená dovolená</a:t>
            </a:r>
          </a:p>
          <a:p>
            <a:pPr marL="468000" lvl="1"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rozvoj turistické infrastruktury (doprava, turistická zařízení</a:t>
            </a:r>
          </a:p>
          <a:p>
            <a:pPr marL="468000" lvl="1"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dobrý zdravotní stav</a:t>
            </a:r>
          </a:p>
          <a:p>
            <a:pPr marL="468000" lvl="1"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touha cestovat</a:t>
            </a:r>
          </a:p>
          <a:p>
            <a:pPr marL="239400" lvl="1" indent="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None/>
            </a:pPr>
            <a:r>
              <a:rPr lang="cs-CZ" sz="2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  <a:p>
            <a:pPr marL="468000" lvl="1" indent="-2520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omezení týkající se cestování </a:t>
            </a:r>
          </a:p>
          <a:p>
            <a:pPr marL="239400" lvl="1" indent="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None/>
            </a:pPr>
            <a:endParaRPr lang="cs-CZ" sz="2000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9400" lvl="1" indent="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None/>
            </a:pPr>
            <a:r>
              <a:rPr lang="cs-CZ" sz="2000" b="1" cap="none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2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odíl obyvatelstva na turismu patří k důležitým měřítkům životní úrovně dané země</a:t>
            </a:r>
          </a:p>
        </p:txBody>
      </p:sp>
    </p:spTree>
    <p:extLst>
      <p:ext uri="{BB962C8B-B14F-4D97-AF65-F5344CB8AC3E}">
        <p14:creationId xmlns:p14="http://schemas.microsoft.com/office/powerpoint/2010/main" val="3447734324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8199</TotalTime>
  <Words>3292</Words>
  <Application>Microsoft Office PowerPoint</Application>
  <PresentationFormat>Širokoúhlá obrazovka</PresentationFormat>
  <Paragraphs>319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Arial</vt:lpstr>
      <vt:lpstr>Constantia</vt:lpstr>
      <vt:lpstr>Times New Roman</vt:lpstr>
      <vt:lpstr>Tw Cen MT</vt:lpstr>
      <vt:lpstr>Wingdings</vt:lpstr>
      <vt:lpstr>Kapka</vt:lpstr>
      <vt:lpstr>Prezentace aplikace PowerPoint</vt:lpstr>
      <vt:lpstr>Úvod do předmětu</vt:lpstr>
      <vt:lpstr>Úvod do předmětu</vt:lpstr>
      <vt:lpstr>LITERATURA</vt:lpstr>
      <vt:lpstr>úvod</vt:lpstr>
      <vt:lpstr>turismus</vt:lpstr>
      <vt:lpstr>Základní terminologie</vt:lpstr>
      <vt:lpstr>Základní terminologie</vt:lpstr>
      <vt:lpstr>příčiny rozvoje turismu</vt:lpstr>
      <vt:lpstr>Pozitiva turismu</vt:lpstr>
      <vt:lpstr>Negativa turismu</vt:lpstr>
      <vt:lpstr>Nové trendy v turismu</vt:lpstr>
      <vt:lpstr>bariéry</vt:lpstr>
      <vt:lpstr>Kritéria při výběru destinace</vt:lpstr>
      <vt:lpstr>typy turismu</vt:lpstr>
      <vt:lpstr>Kulturní turismus</vt:lpstr>
      <vt:lpstr>způsoby ochrany kulturního dědictví</vt:lpstr>
      <vt:lpstr>Kulturní památka</vt:lpstr>
      <vt:lpstr>Národní kulturní památka</vt:lpstr>
      <vt:lpstr>Památková rezervace</vt:lpstr>
      <vt:lpstr>Památková zóna</vt:lpstr>
      <vt:lpstr>Památková zóna</vt:lpstr>
      <vt:lpstr>PLOŠNĚ CHRÁNĚNÉ URBANISTICKÉ CELKY</vt:lpstr>
      <vt:lpstr>Kulturní dědictví a UNESCO</vt:lpstr>
      <vt:lpstr>Památky unesco v čr</vt:lpstr>
      <vt:lpstr>Památky unesco v čr</vt:lpstr>
      <vt:lpstr>Nehmotné Památky unesco v čr</vt:lpstr>
      <vt:lpstr>Indikativní seznam unesco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Radmila Dluhošová</dc:creator>
  <cp:lastModifiedBy>Radmila Dluhošová</cp:lastModifiedBy>
  <cp:revision>213</cp:revision>
  <dcterms:created xsi:type="dcterms:W3CDTF">2023-09-18T21:08:40Z</dcterms:created>
  <dcterms:modified xsi:type="dcterms:W3CDTF">2024-09-02T21:12:00Z</dcterms:modified>
</cp:coreProperties>
</file>