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78" r:id="rId3"/>
    <p:sldId id="279" r:id="rId4"/>
    <p:sldId id="270" r:id="rId5"/>
    <p:sldId id="579" r:id="rId6"/>
    <p:sldId id="585" r:id="rId7"/>
    <p:sldId id="582" r:id="rId8"/>
    <p:sldId id="586" r:id="rId9"/>
    <p:sldId id="583" r:id="rId10"/>
    <p:sldId id="587" r:id="rId11"/>
    <p:sldId id="584" r:id="rId12"/>
    <p:sldId id="5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Kulturní turismus a jeho Specifické formy 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Turismus </a:t>
            </a:r>
            <a:r>
              <a:rPr lang="cs-CZ" b="1" cap="none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x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památková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888000"/>
          </a:xfrm>
        </p:spPr>
        <p:txBody>
          <a:bodyPr>
            <a:normAutofit fontScale="5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využití kulturního dědictví limitováno závažnými  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problémy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&amp; nevratná poškození kulturně-historického dědictví zejména v posledních 70 letech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pokračující nedostatečná údržba &amp; zajištění tohoto dědictví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ohrožení ekonomicky motivovanými tlaky (náhrada novostavbami, modernizace, rekonstrukce)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kulturního turismu ovlivněn 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vztahy mezi dvěma hlavními sektory – turismem 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památkovou péčí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j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ádro sporů – úhel pohledu na kulturní památky </a:t>
            </a:r>
            <a:r>
              <a:rPr lang="cs-CZ" sz="36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důležitý je konsensus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3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Specifické formy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61600"/>
          </a:xfrm>
        </p:spPr>
        <p:txBody>
          <a:bodyPr>
            <a:normAutofit fontScale="8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různorodé </a:t>
            </a: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destinace (místa, památky, instituce, festivaly, akce), motivy, potřeby &amp; přání → specializované typy turismu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akcent na </a:t>
            </a:r>
            <a:r>
              <a:rPr lang="cs-CZ" sz="2400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poznání historie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sakrální / církevní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kastelologický</a:t>
            </a: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urbánní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rurální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industriální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montánní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militární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temný</a:t>
            </a:r>
            <a:endParaRPr lang="cs-CZ" sz="24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gastronomický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akcent na </a:t>
            </a:r>
            <a:r>
              <a:rPr lang="cs-CZ" sz="2400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poznání kultury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literární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filmový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0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Primární nabídka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potenciál destinace / lokalizační předpoklady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ovlivňují charakter &amp; rozsah produktu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potenciál / předpoklady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krajina, její reliéf, pozoruhodnosti, útvary (pohoří, roviny, skalní města, sopky, jeskyně, propasti)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odstvo (vodní plochy &amp; toky – moře, oceány, jezera, vodopády, přehrady)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lóra &amp; fauna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</a:t>
            </a:r>
            <a:endParaRPr lang="cs-CZ" sz="78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kulturně-historický potenciál / předpoklady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 historické památky &amp; soubory (architektonické, technické, památníky, pomníky)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zařízení (muzea, galerie, divadla, kluby, hvězdárny, planetária) 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kulturní, společenské, církevní &amp; sportovní akce &amp;  události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lní doplňkovou funkci k atraktivitám přírodního charakteru</a:t>
            </a:r>
          </a:p>
          <a:p>
            <a:pPr marL="239400" lvl="2" indent="0">
              <a:buClr>
                <a:schemeClr val="accent1">
                  <a:lumMod val="75000"/>
                </a:schemeClr>
              </a:buClr>
              <a:buNone/>
            </a:pP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6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Sekundární nabídka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736000" cy="525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sekundární potenciál destinace / realizační předpoklady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(nutný pro rozvoj primárního potenciálu)</a:t>
            </a:r>
            <a:endParaRPr lang="cs-CZ" b="1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všechny druhy zařízení &amp; jejich služby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ubytovací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stravovací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infrastruktura (včetně dopravy umožňující sportovně-rekreační vyžití – běžkařské trati, turistické trasy (cca 40.000 km), naučné stezky (cca 350), tematické stezky, cyklotrasy, lanovky)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sportovně rekreační zařízení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infrastruktura – CK, TIC, společensko-zábavní centra, veletržní areály, kongresová centra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a technická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20554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628000" cy="5742000"/>
          </a:xfrm>
        </p:spPr>
        <p:txBody>
          <a:bodyPr>
            <a:noAutofit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cs-CZ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cs-CZ" b="1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endParaRPr lang="cs-CZ" b="1" i="1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zaměřený na kulturní dědictví &amp; tradice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znamená cestování za zážitky &amp; aktivitami 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uspokojuje duchovní potřeby lidí – vzdělávání, poznávání, poučení, zábava, rozptýlení</a:t>
            </a:r>
          </a:p>
          <a:p>
            <a:pPr marL="25200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společenskou &amp; kulturní úroveň lidí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široký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rozsah tematických aktivit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historie, kultury, kulturního dědictví, památek, artefaktů, zvyků, tradic, způsobu života, náboženství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návštěva 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 historických objektů, kulturních institucí, společenských &amp; zábavních center… 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prolíná se s dalšími typy, často od nich obtížně oddělitelný (pobytový, kongresový, rekreační, lázeňský)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každá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cesta může být určitou formou kulturního turismu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mnoho různých specifických forem</a:t>
            </a:r>
            <a:b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vnímán j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 samostatná kategorie od konce 70. let 20. století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říčiny rozvoje 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proměna ekonomiky z industriální v informační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vzestup střední třídy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rostoucí vzdělanost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obliba alternativních životních postojů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poptávka po autentickém prožitku </a:t>
            </a:r>
            <a:r>
              <a:rPr lang="cs-CZ" sz="7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cs-CZ" sz="78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nabídky kulturních institucí</a:t>
            </a:r>
          </a:p>
          <a:p>
            <a:pPr marL="252000" lvl="1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okrajového motivu typického pro vzdělanější &amp; bohatší vrstvy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rozšířený fenomén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rvky kulturního turismu má i vlastivědná turistika &amp; školní výlety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přírodních, archeologických, etnografických, historických &amp; uměleckých památek na území vlastního regionu / státu 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cs-CZ" sz="78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zájmu návštěvníků o regionální historii, zprostředkování všestranného poznání domova</a:t>
            </a:r>
          </a:p>
        </p:txBody>
      </p:sp>
    </p:spTree>
    <p:extLst>
      <p:ext uri="{BB962C8B-B14F-4D97-AF65-F5344CB8AC3E}">
        <p14:creationId xmlns:p14="http://schemas.microsoft.com/office/powerpoint/2010/main" val="15330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destinace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88000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stát, region, město, obec s významnou nabídkou kultury &amp; zařízení nabízející kulturní produkty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istorická městská centra, historické &amp; památkové objekty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lidová architektura &amp; skanzeny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instituce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technické památky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historická bojiště, vojenské hřbitovy &amp; památníky bitev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 parky &amp; zahrady (často s dekorativními stavbami – altánky, fontány, sochy)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botanické zahrady &amp; arboreta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zoologické zahrady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archeologické lokality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festivaly, folklorní slavnosti, náboženské &amp; tradiční poutě, řemesla &amp; řemeslné dílny</a:t>
            </a:r>
          </a:p>
          <a:p>
            <a:pPr marL="468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živá kultura –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činností různých sdružení, spolků, souborů i jednotlivců</a:t>
            </a:r>
          </a:p>
          <a:p>
            <a:pPr marL="684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stavění májky, koledování, pletení pomlázek, zdobení vajíček… </a:t>
            </a:r>
          </a:p>
          <a:p>
            <a:pPr marL="684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i="1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Jabkancová</a:t>
            </a:r>
            <a:r>
              <a:rPr lang="cs-CZ" sz="7800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pouť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obnovená tradice u příležitosti svátku sv. Kateřiny v České Třebové </a:t>
            </a:r>
          </a:p>
          <a:p>
            <a:pPr marL="684000" lvl="1"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i="1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Pašijové hry 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Hořicích na Šumavě – obnovená tradice (1989); první uvedení zaznamenáno 1816, 1893 otevřeno divadlo &amp; 40.000 diváků; tradice přerušena 1948, v 60. letech zbořeno divadlo</a:t>
            </a:r>
            <a:br>
              <a:rPr lang="cs-CZ" sz="78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86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1" indent="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None/>
            </a:pPr>
            <a:b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80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Cíle kulturního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004000"/>
          </a:xfrm>
        </p:spPr>
        <p:txBody>
          <a:bodyPr>
            <a:noAutofit/>
          </a:bodyPr>
          <a:lstStyle/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kulturních zdrojů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interpretace kulturního dědictví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autentické zkušenosti návštěvníků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multiplikace pozitivních dopadů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eliminace negativních dopadů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None/>
            </a:pPr>
            <a:endParaRPr lang="cs-CZ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4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Pozitivní dopady kulturního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472000"/>
          </a:xfrm>
        </p:spPr>
        <p:txBody>
          <a:bodyPr>
            <a:noAutofit/>
          </a:bodyPr>
          <a:lstStyle/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zdroje 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ochranu, rekonstrukci &amp; rozvoj kulturního &amp; historického dědictví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&amp; obnova tradičních řemesel &amp; tradic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posilování pocitu hrdosti, sounáležitosti &amp; vlastní identity komunity / regionu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podpora porozumění &amp; dialogu mezi kulturami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rozšiřování kulturních horizontů cílové komunity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mladé generace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kvality života obyvatel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jedinečného charakteru sídla</a:t>
            </a:r>
          </a:p>
          <a:p>
            <a:pPr indent="-252000"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 nových služeb &amp; aktivit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4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Negativní dopady kulturního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32000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&amp; opotřebování památek &amp; kulturních zdrojů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komercializace lokální kultury &amp; tradic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autenticity &amp; historické pravdivosti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kulturní identity dané komunity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ovlivňování &amp; narušování životního stylu místních občanů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vzrůstající polarizace mezi těmi, kdo z mají / nemají prospěch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selektivita &amp; nerovnováha v přístupu ke kulturnímu dědictví mezi jednotlivými destinacemi</a:t>
            </a:r>
          </a:p>
          <a:p>
            <a:pPr marL="25200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dopady na integritu místa / památky stále naléhavější problém → regulace množství turistů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kultury, kulturních dějin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kulturního dědictví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rozvoj kulturního turismu</a:t>
            </a:r>
          </a:p>
          <a:p>
            <a:pPr marL="25200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sz="8000" b="1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limity jejich využití v zájmu jejich ochrany proti devastaci</a:t>
            </a: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2401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13336</TotalTime>
  <Words>841</Words>
  <Application>Microsoft Office PowerPoint</Application>
  <PresentationFormat>Širokoúhlá obrazovka</PresentationFormat>
  <Paragraphs>121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Primární nabídka</vt:lpstr>
      <vt:lpstr>Sekundární nabídka</vt:lpstr>
      <vt:lpstr>Kulturní turismus</vt:lpstr>
      <vt:lpstr>Kulturní turismus</vt:lpstr>
      <vt:lpstr>Kulturní destinace</vt:lpstr>
      <vt:lpstr>Cíle kulturního turismu</vt:lpstr>
      <vt:lpstr>Pozitivní dopady kulturního turismu</vt:lpstr>
      <vt:lpstr>Negativní dopady kulturního turismu</vt:lpstr>
      <vt:lpstr>Turismus x památková péče</vt:lpstr>
      <vt:lpstr>Specifické formy turismu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230</cp:revision>
  <dcterms:created xsi:type="dcterms:W3CDTF">2023-09-18T21:08:40Z</dcterms:created>
  <dcterms:modified xsi:type="dcterms:W3CDTF">2024-09-05T13:02:43Z</dcterms:modified>
</cp:coreProperties>
</file>