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617" r:id="rId3"/>
    <p:sldId id="613" r:id="rId4"/>
    <p:sldId id="561" r:id="rId5"/>
    <p:sldId id="579" r:id="rId6"/>
    <p:sldId id="618" r:id="rId7"/>
    <p:sldId id="580" r:id="rId8"/>
    <p:sldId id="581" r:id="rId9"/>
    <p:sldId id="619" r:id="rId10"/>
    <p:sldId id="582" r:id="rId11"/>
    <p:sldId id="614" r:id="rId12"/>
    <p:sldId id="583" r:id="rId13"/>
    <p:sldId id="584" r:id="rId14"/>
    <p:sldId id="620" r:id="rId15"/>
    <p:sldId id="621" r:id="rId16"/>
    <p:sldId id="622" r:id="rId17"/>
    <p:sldId id="623" r:id="rId18"/>
    <p:sldId id="616" r:id="rId19"/>
    <p:sldId id="626" r:id="rId20"/>
    <p:sldId id="624" r:id="rId21"/>
    <p:sldId id="57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8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9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24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6707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9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70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19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154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27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0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2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7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1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1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4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6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15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3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B42D80C-6458-49E5-99F4-1FF28EE7ED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95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91" b="15274"/>
          <a:stretch/>
        </p:blipFill>
        <p:spPr>
          <a:xfrm>
            <a:off x="0" y="0"/>
            <a:ext cx="12204000" cy="723392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7F41B8C1-FD79-44FE-9654-6B0EFC54A72E}"/>
              </a:ext>
            </a:extLst>
          </p:cNvPr>
          <p:cNvSpPr txBox="1">
            <a:spLocks/>
          </p:cNvSpPr>
          <p:nvPr/>
        </p:nvSpPr>
        <p:spPr>
          <a:xfrm>
            <a:off x="0" y="4043985"/>
            <a:ext cx="12204000" cy="25092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z="6600" b="1" dirty="0">
                <a:solidFill>
                  <a:srgbClr val="C00000"/>
                </a:solidFill>
                <a:latin typeface="Constantia" panose="02030602050306030303" pitchFamily="18" charset="0"/>
              </a:rPr>
              <a:t>Paměťové instituce</a:t>
            </a:r>
          </a:p>
          <a:p>
            <a:r>
              <a:rPr lang="cs-CZ" sz="6600" b="1" dirty="0">
                <a:solidFill>
                  <a:srgbClr val="C00000"/>
                </a:solidFill>
                <a:latin typeface="Constantia" panose="02030602050306030303" pitchFamily="18" charset="0"/>
              </a:rPr>
              <a:t>Instalované objekty</a:t>
            </a:r>
          </a:p>
        </p:txBody>
      </p:sp>
    </p:spTree>
    <p:extLst>
      <p:ext uri="{BB962C8B-B14F-4D97-AF65-F5344CB8AC3E}">
        <p14:creationId xmlns:p14="http://schemas.microsoft.com/office/powerpoint/2010/main" val="2342338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Přínosy muzeí a galerií cestovnímu ruchu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796000"/>
          </a:xfrm>
        </p:spPr>
        <p:txBody>
          <a:bodyPr>
            <a:normAutofit fontScale="25000" lnSpcReduction="20000"/>
          </a:bodyPr>
          <a:lstStyle/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prezentace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atraktivních exponátů ukrytých v depozitářích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jedinečný &amp; neopakovatelný zážitek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způsob prezentace – příběh, moderní technologie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téma &amp; program výstav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zvýšení x propad návštěvnosti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prostředí – reprezentativní historické budovy, nové budovy, opuštěné průmyslové stavby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genius loci – místo, budova muzea &amp; její okolí, událost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moderní vybavení odpovídající současným potřebám návštěvníků i muzejníků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doprovodné produkty – katalogy, reprodukce děl (pohlednice, plakáty), upomínkové předměty 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personál instituce (od pokladny až po obslužný lektorský personál)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ystupování zaměstnanců v tzv. první linii (ovlivní pocity z návštěvy celého objektu)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práce s veřejností (ovlivňuje návštěvnost </a:t>
            </a:r>
            <a:r>
              <a:rPr lang="cs-CZ" sz="72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veřejné mínění)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spolupráce s cestovními kancelářemi, agenturami </a:t>
            </a:r>
            <a:r>
              <a:rPr lang="cs-CZ" sz="72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dalšími zprostředkovateli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řada objevných &amp; přitažlivých výstav unikne pozornosti návštěvníků díky nenápadné propagaci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expozice v minulosti – reprezentační vizitky kvality sbírek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expozice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 současnosti –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vzdělávací funkce, tj. poznávání historie &amp; ovlivnění hodnotové orientace lidí</a:t>
            </a:r>
            <a:b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8000" cap="none" dirty="0">
              <a:solidFill>
                <a:srgbClr val="C0000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9437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62C09-854C-474D-95F1-EBC5D78EB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0000" y="1300784"/>
            <a:ext cx="10332000" cy="190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Instalované objekty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20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Instalované objekty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4824000"/>
          </a:xfrm>
        </p:spPr>
        <p:txBody>
          <a:bodyPr>
            <a:normAutofit/>
          </a:bodyPr>
          <a:lstStyle/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zpřístupnění významného objektu, </a:t>
            </a:r>
            <a:r>
              <a:rPr lang="cs-CZ" sz="2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tj.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vystavení samotné architektury, včetně vnitřního zařízení 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zahrnují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hrady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zámky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šlechtická sídla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klášterní komplexy 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vč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etně jejich uměleckých sbírek &amp; historického mobiliáře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zpřístupněné veřejnosti v rámci různých prohlídkových okruhů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9345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Hrady &amp; zámky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544000"/>
          </a:xfrm>
        </p:spPr>
        <p:txBody>
          <a:bodyPr>
            <a:normAutofit fontScale="25000" lnSpcReduction="20000"/>
          </a:bodyPr>
          <a:lstStyle/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s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běratelská činnost majitelů prezentována úzkému okruhu lidí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reprezentace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16. století – soukromé fondy (zejména knižní) odkazovány k veřejnému využití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18. století –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s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běratelská činnost předmětem vědeckého zájmu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vznik muzeí &amp; galerií zpřístupněných široké veřejnosti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1801 –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hrad Frýdlant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zpřístupněn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 (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v klasické podobě) majiteli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Clam-Gallasy</a:t>
            </a:r>
            <a:endParaRPr lang="cs-CZ" sz="8000" cap="none" dirty="0">
              <a:solidFill>
                <a:srgbClr val="C00000"/>
              </a:solidFill>
              <a:effectLst/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rodové sbírky, rodinné podobiznami, zbrojnice, památky na Albrechta z Valdštejna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historické oděvy frýdlantských zaměstnanců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c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ca 1850 – Karel Jaromír Erben uspořádal rodový archiv &amp; zpracoval 1. text pro hradní průvodce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19. století – Karlštejn, Točník,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Helfštýn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, Křivoklát (s archeologickými nálezy ze Stradonic), Buchlov, Úsov (lesnické &amp; lovecké sbírky Liechtensteinů + exponáty z cest po Africe &amp; Americe)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19. / 20. století – stavebně upraveny &amp; zpřístupněny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K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okořín (Václav Špaček), Bouzov, Loket,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Trúba</a:t>
            </a:r>
            <a:endParaRPr lang="cs-CZ" sz="8000" cap="none" dirty="0">
              <a:solidFill>
                <a:srgbClr val="C00000"/>
              </a:solidFill>
              <a:effectLst/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1918 – zákonem 61/1918 zrušeno šlechtictví, řády a titul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1919 –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zákonem 215/1919 přijata první pozemková reforma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2088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Hrady &amp; zámky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256000"/>
          </a:xfrm>
        </p:spPr>
        <p:txBody>
          <a:bodyPr>
            <a:normAutofit fontScale="25000" lnSpcReduction="20000"/>
          </a:bodyPr>
          <a:lstStyle/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změna majetkoprávních poměrů ALE zpřístupněny objekty soukromé, obecní &amp; státní – Konopiště (majetek Habsbursko-Lotrinské dynastie), Křivoklát, Rožmberk, Jindřichův Hradec, Opočno, Pernštejn, Mnichovo Hradiště, Náchod, Hořovice, Hrubý Rohozec, Lešná, Lednicko-Valtický areál &amp; všechna sídla jihočeských Schwarzenbergů – Hluboká nad Vltavou, Český Krumlov, Třeboň &amp; Ohrada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p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rovádělo se v reprezentačních prostorách (aby majitelé nebyli omezováni nebo rušeni)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návštěvní řády – omezený vstup v době počasí „trvale chladného, deštivého a nepříznivého“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turistická sezona – duben (březen) – říjen (září)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pozornost věnována výchovnému hledisku, např. zvýhodněné vstupy školních dětí &amp; mládeže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některé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objekty přístupné pro vědecká bádání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některé památky v péči spolků &amp; družstev, např.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Košumberk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, Rabí, Kunětická hora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některé památky využity pro hospodářské účely – Švihov (sklady &amp; sýpka), Kaceřov (sklady), Nové Hrady (kancelářské prostory), Chudenice (kancelářské prostory)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2. světová válka – některé objekty pro návštěvníky uzavřené, některé v provozu –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K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arlštejn, některé využity pro potřeby říše, z mnohých umělecké předměty &amp; sbírky uloupeny (některé se nevrátily)</a:t>
            </a:r>
          </a:p>
        </p:txBody>
      </p:sp>
    </p:spTree>
    <p:extLst>
      <p:ext uri="{BB962C8B-B14F-4D97-AF65-F5344CB8AC3E}">
        <p14:creationId xmlns:p14="http://schemas.microsoft.com/office/powerpoint/2010/main" val="2472803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Hrady &amp; zámky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08000"/>
            <a:ext cx="11520000" cy="5724000"/>
          </a:xfrm>
        </p:spPr>
        <p:txBody>
          <a:bodyPr>
            <a:normAutofit fontScale="25000" lnSpcReduction="20000"/>
          </a:bodyPr>
          <a:lstStyle/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po 2. světové válce – konfiskační dekrety prezidenta republiky Edvarda Beneše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vlastnictví ČSR 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dekret č. 12 (21. 6. 1945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)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o konfiskaci a urychleném rozdělení zemědělského majetku Němců, Maďarů, jakož i zrádců a nepřátel českého a slovenského národa – 496 hradů &amp; zámků včetně jejich vnitřního zařízení převedeno do majetku státu (konfiskace s okamžitou platností &amp; bez náhrady)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konfiskovány byly i movité památky, včetně archivů, knihoven, sbírek všeho druhu &amp; mobiliáře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zákon č. 137/1946 Sb. O národních kulturních komisích pro správu státního kulturního majetku – vybráno prvních 47 objektů určených pro zpřístupnění veřejnosti pro své historické, umělecké &amp; architektonické hodnoty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so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ubor reprezentoval chronologický přehled architektonického vývoje &amp; jednotlivých slohů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středověk – Jindřichův Hradec, Frýdlant, Horšovský Týn, Švihov, Hrubý Rohozec, Nové Hrady (starý zámek), Pernštejn, Šternberk, Buchlov, Blatná</a:t>
            </a:r>
            <a:endParaRPr lang="cs-CZ" sz="7800" cap="none" dirty="0">
              <a:solidFill>
                <a:srgbClr val="C00000"/>
              </a:solidFill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renesance – Litomyšl, Opočno, Náměšť nad Oslavou, Velké Losiny, Telč, Bučovice, Červená Lhota, Moravský Krumlov</a:t>
            </a:r>
            <a:endParaRPr lang="cs-CZ" sz="7800" cap="none" dirty="0">
              <a:solidFill>
                <a:srgbClr val="C00000"/>
              </a:solidFill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baroko – Náchod, Libochovice, Mnichovo Hradiště, Klášterec nad Ohří, Bruntál, Jemniště, Krásný Dvůr, Hořovice, Veltrusy, Jaroměřice nad Rokytnou, Milotice, Buchlovice, Slavkov, Vizovice, Dačice, Dobříš, Kozel u Šťáhlav, Valtice, </a:t>
            </a:r>
            <a:r>
              <a:rPr lang="cs-CZ" sz="78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Lysiceu</a:t>
            </a:r>
            <a:endParaRPr lang="cs-CZ" sz="7800" cap="none" dirty="0">
              <a:solidFill>
                <a:srgbClr val="C00000"/>
              </a:solidFill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empír až romantismus – Ratibořice, Velké Březno, Kynžvart, Rožmberk, Sychrov, Žleby, Hrádek u Nechanic, Lednice, </a:t>
            </a:r>
            <a:r>
              <a:rPr lang="cs-CZ" sz="78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Vízmberk</a:t>
            </a: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, Bouzov</a:t>
            </a:r>
            <a:endParaRPr lang="cs-CZ" sz="7800" cap="none" dirty="0">
              <a:solidFill>
                <a:srgbClr val="C00000"/>
              </a:solidFill>
              <a:latin typeface="Constantia" panose="02030602050306030303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997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Hrady &amp; zámky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92000" cy="5400000"/>
          </a:xfrm>
        </p:spPr>
        <p:txBody>
          <a:bodyPr>
            <a:normAutofit fontScale="25000" lnSpcReduction="20000"/>
          </a:bodyPr>
          <a:lstStyle/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zákon 142/1947 Sb. o revizi první pozemkové reformy (týkal se např. Českého Šternberka, Častolovic, objektů z majetku Lobkoviců, majetků Kinských, </a:t>
            </a:r>
            <a:r>
              <a:rPr lang="cs-CZ" sz="78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Kolowratů</a:t>
            </a: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ad.) 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zákon 143/1947 Sb. – speciálně řešil převod rozsáhlých majetků hlubocké větve Schwarzenbergů (Hluboká, Český Krumlov, Třeboň, Ohrada)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zákon 46/1948 Sb. o nové pozemkové reformě – dokončil vyvlastňovací proces</a:t>
            </a:r>
            <a:endParaRPr lang="cs-CZ" sz="7800" cap="none" dirty="0">
              <a:solidFill>
                <a:srgbClr val="C0000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1952 – převodem od České obce sokolské – Točník, Žebrák, Velhartice, Bezděz, Krakovec, Trosky, Lipnice nad Sázavou; další spolky –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1953 R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abí, 1954 Kunětická hora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1951 – registrováno 97 zpřístupněných státních hradů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&amp;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zámků, 1952 – 110, 1953 – 131; řada dalších ve správě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NV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&amp; až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 další fázi některé přeřazeny</a:t>
            </a:r>
            <a:endParaRPr lang="cs-CZ" sz="8000" cap="none" dirty="0">
              <a:solidFill>
                <a:srgbClr val="C0000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zákon 22/1958 Sb. o kulturních památkách → Státní ústav památkové péče </a:t>
            </a:r>
            <a:r>
              <a:rPr lang="cs-CZ" sz="72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(správa památkových objektů)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1990 – restituční zákony → vrácení památkových objektů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&amp;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stovky tisíc předmětů mobiliáře 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ěkteré hrady </a:t>
            </a:r>
            <a:r>
              <a:rPr lang="cs-CZ" sz="72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&amp; </a:t>
            </a: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zámky zůstaly přístupné veřejnosti – Český Šternberk, Jemniště, Častolovice, Orlík, Blatná, Chlumec </a:t>
            </a:r>
            <a:r>
              <a:rPr lang="cs-CZ" sz="78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 Cidlinou, Kost, Rychnov nad Kněžnou, Doudleby nad Orlicí, Boskovice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jiné byly uzavřené – Skalka, Nové Hrady u Vysokého Mýta (zároveň rozprodán mobiliář)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některé byly </a:t>
            </a: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rozprodány</a:t>
            </a:r>
          </a:p>
        </p:txBody>
      </p:sp>
    </p:spTree>
    <p:extLst>
      <p:ext uri="{BB962C8B-B14F-4D97-AF65-F5344CB8AC3E}">
        <p14:creationId xmlns:p14="http://schemas.microsoft.com/office/powerpoint/2010/main" val="741286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Hrady &amp; zámky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92000" cy="5688000"/>
          </a:xfrm>
        </p:spPr>
        <p:txBody>
          <a:bodyPr>
            <a:normAutofit fontScale="25000" lnSpcReduction="20000"/>
          </a:bodyPr>
          <a:lstStyle/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zákon 172/1991 Sb. o majetku obcí – vlastníky mnoha zpřístupněných hradů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&amp;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zámků se staly obce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některé své majetky následně prodaly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jiné </a:t>
            </a:r>
            <a:r>
              <a:rPr lang="cs-CZ" sz="78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udržují zpřístupněné – Valdštejn, Pecka, Humprecht, Svojanov, Slavkov, Loket – úroveň prezentace ovlivněna změnami zastupitelstev, lokálními zájmy, úrovní kulturního povědomí</a:t>
            </a:r>
            <a:endParaRPr lang="cs-CZ" sz="7800" cap="none" dirty="0">
              <a:solidFill>
                <a:srgbClr val="C0000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noví vlastníci – kupují zámecké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&amp;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hradní areály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&amp;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zpřístupňují je – Chyše, Korozluky, Štáblovice</a:t>
            </a:r>
            <a:endParaRPr lang="cs-CZ" sz="8000" cap="none" dirty="0">
              <a:solidFill>
                <a:srgbClr val="C0000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nové hrady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&amp;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zámky ve vlastnictví státním, soukromém i samospráv se pro návštěvníky průběžně otevírají i uzavírají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cs-CZ" sz="8000" cap="none" dirty="0">
              <a:solidFill>
                <a:srgbClr val="C00000"/>
              </a:solidFill>
              <a:effectLst/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hrady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&amp;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zámky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představují mimořádnou hodnotu evropského i světového významu 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představují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jednu z nejvýznamnějších součástí našeho kulturního dědictví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měly by být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uchovány ve své jedinečnosti a celistvosti</a:t>
            </a:r>
            <a:endParaRPr lang="cs-CZ" sz="8000" cap="none" dirty="0">
              <a:solidFill>
                <a:srgbClr val="C0000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neměly by být vystaveny krátkodobým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&amp;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subjektivistickým tendencím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neměly by být vystaveny tlakům na neadekvátní komercializaci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&amp;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využívání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8000" cap="none" dirty="0">
              <a:solidFill>
                <a:srgbClr val="C0000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6951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kláštery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796000"/>
          </a:xfrm>
        </p:spPr>
        <p:txBody>
          <a:bodyPr>
            <a:normAutofit fontScale="25000" lnSpcReduction="20000"/>
          </a:bodyPr>
          <a:lstStyle/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dlouhá křesťanská tradice Českých zemí → množství sakrálních staveb → nejvýznamnější – kláštery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nositel vzdělanosti </a:t>
            </a: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&amp;</a:t>
            </a: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písemnictví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držitel velkého majetku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cca 976 –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konvent </a:t>
            </a:r>
            <a:r>
              <a:rPr lang="cs-CZ" sz="8000" b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benediktinek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při kostele svatého Jiří na Pražském hradě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993 –  benediktinský Břevnovský klášter v </a:t>
            </a:r>
            <a:r>
              <a:rPr lang="cs-CZ" sz="8000" cap="none" dirty="0" smtClean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Praze (dochovaná románská krypta)</a:t>
            </a:r>
            <a:endParaRPr lang="cs-CZ" sz="8000" cap="none" dirty="0">
              <a:solidFill>
                <a:srgbClr val="C0000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ostupně příchod dalších mnišských řádů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zakládání městských i venkovských klášterů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enkovské budovány s opevněním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&amp;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hospodářskými objekty, patřily jim okolní vesnice</a:t>
            </a:r>
            <a:endParaRPr lang="cs-CZ" sz="8000" cap="none" dirty="0">
              <a:solidFill>
                <a:srgbClr val="C0000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městské budovány bez hospodářských objektů, často v chudinských čtvrtích na </a:t>
            </a:r>
            <a:r>
              <a:rPr lang="cs-CZ" sz="8000" cap="none" dirty="0" smtClean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periferii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 smtClean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1115 </a:t>
            </a:r>
            <a:r>
              <a:rPr lang="la-001" sz="8000" cap="none" dirty="0" smtClean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8000" cap="none" dirty="0" smtClean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benediktinský klášter v Kladrubech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1142 </a:t>
            </a:r>
            <a:r>
              <a:rPr lang="la-001" sz="8000" cap="none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–</a:t>
            </a:r>
            <a:r>
              <a:rPr lang="cs-CZ" sz="8000" cap="none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  <a:r>
              <a:rPr lang="cs-CZ" sz="8000" b="1" cap="none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cisterciácký</a:t>
            </a:r>
            <a:r>
              <a:rPr lang="cs-CZ" sz="8000" cap="none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 Sedlecký klášter</a:t>
            </a:r>
            <a:endParaRPr lang="cs-CZ" sz="8000" cap="none" dirty="0" smtClean="0">
              <a:solidFill>
                <a:srgbClr val="C0000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 smtClean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1143 </a:t>
            </a:r>
            <a:r>
              <a:rPr lang="la-001" sz="8000" cap="none" dirty="0" smtClean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8000" cap="none" dirty="0" smtClean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b="1" cap="none" dirty="0" smtClean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premonstrátský</a:t>
            </a:r>
            <a:r>
              <a:rPr lang="cs-CZ" sz="8000" cap="none" dirty="0" smtClean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Strahovský klášter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 smtClean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cca 1144 </a:t>
            </a:r>
            <a:r>
              <a:rPr lang="la-001" sz="8000" cap="none" dirty="0" smtClean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8000" cap="none" dirty="0" smtClean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ženský premonstrátský klášter v Doksanech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 smtClean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1144 </a:t>
            </a:r>
            <a:r>
              <a:rPr lang="la-001" sz="8000" cap="none" dirty="0" smtClean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8000" cap="none" dirty="0" smtClean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cisterciácký klášter Plasy</a:t>
            </a:r>
            <a:endParaRPr lang="cs-CZ" sz="8000" cap="none" dirty="0">
              <a:solidFill>
                <a:srgbClr val="C0000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1158 </a:t>
            </a:r>
            <a:r>
              <a:rPr lang="la-001" sz="800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–</a:t>
            </a:r>
            <a:r>
              <a:rPr lang="cs-CZ" sz="800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 1169 </a:t>
            </a:r>
            <a:r>
              <a:rPr lang="la-001" sz="800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–</a:t>
            </a:r>
            <a:r>
              <a:rPr lang="cs-CZ" sz="800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  <a:r>
              <a:rPr lang="cs-CZ" sz="80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J</a:t>
            </a:r>
            <a:r>
              <a:rPr lang="cs-CZ" sz="8000" b="1" cap="none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ohanitská komenda </a:t>
            </a:r>
            <a:r>
              <a:rPr lang="cs-CZ" sz="8000" cap="none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(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</a:rPr>
              <a:t>řád maltézských </a:t>
            </a:r>
            <a:r>
              <a:rPr lang="cs-CZ" sz="8000" cap="none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rytířů) na Malé Straně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 smtClean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1190 </a:t>
            </a:r>
            <a:r>
              <a:rPr lang="la-001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premonstrátský </a:t>
            </a:r>
            <a:r>
              <a:rPr lang="cs-CZ" sz="8000" cap="none" dirty="0" err="1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Loucký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klášter </a:t>
            </a:r>
          </a:p>
        </p:txBody>
      </p:sp>
    </p:spTree>
    <p:extLst>
      <p:ext uri="{BB962C8B-B14F-4D97-AF65-F5344CB8AC3E}">
        <p14:creationId xmlns:p14="http://schemas.microsoft.com/office/powerpoint/2010/main" val="28787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kláštery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076000"/>
          </a:xfrm>
        </p:spPr>
        <p:txBody>
          <a:bodyPr>
            <a:noAutofit/>
          </a:bodyPr>
          <a:lstStyle/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století – husitské války 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řada vypálena 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&amp; 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pobořena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17. století – pobělohorské rekatolizace 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opětovný rozkvět klášterní kultury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18. století – reformy </a:t>
            </a:r>
            <a:r>
              <a:rPr lang="cs-CZ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osefa II. (Sekularizační dekret 1782) 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zrušení klášterů, zákaz některých řádů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20. století – úpadek klášterů v období komunistické vlády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1989 – 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obnova 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&amp;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rekonstrukce klášterních budov 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některé vráceny </a:t>
            </a:r>
            <a:r>
              <a:rPr lang="cs-CZ" cap="none" dirty="0" smtClean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církvi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plní původní funkci sídla řeholního řádu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místo pro pořádání kulturních akcí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cap="none" smtClean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hotely</a:t>
            </a:r>
            <a:endParaRPr lang="cs-CZ" cap="none" dirty="0" smtClean="0">
              <a:solidFill>
                <a:srgbClr val="C0000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137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Ochrana &amp; zpřístupnění </a:t>
            </a:r>
            <a:r>
              <a:rPr lang="cs-CZ" b="1" cap="none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kulturního dědictví</a:t>
            </a:r>
            <a:endParaRPr lang="cs-CZ" b="1" dirty="0">
              <a:solidFill>
                <a:srgbClr val="C0000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796000"/>
          </a:xfrm>
        </p:spPr>
        <p:txBody>
          <a:bodyPr>
            <a:normAutofit/>
          </a:bodyPr>
          <a:lstStyle/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Paměťové instituce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(viz předmět Muzea, galerie a instalované objekty)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muzea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galerie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muzea v přírodě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knihovny, archivy, výzkumné ústavy</a:t>
            </a:r>
            <a:endParaRPr lang="cs-CZ" sz="2000" cap="none" dirty="0">
              <a:solidFill>
                <a:srgbClr val="C0000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Instalované objekty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rgbClr val="C00000"/>
                </a:solidFill>
                <a:latin typeface="Constantia" panose="02030602050306030303" pitchFamily="18" charset="0"/>
              </a:rPr>
              <a:t>hrady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rgbClr val="C00000"/>
                </a:solidFill>
                <a:latin typeface="Constantia" panose="02030602050306030303" pitchFamily="18" charset="0"/>
              </a:rPr>
              <a:t>zámky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rgbClr val="C00000"/>
                </a:solidFill>
                <a:latin typeface="Constantia" panose="02030602050306030303" pitchFamily="18" charset="0"/>
              </a:rPr>
              <a:t>kláštery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6854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kláštery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7960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None/>
            </a:pPr>
            <a:r>
              <a:rPr lang="cs-CZ" sz="8000" cap="none" dirty="0" smtClean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nejnavštěvovanější sakrální památky</a:t>
            </a:r>
            <a:endParaRPr lang="cs-CZ" sz="8000" cap="none" dirty="0">
              <a:solidFill>
                <a:srgbClr val="C00000"/>
              </a:solidFill>
              <a:effectLst/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marL="226800" lvl="1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Strahovský klášter – </a:t>
            </a:r>
            <a:r>
              <a:rPr lang="cs-CZ" sz="7800" cap="none" dirty="0" smtClean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nejstarší premonstrátský, </a:t>
            </a:r>
            <a:r>
              <a:rPr lang="cs-CZ" sz="78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historická knihovna &amp; obrazárna, 1143</a:t>
            </a:r>
          </a:p>
          <a:p>
            <a:pPr marL="226800" lvl="1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72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Katedrála nanebevzetí Panny Marie v </a:t>
            </a:r>
            <a:r>
              <a:rPr lang="cs-CZ" sz="7200" cap="none" dirty="0" smtClean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Sedlci </a:t>
            </a:r>
            <a:r>
              <a:rPr lang="la-001" sz="7200" cap="none" dirty="0" smtClean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–</a:t>
            </a:r>
            <a:r>
              <a:rPr lang="cs-CZ" sz="7200" cap="none" dirty="0" smtClean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 konventní kostel S</a:t>
            </a:r>
            <a:r>
              <a:rPr lang="cs-CZ" sz="7200" cap="none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edleckého kláštera (továrna </a:t>
            </a:r>
            <a:r>
              <a:rPr lang="cs-CZ" sz="7200" cap="none" dirty="0">
                <a:solidFill>
                  <a:srgbClr val="C00000"/>
                </a:solidFill>
                <a:latin typeface="Constantia" panose="02030602050306030303" pitchFamily="18" charset="0"/>
              </a:rPr>
              <a:t>na cigarety)</a:t>
            </a:r>
            <a:endParaRPr lang="cs-CZ" sz="7200" cap="none" dirty="0">
              <a:solidFill>
                <a:srgbClr val="C0000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800" lvl="1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72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Chrám svaté Barbory v Kutné hoře </a:t>
            </a:r>
            <a:r>
              <a:rPr lang="la-001" sz="7200" cap="none" dirty="0" smtClean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–</a:t>
            </a:r>
            <a:r>
              <a:rPr lang="cs-CZ" sz="7200" cap="none" dirty="0" smtClean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 stavba započala 1388, práce zastaveny 1558, dokončen 1905</a:t>
            </a:r>
            <a:endParaRPr lang="cs-CZ" sz="7200" cap="none" dirty="0">
              <a:solidFill>
                <a:srgbClr val="C00000"/>
              </a:solidFill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marL="226800" lvl="1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7800" cap="none" dirty="0" smtClean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Staronová </a:t>
            </a: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synagoga </a:t>
            </a:r>
            <a:r>
              <a:rPr lang="cs-CZ" sz="7800" cap="none" dirty="0" smtClean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(</a:t>
            </a:r>
            <a:r>
              <a:rPr lang="cs-CZ" sz="8000" i="1" cap="none" dirty="0" err="1" smtClean="0">
                <a:latin typeface="Constantia" panose="02030602050306030303" pitchFamily="18" charset="0"/>
              </a:rPr>
              <a:t>Altneuschul</a:t>
            </a:r>
            <a:r>
              <a:rPr lang="cs-CZ" sz="8000" cap="none" dirty="0" smtClean="0">
                <a:latin typeface="Constantia" panose="02030602050306030303" pitchFamily="18" charset="0"/>
              </a:rPr>
              <a:t>) </a:t>
            </a:r>
            <a:r>
              <a:rPr lang="la-001" sz="8000" cap="none" dirty="0" smtClean="0">
                <a:latin typeface="Constantia" panose="02030602050306030303" pitchFamily="18" charset="0"/>
              </a:rPr>
              <a:t>–</a:t>
            </a:r>
            <a:r>
              <a:rPr lang="cs-CZ" sz="8000" cap="none" dirty="0" smtClean="0">
                <a:latin typeface="Constantia" panose="02030602050306030303" pitchFamily="18" charset="0"/>
              </a:rPr>
              <a:t> </a:t>
            </a:r>
            <a:r>
              <a:rPr lang="cs-CZ" sz="7800" cap="none" dirty="0" smtClean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nejstarší </a:t>
            </a: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dochovaná synagoga v </a:t>
            </a:r>
            <a:r>
              <a:rPr lang="cs-CZ" sz="7800" cap="none" dirty="0" smtClean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Evropě, 2. polovina 13. století)</a:t>
            </a:r>
            <a:endParaRPr lang="cs-CZ" sz="7800" cap="none" dirty="0">
              <a:solidFill>
                <a:srgbClr val="C00000"/>
              </a:solidFill>
              <a:effectLst/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marL="226800" lvl="1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Bazilika sv. Petra a Pavla na </a:t>
            </a:r>
            <a:r>
              <a:rPr lang="cs-CZ" sz="7800" cap="none" dirty="0" smtClean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Vyšehradě </a:t>
            </a:r>
            <a:r>
              <a:rPr lang="la-001" sz="7800" cap="none" dirty="0" smtClean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–</a:t>
            </a:r>
            <a:r>
              <a:rPr lang="cs-CZ" sz="7800" cap="none" dirty="0" smtClean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 novogotická přestavba, vnitřní secesní výzdoba, zbytky </a:t>
            </a:r>
            <a:r>
              <a:rPr lang="cs-CZ" sz="78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gotického </a:t>
            </a:r>
            <a:r>
              <a:rPr lang="la-001" sz="7800" cap="none" dirty="0" smtClean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&amp;</a:t>
            </a:r>
            <a:r>
              <a:rPr lang="cs-CZ" sz="7800" cap="none" dirty="0" smtClean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 </a:t>
            </a:r>
            <a:r>
              <a:rPr lang="cs-CZ" sz="78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románského </a:t>
            </a:r>
            <a:r>
              <a:rPr lang="cs-CZ" sz="7800" cap="none" dirty="0" smtClean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zdiva, klenotnice, 1070</a:t>
            </a:r>
            <a:endParaRPr lang="cs-CZ" sz="7800" cap="none" dirty="0">
              <a:solidFill>
                <a:srgbClr val="C00000"/>
              </a:solidFill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marL="226800" lvl="1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Velehrad – významné poutní místo, nejstarší cisterciácké opatství na Moravě, </a:t>
            </a:r>
            <a:r>
              <a:rPr lang="cs-CZ" sz="7800" cap="none" dirty="0" smtClean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1228</a:t>
            </a:r>
          </a:p>
          <a:p>
            <a:pPr marL="226800" lvl="1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7800" cap="none" dirty="0" smtClean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Anežský klášter </a:t>
            </a:r>
            <a:r>
              <a:rPr lang="la-001" sz="7800" cap="none" dirty="0" smtClean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–</a:t>
            </a:r>
            <a:r>
              <a:rPr lang="cs-CZ" sz="7800" cap="none" dirty="0" smtClean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 nejstarší </a:t>
            </a:r>
            <a:r>
              <a:rPr lang="cs-CZ" sz="8000" cap="none" dirty="0" smtClean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klášter klarisek (</a:t>
            </a:r>
            <a:r>
              <a:rPr lang="cs-CZ" sz="8000" i="1" cap="none" dirty="0" smtClean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Na Františku</a:t>
            </a:r>
            <a:r>
              <a:rPr lang="cs-CZ" sz="8000" cap="none" dirty="0" smtClean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) </a:t>
            </a:r>
            <a:r>
              <a:rPr lang="la-001" sz="8000" cap="none" dirty="0" smtClean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–</a:t>
            </a:r>
            <a:r>
              <a:rPr lang="cs-CZ" sz="8000" cap="none" dirty="0" smtClean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 </a:t>
            </a:r>
            <a:r>
              <a:rPr lang="cs-CZ" sz="8000" cap="none" dirty="0" err="1" smtClean="0">
                <a:solidFill>
                  <a:srgbClr val="C00000"/>
                </a:solidFill>
                <a:latin typeface="Constantia" panose="02030602050306030303" pitchFamily="18" charset="0"/>
              </a:rPr>
              <a:t>dvojklášter</a:t>
            </a:r>
            <a:r>
              <a:rPr lang="cs-CZ" sz="8000" cap="none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 řádu klarisek </a:t>
            </a:r>
            <a:r>
              <a:rPr lang="la-001" sz="8000" cap="none" dirty="0" smtClean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&amp;</a:t>
            </a:r>
            <a:r>
              <a:rPr lang="cs-CZ" sz="8000" cap="none" dirty="0" smtClean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 </a:t>
            </a:r>
            <a:r>
              <a:rPr lang="cs-CZ" sz="8000" cap="none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mužského řádu minoritů (menších bratří), Anežka Přemyslovna, dcera Přemysla Otakara I., sestra Václava I., snad 1231</a:t>
            </a:r>
            <a:endParaRPr lang="cs-CZ" sz="8000" cap="none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 marL="226800" lvl="1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7800" cap="none" dirty="0" smtClean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Loretánská kaple </a:t>
            </a:r>
            <a:r>
              <a:rPr lang="la-001" sz="7800" cap="none" dirty="0" smtClean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–</a:t>
            </a:r>
            <a:r>
              <a:rPr lang="cs-CZ" sz="7800" cap="none" dirty="0" smtClean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nejstarší klášter kapucínů, 1600, kaple 1631</a:t>
            </a:r>
            <a:endParaRPr lang="cs-CZ" sz="8000" dirty="0" smtClean="0"/>
          </a:p>
          <a:p>
            <a:pPr marL="226800" lvl="1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7800" cap="none" dirty="0" smtClean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R</a:t>
            </a:r>
            <a:r>
              <a:rPr lang="cs-CZ" sz="7800" cap="none" dirty="0" smtClean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osa </a:t>
            </a:r>
            <a:r>
              <a:rPr lang="cs-CZ" sz="78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coeli</a:t>
            </a: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v </a:t>
            </a:r>
            <a:r>
              <a:rPr lang="cs-CZ" sz="7800" cap="none" dirty="0" smtClean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Dolních Kounicích </a:t>
            </a: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u </a:t>
            </a:r>
            <a:r>
              <a:rPr lang="cs-CZ" sz="7800" cap="none" dirty="0" smtClean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Brna </a:t>
            </a:r>
            <a:r>
              <a:rPr lang="la-001" sz="7800" cap="none" dirty="0" smtClean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–</a:t>
            </a:r>
            <a:r>
              <a:rPr lang="cs-CZ" sz="7800" cap="none" dirty="0" smtClean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zřícenina </a:t>
            </a: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kláštera premonstrátek, </a:t>
            </a:r>
            <a:r>
              <a:rPr lang="cs-CZ" sz="7800" cap="none" dirty="0" smtClean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1181</a:t>
            </a:r>
            <a:endParaRPr lang="cs-CZ" sz="7800" cap="none" dirty="0">
              <a:solidFill>
                <a:srgbClr val="C0000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1607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62C09-854C-474D-95F1-EBC5D78EB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000" y="1280464"/>
            <a:ext cx="11124000" cy="244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7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Děkuji za pozornost</a:t>
            </a:r>
            <a:endParaRPr lang="cs-CZ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0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62C09-854C-474D-95F1-EBC5D78EB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0000" y="1300784"/>
            <a:ext cx="10332000" cy="190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Paměťové instituce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71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Paměťové instituce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508000"/>
          </a:xfrm>
        </p:spPr>
        <p:txBody>
          <a:bodyPr>
            <a:normAutofit fontScale="85000" lnSpcReduction="20000"/>
          </a:bodyPr>
          <a:lstStyle/>
          <a:p>
            <a:pPr marL="226800" indent="-252000">
              <a:lnSpc>
                <a:spcPct val="115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4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zahrnují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4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muzea, galerie &amp; samostatné stálé expozice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4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knihovny, archivy, výzkumné ústavy &amp; univerzity 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4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pečují o národní paměť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4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získávají, uchovávají, chrání, zkoumají &amp; zpřístupňují doklady kulturního dědictví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4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vytváří nové zdroje informací o kulturních událostech na místní i národní úrovni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4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vystavují hmotné doklady minulosti za účelem studia, výchovy i potěšení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4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vzájemně spolupracují v oblasti digitalizace a využití informačních technologií pro ochranu </a:t>
            </a:r>
            <a:r>
              <a:rPr lang="cs-CZ" sz="24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&amp;</a:t>
            </a:r>
            <a:r>
              <a:rPr lang="cs-CZ" sz="24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 zpřístupnění kulturního dědictví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4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činnost je koordinována Ministerstvem kultury </a:t>
            </a:r>
            <a:r>
              <a:rPr lang="cs-CZ" sz="24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endParaRPr lang="cs-CZ" sz="2400" cap="none" dirty="0">
              <a:solidFill>
                <a:srgbClr val="C00000"/>
              </a:solidFill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marL="25200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None/>
            </a:pPr>
            <a:r>
              <a:rPr lang="cs-CZ" sz="24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program </a:t>
            </a:r>
            <a:r>
              <a:rPr lang="cs-CZ" sz="2400" i="1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Zpřístupnění a ochrana kulturních, uměleckých a vědeckých zdrojů</a:t>
            </a:r>
            <a:r>
              <a:rPr lang="cs-CZ" sz="24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 řeší </a:t>
            </a:r>
            <a:r>
              <a:rPr lang="cs-CZ" sz="24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24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vytváření virtuálního badatelského prostředí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4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projekt </a:t>
            </a:r>
            <a:r>
              <a:rPr lang="cs-CZ" sz="2400" b="1" i="1" cap="none" dirty="0" err="1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Europeana</a:t>
            </a:r>
            <a:r>
              <a:rPr lang="cs-CZ" sz="24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 – evropský portál kulturního dědictví – zpřístupňuje několik desítek milionů textů, obrazů, obrázků </a:t>
            </a:r>
            <a:r>
              <a:rPr lang="cs-CZ" sz="24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&amp;</a:t>
            </a:r>
            <a:r>
              <a:rPr lang="cs-CZ" sz="24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 fotografií, statisíce zvukových </a:t>
            </a:r>
            <a:r>
              <a:rPr lang="cs-CZ" sz="24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&amp;</a:t>
            </a:r>
            <a:r>
              <a:rPr lang="cs-CZ" sz="24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 filmových záznamů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400" b="1" i="1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Vyšehradský kodex</a:t>
            </a:r>
            <a:r>
              <a:rPr lang="cs-CZ" sz="24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 – jeden z prvních digitalizovaných / přístupných českých textů</a:t>
            </a:r>
            <a:endParaRPr lang="cs-CZ" sz="2400" cap="none" dirty="0">
              <a:solidFill>
                <a:srgbClr val="C0000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200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None/>
            </a:pPr>
            <a:endParaRPr lang="cs-CZ" sz="2400" cap="none" dirty="0">
              <a:solidFill>
                <a:srgbClr val="C00000"/>
              </a:solidFill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cs-CZ" sz="2400" cap="none" dirty="0">
              <a:solidFill>
                <a:srgbClr val="C00000"/>
              </a:solidFill>
              <a:effectLst/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marL="234000" indent="-2340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cs-CZ" sz="8000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4425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muzea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796000"/>
          </a:xfrm>
        </p:spPr>
        <p:txBody>
          <a:bodyPr>
            <a:normAutofit fontScale="25000" lnSpcReduction="20000"/>
          </a:bodyPr>
          <a:lstStyle/>
          <a:p>
            <a:pPr marL="226800" indent="-252000">
              <a:lnSpc>
                <a:spcPct val="115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„stálá nezisková instituce ve službách společnosti, která odborně zpracovává, sbírá, konzervuje, interpretuje a vystavuje hmotné i nehmotné dědictví. Muzea jsou otevřená veřejnosti, přístupná a inkluzivní. Podporují a rozvíjejí rozmanitost a udržitelnost, fungují a komunikují eticky, profesionálně a za účasti různých komunit. Nabízejí rozličné podněty pro vzdělávání, potěšení, reflexi a sdílení vědomostí.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“ (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ICOM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– International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Council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of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Museums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/ Mezinárodní muzejní rada)</a:t>
            </a:r>
          </a:p>
          <a:p>
            <a:pPr marL="252000" indent="0">
              <a:lnSpc>
                <a:spcPct val="115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endParaRPr lang="cs-CZ" sz="8000" cap="none" dirty="0">
              <a:solidFill>
                <a:srgbClr val="C00000"/>
              </a:solidFill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nevýdělečná instituce, sbírá, uchovává, zpracovává &amp; vystavuje kulturní dědictví s cílem rozvíjet společnost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zpřístupňuje sbírky ve formě dlouhodobé (stálé) muzejní expozice nebo časově omezené výstavy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dle působnosti – celostátní, národní, regionální (oblastní, okresní, místní) &amp; městská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dle zaměření – všeobecná, vlastivědná &amp; specializovaná v určitém oboru – společenskovědní, přírodovědná, historická, archeologická, technická, uměleckoprůmyslová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úzce zaměřená na jedinou sbírku / téma (muzeum motocyklů, muzeum kávy)</a:t>
            </a:r>
          </a:p>
        </p:txBody>
      </p:sp>
    </p:spTree>
    <p:extLst>
      <p:ext uri="{BB962C8B-B14F-4D97-AF65-F5344CB8AC3E}">
        <p14:creationId xmlns:p14="http://schemas.microsoft.com/office/powerpoint/2010/main" val="2451069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muzea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400000"/>
          </a:xfrm>
        </p:spPr>
        <p:txBody>
          <a:bodyPr>
            <a:normAutofit/>
          </a:bodyPr>
          <a:lstStyle/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první veřejně přístupná muzea v Českých zemích – církevní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1722 – J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ezuitské muzeum v pražském </a:t>
            </a:r>
            <a:r>
              <a:rPr lang="cs-CZ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K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lementinu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sbírky po zrušení řádu převzaly </a:t>
            </a:r>
            <a:r>
              <a:rPr lang="cs-CZ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K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arlo-Ferdinandova univerzita (dnes UK) &amp; Národním muzeum v </a:t>
            </a:r>
            <a:r>
              <a:rPr lang="cs-CZ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P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raze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1814 – S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lezské zemské muzeum v </a:t>
            </a:r>
            <a:r>
              <a:rPr lang="cs-CZ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O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pavě (původně gymnazijní muzeum)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1817 – M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oravské zemské muzeum v Brně (původně </a:t>
            </a:r>
            <a:r>
              <a:rPr lang="cs-CZ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F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rantiškovo muzeum)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1818 – N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árodní muzeum v Praze (původně České vlastenecké muzeum) 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MinionPro-Regular"/>
                <a:cs typeface="Times New Roman" panose="02020603050405020304" pitchFamily="18" charset="0"/>
              </a:rPr>
              <a:t>trend – zatraktivnění nabídky, změna způsobu prezentace sbírek </a:t>
            </a:r>
            <a:r>
              <a:rPr lang="cs-CZ" cap="none" dirty="0">
                <a:solidFill>
                  <a:srgbClr val="C00000"/>
                </a:solidFill>
                <a:latin typeface="Constantia" panose="02030602050306030303" pitchFamily="18" charset="0"/>
                <a:ea typeface="MinionPro-Regular"/>
                <a:cs typeface="Times New Roman" panose="02020603050405020304" pitchFamily="18" charset="0"/>
              </a:rPr>
              <a:t>→ 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MinionPro-Regular"/>
                <a:cs typeface="Times New Roman" panose="02020603050405020304" pitchFamily="18" charset="0"/>
              </a:rPr>
              <a:t>umocnění prožitku</a:t>
            </a:r>
          </a:p>
          <a:p>
            <a:pPr marL="25200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None/>
            </a:pPr>
            <a:r>
              <a:rPr lang="cs-CZ" cap="none" dirty="0">
                <a:solidFill>
                  <a:srgbClr val="C00000"/>
                </a:solidFill>
                <a:latin typeface="Constantia" panose="02030602050306030303" pitchFamily="18" charset="0"/>
                <a:ea typeface="MinionPro-Regular"/>
                <a:cs typeface="Times New Roman" panose="02020603050405020304" pitchFamily="18" charset="0"/>
              </a:rPr>
              <a:t>→ 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přednášky, workshopy 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&amp; 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doprovodné programy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0162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galerie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796000"/>
          </a:xfrm>
        </p:spPr>
        <p:txBody>
          <a:bodyPr>
            <a:normAutofit fontScale="25000" lnSpcReduction="20000"/>
          </a:bodyPr>
          <a:lstStyle/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instituce shromažďující výtvarné umění </a:t>
            </a:r>
            <a:r>
              <a:rPr lang="cs-CZ" sz="76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(obrazy, sochy, fotografie, ilustrace, užité umění, nová média) 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obrazárny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glyptotéky </a:t>
            </a:r>
            <a:r>
              <a:rPr lang="cs-CZ" sz="76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(sochařská díla, zejména antická)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lapidária </a:t>
            </a:r>
            <a:r>
              <a:rPr lang="cs-CZ" sz="76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(kamenné předměty – sochy, náhrobky, sarkofágy, pomníky, kašny, kříže, milníky, části staveb) 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1673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Obrazárna zámku Kroměříž,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</a:rPr>
              <a:t>Karel II. z </a:t>
            </a:r>
            <a:r>
              <a:rPr lang="cs-CZ" sz="8000" cap="none" dirty="0" err="1">
                <a:solidFill>
                  <a:srgbClr val="C00000"/>
                </a:solidFill>
                <a:latin typeface="Constantia" panose="02030602050306030303" pitchFamily="18" charset="0"/>
              </a:rPr>
              <a:t>Lichtensteinu-Castelcorna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1796 – Národní galerie Praha, největší &amp; nejvýznamnější umělecká sbírka výtvarného umění u nás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 soukromé Obrazárny Společnosti vlasteneckých přátel umění, představitelé vlastenecky zaměřené české šlechty (např.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Kolovratové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Šternberkové, Nosticové) &amp; vzdělanci z řad měšťanstva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stálé expozice &amp; výstavy např. Schwarzenberský palác, Veletržní palác, Šternberský palác, Palác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inských, klášter sv. Anežky České, Valdštejnská jízdárna, zámek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ryštát, zámek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ár nad Sázavou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1885 – U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měleckoprůmyslové muzeum v 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raze, užité umění &amp; fotografie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1951 – Muzeum umění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lomouc, tři části – M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</a:rPr>
              <a:t>uzeum moderního umění, Arcidiecézní muzeum Olomouc, Arcidiecézní muzeum Kroměříž</a:t>
            </a:r>
            <a:endParaRPr lang="cs-CZ" sz="8000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1952 – Galerie výtvarného umění v 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stravě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</a:rPr>
              <a:t>současné i klasické umění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1961 – Moravská galerie v Brně,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</a:rPr>
              <a:t>výtvarná kultura komplexně, tj. malba, kresba, grafika, plastika, fotografie, současný design, móda</a:t>
            </a:r>
            <a:endParaRPr lang="cs-CZ" sz="8000" cap="none" dirty="0">
              <a:solidFill>
                <a:srgbClr val="C00000"/>
              </a:solidFill>
              <a:effectLst/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60. léta – Lidická galerie,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</a:rPr>
              <a:t>sbírka moderního umění tvořená výhradně z darů umělců z celého světa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9630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Muzea v přírodě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616000"/>
          </a:xfrm>
        </p:spPr>
        <p:txBody>
          <a:bodyPr>
            <a:normAutofit fontScale="25000" lnSpcReduction="20000"/>
          </a:bodyPr>
          <a:lstStyle/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výstavní exponáty – objekty s původním komplexním vybavením (mlýn, sýpka, kovárna, pila…)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1891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Zemská jubilejní výstava, 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Česká chalupa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idealizovaná stavba lidového obydlí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1895 – N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árodopisná výstava Českoslovanská, výstavní dědina – výběr lidových staveb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muzea vzniklá z původní historické vesnice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muzea nově zakládaná – stavby přenesených z blízkého nebo repliky vybraných objektů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skanzenů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Národní muzeum v přírodě – Rožnov pod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adhoštěm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spravuje objekty lidové architektury &amp; technického stavitelství v přirozené krajině, sbírku nemovitých &amp; movitých dokladů lidové kultury, národopisu, řemesel &amp; zemědělství</a:t>
            </a:r>
            <a:endParaRPr lang="cs-CZ" sz="8000" cap="none" dirty="0">
              <a:solidFill>
                <a:srgbClr val="C0000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1925 – </a:t>
            </a:r>
            <a:r>
              <a:rPr lang="cs-CZ" sz="7800" b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Valašské muzeum v přírodě</a:t>
            </a: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areály – Dřevěné městečko, Valašská dědina, Mlýnská dolina, Pustevny s Maměnkou &amp; Libušínem (</a:t>
            </a:r>
            <a:r>
              <a:rPr lang="cs-CZ" sz="78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NKP</a:t>
            </a: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Hanácké muzeum v přírodě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 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Příkazích</a:t>
            </a:r>
            <a:endParaRPr lang="cs-CZ" sz="8000" cap="none" dirty="0">
              <a:solidFill>
                <a:srgbClr val="C0000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Muzeum v přírodě Vysočina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 Hlinsku, na Veselém kopci, v několika osadách obce Vysočina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Muzeum v přírodě Zubrnice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(České středohoří)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5059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Muzea v přírodě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688000"/>
          </a:xfrm>
        </p:spPr>
        <p:txBody>
          <a:bodyPr>
            <a:normAutofit fontScale="25000" lnSpcReduction="20000"/>
          </a:bodyPr>
          <a:lstStyle/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Polabské národopisné muzeum v Přerově nad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abem (záchranný skanzen)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Národopisné muzeum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lánska v 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řebízi (středočeská vesnice, která z části funguje jako skanzen)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Muzeum středočeské vesnice v Kouřimi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Muzeum vesnice jihovýchodní Moravy ve Strážnici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Soubor lidových staveb východní Hané v 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Rymici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Holešova (mnohé objekty jsou obydleny)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Muzeum vesnických staveb středního Povltaví ve Vysokém Chlumci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Západočeský skanzen v Chanovicích, ohrožené lidové stavby jihozápadních Čech záchranný skanzen)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cs-CZ" sz="8000" cap="none" dirty="0">
              <a:solidFill>
                <a:srgbClr val="C0000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řada muzeí lokálních specializujících se jen na jeden objekt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Dlaskův statek v Dolánkách u Turnova (roubený statek pojizerského typu)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Kotulova dřevěnka v Havířově-Bludovicích (jedna z nejstarších roubených staveb na Těšínsku)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78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Mikuláštíkovo</a:t>
            </a: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fojtství v Jasenné (roubená stavba karpatské kultury)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Muzeum Velké Karlovice</a:t>
            </a:r>
            <a:r>
              <a:rPr lang="cs-CZ" sz="7800" b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valašská architektura objektu fojtství a bývalého kupeckého domu</a:t>
            </a:r>
            <a:r>
              <a:rPr lang="cs-CZ" sz="7800" b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78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Vísecká</a:t>
            </a: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rychta v Kravařích (největší roubené obytné stavení v Čechách)</a:t>
            </a:r>
            <a:b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7800" cap="none" dirty="0">
              <a:solidFill>
                <a:srgbClr val="C0000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6714198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11749</TotalTime>
  <Words>2560</Words>
  <Application>Microsoft Office PowerPoint</Application>
  <PresentationFormat>Širokoúhlá obrazovka</PresentationFormat>
  <Paragraphs>207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9" baseType="lpstr">
      <vt:lpstr>Arial</vt:lpstr>
      <vt:lpstr>Calibri</vt:lpstr>
      <vt:lpstr>Constantia</vt:lpstr>
      <vt:lpstr>MinionPro-Regular</vt:lpstr>
      <vt:lpstr>Times New Roman</vt:lpstr>
      <vt:lpstr>Tw Cen MT</vt:lpstr>
      <vt:lpstr>Wingdings</vt:lpstr>
      <vt:lpstr>Kapka</vt:lpstr>
      <vt:lpstr>Prezentace aplikace PowerPoint</vt:lpstr>
      <vt:lpstr>Ochrana &amp; zpřístupnění kulturního dědictví</vt:lpstr>
      <vt:lpstr>Paměťové instituce</vt:lpstr>
      <vt:lpstr>Paměťové instituce</vt:lpstr>
      <vt:lpstr>muzea</vt:lpstr>
      <vt:lpstr>muzea</vt:lpstr>
      <vt:lpstr>galerie</vt:lpstr>
      <vt:lpstr>Muzea v přírodě</vt:lpstr>
      <vt:lpstr>Muzea v přírodě</vt:lpstr>
      <vt:lpstr>Přínosy muzeí a galerií cestovnímu ruchu</vt:lpstr>
      <vt:lpstr>Instalované objekty</vt:lpstr>
      <vt:lpstr>Instalované objekty</vt:lpstr>
      <vt:lpstr>Hrady &amp; zámky</vt:lpstr>
      <vt:lpstr>Hrady &amp; zámky</vt:lpstr>
      <vt:lpstr>Hrady &amp; zámky</vt:lpstr>
      <vt:lpstr>Hrady &amp; zámky</vt:lpstr>
      <vt:lpstr>Hrady &amp; zámky</vt:lpstr>
      <vt:lpstr>kláštery</vt:lpstr>
      <vt:lpstr>kláštery</vt:lpstr>
      <vt:lpstr>kláštery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Radmila Dluhošová</dc:creator>
  <cp:lastModifiedBy>dlu0001</cp:lastModifiedBy>
  <cp:revision>296</cp:revision>
  <dcterms:created xsi:type="dcterms:W3CDTF">2023-09-18T21:08:40Z</dcterms:created>
  <dcterms:modified xsi:type="dcterms:W3CDTF">2024-09-09T08:25:35Z</dcterms:modified>
</cp:coreProperties>
</file>