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581" r:id="rId3"/>
    <p:sldId id="586" r:id="rId4"/>
    <p:sldId id="587" r:id="rId5"/>
    <p:sldId id="592" r:id="rId6"/>
    <p:sldId id="588" r:id="rId7"/>
    <p:sldId id="590" r:id="rId8"/>
    <p:sldId id="591" r:id="rId9"/>
    <p:sldId id="57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8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9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24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6707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9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70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19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54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7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0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2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7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1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1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4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6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15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3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czechrepublic.com/" TargetMode="External"/><Relationship Id="rId2" Type="http://schemas.openxmlformats.org/officeDocument/2006/relationships/hyperlink" Target="http://www.czechtourism.c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B42D80C-6458-49E5-99F4-1FF28EE7ED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95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91" b="15274"/>
          <a:stretch/>
        </p:blipFill>
        <p:spPr>
          <a:xfrm>
            <a:off x="0" y="0"/>
            <a:ext cx="12204000" cy="723392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7F41B8C1-FD79-44FE-9654-6B0EFC54A72E}"/>
              </a:ext>
            </a:extLst>
          </p:cNvPr>
          <p:cNvSpPr txBox="1">
            <a:spLocks/>
          </p:cNvSpPr>
          <p:nvPr/>
        </p:nvSpPr>
        <p:spPr>
          <a:xfrm>
            <a:off x="0" y="3384000"/>
            <a:ext cx="12204000" cy="34627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cs-CZ" sz="6600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Czechtourism</a:t>
            </a:r>
          </a:p>
          <a:p>
            <a:pPr>
              <a:spcAft>
                <a:spcPts val="1200"/>
              </a:spcAft>
            </a:pPr>
            <a:r>
              <a:rPr lang="cs-CZ" sz="6600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cestovní kanceláře</a:t>
            </a:r>
          </a:p>
          <a:p>
            <a:pPr>
              <a:spcAft>
                <a:spcPts val="1200"/>
              </a:spcAft>
            </a:pPr>
            <a:r>
              <a:rPr lang="cs-CZ" sz="6600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cestovní agentury</a:t>
            </a:r>
          </a:p>
        </p:txBody>
      </p:sp>
    </p:spTree>
    <p:extLst>
      <p:ext uri="{BB962C8B-B14F-4D97-AF65-F5344CB8AC3E}">
        <p14:creationId xmlns:p14="http://schemas.microsoft.com/office/powerpoint/2010/main" val="2342338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936000"/>
            <a:ext cx="11520000" cy="5868000"/>
          </a:xfrm>
        </p:spPr>
        <p:txBody>
          <a:bodyPr>
            <a:noAutofit/>
          </a:bodyPr>
          <a:lstStyle/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státní příspěvková organizace</a:t>
            </a:r>
          </a:p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zřizovatel – Ministerstvo pro místní rozvoj</a:t>
            </a:r>
          </a:p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spolupracuje se státní správou, samosprávou, destinačními managementy, oborovými asociacemi, podnikatelskou &amp; akademickou sférou</a:t>
            </a:r>
          </a:p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cíl – všestranný rozvoj turismu, propagace ČR, tvorba image ČR jako turistické destinace</a:t>
            </a:r>
          </a:p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hlavní úkoly</a:t>
            </a: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podpora všestranného rozvoje turismu</a:t>
            </a: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zajišťování &amp; koordinace marketingových aktivit</a:t>
            </a: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organizace &amp; realizace vzdělávací činnosti v oblasti turismu &amp; služeb (udržení konkurenceschopnosti)</a:t>
            </a: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vytváření příznivého image turistické destinace „Česká republika“ </a:t>
            </a: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mediální prezentace</a:t>
            </a: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příprava produktů charakteristických pro destinaci ČR</a:t>
            </a: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podpora tvorby turistických produktů šetrných k životnímu prostředí</a:t>
            </a: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tvorba propagačních materiálů v jazykových mutacích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54FC082-B5B7-4EEC-9DFF-7F5AD7BB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Agentura </a:t>
            </a:r>
            <a:r>
              <a:rPr lang="cs-CZ" b="1" cap="none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CzechTourism</a:t>
            </a:r>
            <a:endParaRPr lang="cs-CZ" b="1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358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972000"/>
            <a:ext cx="11520000" cy="5796000"/>
          </a:xfrm>
        </p:spPr>
        <p:txBody>
          <a:bodyPr>
            <a:noAutofit/>
          </a:bodyPr>
          <a:lstStyle/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rozvoj </a:t>
            </a:r>
            <a:r>
              <a:rPr lang="la-001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&amp;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propagace turistických produktů považovaných za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pilíře turismu v 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ČR pro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období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2021-2025</a:t>
            </a:r>
            <a:endParaRPr lang="cs-CZ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kulturní turismus</a:t>
            </a: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nepostradatelná role z hlediska posílení značky Česká republika</a:t>
            </a: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silný potenciál pro nalákání turistů do regionů</a:t>
            </a:r>
          </a:p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lázeňství</a:t>
            </a: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významně zasaženo pandemií Covid-19</a:t>
            </a: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velký potenciál rozvoje vzhledem ke </a:t>
            </a: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změně </a:t>
            </a:r>
            <a:r>
              <a:rPr lang="cs-CZ" sz="2000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preferencí (dovolená mimo davy, zdravý životní styl)</a:t>
            </a:r>
            <a:endParaRPr lang="cs-CZ" sz="2000" cap="none" dirty="0" smtClean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MICE</a:t>
            </a: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silně zasaženo pandemií Covid-19</a:t>
            </a: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klíčový produkt pro Prahu </a:t>
            </a:r>
            <a:r>
              <a:rPr lang="la-001" sz="2000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&amp;</a:t>
            </a:r>
            <a:r>
              <a:rPr lang="cs-CZ" sz="2000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větší města</a:t>
            </a: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bonitní klienti </a:t>
            </a:r>
            <a:r>
              <a:rPr lang="la-001" sz="2000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→</a:t>
            </a:r>
            <a:r>
              <a:rPr lang="cs-CZ" sz="2000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velký potenciál z hlediska doprovodných programů</a:t>
            </a:r>
          </a:p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aktivní turismus</a:t>
            </a: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v souladu se změnami cestovatelských preferencí v souvislosti s pandemií Covid-19</a:t>
            </a: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pozitivní z hlediska regionálního rozprostření turistů, podpora venkovské turistiky</a:t>
            </a:r>
            <a:endParaRPr lang="cs-CZ" sz="2000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54FC082-B5B7-4EEC-9DFF-7F5AD7BB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>
            <a:normAutofit/>
          </a:bodyPr>
          <a:lstStyle/>
          <a:p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Produktové řady turistických produktů</a:t>
            </a:r>
          </a:p>
        </p:txBody>
      </p:sp>
    </p:spTree>
    <p:extLst>
      <p:ext uri="{BB962C8B-B14F-4D97-AF65-F5344CB8AC3E}">
        <p14:creationId xmlns:p14="http://schemas.microsoft.com/office/powerpoint/2010/main" val="3117965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972000"/>
            <a:ext cx="11520000" cy="5796000"/>
          </a:xfrm>
        </p:spPr>
        <p:txBody>
          <a:bodyPr>
            <a:noAutofit/>
          </a:bodyPr>
          <a:lstStyle/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zahrnuje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klíčové hodnoty, symboly </a:t>
            </a:r>
            <a:r>
              <a:rPr lang="la-001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&amp;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skutečnosti s ní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spojované </a:t>
            </a:r>
            <a:r>
              <a:rPr lang="la-00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pocity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a asociace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vyvolávané u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potenciálního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klienta, konkurenční výhody</a:t>
            </a:r>
            <a:endParaRPr lang="cs-CZ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Praha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la-001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–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destinace se značkou silnější než značka České republiky</a:t>
            </a: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unikátní kulturní </a:t>
            </a:r>
            <a:r>
              <a:rPr lang="la-001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&amp;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historické dědictví UNESCO</a:t>
            </a: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pivo </a:t>
            </a:r>
            <a:r>
              <a:rPr lang="la-00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&amp;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gastronomie,</a:t>
            </a: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kulturní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krajina</a:t>
            </a:r>
            <a:endParaRPr lang="cs-CZ" cap="none" dirty="0" smtClean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nižší cenová úroveň, poměr cena </a:t>
            </a:r>
            <a:r>
              <a:rPr lang="la-001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–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kvalita,</a:t>
            </a: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bezpečnost, vysoká úroveň zdravotnictví </a:t>
            </a:r>
            <a:r>
              <a:rPr lang="la-00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&amp;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hygieny</a:t>
            </a: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autentičtější </a:t>
            </a:r>
            <a:r>
              <a:rPr lang="la-00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&amp;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méně komerční ve srovnání se západní Evropou</a:t>
            </a: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dobrá dopravní dostupnost</a:t>
            </a: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nejhustší síť turistických značek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54FC082-B5B7-4EEC-9DFF-7F5AD7BB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>
            <a:normAutofit/>
          </a:bodyPr>
          <a:lstStyle/>
          <a:p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Destinační značka Česká republika</a:t>
            </a:r>
          </a:p>
        </p:txBody>
      </p:sp>
    </p:spTree>
    <p:extLst>
      <p:ext uri="{BB962C8B-B14F-4D97-AF65-F5344CB8AC3E}">
        <p14:creationId xmlns:p14="http://schemas.microsoft.com/office/powerpoint/2010/main" val="4047520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972000"/>
            <a:ext cx="11520000" cy="5796000"/>
          </a:xfrm>
        </p:spPr>
        <p:txBody>
          <a:bodyPr>
            <a:noAutofit/>
          </a:bodyPr>
          <a:lstStyle/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marketingový </a:t>
            </a:r>
            <a:r>
              <a:rPr lang="la-001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&amp;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mediální koordinátor vládních </a:t>
            </a:r>
            <a:r>
              <a:rPr lang="la-00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&amp;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meziresortních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projektů</a:t>
            </a:r>
          </a:p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marketingová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témata společná všem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regionům</a:t>
            </a: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2016: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700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let od narození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Karla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IV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.</a:t>
            </a: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2017: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Č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eské baroko</a:t>
            </a: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2018: 100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let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Československa</a:t>
            </a: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2019: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M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ěsta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– brány do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regionů</a:t>
            </a: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2020-2021: H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rady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a zámky – klenoty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regionů</a:t>
            </a: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2022-2023: T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radice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a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gastronomie</a:t>
            </a: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2024-2025: A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ktivní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odpočinek a </a:t>
            </a:r>
            <a:r>
              <a:rPr lang="cs-CZ" cap="none" dirty="0" err="1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relax</a:t>
            </a:r>
            <a:endParaRPr lang="cs-CZ" cap="none" dirty="0" smtClean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speciální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projekty destinačního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managementu</a:t>
            </a: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Prázdniny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na venkově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(propagace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venkovské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turistiky)</a:t>
            </a: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Česko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jako atraktivní destinace pro </a:t>
            </a:r>
            <a:r>
              <a:rPr lang="cs-CZ" cap="none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gastroturistiku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(zvýšení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prestiže české kuchyně a českého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vinařství)</a:t>
            </a:r>
          </a:p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hlinkClick r:id="rId2"/>
              </a:rPr>
              <a:t>www.czechtourism.cz</a:t>
            </a:r>
            <a:endParaRPr lang="cs-CZ" cap="none" dirty="0" smtClean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hlinkClick r:id="rId3"/>
              </a:rPr>
              <a:t>www.visitczechrepublic.com</a:t>
            </a:r>
            <a:endParaRPr lang="cs-CZ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54FC082-B5B7-4EEC-9DFF-7F5AD7BB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>
            <a:normAutofit/>
          </a:bodyPr>
          <a:lstStyle/>
          <a:p>
            <a:r>
              <a:rPr lang="cs-CZ" b="1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Projektové aktivity</a:t>
            </a:r>
            <a:endParaRPr lang="cs-CZ" b="1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64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972000"/>
            <a:ext cx="11592000" cy="5796000"/>
          </a:xfrm>
        </p:spPr>
        <p:txBody>
          <a:bodyPr>
            <a:noAutofit/>
          </a:bodyPr>
          <a:lstStyle/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připravuje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, nabízí, rezervuje </a:t>
            </a:r>
            <a:r>
              <a:rPr lang="la-001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&amp;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prodává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zájezdy</a:t>
            </a:r>
          </a:p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produkt </a:t>
            </a:r>
            <a:r>
              <a:rPr lang="la-001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–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služba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, balíček </a:t>
            </a:r>
            <a:r>
              <a:rPr lang="cs-CZ" i="1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služeb/</a:t>
            </a:r>
            <a:r>
              <a:rPr lang="cs-CZ" i="1" cap="none" dirty="0" err="1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package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(doprava + ubytování </a:t>
            </a:r>
            <a:r>
              <a:rPr lang="la-00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cs-CZ" i="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inclusive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cap="none" dirty="0" smtClean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prostředník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mezi poskytovateli služeb </a:t>
            </a:r>
            <a:r>
              <a:rPr lang="la-00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&amp;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konečným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spotřebitelem</a:t>
            </a:r>
          </a:p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nakupují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místa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hromadně </a:t>
            </a:r>
            <a:r>
              <a:rPr lang="la-00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nižší cena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se přenáší na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klienty</a:t>
            </a:r>
          </a:p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doplňkové služby (pojištění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vízum, </a:t>
            </a:r>
            <a:r>
              <a:rPr lang="cs-CZ" i="1" cap="none" dirty="0" err="1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exchange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, prodej map </a:t>
            </a:r>
            <a:r>
              <a:rPr lang="la-00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&amp;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průvodců,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návštěva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divadel </a:t>
            </a:r>
            <a:r>
              <a:rPr lang="la-00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&amp;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koncertů, prodej letenek </a:t>
            </a:r>
            <a:r>
              <a:rPr lang="la-001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&amp;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jízdenek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a-001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…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)</a:t>
            </a:r>
          </a:p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všeobecné </a:t>
            </a:r>
            <a:r>
              <a:rPr lang="la-00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&amp;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specializované</a:t>
            </a:r>
          </a:p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příjezdové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, výjezdové </a:t>
            </a:r>
            <a:r>
              <a:rPr lang="la-00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&amp;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domácí</a:t>
            </a:r>
          </a:p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mezinárodní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, regionální </a:t>
            </a:r>
            <a:r>
              <a:rPr lang="la-00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&amp;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místní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54FC082-B5B7-4EEC-9DFF-7F5AD7BB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>
            <a:normAutofit/>
          </a:bodyPr>
          <a:lstStyle/>
          <a:p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Cestovní kancelář</a:t>
            </a:r>
          </a:p>
        </p:txBody>
      </p:sp>
    </p:spTree>
    <p:extLst>
      <p:ext uri="{BB962C8B-B14F-4D97-AF65-F5344CB8AC3E}">
        <p14:creationId xmlns:p14="http://schemas.microsoft.com/office/powerpoint/2010/main" val="3317214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972000"/>
            <a:ext cx="11520000" cy="5796000"/>
          </a:xfrm>
        </p:spPr>
        <p:txBody>
          <a:bodyPr>
            <a:noAutofit/>
          </a:bodyPr>
          <a:lstStyle/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velké CK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nabízí v rámci kulturního turismu pobytové zájezdy do více destinací včetně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exotických</a:t>
            </a:r>
          </a:p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velmi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oblíbené jsou tzv.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prodloužené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víkendy (</a:t>
            </a:r>
            <a:r>
              <a:rPr lang="cs-CZ" i="1" cap="none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short</a:t>
            </a:r>
            <a:r>
              <a:rPr lang="cs-CZ" i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cs-CZ" i="1" cap="none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break</a:t>
            </a:r>
            <a:r>
              <a:rPr lang="cs-CZ" i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cs-CZ" i="1" cap="none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holidays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) do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nejznámějších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metropolí</a:t>
            </a:r>
          </a:p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CK Čedok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la-001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–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Evropa, Asie, Afrika, střední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Amerika</a:t>
            </a: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Francie, Albánie, Norsko, Švýcarsko, Rakousko, Slovinsko</a:t>
            </a: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Izrael, Spojené arabské emiráty, Tanzanie, Čína, Indie, Thajsko</a:t>
            </a: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Slovensko, Maďarsko</a:t>
            </a:r>
          </a:p>
          <a:p>
            <a:pPr marL="230400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CK </a:t>
            </a:r>
            <a:r>
              <a:rPr lang="cs-CZ" b="1" cap="none" dirty="0" err="1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Exim</a:t>
            </a:r>
            <a:r>
              <a:rPr lang="cs-CZ" b="1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cs-CZ" b="1" cap="none" dirty="0" err="1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tours</a:t>
            </a:r>
            <a:r>
              <a:rPr lang="cs-CZ" b="1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, CK </a:t>
            </a:r>
            <a:r>
              <a:rPr lang="cs-CZ" b="1" cap="none" dirty="0" err="1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Fisher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(obě v holdingu Der </a:t>
            </a:r>
            <a:r>
              <a:rPr lang="cs-CZ" cap="none" dirty="0" err="1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Touristik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)</a:t>
            </a: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Itálie, Portugalsko, Španělsko, Egypt</a:t>
            </a: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Finsko, Mexiko, Peru, Kostarika, Bahrajn, Jordánsko, Kambodža, Lotyšsko, Libanon, Island, Uzbekistán</a:t>
            </a:r>
          </a:p>
          <a:p>
            <a:pPr marL="230400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CK Blue </a:t>
            </a:r>
            <a:r>
              <a:rPr lang="cs-CZ" b="1" cap="none" dirty="0" err="1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Sky</a:t>
            </a:r>
            <a:r>
              <a:rPr lang="cs-CZ" b="1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cs-CZ" b="1" cap="none" dirty="0" err="1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Travel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la-001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–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specializuje se na pobytové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v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 nabídce má i několik poznávacích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zájezdů</a:t>
            </a: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Srí Lanka, Indie, Vietnam, Egypt (poznávací formou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plavby po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Nilu)</a:t>
            </a:r>
            <a:endParaRPr lang="cs-CZ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marL="230400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CK Eso </a:t>
            </a:r>
            <a:r>
              <a:rPr lang="cs-CZ" b="1" cap="none" dirty="0" err="1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Travel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la-001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–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specializace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na exotickou dovolenou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(více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než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100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zemí na všech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kontinentech)</a:t>
            </a: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Zambie, Tanzanie, Keňa, Uganda, Etiopie, Japonsko, Borneo, Austrálie, Nový Zéland, Filipíny, Nepál, Čína, Polynésie, Argentina, Peru</a:t>
            </a:r>
            <a:r>
              <a:rPr lang="la-001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…</a:t>
            </a:r>
            <a:endParaRPr lang="cs-CZ" cap="none" dirty="0" smtClean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Antarktida </a:t>
            </a:r>
            <a:r>
              <a:rPr lang="la-001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–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15denní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v lednu 2024 za 2.980.000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Kč na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jižní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pól, 14denní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plavbu kolem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pobřeží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za 446.000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Kč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54FC082-B5B7-4EEC-9DFF-7F5AD7BB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>
            <a:normAutofit/>
          </a:bodyPr>
          <a:lstStyle/>
          <a:p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Cestovní kancelář</a:t>
            </a:r>
          </a:p>
        </p:txBody>
      </p:sp>
    </p:spTree>
    <p:extLst>
      <p:ext uri="{BB962C8B-B14F-4D97-AF65-F5344CB8AC3E}">
        <p14:creationId xmlns:p14="http://schemas.microsoft.com/office/powerpoint/2010/main" val="3054999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972000"/>
            <a:ext cx="11520000" cy="5796000"/>
          </a:xfrm>
        </p:spPr>
        <p:txBody>
          <a:bodyPr>
            <a:noAutofit/>
          </a:bodyPr>
          <a:lstStyle/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zprostředkovatel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/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prodejce turistických služeb </a:t>
            </a:r>
            <a:r>
              <a:rPr lang="la-001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zájezdů připravených CK</a:t>
            </a:r>
            <a:endParaRPr lang="cs-CZ" cap="none" dirty="0" smtClean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přímý kontakt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 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klienty</a:t>
            </a:r>
          </a:p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komfort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zprostředkování všech služeb na jednom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místě</a:t>
            </a:r>
          </a:p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pracují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základě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provize</a:t>
            </a:r>
          </a:p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založení CA </a:t>
            </a:r>
            <a:r>
              <a:rPr lang="la-001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 let, čistý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trestní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rejstřík, vzdělání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kvalifikaci nebo odpovídající pracovní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zkušenosti</a:t>
            </a:r>
          </a:p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role CK </a:t>
            </a:r>
            <a:r>
              <a:rPr lang="la-001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&amp;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CA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se do značné míry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překrývají, ale v podstatě</a:t>
            </a: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CK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zkoumají nové trhy, plánují </a:t>
            </a:r>
            <a:r>
              <a:rPr lang="la-001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&amp;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realizují propagaci,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nakupují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jednotlivé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služby </a:t>
            </a:r>
            <a:r>
              <a:rPr lang="la-00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&amp;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kombinují je do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balíčků</a:t>
            </a:r>
          </a:p>
          <a:p>
            <a:pPr marL="468000" lvl="1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 prodávají turistické </a:t>
            </a:r>
            <a:r>
              <a:rPr lang="cs-CZ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produkty</a:t>
            </a:r>
          </a:p>
          <a:p>
            <a:pPr marL="684000" lvl="2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800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sz="1800" cap="none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cs-CZ" sz="1800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obytový 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zájezd (</a:t>
            </a:r>
            <a:r>
              <a:rPr lang="cs-CZ" sz="18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packaged</a:t>
            </a:r>
            <a:r>
              <a:rPr lang="cs-CZ" sz="18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tour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holiday</a:t>
            </a:r>
            <a:r>
              <a:rPr lang="cs-CZ" sz="18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package</a:t>
            </a:r>
            <a:r>
              <a:rPr lang="cs-CZ" sz="1800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900000" lvl="3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800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cílová destinace </a:t>
            </a:r>
            <a:r>
              <a:rPr lang="la-001" sz="1800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1800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resort</a:t>
            </a:r>
          </a:p>
          <a:p>
            <a:pPr marL="900000" lvl="3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800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hlavní atrakce </a:t>
            </a:r>
            <a:r>
              <a:rPr lang="la-001" sz="1800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1800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cap="none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sea</a:t>
            </a:r>
            <a:r>
              <a:rPr lang="cs-CZ" sz="18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sand</a:t>
            </a:r>
            <a:r>
              <a:rPr lang="cs-CZ" sz="18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i="1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</a:t>
            </a:r>
            <a:r>
              <a:rPr lang="cs-CZ" sz="1800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případně </a:t>
            </a:r>
            <a:r>
              <a:rPr lang="cs-CZ" sz="1800" i="1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</a:t>
            </a:r>
            <a:r>
              <a:rPr lang="cs-CZ" sz="18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snow</a:t>
            </a:r>
            <a:r>
              <a:rPr lang="cs-CZ" sz="18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cs-CZ" sz="1800" i="1" cap="none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skiing</a:t>
            </a:r>
            <a:endParaRPr lang="cs-CZ" sz="1800" cap="none" dirty="0" smtClean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4000" lvl="2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800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poznávací zájezd</a:t>
            </a:r>
          </a:p>
          <a:p>
            <a:pPr marL="900000" lvl="3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800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obvykle více různých destinací</a:t>
            </a:r>
          </a:p>
          <a:p>
            <a:pPr marL="900000" lvl="3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800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hlavní atrakce </a:t>
            </a:r>
            <a:r>
              <a:rPr lang="la-001" sz="1800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1800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prohlídka 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pamětihodností s </a:t>
            </a:r>
            <a:r>
              <a:rPr lang="cs-CZ" sz="1800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průvodcem, kombinuje 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cestování se </a:t>
            </a:r>
            <a:r>
              <a:rPr lang="cs-CZ" sz="1800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vzděláváním</a:t>
            </a:r>
            <a:endParaRPr lang="cs-CZ" sz="1800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54FC082-B5B7-4EEC-9DFF-7F5AD7BB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>
            <a:normAutofit/>
          </a:bodyPr>
          <a:lstStyle/>
          <a:p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Cestovní agentura</a:t>
            </a:r>
          </a:p>
        </p:txBody>
      </p:sp>
    </p:spTree>
    <p:extLst>
      <p:ext uri="{BB962C8B-B14F-4D97-AF65-F5344CB8AC3E}">
        <p14:creationId xmlns:p14="http://schemas.microsoft.com/office/powerpoint/2010/main" val="3343774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62C09-854C-474D-95F1-EBC5D78EB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000" y="1280464"/>
            <a:ext cx="11124000" cy="244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7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Děkuji za pozornost</a:t>
            </a:r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3685505610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8129</TotalTime>
  <Words>806</Words>
  <Application>Microsoft Office PowerPoint</Application>
  <PresentationFormat>Širokoúhlá obrazovka</PresentationFormat>
  <Paragraphs>99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7" baseType="lpstr">
      <vt:lpstr>Arial</vt:lpstr>
      <vt:lpstr>Calibri</vt:lpstr>
      <vt:lpstr>Constantia</vt:lpstr>
      <vt:lpstr>MS Mincho</vt:lpstr>
      <vt:lpstr>Times New Roman</vt:lpstr>
      <vt:lpstr>Tw Cen MT</vt:lpstr>
      <vt:lpstr>Wingdings</vt:lpstr>
      <vt:lpstr>Kapka</vt:lpstr>
      <vt:lpstr>Prezentace aplikace PowerPoint</vt:lpstr>
      <vt:lpstr>Agentura CzechTourism</vt:lpstr>
      <vt:lpstr>Produktové řady turistických produktů</vt:lpstr>
      <vt:lpstr>Destinační značka Česká republika</vt:lpstr>
      <vt:lpstr>Projektové aktivity</vt:lpstr>
      <vt:lpstr>Cestovní kancelář</vt:lpstr>
      <vt:lpstr>Cestovní kancelář</vt:lpstr>
      <vt:lpstr>Cestovní agentura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Radmila Dluhošová</dc:creator>
  <cp:lastModifiedBy>dlu0001</cp:lastModifiedBy>
  <cp:revision>216</cp:revision>
  <dcterms:created xsi:type="dcterms:W3CDTF">2023-09-18T21:08:40Z</dcterms:created>
  <dcterms:modified xsi:type="dcterms:W3CDTF">2024-10-01T13:27:56Z</dcterms:modified>
</cp:coreProperties>
</file>