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sldIdLst>
    <p:sldId id="256" r:id="rId2"/>
    <p:sldId id="579" r:id="rId3"/>
    <p:sldId id="587" r:id="rId4"/>
    <p:sldId id="561" r:id="rId5"/>
    <p:sldId id="588" r:id="rId6"/>
    <p:sldId id="581" r:id="rId7"/>
    <p:sldId id="582" r:id="rId8"/>
    <p:sldId id="584" r:id="rId9"/>
    <p:sldId id="622" r:id="rId10"/>
    <p:sldId id="631" r:id="rId11"/>
    <p:sldId id="629" r:id="rId12"/>
    <p:sldId id="583" r:id="rId13"/>
    <p:sldId id="635" r:id="rId14"/>
    <p:sldId id="632" r:id="rId15"/>
    <p:sldId id="592" r:id="rId16"/>
    <p:sldId id="590" r:id="rId17"/>
    <p:sldId id="593" r:id="rId18"/>
    <p:sldId id="585" r:id="rId19"/>
    <p:sldId id="601" r:id="rId20"/>
    <p:sldId id="639" r:id="rId21"/>
    <p:sldId id="640" r:id="rId22"/>
    <p:sldId id="591" r:id="rId23"/>
    <p:sldId id="57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3" autoAdjust="0"/>
    <p:restoredTop sz="94660"/>
  </p:normalViewPr>
  <p:slideViewPr>
    <p:cSldViewPr snapToGrid="0">
      <p:cViewPr>
        <p:scale>
          <a:sx n="75" d="100"/>
          <a:sy n="75" d="100"/>
        </p:scale>
        <p:origin x="197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183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89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24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6707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89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570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419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154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274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909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62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875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814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713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744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263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152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03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g"/><Relationship Id="rId7" Type="http://schemas.openxmlformats.org/officeDocument/2006/relationships/image" Target="../media/image1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B42D80C-6458-49E5-99F4-1FF28EE7ED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5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91" b="15274"/>
          <a:stretch/>
        </p:blipFill>
        <p:spPr>
          <a:xfrm>
            <a:off x="0" y="0"/>
            <a:ext cx="12204000" cy="723392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7F41B8C1-FD79-44FE-9654-6B0EFC54A72E}"/>
              </a:ext>
            </a:extLst>
          </p:cNvPr>
          <p:cNvSpPr txBox="1">
            <a:spLocks/>
          </p:cNvSpPr>
          <p:nvPr/>
        </p:nvSpPr>
        <p:spPr>
          <a:xfrm>
            <a:off x="0" y="4043985"/>
            <a:ext cx="12204000" cy="25092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z="6600" b="1" dirty="0" err="1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Kastelologický</a:t>
            </a:r>
            <a:r>
              <a:rPr lang="cs-CZ" sz="6600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 turismus</a:t>
            </a:r>
          </a:p>
        </p:txBody>
      </p:sp>
    </p:spTree>
    <p:extLst>
      <p:ext uri="{BB962C8B-B14F-4D97-AF65-F5344CB8AC3E}">
        <p14:creationId xmlns:p14="http://schemas.microsoft.com/office/powerpoint/2010/main" val="2342338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317A5C3E-9275-46C9-9D50-D22E927F5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360000"/>
            <a:ext cx="3898258" cy="259200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BACB46A7-DC9C-4EDB-BF9E-217AFCD09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022" y="3276000"/>
            <a:ext cx="2356363" cy="2592000"/>
          </a:xfrm>
          <a:prstGeom prst="rect">
            <a:avLst/>
          </a:prstGeom>
        </p:spPr>
      </p:pic>
      <p:pic>
        <p:nvPicPr>
          <p:cNvPr id="51" name="Obrázek 50">
            <a:extLst>
              <a:ext uri="{FF2B5EF4-FFF2-40B4-BE49-F238E27FC236}">
                <a16:creationId xmlns:a16="http://schemas.microsoft.com/office/drawing/2014/main" id="{A53885B0-79F0-4061-BE8F-3509BC36E9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380" r="4120"/>
          <a:stretch/>
        </p:blipFill>
        <p:spPr>
          <a:xfrm>
            <a:off x="360000" y="3276000"/>
            <a:ext cx="4262408" cy="2592000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40160E1C-D9E1-4C7A-B12B-E515888528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853" t="25842" r="21938" b="25047"/>
          <a:stretch/>
        </p:blipFill>
        <p:spPr>
          <a:xfrm>
            <a:off x="4226588" y="360000"/>
            <a:ext cx="2545655" cy="2592000"/>
          </a:xfrm>
          <a:prstGeom prst="rect">
            <a:avLst/>
          </a:prstGeom>
        </p:spPr>
      </p:pic>
      <p:pic>
        <p:nvPicPr>
          <p:cNvPr id="53" name="Obrázek 52">
            <a:extLst>
              <a:ext uri="{FF2B5EF4-FFF2-40B4-BE49-F238E27FC236}">
                <a16:creationId xmlns:a16="http://schemas.microsoft.com/office/drawing/2014/main" id="{65A40CD0-97C3-4613-A053-C0034265F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0573" y="360000"/>
            <a:ext cx="3193224" cy="2592000"/>
          </a:xfrm>
          <a:prstGeom prst="rect">
            <a:avLst/>
          </a:prstGeom>
        </p:spPr>
      </p:pic>
      <p:pic>
        <p:nvPicPr>
          <p:cNvPr id="61" name="Obrázek 60">
            <a:extLst>
              <a:ext uri="{FF2B5EF4-FFF2-40B4-BE49-F238E27FC236}">
                <a16:creationId xmlns:a16="http://schemas.microsoft.com/office/drawing/2014/main" id="{C698D232-C616-4ACC-A0A8-69C00D44DE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2000" y="3276000"/>
            <a:ext cx="4320000" cy="2592000"/>
          </a:xfrm>
          <a:prstGeom prst="rect">
            <a:avLst/>
          </a:prstGeom>
        </p:spPr>
      </p:pic>
      <p:pic>
        <p:nvPicPr>
          <p:cNvPr id="69" name="Obrázek 68">
            <a:extLst>
              <a:ext uri="{FF2B5EF4-FFF2-40B4-BE49-F238E27FC236}">
                <a16:creationId xmlns:a16="http://schemas.microsoft.com/office/drawing/2014/main" id="{F4014EA0-E896-4B7F-BDD2-A055649DE5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2127" y="360000"/>
            <a:ext cx="1749873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53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Obrázek 37">
            <a:extLst>
              <a:ext uri="{FF2B5EF4-FFF2-40B4-BE49-F238E27FC236}">
                <a16:creationId xmlns:a16="http://schemas.microsoft.com/office/drawing/2014/main" id="{5D3D3418-4EF2-4495-9E3A-9A0441956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4467656" y="540000"/>
            <a:ext cx="3528000" cy="2592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AA68805-093A-44EA-AE1E-D8E35A586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3" t="3870" r="2299" b="6461"/>
          <a:stretch/>
        </p:blipFill>
        <p:spPr>
          <a:xfrm>
            <a:off x="180000" y="540000"/>
            <a:ext cx="4176001" cy="2592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BC5B235-D5DD-4435-9C34-8ADAF2F48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48" b="14053"/>
          <a:stretch/>
        </p:blipFill>
        <p:spPr>
          <a:xfrm>
            <a:off x="8107311" y="540000"/>
            <a:ext cx="3888000" cy="2592000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71FB22B4-9C27-4CA7-91EC-C55B7042E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81"/>
          <a:stretch/>
        </p:blipFill>
        <p:spPr>
          <a:xfrm>
            <a:off x="180000" y="3456000"/>
            <a:ext cx="4176000" cy="2592000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90C850C8-3258-4BA7-A6F5-3AFCAB46EA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59" r="25357"/>
          <a:stretch/>
        </p:blipFill>
        <p:spPr>
          <a:xfrm>
            <a:off x="8107311" y="3456000"/>
            <a:ext cx="3886301" cy="2592000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8CCBFC81-B1D7-4BBD-9C1F-875F2B9D07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r="33060"/>
          <a:stretch/>
        </p:blipFill>
        <p:spPr>
          <a:xfrm>
            <a:off x="4467656" y="3456000"/>
            <a:ext cx="3528000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08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A ještě hrady…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972000"/>
            <a:ext cx="11520000" cy="5796000"/>
          </a:xfrm>
        </p:spPr>
        <p:txBody>
          <a:bodyPr>
            <a:normAutofit/>
          </a:bodyPr>
          <a:lstStyle/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nejstarší kamenný hrad – Přimda (1121)</a:t>
            </a:r>
          </a:p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nejmladší hrad – </a:t>
            </a: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</a:t>
            </a: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vihov (1375)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97BEE7C-0B54-4646-B940-5746033F94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94"/>
          <a:stretch/>
        </p:blipFill>
        <p:spPr>
          <a:xfrm>
            <a:off x="324000" y="4284000"/>
            <a:ext cx="3901440" cy="2428731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6C3B5B77-52BD-48BA-8A62-E1A2268F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3" t="6894" r="2246" b="5278"/>
          <a:stretch/>
        </p:blipFill>
        <p:spPr>
          <a:xfrm>
            <a:off x="6671657" y="936000"/>
            <a:ext cx="3100633" cy="2520000"/>
          </a:xfrm>
          <a:prstGeom prst="rect">
            <a:avLst/>
          </a:prstGeom>
        </p:spPr>
      </p:pic>
      <p:sp>
        <p:nvSpPr>
          <p:cNvPr id="39" name="Zástupný obsah 2">
            <a:extLst>
              <a:ext uri="{FF2B5EF4-FFF2-40B4-BE49-F238E27FC236}">
                <a16:creationId xmlns:a16="http://schemas.microsoft.com/office/drawing/2014/main" id="{774EF897-860E-4E47-909B-5CBC439A6FD5}"/>
              </a:ext>
            </a:extLst>
          </p:cNvPr>
          <p:cNvSpPr txBox="1">
            <a:spLocks/>
          </p:cNvSpPr>
          <p:nvPr/>
        </p:nvSpPr>
        <p:spPr>
          <a:xfrm>
            <a:off x="8476290" y="936000"/>
            <a:ext cx="1296000" cy="43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cs-CZ" b="1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</a:rPr>
              <a:t>16. století</a:t>
            </a:r>
            <a:endParaRPr lang="cs-CZ" b="1" cap="none" dirty="0">
              <a:solidFill>
                <a:schemeClr val="accent1">
                  <a:lumMod val="75000"/>
                </a:schemeClr>
              </a:solidFill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5" name="Obrázek 44">
            <a:extLst>
              <a:ext uri="{FF2B5EF4-FFF2-40B4-BE49-F238E27FC236}">
                <a16:creationId xmlns:a16="http://schemas.microsoft.com/office/drawing/2014/main" id="{2CC74300-482C-4B0B-A05F-18317D83C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877"/>
          <a:stretch/>
        </p:blipFill>
        <p:spPr>
          <a:xfrm>
            <a:off x="4458743" y="3600000"/>
            <a:ext cx="3529928" cy="2592000"/>
          </a:xfrm>
          <a:prstGeom prst="rect">
            <a:avLst/>
          </a:prstGeom>
        </p:spPr>
      </p:pic>
      <p:pic>
        <p:nvPicPr>
          <p:cNvPr id="55" name="Obrázek 54">
            <a:extLst>
              <a:ext uri="{FF2B5EF4-FFF2-40B4-BE49-F238E27FC236}">
                <a16:creationId xmlns:a16="http://schemas.microsoft.com/office/drawing/2014/main" id="{006F4EC0-D553-458B-8643-D70F675F9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1974" y="3600000"/>
            <a:ext cx="3641619" cy="2520000"/>
          </a:xfrm>
          <a:prstGeom prst="rect">
            <a:avLst/>
          </a:prstGeom>
        </p:spPr>
      </p:pic>
      <p:pic>
        <p:nvPicPr>
          <p:cNvPr id="59" name="Obrázek 58">
            <a:extLst>
              <a:ext uri="{FF2B5EF4-FFF2-40B4-BE49-F238E27FC236}">
                <a16:creationId xmlns:a16="http://schemas.microsoft.com/office/drawing/2014/main" id="{06C00BFF-958A-43B1-BD0E-6CB03CCC75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61" t="2778" r="3719" b="3520"/>
          <a:stretch/>
        </p:blipFill>
        <p:spPr>
          <a:xfrm>
            <a:off x="621214" y="1800000"/>
            <a:ext cx="3311073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44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A ještě hrady…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972000"/>
            <a:ext cx="11520000" cy="5796000"/>
          </a:xfrm>
        </p:spPr>
        <p:txBody>
          <a:bodyPr>
            <a:normAutofit/>
          </a:bodyPr>
          <a:lstStyle/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největší český hrad – Pražský hrad</a:t>
            </a:r>
            <a:endParaRPr lang="cs-CZ" cap="none" dirty="0">
              <a:solidFill>
                <a:schemeClr val="accent1">
                  <a:lumMod val="75000"/>
                </a:schemeClr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967AC43A-FC47-40FB-A166-391BB470A6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4" r="3620"/>
          <a:stretch/>
        </p:blipFill>
        <p:spPr>
          <a:xfrm>
            <a:off x="443250" y="1404000"/>
            <a:ext cx="5924550" cy="259200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041E429C-B889-4BED-B376-5EA5F240B5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49" b="17272"/>
          <a:stretch/>
        </p:blipFill>
        <p:spPr>
          <a:xfrm>
            <a:off x="6606857" y="900000"/>
            <a:ext cx="5141893" cy="4950000"/>
          </a:xfrm>
          <a:prstGeom prst="rect">
            <a:avLst/>
          </a:prstGeom>
        </p:spPr>
      </p:pic>
      <p:sp>
        <p:nvSpPr>
          <p:cNvPr id="32" name="Zástupný obsah 2">
            <a:extLst>
              <a:ext uri="{FF2B5EF4-FFF2-40B4-BE49-F238E27FC236}">
                <a16:creationId xmlns:a16="http://schemas.microsoft.com/office/drawing/2014/main" id="{ADCD99B0-11CC-4141-9AF8-D42C5CC3F426}"/>
              </a:ext>
            </a:extLst>
          </p:cNvPr>
          <p:cNvSpPr txBox="1">
            <a:spLocks/>
          </p:cNvSpPr>
          <p:nvPr/>
        </p:nvSpPr>
        <p:spPr>
          <a:xfrm>
            <a:off x="6624000" y="1080000"/>
            <a:ext cx="2583961" cy="43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55D00F-1820-46F9-A055-FBB85DE813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86" t="13936"/>
          <a:stretch/>
        </p:blipFill>
        <p:spPr>
          <a:xfrm>
            <a:off x="917253" y="4104000"/>
            <a:ext cx="4405044" cy="2592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1FABBB0-81D3-4C4F-A84C-685BA28373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010"/>
          <a:stretch/>
        </p:blipFill>
        <p:spPr>
          <a:xfrm>
            <a:off x="5585144" y="4266000"/>
            <a:ext cx="3847937" cy="2232000"/>
          </a:xfrm>
          <a:prstGeom prst="rect">
            <a:avLst/>
          </a:prstGeom>
        </p:spPr>
      </p:pic>
      <p:sp>
        <p:nvSpPr>
          <p:cNvPr id="22" name="Zástupný obsah 2">
            <a:extLst>
              <a:ext uri="{FF2B5EF4-FFF2-40B4-BE49-F238E27FC236}">
                <a16:creationId xmlns:a16="http://schemas.microsoft.com/office/drawing/2014/main" id="{F1DE0A7F-A228-401F-B585-5BA8F048DDAE}"/>
              </a:ext>
            </a:extLst>
          </p:cNvPr>
          <p:cNvSpPr txBox="1">
            <a:spLocks/>
          </p:cNvSpPr>
          <p:nvPr/>
        </p:nvSpPr>
        <p:spPr>
          <a:xfrm>
            <a:off x="6624000" y="900000"/>
            <a:ext cx="2583961" cy="43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274FA4">
                  <a:lumMod val="75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 panose="02030602050306030303" pitchFamily="18" charset="0"/>
                <a:ea typeface="Calibri" panose="020F0502020204030204" pitchFamily="34" charset="0"/>
                <a:cs typeface="+mn-cs"/>
              </a:rPr>
              <a:t>Model Pražského kol 1000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4" name="Zástupný obsah 2">
            <a:extLst>
              <a:ext uri="{FF2B5EF4-FFF2-40B4-BE49-F238E27FC236}">
                <a16:creationId xmlns:a16="http://schemas.microsoft.com/office/drawing/2014/main" id="{FCB18540-5680-4630-BE3F-D3550648B25A}"/>
              </a:ext>
            </a:extLst>
          </p:cNvPr>
          <p:cNvSpPr txBox="1">
            <a:spLocks/>
          </p:cNvSpPr>
          <p:nvPr/>
        </p:nvSpPr>
        <p:spPr>
          <a:xfrm>
            <a:off x="5868000" y="4284000"/>
            <a:ext cx="2583961" cy="43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274FA4">
                  <a:lumMod val="75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274FA4">
                    <a:lumMod val="75000"/>
                  </a:srgbClr>
                </a:solidFill>
                <a:effectLst/>
                <a:uLnTx/>
                <a:uFillTx/>
                <a:latin typeface="Constantia" panose="02030602050306030303" pitchFamily="18" charset="0"/>
                <a:ea typeface="Calibri" panose="020F0502020204030204" pitchFamily="34" charset="0"/>
                <a:cs typeface="+mn-cs"/>
              </a:rPr>
              <a:t>Model Pražského kol 1350</a:t>
            </a:r>
            <a:endParaRPr kumimoji="0" lang="cs-CZ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311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A ještě hrady…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1044000"/>
            <a:ext cx="11520000" cy="5796000"/>
          </a:xfrm>
        </p:spPr>
        <p:txBody>
          <a:bodyPr>
            <a:normAutofit/>
          </a:bodyPr>
          <a:lstStyle/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největší moravský hrad – Sovinec ? </a:t>
            </a:r>
            <a:r>
              <a:rPr lang="cs-CZ" cap="none" dirty="0" err="1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Helfštýn</a:t>
            </a: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Hukvaldy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A89187C0-09DF-41A5-A897-6946162046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26"/>
          <a:stretch/>
        </p:blipFill>
        <p:spPr>
          <a:xfrm>
            <a:off x="3788587" y="4166899"/>
            <a:ext cx="4614826" cy="2592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81336C9-7FBA-401E-955C-919AAA0B25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17" r="14125" b="10481"/>
          <a:stretch/>
        </p:blipFill>
        <p:spPr>
          <a:xfrm>
            <a:off x="683663" y="1476000"/>
            <a:ext cx="4440117" cy="2592000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4168406C-FA32-45FD-9160-46DAECFBF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0074" y="1476000"/>
            <a:ext cx="4618263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15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A ještě hrady…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BAD66F4-5DFB-4DC3-9AB8-EE00ED7006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39"/>
          <a:stretch/>
        </p:blipFill>
        <p:spPr>
          <a:xfrm>
            <a:off x="830583" y="4356001"/>
            <a:ext cx="4644000" cy="230060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B5A72DD-5B93-4251-92B9-7408AE796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47" b="13667"/>
          <a:stretch/>
        </p:blipFill>
        <p:spPr>
          <a:xfrm>
            <a:off x="324000" y="1800000"/>
            <a:ext cx="4413687" cy="2445825"/>
          </a:xfrm>
          <a:prstGeom prst="rect">
            <a:avLst/>
          </a:prstGeom>
        </p:spPr>
      </p:pic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397DFEA6-8A57-4DE9-8FF4-A3687C14C85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972000"/>
            <a:ext cx="11520000" cy="5796000"/>
          </a:xfrm>
        </p:spPr>
        <p:txBody>
          <a:bodyPr>
            <a:normAutofit/>
          </a:bodyPr>
          <a:lstStyle/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nejkrásnější český hrad – Křivoklát</a:t>
            </a:r>
          </a:p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nejkrásnější moravský – </a:t>
            </a: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ernštejn ? Bouzov</a:t>
            </a:r>
          </a:p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cs-CZ" cap="none" dirty="0">
              <a:solidFill>
                <a:schemeClr val="accent1">
                  <a:lumMod val="75000"/>
                </a:schemeClr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AB77F2D-061D-4C27-AE44-B7F721885C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45" t="23507" b="12675"/>
          <a:stretch/>
        </p:blipFill>
        <p:spPr>
          <a:xfrm>
            <a:off x="5544000" y="972000"/>
            <a:ext cx="3873175" cy="25920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FC0AE75A-66AE-4262-A0B7-9EDEA9E60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6000" y="1294912"/>
            <a:ext cx="2304000" cy="17280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57F6BC6-C9CC-425C-849D-2B49634DC0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06" r="27505"/>
          <a:stretch/>
        </p:blipFill>
        <p:spPr>
          <a:xfrm>
            <a:off x="9576000" y="3844637"/>
            <a:ext cx="2304000" cy="281196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88405AE-209C-4AD9-986B-F57E7E5643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631" t="10722" r="15141" b="16207"/>
          <a:stretch/>
        </p:blipFill>
        <p:spPr>
          <a:xfrm>
            <a:off x="5782796" y="3770160"/>
            <a:ext cx="363437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75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turismus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1044000"/>
            <a:ext cx="11520000" cy="1872000"/>
          </a:xfrm>
        </p:spPr>
        <p:txBody>
          <a:bodyPr>
            <a:normAutofit lnSpcReduction="10000"/>
          </a:bodyPr>
          <a:lstStyle/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ejnavštěvovanější hrady &amp; zámky – Pražský hrad, Lednice, Český Krumlov, Hluboká &amp; Karlštejn</a:t>
            </a:r>
          </a:p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ejnavštěvovanější</a:t>
            </a:r>
            <a:r>
              <a:rPr lang="cs-CZ" b="1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zříceniny – Trosky, </a:t>
            </a:r>
            <a:r>
              <a:rPr lang="cs-CZ" cap="none" dirty="0" err="1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Střekov</a:t>
            </a: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Hukvaldy, </a:t>
            </a: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Štramberk &amp; Rábí</a:t>
            </a:r>
          </a:p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ejnavštěvovanější v </a:t>
            </a:r>
            <a:r>
              <a:rPr lang="cs-CZ" cap="none" dirty="0" err="1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MSK</a:t>
            </a: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(2022) – Slezskoostravský hrad &amp; Štramberská </a:t>
            </a:r>
            <a:r>
              <a:rPr lang="cs-CZ" cap="none" dirty="0" err="1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Trúba</a:t>
            </a:r>
            <a:endParaRPr lang="cs-CZ" cap="none" dirty="0">
              <a:solidFill>
                <a:schemeClr val="accent1">
                  <a:lumMod val="75000"/>
                </a:schemeClr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Čechy – Konopiště, Zvíkov, Kokořín, Bezděz, Opočno, Orlík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orava – Bítov, Bouzov, Špilberk, Buchlov, Pernštejn, Velké Losiny, Vranov, Kroměříž</a:t>
            </a:r>
          </a:p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cs-CZ" cap="none" dirty="0">
              <a:solidFill>
                <a:schemeClr val="accent1">
                  <a:lumMod val="75000"/>
                </a:schemeClr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cs-CZ" cap="none" dirty="0">
              <a:solidFill>
                <a:schemeClr val="accent1">
                  <a:lumMod val="75000"/>
                </a:schemeClr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8D80D6-6E64-4E4F-B622-71D2B51E21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73" b="13014"/>
          <a:stretch/>
        </p:blipFill>
        <p:spPr>
          <a:xfrm>
            <a:off x="591460" y="3024000"/>
            <a:ext cx="11009080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5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turismus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1008000"/>
            <a:ext cx="11520000" cy="540000"/>
          </a:xfrm>
        </p:spPr>
        <p:txBody>
          <a:bodyPr>
            <a:normAutofit/>
          </a:bodyPr>
          <a:lstStyle/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ejnavštěvovanější</a:t>
            </a:r>
            <a:r>
              <a:rPr lang="cs-CZ" b="1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zříceniny – Trosky, </a:t>
            </a:r>
            <a:r>
              <a:rPr lang="cs-CZ" cap="none" dirty="0" err="1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Střekov</a:t>
            </a: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Hukvaldy, </a:t>
            </a: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Štramberk &amp; Rábí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E7ACEAA-9364-4A9D-9A4C-798E50A6A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9" t="8431" r="8172" b="6828"/>
          <a:stretch/>
        </p:blipFill>
        <p:spPr>
          <a:xfrm>
            <a:off x="489149" y="1440000"/>
            <a:ext cx="3597986" cy="2592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9331AB9-751D-4B0F-9CEA-748C2BE3C1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3" t="18234" r="5728"/>
          <a:stretch/>
        </p:blipFill>
        <p:spPr>
          <a:xfrm>
            <a:off x="324000" y="4212000"/>
            <a:ext cx="3894274" cy="2448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88473E3-7096-445B-B7A1-10E890608A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75" r="7840"/>
          <a:stretch/>
        </p:blipFill>
        <p:spPr>
          <a:xfrm>
            <a:off x="4298923" y="4518120"/>
            <a:ext cx="2071649" cy="1908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58B7875-EDD2-422D-BCF8-BF78A483C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8616" y="1440000"/>
            <a:ext cx="3456000" cy="2592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456CB85-E35D-4313-9F03-E9E410FE25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480"/>
          <a:stretch/>
        </p:blipFill>
        <p:spPr>
          <a:xfrm>
            <a:off x="8337645" y="1440000"/>
            <a:ext cx="3365206" cy="25920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39B721E-01EB-4309-91CD-A31BBCCFA5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333"/>
          <a:stretch/>
        </p:blipFill>
        <p:spPr>
          <a:xfrm>
            <a:off x="7404394" y="4212000"/>
            <a:ext cx="3765902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14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turismus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1044000"/>
            <a:ext cx="11520000" cy="468000"/>
          </a:xfrm>
        </p:spPr>
        <p:txBody>
          <a:bodyPr>
            <a:normAutofit/>
          </a:bodyPr>
          <a:lstStyle/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ejnavštěvovanější v MSK – Slezskoostravský hrad &amp; Štramberská </a:t>
            </a:r>
            <a:r>
              <a:rPr lang="cs-CZ" cap="none" dirty="0" err="1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Trúba</a:t>
            </a:r>
            <a:endParaRPr lang="cs-CZ" cap="none" dirty="0">
              <a:solidFill>
                <a:schemeClr val="accent1">
                  <a:lumMod val="75000"/>
                </a:schemeClr>
              </a:solidFill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4" b="11195"/>
          <a:stretch/>
        </p:blipFill>
        <p:spPr>
          <a:xfrm>
            <a:off x="4152000" y="4176000"/>
            <a:ext cx="3996000" cy="252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7" b="9817"/>
          <a:stretch/>
        </p:blipFill>
        <p:spPr>
          <a:xfrm>
            <a:off x="8304000" y="1512000"/>
            <a:ext cx="3708000" cy="252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4176000"/>
            <a:ext cx="3816000" cy="25200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1"/>
          <a:stretch/>
        </p:blipFill>
        <p:spPr>
          <a:xfrm>
            <a:off x="180000" y="1512000"/>
            <a:ext cx="3816000" cy="252000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" t="10776" r="7078" b="8621"/>
          <a:stretch/>
        </p:blipFill>
        <p:spPr>
          <a:xfrm>
            <a:off x="8304000" y="4176000"/>
            <a:ext cx="3708000" cy="2520000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4027" r="4844" b="417"/>
          <a:stretch/>
        </p:blipFill>
        <p:spPr>
          <a:xfrm>
            <a:off x="4152000" y="1512000"/>
            <a:ext cx="3996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73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turismus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3A070726-2BF6-42B5-A607-5C91C6A3652F}"/>
              </a:ext>
            </a:extLst>
          </p:cNvPr>
          <p:cNvSpPr txBox="1">
            <a:spLocks/>
          </p:cNvSpPr>
          <p:nvPr/>
        </p:nvSpPr>
        <p:spPr>
          <a:xfrm>
            <a:off x="136765" y="1008000"/>
            <a:ext cx="11520000" cy="468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53B18F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274FA4">
                    <a:lumMod val="75000"/>
                  </a:srgbClr>
                </a:solidFill>
                <a:effectLst/>
                <a:uLnTx/>
                <a:uFillTx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Čechy – Konopiště, Zvíkov, Kokořín, Bezděz, Opočno, Orlík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274FA4">
                  <a:lumMod val="75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274FA4">
                  <a:lumMod val="75000"/>
                </a:srgbClr>
              </a:solidFill>
              <a:effectLst/>
              <a:uLnTx/>
              <a:uFillTx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800" marR="0" lvl="0" indent="-2520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274FA4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274FA4">
                  <a:lumMod val="75000"/>
                </a:srgbClr>
              </a:solidFill>
              <a:effectLst/>
              <a:uLnTx/>
              <a:uFillTx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556DE8B-58A7-41E3-8179-18FC31D98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08" y="1440000"/>
            <a:ext cx="3535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EB2BC3B-88DD-4DD1-8E01-B53144DD8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561" y="4140000"/>
            <a:ext cx="3530172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1C2FDD42-830E-4160-BA0C-DB8686DD1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561" y="1440000"/>
            <a:ext cx="3530172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D30E739D-3BAD-48BB-92AC-268DA8F18A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951"/>
          <a:stretch/>
        </p:blipFill>
        <p:spPr>
          <a:xfrm>
            <a:off x="4280484" y="4140000"/>
            <a:ext cx="3509785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7B84A9E-2349-4C30-99E7-107A37CB4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485" y="1440000"/>
            <a:ext cx="3530172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8234805-FA0B-449E-8D86-3667711CBA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39" r="870"/>
          <a:stretch/>
        </p:blipFill>
        <p:spPr>
          <a:xfrm>
            <a:off x="415408" y="4140000"/>
            <a:ext cx="3535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8229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1044000"/>
            <a:ext cx="11520000" cy="5616000"/>
          </a:xfrm>
        </p:spPr>
        <p:txBody>
          <a:bodyPr>
            <a:noAutofit/>
          </a:bodyPr>
          <a:lstStyle/>
          <a:p>
            <a:pPr marL="226800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hrady, zámky, zříceniny, tvrze, lovecké zámečky</a:t>
            </a:r>
          </a:p>
          <a:p>
            <a:pPr marL="226800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součást kulturního dědictví – nemovité kulturní památky</a:t>
            </a:r>
          </a:p>
          <a:p>
            <a:pPr marL="226800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vysoká</a:t>
            </a: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umělecká &amp; historická hodnota → trvalé uchování je ve veřejném zájmu → považovány za součást tzv. vysoké kultury → dotovány ze státního rozpočtu</a:t>
            </a:r>
          </a:p>
          <a:p>
            <a:pPr marL="226800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b="1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hrad</a:t>
            </a:r>
          </a:p>
          <a:p>
            <a:pPr marL="468000" lvl="1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středověké opevněné panské sídlo</a:t>
            </a:r>
          </a:p>
          <a:p>
            <a:pPr marL="468000" lvl="1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na vyvýšeném terénu</a:t>
            </a:r>
          </a:p>
          <a:p>
            <a:pPr marL="468000" lvl="1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zejména obranná funkce</a:t>
            </a:r>
          </a:p>
          <a:p>
            <a:pPr marL="226800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b="1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zámek</a:t>
            </a:r>
          </a:p>
          <a:p>
            <a:pPr marL="468000" lvl="1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výstavné &amp; umělecky zdobené obydlí novověké šlechty</a:t>
            </a:r>
          </a:p>
          <a:p>
            <a:pPr marL="468000" lvl="1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volně stojící v přírodním prostředí</a:t>
            </a:r>
          </a:p>
          <a:p>
            <a:pPr marL="468000" lvl="1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doplněn zahradou či parkem.</a:t>
            </a:r>
          </a:p>
          <a:p>
            <a:pPr marL="468000" lvl="1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reprezentativní funkce</a:t>
            </a:r>
          </a:p>
          <a:p>
            <a:pPr marL="230400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 err="1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kastelologický</a:t>
            </a: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turismus jeden z nejstarších typů – předmětem zájmu návštěvníků od 18./19. století</a:t>
            </a:r>
          </a:p>
          <a:p>
            <a:pPr marL="468000" lvl="1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cs-CZ" sz="2000" cap="none" dirty="0">
              <a:solidFill>
                <a:schemeClr val="accent1">
                  <a:lumMod val="75000"/>
                </a:schemeClr>
              </a:solidFill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226800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cs-CZ" cap="none" dirty="0">
              <a:solidFill>
                <a:schemeClr val="accent1">
                  <a:lumMod val="75000"/>
                </a:schemeClr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E54FC082-B5B7-4EEC-9DFF-7F5AD7BB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Úvod do </a:t>
            </a:r>
            <a:r>
              <a:rPr lang="cs-CZ" b="1" dirty="0" err="1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kastelologie</a:t>
            </a:r>
            <a:endParaRPr lang="cs-CZ" b="1" dirty="0">
              <a:solidFill>
                <a:schemeClr val="accent1">
                  <a:lumMod val="75000"/>
                </a:schemeClr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2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turismus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3A070726-2BF6-42B5-A607-5C91C6A3652F}"/>
              </a:ext>
            </a:extLst>
          </p:cNvPr>
          <p:cNvSpPr txBox="1">
            <a:spLocks/>
          </p:cNvSpPr>
          <p:nvPr/>
        </p:nvSpPr>
        <p:spPr>
          <a:xfrm>
            <a:off x="136765" y="972000"/>
            <a:ext cx="11520000" cy="50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53B18F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274FA4">
                    <a:lumMod val="75000"/>
                  </a:srgbClr>
                </a:solidFill>
                <a:effectLst/>
                <a:uLnTx/>
                <a:uFillTx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Morava – Bítov, Bouzov, Špilberk, Buchlov, Pernštejn, Velké Losiny, Vranov, Kroměříž</a:t>
            </a:r>
          </a:p>
          <a:p>
            <a:pPr marL="226800" marR="0" lvl="0" indent="-2520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274FA4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274FA4">
                  <a:lumMod val="75000"/>
                </a:srgbClr>
              </a:solidFill>
              <a:effectLst/>
              <a:uLnTx/>
              <a:uFillTx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800" marR="0" lvl="0" indent="-2520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274FA4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274FA4">
                  <a:lumMod val="75000"/>
                </a:srgbClr>
              </a:solidFill>
              <a:effectLst/>
              <a:uLnTx/>
              <a:uFillTx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8601E661-F01D-4D81-A893-6505C71C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39"/>
          <a:stretch/>
        </p:blipFill>
        <p:spPr>
          <a:xfrm>
            <a:off x="432000" y="1476000"/>
            <a:ext cx="3514343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385D9016-F78E-4F07-B0A2-23AE4CE2E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914" y="1476000"/>
            <a:ext cx="3530172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A76A1405-2AAB-4C4B-ABC3-8CC8C8972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092" y="1476000"/>
            <a:ext cx="3530172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Obrázek 43">
            <a:extLst>
              <a:ext uri="{FF2B5EF4-FFF2-40B4-BE49-F238E27FC236}">
                <a16:creationId xmlns:a16="http://schemas.microsoft.com/office/drawing/2014/main" id="{F301F209-D695-4B9F-91D8-97C3559E20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45" r="5985"/>
          <a:stretch/>
        </p:blipFill>
        <p:spPr>
          <a:xfrm>
            <a:off x="432000" y="4176000"/>
            <a:ext cx="35136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Obrázek 47">
            <a:extLst>
              <a:ext uri="{FF2B5EF4-FFF2-40B4-BE49-F238E27FC236}">
                <a16:creationId xmlns:a16="http://schemas.microsoft.com/office/drawing/2014/main" id="{6AC8DB58-5B59-46A7-9F3D-C451B43B5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914" y="4176000"/>
            <a:ext cx="3530172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" name="Obrázek 63">
            <a:extLst>
              <a:ext uri="{FF2B5EF4-FFF2-40B4-BE49-F238E27FC236}">
                <a16:creationId xmlns:a16="http://schemas.microsoft.com/office/drawing/2014/main" id="{2FFA18EA-C87A-4F6A-ACF1-E0BF1771D9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562" t="6212" r="14805" b="12237"/>
          <a:stretch/>
        </p:blipFill>
        <p:spPr>
          <a:xfrm>
            <a:off x="8236800" y="4176000"/>
            <a:ext cx="35316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9335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Státní památky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1044000"/>
            <a:ext cx="11520000" cy="4860000"/>
          </a:xfrm>
        </p:spPr>
        <p:txBody>
          <a:bodyPr>
            <a:normAutofit/>
          </a:bodyPr>
          <a:lstStyle/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před koronavirovou pandemií – návštěvnost několik let po sobě významně přes 5 milionů</a:t>
            </a:r>
          </a:p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2022 – 3,4 milionu návštěvníků (o cca 15 % více než v roce 2021)</a:t>
            </a:r>
          </a:p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– 4,2 milionů → situace se vrací k „normálu</a:t>
            </a: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lang="cs-CZ" cap="none" dirty="0">
              <a:solidFill>
                <a:schemeClr val="accent1">
                  <a:lumMod val="75000"/>
                </a:schemeClr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projekt </a:t>
            </a:r>
            <a:r>
              <a:rPr lang="cs-CZ" cap="none" dirty="0" err="1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NPÚ</a:t>
            </a: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výzkum &amp; prezentace odkazu šlechtických rodů zemí Koruny české</a:t>
            </a:r>
          </a:p>
          <a:p>
            <a:pPr marL="468000" lvl="1" indent="-2520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aktivity každý rok zaměřeny na konkrétní rod nebo téma spojené se šlechtou</a:t>
            </a:r>
          </a:p>
          <a:p>
            <a:pPr marL="468000" lvl="1" indent="-2520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2012 (1. ročník) – </a:t>
            </a:r>
            <a:r>
              <a:rPr lang="cs-CZ" sz="2000" cap="none" dirty="0" err="1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Pernštejnové</a:t>
            </a:r>
            <a:endParaRPr lang="cs-CZ" sz="2000" cap="none" dirty="0">
              <a:solidFill>
                <a:schemeClr val="accent1">
                  <a:lumMod val="75000"/>
                </a:schemeClr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0" lvl="1" indent="-2520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– </a:t>
            </a:r>
            <a:r>
              <a:rPr lang="cs-CZ" sz="2000" cap="none" dirty="0" err="1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cs-CZ" sz="2000" cap="none" dirty="0" err="1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arrachové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hlavní objekty oslav Hrádek u Nechanic &amp;  Janovice u Rýmařova</a:t>
            </a:r>
          </a:p>
          <a:p>
            <a:pPr marL="72000" lvl="1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(2014 – 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áni z Kunštátu, 2016 – Lucemburkové, 2017 – renesanční šlechta, 2018 – šlechta Českých zemí v diplomacii, 2019 – </a:t>
            </a:r>
            <a:r>
              <a:rPr lang="cs-CZ" sz="2000" cap="none" dirty="0" err="1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Gallasové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2000" cap="none" dirty="0" err="1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Clam-Gallasové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2020 – 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aldštejnové, 2021 – osvícenská šlechta)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529482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2024 – 14. </a:t>
            </a:r>
            <a:r>
              <a:rPr lang="cs-CZ" b="1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ročník</a:t>
            </a:r>
            <a:endParaRPr lang="cs-CZ" b="1" dirty="0">
              <a:solidFill>
                <a:schemeClr val="accent1">
                  <a:lumMod val="75000"/>
                </a:schemeClr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1044000"/>
            <a:ext cx="11520000" cy="540000"/>
          </a:xfrm>
        </p:spPr>
        <p:txBody>
          <a:bodyPr>
            <a:normAutofit/>
          </a:bodyPr>
          <a:lstStyle/>
          <a:p>
            <a:pPr marL="216000" lvl="1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cs-CZ" sz="2000" b="1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Habsburkové – domovem i v českých zemích, státní zámky Ploskovice, Zákupy </a:t>
            </a:r>
            <a:r>
              <a:rPr lang="cs-CZ" sz="2400" b="1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cs-CZ" sz="2000" b="1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Konopiště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158CECF0-7742-44D8-AB20-2D3591903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756" y="2484000"/>
            <a:ext cx="4034483" cy="288000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2D97F15F-E9C8-48A7-AE74-D416D30B4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4000"/>
            <a:ext cx="4034483" cy="2880000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DF6495BD-D8CC-4356-9347-0C59AC7BBD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880"/>
          <a:stretch/>
        </p:blipFill>
        <p:spPr>
          <a:xfrm>
            <a:off x="8177512" y="2484000"/>
            <a:ext cx="401448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02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362C09-854C-474D-95F1-EBC5D78EB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000" y="1280464"/>
            <a:ext cx="11124000" cy="2448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7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Děkuji za pozornost</a:t>
            </a:r>
            <a:endParaRPr lang="cs-CZ" sz="7200" dirty="0"/>
          </a:p>
        </p:txBody>
      </p:sp>
    </p:spTree>
    <p:extLst>
      <p:ext uri="{BB962C8B-B14F-4D97-AF65-F5344CB8AC3E}">
        <p14:creationId xmlns:p14="http://schemas.microsoft.com/office/powerpoint/2010/main" val="3685505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1044000"/>
            <a:ext cx="11520000" cy="5724000"/>
          </a:xfrm>
        </p:spPr>
        <p:txBody>
          <a:bodyPr>
            <a:noAutofit/>
          </a:bodyPr>
          <a:lstStyle/>
          <a:p>
            <a:pPr marL="226800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12. století – </a:t>
            </a: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výstavba </a:t>
            </a: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prvních hradů</a:t>
            </a:r>
          </a:p>
          <a:p>
            <a:pPr marL="468000" lvl="1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na vysokých kopcích</a:t>
            </a:r>
          </a:p>
          <a:p>
            <a:pPr marL="468000" lvl="1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ze dřeva</a:t>
            </a:r>
          </a:p>
          <a:p>
            <a:pPr marL="468000" lvl="1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obranná, strážní, reprezentativní 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obytná funkce </a:t>
            </a:r>
          </a:p>
          <a:p>
            <a:pPr marL="226800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13. století</a:t>
            </a:r>
          </a:p>
          <a:p>
            <a:pPr marL="468000" lvl="1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jednoduché 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nenáročné stavby</a:t>
            </a:r>
          </a:p>
          <a:p>
            <a:pPr marL="468000" lvl="1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z kamene</a:t>
            </a:r>
          </a:p>
          <a:p>
            <a:pPr marL="226800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15. století</a:t>
            </a:r>
          </a:p>
          <a:p>
            <a:pPr marL="468000" lvl="1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posílení obranné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funkce 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nutnost 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úpravy opevnění hradů</a:t>
            </a:r>
          </a:p>
          <a:p>
            <a:pPr marL="468000" lvl="1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zvýšené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nároky na komfort 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některé hrady přestavovány na zámky</a:t>
            </a:r>
          </a:p>
          <a:p>
            <a:pPr marL="226800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16. století</a:t>
            </a:r>
          </a:p>
          <a:p>
            <a:pPr marL="468000" lvl="1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konec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výstavby i přestavby hradů</a:t>
            </a:r>
          </a:p>
          <a:p>
            <a:pPr marL="468000" lvl="1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poslední vystavěné hrady – 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Š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vihov</a:t>
            </a:r>
          </a:p>
          <a:p>
            <a:pPr marL="468000" lvl="1" indent="-2520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poslední přestavěný – 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K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řivoklát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E54FC082-B5B7-4EEC-9DFF-7F5AD7BB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historie</a:t>
            </a:r>
          </a:p>
        </p:txBody>
      </p:sp>
    </p:spTree>
    <p:extLst>
      <p:ext uri="{BB962C8B-B14F-4D97-AF65-F5344CB8AC3E}">
        <p14:creationId xmlns:p14="http://schemas.microsoft.com/office/powerpoint/2010/main" val="3535645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Funkce hradů </a:t>
            </a:r>
            <a:r>
              <a:rPr lang="cs-CZ" sz="36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zámků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1044000"/>
            <a:ext cx="11520000" cy="5796000"/>
          </a:xfrm>
        </p:spPr>
        <p:txBody>
          <a:bodyPr>
            <a:normAutofit fontScale="25000" lnSpcReduction="20000"/>
          </a:bodyPr>
          <a:lstStyle/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původní – bydlení, obrana &amp; správa území</a:t>
            </a:r>
          </a:p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současná</a:t>
            </a:r>
          </a:p>
          <a:p>
            <a:pPr marL="468000" lvl="1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kulturně-výchovná</a:t>
            </a:r>
          </a:p>
          <a:p>
            <a:pPr marL="684000" lvl="2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cíl – osobní rozvoj návštěvníka</a:t>
            </a:r>
          </a:p>
          <a:p>
            <a:pPr marL="684000" lvl="2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zpřístupněny veřejnosti za vstupné</a:t>
            </a:r>
          </a:p>
          <a:p>
            <a:pPr marL="684000" lvl="2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pořádají se koncerty, výstavy, divadelní představení…</a:t>
            </a:r>
          </a:p>
          <a:p>
            <a:pPr marL="468000" lvl="1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komerční – pronájem na filmování, konference, firemní &amp; obchodní schůzky, prezentace firem, svatební obřady, zámecké hotely…</a:t>
            </a:r>
          </a:p>
          <a:p>
            <a:pPr marL="468000" lvl="1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správně-reprezentační</a:t>
            </a:r>
          </a:p>
          <a:p>
            <a:pPr marL="684000" lvl="2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objekty v rukou soukromých majitelů</a:t>
            </a:r>
          </a:p>
          <a:p>
            <a:pPr marL="684000" lvl="2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veřejnosti nepřístupný </a:t>
            </a:r>
          </a:p>
          <a:p>
            <a:pPr marL="684000" lvl="2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využívaný k soukromým aktivitám</a:t>
            </a:r>
          </a:p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specifikum ČR – množství památek v majetku státu &amp; obcí</a:t>
            </a:r>
          </a:p>
        </p:txBody>
      </p:sp>
    </p:spTree>
    <p:extLst>
      <p:ext uri="{BB962C8B-B14F-4D97-AF65-F5344CB8AC3E}">
        <p14:creationId xmlns:p14="http://schemas.microsoft.com/office/powerpoint/2010/main" val="454425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Památková péče </a:t>
            </a:r>
            <a:r>
              <a:rPr lang="cs-CZ" b="1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x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turismus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1044000"/>
            <a:ext cx="11520000" cy="5796000"/>
          </a:xfrm>
        </p:spPr>
        <p:txBody>
          <a:bodyPr>
            <a:normAutofit fontScale="25000" lnSpcReduction="20000"/>
          </a:bodyPr>
          <a:lstStyle/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působ využití hradů &amp; zámků v turismu – v rukou správ objektů</a:t>
            </a:r>
          </a:p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cíl památkové péče – uchování kulturní hodnoty &amp; její předání dalším generacím</a:t>
            </a:r>
          </a:p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cíl turismu – dosažení zisku (předpoklad dalšího rozvoje odvětví) </a:t>
            </a: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památky = zdroj příjmů</a:t>
            </a:r>
          </a:p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</a:p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yužití hradů &amp; zámků v turismu může být v rozporu se zásadami péče o zpřístupněné památky</a:t>
            </a:r>
          </a:p>
          <a:p>
            <a:pPr marL="468000" lvl="1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78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nelze upravovat památky pro potřeby návštěvníků na úkor autentických dispozic</a:t>
            </a:r>
          </a:p>
          <a:p>
            <a:pPr marL="468000" lvl="1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78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nelze implementovat bezbariérový přístup, hygienické zázemí, předepsanou šířku schodišť…</a:t>
            </a:r>
            <a:endParaRPr lang="cs-CZ" sz="7800" cap="none" dirty="0">
              <a:solidFill>
                <a:schemeClr val="accent1">
                  <a:lumMod val="75000"/>
                </a:schemeClr>
              </a:solidFill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0" lvl="1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78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pokud ano – úprava musí být reverzibilní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režim památky &amp; míra zpřístupnění nesmí památku ohrozit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ulturní události by měly zapadat do památkového záměru sestaveného s ohledem na historii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MinionPro-Regular"/>
                <a:cs typeface="Times New Roman" panose="02020603050405020304" pitchFamily="18" charset="0"/>
              </a:rPr>
              <a:t>k</a:t>
            </a: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MinionPro-Regular"/>
                <a:cs typeface="Times New Roman" panose="02020603050405020304" pitchFamily="18" charset="0"/>
              </a:rPr>
              <a:t>oncerty, festivaly, </a:t>
            </a: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divadelní představení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MinionPro-Regular"/>
                <a:cs typeface="Times New Roman" panose="02020603050405020304" pitchFamily="18" charset="0"/>
              </a:rPr>
              <a:t>s</a:t>
            </a: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MinionPro-Regular"/>
                <a:cs typeface="Times New Roman" panose="02020603050405020304" pitchFamily="18" charset="0"/>
              </a:rPr>
              <a:t>peciální akce – </a:t>
            </a:r>
            <a:r>
              <a:rPr lang="cs-CZ" sz="8000" i="1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MinionPro-Regular"/>
                <a:cs typeface="Times New Roman" panose="02020603050405020304" pitchFamily="18" charset="0"/>
              </a:rPr>
              <a:t>Dobývaní hradu Švihov</a:t>
            </a: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MinionPro-Regular"/>
                <a:cs typeface="Times New Roman" panose="02020603050405020304" pitchFamily="18" charset="0"/>
              </a:rPr>
              <a:t>, O</a:t>
            </a:r>
            <a:r>
              <a:rPr lang="cs-CZ" sz="8000" i="1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MinionPro-Regular"/>
                <a:cs typeface="Times New Roman" panose="02020603050405020304" pitchFamily="18" charset="0"/>
              </a:rPr>
              <a:t>živla strašidla na zámku Jezeří</a:t>
            </a: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MinionPro-Regular"/>
                <a:cs typeface="Times New Roman" panose="02020603050405020304" pitchFamily="18" charset="0"/>
              </a:rPr>
              <a:t>, </a:t>
            </a:r>
            <a:r>
              <a:rPr lang="cs-CZ" sz="8000" i="1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MinionPro-Regular"/>
                <a:cs typeface="Times New Roman" panose="02020603050405020304" pitchFamily="18" charset="0"/>
              </a:rPr>
              <a:t>Lesnické</a:t>
            </a: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MinionPro-Regular"/>
                <a:cs typeface="Times New Roman" panose="02020603050405020304" pitchFamily="18" charset="0"/>
              </a:rPr>
              <a:t> a </a:t>
            </a:r>
            <a:r>
              <a:rPr lang="cs-CZ" sz="8000" i="1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MinionPro-Regular"/>
                <a:cs typeface="Times New Roman" panose="02020603050405020304" pitchFamily="18" charset="0"/>
              </a:rPr>
              <a:t>Sokolnické</a:t>
            </a: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MinionPro-Regular"/>
                <a:cs typeface="Times New Roman" panose="02020603050405020304" pitchFamily="18" charset="0"/>
              </a:rPr>
              <a:t> </a:t>
            </a:r>
            <a:r>
              <a:rPr lang="cs-CZ" sz="8000" i="1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MinionPro-Regular"/>
                <a:cs typeface="Times New Roman" panose="02020603050405020304" pitchFamily="18" charset="0"/>
              </a:rPr>
              <a:t>slavnosti</a:t>
            </a: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MinionPro-Regular"/>
                <a:cs typeface="Times New Roman" panose="02020603050405020304" pitchFamily="18" charset="0"/>
              </a:rPr>
              <a:t> na </a:t>
            </a:r>
            <a:r>
              <a:rPr lang="cs-CZ" sz="8000" i="1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MinionPro-Regular"/>
                <a:cs typeface="Times New Roman" panose="02020603050405020304" pitchFamily="18" charset="0"/>
              </a:rPr>
              <a:t>Sovinci</a:t>
            </a: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MinionPro-Regular"/>
                <a:cs typeface="Times New Roman" panose="02020603050405020304" pitchFamily="18" charset="0"/>
              </a:rPr>
              <a:t>, </a:t>
            </a:r>
            <a:r>
              <a:rPr lang="cs-CZ" sz="8000" i="1" cap="none" dirty="0" err="1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MinionPro-Regular"/>
                <a:cs typeface="Times New Roman" panose="02020603050405020304" pitchFamily="18" charset="0"/>
              </a:rPr>
              <a:t>Hefaiston</a:t>
            </a: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MinionPro-Regular"/>
                <a:cs typeface="Times New Roman" panose="02020603050405020304" pitchFamily="18" charset="0"/>
              </a:rPr>
              <a:t> na </a:t>
            </a:r>
            <a:r>
              <a:rPr lang="cs-CZ" sz="8000" i="1" cap="none" dirty="0" err="1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MinionPro-Regular"/>
                <a:cs typeface="Times New Roman" panose="02020603050405020304" pitchFamily="18" charset="0"/>
              </a:rPr>
              <a:t>Helfštýn</a:t>
            </a:r>
            <a:r>
              <a:rPr lang="cs-CZ" sz="8000" i="1" cap="none" dirty="0" err="1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ě</a:t>
            </a:r>
            <a:endParaRPr lang="cs-CZ" sz="8000" i="1" dirty="0">
              <a:solidFill>
                <a:schemeClr val="accent1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84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expozice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1044000"/>
            <a:ext cx="11520000" cy="57960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prezentuje exponáty v jejich přirozeném prostředí; musí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poskytovat odbornou &amp; </a:t>
            </a: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historicky věrohodnou prezentaci místa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předkládat správný obraz o památce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být autentická, odrážet skutečnost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odpovídat době, na kterou odkazuje; dlouhá historie objektů → výběr období závisí na</a:t>
            </a:r>
          </a:p>
          <a:p>
            <a:pPr marL="684000" lvl="2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tvůrci expozice</a:t>
            </a:r>
          </a:p>
          <a:p>
            <a:pPr marL="684000" lvl="2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zachovalém mobiliáři &amp; dostupných pramenech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ideál – prezentace předmětů denní potřeby, příklady dobrého i špatného vkusu majitele</a:t>
            </a:r>
            <a:endParaRPr lang="cs-CZ" sz="8000" cap="none" dirty="0">
              <a:solidFill>
                <a:schemeClr val="accent1">
                  <a:lumMod val="75000"/>
                </a:schemeClr>
              </a:solidFill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současné t</a:t>
            </a: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rendy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78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využití silných příběhů &amp; osobností z historie objektu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individualizace produktu (přizpůsobení návštěvníkovi)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kostýmované prohlídky, noční prohlídky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velký význam má </a:t>
            </a:r>
            <a:r>
              <a:rPr lang="cs-CZ" sz="8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kvalita poskytovaných služeb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78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prezentace objektu před vlastní návštěvou (internet, TIC, propagační materiály)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7800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navazující služby – p</a:t>
            </a:r>
            <a:r>
              <a:rPr lang="cs-CZ" sz="78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arkoviště, úschovny, pokladny, sociální zařízení, informace o nabídce, letáky, suvenýry, občerstvení)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7800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cs-CZ" sz="78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áklad – zaměstnanci, především průvodci = reprezentanti památky v očích veřejnosti</a:t>
            </a:r>
          </a:p>
        </p:txBody>
      </p:sp>
    </p:spTree>
    <p:extLst>
      <p:ext uri="{BB962C8B-B14F-4D97-AF65-F5344CB8AC3E}">
        <p14:creationId xmlns:p14="http://schemas.microsoft.com/office/powerpoint/2010/main" val="2389053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sz="3600" b="1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Jsme zemí bohatou na hrady a zámky…</a:t>
            </a:r>
            <a:endParaRPr lang="cs-CZ" b="1" dirty="0">
              <a:solidFill>
                <a:schemeClr val="accent1">
                  <a:lumMod val="75000"/>
                </a:schemeClr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1044001"/>
            <a:ext cx="11520000" cy="2340000"/>
          </a:xfrm>
        </p:spPr>
        <p:txBody>
          <a:bodyPr>
            <a:normAutofit fontScale="47500" lnSpcReduction="20000"/>
          </a:bodyPr>
          <a:lstStyle/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42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cca 2.000 hradů </a:t>
            </a:r>
            <a:r>
              <a:rPr lang="cs-CZ" sz="42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r>
              <a:rPr lang="cs-CZ" sz="42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zámků z různých historických období</a:t>
            </a:r>
          </a:p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42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každý desátý přístupný veřejnosti</a:t>
            </a:r>
          </a:p>
          <a:p>
            <a:pPr marL="468000" lvl="1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42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cca 50 zachovaných hradů </a:t>
            </a:r>
            <a:r>
              <a:rPr lang="cs-CZ" sz="42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r>
              <a:rPr lang="cs-CZ" sz="42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cca 400 zřícenin, nejvíce – Střední Čechy, Plzeňsko </a:t>
            </a:r>
            <a:r>
              <a:rPr lang="cs-CZ" sz="42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r>
              <a:rPr lang="cs-CZ" sz="42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Jižní Morava</a:t>
            </a:r>
          </a:p>
          <a:p>
            <a:pPr marL="468000" lvl="1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4200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cca</a:t>
            </a:r>
            <a:r>
              <a:rPr lang="cs-CZ" sz="42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330 hradů </a:t>
            </a:r>
            <a:r>
              <a:rPr lang="cs-CZ" sz="42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cs-CZ" sz="42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zřícenin volně přístupných bez poplatků či návštěvních hodin</a:t>
            </a:r>
          </a:p>
          <a:p>
            <a:pPr marL="230400" lvl="1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4200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a</a:t>
            </a:r>
            <a:r>
              <a:rPr lang="cs-CZ" sz="42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merický web </a:t>
            </a:r>
            <a:r>
              <a:rPr lang="cs-CZ" sz="4200" cap="none" dirty="0" err="1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traveltipy.com</a:t>
            </a:r>
            <a:r>
              <a:rPr lang="cs-CZ" sz="42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nazval ČR zemí hradů a zámků, v „nejúspěšnější“ desítce – Hluboká, Český Krumlov </a:t>
            </a:r>
            <a:r>
              <a:rPr lang="cs-CZ" sz="42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r>
              <a:rPr lang="cs-CZ" sz="42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 </a:t>
            </a:r>
            <a:r>
              <a:rPr lang="cs-CZ" sz="4200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L</a:t>
            </a:r>
            <a:r>
              <a:rPr lang="cs-CZ" sz="42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oučeň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5286AFD-5314-4DA7-AD24-4A7074E48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811" y="3636000"/>
            <a:ext cx="3889519" cy="2592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1797B63-DBF8-4BD5-B283-A27310827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" y="3636000"/>
            <a:ext cx="3898661" cy="259200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63D7690F-47D0-4367-A3FC-E203472D9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481" y="3636000"/>
            <a:ext cx="3889519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64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sz="3600" b="1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Jsme zemí bohatou na hrady a zámky…</a:t>
            </a:r>
            <a:endParaRPr lang="cs-CZ" b="1" dirty="0">
              <a:solidFill>
                <a:schemeClr val="accent1">
                  <a:lumMod val="75000"/>
                </a:schemeClr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1044000"/>
            <a:ext cx="11520000" cy="5796000"/>
          </a:xfrm>
        </p:spPr>
        <p:txBody>
          <a:bodyPr>
            <a:normAutofit/>
          </a:bodyPr>
          <a:lstStyle/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Hluboká – královský hrad Přemysla Otakara II. (13. st), novogotická přestavba (19. st.)</a:t>
            </a:r>
          </a:p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arlštejn – </a:t>
            </a: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arel IV. (1348), říšské &amp; české korunovační klenoty, svaté relikty; kaple sv. Kříže</a:t>
            </a:r>
          </a:p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onopiště – první zmínka 1318, sídlo rakouského arcivévody Františka Ferdinanda </a:t>
            </a:r>
            <a:r>
              <a:rPr lang="cs-CZ" sz="2000" cap="none" dirty="0" err="1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dʼEste</a:t>
            </a:r>
            <a:endParaRPr lang="cs-CZ" sz="2000" cap="none" dirty="0">
              <a:solidFill>
                <a:schemeClr val="accent1">
                  <a:lumMod val="75000"/>
                </a:schemeClr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1">
                    <a:lumMod val="75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Červená Lhota – první zmínka 1465, renesanční vodní hrad, vyhledávaný pro romantické svatby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endParaRPr lang="cs-CZ" sz="2000" cap="none" dirty="0">
              <a:solidFill>
                <a:schemeClr val="accent1">
                  <a:lumMod val="75000"/>
                </a:schemeClr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800" indent="-2520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cs-CZ" cap="none" dirty="0">
              <a:solidFill>
                <a:schemeClr val="accent1">
                  <a:lumMod val="75000"/>
                </a:schemeClr>
              </a:solidFill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54" name="Obrázek 53">
            <a:extLst>
              <a:ext uri="{FF2B5EF4-FFF2-40B4-BE49-F238E27FC236}">
                <a16:creationId xmlns:a16="http://schemas.microsoft.com/office/drawing/2014/main" id="{D444C8F8-A159-4422-9254-B1051011E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000" y="3492000"/>
            <a:ext cx="3456000" cy="2592000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97600819-082D-466F-9D6D-FEAAB14022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3" t="23010" r="17802"/>
          <a:stretch/>
        </p:blipFill>
        <p:spPr>
          <a:xfrm>
            <a:off x="4512703" y="3492000"/>
            <a:ext cx="3926394" cy="2592000"/>
          </a:xfrm>
          <a:prstGeom prst="rect">
            <a:avLst/>
          </a:prstGeom>
        </p:spPr>
      </p:pic>
      <p:pic>
        <p:nvPicPr>
          <p:cNvPr id="68" name="Obrázek 67">
            <a:extLst>
              <a:ext uri="{FF2B5EF4-FFF2-40B4-BE49-F238E27FC236}">
                <a16:creationId xmlns:a16="http://schemas.microsoft.com/office/drawing/2014/main" id="{020ACBAB-6C21-450D-8F2B-2C4070BD9D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6" r="3320"/>
          <a:stretch/>
        </p:blipFill>
        <p:spPr>
          <a:xfrm>
            <a:off x="180000" y="3492000"/>
            <a:ext cx="4215800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57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4178761-3316-46EA-9AE9-1F757BE107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67"/>
          <a:stretch/>
        </p:blipFill>
        <p:spPr>
          <a:xfrm>
            <a:off x="468000" y="360000"/>
            <a:ext cx="4409217" cy="215999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11EAC0C-D5A1-4138-BFBA-B98B94EEE8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91" b="8675"/>
          <a:stretch/>
        </p:blipFill>
        <p:spPr>
          <a:xfrm>
            <a:off x="5233590" y="360000"/>
            <a:ext cx="6490410" cy="2160000"/>
          </a:xfrm>
          <a:prstGeom prst="rect">
            <a:avLst/>
          </a:prstGeom>
        </p:spPr>
      </p:pic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EC32B8CB-90C7-4016-855D-5E1A43E59967}"/>
              </a:ext>
            </a:extLst>
          </p:cNvPr>
          <p:cNvSpPr txBox="1">
            <a:spLocks/>
          </p:cNvSpPr>
          <p:nvPr/>
        </p:nvSpPr>
        <p:spPr>
          <a:xfrm>
            <a:off x="485084" y="360000"/>
            <a:ext cx="1117471" cy="43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274FA4">
                  <a:lumMod val="75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274FA4">
                    <a:lumMod val="75000"/>
                  </a:srgbClr>
                </a:solidFill>
                <a:effectLst/>
                <a:uLnTx/>
                <a:uFillTx/>
                <a:latin typeface="Constantia" panose="02030602050306030303" pitchFamily="18" charset="0"/>
                <a:ea typeface="Calibri" panose="020F0502020204030204" pitchFamily="34" charset="0"/>
                <a:cs typeface="+mn-cs"/>
              </a:rPr>
              <a:t>16. století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rgbClr val="274FA4">
                  <a:lumMod val="75000"/>
                </a:srgbClr>
              </a:solidFill>
              <a:effectLst/>
              <a:uLnTx/>
              <a:uFillTx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D4F58357-D316-4F44-8E2C-650BA950B238}"/>
              </a:ext>
            </a:extLst>
          </p:cNvPr>
          <p:cNvSpPr txBox="1">
            <a:spLocks/>
          </p:cNvSpPr>
          <p:nvPr/>
        </p:nvSpPr>
        <p:spPr>
          <a:xfrm>
            <a:off x="5328000" y="360000"/>
            <a:ext cx="1863106" cy="43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274FA4">
                  <a:lumMod val="75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 panose="02030602050306030303" pitchFamily="18" charset="0"/>
                <a:ea typeface="Calibri" panose="020F0502020204030204" pitchFamily="34" charset="0"/>
                <a:cs typeface="+mn-cs"/>
              </a:rPr>
              <a:t>před přestavbou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B9BC6C-AF4B-4681-8919-6932AA4B58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57" b="21464"/>
          <a:stretch/>
        </p:blipFill>
        <p:spPr>
          <a:xfrm>
            <a:off x="2310192" y="2772000"/>
            <a:ext cx="7898722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58260"/>
      </p:ext>
    </p:extLst>
  </p:cSld>
  <p:clrMapOvr>
    <a:masterClrMapping/>
  </p:clrMapOvr>
</p:sld>
</file>

<file path=ppt/theme/theme1.xml><?xml version="1.0" encoding="utf-8"?>
<a:theme xmlns:a="http://schemas.openxmlformats.org/drawingml/2006/main" name="Kapka">
  <a:themeElements>
    <a:clrScheme name="Kapk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Kapk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k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9813</TotalTime>
  <Words>1016</Words>
  <Application>Microsoft Office PowerPoint</Application>
  <PresentationFormat>Širokoúhlá obrazovka</PresentationFormat>
  <Paragraphs>126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Arial</vt:lpstr>
      <vt:lpstr>Constantia</vt:lpstr>
      <vt:lpstr>Times New Roman</vt:lpstr>
      <vt:lpstr>Tw Cen MT</vt:lpstr>
      <vt:lpstr>Wingdings</vt:lpstr>
      <vt:lpstr>Kapka</vt:lpstr>
      <vt:lpstr>Prezentace aplikace PowerPoint</vt:lpstr>
      <vt:lpstr>Úvod do kastelologie</vt:lpstr>
      <vt:lpstr>historie</vt:lpstr>
      <vt:lpstr>Funkce hradů &amp; zámků</vt:lpstr>
      <vt:lpstr>Památková péče x turismus</vt:lpstr>
      <vt:lpstr>expozice</vt:lpstr>
      <vt:lpstr>Jsme zemí bohatou na hrady a zámky…</vt:lpstr>
      <vt:lpstr>Jsme zemí bohatou na hrady a zámky…</vt:lpstr>
      <vt:lpstr>Prezentace aplikace PowerPoint</vt:lpstr>
      <vt:lpstr>Prezentace aplikace PowerPoint</vt:lpstr>
      <vt:lpstr>Prezentace aplikace PowerPoint</vt:lpstr>
      <vt:lpstr>A ještě hrady…</vt:lpstr>
      <vt:lpstr>A ještě hrady…</vt:lpstr>
      <vt:lpstr>A ještě hrady…</vt:lpstr>
      <vt:lpstr>A ještě hrady…</vt:lpstr>
      <vt:lpstr>turismus</vt:lpstr>
      <vt:lpstr>turismus</vt:lpstr>
      <vt:lpstr>turismus</vt:lpstr>
      <vt:lpstr>turismus</vt:lpstr>
      <vt:lpstr>turismus</vt:lpstr>
      <vt:lpstr>Státní památky</vt:lpstr>
      <vt:lpstr>2024 – 14. ročník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Radmila Dluhošová</dc:creator>
  <cp:lastModifiedBy>Radmila Dluhošová</cp:lastModifiedBy>
  <cp:revision>289</cp:revision>
  <dcterms:created xsi:type="dcterms:W3CDTF">2023-09-18T21:08:40Z</dcterms:created>
  <dcterms:modified xsi:type="dcterms:W3CDTF">2024-10-24T19:58:41Z</dcterms:modified>
</cp:coreProperties>
</file>