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574" r:id="rId2"/>
    <p:sldId id="560" r:id="rId3"/>
    <p:sldId id="581" r:id="rId4"/>
    <p:sldId id="599" r:id="rId5"/>
    <p:sldId id="592" r:id="rId6"/>
    <p:sldId id="600" r:id="rId7"/>
    <p:sldId id="594" r:id="rId8"/>
    <p:sldId id="595" r:id="rId9"/>
    <p:sldId id="57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2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183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9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24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6707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9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70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19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54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7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09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2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7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1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1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74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6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15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3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Pohrani%C4%8D%C3%A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852C8A6-2022-4BD0-8E9D-9E93FDFE75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050" t="33642" r="2025" b="4427"/>
          <a:stretch/>
        </p:blipFill>
        <p:spPr bwMode="white">
          <a:xfrm>
            <a:off x="0" y="-180000"/>
            <a:ext cx="12168000" cy="7214694"/>
          </a:xfrm>
          <a:prstGeom prst="rect">
            <a:avLst/>
          </a:prstGeom>
          <a:solidFill>
            <a:schemeClr val="accent1">
              <a:alpha val="18000"/>
            </a:schemeClr>
          </a:solidFill>
          <a:effectLst/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EF81B31E-42C6-4F1A-8EFC-649569D8C75E}"/>
              </a:ext>
            </a:extLst>
          </p:cNvPr>
          <p:cNvSpPr txBox="1">
            <a:spLocks/>
          </p:cNvSpPr>
          <p:nvPr/>
        </p:nvSpPr>
        <p:spPr>
          <a:xfrm>
            <a:off x="0" y="2340000"/>
            <a:ext cx="12204000" cy="25092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  <a:ea typeface="+mj-ea"/>
                <a:cs typeface="+mj-cs"/>
              </a:rPr>
              <a:t>Euroregiony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  <a:ea typeface="+mj-ea"/>
                <a:cs typeface="+mj-cs"/>
              </a:rPr>
              <a:t>a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anose="02030602050306030303" pitchFamily="18" charset="0"/>
                <a:ea typeface="+mj-ea"/>
                <a:cs typeface="+mj-cs"/>
              </a:rPr>
              <a:t>příhraniční spolupráce</a:t>
            </a:r>
          </a:p>
        </p:txBody>
      </p:sp>
    </p:spTree>
    <p:extLst>
      <p:ext uri="{BB962C8B-B14F-4D97-AF65-F5344CB8AC3E}">
        <p14:creationId xmlns:p14="http://schemas.microsoft.com/office/powerpoint/2010/main" val="2153875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3934400"/>
          </a:xfrm>
        </p:spPr>
        <p:txBody>
          <a:bodyPr>
            <a:normAutofit fontScale="40000" lnSpcReduction="20000"/>
          </a:bodyPr>
          <a:lstStyle/>
          <a:p>
            <a:pPr indent="-36000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5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Euroregiony a příhraniční spolupráce</a:t>
            </a:r>
          </a:p>
          <a:p>
            <a:pPr indent="-36000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5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profilující základ</a:t>
            </a:r>
          </a:p>
          <a:p>
            <a:pPr indent="-36000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5000" b="1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přednáška + 13 seminář</a:t>
            </a:r>
          </a:p>
          <a:p>
            <a:pPr indent="-36000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5000" b="1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kredity</a:t>
            </a:r>
          </a:p>
          <a:p>
            <a:pPr indent="-36000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5000" b="1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zápočet</a:t>
            </a:r>
          </a:p>
          <a:p>
            <a:pPr indent="-36000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5000" b="1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ústní rozprava, 75% aktivní účast na semináři, referát</a:t>
            </a:r>
          </a:p>
          <a:p>
            <a:pPr indent="-36000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5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Prof. PhDr. Irena </a:t>
            </a:r>
            <a:r>
              <a:rPr lang="cs-CZ" sz="5000" b="1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Korbelářová</a:t>
            </a:r>
            <a:r>
              <a:rPr lang="cs-CZ" sz="5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Dr.</a:t>
            </a:r>
          </a:p>
          <a:p>
            <a:pPr indent="-36000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5000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PhDr. Radmila Dluhošová, Ph.D.</a:t>
            </a:r>
          </a:p>
          <a:p>
            <a:pPr indent="-3600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sz="8000" cap="non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54FC082-B5B7-4EEC-9DFF-7F5AD7BB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Úvod do předmětu</a:t>
            </a:r>
          </a:p>
        </p:txBody>
      </p:sp>
    </p:spTree>
    <p:extLst>
      <p:ext uri="{BB962C8B-B14F-4D97-AF65-F5344CB8AC3E}">
        <p14:creationId xmlns:p14="http://schemas.microsoft.com/office/powerpoint/2010/main" val="336097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euroregion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796000"/>
          </a:xfrm>
        </p:spPr>
        <p:txBody>
          <a:bodyPr>
            <a:noAutofit/>
          </a:bodyPr>
          <a:lstStyle/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euroregion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cs-CZ" b="1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evropský region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regionální formy spolupráce </a:t>
            </a:r>
            <a:r>
              <a:rPr lang="cs-CZ" u="sng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Pohranič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přes hranice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evropských zemí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začaly v oblasti hospodářské spolupráce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dnes – spolupráce ve společenském a kulturním životě</a:t>
            </a:r>
            <a:endParaRPr lang="cs-CZ" cap="none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společenství a spolky ve vyspělých regionech Evropy i programy na rozvoj méně vyvinutých oblastí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Rada Evropy / </a:t>
            </a:r>
            <a:r>
              <a:rPr lang="cs-CZ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Council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Madridská dohoda z roku 1980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spolupráci regionů Evropy přes hranice jednotlivých zemí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euroregionů</a:t>
            </a:r>
          </a:p>
          <a:p>
            <a:pPr marL="468000" lvl="1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Německo – Šumava, </a:t>
            </a:r>
            <a:r>
              <a:rPr lang="cs-CZ" sz="20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Egrensis</a:t>
            </a: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20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Egerland</a:t>
            </a: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Krušnohoří, Labe</a:t>
            </a:r>
          </a:p>
          <a:p>
            <a:pPr marL="468000" lvl="1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Rakousko – Silva </a:t>
            </a:r>
            <a:r>
              <a:rPr lang="cs-CZ" sz="2000" cap="none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Nortica</a:t>
            </a: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(Severní les), Pomoraví</a:t>
            </a:r>
          </a:p>
          <a:p>
            <a:pPr marL="468000" lvl="1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Polsko – Nisa, </a:t>
            </a:r>
            <a:r>
              <a:rPr lang="cs-CZ" sz="20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Glacensis</a:t>
            </a: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Praděd, </a:t>
            </a:r>
            <a:r>
              <a:rPr lang="cs-CZ" sz="20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Silesia</a:t>
            </a: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Těšínské Slezsko</a:t>
            </a:r>
          </a:p>
          <a:p>
            <a:pPr marL="468000" lvl="1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Slovensko – Beskydy, Bílé Karpaty, Pomoraví</a:t>
            </a:r>
            <a:endParaRPr lang="cs-CZ" sz="2000" cap="none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sz="2000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665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Euroregiony s českou účastí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5E45B2D-4420-44D4-AB01-3C3D6CD4CA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4" t="17928" r="71255" b="1034"/>
          <a:stretch/>
        </p:blipFill>
        <p:spPr>
          <a:xfrm>
            <a:off x="72000" y="864000"/>
            <a:ext cx="2399601" cy="579600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9DEF085-7BD7-471B-BAE7-A46F1D91B4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94" t="17928" r="11587" b="1034"/>
          <a:stretch/>
        </p:blipFill>
        <p:spPr>
          <a:xfrm>
            <a:off x="2448000" y="864000"/>
            <a:ext cx="4697601" cy="579600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9DC1872-E7BA-4AC5-AA9B-C52C167EDE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0" t="33642" r="2025" b="4427"/>
          <a:stretch/>
        </p:blipFill>
        <p:spPr>
          <a:xfrm>
            <a:off x="7056000" y="2052000"/>
            <a:ext cx="5038821" cy="298800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98921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4428000"/>
          </a:xfrm>
        </p:spPr>
        <p:txBody>
          <a:bodyPr>
            <a:normAutofit fontScale="25000" lnSpcReduction="20000"/>
          </a:bodyPr>
          <a:lstStyle/>
          <a:p>
            <a:pPr indent="-25200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zaměřují se na implementaci Fondu malých projektů v rámci programů přeshraniční spolupráce, tj. na podporu setkávání a partnerství lidí a institucí</a:t>
            </a:r>
          </a:p>
          <a:p>
            <a:pPr indent="-25200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většina má zřízeny pracovní skupiny</a:t>
            </a:r>
            <a:endParaRPr lang="cs-CZ" sz="8000" cap="none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5200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jednoznačně nejčastěji rozvíjejí spolupráci v oblasti cestovního ruchu</a:t>
            </a:r>
          </a:p>
          <a:p>
            <a:pPr indent="-25200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důležitou oblastí je rovněž životní prostředí, doprava a kultura</a:t>
            </a:r>
          </a:p>
          <a:p>
            <a:pPr indent="-25200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oté následují aktivity v oblasti hospodářství, sportu a školství</a:t>
            </a:r>
          </a:p>
          <a:p>
            <a:pPr indent="-25200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uroregiony Nisa a </a:t>
            </a:r>
            <a:r>
              <a:rPr lang="cs-CZ" sz="80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Glacensis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historie</a:t>
            </a:r>
          </a:p>
          <a:p>
            <a:pPr indent="-25200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uroregiony Labe a </a:t>
            </a:r>
            <a:r>
              <a:rPr lang="cs-CZ" sz="80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Glacensis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územní plánování a regionální rozvoj</a:t>
            </a:r>
          </a:p>
          <a:p>
            <a:pPr indent="-25200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uroregiony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rušnohoří a 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ilva </a:t>
            </a:r>
            <a:r>
              <a:rPr lang="cs-CZ" sz="80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Nortica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sociální záležitosti a zemědělství</a:t>
            </a:r>
          </a:p>
          <a:p>
            <a:pPr indent="-252000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cs-CZ" sz="8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uroregion Nisa – spolupráce knihoven a statistických úřadů (jediný)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E54FC082-B5B7-4EEC-9DFF-7F5AD7BBA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zaměření</a:t>
            </a:r>
          </a:p>
        </p:txBody>
      </p:sp>
    </p:spTree>
    <p:extLst>
      <p:ext uri="{BB962C8B-B14F-4D97-AF65-F5344CB8AC3E}">
        <p14:creationId xmlns:p14="http://schemas.microsoft.com/office/powerpoint/2010/main" val="1730928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Euroregion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Silesia</a:t>
            </a:r>
            <a:endParaRPr lang="cs-CZ" b="1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796000"/>
          </a:xfrm>
        </p:spPr>
        <p:txBody>
          <a:bodyPr>
            <a:noAutofit/>
          </a:bodyPr>
          <a:lstStyle/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1998, správní sídla – Opava, Ratiboř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Česká část – zájmové sdružení právnických osob 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podpora a realizace česko-polské spolupráce s cílem</a:t>
            </a:r>
          </a:p>
          <a:p>
            <a:pPr marL="468000" lvl="1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potlačit negativní vliv státní hranice</a:t>
            </a:r>
          </a:p>
          <a:p>
            <a:pPr marL="468000" lvl="1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zajistit rovnoměrný rozvoj příhraničního území</a:t>
            </a:r>
          </a:p>
          <a:p>
            <a:pPr marL="468000" lvl="1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zajistit podmínky pro využívání programů podpory spolupráce – </a:t>
            </a:r>
            <a:r>
              <a:rPr lang="cs-CZ" sz="2000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Interreg</a:t>
            </a:r>
            <a:r>
              <a:rPr lang="cs-CZ" sz="2000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Česko-Polsko 2021-2027</a:t>
            </a:r>
            <a:endParaRPr lang="cs-CZ" sz="2000" cap="none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okresy </a:t>
            </a:r>
            <a:r>
              <a:rPr lang="cs-CZ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Raciborski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Głubczycki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Wodzisławski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(část)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Rybnicki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(část)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 Opolském a Slezském vojvodství; </a:t>
            </a:r>
            <a:r>
              <a:rPr lang="cs-CZ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Stowarzyszenie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Gmin </a:t>
            </a:r>
            <a:r>
              <a:rPr lang="cs-CZ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Dorzecza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Górnej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Odry (Sdružení obcí povodí Horní Odry) – 22 měst a obcí 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okresy Opava, Ostrava (část), Bruntál (část), Nový Jičín (část);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53 obcí a měst a pět organizací (Okresní hospodářská komora Opava, Slezská univerzita v Opavě, Matice slezská Opava, MAS Opavsko, MAS 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lučínsko)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celkem cca 800 tisíc obyvatel, společná historie, jazykové vztahy, podobná kultura, politická situace a ekonomické možnosti; na 90 km je 17 přechodů</a:t>
            </a:r>
          </a:p>
        </p:txBody>
      </p:sp>
    </p:spTree>
    <p:extLst>
      <p:ext uri="{BB962C8B-B14F-4D97-AF65-F5344CB8AC3E}">
        <p14:creationId xmlns:p14="http://schemas.microsoft.com/office/powerpoint/2010/main" val="95430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Euroregion </a:t>
            </a:r>
            <a:r>
              <a:rPr lang="cs-CZ" b="1" dirty="0" err="1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Silesia</a:t>
            </a:r>
            <a:endParaRPr lang="cs-CZ" b="1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796000"/>
          </a:xfrm>
        </p:spPr>
        <p:txBody>
          <a:bodyPr>
            <a:noAutofit/>
          </a:bodyPr>
          <a:lstStyle/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0" i="0" u="none" strike="noStrike" cap="non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prosazování společných zájmů členských obcí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0" i="0" u="none" strike="noStrike" cap="non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společná opatření v oblasti územního plánování, komunálních záležitostí a ochrany životního prostředí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0" i="0" u="none" strike="noStrike" cap="non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vytváření příznivých podmínek pro přeshraniční spolupráci různých subjektů ve sféře ekonomiky, vědy, kultury, umění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rozvoj cestovního ruchu</a:t>
            </a:r>
            <a:endParaRPr lang="cs-CZ" b="0" i="0" u="none" strike="noStrike" cap="none" baseline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0" i="0" u="none" strike="noStrike" cap="non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vzájemná pomoc a spolupráce v případě neštěstí a živelných pohrom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0" i="0" u="none" strike="noStrike" cap="non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propagace sdružených obcí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b="0" i="0" u="none" strike="noStrike" cap="non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rozvoj mezilidských vztahů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rozvoj </a:t>
            </a:r>
            <a:r>
              <a:rPr lang="cs-CZ" b="0" i="0" u="none" strike="noStrike" cap="non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společných vzdělávacích, kulturních, sportovních a dalších volnočasových aktivit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cs-CZ" cap="none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392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DF97D-BA7F-47A5-B696-ECA10C8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2000"/>
            <a:ext cx="11520000" cy="972000"/>
          </a:xfrm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Euroregion Těšínské Slezsko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A6C2AC-62E3-4A51-A100-3A0946803A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0" y="1044000"/>
            <a:ext cx="11520000" cy="5796000"/>
          </a:xfrm>
        </p:spPr>
        <p:txBody>
          <a:bodyPr>
            <a:noAutofit/>
          </a:bodyPr>
          <a:lstStyle/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1998; správní sídla Těšín, </a:t>
            </a:r>
            <a:r>
              <a:rPr lang="cs-CZ" u="sng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Jastrzębie-Zdrój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cca 658 tisíc obyvatel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lavní partnerské dohody vznikají mezi polským Těšínem a Českým Těšínem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okresy </a:t>
            </a:r>
            <a:r>
              <a:rPr lang="cs-CZ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Cieszyn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Bielsko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cap="none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Wodzisław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16 obcí a měst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Okresy Karviná, Frýdek-Místek (část)</a:t>
            </a: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euroregion se nekryje s historickou hranicí Těšínského knížectví (</a:t>
            </a:r>
            <a:r>
              <a:rPr lang="cs-CZ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Jastrzębie-Zdrój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cap="none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Godów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patřily do pruské provincie Horní Slezsko, část území Těšínského knížectví je v euroregionu Beskydy) </a:t>
            </a:r>
            <a:endParaRPr lang="cs-CZ" cap="none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cs-CZ" cap="none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ozvoj regionu, výměna zkušeností a informací, podpora kultury, školství a sportu v regionu, společný rozvoj dopravy a komunikace, rozvoj cestovního ruchu, spolupráce mezi školami a mládeží (včetně společných ekologických aktivit pro životní prostředí)</a:t>
            </a:r>
            <a:endParaRPr lang="cs-CZ" cap="none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cap="none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4000" indent="-2340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cs-CZ" sz="2000" cap="none" dirty="0">
              <a:solidFill>
                <a:schemeClr val="accent1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075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362C09-854C-474D-95F1-EBC5D78EB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000" y="1280464"/>
            <a:ext cx="11124000" cy="244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72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Děkuji za pozornost</a:t>
            </a:r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3685505610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Kapk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8271</TotalTime>
  <Words>584</Words>
  <Application>Microsoft Office PowerPoint</Application>
  <PresentationFormat>Širokoúhlá obrazovka</PresentationFormat>
  <Paragraphs>64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Constantia</vt:lpstr>
      <vt:lpstr>Times New Roman</vt:lpstr>
      <vt:lpstr>Tw Cen MT</vt:lpstr>
      <vt:lpstr>Wingdings</vt:lpstr>
      <vt:lpstr>Kapka</vt:lpstr>
      <vt:lpstr>Prezentace aplikace PowerPoint</vt:lpstr>
      <vt:lpstr>Úvod do předmětu</vt:lpstr>
      <vt:lpstr>euroregion</vt:lpstr>
      <vt:lpstr>Euroregiony s českou účastí</vt:lpstr>
      <vt:lpstr>zaměření</vt:lpstr>
      <vt:lpstr>Euroregion Silesia</vt:lpstr>
      <vt:lpstr>Euroregion Silesia</vt:lpstr>
      <vt:lpstr>Euroregion Těšínské Slezsko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Radmila Dluhošová</dc:creator>
  <cp:lastModifiedBy>Radmila Dluhošová</cp:lastModifiedBy>
  <cp:revision>258</cp:revision>
  <dcterms:created xsi:type="dcterms:W3CDTF">2023-09-18T21:08:40Z</dcterms:created>
  <dcterms:modified xsi:type="dcterms:W3CDTF">2024-10-07T23:00:47Z</dcterms:modified>
</cp:coreProperties>
</file>