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574" r:id="rId2"/>
    <p:sldId id="611" r:id="rId3"/>
    <p:sldId id="560" r:id="rId4"/>
    <p:sldId id="621" r:id="rId5"/>
    <p:sldId id="625" r:id="rId6"/>
    <p:sldId id="622" r:id="rId7"/>
    <p:sldId id="623" r:id="rId8"/>
    <p:sldId id="612" r:id="rId9"/>
    <p:sldId id="624" r:id="rId10"/>
    <p:sldId id="630" r:id="rId11"/>
    <p:sldId id="626" r:id="rId12"/>
    <p:sldId id="616" r:id="rId13"/>
    <p:sldId id="632" r:id="rId14"/>
    <p:sldId id="617" r:id="rId15"/>
    <p:sldId id="631" r:id="rId16"/>
    <p:sldId id="633" r:id="rId17"/>
    <p:sldId id="618" r:id="rId18"/>
    <p:sldId id="634" r:id="rId19"/>
    <p:sldId id="620" r:id="rId20"/>
    <p:sldId id="5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8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9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2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6707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9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70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19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54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7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0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7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1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1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4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6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5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3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Z%C5%82otoryj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52C8A6-2022-4BD0-8E9D-9E93FDFE75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050" t="33642" r="2025" b="4427"/>
          <a:stretch/>
        </p:blipFill>
        <p:spPr bwMode="white">
          <a:xfrm>
            <a:off x="0" y="0"/>
            <a:ext cx="12168000" cy="7214694"/>
          </a:xfrm>
          <a:prstGeom prst="rect">
            <a:avLst/>
          </a:prstGeom>
          <a:solidFill>
            <a:schemeClr val="accent3">
              <a:lumMod val="40000"/>
              <a:lumOff val="60000"/>
              <a:alpha val="18000"/>
            </a:schemeClr>
          </a:solidFill>
          <a:effectLst/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EF81B31E-42C6-4F1A-8EFC-649569D8C75E}"/>
              </a:ext>
            </a:extLst>
          </p:cNvPr>
          <p:cNvSpPr txBox="1">
            <a:spLocks/>
          </p:cNvSpPr>
          <p:nvPr/>
        </p:nvSpPr>
        <p:spPr>
          <a:xfrm>
            <a:off x="0" y="2340000"/>
            <a:ext cx="12204000" cy="2509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all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>Euroregiony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all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>Česko – německé</a:t>
            </a:r>
          </a:p>
        </p:txBody>
      </p:sp>
    </p:spTree>
    <p:extLst>
      <p:ext uri="{BB962C8B-B14F-4D97-AF65-F5344CB8AC3E}">
        <p14:creationId xmlns:p14="http://schemas.microsoft.com/office/powerpoint/2010/main" val="2153875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3999"/>
            <a:ext cx="11520000" cy="5562989"/>
          </a:xfrm>
        </p:spPr>
        <p:txBody>
          <a:bodyPr>
            <a:normAutofit fontScale="25000" lnSpcReduction="20000"/>
          </a:bodyPr>
          <a:lstStyle/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cíle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75000"/>
                  </a:schemeClr>
                </a:solidFill>
                <a:latin typeface="Constantia" panose="02030602050306030303" pitchFamily="18" charset="0"/>
              </a:rPr>
              <a:t>podporovat spolupráci a rozvoj v oblastech regionálního plánování; životního prostředí; hospodářství a cestovního ruchu; výstavby infrastruktury; ochrany před živelními pohromami a záchranářství; dopravy; kultury, vzdělávání, sportu, setkávání; zdravotnictví, sociální péče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75000"/>
                  </a:schemeClr>
                </a:solidFill>
                <a:latin typeface="Constantia" panose="02030602050306030303" pitchFamily="18" charset="0"/>
              </a:rPr>
              <a:t>snižovat dělící efekt sasko-české hranice 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75000"/>
                  </a:schemeClr>
                </a:solidFill>
                <a:latin typeface="Constantia" panose="02030602050306030303" pitchFamily="18" charset="0"/>
              </a:rPr>
              <a:t>posílit důvěru mezi lidmi na obou stranách hranice, přiblížit je k sobě navzájem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75000"/>
                  </a:schemeClr>
                </a:solidFill>
                <a:latin typeface="Constantia" panose="02030602050306030303" pitchFamily="18" charset="0"/>
              </a:rPr>
              <a:t>znovu objevit a rozvíjet povědomí o společném regionu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75000"/>
                  </a:schemeClr>
                </a:solidFill>
                <a:latin typeface="Constantia" panose="02030602050306030303" pitchFamily="18" charset="0"/>
              </a:rPr>
              <a:t>podporovat přeshraniční spolupráci a přeshraniční rozvoj ve všech oblastech života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75000"/>
                  </a:schemeClr>
                </a:solidFill>
                <a:latin typeface="Constantia" panose="02030602050306030303" pitchFamily="18" charset="0"/>
              </a:rPr>
              <a:t>vytvářet síť přeshraniční spolupráce ve všech oblastech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sz="8000" cap="none" dirty="0">
              <a:solidFill>
                <a:schemeClr val="accent3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75000"/>
                  </a:schemeClr>
                </a:solidFill>
                <a:latin typeface="Constantia" panose="02030602050306030303" pitchFamily="18" charset="0"/>
              </a:rPr>
              <a:t>výchozí bod – politické, ekonomické a kulturní vztahy, které v regionu vznikaly po staletí </a:t>
            </a:r>
            <a:r>
              <a:rPr lang="cs-CZ" sz="8000" cap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8000" cap="none" dirty="0">
                <a:solidFill>
                  <a:schemeClr val="accent3">
                    <a:lumMod val="75000"/>
                  </a:schemeClr>
                </a:solidFill>
                <a:latin typeface="Constantia" panose="02030602050306030303" pitchFamily="18" charset="0"/>
              </a:rPr>
              <a:t>snaha naplnit je novým životem</a:t>
            </a:r>
            <a:r>
              <a:rPr lang="cs-CZ" sz="2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Labe / Elbe</a:t>
            </a:r>
          </a:p>
        </p:txBody>
      </p:sp>
    </p:spTree>
    <p:extLst>
      <p:ext uri="{BB962C8B-B14F-4D97-AF65-F5344CB8AC3E}">
        <p14:creationId xmlns:p14="http://schemas.microsoft.com/office/powerpoint/2010/main" val="108630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900000"/>
            <a:ext cx="11700000" cy="5940000"/>
          </a:xfrm>
        </p:spPr>
        <p:txBody>
          <a:bodyPr>
            <a:normAutofit fontScale="25000" lnSpcReduction="20000"/>
          </a:bodyPr>
          <a:lstStyle/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cs-CZ" sz="8000" b="1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Jazyk sousedů od začátku!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partnerství mateřských škol (40)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setkávání s jazykem, kulturou a tradicemi sousední země, první osobní zkušenosti se sousedy </a:t>
            </a: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odbourávání předsudků a stereotypů, podpora porozumění a tolerance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tz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v. jazykové lázně – mentoři tráví dopoledne ve školce, mluví s dětmi v příslušném sousedním jazyce, děti si rychle osvojují a používají slova v cizím jazyce (40 MŠ)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jazykové animace – aktivní výuka sousedního jazyka (100 MŠ)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společné výlety a festivaly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cs-CZ" sz="8000" b="1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Česká filmová středa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v originálním znění s titulky, 1. středu v měsíci v drážďanském kině</a:t>
            </a:r>
            <a:endParaRPr lang="cs-CZ" sz="7800" cap="none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</a:t>
            </a:r>
            <a:r>
              <a:rPr lang="cs-CZ" sz="7800" b="1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Madona z </a:t>
            </a:r>
            <a:r>
              <a:rPr lang="cs-CZ" sz="8000" b="1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Fürstenau</a:t>
            </a:r>
            <a:r>
              <a:rPr lang="cs-CZ" sz="8000" b="1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a kaple v Předním </a:t>
            </a:r>
            <a:r>
              <a:rPr lang="cs-CZ" sz="8000" b="1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Cinovci</a:t>
            </a:r>
            <a:endParaRPr lang="cs-CZ" sz="8000" b="1" cap="none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virtuální vzkříšení bývalé kaple ve </a:t>
            </a:r>
            <a:r>
              <a:rPr lang="cs-CZ" sz="78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Vorderzinnwaldu</a:t>
            </a: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s oltářem </a:t>
            </a:r>
            <a:r>
              <a:rPr lang="cs-CZ" sz="78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Fürstenauské</a:t>
            </a:r>
            <a:r>
              <a:rPr lang="cs-CZ" sz="78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madony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kostel ve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Fürstenau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přestavěn (1887), oltář přenesen do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Vorderzinnwaldu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do nově postavené kaple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po odsunu Němců kaple zbořena, oltář v regionálním muzeu v Teplicích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pomocí chytrého telefonu / tabletu možné prohlédnout oltář a kapli v krajině, jako by tam stále stály</a:t>
            </a:r>
          </a:p>
          <a:p>
            <a:pPr marL="2304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projekt </a:t>
            </a:r>
            <a:r>
              <a:rPr lang="cs-CZ" sz="8000" b="1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Příhraničí na historických mapách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– exkluzivní výběr 62 map, 1280 – 1930</a:t>
            </a:r>
            <a:endParaRPr lang="cs-CZ" sz="8000" b="1" cap="none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304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projekt </a:t>
            </a:r>
            <a:r>
              <a:rPr lang="cs-CZ" sz="8000" b="1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Dny české a německé kultury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– cílem je seznámit s uměním a kulturou sousedů, odbourávat mentální hranice a bariéry, ukazovat společné příhraničí jako jeden společný domov (2 týdny, cca 70 představení různých žánrů)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Labe / Elbe</a:t>
            </a:r>
          </a:p>
        </p:txBody>
      </p:sp>
    </p:spTree>
    <p:extLst>
      <p:ext uri="{BB962C8B-B14F-4D97-AF65-F5344CB8AC3E}">
        <p14:creationId xmlns:p14="http://schemas.microsoft.com/office/powerpoint/2010/main" val="4226418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79999"/>
            <a:ext cx="6588000" cy="3240000"/>
          </a:xfrm>
        </p:spPr>
        <p:txBody>
          <a:bodyPr>
            <a:normAutofit fontScale="92500"/>
          </a:bodyPr>
          <a:lstStyle/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1992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Německo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Euroregion </a:t>
            </a:r>
            <a:r>
              <a:rPr lang="cs-CZ" sz="22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Erzgebirge</a:t>
            </a:r>
            <a:r>
              <a:rPr lang="cs-CZ" sz="22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e. V.</a:t>
            </a:r>
          </a:p>
          <a:p>
            <a:pPr marL="25200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None/>
            </a:pPr>
            <a:r>
              <a:rPr lang="cs-CZ" sz="22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Euroregion Krušnohoří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ČR – okresy Chomutov, Litoměřice, Louny, Most, Teplice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Německo / Sasko – </a:t>
            </a:r>
            <a:r>
              <a:rPr lang="cs-CZ" sz="22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Landkreis</a:t>
            </a:r>
            <a:r>
              <a:rPr lang="cs-CZ" sz="22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cs-CZ" sz="22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Mittelsachsen</a:t>
            </a:r>
            <a:r>
              <a:rPr lang="cs-CZ" sz="22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,</a:t>
            </a:r>
          </a:p>
          <a:p>
            <a:pPr marL="25200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None/>
            </a:pPr>
            <a:r>
              <a:rPr lang="cs-CZ" sz="22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Landkreis</a:t>
            </a:r>
            <a:r>
              <a:rPr lang="cs-CZ" sz="22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cs-CZ" sz="22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Erzgebirgskreis</a:t>
            </a:r>
            <a:r>
              <a:rPr lang="cs-CZ" sz="22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 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sz="2900" cap="none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sz="2000" cap="none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Krušnohoří /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Erzgebirge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759E33-E5A8-4985-889B-977F91204B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73" t="8069" r="14862" b="13462"/>
          <a:stretch/>
        </p:blipFill>
        <p:spPr>
          <a:xfrm>
            <a:off x="5796000" y="893807"/>
            <a:ext cx="6384496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3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3999"/>
            <a:ext cx="11520000" cy="5814001"/>
          </a:xfrm>
        </p:spPr>
        <p:txBody>
          <a:bodyPr>
            <a:normAutofit fontScale="92500" lnSpcReduction="10000"/>
          </a:bodyPr>
          <a:lstStyle/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b="1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projekty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Přátelství bez hranic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Setkání českých a německých rodáků v Oseku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Společně napříč generacemi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Krušnohorské spojení. Tradice, Budoucnost. spolupráce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Saské mlýny – inspirace pro Lom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Setkání s přáteli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Svět přes barevné sklíčko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Pojďte s námi – Vyjděte ven a hýbejte se s námi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Tanečním krokem přes hranice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Přeshraniční sportovní hry pro zdraví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Tvořte hudbu společně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Společně napříč generacemi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Přeshraniční dětský festival v rámci hornických slavností v </a:t>
            </a:r>
            <a:r>
              <a:rPr lang="cs-CZ" sz="22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Pobershau</a:t>
            </a:r>
            <a:endParaRPr lang="cs-CZ" sz="2200" cap="none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cap="none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cap="none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sz="8000" cap="none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sz="2000" cap="none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Krušnohoří /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Erzgebirge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58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3934400"/>
          </a:xfrm>
        </p:spPr>
        <p:txBody>
          <a:bodyPr>
            <a:normAutofit fontScale="25000" lnSpcReduction="20000"/>
          </a:bodyPr>
          <a:lstStyle/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1993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Německo / Sasko, Durynsko, Bavorsko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ČR – okresy Cheb, Karlovy Vary, Sokolov, Tachov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přibližně území historické oblasti Chebsko (německy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Egerland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)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sz="8000" cap="none" dirty="0">
              <a:solidFill>
                <a:srgbClr val="FF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cíl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překonávání negativního dopadu přítomnosti státních hranic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zlepšování životní úrovně obyvatel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zlepšování přírodních a kulturněpolitických podmínek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rozvíjení hospodářského potenciálu v regionu</a:t>
            </a:r>
            <a:endParaRPr lang="cs-CZ" sz="8000" cap="none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sz="8000" cap="none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sz="2000" cap="none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egrensis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235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02D96E2-1139-4574-BE18-8469DBC3D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237" y="0"/>
            <a:ext cx="5764931" cy="68580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D7746F5-055E-4E01-A4E8-407759CF1E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5" b="4672"/>
          <a:stretch/>
        </p:blipFill>
        <p:spPr>
          <a:xfrm>
            <a:off x="499832" y="0"/>
            <a:ext cx="5230713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5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4788000"/>
          </a:xfrm>
        </p:spPr>
        <p:txBody>
          <a:bodyPr>
            <a:normAutofit fontScale="25000" lnSpcReduction="20000"/>
          </a:bodyPr>
          <a:lstStyle/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Projekty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ArchaeoTin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přeshraniční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inredisciplinární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výzkum těžby cínu v Krušných horách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Bergbau123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Hornictví123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zachování nejvýznamnějšího přeshraničního kulturního dědictví regionu se všemi jeho doprovodnými kulturními projevy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Bioodpad není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odpadvytvoření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společné vzdělávací nabídky v oblasti environmentální problematiky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P</a:t>
            </a:r>
            <a:r>
              <a:rPr lang="cs-CZ" sz="8000" b="0" i="0" u="none" strike="noStrike" cap="none" baseline="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řeshraniční cyklostezka „</a:t>
            </a:r>
            <a:r>
              <a:rPr lang="cs-CZ" sz="8000" b="0" i="0" u="none" strike="noStrike" cap="none" baseline="0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Mockelbahn</a:t>
            </a:r>
            <a:r>
              <a:rPr lang="cs-CZ" sz="8000" b="0" i="0" u="none" strike="noStrike" cap="none" baseline="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" Hranice – </a:t>
            </a:r>
            <a:r>
              <a:rPr lang="cs-CZ" sz="8000" b="0" i="0" u="none" strike="noStrike" cap="none" baseline="0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Adorf</a:t>
            </a:r>
            <a:r>
              <a:rPr lang="cs-CZ" sz="8000" b="0" i="0" u="none" strike="noStrike" cap="none" baseline="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“ – 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p</a:t>
            </a:r>
            <a:r>
              <a:rPr lang="cs-CZ" sz="8000" b="0" i="0" u="none" strike="noStrike" cap="none" baseline="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řeshraniční cyklostezka, nedotčená příroda, technické památky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0" i="0" u="none" strike="noStrike" cap="none" baseline="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Živé kulturní bohatství v západním Krušnohoří a Slavkovském lese – historie hornictví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0" i="0" u="none" strike="noStrike" cap="none" baseline="0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Turistika v Krušnohoří v srdci Evropy –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Eurorando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2026 – udržitelný rozvoj turistického regionu Krušnohoří, zvyšování kvality nabídky, propagace turistické destinace bez hranic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Fenix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vytvoření materiálů a metod pro společnou přeshraniční badatelskou terénní výuku učitelů, průvodců, ochránců přírody a muzejních specialistů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Jazyk sousedů</a:t>
            </a:r>
          </a:p>
          <a:p>
            <a:endParaRPr lang="cs-CZ" sz="8000" cap="none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sz="8000" cap="none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sz="2000" cap="none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egrensis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43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97806"/>
          </a:xfrm>
        </p:spPr>
        <p:txBody>
          <a:bodyPr>
            <a:normAutofit fontScale="25000" lnSpcReduction="20000"/>
          </a:bodyPr>
          <a:lstStyle/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1993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Německo / Bavorsko a Rakousko / Horní Rakousy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ČR – okresy Český Krumlov, Domažlice, Klatovy, Prachatice, Strakonice (90 členů)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Bavorsko –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Euregio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Bayerischer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Wald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Böhmerwald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-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Unterer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Inn </a:t>
            </a:r>
            <a:endParaRPr lang="cs-CZ" sz="8000" cap="none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Rakousko –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Regionalmanagement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Mühlviertel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b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Cíl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zkvalitnění a koordinace přeshraniční spolupráce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reprezentace regionu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výměna informací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správa dispozičního fondu programu přeshraniční spolupráce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tvorba strategií rozvoje a programů EU</a:t>
            </a:r>
            <a:endParaRPr lang="cs-CZ" sz="8000" cap="none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None/>
            </a:pPr>
            <a:endParaRPr lang="cs-CZ" sz="2000" cap="none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Šumava – Bavorský les /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Bayerischer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Wald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-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Böhmerwald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49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1832F46-F6A6-4847-898C-BE21824F7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21" y="0"/>
            <a:ext cx="9921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4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08000"/>
            <a:ext cx="11520000" cy="5832000"/>
          </a:xfrm>
        </p:spPr>
        <p:txBody>
          <a:bodyPr>
            <a:normAutofit fontScale="25000" lnSpcReduction="20000"/>
          </a:bodyPr>
          <a:lstStyle/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Projekty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Kdo chce s vlky býti, musí s nimi výti / 30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Jahre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zusammen</a:t>
            </a:r>
            <a:endParaRPr lang="cs-CZ" sz="8000" cap="none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Historické slavnosti ve Strážově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Středověký jezdecký turnaj na hradě Opálka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Pouťové slavnosti ve Velkém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Malahově</a:t>
            </a:r>
            <a:endParaRPr lang="cs-CZ" sz="8000" cap="none" dirty="0">
              <a:solidFill>
                <a:schemeClr val="accent3">
                  <a:lumMod val="50000"/>
                </a:schemeClr>
              </a:solidFill>
              <a:effectLst/>
              <a:latin typeface="Constantia" panose="02030602050306030303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Postřekovská pouť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Paličkovaná krajka Sedlice –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Tiefenbach</a:t>
            </a:r>
            <a:endParaRPr lang="cs-CZ" sz="8000" cap="none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Slavnosti města Horšovský Týn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Česko-bavorské kulturní léto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Dnes sousedé, zítra přátelé – interkulturní setkání žáků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Společné setkání, následné poznání, výsledné vnímání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Zmizelé sklářské hutě v Bavorském lese a na Šumavě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Chodské slavnosti – Vavřinecká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pouťřez</a:t>
            </a:r>
            <a:endParaRPr lang="cs-CZ" sz="8000" cap="none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Řezbářské sympozium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Rok folkloru bez hranic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effectLst/>
                <a:latin typeface="Constantia" panose="02030602050306030303" pitchFamily="18" charset="0"/>
              </a:rPr>
              <a:t>Muzea známá, neznámá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cap="none" dirty="0">
              <a:solidFill>
                <a:schemeClr val="accent3">
                  <a:lumMod val="50000"/>
                </a:schemeClr>
              </a:solidFill>
              <a:effectLst/>
              <a:latin typeface="Constantia" panose="02030602050306030303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cap="none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Šumava – Bavorský les /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Bayerischer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Wald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-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Böhmerwald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2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3934400"/>
          </a:xfrm>
        </p:spPr>
        <p:txBody>
          <a:bodyPr>
            <a:normAutofit/>
          </a:bodyPr>
          <a:lstStyle/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euroregionů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pět s Německem, nejstarší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Labe – Německo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Krušnohoří – Německo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Egrensis</a:t>
            </a:r>
            <a:r>
              <a:rPr lang="cs-CZ" sz="2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Německo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Nisa – Německo, Polsko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Šumava – Německo, Rakousko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Úvod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2D309F5-8D92-4C8D-A668-12CF5D8330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0" t="33642" r="2025" b="4427"/>
          <a:stretch/>
        </p:blipFill>
        <p:spPr>
          <a:xfrm>
            <a:off x="4361941" y="1630400"/>
            <a:ext cx="7285054" cy="4320000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01098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62C09-854C-474D-95F1-EBC5D78EB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00" y="1280464"/>
            <a:ext cx="11124000" cy="24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72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Děkuji za pozornost</a:t>
            </a:r>
            <a:endParaRPr lang="cs-CZ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0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24000"/>
          </a:xfrm>
        </p:spPr>
        <p:txBody>
          <a:bodyPr>
            <a:normAutofit fontScale="25000" lnSpcReduction="20000"/>
          </a:bodyPr>
          <a:lstStyle/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první euroregion v oblasti střední a východní Evropy – 1991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Německo/Sasko a Polsko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Trojzemí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Dreiländereck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hraniční oblast mezi SRN, ČR a PR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Stowarzyszenie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Gmin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Polskich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Euroregionu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Nysa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Euroregion Nisa - zájmové sdružení právnických osob, </a:t>
            </a:r>
            <a:b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Euroregion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Neisse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e.V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eingetragener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Verein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– zapsaný spolek)</a:t>
            </a:r>
            <a:endParaRPr lang="cs-CZ" sz="8000" cap="none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ČR – okresy Liberec, Česká Lípa, Jablonec nad Nisou, Semily, Děčín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Německo / Sasko – </a:t>
            </a:r>
            <a:r>
              <a:rPr lang="de-DE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Landkreis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Bautzen 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Budyšín), </a:t>
            </a:r>
            <a:r>
              <a:rPr lang="de-DE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Landkreis Görlitz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(Zhořelec)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arketinggesellschaft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Oberlausitz-Niederschlesien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mbH</a:t>
            </a:r>
            <a:endParaRPr lang="cs-CZ" sz="8000" cap="none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Polsko –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Województwo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dolnośląskie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powiat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Bolesławiec,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Jawor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Karkonosze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Kamienna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Góra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Lubań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Lwówek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Śląski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Zgorzelec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Złotoryj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Złotoryja</a:t>
            </a:r>
            <a:endParaRPr lang="cs-CZ" sz="8000" cap="none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správní sídla –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Liberc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Zittau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(Žitava),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Jelenia</a:t>
            </a: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80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Góra</a:t>
            </a:r>
            <a:endParaRPr lang="cs-CZ" sz="8000" cap="none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sz="8000" cap="none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cca 1.660 tisíc obyvatel (ČR 430 tisíc, SRN 650 tisíc, PR 590 tisíc)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397 obcí (ČR 216, SRN 130, PR 51)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Nisa /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neiße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/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nysa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Nisa /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neiße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/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nysa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B2E539-580D-4E05-AB60-D387E8B1D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3" t="7623" r="12701" b="7281"/>
          <a:stretch/>
        </p:blipFill>
        <p:spPr>
          <a:xfrm>
            <a:off x="2001557" y="792000"/>
            <a:ext cx="8188886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7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4226090"/>
          </a:xfrm>
        </p:spPr>
        <p:txBody>
          <a:bodyPr>
            <a:normAutofit fontScale="40000" lnSpcReduction="20000"/>
          </a:bodyPr>
          <a:lstStyle/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5000" b="1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 a úkoly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5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odstranění negativních vlivů státní hranice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5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zlepšení životního standardu obyvatel euroregionu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5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zlepšení přirozených a kulturně-politických podmínek života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5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rozvoj hospodářského potenciálu euroregionu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sz="5000" b="1" cap="none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5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vytvoření společného prostoru pro přeshraniční spolupráci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5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zlepšení výměny informací, přeshraniční komunikace, stanovení priorit rozvoje společného prostoru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50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vytvoření společného prázdninového a turistického regionu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sz="8000" b="1" cap="none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Nisa /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neiße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/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nysa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47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42000"/>
          </a:xfrm>
        </p:spPr>
        <p:txBody>
          <a:bodyPr>
            <a:normAutofit fontScale="85000" lnSpcReduction="20000"/>
          </a:bodyPr>
          <a:lstStyle/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b="1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Projekty česko-polské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Dopad krize na fungování podniků na polsko-českém pomezí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Polsko-české záchranářské workshopy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Společně pro ochranu klimatu v česko-polském pohraničí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Hudba znamená </a:t>
            </a:r>
            <a:r>
              <a:rPr lang="cs-CZ" sz="24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Muzyka</a:t>
            </a:r>
            <a:endParaRPr lang="cs-CZ" sz="2400" cap="none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Česko-polská setkání se sakrální hudbou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Hudebně mezi hranicemi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Jarmark Slezských tkalců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Tradiční řemeslo na polsko-českém pohraničí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Živé dědictví </a:t>
            </a:r>
            <a:r>
              <a:rPr lang="cs-CZ" sz="2400" cap="none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Boleslawcw</a:t>
            </a: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Dubé – Dny evropského dědictví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Folklorní festival na polsko-českém pohraničí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Umění bez hranic. Hledání společných zdrojů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Výstavy regionálních produktů na česko-polském pohraničí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Sportovní pohraničí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Jednota v rozmanitosti – Polsko-české dny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sz="2400" cap="none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Nisa /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neiße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/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nysa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4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924231"/>
            <a:ext cx="11520000" cy="6066503"/>
          </a:xfrm>
        </p:spPr>
        <p:txBody>
          <a:bodyPr>
            <a:normAutofit fontScale="77500" lnSpcReduction="20000"/>
          </a:bodyPr>
          <a:lstStyle/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600" b="1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Projekty česko-saské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6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Společně sportujeme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6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Přeshraniční objevování fauny a flóry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6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Lužicko-labské pochody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6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Evropský sportovní festival – rosteme díky společným výzvám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6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Česko-německé dny obcí v atletice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6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sdílet společnou historii?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6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Volejbal spojuje mládež i dospělé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6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Společný dětský prázdninový tábor pro žáky základních škol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6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Přeshraniční partnerství mezi spolky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6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Zpěv sborů přes hranice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6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Hlas zvonů přes hranice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6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Všechno pochází z hornictví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6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Evropská paměť: sdílené vzpomínky na společnou historii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6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Sport bez hranic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600" cap="none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Rodinné environmentální dny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sz="2000" cap="none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Nisa /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neiße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/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nysa</a:t>
            </a:r>
            <a:endParaRPr lang="cs-CZ" b="1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06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3999"/>
            <a:ext cx="11520000" cy="5562989"/>
          </a:xfrm>
        </p:spPr>
        <p:txBody>
          <a:bodyPr>
            <a:normAutofit/>
          </a:bodyPr>
          <a:lstStyle/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1992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Německo / Sasko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obce ČR a SRN v okolí řeky Labe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Svazek obcí Euroregion Labe</a:t>
            </a:r>
          </a:p>
          <a:p>
            <a:pPr marL="25200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None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K</a:t>
            </a:r>
            <a:r>
              <a:rPr lang="de-DE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ommunalgemeinschaft</a:t>
            </a:r>
            <a:r>
              <a:rPr lang="de-DE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E</a:t>
            </a:r>
            <a:r>
              <a:rPr lang="de-DE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uroregion</a:t>
            </a:r>
            <a:r>
              <a:rPr lang="de-DE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de-DE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OE</a:t>
            </a:r>
            <a:r>
              <a:rPr lang="de-DE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/</a:t>
            </a:r>
            <a:r>
              <a:rPr lang="de-DE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OE</a:t>
            </a:r>
            <a:r>
              <a:rPr lang="de-DE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e.V.</a:t>
            </a: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(Komunální společenství Euroregion Horní Polabí/Východní Krušnohoří)</a:t>
            </a:r>
            <a:endParaRPr lang="cs-CZ" cap="none" dirty="0">
              <a:solidFill>
                <a:schemeClr val="accent3">
                  <a:lumMod val="5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ČR – části okresů Děčín, Litoměřice, Teplice, Ústí nad Labem (86 měst a obcí)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Německo / Sasko – </a:t>
            </a:r>
            <a:r>
              <a:rPr lang="cs-CZ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Landeshauptstadt</a:t>
            </a: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cs-CZ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Dresden</a:t>
            </a: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, Landkreis </a:t>
            </a:r>
            <a:r>
              <a:rPr lang="cs-CZ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Sächsische</a:t>
            </a: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cs-CZ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Schweiz-Osterzgebirge</a:t>
            </a: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, Große Kreisstadt </a:t>
            </a:r>
            <a:r>
              <a:rPr lang="cs-CZ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Pirna</a:t>
            </a: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, Große Kreisstadt </a:t>
            </a:r>
            <a:r>
              <a:rPr lang="cs-CZ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Dippoldiswalde</a:t>
            </a: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, Große Kreisstadt </a:t>
            </a:r>
            <a:r>
              <a:rPr lang="cs-CZ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Sebnitz</a:t>
            </a: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(K</a:t>
            </a:r>
            <a:r>
              <a:rPr lang="de-DE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ommunalgemeinschaft</a:t>
            </a:r>
            <a:r>
              <a:rPr lang="de-DE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E</a:t>
            </a:r>
            <a:r>
              <a:rPr lang="de-DE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uroregion</a:t>
            </a:r>
            <a:r>
              <a:rPr lang="de-DE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de-DE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OE</a:t>
            </a:r>
            <a:r>
              <a:rPr lang="de-DE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/</a:t>
            </a:r>
            <a:r>
              <a:rPr lang="de-DE" cap="none" dirty="0" err="1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OE</a:t>
            </a:r>
            <a:r>
              <a:rPr lang="de-DE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e.V.</a:t>
            </a: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 / Komunální společenství Euroregion Horní Polabí/Východní Krušnohoří</a:t>
            </a: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)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cs-CZ" cap="none" dirty="0">
              <a:solidFill>
                <a:schemeClr val="accent3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</a:rPr>
              <a:t>cca 1.404 tisíc obyvatel</a:t>
            </a:r>
            <a:endParaRPr lang="cs-CZ" cap="none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Labe / Elbe</a:t>
            </a:r>
          </a:p>
        </p:txBody>
      </p:sp>
    </p:spTree>
    <p:extLst>
      <p:ext uri="{BB962C8B-B14F-4D97-AF65-F5344CB8AC3E}">
        <p14:creationId xmlns:p14="http://schemas.microsoft.com/office/powerpoint/2010/main" val="2588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B416D31-1481-4CDF-9C2B-1933FC73C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97485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8914</TotalTime>
  <Words>1288</Words>
  <Application>Microsoft Office PowerPoint</Application>
  <PresentationFormat>Širokoúhlá obrazovka</PresentationFormat>
  <Paragraphs>180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Constantia</vt:lpstr>
      <vt:lpstr>Times New Roman</vt:lpstr>
      <vt:lpstr>Tw Cen MT</vt:lpstr>
      <vt:lpstr>Wingdings</vt:lpstr>
      <vt:lpstr>Kapka</vt:lpstr>
      <vt:lpstr>Prezentace aplikace PowerPoint</vt:lpstr>
      <vt:lpstr>Úvod</vt:lpstr>
      <vt:lpstr>Nisa / neiße / nysa</vt:lpstr>
      <vt:lpstr>Nisa / neiße / nysa</vt:lpstr>
      <vt:lpstr>Nisa / neiße / nysa</vt:lpstr>
      <vt:lpstr>Nisa / neiße / nysa</vt:lpstr>
      <vt:lpstr>Nisa / neiße / nysa</vt:lpstr>
      <vt:lpstr>Labe / Elbe</vt:lpstr>
      <vt:lpstr>Prezentace aplikace PowerPoint</vt:lpstr>
      <vt:lpstr>Labe / Elbe</vt:lpstr>
      <vt:lpstr>Labe / Elbe</vt:lpstr>
      <vt:lpstr>Krušnohoří / Erzgebirge</vt:lpstr>
      <vt:lpstr>Krušnohoří / Erzgebirge</vt:lpstr>
      <vt:lpstr>egrensis</vt:lpstr>
      <vt:lpstr>Prezentace aplikace PowerPoint</vt:lpstr>
      <vt:lpstr>egrensis</vt:lpstr>
      <vt:lpstr>Šumava – Bavorský les / Bayerischer Wald - Böhmerwald</vt:lpstr>
      <vt:lpstr>Prezentace aplikace PowerPoint</vt:lpstr>
      <vt:lpstr>Šumava – Bavorský les / Bayerischer Wald - Böhmerwald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Radmila Dluhošová</dc:creator>
  <cp:lastModifiedBy>Radmila Dluhošová</cp:lastModifiedBy>
  <cp:revision>354</cp:revision>
  <dcterms:created xsi:type="dcterms:W3CDTF">2023-09-18T21:08:40Z</dcterms:created>
  <dcterms:modified xsi:type="dcterms:W3CDTF">2024-10-21T22:53:51Z</dcterms:modified>
</cp:coreProperties>
</file>