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90"/>
  </p:notesMasterIdLst>
  <p:sldIdLst>
    <p:sldId id="499" r:id="rId3"/>
    <p:sldId id="536" r:id="rId4"/>
    <p:sldId id="517" r:id="rId5"/>
    <p:sldId id="518" r:id="rId6"/>
    <p:sldId id="538" r:id="rId7"/>
    <p:sldId id="539" r:id="rId8"/>
    <p:sldId id="519" r:id="rId9"/>
    <p:sldId id="520" r:id="rId10"/>
    <p:sldId id="521" r:id="rId11"/>
    <p:sldId id="429" r:id="rId12"/>
    <p:sldId id="430" r:id="rId13"/>
    <p:sldId id="480" r:id="rId14"/>
    <p:sldId id="431" r:id="rId15"/>
    <p:sldId id="482" r:id="rId16"/>
    <p:sldId id="481" r:id="rId17"/>
    <p:sldId id="524" r:id="rId18"/>
    <p:sldId id="525" r:id="rId19"/>
    <p:sldId id="526" r:id="rId20"/>
    <p:sldId id="527" r:id="rId21"/>
    <p:sldId id="528" r:id="rId22"/>
    <p:sldId id="529" r:id="rId23"/>
    <p:sldId id="530" r:id="rId24"/>
    <p:sldId id="531" r:id="rId25"/>
    <p:sldId id="532" r:id="rId26"/>
    <p:sldId id="533" r:id="rId27"/>
    <p:sldId id="534" r:id="rId28"/>
    <p:sldId id="433" r:id="rId29"/>
    <p:sldId id="483" r:id="rId30"/>
    <p:sldId id="484" r:id="rId31"/>
    <p:sldId id="485" r:id="rId32"/>
    <p:sldId id="436" r:id="rId33"/>
    <p:sldId id="487" r:id="rId34"/>
    <p:sldId id="451" r:id="rId35"/>
    <p:sldId id="453" r:id="rId36"/>
    <p:sldId id="488" r:id="rId37"/>
    <p:sldId id="489" r:id="rId38"/>
    <p:sldId id="522" r:id="rId39"/>
    <p:sldId id="523" r:id="rId40"/>
    <p:sldId id="505" r:id="rId41"/>
    <p:sldId id="506" r:id="rId42"/>
    <p:sldId id="495" r:id="rId43"/>
    <p:sldId id="504" r:id="rId44"/>
    <p:sldId id="496" r:id="rId45"/>
    <p:sldId id="540" r:id="rId46"/>
    <p:sldId id="541" r:id="rId47"/>
    <p:sldId id="542" r:id="rId48"/>
    <p:sldId id="544" r:id="rId49"/>
    <p:sldId id="545" r:id="rId50"/>
    <p:sldId id="546" r:id="rId51"/>
    <p:sldId id="547" r:id="rId52"/>
    <p:sldId id="548" r:id="rId53"/>
    <p:sldId id="549" r:id="rId54"/>
    <p:sldId id="550" r:id="rId55"/>
    <p:sldId id="551" r:id="rId56"/>
    <p:sldId id="552" r:id="rId57"/>
    <p:sldId id="553" r:id="rId58"/>
    <p:sldId id="554" r:id="rId59"/>
    <p:sldId id="555" r:id="rId60"/>
    <p:sldId id="556" r:id="rId61"/>
    <p:sldId id="557" r:id="rId62"/>
    <p:sldId id="558" r:id="rId63"/>
    <p:sldId id="559" r:id="rId64"/>
    <p:sldId id="560" r:id="rId65"/>
    <p:sldId id="561" r:id="rId66"/>
    <p:sldId id="562" r:id="rId67"/>
    <p:sldId id="563" r:id="rId68"/>
    <p:sldId id="564" r:id="rId69"/>
    <p:sldId id="565" r:id="rId70"/>
    <p:sldId id="566" r:id="rId71"/>
    <p:sldId id="567" r:id="rId72"/>
    <p:sldId id="507" r:id="rId73"/>
    <p:sldId id="512" r:id="rId74"/>
    <p:sldId id="508" r:id="rId75"/>
    <p:sldId id="513" r:id="rId76"/>
    <p:sldId id="509" r:id="rId77"/>
    <p:sldId id="514" r:id="rId78"/>
    <p:sldId id="510" r:id="rId79"/>
    <p:sldId id="515" r:id="rId80"/>
    <p:sldId id="568" r:id="rId81"/>
    <p:sldId id="569" r:id="rId82"/>
    <p:sldId id="570" r:id="rId83"/>
    <p:sldId id="571" r:id="rId84"/>
    <p:sldId id="572" r:id="rId85"/>
    <p:sldId id="573" r:id="rId86"/>
    <p:sldId id="511" r:id="rId87"/>
    <p:sldId id="516" r:id="rId88"/>
    <p:sldId id="494" r:id="rId8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1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1" autoAdjust="0"/>
    <p:restoredTop sz="94660"/>
  </p:normalViewPr>
  <p:slideViewPr>
    <p:cSldViewPr>
      <p:cViewPr>
        <p:scale>
          <a:sx n="66" d="100"/>
          <a:sy n="66" d="100"/>
        </p:scale>
        <p:origin x="907" y="5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6CD469-FC0F-4969-ACC4-DC28C3D53FF9}" type="datetimeFigureOut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9ED892-98BE-40CB-A619-BE3AB80909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343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37783-DBFA-4109-BF80-73A493DB02CB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13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1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5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33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2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8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25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11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79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2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7783-DBFA-4109-BF80-73A493DB02C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07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34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3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55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3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22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15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9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24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5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09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7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39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6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7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2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550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05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78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9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06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523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65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01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22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01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400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202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829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382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8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876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3398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0952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2611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775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9583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001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1763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0820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452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9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6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904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89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588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1050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568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2668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612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6329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0455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16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747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404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728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620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071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047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112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887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950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258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55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447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604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937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895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7471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922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231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5161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683BB-E3C8-4E5D-8ECE-D191CEFCCB6C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40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3C236-0714-471B-87F9-DD0042E7610A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10BE7-6B08-4372-82E1-64A6DCF648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3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42A9-7ACD-4A8C-8723-233339D12471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58808-185C-484B-B08E-F2048A16FD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55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2B0C-9D26-4614-B893-52863F71CB91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DC72E-91A4-4A32-90D4-5B62409C1A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970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7EFB-D998-4276-B379-1CA805A7518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4CA8D-4ABA-4DC3-9D4A-3466A9979DB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91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DB6EE-417D-4598-B850-73F3E82BF60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14237-5CD2-4363-BAE3-05376EDBC97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54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CA781-5D06-47BE-8152-AFD9B642B3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34B29-0376-43AD-956C-286C2190321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8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B2AE6-F9B6-45FE-8C42-32421D35CAF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491B2-1636-483F-AAB9-27AA7E9A3542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09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99A0-B073-446D-9548-D1FA90B40DB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B96E7-3F94-4D60-961D-6DC07522064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0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BB91-2B20-4315-828A-442D25C356B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5960-3D12-42BE-9CA5-5CCD6531F62D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62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FFDF-C3ED-47AC-86C2-0AF645F6A6D5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025AF-867A-4B16-BAEF-007FE37AA5CB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7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FD6D-0A49-4544-B73D-64C806A4844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5C56F-6367-4F52-B481-77D47E026F8D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06D7-E9F1-4DC5-B3ED-C8DD766658ED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96DD7-2540-45A5-9614-37576A8583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67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8B153-8FA0-4110-9C9D-EEA9951EE73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A1D6C-ED7D-4B42-A1C6-DB3ABF67434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16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11A2-8B31-42CF-93B7-CF97EFBDCF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1469D-686D-4A34-A9F6-679331D975C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33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3281-72B3-416A-BEC3-7F6297C78B7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C961-DF35-47A8-8A5C-711B99981F8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90212-BD61-42E2-8289-09A487793ACE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D49F5-B524-425C-8755-879B1AAADE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82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F36A2-874F-40D4-B49C-EEB5FBCE1C31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6A13-6DFE-442A-BB80-D4B73A7C00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96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F2224-CC3D-4AC9-AD51-DC72328672D8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5AA2-C14B-48AB-8FB1-6E00107B31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86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8425-3719-47C0-B92A-A542CD9EB64C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1BBB-4D0A-4FB2-A063-B6F13EF4A8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1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30A5-D0BF-435A-BF0E-B27C3208E568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2813-D8F6-404F-85F3-8ED38676CB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15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3B22-BBBE-4BAF-9AD4-0A6A677B319B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C7A95-4593-41B5-A0A9-1C598EBA30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40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C5EDC-CDE5-427D-B7B8-6BB3F4B60DBB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DC43-0A15-4AF2-BD19-A4692641E6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63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59F28B-B02F-4AD1-88DC-71D606320F00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581BD0-4A5C-4F75-91DA-F778B9BE5E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483F8B-DBC3-431D-B6FA-DA02B5514E0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F9BA77-7009-478C-8B0C-29544FCCD962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2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18" Type="http://schemas.openxmlformats.org/officeDocument/2006/relationships/image" Target="../media/image14.emf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12" Type="http://schemas.openxmlformats.org/officeDocument/2006/relationships/image" Target="../media/image8.emf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emf"/><Relationship Id="rId5" Type="http://schemas.microsoft.com/office/2007/relationships/hdphoto" Target="../media/hdphoto1.wdp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19" Type="http://schemas.openxmlformats.org/officeDocument/2006/relationships/image" Target="../media/image15.emf"/><Relationship Id="rId4" Type="http://schemas.openxmlformats.org/officeDocument/2006/relationships/image" Target="../media/image2.png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jpeg"/><Relationship Id="rId11" Type="http://schemas.openxmlformats.org/officeDocument/2006/relationships/image" Target="../media/image156.jpeg"/><Relationship Id="rId5" Type="http://schemas.openxmlformats.org/officeDocument/2006/relationships/image" Target="../media/image151.jpeg"/><Relationship Id="rId10" Type="http://schemas.microsoft.com/office/2007/relationships/hdphoto" Target="../media/hdphoto5.wdp"/><Relationship Id="rId4" Type="http://schemas.openxmlformats.org/officeDocument/2006/relationships/image" Target="../media/image150.jpeg"/><Relationship Id="rId9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image" Target="../media/image168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8.jpg"/><Relationship Id="rId5" Type="http://schemas.openxmlformats.org/officeDocument/2006/relationships/image" Target="../media/image217.jpg"/><Relationship Id="rId4" Type="http://schemas.openxmlformats.org/officeDocument/2006/relationships/image" Target="../media/image2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7" Type="http://schemas.openxmlformats.org/officeDocument/2006/relationships/image" Target="../media/image22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4.jpg"/><Relationship Id="rId5" Type="http://schemas.openxmlformats.org/officeDocument/2006/relationships/image" Target="../media/image223.jpg"/><Relationship Id="rId4" Type="http://schemas.openxmlformats.org/officeDocument/2006/relationships/image" Target="../media/image2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8.jp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52.png"/><Relationship Id="rId7" Type="http://schemas.openxmlformats.org/officeDocument/2006/relationships/image" Target="../media/image25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7" Type="http://schemas.openxmlformats.org/officeDocument/2006/relationships/image" Target="../media/image26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7" Type="http://schemas.openxmlformats.org/officeDocument/2006/relationships/image" Target="../media/image26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66.png"/><Relationship Id="rId4" Type="http://schemas.openxmlformats.org/officeDocument/2006/relationships/image" Target="../media/image2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2.jpg"/><Relationship Id="rId4" Type="http://schemas.openxmlformats.org/officeDocument/2006/relationships/image" Target="../media/image29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7.jpg"/><Relationship Id="rId4" Type="http://schemas.openxmlformats.org/officeDocument/2006/relationships/image" Target="../media/image296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g"/><Relationship Id="rId3" Type="http://schemas.openxmlformats.org/officeDocument/2006/relationships/image" Target="../media/image302.jpg"/><Relationship Id="rId7" Type="http://schemas.openxmlformats.org/officeDocument/2006/relationships/image" Target="../media/image30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5.jpg"/><Relationship Id="rId5" Type="http://schemas.openxmlformats.org/officeDocument/2006/relationships/image" Target="../media/image304.jpg"/><Relationship Id="rId4" Type="http://schemas.openxmlformats.org/officeDocument/2006/relationships/image" Target="../media/image303.jpg"/><Relationship Id="rId9" Type="http://schemas.openxmlformats.org/officeDocument/2006/relationships/image" Target="../media/image308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2.jpeg"/><Relationship Id="rId5" Type="http://schemas.openxmlformats.org/officeDocument/2006/relationships/image" Target="../media/image311.png"/><Relationship Id="rId4" Type="http://schemas.openxmlformats.org/officeDocument/2006/relationships/image" Target="../media/image310.jpeg"/><Relationship Id="rId9" Type="http://schemas.openxmlformats.org/officeDocument/2006/relationships/image" Target="../media/image315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CZECH UNESCO HERITAGE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TextovéPole 10"/>
          <p:cNvSpPr txBox="1">
            <a:spLocks noChangeArrowheads="1"/>
          </p:cNvSpPr>
          <p:nvPr/>
        </p:nvSpPr>
        <p:spPr bwMode="auto">
          <a:xfrm>
            <a:off x="395288" y="198913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cs-CZ" altLang="cs-CZ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cs-CZ" altLang="cs-CZ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9" descr="unesco 2 210 x 148_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9" b="23147" l="4271" r="46737">
                        <a14:foregroundMark x1="10153" y1="9920" x2="10153" y2="9920"/>
                        <a14:foregroundMark x1="32232" y1="13683" x2="32232" y2="13683"/>
                        <a14:foregroundMark x1="34891" y1="12315" x2="34891" y2="12315"/>
                        <a14:foregroundMark x1="39081" y1="13797" x2="39081" y2="13797"/>
                        <a14:foregroundMark x1="41015" y1="12999" x2="41015" y2="12999"/>
                        <a14:foregroundMark x1="22160" y1="13227" x2="22160" y2="13227"/>
                        <a14:foregroundMark x1="26591" y1="14025" x2="26591" y2="14025"/>
                        <a14:foregroundMark x1="29251" y1="14025" x2="29251" y2="14025"/>
                        <a14:foregroundMark x1="18372" y1="17560" x2="18372" y2="17560"/>
                        <a14:foregroundMark x1="19339" y1="17788" x2="19339" y2="17788"/>
                        <a14:foregroundMark x1="22804" y1="19042" x2="22804" y2="19042"/>
                        <a14:foregroundMark x1="23368" y1="18928" x2="23368" y2="18928"/>
                        <a14:foregroundMark x1="24819" y1="16420" x2="24819" y2="16420"/>
                        <a14:foregroundMark x1="29734" y1="19042" x2="29734" y2="19042"/>
                        <a14:foregroundMark x1="17486" y1="13911" x2="17486" y2="13911"/>
                        <a14:foregroundMark x1="24980" y1="12657" x2="24980" y2="12657"/>
                        <a14:foregroundMark x1="21273" y1="13683" x2="21273" y2="13683"/>
                        <a14:foregroundMark x1="26027" y1="18016" x2="26027" y2="18016"/>
                        <a14:foregroundMark x1="36422" y1="11288" x2="36422" y2="11288"/>
                        <a14:foregroundMark x1="30782" y1="16420" x2="30782" y2="16420"/>
                        <a14:backgroundMark x1="21676" y1="16648" x2="21676" y2="16648"/>
                        <a14:backgroundMark x1="26591" y1="17332" x2="26591" y2="1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734" r="54311" b="78450"/>
          <a:stretch/>
        </p:blipFill>
        <p:spPr bwMode="auto">
          <a:xfrm>
            <a:off x="3266000" y="6300000"/>
            <a:ext cx="225163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http://www.tourism.cz/mapa/unes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2" b="97941" l="0" r="98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6" y="5616000"/>
            <a:ext cx="211234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000" y="3456000"/>
            <a:ext cx="1515236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001" y="1224000"/>
            <a:ext cx="1504481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0" y="1224000"/>
            <a:ext cx="1512000" cy="2133287"/>
          </a:xfrm>
          <a:prstGeom prst="rect">
            <a:avLst/>
          </a:prstGeom>
          <a:ln w="9525">
            <a:solidFill>
              <a:srgbClr val="7A1C0C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0000" y="3456000"/>
            <a:ext cx="1512000" cy="2129966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600" y="3769200"/>
            <a:ext cx="2131200" cy="1503301"/>
          </a:xfrm>
          <a:prstGeom prst="rect">
            <a:avLst/>
          </a:prstGeom>
          <a:ln>
            <a:solidFill>
              <a:srgbClr val="7A1C0C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1" y="1224000"/>
            <a:ext cx="1510723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0000" y="1224000"/>
            <a:ext cx="1512000" cy="2133284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3456000"/>
            <a:ext cx="1501944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8000" y="3456000"/>
            <a:ext cx="1515236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00" y="3456000"/>
            <a:ext cx="1512000" cy="2129966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8000" y="1224000"/>
            <a:ext cx="1515432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4000" y="1224000"/>
            <a:ext cx="1512000" cy="2133285"/>
          </a:xfrm>
          <a:prstGeom prst="rect">
            <a:avLst/>
          </a:prstGeom>
          <a:ln>
            <a:solidFill>
              <a:srgbClr val="7A1C0C"/>
            </a:solidFill>
          </a:ln>
        </p:spPr>
      </p:pic>
      <p:sp>
        <p:nvSpPr>
          <p:cNvPr id="26" name="Zástupný symbol pro obsah 5"/>
          <p:cNvSpPr txBox="1">
            <a:spLocks/>
          </p:cNvSpPr>
          <p:nvPr/>
        </p:nvSpPr>
        <p:spPr bwMode="auto">
          <a:xfrm>
            <a:off x="36000" y="1224000"/>
            <a:ext cx="5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Praha</a:t>
            </a:r>
            <a:r>
              <a:rPr lang="en-GB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1548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ástupný symbol pro obsah 5"/>
          <p:cNvSpPr txBox="1">
            <a:spLocks/>
          </p:cNvSpPr>
          <p:nvPr/>
        </p:nvSpPr>
        <p:spPr bwMode="auto">
          <a:xfrm>
            <a:off x="3060000" y="1224000"/>
            <a:ext cx="46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4572000" y="1224000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Žďár nad Sázavou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6084000" y="1224000"/>
            <a:ext cx="90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Kutná</a:t>
            </a:r>
            <a:r>
              <a:rPr lang="cs-CZ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Hora</a:t>
            </a:r>
            <a:endParaRPr lang="en-GB" altLang="cs-C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ástupný symbol pro obsah 5"/>
          <p:cNvSpPr txBox="1">
            <a:spLocks/>
          </p:cNvSpPr>
          <p:nvPr/>
        </p:nvSpPr>
        <p:spPr bwMode="auto">
          <a:xfrm>
            <a:off x="7596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Lednice-Valtice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ástupný symbol pro obsah 5"/>
          <p:cNvSpPr txBox="1">
            <a:spLocks/>
          </p:cNvSpPr>
          <p:nvPr/>
        </p:nvSpPr>
        <p:spPr bwMode="auto">
          <a:xfrm>
            <a:off x="36000" y="3456000"/>
            <a:ext cx="79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ástupný symbol pro obsah 5"/>
          <p:cNvSpPr txBox="1">
            <a:spLocks/>
          </p:cNvSpPr>
          <p:nvPr/>
        </p:nvSpPr>
        <p:spPr bwMode="auto">
          <a:xfrm>
            <a:off x="1548000" y="3456000"/>
            <a:ext cx="75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GB" altLang="cs-CZ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ástupný symbol pro obsah 5"/>
          <p:cNvSpPr txBox="1">
            <a:spLocks/>
          </p:cNvSpPr>
          <p:nvPr/>
        </p:nvSpPr>
        <p:spPr bwMode="auto">
          <a:xfrm>
            <a:off x="3060000" y="345600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Zástupný symbol pro obsah 5"/>
          <p:cNvSpPr txBox="1">
            <a:spLocks/>
          </p:cNvSpPr>
          <p:nvPr/>
        </p:nvSpPr>
        <p:spPr bwMode="auto">
          <a:xfrm>
            <a:off x="4572000" y="345600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ástupný symbol pro obsah 5"/>
          <p:cNvSpPr txBox="1">
            <a:spLocks/>
          </p:cNvSpPr>
          <p:nvPr/>
        </p:nvSpPr>
        <p:spPr bwMode="auto">
          <a:xfrm>
            <a:off x="6084000" y="3456000"/>
            <a:ext cx="50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GB" altLang="cs-CZ" sz="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Zástupný symbol pro obsah 5"/>
          <p:cNvSpPr txBox="1">
            <a:spLocks/>
          </p:cNvSpPr>
          <p:nvPr/>
        </p:nvSpPr>
        <p:spPr bwMode="auto">
          <a:xfrm>
            <a:off x="7596000" y="3456000"/>
            <a:ext cx="61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GB" altLang="cs-CZ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1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4000" y="1052736"/>
            <a:ext cx="4752528" cy="5229264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Core of the town within a horseshoe bend of the Vltava river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Important craft &amp; trade centre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Castle complex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(13 century)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Unique medieval town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(preserved intact)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9"/>
          <a:stretch/>
        </p:blipFill>
        <p:spPr bwMode="auto">
          <a:xfrm>
            <a:off x="4860000" y="972010"/>
            <a:ext cx="4068000" cy="2979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0" descr="cesky_krumlov_le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9"/>
          <a:stretch/>
        </p:blipFill>
        <p:spPr bwMode="auto">
          <a:xfrm>
            <a:off x="155567" y="2988000"/>
            <a:ext cx="4582812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&amp;Ccaron;eský Krumlov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2970" r="12752" b="20088"/>
          <a:stretch/>
        </p:blipFill>
        <p:spPr bwMode="auto">
          <a:xfrm>
            <a:off x="4946400" y="4044100"/>
            <a:ext cx="3888432" cy="2132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0000"/>
            <a:ext cx="9144000" cy="540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 Centre – 1992</a:t>
            </a:r>
          </a:p>
        </p:txBody>
      </p:sp>
      <p:sp>
        <p:nvSpPr>
          <p:cNvPr id="16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6800" y="6382800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1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Obrázek 12" descr="9e6a921fbc428b5638b3986e365d4f211ee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3606" b="11211"/>
          <a:stretch/>
        </p:blipFill>
        <p:spPr bwMode="auto">
          <a:xfrm>
            <a:off x="251520" y="2880000"/>
            <a:ext cx="3960440" cy="249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0" y="936000"/>
            <a:ext cx="4788000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Two main historic areas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Latrán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area below castle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Burgher houses from Gothic onwards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Facades, internal layouts &amp; decorative detail,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carved wooden ceilings</a:t>
            </a:r>
            <a:endParaRPr lang="cs-CZ" sz="2200" dirty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Renaissance armoury </a:t>
            </a:r>
          </a:p>
        </p:txBody>
      </p:sp>
      <p:sp>
        <p:nvSpPr>
          <p:cNvPr id="1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http://www.ceskykrumlov.com/articlegallery/313_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t="29086" r="18788" b="4422"/>
          <a:stretch/>
        </p:blipFill>
        <p:spPr bwMode="auto">
          <a:xfrm>
            <a:off x="2052000" y="5521896"/>
            <a:ext cx="1862613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upload.wikimedia.org/wikipedia/commons/f/f2/%C4%8Cesk%C3%BD_Krumlov,_Latr%C3%A1n,_br%C3%A1na_sm%C4%9Brem_k_centr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29217" r="28966" b="10809"/>
          <a:stretch/>
        </p:blipFill>
        <p:spPr bwMode="auto">
          <a:xfrm>
            <a:off x="684000" y="5521896"/>
            <a:ext cx="115326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ceskykrumlov.com/articlegallery/313_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r="3551" b="25190"/>
          <a:stretch/>
        </p:blipFill>
        <p:spPr bwMode="auto">
          <a:xfrm>
            <a:off x="6768000" y="3636000"/>
            <a:ext cx="220411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upload.wikimedia.org/wikipedia/commons/thumb/a/a2/%C4%8Cesk%C3%BD_Krumlov,_Latr%C3%A1n_%C4%8Dp.53,.JPG/1280px-%C4%8Cesk%C3%BD_Krumlov,_Latr%C3%A1n_%C4%8Dp.53,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2" t="3762" r="10286" b="2283"/>
          <a:stretch/>
        </p:blipFill>
        <p:spPr bwMode="auto">
          <a:xfrm>
            <a:off x="4356000" y="3636931"/>
            <a:ext cx="2130415" cy="25200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02" name="Picture 14" descr="Latrán v &amp;Ccaron;eském Krumlov&amp;ecaron;, foto: Libor Svá&amp;ccaron;e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6010" r="3313" b="3702"/>
          <a:stretch/>
        </p:blipFill>
        <p:spPr bwMode="auto">
          <a:xfrm>
            <a:off x="4752000" y="938428"/>
            <a:ext cx="1899291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www.encyklopedie.ckrumlov.cz/img/1049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" b="4341"/>
          <a:stretch/>
        </p:blipFill>
        <p:spPr bwMode="auto">
          <a:xfrm>
            <a:off x="6768000" y="540000"/>
            <a:ext cx="2212892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&amp;Ccaron;eský Krumlov. 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-147" r="25107" b="1460"/>
          <a:stretch/>
        </p:blipFill>
        <p:spPr bwMode="auto">
          <a:xfrm>
            <a:off x="6624000" y="3631896"/>
            <a:ext cx="238816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6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0" y="900000"/>
            <a:ext cx="5832000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900" dirty="0">
                <a:latin typeface="Times New Roman" pitchFamily="18" charset="0"/>
                <a:cs typeface="Times New Roman" pitchFamily="18" charset="0"/>
              </a:rPr>
              <a:t>Town proper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900" dirty="0">
                <a:latin typeface="Times New Roman" pitchFamily="18" charset="0"/>
                <a:cs typeface="Times New Roman" pitchFamily="18" charset="0"/>
              </a:rPr>
              <a:t>Regular street layout, streets radiating from central square &amp; circular intra-rampart road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Church of St Vitus – Gothic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(15 century)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Renaissance Jesuit College &amp; Baroque seminary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Remains of fortifications, esp. </a:t>
            </a:r>
            <a:r>
              <a:rPr lang="en-GB" sz="1900" dirty="0" err="1">
                <a:latin typeface="Times New Roman" pitchFamily="18" charset="0"/>
                <a:cs typeface="Times New Roman" pitchFamily="18" charset="0"/>
              </a:rPr>
              <a:t>Budĕjovická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Gate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(Renaissance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KRUMLOV</a:t>
            </a:r>
          </a:p>
        </p:txBody>
      </p:sp>
      <p:pic>
        <p:nvPicPr>
          <p:cNvPr id="6146" name="Picture 2" descr="http://www.visitceskykrumlov.cz/img/4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-78" b="6850"/>
          <a:stretch/>
        </p:blipFill>
        <p:spPr bwMode="auto">
          <a:xfrm>
            <a:off x="4095971" y="4356000"/>
            <a:ext cx="2480498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8/84/%C4%8Cesk%C3%BD_Krumlov,_Kolej_jezuitsk%C3%A1_%28b%C3%BDv.%29,_Horn%C3%AD_%C4%8Dp.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4636"/>
          <a:stretch/>
        </p:blipFill>
        <p:spPr bwMode="auto">
          <a:xfrm>
            <a:off x="6732000" y="1296000"/>
            <a:ext cx="2245051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ckrumlov.cz/obr/region/soucas/1445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-1" r="-726" b="32843"/>
          <a:stretch/>
        </p:blipFill>
        <p:spPr bwMode="auto">
          <a:xfrm>
            <a:off x="6783290" y="4238704"/>
            <a:ext cx="2193761" cy="195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&amp;Ccaron;eský Krumlov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 bwMode="auto">
          <a:xfrm>
            <a:off x="180000" y="3132000"/>
            <a:ext cx="3780000" cy="283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&amp;Ccaron;eský Krumlov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0353" r="24725" b="20890"/>
          <a:stretch/>
        </p:blipFill>
        <p:spPr bwMode="auto">
          <a:xfrm>
            <a:off x="4112084" y="2700000"/>
            <a:ext cx="2448272" cy="1531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 descr="ead81fe8cfe9fda9e4c2093e17e4d0241f00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33" y="0"/>
            <a:ext cx="1785718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74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Hrádek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core of the Castle, round tower, Gothic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 century)</a:t>
            </a: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Rebuilt – many parts, Renaissance &amp; Baroque elements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 of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Rožmberk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family for 300 years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Passed to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Schwarzenberg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family</a:t>
            </a: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Extensive bridge over deep gap in rock</a:t>
            </a: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Baroque theatre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(1766)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08" y="1815164"/>
            <a:ext cx="3240005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http://www.encyklopedie.ckrumlov.cz/img/2007102997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4249" b="5822"/>
          <a:stretch/>
        </p:blipFill>
        <p:spPr bwMode="auto">
          <a:xfrm>
            <a:off x="3312000" y="3016103"/>
            <a:ext cx="1944216" cy="305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://infoservis.ckrumlov.info/img/1208234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3419" b="8772"/>
          <a:stretch/>
        </p:blipFill>
        <p:spPr bwMode="auto">
          <a:xfrm>
            <a:off x="5436221" y="3780000"/>
            <a:ext cx="3528392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www.ckrumlov.info/img/atr512i28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3466" r="6227"/>
          <a:stretch/>
        </p:blipFill>
        <p:spPr bwMode="auto">
          <a:xfrm>
            <a:off x="144000" y="3359379"/>
            <a:ext cx="3023856" cy="2708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17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lh6.ggpht.com/-bBry2rCfIuU/T1fS0AzqSeI/AAAAAAAACzg/SLVdCCXz6jE/s1280/Cesky_Krumlov_0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b="6662"/>
          <a:stretch/>
        </p:blipFill>
        <p:spPr bwMode="auto">
          <a:xfrm>
            <a:off x="-72000" y="900000"/>
            <a:ext cx="9286875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1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Theatre with revolving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auditorium</a:t>
            </a: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Bellaire summer palace</a:t>
            </a:r>
            <a:endParaRPr lang="cs-CZ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 riding school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888000"/>
            <a:ext cx="27380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440"/>
          <a:stretch/>
        </p:blipFill>
        <p:spPr bwMode="auto">
          <a:xfrm>
            <a:off x="6800404" y="3492000"/>
            <a:ext cx="224877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"/>
          <a:stretch/>
        </p:blipFill>
        <p:spPr bwMode="auto">
          <a:xfrm>
            <a:off x="4428000" y="1044000"/>
            <a:ext cx="3140600" cy="2295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zamek-ceskykrumlov.eu/data/editor/163cs_41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668790"/>
            <a:ext cx="3677648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2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ŽĎÁR 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NAD</a:t>
            </a: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SÁZAVOU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4572000" cy="2628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Jan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Blažej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Santini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(18 century)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Five-pointed star-shaped plan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Legend about martyr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Neo-Gothic &amp; Baroque style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altars – </a:t>
            </a:r>
            <a:r>
              <a:rPr lang="en-GB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Santini</a:t>
            </a: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0000" indent="-288000"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Nepomuk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(main) &amp; Evangelists (side)</a:t>
            </a:r>
          </a:p>
          <a:p>
            <a:pPr marL="360000" indent="-288000"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chapels, five gates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4188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Pilgrimage Church St John of </a:t>
            </a:r>
            <a:r>
              <a:rPr lang="en-GB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Nepomuk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1994</a:t>
            </a:r>
          </a:p>
        </p:txBody>
      </p:sp>
      <p:pic>
        <p:nvPicPr>
          <p:cNvPr id="24" name="Picture 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33367" r="7512" b="11646"/>
          <a:stretch/>
        </p:blipFill>
        <p:spPr bwMode="auto">
          <a:xfrm>
            <a:off x="4576351" y="1008000"/>
            <a:ext cx="4464496" cy="1916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3632" r="5158" b="7549"/>
          <a:stretch/>
        </p:blipFill>
        <p:spPr bwMode="auto">
          <a:xfrm>
            <a:off x="4648359" y="3047084"/>
            <a:ext cx="4392488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&amp;Zcaron;&amp;dcaron;ár nad Sázavou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5422" r="7873" b="18522"/>
          <a:stretch/>
        </p:blipFill>
        <p:spPr bwMode="auto">
          <a:xfrm>
            <a:off x="89922" y="3492000"/>
            <a:ext cx="4464496" cy="2651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i.idnes.cz/11/051/cl6/DMK3af202_130735_28515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8105" b="13439"/>
          <a:stretch/>
        </p:blipFill>
        <p:spPr bwMode="auto">
          <a:xfrm>
            <a:off x="0" y="0"/>
            <a:ext cx="226776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4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62" name="Picture 10" descr="&amp;Zcaron;&amp;dcaron;ár nad Sázavou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0" y="2079624"/>
            <a:ext cx="4320000" cy="2874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upload.wikimedia.org/wikipedia/commons/thumb/3/30/Zelen%C3%A1_hora_-_olt%C3%A1%C5%99.jpg/640px-Zelen%C3%A1_hora_-_olt%C3%A1%C5%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6012000" y="1340767"/>
            <a:ext cx="2996763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://www.vlastiveda.cz/wp-content/uploads/2012/07/zelena_hora_4205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745" r="8038" b="10079"/>
          <a:stretch/>
        </p:blipFill>
        <p:spPr bwMode="auto">
          <a:xfrm>
            <a:off x="144000" y="1340767"/>
            <a:ext cx="2761967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ŽĎÁR 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NAD</a:t>
            </a: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SÁZAVOU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22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19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Silver mines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(10 century)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Royal city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(14 century)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Medieval centre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Italian Court – central mint – Prague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groschen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(1300)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Stone House &amp; patrician houses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297611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Historical Town Centre &amp; Cathedral in </a:t>
            </a:r>
            <a:r>
              <a:rPr lang="en-GB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Sedlec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1995 </a:t>
            </a:r>
          </a:p>
        </p:txBody>
      </p:sp>
      <p:pic>
        <p:nvPicPr>
          <p:cNvPr id="13" name="Obrázek 16" descr="L1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93" y="5328000"/>
            <a:ext cx="1871999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Kutná Hora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19287"/>
          <a:stretch/>
        </p:blipFill>
        <p:spPr bwMode="auto">
          <a:xfrm>
            <a:off x="144000" y="0"/>
            <a:ext cx="2087086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Kutná Hora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7710" r="11711" b="9668"/>
          <a:stretch/>
        </p:blipFill>
        <p:spPr bwMode="auto">
          <a:xfrm>
            <a:off x="121055" y="2766732"/>
            <a:ext cx="3843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422801" y="2832282"/>
            <a:ext cx="115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Italian Court 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Obrázek 11" descr="prazsky-gros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00" y="2664000"/>
            <a:ext cx="1584000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 descr="http://upload.wikimedia.org/wikipedia/commons/7/77/KUTNA_HORA_%28js%29_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16115" b="24297"/>
          <a:stretch/>
        </p:blipFill>
        <p:spPr bwMode="auto">
          <a:xfrm>
            <a:off x="4206702" y="969844"/>
            <a:ext cx="1646679" cy="11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http://www.travelphotogallery.net/4103-4/czechia-kutna-hora-stone-house-phot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1446"/>
          <a:stretch/>
        </p:blipFill>
        <p:spPr bwMode="auto">
          <a:xfrm>
            <a:off x="5998010" y="972000"/>
            <a:ext cx="3054000" cy="45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utná Hora. 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4" r="1342" b="33562"/>
          <a:stretch/>
        </p:blipFill>
        <p:spPr bwMode="auto">
          <a:xfrm>
            <a:off x="4067944" y="4392000"/>
            <a:ext cx="2432038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ástupný symbol pro obsah 5"/>
          <p:cNvSpPr txBox="1">
            <a:spLocks/>
          </p:cNvSpPr>
          <p:nvPr/>
        </p:nvSpPr>
        <p:spPr bwMode="auto">
          <a:xfrm>
            <a:off x="6084168" y="1029262"/>
            <a:ext cx="115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Stone House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43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Obrázek 16" descr="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r="2401"/>
          <a:stretch/>
        </p:blipFill>
        <p:spPr bwMode="auto">
          <a:xfrm>
            <a:off x="4788000" y="965207"/>
            <a:ext cx="4248472" cy="2936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568000" cy="86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Cathedral of St Barbara – Gothic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Parléř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Church of St James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836000"/>
            <a:ext cx="2571327" cy="41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6607" b="16363"/>
          <a:stretch/>
        </p:blipFill>
        <p:spPr bwMode="auto">
          <a:xfrm>
            <a:off x="5184000" y="3996000"/>
            <a:ext cx="342034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75" b="82344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" t="7065" r="7515" b="23600"/>
          <a:stretch/>
        </p:blipFill>
        <p:spPr bwMode="auto">
          <a:xfrm>
            <a:off x="108000" y="-108000"/>
            <a:ext cx="1008000" cy="10408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 descr="http://www.npu.cz/download/1348047372/kh-04-barbora-klenba-lodi-f-martin-pacal-8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3654"/>
          <a:stretch/>
        </p:blipFill>
        <p:spPr bwMode="auto">
          <a:xfrm>
            <a:off x="2818116" y="3744000"/>
            <a:ext cx="183600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hoto.czechtourism.com/image/8441/preview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8646" r="4798" b="18228"/>
          <a:stretch/>
        </p:blipFill>
        <p:spPr bwMode="auto">
          <a:xfrm>
            <a:off x="2808000" y="1296000"/>
            <a:ext cx="1872208" cy="237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9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CZECH UNESCO HERITAGE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TextovéPole 10"/>
          <p:cNvSpPr txBox="1">
            <a:spLocks noChangeArrowheads="1"/>
          </p:cNvSpPr>
          <p:nvPr/>
        </p:nvSpPr>
        <p:spPr bwMode="auto">
          <a:xfrm>
            <a:off x="395288" y="198913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9" descr="unesco 2 210 x 148_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734" r="54311" b="78450"/>
          <a:stretch/>
        </p:blipFill>
        <p:spPr bwMode="auto">
          <a:xfrm>
            <a:off x="3266000" y="6300000"/>
            <a:ext cx="225163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8E001B-610D-4886-9643-E4EC77A6C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/>
          <a:stretch/>
        </p:blipFill>
        <p:spPr>
          <a:xfrm>
            <a:off x="180000" y="1224000"/>
            <a:ext cx="2088000" cy="1404000"/>
          </a:xfrm>
          <a:prstGeom prst="rect">
            <a:avLst/>
          </a:prstGeom>
          <a:ln w="9525">
            <a:solidFill>
              <a:srgbClr val="7A1C0C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BD9C5-5F6D-4953-B403-2D0472B7C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82" y="1224000"/>
            <a:ext cx="2088000" cy="14040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1E78430-305C-481C-B1EB-8F8E4CCE7C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/>
          <a:stretch/>
        </p:blipFill>
        <p:spPr>
          <a:xfrm>
            <a:off x="4639519" y="1224000"/>
            <a:ext cx="2088001" cy="1404000"/>
          </a:xfrm>
          <a:prstGeom prst="rect">
            <a:avLst/>
          </a:prstGeom>
          <a:ln>
            <a:solidFill>
              <a:srgbClr val="7A1C0C"/>
            </a:solidFill>
          </a:ln>
        </p:spPr>
      </p:pic>
      <p:sp>
        <p:nvSpPr>
          <p:cNvPr id="40" name="Zástupný symbol pro obsah 5">
            <a:extLst>
              <a:ext uri="{FF2B5EF4-FFF2-40B4-BE49-F238E27FC236}">
                <a16:creationId xmlns:a16="http://schemas.microsoft.com/office/drawing/2014/main" id="{96346F94-87E6-4463-8477-EEF8E7425294}"/>
              </a:ext>
            </a:extLst>
          </p:cNvPr>
          <p:cNvSpPr txBox="1">
            <a:spLocks/>
          </p:cNvSpPr>
          <p:nvPr/>
        </p:nvSpPr>
        <p:spPr bwMode="auto">
          <a:xfrm>
            <a:off x="144000" y="1224000"/>
            <a:ext cx="82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Zástupný symbol pro obsah 5">
            <a:extLst>
              <a:ext uri="{FF2B5EF4-FFF2-40B4-BE49-F238E27FC236}">
                <a16:creationId xmlns:a16="http://schemas.microsoft.com/office/drawing/2014/main" id="{29BD1229-0F2C-4D94-BB39-9B953C32F9ED}"/>
              </a:ext>
            </a:extLst>
          </p:cNvPr>
          <p:cNvSpPr txBox="1">
            <a:spLocks/>
          </p:cNvSpPr>
          <p:nvPr/>
        </p:nvSpPr>
        <p:spPr bwMode="auto">
          <a:xfrm>
            <a:off x="2376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Zástupný symbol pro obsah 5">
            <a:extLst>
              <a:ext uri="{FF2B5EF4-FFF2-40B4-BE49-F238E27FC236}">
                <a16:creationId xmlns:a16="http://schemas.microsoft.com/office/drawing/2014/main" id="{0C38FA7F-24B6-455F-A96E-6DD4F4060910}"/>
              </a:ext>
            </a:extLst>
          </p:cNvPr>
          <p:cNvSpPr txBox="1">
            <a:spLocks/>
          </p:cNvSpPr>
          <p:nvPr/>
        </p:nvSpPr>
        <p:spPr bwMode="auto">
          <a:xfrm>
            <a:off x="4608000" y="1224000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Lázeňská města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C7AE69B0-D3EB-40CE-A1A4-0005C8E44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00" y="1260000"/>
            <a:ext cx="2088000" cy="1404000"/>
          </a:xfrm>
          <a:prstGeom prst="rect">
            <a:avLst/>
          </a:prstGeom>
          <a:ln w="9525">
            <a:solidFill>
              <a:srgbClr val="7A1C0C"/>
            </a:solidFill>
          </a:ln>
        </p:spPr>
      </p:pic>
      <p:sp>
        <p:nvSpPr>
          <p:cNvPr id="51" name="Zástupný symbol pro obsah 5">
            <a:extLst>
              <a:ext uri="{FF2B5EF4-FFF2-40B4-BE49-F238E27FC236}">
                <a16:creationId xmlns:a16="http://schemas.microsoft.com/office/drawing/2014/main" id="{03B06669-2801-443C-940E-86E39FF810DD}"/>
              </a:ext>
            </a:extLst>
          </p:cNvPr>
          <p:cNvSpPr txBox="1">
            <a:spLocks/>
          </p:cNvSpPr>
          <p:nvPr/>
        </p:nvSpPr>
        <p:spPr bwMode="auto">
          <a:xfrm>
            <a:off x="6862557" y="1224000"/>
            <a:ext cx="140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Jizerskohorské bučiny</a:t>
            </a:r>
            <a:endParaRPr kumimoji="0" lang="en-GB" altLang="cs-CZ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Obrázek 53">
            <a:extLst>
              <a:ext uri="{FF2B5EF4-FFF2-40B4-BE49-F238E27FC236}">
                <a16:creationId xmlns:a16="http://schemas.microsoft.com/office/drawing/2014/main" id="{81581958-63A2-45FA-8C68-F40B53D1A0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336"/>
          <a:stretch/>
        </p:blipFill>
        <p:spPr>
          <a:xfrm>
            <a:off x="180000" y="2772000"/>
            <a:ext cx="2088480" cy="1404000"/>
          </a:xfrm>
          <a:prstGeom prst="rect">
            <a:avLst/>
          </a:prstGeom>
          <a:ln>
            <a:solidFill>
              <a:srgbClr val="7A1C0C"/>
            </a:solidFill>
          </a:ln>
        </p:spPr>
      </p:pic>
      <p:sp>
        <p:nvSpPr>
          <p:cNvPr id="56" name="Zástupný symbol pro obsah 5">
            <a:extLst>
              <a:ext uri="{FF2B5EF4-FFF2-40B4-BE49-F238E27FC236}">
                <a16:creationId xmlns:a16="http://schemas.microsoft.com/office/drawing/2014/main" id="{CDD9C43B-5919-49E0-A809-FFAC90399566}"/>
              </a:ext>
            </a:extLst>
          </p:cNvPr>
          <p:cNvSpPr txBox="1">
            <a:spLocks/>
          </p:cNvSpPr>
          <p:nvPr/>
        </p:nvSpPr>
        <p:spPr bwMode="auto">
          <a:xfrm>
            <a:off x="180000" y="3924000"/>
            <a:ext cx="5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7" name="Obrázek 56">
            <a:extLst>
              <a:ext uri="{FF2B5EF4-FFF2-40B4-BE49-F238E27FC236}">
                <a16:creationId xmlns:a16="http://schemas.microsoft.com/office/drawing/2014/main" id="{FE2E5895-460F-41DB-9EA6-CDCAE763BE1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877" y="2772000"/>
            <a:ext cx="5747284" cy="3384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66911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Obrázek 10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212000"/>
            <a:ext cx="2351499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 bwMode="auto">
          <a:xfrm>
            <a:off x="4788000" y="1692059"/>
            <a:ext cx="3187992" cy="2024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2794"/>
          <a:stretch/>
        </p:blipFill>
        <p:spPr bwMode="auto">
          <a:xfrm>
            <a:off x="5616000" y="3813560"/>
            <a:ext cx="3145642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979613" y="6453188"/>
            <a:ext cx="5184775" cy="26828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Sedlec -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Ossuary</a:t>
            </a:r>
          </a:p>
        </p:txBody>
      </p:sp>
      <p:pic>
        <p:nvPicPr>
          <p:cNvPr id="24" name="Obrázek 12" descr="kutna-hora-kostnic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3924000"/>
            <a:ext cx="2844000" cy="226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18" descr="Kutná Hora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6" r="2167" b="13237"/>
          <a:stretch/>
        </p:blipFill>
        <p:spPr bwMode="auto">
          <a:xfrm>
            <a:off x="144000" y="1692000"/>
            <a:ext cx="4392488" cy="2058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0" y="936000"/>
            <a:ext cx="7056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Cathedral of Our Lady – Baroque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(Jan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Blažej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Santini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Church of All Saints – Ossuary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(black death &amp; wars 40 – 70,000)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://www.sedlecossuary.com/images/ossuary%20quat%20of%20arm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13966" r="14406" b="-1"/>
          <a:stretch/>
        </p:blipFill>
        <p:spPr bwMode="auto">
          <a:xfrm>
            <a:off x="7488000" y="70249"/>
            <a:ext cx="1539927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05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899999"/>
            <a:ext cx="9144000" cy="266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Largest artificially created area in Europe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(200 km</a:t>
            </a:r>
            <a:r>
              <a:rPr lang="en-GB" altLang="cs-CZ" sz="18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„Garden of Europe“ or „Garden of Paradise“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Dukes of Liechtenstein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(17 – 20 century)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Karl I – </a:t>
            </a: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Valtice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(main residence)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Lednice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(summer)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Connected by avenues, paths  &amp; parks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(English)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Rivers, canals &amp; ponds; pavilions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range of native 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exotic tree species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7734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Cultural Landscape – 1996</a:t>
            </a:r>
          </a:p>
        </p:txBody>
      </p:sp>
      <p:pic>
        <p:nvPicPr>
          <p:cNvPr id="14352" name="Picture 16" descr="http://upload.wikimedia.org/wikipedia/commons/thumb/7/7c/Pohansko_%281%29.jpg/1920px-Pohansko_%2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9839" r="6420" b="13130"/>
          <a:stretch/>
        </p:blipFill>
        <p:spPr bwMode="auto">
          <a:xfrm>
            <a:off x="144000" y="3501008"/>
            <a:ext cx="486004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obsah 5"/>
          <p:cNvSpPr txBox="1">
            <a:spLocks/>
          </p:cNvSpPr>
          <p:nvPr/>
        </p:nvSpPr>
        <p:spPr bwMode="auto">
          <a:xfrm>
            <a:off x="4896000" y="3528000"/>
            <a:ext cx="4284000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Mlýnský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Prostřední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Hlohovecký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ponds –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Englische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Anlagen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(smaller parks on English model)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Pohansko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Manor – Empire hunting castle, exposition, site of important hill fort of Great Moravia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(massive ramparts still visible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km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excavations of court of ruler, church, several houses &amp; burial ground)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56" name="Picture 20" descr="http://www.bohemian-tour.cz/files/modules/tours/tours/178/photos/src/13-zamek-lednice-a-minaret_52971b48e8b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2279" r="7391" b="13934"/>
          <a:stretch/>
        </p:blipFill>
        <p:spPr bwMode="auto">
          <a:xfrm>
            <a:off x="5616000" y="972001"/>
            <a:ext cx="3456504" cy="2601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91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32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Lednice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– Baroque &amp;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eo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-Gothic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16" descr="Lednicko-valtický areál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19201" r="4097" b="10570"/>
          <a:stretch/>
        </p:blipFill>
        <p:spPr bwMode="auto">
          <a:xfrm>
            <a:off x="288000" y="1367999"/>
            <a:ext cx="4032448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15" descr="Lednice-schod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3528000"/>
            <a:ext cx="1972142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4" descr="Lednicko-valtický are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6965" r="-1" b="17534"/>
          <a:stretch/>
        </p:blipFill>
        <p:spPr bwMode="auto">
          <a:xfrm>
            <a:off x="4500000" y="1260000"/>
            <a:ext cx="404833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8" descr="Lednicko-valtický are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7687" r="14079"/>
          <a:stretch/>
        </p:blipFill>
        <p:spPr bwMode="auto">
          <a:xfrm>
            <a:off x="2448000" y="3526255"/>
            <a:ext cx="2104414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old.czechtourism.cz/admin/files/Image/Kudy-z-nudy/08_02_10_sklenik-ledni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27"/>
          <a:stretch/>
        </p:blipFill>
        <p:spPr bwMode="auto">
          <a:xfrm>
            <a:off x="4732742" y="3419999"/>
            <a:ext cx="4176000" cy="2745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penzionsoutok.cz/okoli/lednice_skleni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19573"/>
          <a:stretch/>
        </p:blipFill>
        <p:spPr bwMode="auto">
          <a:xfrm>
            <a:off x="7131710" y="0"/>
            <a:ext cx="1777032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upload.wikimedia.org/wikipedia/commons/thumb/2/27/Lednice_interier_skleniku.jpg/1280px-Lednice_interier_skleniku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 b="14068"/>
          <a:stretch/>
        </p:blipFill>
        <p:spPr bwMode="auto">
          <a:xfrm>
            <a:off x="181956" y="0"/>
            <a:ext cx="1626658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15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4" name="Picture 46" descr="http://www.lednicko-valticky-areal.cz/fotky/minaret/minaret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10545"/>
          <a:stretch/>
        </p:blipFill>
        <p:spPr bwMode="auto">
          <a:xfrm>
            <a:off x="125942" y="3356993"/>
            <a:ext cx="278200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0" name="Picture 52" descr="http://upload.wikimedia.org/wikipedia/commons/7/7f/Januv_hrad_Ledni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9647" b="6698"/>
          <a:stretch/>
        </p:blipFill>
        <p:spPr bwMode="auto">
          <a:xfrm>
            <a:off x="126000" y="972000"/>
            <a:ext cx="4158934" cy="232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6" name="Picture 58" descr="http://itras.cz/fotogalerie/lednicko-valticky-areal/velke/rendezvous-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12026" r="5791" b="20893"/>
          <a:stretch/>
        </p:blipFill>
        <p:spPr bwMode="auto">
          <a:xfrm>
            <a:off x="4427984" y="972001"/>
            <a:ext cx="4536504" cy="2312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78" name="Picture 70" descr="http://www.vyletnik.cz/images/vylet/tri_gracie-1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5734" r="8455" b="10565"/>
          <a:stretch/>
        </p:blipFill>
        <p:spPr bwMode="auto">
          <a:xfrm>
            <a:off x="7038682" y="3354762"/>
            <a:ext cx="1939713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8" descr="http://www.kamzajit.cz/mesto/foto/lednice-001v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3"/>
          <a:stretch/>
        </p:blipFill>
        <p:spPr bwMode="auto">
          <a:xfrm>
            <a:off x="2997403" y="3744000"/>
            <a:ext cx="3960000" cy="2241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Zástupný symbol pro obsah 5"/>
          <p:cNvSpPr txBox="1">
            <a:spLocks/>
          </p:cNvSpPr>
          <p:nvPr/>
        </p:nvSpPr>
        <p:spPr bwMode="auto">
          <a:xfrm>
            <a:off x="3033887" y="5711920"/>
            <a:ext cx="1989817" cy="25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Temple of  Three Graces </a:t>
            </a:r>
          </a:p>
        </p:txBody>
      </p:sp>
      <p:sp>
        <p:nvSpPr>
          <p:cNvPr id="76" name="Zástupný symbol pro obsah 5"/>
          <p:cNvSpPr txBox="1">
            <a:spLocks/>
          </p:cNvSpPr>
          <p:nvPr/>
        </p:nvSpPr>
        <p:spPr bwMode="auto">
          <a:xfrm>
            <a:off x="323725" y="3416728"/>
            <a:ext cx="791891" cy="26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Minaret 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Zástupný symbol pro obsah 5"/>
          <p:cNvSpPr txBox="1">
            <a:spLocks/>
          </p:cNvSpPr>
          <p:nvPr/>
        </p:nvSpPr>
        <p:spPr bwMode="auto">
          <a:xfrm>
            <a:off x="2992832" y="954201"/>
            <a:ext cx="1151677" cy="2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Johnʼs</a:t>
            </a: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Castle</a:t>
            </a:r>
          </a:p>
        </p:txBody>
      </p:sp>
      <p:sp>
        <p:nvSpPr>
          <p:cNvPr id="78" name="Zástupný symbol pro obsah 5"/>
          <p:cNvSpPr txBox="1">
            <a:spLocks/>
          </p:cNvSpPr>
          <p:nvPr/>
        </p:nvSpPr>
        <p:spPr bwMode="auto">
          <a:xfrm>
            <a:off x="4376883" y="2890604"/>
            <a:ext cx="1494314" cy="2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Temple of </a:t>
            </a: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Diana </a:t>
            </a:r>
          </a:p>
        </p:txBody>
      </p:sp>
      <p:sp>
        <p:nvSpPr>
          <p:cNvPr id="7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64" name="Picture 56" descr="http://upload.wikimedia.org/wikipedia/commons/a/ac/Loveck%C3%BD_z%C3%A1me%C4%8Dek,_Ledni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6431" r="15881" b="9344"/>
          <a:stretch/>
        </p:blipFill>
        <p:spPr bwMode="auto">
          <a:xfrm>
            <a:off x="180000" y="972000"/>
            <a:ext cx="426325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obsah 5"/>
          <p:cNvSpPr txBox="1">
            <a:spLocks/>
          </p:cNvSpPr>
          <p:nvPr/>
        </p:nvSpPr>
        <p:spPr bwMode="auto">
          <a:xfrm>
            <a:off x="216000" y="999390"/>
            <a:ext cx="1358721" cy="26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Hunting Lodge</a:t>
            </a:r>
          </a:p>
        </p:txBody>
      </p:sp>
      <p:pic>
        <p:nvPicPr>
          <p:cNvPr id="27" name="Picture 2" descr="http://upload.wikimedia.org/wikipedia/commons/6/60/Hlohovec_cz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21771" r="21242" b="10786"/>
          <a:stretch/>
        </p:blipFill>
        <p:spPr bwMode="auto">
          <a:xfrm>
            <a:off x="4572000" y="972000"/>
            <a:ext cx="4417585" cy="2521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upload.wikimedia.org/wikipedia/commons/thumb/c/c5/Rybni%C4%8Dn%C3%AD_z%C3%A1me%C4%8Dek_%282%29.jpg/1280px-Rybni%C4%8Dn%C3%AD_z%C3%A1me%C4%8Dek_%282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6713" r="1681" b="4450"/>
          <a:stretch/>
        </p:blipFill>
        <p:spPr bwMode="auto">
          <a:xfrm>
            <a:off x="180000" y="3600000"/>
            <a:ext cx="424847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www.lednice.cz/sections/cs_section2/lednicko-valticky-areal/pamatky-lednicko-valtickeho-arealu/apollonuv-chram/1web-apollo_00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29787" r="13837" b="3861"/>
          <a:stretch/>
        </p:blipFill>
        <p:spPr bwMode="auto">
          <a:xfrm>
            <a:off x="4572000" y="3600000"/>
            <a:ext cx="4392488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ástupný symbol pro obsah 5"/>
          <p:cNvSpPr txBox="1">
            <a:spLocks/>
          </p:cNvSpPr>
          <p:nvPr/>
        </p:nvSpPr>
        <p:spPr bwMode="auto">
          <a:xfrm>
            <a:off x="4680000" y="3614588"/>
            <a:ext cx="1224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Apollo </a:t>
            </a: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Temple</a:t>
            </a:r>
          </a:p>
        </p:txBody>
      </p:sp>
      <p:sp>
        <p:nvSpPr>
          <p:cNvPr id="34" name="Zástupný symbol pro obsah 5"/>
          <p:cNvSpPr txBox="1">
            <a:spLocks/>
          </p:cNvSpPr>
          <p:nvPr/>
        </p:nvSpPr>
        <p:spPr bwMode="auto">
          <a:xfrm>
            <a:off x="216000" y="3636000"/>
            <a:ext cx="136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Fishpond Manor</a:t>
            </a:r>
          </a:p>
        </p:txBody>
      </p:sp>
      <p:sp>
        <p:nvSpPr>
          <p:cNvPr id="43" name="Zástupný symbol pro obsah 5"/>
          <p:cNvSpPr txBox="1">
            <a:spLocks/>
          </p:cNvSpPr>
          <p:nvPr/>
        </p:nvSpPr>
        <p:spPr bwMode="auto">
          <a:xfrm>
            <a:off x="4680000" y="972000"/>
            <a:ext cx="1188000" cy="27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Border House</a:t>
            </a:r>
          </a:p>
        </p:txBody>
      </p:sp>
      <p:sp>
        <p:nvSpPr>
          <p:cNvPr id="4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3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10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Valtice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– Renaissance &amp; Baroque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Wine cellars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Nesyt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Pond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Obrázek 16" descr="26403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19752"/>
          <a:stretch/>
        </p:blipFill>
        <p:spPr bwMode="auto">
          <a:xfrm>
            <a:off x="3780000" y="1764000"/>
            <a:ext cx="1368000" cy="146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0" descr="Lednicko-valtický are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" r="4533"/>
          <a:stretch/>
        </p:blipFill>
        <p:spPr bwMode="auto">
          <a:xfrm>
            <a:off x="5256000" y="1188000"/>
            <a:ext cx="3780480" cy="251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http://media.novinky.cz/444/204440-original1-mk6c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28536" r="18212" b="26654"/>
          <a:stretch/>
        </p:blipFill>
        <p:spPr bwMode="auto">
          <a:xfrm>
            <a:off x="72000" y="1692000"/>
            <a:ext cx="35751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www.nesytlakewines.cz/nesy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34017" r="7618" b="12336"/>
          <a:stretch/>
        </p:blipFill>
        <p:spPr bwMode="auto">
          <a:xfrm>
            <a:off x="1764000" y="3869990"/>
            <a:ext cx="5328280" cy="2672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r="34888"/>
          <a:stretch/>
        </p:blipFill>
        <p:spPr bwMode="auto">
          <a:xfrm>
            <a:off x="72000" y="3960000"/>
            <a:ext cx="158417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 descr="http://www.vyletnicile.cz/files/object5/666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1" r="55161" b="4506"/>
          <a:stretch/>
        </p:blipFill>
        <p:spPr bwMode="auto">
          <a:xfrm>
            <a:off x="7200000" y="3960000"/>
            <a:ext cx="1872488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5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6" name="Picture 12" descr="http://www.npu.cz/download/1363615407_42qj/valtice130318-04-_DSC07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r="15853" b="5064"/>
          <a:stretch/>
        </p:blipFill>
        <p:spPr bwMode="auto">
          <a:xfrm>
            <a:off x="108000" y="1116000"/>
            <a:ext cx="5732447" cy="49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www.npu.cz/download/1363615406_f306/valtice130318-02-z%C3%A1mek+Valtice+-+kaple+Narozen%C3%AD+p%C3%A1n%C4%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1116000"/>
            <a:ext cx="3087189" cy="49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0" descr="Lednicko-valtický are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r="15798" b="46623"/>
          <a:stretch/>
        </p:blipFill>
        <p:spPr bwMode="auto">
          <a:xfrm>
            <a:off x="108000" y="0"/>
            <a:ext cx="2710128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71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900000"/>
            <a:ext cx="4968000" cy="28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Traditional rural settlement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Ground plan dating to Middle Ages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23 farmhouses facing central village square 120 – barns, stables,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cowhouses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granaries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Exceptional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y complete &amp; preserved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18 to 19 centuries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Chapel St John of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Nepomuk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South Bohemian Folk Baroque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0000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Historical Village Reservation – 1998</a:t>
            </a:r>
          </a:p>
        </p:txBody>
      </p:sp>
      <p:pic>
        <p:nvPicPr>
          <p:cNvPr id="27" name="Picture 6" descr="C:\Documents and Settings\Lucie\Plocha\5494536e65c6f5349483c5507a0d5e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b="3135"/>
          <a:stretch/>
        </p:blipFill>
        <p:spPr bwMode="auto">
          <a:xfrm>
            <a:off x="6948000" y="504000"/>
            <a:ext cx="2016000" cy="295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olašovice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16391" r="12947" b="23707"/>
          <a:stretch/>
        </p:blipFill>
        <p:spPr bwMode="auto">
          <a:xfrm>
            <a:off x="4392000" y="2304000"/>
            <a:ext cx="2448272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olašovice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791" r="1947" b="24916"/>
          <a:stretch/>
        </p:blipFill>
        <p:spPr bwMode="auto">
          <a:xfrm>
            <a:off x="144000" y="3778567"/>
            <a:ext cx="4752527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olašovice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0" b="27616"/>
          <a:stretch/>
        </p:blipFill>
        <p:spPr bwMode="auto">
          <a:xfrm>
            <a:off x="71999" y="0"/>
            <a:ext cx="2568714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Holašovice.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044000"/>
            <a:ext cx="1692000" cy="1125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Holašovice.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 bwMode="auto">
          <a:xfrm>
            <a:off x="5004048" y="3564000"/>
            <a:ext cx="4068000" cy="2590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56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12" descr="http://www.naturfoto.cz/fotografie/ostatni/holasovice-48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 r="3926" b="14858"/>
          <a:stretch/>
        </p:blipFill>
        <p:spPr bwMode="auto">
          <a:xfrm>
            <a:off x="252001" y="1057302"/>
            <a:ext cx="4392007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://www.naturfoto.cz/fotografie/ostatni/lidova-architektura-holasovice-53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7556" r="2140" b="9286"/>
          <a:stretch/>
        </p:blipFill>
        <p:spPr bwMode="auto">
          <a:xfrm>
            <a:off x="252000" y="3600000"/>
            <a:ext cx="435272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fotoblog.in/galerie/zen/i.php?a=pametihodnosti&amp;i=1-0911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12081" r="622" b="17750"/>
          <a:stretch/>
        </p:blipFill>
        <p:spPr bwMode="auto">
          <a:xfrm>
            <a:off x="4860000" y="1057302"/>
            <a:ext cx="403248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Holašovice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"/>
          <a:stretch/>
        </p:blipFill>
        <p:spPr bwMode="auto">
          <a:xfrm>
            <a:off x="4860000" y="3600000"/>
            <a:ext cx="4032000" cy="2525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40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Early medieval market village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(1110)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15 century –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Thurzo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castle, pleasure garden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Karl Liechtenstein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(1664)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Baroque princely residence &amp; gardens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0" y="6300788"/>
            <a:ext cx="9143999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Gardens and Castle – 1998</a:t>
            </a:r>
          </a:p>
        </p:txBody>
      </p:sp>
      <p:pic>
        <p:nvPicPr>
          <p:cNvPr id="2050" name="Picture 2" descr="Arcibiskupský zámek Krom&amp;ecaron;&amp;rcaron;í&amp;zcaron; 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b="3852"/>
          <a:stretch/>
        </p:blipFill>
        <p:spPr bwMode="auto">
          <a:xfrm>
            <a:off x="648000" y="2520000"/>
            <a:ext cx="2955357" cy="36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otunda a kv&amp;ecaron;tinové záhony z terasy kolonády, Kv&amp;ecaron;tná zahr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2113"/>
          <a:stretch/>
        </p:blipFill>
        <p:spPr bwMode="auto">
          <a:xfrm>
            <a:off x="3930432" y="3671306"/>
            <a:ext cx="3960000" cy="2479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Krom&amp;ecaron;&amp;rcaron;í&amp;zcaron;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2157" r="7681" b="1364"/>
          <a:stretch/>
        </p:blipFill>
        <p:spPr bwMode="auto">
          <a:xfrm>
            <a:off x="5364000" y="1008000"/>
            <a:ext cx="3672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3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UNESCO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ttp://files.unescocr.webnode.cz/system_preview_detail_200000014-c1e5bc2dc8-public/Znak%20UNES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55562"/>
            <a:ext cx="12789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5"/>
            <a:ext cx="8640763" cy="4716000"/>
          </a:xfrm>
        </p:spPr>
        <p:txBody>
          <a:bodyPr/>
          <a:lstStyle/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United Nations Educational, Scientific and Cultural Organization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16 November, 1972 – General Conference of UNESCO adopted Convention Concerning the Protection of the World Cultural and Natural Heritage →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List of World Heritage sites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Place of outstanding cultural or natural importance to the common heritage of humanity  (forest, mountain, lake, dessert, monument, building, complex, city)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Aim – protection of the sites for the future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1990 – Czechoslovakia joined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1,223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sites: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952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cultural,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231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natural,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mixed, in 16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states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Italy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inscriptions, China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Germany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France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– 53,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Spain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India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43,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Mexico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– 35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Czech Republic – 17 sites + 9 intangible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02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Baroque Archbishop Palace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Picture gallery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Library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64" name="Picture 16" descr="http://www.npu.cz/download/1340003784/120618_interier_rotundy+407x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8"/>
          <a:stretch/>
        </p:blipFill>
        <p:spPr bwMode="auto">
          <a:xfrm>
            <a:off x="144000" y="2300588"/>
            <a:ext cx="2521680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esto-kromeriz.cz/trasa-unesco/fotogallery/t04/full/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b="14200"/>
          <a:stretch/>
        </p:blipFill>
        <p:spPr bwMode="auto">
          <a:xfrm>
            <a:off x="2772000" y="1800000"/>
            <a:ext cx="3005459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ázek 20" descr="1701-knihovn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/>
          <a:stretch/>
        </p:blipFill>
        <p:spPr bwMode="auto">
          <a:xfrm>
            <a:off x="2843808" y="4104000"/>
            <a:ext cx="2484479" cy="187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http://www.zamek-kromeriz.cz/data/editor/6cs_9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3728" r="8460" b="14229"/>
          <a:stretch/>
        </p:blipFill>
        <p:spPr bwMode="auto">
          <a:xfrm>
            <a:off x="5400000" y="3933056"/>
            <a:ext cx="3634243" cy="2207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>
            <a:fillRect/>
          </a:stretch>
        </p:blipFill>
        <p:spPr bwMode="auto">
          <a:xfrm>
            <a:off x="5904000" y="1368000"/>
            <a:ext cx="3132000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28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936000"/>
            <a:ext cx="8604000" cy="111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Podzámecká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&amp; Flower garden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Colonnade, Maze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Wine cellars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2"/>
          <a:stretch/>
        </p:blipFill>
        <p:spPr bwMode="auto">
          <a:xfrm>
            <a:off x="612000" y="2016000"/>
            <a:ext cx="2857500" cy="1628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1" descr="3f647cadf56541fb9513cb63ec3701871f0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649" y="-72000"/>
            <a:ext cx="1460040" cy="9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Kv&amp;ecaron;tná zahrada, Krom&amp;ecaron;&amp;rcaron;í&amp;zcaron; - rotunda a kv&amp;ecaron;tinové záhon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2" b="14898"/>
          <a:stretch/>
        </p:blipFill>
        <p:spPr bwMode="auto">
          <a:xfrm>
            <a:off x="4140000" y="1052737"/>
            <a:ext cx="4676775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0" descr="http://im.foto.mapy.cz/orig/000/03f/00003fbc8_8ea9e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0705"/>
          <a:stretch/>
        </p:blipFill>
        <p:spPr bwMode="auto">
          <a:xfrm>
            <a:off x="180000" y="3780000"/>
            <a:ext cx="4093559" cy="2393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.ihned.cz/attachment.php/770/25687770/atu3458BCEFGHIKNOk6Qceghpyw2ARVm/1018721774_Kromeriz_Kvetna_z_10_650x433_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r="27886" b="77497"/>
          <a:stretch/>
        </p:blipFill>
        <p:spPr bwMode="auto">
          <a:xfrm>
            <a:off x="154052" y="-10085"/>
            <a:ext cx="2880321" cy="9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rom&amp;ecaron;&amp;rcaron;í&amp;zcaron;.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9" b="2759"/>
          <a:stretch/>
        </p:blipFill>
        <p:spPr bwMode="auto">
          <a:xfrm>
            <a:off x="4428000" y="3780001"/>
            <a:ext cx="4602655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94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936000"/>
            <a:ext cx="8892000" cy="1980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4608000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Renaissance Arcade Castle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(16 century)</a:t>
            </a: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Graffiti</a:t>
            </a: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Neo-classical theatre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(1796)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0"/>
              </a:spcBef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Constructed entirely of wood, original painted decoration of auditorium, stage decorations &amp; machinery have survived intact </a:t>
            </a:r>
            <a:endParaRPr lang="en-GB" alt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 of ancillary buildings 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5402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Castle – 2000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10111" r="44667" b="2388"/>
          <a:stretch/>
        </p:blipFill>
        <p:spPr bwMode="auto">
          <a:xfrm>
            <a:off x="144000" y="2916000"/>
            <a:ext cx="2675847" cy="3249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 descr="Litomy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38648" r="24842" b="24958"/>
          <a:stretch/>
        </p:blipFill>
        <p:spPr bwMode="auto">
          <a:xfrm>
            <a:off x="184862" y="0"/>
            <a:ext cx="1956540" cy="9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 descr="Litomy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3313" r="8370" b="3739"/>
          <a:stretch/>
        </p:blipFill>
        <p:spPr bwMode="auto">
          <a:xfrm>
            <a:off x="6012160" y="4091222"/>
            <a:ext cx="2952328" cy="240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Litomy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7628" r="7421" b="3750"/>
          <a:stretch/>
        </p:blipFill>
        <p:spPr bwMode="auto">
          <a:xfrm>
            <a:off x="2934000" y="4104000"/>
            <a:ext cx="2984724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Litomyšl. 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8135" r="18676"/>
          <a:stretch/>
        </p:blipFill>
        <p:spPr bwMode="auto">
          <a:xfrm>
            <a:off x="4860000" y="990033"/>
            <a:ext cx="4176464" cy="2505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r="4251" b="6557"/>
          <a:stretch/>
        </p:blipFill>
        <p:spPr bwMode="auto">
          <a:xfrm>
            <a:off x="3492000" y="2376000"/>
            <a:ext cx="1248679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2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25899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75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On road between Moravia &amp; Bohemia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Bedřich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Smetana – birthplace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" name="Obrázek 11" descr="images (3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6"/>
          <a:stretch/>
        </p:blipFill>
        <p:spPr bwMode="auto">
          <a:xfrm>
            <a:off x="7956000" y="0"/>
            <a:ext cx="1007019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0" descr="Litomy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0903" r="1674" b="4737"/>
          <a:stretch/>
        </p:blipFill>
        <p:spPr bwMode="auto">
          <a:xfrm>
            <a:off x="108000" y="1692000"/>
            <a:ext cx="381534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6" descr="Litomy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4954" b="8294"/>
          <a:stretch/>
        </p:blipFill>
        <p:spPr bwMode="auto">
          <a:xfrm>
            <a:off x="5328000" y="980728"/>
            <a:ext cx="3708000" cy="243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Litomy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8567" r="7766" b="10876"/>
          <a:stretch/>
        </p:blipFill>
        <p:spPr bwMode="auto">
          <a:xfrm>
            <a:off x="108000" y="3924000"/>
            <a:ext cx="3816000" cy="228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0" name="Picture 44" descr="http://im.foto.mapy.cz/pub/big/000/03f/00003f194_35e77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r="12182"/>
          <a:stretch/>
        </p:blipFill>
        <p:spPr bwMode="auto">
          <a:xfrm>
            <a:off x="4032000" y="3603402"/>
            <a:ext cx="2736304" cy="258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4" name="Picture 48" descr="http://www.historickasidla.cz/galerie/obrazky/imager.php?img=527582&amp;x=703&amp;y=1098&amp;hash=6612cfe24bad0412f04e219a41116e55&amp;ratio=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15145" b="12581"/>
          <a:stretch/>
        </p:blipFill>
        <p:spPr bwMode="auto">
          <a:xfrm>
            <a:off x="6876000" y="3494231"/>
            <a:ext cx="212732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8" name="Picture 52" descr="http://www.stylovesamolepky.cz/img/p/181-1487-thickbox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8000" l="0" r="100000">
                        <a14:foregroundMark x1="40000" y1="44833" x2="40667" y2="27500"/>
                        <a14:foregroundMark x1="34833" y1="37500" x2="40667" y2="19000"/>
                        <a14:foregroundMark x1="66000" y1="37333" x2="66833" y2="21500"/>
                        <a14:foregroundMark x1="90833" y1="19667" x2="90833" y2="19667"/>
                        <a14:backgroundMark x1="12833" y1="71667" x2="12833" y2="71667"/>
                        <a14:backgroundMark x1="37500" y1="66333" x2="37500" y2="66333"/>
                        <a14:backgroundMark x1="13667" y1="75000" x2="13667" y2="75000"/>
                        <a14:backgroundMark x1="11833" y1="76833" x2="11833" y2="76833"/>
                        <a14:backgroundMark x1="6000" y1="75167" x2="6000" y2="75167"/>
                        <a14:backgroundMark x1="5333" y1="68667" x2="5333" y2="68667"/>
                        <a14:backgroundMark x1="14000" y1="66333" x2="14000" y2="66333"/>
                        <a14:backgroundMark x1="16333" y1="69500" x2="16333" y2="69500"/>
                        <a14:backgroundMark x1="9333" y1="71667" x2="9333" y2="71667"/>
                        <a14:backgroundMark x1="10833" y1="70167" x2="10833" y2="70167"/>
                        <a14:backgroundMark x1="31333" y1="55500" x2="31333" y2="55500"/>
                        <a14:backgroundMark x1="24500" y1="55667" x2="24500" y2="55667"/>
                        <a14:backgroundMark x1="26167" y1="57833" x2="26167" y2="57833"/>
                        <a14:backgroundMark x1="34333" y1="66833" x2="34333" y2="66833"/>
                        <a14:backgroundMark x1="95500" y1="46333" x2="95500" y2="46333"/>
                        <a14:backgroundMark x1="86500" y1="89000" x2="86500" y2="89000"/>
                        <a14:backgroundMark x1="76833" y1="79000" x2="76833" y2="79000"/>
                        <a14:backgroundMark x1="76333" y1="80833" x2="76333" y2="80833"/>
                        <a14:backgroundMark x1="73333" y1="79000" x2="73333" y2="79000"/>
                        <a14:backgroundMark x1="74333" y1="65500" x2="74333" y2="65500"/>
                        <a14:backgroundMark x1="69667" y1="57167" x2="69667" y2="57167"/>
                        <a14:backgroundMark x1="55667" y1="69833" x2="55667" y2="69833"/>
                        <a14:backgroundMark x1="57333" y1="66333" x2="57333" y2="66333"/>
                        <a14:backgroundMark x1="54833" y1="61333" x2="55000" y2="61167"/>
                        <a14:backgroundMark x1="50333" y1="60833" x2="50333" y2="60833"/>
                        <a14:backgroundMark x1="36500" y1="55167" x2="36500" y2="55167"/>
                        <a14:backgroundMark x1="35833" y1="58000" x2="35833" y2="58000"/>
                        <a14:backgroundMark x1="36000" y1="59333" x2="36167" y2="59333"/>
                        <a14:backgroundMark x1="36167" y1="56667" x2="36167" y2="56667"/>
                        <a14:backgroundMark x1="38000" y1="57833" x2="38000" y2="57833"/>
                        <a14:backgroundMark x1="82167" y1="58667" x2="82167" y2="58500"/>
                        <a14:backgroundMark x1="80333" y1="58500" x2="80333" y2="58500"/>
                        <a14:backgroundMark x1="78000" y1="58167" x2="78000" y2="58167"/>
                        <a14:backgroundMark x1="75667" y1="57667" x2="75667" y2="57667"/>
                        <a14:backgroundMark x1="73833" y1="56833" x2="73833" y2="56833"/>
                        <a14:backgroundMark x1="71833" y1="55500" x2="71833" y2="55500"/>
                        <a14:backgroundMark x1="70167" y1="54667" x2="70167" y2="54667"/>
                        <a14:backgroundMark x1="72667" y1="56333" x2="72667" y2="56333"/>
                        <a14:backgroundMark x1="83167" y1="58667" x2="83167" y2="58667"/>
                        <a14:backgroundMark x1="79833" y1="60833" x2="79833" y2="60833"/>
                        <a14:backgroundMark x1="71167" y1="16333" x2="71167" y2="16333"/>
                        <a14:backgroundMark x1="76167" y1="14833" x2="76167" y2="14833"/>
                        <a14:backgroundMark x1="79000" y1="14833" x2="79000" y2="14833"/>
                        <a14:backgroundMark x1="82167" y1="14500" x2="82167" y2="14500"/>
                        <a14:backgroundMark x1="84833" y1="15000" x2="84833" y2="15000"/>
                        <a14:backgroundMark x1="91000" y1="74333" x2="91000" y2="74333"/>
                        <a14:backgroundMark x1="79333" y1="80000" x2="79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3" b="4241"/>
          <a:stretch/>
        </p:blipFill>
        <p:spPr bwMode="auto">
          <a:xfrm>
            <a:off x="444045" y="-5219"/>
            <a:ext cx="98829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10" name="Picture 54" descr="http://www.aaz.cz/images/dekorace%20na%20zed/ostatni_houslovyklic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7586" r="81916" b="27813"/>
          <a:stretch/>
        </p:blipFill>
        <p:spPr bwMode="auto">
          <a:xfrm>
            <a:off x="3996000" y="1332000"/>
            <a:ext cx="1257022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11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2376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Holy Trinity Column – 2000</a:t>
            </a:r>
          </a:p>
        </p:txBody>
      </p:sp>
      <p:sp>
        <p:nvSpPr>
          <p:cNvPr id="35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4356000" cy="2232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Holy Trinity Column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Sculptural group of saints </a:t>
            </a:r>
          </a:p>
          <a:p>
            <a:pPr marL="360000" indent="-288000">
              <a:spcBef>
                <a:spcPts val="0"/>
              </a:spcBef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in central Europe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meters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Baroque 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(1716-1754)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Václav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Render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Ondřej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Zahner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Obrázek 10" descr="00861437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"/>
          <a:stretch/>
        </p:blipFill>
        <p:spPr bwMode="auto">
          <a:xfrm>
            <a:off x="5983831" y="697796"/>
            <a:ext cx="3031781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0" descr="Olomouc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8925" r="15177" b="10519"/>
          <a:stretch/>
        </p:blipFill>
        <p:spPr bwMode="auto">
          <a:xfrm>
            <a:off x="4788024" y="3354115"/>
            <a:ext cx="422758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Olomouc.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38427"/>
            <a:ext cx="4544265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6953" r="16607" b="5180"/>
          <a:stretch/>
        </p:blipFill>
        <p:spPr bwMode="auto">
          <a:xfrm>
            <a:off x="4572000" y="906944"/>
            <a:ext cx="130008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66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4608000" cy="1152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Second oldest &amp; largest town reserve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Wenceslas cathedral 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(1306)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fountains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15959" r="3120" b="6798"/>
          <a:stretch/>
        </p:blipFill>
        <p:spPr bwMode="auto">
          <a:xfrm>
            <a:off x="144000" y="4680000"/>
            <a:ext cx="2736305" cy="178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Olomouc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8849" b="12661"/>
          <a:stretch/>
        </p:blipFill>
        <p:spPr bwMode="auto">
          <a:xfrm>
            <a:off x="191709" y="0"/>
            <a:ext cx="1460378" cy="9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upload.wikimedia.org/wikipedia/commons/thumb/b/b3/Olomouc_town_hall_2008.jpg/1280px-Olomouc_town_hall_2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4863" r="29427" b="10106"/>
          <a:stretch/>
        </p:blipFill>
        <p:spPr bwMode="auto">
          <a:xfrm>
            <a:off x="2990422" y="3888948"/>
            <a:ext cx="2560282" cy="2313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upload.wikimedia.org/wikipedia/commons/thumb/3/35/Olomoucky_Orloj.jpg/640px-Olomoucky_Orloj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2393" r="3366"/>
          <a:stretch/>
        </p:blipFill>
        <p:spPr bwMode="auto">
          <a:xfrm>
            <a:off x="5760000" y="2988000"/>
            <a:ext cx="1512168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upload.wikimedia.org/wikipedia/commons/thumb/5/51/D%C3%B3m_Svat%C3%A9ho_V%C3%A1clava%2C_Olomouc.jpg/1920px-D%C3%B3m_Svat%C3%A9ho_V%C3%A1clava%2C_Olomou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5033" r="31911" b="13408"/>
          <a:stretch/>
        </p:blipFill>
        <p:spPr bwMode="auto">
          <a:xfrm>
            <a:off x="6234678" y="72000"/>
            <a:ext cx="280800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://upload.wikimedia.org/wikipedia/commons/thumb/8/8c/Caesarova_kasna_detail.jpg/640px-Caesarova_kasna_detai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3489" r="3160" b="6126"/>
          <a:stretch/>
        </p:blipFill>
        <p:spPr bwMode="auto">
          <a:xfrm>
            <a:off x="144000" y="1980000"/>
            <a:ext cx="2016224" cy="260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://foto.turistika.cz/foto/136136/95691/lrg_dsc098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r="15863" b="23154"/>
          <a:stretch/>
        </p:blipFill>
        <p:spPr bwMode="auto">
          <a:xfrm>
            <a:off x="7386494" y="2988000"/>
            <a:ext cx="1656184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Olomouc. 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4188" b="10314"/>
          <a:stretch/>
        </p:blipFill>
        <p:spPr bwMode="auto">
          <a:xfrm>
            <a:off x="2306013" y="1631603"/>
            <a:ext cx="3329121" cy="2157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66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9" name="Picture 16" descr="http://commondatastorage.googleapis.com/static.panoramio.com/photos/original/699602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751"/>
          <a:stretch/>
        </p:blipFill>
        <p:spPr bwMode="auto">
          <a:xfrm>
            <a:off x="-36512" y="916143"/>
            <a:ext cx="92170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0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4000" y="1044000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First masterpiece of modern architecture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Fourth in the world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Modern Movement – Functionalism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Ludwig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Mies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van der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Rohe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1928-1930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Designed the house &amp; furniture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Fritz and Greta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Tugendhat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Jewish, 1938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0" y="6300000"/>
            <a:ext cx="9143999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Villa </a:t>
            </a:r>
            <a:r>
              <a:rPr lang="en-GB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Tugendhat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2001</a:t>
            </a:r>
          </a:p>
        </p:txBody>
      </p:sp>
      <p:pic>
        <p:nvPicPr>
          <p:cNvPr id="30" name="Picture 4" descr="http://i.ytimg.com/vi/hC3xThxYIpc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3480" r="3848" b="8346"/>
          <a:stretch/>
        </p:blipFill>
        <p:spPr bwMode="auto">
          <a:xfrm>
            <a:off x="179775" y="3312488"/>
            <a:ext cx="5268878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reciosalighting.com/upImgs/brno01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9390"/>
          <a:stretch/>
        </p:blipFill>
        <p:spPr bwMode="auto">
          <a:xfrm>
            <a:off x="5670999" y="4176488"/>
            <a:ext cx="3293614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ticbrno.cz/sites/default/files/plakat-predprodej/2014/vil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7156" r="1823"/>
          <a:stretch/>
        </p:blipFill>
        <p:spPr bwMode="auto">
          <a:xfrm>
            <a:off x="4884997" y="961373"/>
            <a:ext cx="4124096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55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4000" y="864000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No paintings or decorative items, no fixed walls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Onyx wall, rare tropical woods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Electrically operated steel-frame windows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Central heating, air-conditioning system</a:t>
            </a:r>
          </a:p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02" name="Picture 6" descr="http://media.novinky.cz/091/310913-top_foto1-tarsh.jpg?1332846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63" y="1990025"/>
            <a:ext cx="3960000" cy="2230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g.ct24.cz/multimedia/images/34/3343/original/334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59" y="189965"/>
            <a:ext cx="2952000" cy="166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Brno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25662" r="7211" b="3539"/>
          <a:stretch/>
        </p:blipFill>
        <p:spPr bwMode="auto">
          <a:xfrm>
            <a:off x="504000" y="2340000"/>
            <a:ext cx="3960000" cy="226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0" y="631080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17" name="Picture 2" descr="http://www.tugendhat.eu/data/images/pages/tugendhat_villa_f16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r="1927"/>
          <a:stretch/>
        </p:blipFill>
        <p:spPr bwMode="auto">
          <a:xfrm>
            <a:off x="244436" y="4839642"/>
            <a:ext cx="300400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1" descr="tugendha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r="24194"/>
          <a:stretch/>
        </p:blipFill>
        <p:spPr bwMode="auto">
          <a:xfrm>
            <a:off x="5819659" y="4324293"/>
            <a:ext cx="318202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http://www.cestovatel.cz/foto-soubory/090-dsc02126-uprav-we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4045" r="10201" b="5008"/>
          <a:stretch/>
        </p:blipFill>
        <p:spPr bwMode="auto">
          <a:xfrm>
            <a:off x="3400911" y="4788000"/>
            <a:ext cx="2304256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2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36" y="-23486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5184000" cy="201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Co-existence of Jewish &amp; Christian cultures from Middle Ages to 20 century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Jewish Quarter –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evidence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of cultural traditions of Jewish diaspora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1920s – area merged with </a:t>
            </a:r>
            <a:r>
              <a:rPr lang="en-GB" sz="1900" dirty="0" err="1">
                <a:latin typeface="Times New Roman" pitchFamily="18" charset="0"/>
                <a:cs typeface="Times New Roman" pitchFamily="18" charset="0"/>
              </a:rPr>
              <a:t>Třebíč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Jewish residents deported, none left at present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Jewish Quarter &amp; St </a:t>
            </a:r>
            <a:r>
              <a:rPr lang="en-GB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Prokopius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Basilica – 2003</a:t>
            </a:r>
          </a:p>
        </p:txBody>
      </p:sp>
      <p:pic>
        <p:nvPicPr>
          <p:cNvPr id="11" name="Obrázek 18" descr="old-stairs-in-treb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8"/>
          <a:stretch/>
        </p:blipFill>
        <p:spPr bwMode="auto">
          <a:xfrm>
            <a:off x="7153165" y="972008"/>
            <a:ext cx="188842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r="4227" b="10375"/>
          <a:stretch/>
        </p:blipFill>
        <p:spPr bwMode="auto">
          <a:xfrm>
            <a:off x="5148064" y="1476000"/>
            <a:ext cx="1872208" cy="1511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 descr="T&amp;rcaron;ebí&amp;ccaron;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r="5045" b="23146"/>
          <a:stretch/>
        </p:blipFill>
        <p:spPr bwMode="auto">
          <a:xfrm>
            <a:off x="108001" y="2939208"/>
            <a:ext cx="5256087" cy="315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4839" r="4118" b="4618"/>
          <a:stretch/>
        </p:blipFill>
        <p:spPr bwMode="auto">
          <a:xfrm>
            <a:off x="5508000" y="3789296"/>
            <a:ext cx="3526107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0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 Centre – 1992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2" y="900000"/>
            <a:ext cx="645171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PRAGUE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12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44" name="Picture 16" descr="T&amp;rcaron;ebí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896" b="2258"/>
          <a:stretch/>
        </p:blipFill>
        <p:spPr bwMode="auto">
          <a:xfrm>
            <a:off x="5508000" y="3917123"/>
            <a:ext cx="3498989" cy="2277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/>
          <a:stretch/>
        </p:blipFill>
        <p:spPr bwMode="auto">
          <a:xfrm>
            <a:off x="108000" y="1008000"/>
            <a:ext cx="5356878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Documents and Settings\Lucie\Plocha\aeefb050911334869a7a5d9e4d0e16891ed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10421"/>
          <a:stretch/>
        </p:blipFill>
        <p:spPr bwMode="auto">
          <a:xfrm>
            <a:off x="6000194" y="1008000"/>
            <a:ext cx="2514600" cy="2781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T&amp;rcaron;ebí&amp;ccaron;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" b="24654"/>
          <a:stretch/>
        </p:blipFill>
        <p:spPr bwMode="auto">
          <a:xfrm>
            <a:off x="1000517" y="4587651"/>
            <a:ext cx="357148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T&amp;rcaron;ebí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3006" r="8400" b="12306"/>
          <a:stretch/>
        </p:blipFill>
        <p:spPr bwMode="auto">
          <a:xfrm>
            <a:off x="7668000" y="0"/>
            <a:ext cx="134341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67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5184000" cy="302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Old Synagogue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(1639) 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– now Hussite Church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New Synagogue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(18 century)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– museum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Cemetery – 4,000 stones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15 &amp; 19 century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32" name="Picture 4" descr="T&amp;rcaron;ebí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7001"/>
          <a:stretch/>
        </p:blipFill>
        <p:spPr bwMode="auto">
          <a:xfrm>
            <a:off x="216000" y="3888000"/>
            <a:ext cx="4136945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9801" r="6941" b="11708"/>
          <a:stretch/>
        </p:blipFill>
        <p:spPr bwMode="auto">
          <a:xfrm>
            <a:off x="4500000" y="3644418"/>
            <a:ext cx="450048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T&amp;rcaron;ebí&amp;ccaron;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r="13162" b="23195"/>
          <a:stretch/>
        </p:blipFill>
        <p:spPr bwMode="auto">
          <a:xfrm>
            <a:off x="4968064" y="1008000"/>
            <a:ext cx="3996424" cy="2529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T&amp;rcaron;ebí&amp;ccaron;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036" r="222"/>
          <a:stretch/>
        </p:blipFill>
        <p:spPr bwMode="auto">
          <a:xfrm>
            <a:off x="252000" y="1980000"/>
            <a:ext cx="4031968" cy="1827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38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" name="Picture 6" descr="http://imgcdn.geocaching.com/cache/813e10a3-a0c1-47e7-bdc3-1e6db2aa48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b="447"/>
          <a:stretch/>
        </p:blipFill>
        <p:spPr bwMode="auto">
          <a:xfrm>
            <a:off x="-3" y="863999"/>
            <a:ext cx="9174562" cy="54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60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144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Basilica of St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Prokopius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(13 century)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576000" lvl="1" indent="-180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part of Dominican monastery (1101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76000" lvl="1" indent="-180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16 century rebuilt &amp; renovated → castle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Baroque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Romanesque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Gothic &amp; Baroque elements 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r="10149"/>
          <a:stretch/>
        </p:blipFill>
        <p:spPr bwMode="auto">
          <a:xfrm>
            <a:off x="2718000" y="2363747"/>
            <a:ext cx="2880321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2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r="13039" b="11677"/>
          <a:stretch/>
        </p:blipFill>
        <p:spPr bwMode="auto">
          <a:xfrm>
            <a:off x="5688000" y="3413125"/>
            <a:ext cx="3373200" cy="27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img.ct24.cz/cache/616x411/article/51/5097/509692.jpg?138074046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5914" b="14992"/>
          <a:stretch/>
        </p:blipFill>
        <p:spPr bwMode="auto">
          <a:xfrm>
            <a:off x="5688000" y="987056"/>
            <a:ext cx="3373178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://www.chramovysbor.eu/obrazky/05velke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9264" b="9159"/>
          <a:stretch/>
        </p:blipFill>
        <p:spPr bwMode="auto">
          <a:xfrm>
            <a:off x="144000" y="2363747"/>
            <a:ext cx="2477064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&amp;rcaron;ebí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 b="15478"/>
          <a:stretch/>
        </p:blipFill>
        <p:spPr bwMode="auto">
          <a:xfrm>
            <a:off x="288000" y="0"/>
            <a:ext cx="1995434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0799999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17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36" y="-23486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TŘEBÍČ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5004000" cy="201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Benedictine Monastery – 1101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(it has not been preserved, it is not known where exactly it stood)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Built again – 13 century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(cellars &amp; ground floor)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15 century → fortress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(walls, bastions, towers)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16 century → Renaissance chateau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/>
                <a:ea typeface="+mn-ea"/>
                <a:cs typeface="+mn-cs"/>
              </a:rPr>
              <a:t> 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Třebíč Chateau 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780928"/>
            <a:ext cx="3996000" cy="3199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9"/>
          <a:stretch/>
        </p:blipFill>
        <p:spPr>
          <a:xfrm>
            <a:off x="4428000" y="3636000"/>
            <a:ext cx="4500000" cy="2570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/>
          <a:stretch/>
        </p:blipFill>
        <p:spPr>
          <a:xfrm>
            <a:off x="4932002" y="948522"/>
            <a:ext cx="4103998" cy="2587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5788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Mining landscape Erzgebirge 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144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Together Czech Republic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Germany/Saxony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(22)</a:t>
            </a:r>
            <a:endParaRPr lang="cs-CZ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Jáchymov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Abertamy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Boží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Dar – </a:t>
            </a:r>
            <a:r>
              <a:rPr lang="en-US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Horní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Blatná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Krupka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Mědník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Red Tower of Death</a:t>
            </a:r>
            <a:endParaRPr lang="cs-CZ" sz="19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Iron &amp; silver ores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(12 century)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unique mining monuments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(above &amp; below ground)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8300"/>
          <a:stretch/>
        </p:blipFill>
        <p:spPr>
          <a:xfrm>
            <a:off x="144000" y="2204864"/>
            <a:ext cx="3348848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/>
          <a:srcRect l="21209" r="2680"/>
          <a:stretch/>
        </p:blipFill>
        <p:spPr>
          <a:xfrm>
            <a:off x="3600000" y="2736000"/>
            <a:ext cx="5400601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474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Jáchymov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4860000" cy="1673852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Historical old town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(1516)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Surroundings – evidence of mining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Silver ores; 1840 – uranium ores </a:t>
            </a:r>
          </a:p>
          <a:p>
            <a:pPr marL="360000" indent="0">
              <a:spcBef>
                <a:spcPts val="20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(1898: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Sklodowská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-Curie – radium, polonium)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1906 – first radon spa in the world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3643" r="21671" b="6348"/>
          <a:stretch/>
        </p:blipFill>
        <p:spPr>
          <a:xfrm>
            <a:off x="4473176" y="3168000"/>
            <a:ext cx="18144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3" b="9519"/>
          <a:stretch/>
        </p:blipFill>
        <p:spPr>
          <a:xfrm>
            <a:off x="869423" y="2592000"/>
            <a:ext cx="312115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938588"/>
            <a:ext cx="3960000" cy="22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06" y="1008000"/>
            <a:ext cx="3960000" cy="2035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" b="9187"/>
          <a:stretch/>
        </p:blipFill>
        <p:spPr>
          <a:xfrm>
            <a:off x="6516000" y="3168000"/>
            <a:ext cx="23400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8695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Times New Roman" pitchFamily="18" charset="0"/>
                <a:cs typeface="Times New Roman" pitchFamily="18" charset="0"/>
              </a:rPr>
              <a:t>Abertamy – Boží Dar – Horní Blatná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3487638"/>
            <a:ext cx="396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Zástupný symbol pro obsah 5"/>
          <p:cNvSpPr txBox="1">
            <a:spLocks/>
          </p:cNvSpPr>
          <p:nvPr/>
        </p:nvSpPr>
        <p:spPr bwMode="auto">
          <a:xfrm>
            <a:off x="5184000" y="5832000"/>
            <a:ext cx="316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Abertamy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(dumps of uranium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mine)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3270732"/>
            <a:ext cx="3888000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73149"/>
            <a:ext cx="388800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Zástupný symbol pro obsah 5"/>
          <p:cNvSpPr txBox="1">
            <a:spLocks/>
          </p:cNvSpPr>
          <p:nvPr/>
        </p:nvSpPr>
        <p:spPr bwMode="auto">
          <a:xfrm>
            <a:off x="1259632" y="5832000"/>
            <a:ext cx="28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Důl Mauritius 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Arbetramy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1368000" y="972000"/>
            <a:ext cx="2952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Horní Blatná – mine Vlčí jáma</a:t>
            </a:r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8"/>
          <a:stretch/>
        </p:blipFill>
        <p:spPr>
          <a:xfrm>
            <a:off x="4752000" y="972000"/>
            <a:ext cx="3888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4824000" y="972000"/>
            <a:ext cx="37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Boží Dar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(spoil heaps after tin panning)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11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Mining landscape </a:t>
            </a:r>
            <a:r>
              <a:rPr lang="cs-CZ" altLang="cs-CZ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053320"/>
            <a:ext cx="3960000" cy="22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Zástupný symbol pro obsah 5"/>
          <p:cNvSpPr txBox="1">
            <a:spLocks/>
          </p:cNvSpPr>
          <p:nvPr/>
        </p:nvSpPr>
        <p:spPr bwMode="auto">
          <a:xfrm>
            <a:off x="612000" y="2952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Mědník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" b="5559"/>
          <a:stretch/>
        </p:blipFill>
        <p:spPr>
          <a:xfrm>
            <a:off x="4860000" y="1184521"/>
            <a:ext cx="3672000" cy="48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5040000" y="1188000"/>
            <a:ext cx="219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Red Tower of Death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ástupný symbol pro obsah 5"/>
          <p:cNvSpPr txBox="1">
            <a:spLocks/>
          </p:cNvSpPr>
          <p:nvPr/>
        </p:nvSpPr>
        <p:spPr bwMode="auto">
          <a:xfrm>
            <a:off x="4788000" y="5580000"/>
            <a:ext cx="38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Vykmanov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 Ostrova – uranium </a:t>
            </a:r>
            <a:r>
              <a:rPr lang="cs-CZ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crashing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plant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420000"/>
            <a:ext cx="3960000" cy="2710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Zástupný symbol pro obsah 5"/>
          <p:cNvSpPr txBox="1">
            <a:spLocks/>
          </p:cNvSpPr>
          <p:nvPr/>
        </p:nvSpPr>
        <p:spPr bwMode="auto">
          <a:xfrm>
            <a:off x="612000" y="5796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Krupka</a:t>
            </a:r>
          </a:p>
        </p:txBody>
      </p:sp>
    </p:spTree>
    <p:extLst>
      <p:ext uri="{BB962C8B-B14F-4D97-AF65-F5344CB8AC3E}">
        <p14:creationId xmlns:p14="http://schemas.microsoft.com/office/powerpoint/2010/main" val="2057809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Mining landscape </a:t>
            </a:r>
            <a:r>
              <a:rPr lang="cs-CZ" altLang="cs-CZ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188000"/>
            <a:ext cx="39600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Zástupný symbol pro obsah 5"/>
          <p:cNvSpPr txBox="1">
            <a:spLocks/>
          </p:cNvSpPr>
          <p:nvPr/>
        </p:nvSpPr>
        <p:spPr bwMode="auto">
          <a:xfrm>
            <a:off x="1404000" y="1188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Krupka</a:t>
            </a: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188000"/>
            <a:ext cx="3960000" cy="223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672000"/>
            <a:ext cx="3960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Zástupný symbol pro obsah 5"/>
          <p:cNvSpPr txBox="1">
            <a:spLocks/>
          </p:cNvSpPr>
          <p:nvPr/>
        </p:nvSpPr>
        <p:spPr bwMode="auto">
          <a:xfrm>
            <a:off x="6120000" y="3672000"/>
            <a:ext cx="234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Blatenský </a:t>
            </a: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moat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4752000" y="3096000"/>
            <a:ext cx="29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Mrtvé jezero (Boží Dar)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5998"/>
          <a:stretch/>
        </p:blipFill>
        <p:spPr>
          <a:xfrm>
            <a:off x="504000" y="3672000"/>
            <a:ext cx="3960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Zástupný symbol pro obsah 5"/>
          <p:cNvSpPr txBox="1">
            <a:spLocks/>
          </p:cNvSpPr>
          <p:nvPr/>
        </p:nvSpPr>
        <p:spPr bwMode="auto">
          <a:xfrm>
            <a:off x="1800000" y="5616000"/>
            <a:ext cx="216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Royal</a:t>
            </a: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mint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8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Castle park</a:t>
            </a:r>
            <a:r>
              <a:rPr kumimoji="0" lang="en-GB" sz="28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2010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PRŮHONICE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59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NATIONAL STUD FARM – 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5999"/>
            <a:ext cx="9144000" cy="792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Stud farm grounds &amp; surrounding countryside; oldest stud farm in the world (1579)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Old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Kladruber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horse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(white horse; fundamental herd –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NCM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4519"/>
          <a:stretch/>
        </p:blipFill>
        <p:spPr>
          <a:xfrm>
            <a:off x="0" y="1728000"/>
            <a:ext cx="9144000" cy="45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68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NÁRODNÍ HŘEBČÍN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5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NATIONAL STUD FARM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b="3257"/>
          <a:stretch/>
        </p:blipFill>
        <p:spPr>
          <a:xfrm>
            <a:off x="180000" y="1008001"/>
            <a:ext cx="4320000" cy="2245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008000"/>
            <a:ext cx="4320000" cy="2860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/>
          <a:stretch/>
        </p:blipFill>
        <p:spPr>
          <a:xfrm>
            <a:off x="180000" y="3381693"/>
            <a:ext cx="4320000" cy="2804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24480" r="2550" b="9345"/>
          <a:stretch/>
        </p:blipFill>
        <p:spPr>
          <a:xfrm>
            <a:off x="4644000" y="4104000"/>
            <a:ext cx="4320000" cy="2085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3759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West Bohemian Spa Triangle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657202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itchFamily="18" charset="0"/>
              </a:rPr>
              <a:t>Together with Belgium, France, Italy, Germany, Austria &amp; the United Kingdom
11 cities in 7 countries that have developed around natural mineral water springs
Evidence of international European spa culture (early 18 century – </a:t>
            </a:r>
            <a:r>
              <a:rPr lang="en-US" sz="1800" dirty="0" err="1">
                <a:latin typeface="Times New Roman" panose="02020603050405020304" pitchFamily="18" charset="0"/>
                <a:cs typeface="Times New Roman" pitchFamily="18" charset="0"/>
              </a:rPr>
              <a:t>1930s</a:t>
            </a:r>
            <a:r>
              <a:rPr lang="en-US" sz="1800" dirty="0">
                <a:latin typeface="Times New Roman" panose="02020603050405020304" pitchFamily="18" charset="0"/>
                <a:cs typeface="Times New Roman" pitchFamily="18" charset="0"/>
              </a:rPr>
              <a:t>)
</a:t>
            </a: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W</a:t>
            </a:r>
            <a:r>
              <a:rPr lang="en-US" sz="1800" dirty="0">
                <a:latin typeface="Times New Roman" panose="02020603050405020304" pitchFamily="18" charset="0"/>
                <a:cs typeface="Times New Roman" pitchFamily="18" charset="0"/>
              </a:rPr>
              <a:t>ide range of leisure activities → reflected in the form of cities and their architecture
Sets of spa buildings – spa houses, spring pavilions, drinking halls, colonnades, social houses, casinos, theatres, etc.
Combination of spa and medical treatments
Integration into landscapes, parks, gardens, promenades</a:t>
            </a:r>
            <a:endParaRPr lang="cs-CZ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b="11491"/>
          <a:stretch/>
        </p:blipFill>
        <p:spPr>
          <a:xfrm>
            <a:off x="2115676" y="3593201"/>
            <a:ext cx="4912648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4852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Germany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040961"/>
            <a:ext cx="399600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Zástupný symbol pro obsah 5"/>
          <p:cNvSpPr txBox="1">
            <a:spLocks/>
          </p:cNvSpPr>
          <p:nvPr/>
        </p:nvSpPr>
        <p:spPr bwMode="auto">
          <a:xfrm>
            <a:off x="2988000" y="1039819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Baden-Baden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1040961"/>
            <a:ext cx="3554272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5148000" y="1042817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</a:t>
            </a: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Ems</a:t>
            </a:r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12883"/>
          <a:stretch/>
        </p:blipFill>
        <p:spPr>
          <a:xfrm>
            <a:off x="0" y="3914798"/>
            <a:ext cx="91440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Zástupný symbol pro obsah 5"/>
          <p:cNvSpPr txBox="1">
            <a:spLocks/>
          </p:cNvSpPr>
          <p:nvPr/>
        </p:nvSpPr>
        <p:spPr bwMode="auto">
          <a:xfrm>
            <a:off x="212285" y="3933762"/>
            <a:ext cx="154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</a:t>
            </a: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Kissingen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89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Spa – Belgium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/>
          <a:stretch/>
        </p:blipFill>
        <p:spPr>
          <a:xfrm>
            <a:off x="-252000" y="900000"/>
            <a:ext cx="949177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46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Vichy – France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t="17850" r="22078" b="12852"/>
          <a:stretch/>
        </p:blipFill>
        <p:spPr>
          <a:xfrm>
            <a:off x="155575" y="1052736"/>
            <a:ext cx="3984377" cy="3339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6446"/>
          <a:stretch/>
        </p:blipFill>
        <p:spPr>
          <a:xfrm>
            <a:off x="3600000" y="2924944"/>
            <a:ext cx="5400000" cy="3213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84749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Montecatini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Terme – Italy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4032" b="11010"/>
          <a:stretch/>
        </p:blipFill>
        <p:spPr>
          <a:xfrm>
            <a:off x="146864" y="1014892"/>
            <a:ext cx="4968000" cy="3367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 b="7545"/>
          <a:stretch/>
        </p:blipFill>
        <p:spPr>
          <a:xfrm>
            <a:off x="4211960" y="3116038"/>
            <a:ext cx="4788000" cy="3064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1352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Baden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Wien</a:t>
            </a:r>
            <a:r>
              <a:rPr kumimoji="0" lang="cs-CZ" altLang="cs-CZ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cs-CZ" altLang="cs-CZ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cs-CZ" altLang="cs-CZ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Austria</a:t>
            </a:r>
            <a:endParaRPr kumimoji="0" lang="en-US" altLang="cs-CZ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11398"/>
          <a:stretch/>
        </p:blipFill>
        <p:spPr>
          <a:xfrm>
            <a:off x="1764000" y="982009"/>
            <a:ext cx="7236000" cy="3776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28367" r="3990"/>
          <a:stretch/>
        </p:blipFill>
        <p:spPr>
          <a:xfrm>
            <a:off x="180000" y="3780000"/>
            <a:ext cx="4536000" cy="2387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53353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Bath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England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7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PRŮHONICE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2" y="935999"/>
            <a:ext cx="6084000" cy="1548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landscape park, valley of the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Botič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stream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1885, Count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Arnošt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Emanuel Silva-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Tarouca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collection of plants – aesthetic &amp; scientific value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Ponds, forests, woody plants, rhododendrons, azaleas,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alpinium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original &amp; new flora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3"/>
          <a:stretch/>
        </p:blipFill>
        <p:spPr>
          <a:xfrm>
            <a:off x="3348000" y="3743334"/>
            <a:ext cx="256223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8"/>
          <a:stretch/>
        </p:blipFill>
        <p:spPr>
          <a:xfrm>
            <a:off x="6012496" y="1065358"/>
            <a:ext cx="3024000" cy="2574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/>
          <a:stretch/>
        </p:blipFill>
        <p:spPr>
          <a:xfrm>
            <a:off x="6012496" y="3744000"/>
            <a:ext cx="3024000" cy="2411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325" b="651"/>
          <a:stretch/>
        </p:blipFill>
        <p:spPr>
          <a:xfrm>
            <a:off x="144000" y="2631199"/>
            <a:ext cx="3120281" cy="2381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40787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West Bohemian Spa Triangle</a:t>
            </a:r>
            <a:r>
              <a:rPr kumimoji="0" lang="cs-CZ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63888" y="3368847"/>
            <a:ext cx="5400000" cy="2825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150385" y="981348"/>
            <a:ext cx="5400000" cy="3257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7869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West Bohemian Spa Triangle</a:t>
            </a:r>
            <a:r>
              <a:rPr kumimoji="0" lang="cs-CZ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1767"/>
          <a:stretch/>
        </p:blipFill>
        <p:spPr>
          <a:xfrm>
            <a:off x="144000" y="1008000"/>
            <a:ext cx="5400000" cy="2993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1611" r="4818"/>
          <a:stretch/>
        </p:blipFill>
        <p:spPr>
          <a:xfrm>
            <a:off x="4212000" y="3348000"/>
            <a:ext cx="4752528" cy="2789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34373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West Bohemian Spa Triangle</a:t>
            </a:r>
            <a:r>
              <a:rPr kumimoji="0" lang="cs-CZ" altLang="cs-CZ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GREAT SPA TOWNS OF EUROPE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9886"/>
            <a:ext cx="3384000" cy="4513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r="2687"/>
          <a:stretch/>
        </p:blipFill>
        <p:spPr>
          <a:xfrm>
            <a:off x="180000" y="1046610"/>
            <a:ext cx="5184576" cy="405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6607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Primeval Beech Forests of the Carpathians and Other Regions of Europe 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2021 (2007)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sz="3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JIZERA</a:t>
            </a:r>
            <a:r>
              <a:rPr lang="en-US" altLang="cs-CZ" sz="3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MOUNTAINS BEECH FORESTS</a:t>
            </a:r>
            <a:endParaRPr kumimoji="0" lang="en-US" altLang="cs-CZ" sz="37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1872002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94 separate locations across 18 countries; 2007 – Slovakia &amp; Ukraine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2011, 2017, 2021 – Albania, Austria, Belgium, Bosnia and Herzegovina, Bulgaria, Croatia, France, Germany, Italy, Poland, Romania, North Macedonia, Slovenia, Spain, Switzerland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 beech forests demonstrating the process of postglacial expansion of European beech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4"/>
          <a:stretch/>
        </p:blipFill>
        <p:spPr>
          <a:xfrm>
            <a:off x="2196000" y="2700000"/>
            <a:ext cx="6382296" cy="34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29676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Primeval Beech Forests of the Carpathians and Other Regions of Europe 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2021 (2007)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sz="3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JIZERA</a:t>
            </a:r>
            <a:r>
              <a:rPr lang="en-US" altLang="cs-CZ" sz="3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MOUNTAINS BEECH FORESTS</a:t>
            </a:r>
            <a:endParaRPr kumimoji="0" lang="en-US" altLang="cs-CZ" sz="37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3" y="1008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3" y="3672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1008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3672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6448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Žatec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Landscape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Hops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ŽATEC REGION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997058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Žatec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industrial district from 19 c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Villages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Trnovany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Stekník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chateau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Stekník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7B64DB-EF13-40EC-87CC-906A29780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b="6820"/>
          <a:stretch/>
        </p:blipFill>
        <p:spPr>
          <a:xfrm>
            <a:off x="0" y="2149363"/>
            <a:ext cx="9144000" cy="3943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689417-E068-4389-A94E-837CE0642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7486" r="4641"/>
          <a:stretch/>
        </p:blipFill>
        <p:spPr>
          <a:xfrm>
            <a:off x="6450977" y="1018660"/>
            <a:ext cx="2520000" cy="1907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9092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Žatec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Landscape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Hops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ŽATEC REGION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997058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 – more than 700-year old tradition, still continuing</a:t>
            </a:r>
          </a:p>
          <a:p>
            <a:pPr marL="648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fields, buildings used for hop drying, packaging &amp; storing</a:t>
            </a:r>
          </a:p>
          <a:p>
            <a:pPr marL="648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 transport network of roads, railways,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Ohře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other water ways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E70423AD-82A4-4D34-B939-0A0919CC3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3" y="2149363"/>
            <a:ext cx="8270833" cy="3888000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A4EA6D44-D7D3-4B25-B5D2-8027FBF0ABB2}"/>
              </a:ext>
            </a:extLst>
          </p:cNvPr>
          <p:cNvSpPr>
            <a:spLocks noChangeAspect="1"/>
          </p:cNvSpPr>
          <p:nvPr/>
        </p:nvSpPr>
        <p:spPr>
          <a:xfrm>
            <a:off x="5292080" y="4293096"/>
            <a:ext cx="648000" cy="648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32D2C4AC-1414-4A87-BACD-350EA50D77F1}"/>
              </a:ext>
            </a:extLst>
          </p:cNvPr>
          <p:cNvSpPr>
            <a:spLocks noChangeAspect="1"/>
          </p:cNvSpPr>
          <p:nvPr/>
        </p:nvSpPr>
        <p:spPr>
          <a:xfrm>
            <a:off x="6228184" y="3789077"/>
            <a:ext cx="648000" cy="648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82207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Žatec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Landscape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Hops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ŽATEC REGION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F20FA13B-B28C-4A3F-9C06-72BFFF45C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8" t="9076" r="11559" b="6758"/>
          <a:stretch/>
        </p:blipFill>
        <p:spPr>
          <a:xfrm>
            <a:off x="5905349" y="1044000"/>
            <a:ext cx="305865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31171A16-FA4C-4468-BF7B-E695993B3B4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20260"/>
          <a:stretch/>
        </p:blipFill>
        <p:spPr>
          <a:xfrm>
            <a:off x="5904000" y="3420000"/>
            <a:ext cx="305865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AA54EAE0-A559-4101-AA99-98C95B570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/>
          <a:stretch/>
        </p:blipFill>
        <p:spPr>
          <a:xfrm>
            <a:off x="180000" y="1044000"/>
            <a:ext cx="305865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76D993B-EC6F-4E08-8A23-7358635A49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8"/>
          <a:stretch/>
        </p:blipFill>
        <p:spPr>
          <a:xfrm>
            <a:off x="3420000" y="1224000"/>
            <a:ext cx="234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815239E-55A3-4F0E-8362-713D561321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 r="1572" b="13549"/>
          <a:stretch/>
        </p:blipFill>
        <p:spPr>
          <a:xfrm>
            <a:off x="180000" y="3420000"/>
            <a:ext cx="3058651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A75266A-1706-4ECD-A5DC-1B50F2D4E1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19285"/>
          <a:stretch/>
        </p:blipFill>
        <p:spPr>
          <a:xfrm>
            <a:off x="3420000" y="3780000"/>
            <a:ext cx="234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3364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Žatec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Landscape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Hops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997058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industrial quarter from 19 century (buildings connected with hop processing &amp; trading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DB71014-9FA9-4D8F-8C33-3E2DA73E8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3080"/>
            <a:ext cx="9144000" cy="4088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42032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Žatec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Landscape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Hops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98391EE-55C9-48FD-8B0E-9E7689F5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38"/>
          <a:stretch/>
        </p:blipFill>
        <p:spPr>
          <a:xfrm>
            <a:off x="3366534" y="3854552"/>
            <a:ext cx="319493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9F94D2D-119C-4DC1-AE2C-24D0EBF3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008000"/>
            <a:ext cx="369540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9727D7D-F081-4457-AEAE-83942B640F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r="17514"/>
          <a:stretch/>
        </p:blipFill>
        <p:spPr>
          <a:xfrm>
            <a:off x="180000" y="3636000"/>
            <a:ext cx="3024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484ACDA3-7353-4405-AEF4-6AD06EE9A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24000" y="3636000"/>
            <a:ext cx="224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56FA07C-5A5A-4AE3-A57A-C06838CEEA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00" y="1008000"/>
            <a:ext cx="44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790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6" name="Picture 44" descr="Tel&amp;ccaron;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 b="-153"/>
          <a:stretch/>
        </p:blipFill>
        <p:spPr bwMode="auto">
          <a:xfrm>
            <a:off x="-5736" y="899998"/>
            <a:ext cx="9179423" cy="54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10800"/>
            <a:ext cx="9144000" cy="540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 Centre – 1992</a:t>
            </a:r>
          </a:p>
        </p:txBody>
      </p:sp>
    </p:spTree>
    <p:extLst>
      <p:ext uri="{BB962C8B-B14F-4D97-AF65-F5344CB8AC3E}">
        <p14:creationId xmlns:p14="http://schemas.microsoft.com/office/powerpoint/2010/main" val="1820384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Žatec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Landscape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Hops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TRNOVANY &amp; </a:t>
            </a:r>
            <a:r>
              <a:rPr kumimoji="0" lang="cs-CZ" altLang="cs-CZ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STEKNÍK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3D9114E-1DDC-4868-BA15-98577801E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r="20906"/>
          <a:stretch/>
        </p:blipFill>
        <p:spPr>
          <a:xfrm>
            <a:off x="962777" y="1044000"/>
            <a:ext cx="321044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ástupný symbol pro obsah 5">
            <a:extLst>
              <a:ext uri="{FF2B5EF4-FFF2-40B4-BE49-F238E27FC236}">
                <a16:creationId xmlns:a16="http://schemas.microsoft.com/office/drawing/2014/main" id="{F649A8E0-62DE-4146-817E-EF3A34D587C1}"/>
              </a:ext>
            </a:extLst>
          </p:cNvPr>
          <p:cNvSpPr txBox="1">
            <a:spLocks/>
          </p:cNvSpPr>
          <p:nvPr/>
        </p:nvSpPr>
        <p:spPr bwMode="auto">
          <a:xfrm>
            <a:off x="1036191" y="1044000"/>
            <a:ext cx="291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Trnovany – hop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drying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spaces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F685334-D06E-475E-A4E2-866F1DFD8A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72000"/>
            <a:ext cx="4416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CE2F474-3FBA-4D4A-9070-DABB5C398A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2477" t="8157" r="12773" b="12849"/>
          <a:stretch/>
        </p:blipFill>
        <p:spPr>
          <a:xfrm>
            <a:off x="5386117" y="3672000"/>
            <a:ext cx="317757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280C88C-A9BD-473C-9982-ED70F47F26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1" t="15806"/>
          <a:stretch/>
        </p:blipFill>
        <p:spPr>
          <a:xfrm>
            <a:off x="4980329" y="1044000"/>
            <a:ext cx="3803671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17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Slovácko Verbuňk – 2005</a:t>
            </a:r>
            <a:endParaRPr lang="en-GB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6000"/>
            <a:ext cx="6120000" cy="525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South Moravia &amp;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Zlín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regions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18 century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Essential component of local customs, ceremonies &amp;  celebrations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Improvised dance performed by boys &amp; men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From German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Werbung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recruitment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Folk dance groups in of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Slovácko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region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performed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s</a:t>
            </a: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movements, faster dancing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precise choreography but improvisation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 individual expression including jumping contests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Great variety of figures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 dance rhythms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Six different regional types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Evolved in 20 century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continue to change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International Folklore Festival in </a:t>
            </a:r>
            <a:r>
              <a:rPr lang="en-GB" altLang="cs-CZ" sz="2000" dirty="0" err="1">
                <a:latin typeface="Times New Roman" pitchFamily="18" charset="0"/>
                <a:cs typeface="Times New Roman" pitchFamily="18" charset="0"/>
              </a:rPr>
              <a:t>Strážnice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0"/>
              </a:spcBef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annual contest of best dancers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54278" name="Picture 6" descr="http://wa2.www.unesco.org/culture/ich/img/photo/thumb/05617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7495548"/>
            <a:ext cx="47625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8.rajce.idnes.cz/d0801/5/5080/5080809_083f9d7a1e2a239942b869a3c02d98df/images/verbunk_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5249" r="28858" b="3685"/>
          <a:stretch/>
        </p:blipFill>
        <p:spPr bwMode="auto">
          <a:xfrm>
            <a:off x="6336000" y="936000"/>
            <a:ext cx="1645705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a2.www.unesco.org/culture/ich/img/photo/thumb/05617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1110" b="3391"/>
          <a:stretch/>
        </p:blipFill>
        <p:spPr bwMode="auto">
          <a:xfrm>
            <a:off x="5580001" y="4248000"/>
            <a:ext cx="3256578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67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Slovácko Verbuňk – 2005</a:t>
            </a:r>
            <a:endParaRPr lang="en-GB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54274" name="Picture 2" descr="http://www.unesco.org/culture/ich/img/photo/src/008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21203" r="17306" b="12714"/>
          <a:stretch/>
        </p:blipFill>
        <p:spPr bwMode="auto">
          <a:xfrm>
            <a:off x="155575" y="972000"/>
            <a:ext cx="5040561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://www.lipovjan.cz/galerie/2013_04_13_hodonin_verbunk_a_unesco/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18105" r="3786" b="6728"/>
          <a:stretch/>
        </p:blipFill>
        <p:spPr bwMode="auto">
          <a:xfrm>
            <a:off x="6264000" y="980728"/>
            <a:ext cx="2730779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a1.www.unesco.org/culture/ich/img/photo/thumb/00874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12963" r="12810" b="9548"/>
          <a:stretch/>
        </p:blipFill>
        <p:spPr bwMode="auto">
          <a:xfrm>
            <a:off x="4260366" y="3306289"/>
            <a:ext cx="212921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http://upload.wikimedia.org/wikipedia/commons/1/1d/Diplom_verbun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4674289"/>
            <a:ext cx="2179359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26386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Shrovetide Mask Processions – 2010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6000"/>
            <a:ext cx="4968000" cy="507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MASOPUST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Eastern Bohemia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Town of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Hlinsko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 six nearby villages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Door-to-door procession &amp; masks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End of winter, period before Christian Lent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Boys – red masks, married men – black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Accompanied by brass band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Stop at each house, four men perform a ritual dance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To secure rich harvest &amp;  prosperity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Receive treats &amp;  collect a fee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End –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ʻKilling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Mareʼ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following – mare is revived with alcohol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15" name="Picture 2" descr="http://www.unesco.org/culture/ich/img/photo/src/035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r="18167" b="3097"/>
          <a:stretch/>
        </p:blipFill>
        <p:spPr bwMode="auto">
          <a:xfrm>
            <a:off x="5652000" y="3460660"/>
            <a:ext cx="264537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Masopust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r="8019"/>
          <a:stretch/>
        </p:blipFill>
        <p:spPr bwMode="auto">
          <a:xfrm>
            <a:off x="4932000" y="972000"/>
            <a:ext cx="201217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Masopust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t="16190" r="34528" b="2668"/>
          <a:stretch/>
        </p:blipFill>
        <p:spPr bwMode="auto">
          <a:xfrm>
            <a:off x="7128000" y="972000"/>
            <a:ext cx="181450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70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Shrovetide Mask Processions – 2010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57352" name="Picture 8" descr="http://www.akce.cz/data/image/645/kosinovsky-ples-obce-studnice-2014_b48665_profi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1909" b="1839"/>
          <a:stretch/>
        </p:blipFill>
        <p:spPr bwMode="auto">
          <a:xfrm>
            <a:off x="504000" y="1008000"/>
            <a:ext cx="374400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a1.www.unesco.org/culture/ich/img/photo/thumb/03438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22414" r="6256" b="2240"/>
          <a:stretch/>
        </p:blipFill>
        <p:spPr bwMode="auto">
          <a:xfrm>
            <a:off x="504000" y="3501008"/>
            <a:ext cx="3744416" cy="2691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a2.www.unesco.org/culture/ich/img/photo/thumb/03431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5"/>
          <a:stretch/>
        </p:blipFill>
        <p:spPr bwMode="auto">
          <a:xfrm>
            <a:off x="4541902" y="1833009"/>
            <a:ext cx="4128393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867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Ride of the Kings – 2011</a:t>
            </a:r>
          </a:p>
        </p:txBody>
      </p:sp>
      <p:sp>
        <p:nvSpPr>
          <p:cNvPr id="2" name="Obdélník 1"/>
          <p:cNvSpPr/>
          <p:nvPr/>
        </p:nvSpPr>
        <p:spPr>
          <a:xfrm>
            <a:off x="89692" y="3026930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1052735"/>
            <a:ext cx="6264000" cy="507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Towns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Hluk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Kunovice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villages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Skoronice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Vlčnov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Spring – part of Pentecost tradition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Ceremonial procession – ride of group of young men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Chanters followed by pageboys with unsheathed sabres who guard the King, rest of royal cavalcade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King – young boy, face partially covered, holding rose in his mouth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King &amp;  pageboys dressed in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womenʼs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ceremonial costumes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Ride on decorated horses stops to chant short rhymes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Chanters receive donations for performance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Evening – celebration at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Kingʼs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house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small feast, music &amp; dancing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17" name="Picture 8" descr="http://www.vlcnov.cz/old/VLCNOV_/OBCASNIK/IMAGE08/200805292032_VL_NOVSK_KR_L_ROK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4872" r="13196" b="4062"/>
          <a:stretch/>
        </p:blipFill>
        <p:spPr bwMode="auto">
          <a:xfrm>
            <a:off x="6192000" y="1044000"/>
            <a:ext cx="282724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malydobrodruh.cz/wp-content/uploads/Jizda-kralu-Hluk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9517" r="11509" b="9536"/>
          <a:stretch/>
        </p:blipFill>
        <p:spPr bwMode="auto">
          <a:xfrm>
            <a:off x="5868000" y="4068000"/>
            <a:ext cx="3187925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662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56330" name="Picture 10" descr="http://wa2.www.unesco.org/culture/ich/img/photo/thumb/05082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969"/>
          <a:stretch/>
        </p:blipFill>
        <p:spPr bwMode="auto">
          <a:xfrm>
            <a:off x="144004" y="3708000"/>
            <a:ext cx="3636000" cy="245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Ride of the Kings – 2011</a:t>
            </a:r>
          </a:p>
        </p:txBody>
      </p:sp>
      <p:pic>
        <p:nvPicPr>
          <p:cNvPr id="59396" name="Picture 4" descr="http://img.blesk.cz/img/1/full/1284174-img-jizda-kralu-kunovi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9"/>
          <a:stretch/>
        </p:blipFill>
        <p:spPr bwMode="auto">
          <a:xfrm>
            <a:off x="4068000" y="1980000"/>
            <a:ext cx="4953919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a2.www.unesco.org/culture/ich/img/photo/thumb/05078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11652" r="18186" b="4349"/>
          <a:stretch/>
        </p:blipFill>
        <p:spPr bwMode="auto">
          <a:xfrm>
            <a:off x="144002" y="1008001"/>
            <a:ext cx="3636000" cy="2581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853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Falconry – 2012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5724000" cy="342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Traditional activity of keeping &amp;  training falcons &amp; other raptors to take quarry in its natural state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(4,000 years)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Amateurs &amp; professionals of all ages &amp;  genders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Strong relationship &amp; spiritual bond of falconers &amp;  their birds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Bread, train, handle &amp; fly the falcons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Common value, traditions &amp; practices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(methods of training, caring for birds, bonding process &amp; equipment)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Traditional dress, food, songs, music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dance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23" name="Picture 10" descr="http://www.makov.cz/photos/2101_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/>
          <a:stretch/>
        </p:blipFill>
        <p:spPr bwMode="auto">
          <a:xfrm>
            <a:off x="5687996" y="1296000"/>
            <a:ext cx="3329262" cy="41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obrazky.zayferus.cz/articles/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1445" r="1414" b="1706"/>
          <a:stretch/>
        </p:blipFill>
        <p:spPr bwMode="auto">
          <a:xfrm>
            <a:off x="1620000" y="4320000"/>
            <a:ext cx="2603271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0651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Intangible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Cultural Heritage of Humanity</a:t>
            </a:r>
          </a:p>
        </p:txBody>
      </p:sp>
      <p:pic>
        <p:nvPicPr>
          <p:cNvPr id="17" name="Picture 12" descr="http://www.merlet.cz/photo_cache/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900000"/>
            <a:ext cx="7171776" cy="54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Falconry – 2012</a:t>
            </a:r>
          </a:p>
        </p:txBody>
      </p:sp>
    </p:spTree>
    <p:extLst>
      <p:ext uri="{BB962C8B-B14F-4D97-AF65-F5344CB8AC3E}">
        <p14:creationId xmlns:p14="http://schemas.microsoft.com/office/powerpoint/2010/main" val="3530983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972000"/>
            <a:ext cx="9108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&amp; folk/amateur performing art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bearers – performers, playwrights, puppet &amp; costume makers, stage designers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(carving, painting, puppet costumes creating, decorations painting)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8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Pupetry</a:t>
            </a:r>
            <a:r>
              <a:rPr kumimoji="0" lang="en-US" altLang="cs-CZ" sz="3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Slovakia and Czechia – 2016</a:t>
            </a:r>
          </a:p>
        </p:txBody>
      </p:sp>
      <p:sp>
        <p:nvSpPr>
          <p:cNvPr id="11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Slovakia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r="7753"/>
          <a:stretch/>
        </p:blipFill>
        <p:spPr>
          <a:xfrm>
            <a:off x="144000" y="2088000"/>
            <a:ext cx="4624631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6952" b="6404"/>
          <a:stretch/>
        </p:blipFill>
        <p:spPr>
          <a:xfrm>
            <a:off x="4930748" y="2088000"/>
            <a:ext cx="4068000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176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2" y="900000"/>
            <a:ext cx="5184000" cy="10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Royal water fort </a:t>
            </a:r>
            <a:r>
              <a:rPr lang="en-GB" altLang="cs-CZ" sz="1600" dirty="0">
                <a:latin typeface="Times New Roman" pitchFamily="18" charset="0"/>
                <a:cs typeface="Times New Roman" pitchFamily="18" charset="0"/>
              </a:rPr>
              <a:t>(14 century)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Walls &amp; network of ponds → Moravian Venice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Renaissance castle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&amp; English park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5" name="Picture 50" descr="Tel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7426" r="11652" b="29197"/>
          <a:stretch/>
        </p:blipFill>
        <p:spPr bwMode="auto">
          <a:xfrm>
            <a:off x="6408000" y="0"/>
            <a:ext cx="257914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 descr="Tel&amp;ccaron;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r="1377" b="15188"/>
          <a:stretch/>
        </p:blipFill>
        <p:spPr bwMode="auto">
          <a:xfrm>
            <a:off x="4896000" y="1008000"/>
            <a:ext cx="4068000" cy="249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2" name="Picture 58" descr="https://praguevisit.files.wordpress.com/2011/04/telc_cast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9494" r="10321" b="6418"/>
          <a:stretch/>
        </p:blipFill>
        <p:spPr bwMode="auto">
          <a:xfrm>
            <a:off x="177759" y="2016001"/>
            <a:ext cx="3600000" cy="249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4" name="Picture 60" descr="http://www.brno.me/photos/trip/telc_castl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 b="7199"/>
          <a:stretch/>
        </p:blipFill>
        <p:spPr bwMode="auto">
          <a:xfrm>
            <a:off x="3870000" y="3615632"/>
            <a:ext cx="2016144" cy="254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8" descr="Tel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2850" r="8526" b="16594"/>
          <a:stretch/>
        </p:blipFill>
        <p:spPr bwMode="auto">
          <a:xfrm>
            <a:off x="6012000" y="3795648"/>
            <a:ext cx="3024336" cy="2339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2" descr="Tel&amp;ccaron;.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8435" r="6195" b="28354"/>
          <a:stretch/>
        </p:blipFill>
        <p:spPr bwMode="auto">
          <a:xfrm>
            <a:off x="440129" y="4598425"/>
            <a:ext cx="3276884" cy="156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946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Blueprint</a:t>
            </a: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/Modrotisk </a:t>
            </a:r>
            <a:r>
              <a:rPr kumimoji="0" lang="en-GB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GB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stria, Germany, Hungary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Slovakia</a:t>
            </a:r>
            <a:endParaRPr lang="en-US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6048000" cy="2340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textile printing technology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(18 c)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family workshops, hand-crafted blocks up to 300 year old</a:t>
            </a:r>
            <a:r>
              <a:rPr lang="cs-CZ" sz="20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regionally-inspired patterns</a:t>
            </a:r>
            <a:r>
              <a:rPr lang="cs-CZ" sz="2000" dirty="0"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motifs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blocs print dye-resistant paste that prevent cloth from indigo dyeing (remains white)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folk costumes – Wallachia &amp;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Horácko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region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19 c – workshops in every town;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Olešnice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Strážnice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/>
          <a:stretch/>
        </p:blipFill>
        <p:spPr>
          <a:xfrm>
            <a:off x="4860000" y="3276000"/>
            <a:ext cx="396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b="7274"/>
          <a:stretch/>
        </p:blipFill>
        <p:spPr>
          <a:xfrm>
            <a:off x="324000" y="3276000"/>
            <a:ext cx="43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r="17430" b="27005"/>
          <a:stretch/>
        </p:blipFill>
        <p:spPr>
          <a:xfrm>
            <a:off x="6084000" y="1044000"/>
            <a:ext cx="2958352" cy="2077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22180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Blueprint</a:t>
            </a: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/Modrotisk </a:t>
            </a:r>
            <a:r>
              <a:rPr kumimoji="0" lang="en-GB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GB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cs-CZ" sz="2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Blaudruck</a:t>
            </a:r>
            <a:r>
              <a:rPr kumimoji="0" lang="en-US" altLang="cs-CZ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altLang="cs-CZ" sz="2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Kékfestés</a:t>
            </a:r>
            <a:r>
              <a:rPr kumimoji="0" lang="en-US" altLang="cs-CZ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altLang="cs-CZ" sz="2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Modrotlač</a:t>
            </a:r>
            <a:r>
              <a:rPr kumimoji="0" lang="en-US" altLang="cs-CZ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resist block printing and indigo dyeing in Europe</a:t>
            </a:r>
            <a:endParaRPr lang="en-US" altLang="cs-CZ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1983" b="4771"/>
          <a:stretch/>
        </p:blipFill>
        <p:spPr>
          <a:xfrm>
            <a:off x="144000" y="1512000"/>
            <a:ext cx="6394355" cy="41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t="6951" r="9010" b="1700"/>
          <a:stretch/>
        </p:blipFill>
        <p:spPr>
          <a:xfrm>
            <a:off x="6696000" y="1800000"/>
            <a:ext cx="2304192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4280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7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Handmade production of Christmas tree decorations – 2020</a:t>
            </a: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cs-CZ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Christmas tree decorations from  blown glass beads</a:t>
            </a:r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9108504" cy="424488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production of Christmas decorations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Giant Mountains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1332000"/>
            <a:ext cx="3645386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99" y="3528000"/>
            <a:ext cx="4896000" cy="257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16465" r="5704" b="4927"/>
          <a:stretch/>
        </p:blipFill>
        <p:spPr>
          <a:xfrm>
            <a:off x="4860000" y="1332000"/>
            <a:ext cx="3331571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61332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7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Timber rafting </a:t>
            </a:r>
            <a:r>
              <a:rPr kumimoji="0" lang="cs-CZ" altLang="cs-CZ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2022</a:t>
            </a: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cs-CZ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Austria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Germany, Latvia, Poland &amp; Spain</a:t>
            </a:r>
            <a:endParaRPr lang="en-US" altLang="cs-CZ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0" y="935999"/>
            <a:ext cx="9108000" cy="972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craftsman techniques in raft construction (600 m long, 50 m wide, 2 m high)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navigation on the river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customs, rafting songs &amp; slang; water &amp; ecosystem protection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E8B81C1-E52D-4BA8-85F2-75069FD9F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5" y="1980000"/>
            <a:ext cx="3264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5858C7F-4E3A-4507-AEAA-11D8E18A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641" y="4320000"/>
            <a:ext cx="26885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DD76476-C2DF-4C20-9973-1A9F4801B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519" y="1980000"/>
            <a:ext cx="342458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01FE7960-08F3-4AA8-853E-D916FB0CD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4320000"/>
            <a:ext cx="27352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36345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Knowledge, craft &amp; skills of handmade glass production – </a:t>
            </a:r>
            <a:r>
              <a:rPr kumimoji="0" lang="cs-CZ" alt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2023</a:t>
            </a:r>
            <a:endParaRPr kumimoji="0" lang="en-GB" altLang="cs-CZ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Finland, France, Germany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Hungary &amp; Spain</a:t>
            </a:r>
            <a:endParaRPr kumimoji="0" lang="en-US" altLang="cs-CZ" sz="26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9108504" cy="720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techniques – glass blowing, work at burner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techniques – cutting,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engrawing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gilding of glass; fashion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jewellery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344980B-E492-4B4A-AFBD-CA837914C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4563"/>
          <a:stretch/>
        </p:blipFill>
        <p:spPr>
          <a:xfrm>
            <a:off x="210788" y="1620000"/>
            <a:ext cx="2830704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D7E16D8-5ECB-4078-8923-88E0A1A6C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r="17627"/>
          <a:stretch/>
        </p:blipFill>
        <p:spPr>
          <a:xfrm>
            <a:off x="3190704" y="1980000"/>
            <a:ext cx="172800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71E7AFE-DF76-4C00-AFEC-B9DB8BE67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47" y="4284000"/>
            <a:ext cx="2702703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323E0E0-73AF-4FF1-B3C7-96CEE2AE5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0" y="4284000"/>
            <a:ext cx="2702703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F0BE7C1-7A52-452A-8A47-3EB67EF7B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284000"/>
            <a:ext cx="2702703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ABFAABE-2615-449C-BDA3-04135D11E4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17" y="1980000"/>
            <a:ext cx="144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2902240-3B02-4F7B-8773-4B7E2EA4C6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/>
          <a:stretch/>
        </p:blipFill>
        <p:spPr>
          <a:xfrm>
            <a:off x="6657129" y="1980000"/>
            <a:ext cx="230687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9218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Man and the Biosphere Programme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1052735"/>
            <a:ext cx="9000000" cy="507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Run by UNESCO, started 1971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World Network of Biosphere Reserves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Aim – balanced relationship between mankind &amp; nature, sustainable development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Biosphere Reserve – ecosystem with plants &amp; animals of unusual scientific &amp; natural interest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Sustainable use of natural resources</a:t>
            </a:r>
          </a:p>
          <a:p>
            <a:pPr marL="76005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Křivoklátsko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1977</a:t>
            </a:r>
          </a:p>
          <a:p>
            <a:pPr marL="76005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Třeboň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Basin – 1977</a:t>
            </a:r>
          </a:p>
          <a:p>
            <a:pPr marL="76005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Morava – 2003 (former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Pálava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1986, extended &amp; renamed 2003)</a:t>
            </a:r>
          </a:p>
          <a:p>
            <a:pPr marL="76005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Šumava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1990</a:t>
            </a:r>
          </a:p>
          <a:p>
            <a:pPr marL="76005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Krkonoše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1992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005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Bílé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Karpaty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1996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757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Man and the Biosphere Programme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2466" name="Picture 2" descr="http://upload.wikimedia.org/wikipedia/commons/1/17/Soutok_Moravy_a_Dyje_-_%C4%8Desk%C3%BD_b%C5%99eh_obr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" b="8703"/>
          <a:stretch/>
        </p:blipFill>
        <p:spPr bwMode="auto">
          <a:xfrm>
            <a:off x="288000" y="1008000"/>
            <a:ext cx="414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http://upload.wikimedia.org/wikipedia/commons/d/d4/%C4%8Cerven%C3%BD_kame%C5%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b="831"/>
          <a:stretch/>
        </p:blipFill>
        <p:spPr bwMode="auto">
          <a:xfrm>
            <a:off x="288000" y="3636000"/>
            <a:ext cx="4140000" cy="2512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Znak chrán&amp;ecaron;né krajinné oblasti Bílé Karpa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23" y="5434570"/>
            <a:ext cx="64933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trebonsko.cz/fotky/krajina-trebonska/letecke-snimky/img000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10468"/>
          <a:stretch/>
        </p:blipFill>
        <p:spPr bwMode="auto">
          <a:xfrm>
            <a:off x="4716000" y="3636000"/>
            <a:ext cx="4140000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sedgeol.upol.cz/site/wp-content/gallery/field-execution-iii/kadlec-trip-fig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-215"/>
          <a:stretch/>
        </p:blipFill>
        <p:spPr bwMode="auto">
          <a:xfrm>
            <a:off x="4716016" y="1008000"/>
            <a:ext cx="414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http://zf.mendelu.cz/wcd/photogallery/zf/clanky/2014/dolni-morava/logo-dolni_morav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08" y="2942522"/>
            <a:ext cx="756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http://www.jablko.cz/Priroda/Ekologie/img/Trebonsko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77" y="5650570"/>
            <a:ext cx="657258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2253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6"/>
          <p:cNvSpPr txBox="1">
            <a:spLocks noChangeArrowheads="1"/>
          </p:cNvSpPr>
          <p:nvPr/>
        </p:nvSpPr>
        <p:spPr bwMode="auto">
          <a:xfrm>
            <a:off x="0" y="103925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3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THANK YOU FOR YOUR ATTENTION</a:t>
            </a:r>
          </a:p>
        </p:txBody>
      </p:sp>
      <p:pic>
        <p:nvPicPr>
          <p:cNvPr id="8" name="Picture 2" descr="Praha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3313"/>
          <a:stretch/>
        </p:blipFill>
        <p:spPr bwMode="auto">
          <a:xfrm>
            <a:off x="-5" y="900000"/>
            <a:ext cx="9156393" cy="543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ovéPole 5"/>
          <p:cNvSpPr txBox="1">
            <a:spLocks noChangeArrowheads="1"/>
          </p:cNvSpPr>
          <p:nvPr/>
        </p:nvSpPr>
        <p:spPr bwMode="auto">
          <a:xfrm>
            <a:off x="0" y="916860"/>
            <a:ext cx="9180513" cy="5436000"/>
          </a:xfrm>
          <a:prstGeom prst="rect">
            <a:avLst/>
          </a:prstGeom>
          <a:solidFill>
            <a:schemeClr val="bg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5728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8" descr="Tel&amp;ccaron;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8199" r="-1" b="19507"/>
          <a:stretch/>
        </p:blipFill>
        <p:spPr bwMode="auto">
          <a:xfrm>
            <a:off x="4644000" y="3672000"/>
            <a:ext cx="430262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2" descr="Tel&amp;ccaron;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13555" r="756"/>
          <a:stretch/>
        </p:blipFill>
        <p:spPr bwMode="auto">
          <a:xfrm>
            <a:off x="144000" y="1008000"/>
            <a:ext cx="433236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Tel&amp;ccaron;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9692" r="17076" b="18014"/>
          <a:stretch/>
        </p:blipFill>
        <p:spPr bwMode="auto">
          <a:xfrm>
            <a:off x="144000" y="3671218"/>
            <a:ext cx="432048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appy-art.ch/Fotos/Czech-Republic/Telc-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8" r="6154" b="10301"/>
          <a:stretch/>
        </p:blipFill>
        <p:spPr bwMode="auto">
          <a:xfrm>
            <a:off x="4644134" y="1008000"/>
            <a:ext cx="4320479" cy="25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464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12615</TotalTime>
  <Words>2889</Words>
  <Application>Microsoft Office PowerPoint</Application>
  <PresentationFormat>Předvádění na obrazovce (4:3)</PresentationFormat>
  <Paragraphs>883</Paragraphs>
  <Slides>87</Slides>
  <Notes>87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87</vt:i4>
      </vt:variant>
    </vt:vector>
  </HeadingPairs>
  <TitlesOfParts>
    <vt:vector size="94" baseType="lpstr">
      <vt:lpstr>Algerian</vt:lpstr>
      <vt:lpstr>Arial</vt:lpstr>
      <vt:lpstr>Calibri</vt:lpstr>
      <vt:lpstr>Times New Roman</vt:lpstr>
      <vt:lpstr>Wingdings</vt:lpstr>
      <vt:lpstr>Motiv sady Office</vt:lpstr>
      <vt:lpstr>1_Motiv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Alča</dc:creator>
  <cp:lastModifiedBy>Radmila Dluhošová</cp:lastModifiedBy>
  <cp:revision>541</cp:revision>
  <dcterms:created xsi:type="dcterms:W3CDTF">2011-02-24T13:20:38Z</dcterms:created>
  <dcterms:modified xsi:type="dcterms:W3CDTF">2024-10-09T20:14:36Z</dcterms:modified>
</cp:coreProperties>
</file>