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653" r:id="rId2"/>
    <p:sldId id="660" r:id="rId3"/>
    <p:sldId id="666" r:id="rId4"/>
    <p:sldId id="667" r:id="rId5"/>
    <p:sldId id="668" r:id="rId6"/>
    <p:sldId id="669" r:id="rId7"/>
    <p:sldId id="661" r:id="rId8"/>
    <p:sldId id="670" r:id="rId9"/>
    <p:sldId id="671" r:id="rId10"/>
    <p:sldId id="672" r:id="rId11"/>
    <p:sldId id="673" r:id="rId12"/>
    <p:sldId id="662" r:id="rId13"/>
    <p:sldId id="674" r:id="rId14"/>
    <p:sldId id="65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7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42D80C-6458-49E5-99F4-1FF28EE7E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95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1" b="15274"/>
          <a:stretch/>
        </p:blipFill>
        <p:spPr>
          <a:xfrm>
            <a:off x="0" y="0"/>
            <a:ext cx="12204000" cy="72339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F41B8C1-FD79-44FE-9654-6B0EFC54A72E}"/>
              </a:ext>
            </a:extLst>
          </p:cNvPr>
          <p:cNvSpPr txBox="1">
            <a:spLocks/>
          </p:cNvSpPr>
          <p:nvPr/>
        </p:nvSpPr>
        <p:spPr>
          <a:xfrm>
            <a:off x="0" y="4043985"/>
            <a:ext cx="12204000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all" spc="0" normalizeH="0" baseline="0" noProof="0" dirty="0">
                <a:ln>
                  <a:noFill/>
                </a:ln>
                <a:solidFill>
                  <a:srgbClr val="274FA4">
                    <a:lumMod val="75000"/>
                  </a:srgbClr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KULTURNÍ TURISMUS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274FA4">
                    <a:lumMod val="75000"/>
                  </a:srgbClr>
                </a:solidFill>
                <a:latin typeface="Constantia" panose="02030602050306030303" pitchFamily="18" charset="0"/>
              </a:rPr>
              <a:t>V systému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srgbClr val="274FA4">
                  <a:lumMod val="75000"/>
                </a:srgbClr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274FA4">
                    <a:lumMod val="75000"/>
                  </a:srgbClr>
                </a:solidFill>
                <a:latin typeface="Constantia" panose="02030602050306030303" pitchFamily="18" charset="0"/>
              </a:rPr>
              <a:t>Cestovního ruchu</a:t>
            </a:r>
            <a:endParaRPr kumimoji="0" lang="cs-CZ" b="1" i="0" u="none" strike="noStrike" kern="1200" cap="all" spc="0" normalizeH="0" baseline="0" noProof="0" dirty="0">
              <a:ln>
                <a:noFill/>
              </a:ln>
              <a:solidFill>
                <a:srgbClr val="274FA4">
                  <a:lumMod val="75000"/>
                </a:srgbClr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513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Pozitivní dopady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255587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identifikace, řízení &amp; ochrana hodnot kulturního dědictví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posilování pocitu hrdosti, sounáležitosti &amp; vlastní identity komunity nebo regionu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podpora porozumění &amp; dialogu mezi kulturami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rozšiřování kulturních horizontů cílové komunity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 mladé generace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získané finanční zdroje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ochranu, rekonstrukci &amp; rozvoj kulturního &amp; historického dědictví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údržbu &amp; obnovu tradičních řemesel &amp; tradic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kvality života obyvatel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zachování jedinečného charakteru sídla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možnosti vzniku nových služeb &amp; aktivit</a:t>
            </a:r>
          </a:p>
        </p:txBody>
      </p:sp>
    </p:spTree>
    <p:extLst>
      <p:ext uri="{BB962C8B-B14F-4D97-AF65-F5344CB8AC3E}">
        <p14:creationId xmlns:p14="http://schemas.microsoft.com/office/powerpoint/2010/main" val="107986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negativní dopady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poškozování &amp; opotřebování památek &amp; kulturních zdrojů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ztráta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nevratná poškození kulturně-historických památek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pokračující nedostatečná údržba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komercializace lokální kultury &amp; tradic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ztráta autenticity &amp; historické pravdivosti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ztráta kulturní identity dané komunity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ovlivňování &amp; narušování životního stylu místních občanů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vzrůstající polarizace mezi těmi, kterým </a:t>
            </a:r>
            <a:r>
              <a:rPr lang="cs-CZ" sz="80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přináší zisky &amp; těmi, kteří z něj nemají žádný prospěch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selektivita &amp; nerovnováha v přístupu ke kulturnímu dědictví – pozornost turisticky nejvytěžovanějším zdrojům na úkor jiných součástí kulturního dědictví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ekonomicky motivované tlaky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egativní dopady jsou stále naléhavějším problémem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zájmu prevence ohrožení fyzické integrity míst či památek bude nutná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regulace množství turistů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potenciál kultury &amp; kulturního dědictví pro rozvoj </a:t>
            </a:r>
            <a:r>
              <a:rPr lang="cs-CZ" sz="80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limity jejich využití v zájmu jejich ochrany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další rozvoj </a:t>
            </a:r>
            <a:r>
              <a:rPr lang="cs-CZ" sz="80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závisí na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vztahu mezi jeho dvěma hlavními sektory – turismus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památková péče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j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ádrem sporů – úhel pohledu na kulturní památky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→ p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 budoucnost </a:t>
            </a:r>
            <a:r>
              <a:rPr lang="cs-CZ" sz="80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důležitý konsensus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8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trasy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86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spojují významné kulturně historické objekty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umožňují méně známým destinacím podél trasy zviditelnění &amp; uplatnění vlastního kulturního bohatství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poznávání společného kulturního dědictví &amp; cest, kterými migrovali lidé &amp; ideje (1987)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poutní stezky do Santiago de </a:t>
            </a:r>
            <a:r>
              <a:rPr lang="cs-CZ" sz="74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Compostela</a:t>
            </a:r>
            <a:endParaRPr lang="cs-CZ" sz="74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sdružení Hansa (178 členských měst v 16 zemích)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ikingské stezky (50 míst v 10 zemích, pevnosti, města, lodi, lomy, muzea, archeologická naleziště</a:t>
            </a:r>
            <a:r>
              <a:rPr lang="cs-CZ" sz="74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 </a:t>
            </a:r>
            <a:r>
              <a:rPr lang="cs-CZ" sz="74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Francigena</a:t>
            </a: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(poutní stezka z Canterbury do Říma)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Mozartova stezka (města, paláce, zahrady, hospody a hotely, koncertní síně, kostely; přes 200 míst v 10 zemích; Brno, Olomouc, Praha)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vropská stezka židovského dědictví (Jičín, Brandýs nad Labem, Plzeň, Polná, Mikulov, Krnov…)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Románská stezka, Cesta baroka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Cisterciácké kláštery (Žďár nad Sázavou)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Historická lázeňská města (Karlovy Vary, Františkovy Lázně, Mariánské Lázně, Jáchymov)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Stezka prehistorického skalního umění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Evropské parky a zahrady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Destinace Napoleon (Slavkov u Brna)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Cyrilometodějská stezka (17 míst, Velehrad, Svatý Hostýn, Mikulčice, Staré Město, </a:t>
            </a:r>
            <a:r>
              <a:rPr lang="cs-CZ" sz="74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Archeoskanzen</a:t>
            </a: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Modrá, Hradiště </a:t>
            </a:r>
            <a:r>
              <a:rPr lang="cs-CZ" sz="74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Pohansko</a:t>
            </a: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Hradisko sv. Klimenta, Křtiny, </a:t>
            </a:r>
            <a:r>
              <a:rPr lang="cs-CZ" sz="74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Archeopark</a:t>
            </a: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Chotěbuz, Hradec nad Moravicí)</a:t>
            </a:r>
          </a:p>
          <a:p>
            <a:pPr marL="468000" lvl="1"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Průmyslové dědictví (Důl Michal, Plzeňský pivovar)</a:t>
            </a:r>
          </a:p>
        </p:txBody>
      </p:sp>
    </p:spTree>
    <p:extLst>
      <p:ext uri="{BB962C8B-B14F-4D97-AF65-F5344CB8AC3E}">
        <p14:creationId xmlns:p14="http://schemas.microsoft.com/office/powerpoint/2010/main" val="85439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Trocha statistiky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i="1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8000" i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Travel</a:t>
            </a:r>
            <a:r>
              <a:rPr lang="cs-CZ" sz="8000" i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endParaRPr lang="cs-CZ" sz="80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záměrná účast na kulturních aktivitách součást cca 60 % veškerých cest mezinárodních turistů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dominantní motiv &amp; náplň cca 35 % cest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podíl kulturních turistů 30-70 % celkového počtu návštěvníků (v závislosti na typu destinace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účastníci </a:t>
            </a:r>
            <a:r>
              <a:rPr lang="cs-CZ" sz="80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pobývají v destinaci déle &amp; utratí více peněz než účastnící jiného typu turismu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republika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 err="1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obzvlášť významný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specifický charakter krajiny → výrazný kulturní zdroj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zakomponování urbanistických celků &amp; architektonických monumentů do okolního krajinného rámce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staletí vytvářená symbolická krajina posázená hustou sítí drobných stavebních památek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genius loci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cca 40 % zahraničních návštěvníků navštěvuje ČR v kontextu s kulturním dědictvím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rancouzi – 43 %, Britové &amp; Američané – 42 %, Rusové – 40 %, Němci – 36 %, Rakušané – 35 %</a:t>
            </a:r>
          </a:p>
        </p:txBody>
      </p:sp>
    </p:spTree>
    <p:extLst>
      <p:ext uri="{BB962C8B-B14F-4D97-AF65-F5344CB8AC3E}">
        <p14:creationId xmlns:p14="http://schemas.microsoft.com/office/powerpoint/2010/main" val="195077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00" y="1280464"/>
            <a:ext cx="11124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Děkuji za pozornost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34809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Typy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dosud není jednotná &amp; vyčerpávající klasifikace → několik způsobů třídění/klasifikace → jednotné rozdělení turismu v odborné literatuře nenajdeme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klasifikace v české literatuře</a:t>
            </a:r>
            <a:endParaRPr lang="cs-CZ" sz="80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druhy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odle podmínek, ve kterých se uskutečňuje (geografických, ekonomických, společenských…) → klasifikace založená na vnějších faktorech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ísto realizace – domácí, zahraniční, příhraniční; výjezdový, příjezdový</a:t>
            </a:r>
            <a:endParaRPr lang="cs-CZ" sz="8000" cap="none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délka pobytu – krátkodobý, dlouhodobý (kritérium tří/čtyř přenocování)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očet účastníků – skupinový/hromadný, individuální</a:t>
            </a:r>
            <a:endParaRPr lang="cs-CZ" sz="8000" cap="none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způsob zabezpečení cesty &amp; pobytu – organizovaný, neorganizovaný</a:t>
            </a:r>
            <a:endParaRPr lang="cs-CZ" sz="8000" cap="none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ěk účastníků – děti, mládež, rodiny s dětmi, produktivní věk, senioři</a:t>
            </a:r>
            <a:endParaRPr lang="cs-CZ" sz="8000" cap="none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vztah k platební bilanci – aktivní (= příjezdový), pasivní (= výjezdový),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 místa/prostředí pobytu – městský, venkovský, lázeňský, přírodní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roční období – letní, zimní, sezónní, mimosezónní, celoroční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formy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podle motivu účasti (charakteru trávení volného času)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motivy – odpočinek, poznávání prostředí &amp; kontakty s lidmi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9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Základní formy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ulturní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 poznávací</a:t>
            </a:r>
            <a:endParaRPr lang="cs-CZ" sz="80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poznávání historie, kultury, tradic, zvyků, náboženství, způsobu života…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významný výchovně vzdělávací podtext, přispívá k rozšíření kulturně společenského rozhledu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zajímavá místa, </a:t>
            </a: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kulturně-historické památky, muzea, galerie, festivaly, kulturní krajina, parky… 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ekreační</a:t>
            </a:r>
            <a:endParaRPr lang="cs-CZ" sz="80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regenerace &amp; reprodukce fyzických &amp; psychických sil člověka, aktivní &amp; pasivní odpočinek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různé rekreační aktivity – procházky, výlety, poznávání přírody &amp; památek, sportovní aktivity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specifický typ – chataření &amp; chalupaření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zdravotně orientovaný</a:t>
            </a:r>
            <a:endParaRPr lang="cs-CZ" sz="80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péče o zdraví, fyzickou regeneraci &amp; psychickou pohodu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léčba nemocí &amp; rekonvalescence, prevence &amp; relaxace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prostředí, životní styl, vysoké tempo života, nedostatek pohybu, špatná životospráva, péče o tělo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ázeňský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7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(někdy považovaný za součást zdravotního turismu, jeho specifickou formu)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zdravotně-preventivní &amp; léčebné činnosti pod lékařským dohledem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podmínka – přírodní léčebný zdroj </a:t>
            </a:r>
            <a:r>
              <a:rPr lang="cs-CZ" sz="7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(minerální &amp; termální prameny, peloidy, plyny, klimatické podmínky)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moderní trend – kondiční, preventivně-zdravotní &amp; wellness pobyty</a:t>
            </a:r>
          </a:p>
        </p:txBody>
      </p:sp>
    </p:spTree>
    <p:extLst>
      <p:ext uri="{BB962C8B-B14F-4D97-AF65-F5344CB8AC3E}">
        <p14:creationId xmlns:p14="http://schemas.microsoft.com/office/powerpoint/2010/main" val="179407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Základní formy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sportovně orientovaný</a:t>
            </a:r>
            <a:endParaRPr lang="cs-CZ" sz="80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aktivní sportovní činnost, pasivní účast na sportovních akcích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vodní sporty, tenis, golf, lyžování, turistika</a:t>
            </a:r>
          </a:p>
          <a:p>
            <a:pPr marL="23040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ekoturistika 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putování přírodou &amp; poznávání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krajinářsky &amp; přírodně hodnotná území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účastníci – odpovědnost &amp; ohleduplnost vůči přírodě &amp; její ochraně</a:t>
            </a:r>
          </a:p>
          <a:p>
            <a:pPr marL="23040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obrodružný</a:t>
            </a:r>
            <a:endParaRPr lang="cs-CZ" sz="80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adrenalinové sporty – rafting, snowboarding, </a:t>
            </a:r>
            <a:r>
              <a:rPr lang="cs-CZ" sz="80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heliskiing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potápění, paragliding…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poznání přírodního prostředí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reliéf krajiny, geologické útvary, národní parky, místní zvláštnosti </a:t>
            </a:r>
            <a:r>
              <a:rPr lang="cs-CZ" sz="7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(pouště, pralesy, gejzíry)</a:t>
            </a:r>
            <a:endParaRPr lang="cs-CZ" sz="78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zvířata v přirozeném prostředí </a:t>
            </a:r>
            <a:r>
              <a:rPr lang="cs-CZ" sz="7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(velryby, podmořský svět, korálové útesy)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člověkem vytvořená prostředí </a:t>
            </a:r>
            <a:r>
              <a:rPr lang="cs-CZ" sz="7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(zoologické zahrady, botanické zahrady, delfinária, akvária)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cesty za zvláštními přírodními úkazy </a:t>
            </a:r>
            <a:r>
              <a:rPr lang="cs-CZ" sz="7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(polární záře, zatmění slunce)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je součástí řady dalších typů – rekreačního, lázeňského, sportovního…</a:t>
            </a:r>
          </a:p>
        </p:txBody>
      </p:sp>
    </p:spTree>
    <p:extLst>
      <p:ext uri="{BB962C8B-B14F-4D97-AF65-F5344CB8AC3E}">
        <p14:creationId xmlns:p14="http://schemas.microsoft.com/office/powerpoint/2010/main" val="76785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Základní formy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92000" cy="576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lovecký &amp; rybolovný</a:t>
            </a:r>
            <a:endParaRPr lang="cs-CZ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 zvěře ve volné přírodě, na pozemcích speciálně vytvořených pro lov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pobyt na čerstvém vzduchu, zájem o myslivost &amp; lov, odpočinek, regenerace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zdělávací</a:t>
            </a:r>
            <a:endParaRPr lang="cs-CZ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cestování za účelem dalšího vzdělávání, snaha naučit se nebo poznat něco nového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programy jazykové, sportovní, řemeslné, gastronomické…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vzdělávací aspekty zahrnuje převážná část typů turismu </a:t>
            </a: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(poznávání jiných zemí, kultur, zvyků, přírody)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profesně orientovaný</a:t>
            </a: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obchodní, kongresový, incentivní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společenskými motivy</a:t>
            </a: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ávštěva filmových, hudebních, tanečních &amp; dalších festivalů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udržitelný </a:t>
            </a:r>
            <a:r>
              <a:rPr lang="cs-CZ" sz="2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b="1" i="1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cs-CZ" sz="2000" b="1" i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000" b="1" i="1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slow</a:t>
            </a:r>
            <a:r>
              <a:rPr lang="cs-CZ" sz="2000" b="1" i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i="1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cs-CZ" sz="2000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b="1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 – ochrana &amp; zachování životního prostředí, respektování životního stylu místních obyvatel, minimalizace vlivu aktivit na místní komunitu &amp; životní prostředí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zodpovědné cestování, které nenarušuje přírodní, kulturní &amp; sociální prostředí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využívání místních zdrojů </a:t>
            </a: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(suroviny, lidé, know-how, tradice, kultura…)</a:t>
            </a:r>
          </a:p>
        </p:txBody>
      </p:sp>
    </p:spTree>
    <p:extLst>
      <p:ext uri="{BB962C8B-B14F-4D97-AF65-F5344CB8AC3E}">
        <p14:creationId xmlns:p14="http://schemas.microsoft.com/office/powerpoint/2010/main" val="48246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Základní formy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92000" cy="576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pobytový</a:t>
            </a:r>
            <a:endParaRPr lang="cs-CZ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pobyt </a:t>
            </a: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Minion Pro"/>
              </a:rPr>
              <a:t>převážně v cílové destinaci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Minion Pro"/>
              </a:rPr>
              <a:t>zařízení pro realizaci rekreačních &amp; kulturních aktivit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Minion Pro"/>
              </a:rPr>
              <a:t>spojován s tzv. masovým turismem &amp; problémem </a:t>
            </a:r>
            <a:r>
              <a:rPr lang="cs-CZ" sz="20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Minion Pro"/>
              </a:rPr>
              <a:t>overturismu</a:t>
            </a:r>
            <a:endParaRPr lang="cs-CZ" sz="2000" cap="none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lidé se často řídí více než jedním motivem → dochází ke kombinaci více různých forem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jednotlivé formy se neustále vyvíjejí v závislosti na poptávce </a:t>
            </a: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Minion Pro"/>
              </a:rPr>
              <a:t>&amp;</a:t>
            </a: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měnícím se vkusu klientů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členění na druhy (vnější faktory) </a:t>
            </a:r>
            <a:r>
              <a:rPr lang="cs-CZ" sz="2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Minion Pro"/>
              </a:rPr>
              <a:t>&amp;</a:t>
            </a: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formy (motivace) není jednotné</a:t>
            </a:r>
          </a:p>
          <a:p>
            <a:pPr marL="46800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24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novější literatura upřednostňuje termín </a:t>
            </a:r>
            <a:r>
              <a:rPr lang="cs-CZ" b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</a:t>
            </a:r>
            <a:r>
              <a:rPr lang="cs-CZ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bez odhledu vnější a vnitřní faktory</a:t>
            </a:r>
          </a:p>
        </p:txBody>
      </p:sp>
    </p:spTree>
    <p:extLst>
      <p:ext uri="{BB962C8B-B14F-4D97-AF65-F5344CB8AC3E}">
        <p14:creationId xmlns:p14="http://schemas.microsoft.com/office/powerpoint/2010/main" val="261527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cs-CZ" sz="8000" b="1" i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Heritage</a:t>
            </a:r>
            <a:r>
              <a:rPr lang="cs-CZ" sz="8000" b="1" i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endParaRPr lang="cs-CZ" sz="8000" b="1" i="1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moderní forma volnočasových &amp; poznávacích aktivit zaměřená na kulturní dědictví &amp; tradice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jeden ze základních typů turismu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uspokojuje duchovní potřeby lidí (vzdělávání, poznávání, poučení, zábavu, rozptýlení…)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mnoho forem – sakrální, </a:t>
            </a:r>
            <a:r>
              <a:rPr lang="cs-CZ" sz="8000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kastelologický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urbánní, rurální, industriální, montánní…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poznávání historie, kultury, kulturního dědictví, památek, artefaktů, zvyků, tradic, způsobu života 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endParaRPr lang="cs-CZ" sz="80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 – kulturně historické objekty, kulturní &amp; osvětová zařízení, společenská &amp; zábavní centra</a:t>
            </a:r>
            <a:endParaRPr lang="cs-CZ" sz="8000" cap="none" dirty="0">
              <a:solidFill>
                <a:srgbClr val="00206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ovlivňuje společenskou, kulturní &amp; odbornou úroveň lidí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znamená cestování za zážitky &amp; aktivitami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prolíná se s jinými formami turismu (pobytový, kongresový, rekreační, lázeňský)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možné připustit, že jakákoliv turistická cesta je určitou formou kulturního turismu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4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3881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jako samostatná kategorie vnímán od konce 70. let 20. století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říčiny rozvoje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proměna ekonomiky z industriální v informační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vzestup střední třídy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rostoucí vzdělanost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obliba alternativních postojů k životu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poptávka po autentickém prožitku</a:t>
            </a:r>
            <a:r>
              <a:rPr lang="cs-CZ" sz="32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</a:t>
            </a:r>
            <a:endParaRPr lang="cs-CZ" sz="32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růst nabídky kulturních institucí </a:t>
            </a:r>
            <a:r>
              <a:rPr lang="cs-CZ" sz="32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endParaRPr lang="cs-CZ" sz="32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okrajový motiv typický pro vzdělanější &amp; bohatší vrstvy </a:t>
            </a:r>
            <a:r>
              <a:rPr lang="cs-CZ" sz="32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 </a:t>
            </a: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rozšířený fenomén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C0000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vlastivědná turistika – zaměřená na poznávání památek na území vlastního regionu / státu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 zájmu návštěvníků &amp; turistů o regionální historii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nej</a:t>
            </a: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všestrannější poznávání domova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32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 vlastivědné turistiky mají organizované školní výlety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35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8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destinace &amp;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78142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historická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městská centra, historické &amp; památkové objekty, lidová architektura, kulturní instituce, technické památky, historická bojiště, vojenské hřbitovy &amp; památníky bitev, významné parky &amp; zahrady, botanické zahrady &amp; arboreta, zoologické zahrady, skanzeny, archeologické lokality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festivaly, folklorní slavnosti, náboženské &amp; tradiční poutě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řemesla &amp; tradiční řemeslné dílny (mohou mít charakter živého muzea, někdy nabízejí různé kurzy)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živá kultura – setkání, festivaly &amp; prezentace výsledků činností různých sdružení, spolků, souborů &amp; jednotlivců (</a:t>
            </a:r>
            <a:r>
              <a:rPr lang="cs-CZ" sz="8000" i="1" cap="none" dirty="0" err="1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Jabkancová</a:t>
            </a:r>
            <a:r>
              <a:rPr lang="cs-CZ" sz="8000" i="1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pouť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rgbClr val="00206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České Třebové, P</a:t>
            </a: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ašijové hry v Hořicích na Šumavě, 1816)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nehmotné dědictví, tj. projevy tradiční lidové kultury (stavění májky, koledování, pletení pomlázek, zdobení vajíček, chování basy…)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 kulturního turismu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zachování kulturních zdrojů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interpretace kulturního dědictví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autentické zkušenosti návštěvníků…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rgbClr val="00206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1844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37256</TotalTime>
  <Words>1624</Words>
  <Application>Microsoft Office PowerPoint</Application>
  <PresentationFormat>Širokoúhlá obrazovka</PresentationFormat>
  <Paragraphs>169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Constantia</vt:lpstr>
      <vt:lpstr>Times New Roman</vt:lpstr>
      <vt:lpstr>Tw Cen MT</vt:lpstr>
      <vt:lpstr>Wingdings</vt:lpstr>
      <vt:lpstr>Kapka</vt:lpstr>
      <vt:lpstr>Prezentace aplikace PowerPoint</vt:lpstr>
      <vt:lpstr>Typy turismu</vt:lpstr>
      <vt:lpstr>Základní formy turismu</vt:lpstr>
      <vt:lpstr>Základní formy turismu</vt:lpstr>
      <vt:lpstr>Základní formy turismu</vt:lpstr>
      <vt:lpstr>Základní formy turismu</vt:lpstr>
      <vt:lpstr>Kulturní turismus</vt:lpstr>
      <vt:lpstr>Kulturní turismus</vt:lpstr>
      <vt:lpstr>Kulturní destinace &amp; zdroje</vt:lpstr>
      <vt:lpstr>Pozitivní dopady</vt:lpstr>
      <vt:lpstr>negativní dopady</vt:lpstr>
      <vt:lpstr>Kulturní trasy</vt:lpstr>
      <vt:lpstr>Trocha statistiky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Radmila Dluhošová</cp:lastModifiedBy>
  <cp:revision>614</cp:revision>
  <dcterms:created xsi:type="dcterms:W3CDTF">2023-09-18T21:08:40Z</dcterms:created>
  <dcterms:modified xsi:type="dcterms:W3CDTF">2024-10-12T22:46:51Z</dcterms:modified>
</cp:coreProperties>
</file>