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3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5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0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1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1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6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2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2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5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3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5/2/2024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2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digimanie.cz/formaty-pro-ukladani-fotografii-1dil-zaklady/196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!!Rectangle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B048F221-5501-D445-89C1-4495CB3FB1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2398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9" name="Oval 10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E4CA3FE-DB93-AF42-0431-14AFF1CA0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sk-SK"/>
              <a:t>Digitálne faximile - obraz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0B7D5E-1AD9-4DA3-BC19-A180CD47A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7192" y="4106918"/>
            <a:ext cx="5037616" cy="1655762"/>
          </a:xfrm>
        </p:spPr>
        <p:txBody>
          <a:bodyPr>
            <a:normAutofit/>
          </a:bodyPr>
          <a:lstStyle/>
          <a:p>
            <a:r>
              <a:rPr lang="sk-SK"/>
              <a:t>Dušan Katuščák</a:t>
            </a:r>
            <a:endParaRPr lang="sk-SK" dirty="0"/>
          </a:p>
        </p:txBody>
      </p:sp>
      <p:sp>
        <p:nvSpPr>
          <p:cNvPr id="30" name="Arc 12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14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91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D0704C-B7FE-F853-D8F0-74C260744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Rozlíšenie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EB9965-8BBC-7DB3-8814-6D3AAA313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518408"/>
            <a:ext cx="10442448" cy="4543396"/>
          </a:xfrm>
        </p:spPr>
        <p:txBody>
          <a:bodyPr>
            <a:noAutofit/>
          </a:bodyPr>
          <a:lstStyle/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Ak rozrežeme skutočný obrázok na určitý počet vertikálnych a horizontálnych prvkov, v skutočnosti vytvoríme mozaiku obrazu. 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Každý segment (obdĺžnik) musíme opísať iba s jedným pixelom - jednou farbou. 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Týmto spôsobom pixel predstavuje priemernú farbu každého segmentu mozaiky a nevyhnutne zjednodušuje obraz. 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Logicky teda platí, že čím viac pixelov, tým jemnejší/presnejší obraz popisujeme. 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Okrem toho, ak poznáme rozmery obrázka, je možné vypočítať veľkosť jedného pixelu so znalosťou jeho rozlíšenia v pixeloch</a:t>
            </a:r>
            <a:endParaRPr lang="sk-SK" sz="2400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1559FE3-C283-73B7-1F07-F0BE70CB7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850CF7F-95B5-4938-7AAD-16C8D1F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86A49B7-EA21-53AA-3EB4-03FACE8C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66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AD1F0C-B4AD-8EBA-48BB-BBA7EFF6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0" i="1" dirty="0">
                <a:solidFill>
                  <a:srgbClr val="000000"/>
                </a:solidFill>
                <a:effectLst/>
                <a:latin typeface="Encode Sans"/>
              </a:rPr>
              <a:t>Príklad veľkosti pixelov pre rôzne zariadenia (médiá) </a:t>
            </a:r>
            <a:endParaRPr lang="sk-SK" dirty="0"/>
          </a:p>
        </p:txBody>
      </p:sp>
      <p:graphicFrame>
        <p:nvGraphicFramePr>
          <p:cNvPr id="7" name="Zástupný objekt pre obsah 6">
            <a:extLst>
              <a:ext uri="{FF2B5EF4-FFF2-40B4-BE49-F238E27FC236}">
                <a16:creationId xmlns:a16="http://schemas.microsoft.com/office/drawing/2014/main" id="{0DC41231-CCEA-EC06-5B28-D00147ADF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479857"/>
              </p:ext>
            </p:extLst>
          </p:nvPr>
        </p:nvGraphicFramePr>
        <p:xfrm>
          <a:off x="956345" y="2676684"/>
          <a:ext cx="9940954" cy="2541268"/>
        </p:xfrm>
        <a:graphic>
          <a:graphicData uri="http://schemas.openxmlformats.org/drawingml/2006/table">
            <a:tbl>
              <a:tblPr/>
              <a:tblGrid>
                <a:gridCol w="2598427">
                  <a:extLst>
                    <a:ext uri="{9D8B030D-6E8A-4147-A177-3AD203B41FA5}">
                      <a16:colId xmlns:a16="http://schemas.microsoft.com/office/drawing/2014/main" val="3027150132"/>
                    </a:ext>
                  </a:extLst>
                </a:gridCol>
                <a:gridCol w="3090554">
                  <a:extLst>
                    <a:ext uri="{9D8B030D-6E8A-4147-A177-3AD203B41FA5}">
                      <a16:colId xmlns:a16="http://schemas.microsoft.com/office/drawing/2014/main" val="1866916930"/>
                    </a:ext>
                  </a:extLst>
                </a:gridCol>
                <a:gridCol w="2322837">
                  <a:extLst>
                    <a:ext uri="{9D8B030D-6E8A-4147-A177-3AD203B41FA5}">
                      <a16:colId xmlns:a16="http://schemas.microsoft.com/office/drawing/2014/main" val="960117426"/>
                    </a:ext>
                  </a:extLst>
                </a:gridCol>
                <a:gridCol w="1929136">
                  <a:extLst>
                    <a:ext uri="{9D8B030D-6E8A-4147-A177-3AD203B41FA5}">
                      <a16:colId xmlns:a16="http://schemas.microsoft.com/office/drawing/2014/main" val="876136446"/>
                    </a:ext>
                  </a:extLst>
                </a:gridCol>
              </a:tblGrid>
              <a:tr h="635317">
                <a:tc>
                  <a:txBody>
                    <a:bodyPr/>
                    <a:lstStyle/>
                    <a:p>
                      <a:pPr algn="ctr" fontAlgn="ctr"/>
                      <a:endParaRPr lang="sk-SK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b="1">
                          <a:solidFill>
                            <a:srgbClr val="FFFFFF"/>
                          </a:solidFill>
                          <a:effectLst/>
                        </a:rPr>
                        <a:t>Rozlišení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b="1">
                          <a:solidFill>
                            <a:srgbClr val="FFFFFF"/>
                          </a:solidFill>
                          <a:effectLst/>
                        </a:rPr>
                        <a:t>Rozměr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b="1">
                          <a:solidFill>
                            <a:srgbClr val="FFFFFF"/>
                          </a:solidFill>
                          <a:effectLst/>
                        </a:rPr>
                        <a:t>Pixel [mm]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975426"/>
                  </a:ext>
                </a:extLst>
              </a:tr>
              <a:tr h="635317">
                <a:tc>
                  <a:txBody>
                    <a:bodyPr/>
                    <a:lstStyle/>
                    <a:p>
                      <a:pPr fontAlgn="ctr"/>
                      <a:r>
                        <a:rPr lang="sk-SK" b="1" dirty="0" err="1">
                          <a:effectLst/>
                        </a:rPr>
                        <a:t>Televize</a:t>
                      </a:r>
                      <a:endParaRPr lang="sk-SK" dirty="0">
                        <a:effectLst/>
                      </a:endParaRP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720x576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42" úhlopříčka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1,18x1,11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271909"/>
                  </a:ext>
                </a:extLst>
              </a:tr>
              <a:tr h="635317">
                <a:tc>
                  <a:txBody>
                    <a:bodyPr/>
                    <a:lstStyle/>
                    <a:p>
                      <a:pPr fontAlgn="ctr"/>
                      <a:r>
                        <a:rPr lang="sk-SK" b="1">
                          <a:effectLst/>
                        </a:rPr>
                        <a:t>LCD obrazovka</a:t>
                      </a:r>
                      <a:endParaRPr lang="sk-SK">
                        <a:effectLst/>
                      </a:endParaRP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1600x1200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20" úhlopříčka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0,255x0,255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66814"/>
                  </a:ext>
                </a:extLst>
              </a:tr>
              <a:tr h="635317">
                <a:tc>
                  <a:txBody>
                    <a:bodyPr/>
                    <a:lstStyle/>
                    <a:p>
                      <a:pPr fontAlgn="ctr"/>
                      <a:r>
                        <a:rPr lang="sk-SK" b="1">
                          <a:effectLst/>
                        </a:rPr>
                        <a:t>Fotografie</a:t>
                      </a:r>
                      <a:endParaRPr lang="sk-SK">
                        <a:effectLst/>
                      </a:endParaRP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3000x2000 (6 MPix)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>
                          <a:effectLst/>
                        </a:rPr>
                        <a:t>13 x 9 cm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dirty="0">
                          <a:effectLst/>
                        </a:rPr>
                        <a:t>0,043x0,045</a:t>
                      </a:r>
                    </a:p>
                  </a:txBody>
                  <a:tcPr marL="38100" marR="38100" marT="15240" marB="15240" anchor="ctr">
                    <a:lnL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B8B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244781"/>
                  </a:ext>
                </a:extLst>
              </a:tr>
            </a:tbl>
          </a:graphicData>
        </a:graphic>
      </p:graphicFrame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9DF460C-964D-19A9-FBA8-E58D3A2C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9FAB1F3-68D1-C299-563A-3AA877C1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D204168-A294-D12D-0EEE-95C531D0E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11</a:t>
            </a:fld>
            <a:endParaRPr lang="en-US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EE02B808-57AB-4B5E-ABC8-145F5F13D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Encode Sans"/>
              </a:rPr>
            </a:br>
            <a:endParaRPr kumimoji="0" lang="sk-SK" altLang="sk-SK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12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Encode Sans"/>
              </a:rPr>
              <a:t>Příklad velikosti pixelů pro různá zařízení/média</a:t>
            </a:r>
            <a:endParaRPr kumimoji="0" lang="sk-SK" altLang="sk-SK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904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0819DD-2561-B92E-A246-8BE04D1C5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896606"/>
          </a:xfrm>
        </p:spPr>
        <p:txBody>
          <a:bodyPr/>
          <a:lstStyle/>
          <a:p>
            <a:r>
              <a:rPr lang="sk-SK" dirty="0"/>
              <a:t>Farba pixelov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BDE285-F474-5640-6CFE-3DD42D71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k-SK" sz="2000" dirty="0">
                <a:solidFill>
                  <a:schemeClr val="tx1"/>
                </a:solidFill>
              </a:rPr>
              <a:t>V každom pixeli je v procese snímania zakódovaná </a:t>
            </a:r>
            <a:r>
              <a:rPr lang="sk-SK" sz="2000" b="1" dirty="0">
                <a:solidFill>
                  <a:schemeClr val="tx1"/>
                </a:solidFill>
              </a:rPr>
              <a:t>farba, jas a ďalšie parametre</a:t>
            </a:r>
            <a:r>
              <a:rPr lang="sk-SK" sz="2000" dirty="0">
                <a:solidFill>
                  <a:schemeClr val="tx1"/>
                </a:solidFill>
              </a:rPr>
              <a:t>, </a:t>
            </a:r>
            <a:r>
              <a:rPr lang="sk-SK" sz="2000" b="0" i="0" dirty="0">
                <a:solidFill>
                  <a:schemeClr val="tx1"/>
                </a:solidFill>
                <a:effectLst/>
              </a:rPr>
              <a:t>aby zodpovedali schopnostiam ľudského oka. </a:t>
            </a:r>
          </a:p>
          <a:p>
            <a:pPr marL="0" indent="0">
              <a:buNone/>
            </a:pPr>
            <a:r>
              <a:rPr lang="sk-SK" sz="2000" b="0" i="0" dirty="0">
                <a:solidFill>
                  <a:schemeClr val="tx1"/>
                </a:solidFill>
                <a:effectLst/>
              </a:rPr>
              <a:t>Najbežnejšou reprezentáciou používanou v digitálnych fotoaparátoch na snímanie obrázkov a v počítačoch na zobrazenie je takzvaná reprezentácia RGB, </a:t>
            </a:r>
          </a:p>
          <a:p>
            <a:pPr marL="0" indent="0">
              <a:buNone/>
            </a:pPr>
            <a:r>
              <a:rPr lang="sk-SK" sz="2000" dirty="0">
                <a:solidFill>
                  <a:schemeClr val="tx1"/>
                </a:solidFill>
              </a:rPr>
              <a:t>K</a:t>
            </a:r>
            <a:r>
              <a:rPr lang="sk-SK" sz="2000" b="0" i="0" dirty="0">
                <a:solidFill>
                  <a:schemeClr val="tx1"/>
                </a:solidFill>
                <a:effectLst/>
              </a:rPr>
              <a:t>aždý pixel je opísaný tromi číslami RGB - červenou, zelenou, modrou. </a:t>
            </a:r>
          </a:p>
          <a:p>
            <a:pPr marL="0" indent="0">
              <a:buNone/>
            </a:pPr>
            <a:r>
              <a:rPr lang="sk-SK" sz="2000" b="0" i="0" dirty="0">
                <a:solidFill>
                  <a:schemeClr val="tx1"/>
                </a:solidFill>
                <a:effectLst/>
              </a:rPr>
              <a:t>Tieto čísla predstavujú červenú, zelenú a modrú zložku každého pixelu</a:t>
            </a:r>
          </a:p>
          <a:p>
            <a:pPr marL="0" indent="0">
              <a:buNone/>
            </a:pPr>
            <a:r>
              <a:rPr lang="sk-SK" sz="2000" b="0" i="0" dirty="0">
                <a:solidFill>
                  <a:schemeClr val="tx1"/>
                </a:solidFill>
                <a:effectLst/>
              </a:rPr>
              <a:t>Ich zmiešaním je možné vytvoriť množstvo farieb podobného rozsahu ako ľudské videnie</a:t>
            </a:r>
          </a:p>
          <a:p>
            <a:pPr marL="0" indent="0">
              <a:buNone/>
            </a:pPr>
            <a:r>
              <a:rPr lang="sk-SK" sz="2000" b="0" i="1" dirty="0">
                <a:solidFill>
                  <a:srgbClr val="000000"/>
                </a:solidFill>
                <a:effectLst/>
                <a:latin typeface="Encode Sans"/>
              </a:rPr>
              <a:t>Model RGB definuje farbu jedného pixelu popisom farby 3 svetiel, ktoré, ak by svietili na rovnakom mieste, tak by zmiešali farbu</a:t>
            </a:r>
            <a:endParaRPr lang="sk-SK" sz="2000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3A12DED-0626-E263-1C47-14EB03824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99AAE8D-76DC-7853-3C64-2BC693D9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009A40F-3969-40E1-7564-4DEC04E16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61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8E2600-87AD-227F-3EFC-97EEC79D6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RGB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7E1D707-5CF4-862E-4425-28DCA8C6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CE4B706-3065-C06C-80E4-E3F12295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9BCCA3D-19AF-BD43-AB90-0704710B2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13</a:t>
            </a:fld>
            <a:endParaRPr lang="en-US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FCED0D3-FF82-D2B2-05EC-36F851372E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00" y="1825430"/>
            <a:ext cx="5739905" cy="444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219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4822CC-6108-F8BC-5990-120C04F2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75192"/>
          </a:xfrm>
        </p:spPr>
        <p:txBody>
          <a:bodyPr/>
          <a:lstStyle/>
          <a:p>
            <a:r>
              <a:rPr lang="sk-SK" b="1" dirty="0">
                <a:solidFill>
                  <a:srgbClr val="555555"/>
                </a:solidFill>
                <a:latin typeface="Encode Sans"/>
              </a:rPr>
              <a:t>Farebná hĺbka</a:t>
            </a:r>
            <a:br>
              <a:rPr lang="sk-SK" b="1" dirty="0">
                <a:solidFill>
                  <a:srgbClr val="555555"/>
                </a:solidFill>
                <a:latin typeface="Encode Sans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6637D24-6EA2-8BBC-9CD6-1168DF343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i="0" dirty="0">
                <a:solidFill>
                  <a:srgbClr val="000000"/>
                </a:solidFill>
                <a:effectLst/>
                <a:latin typeface="Encode Sans"/>
              </a:rPr>
              <a:t>Farba každého pixelu v reprezentácii RGB je kódovaná 3 číslami, </a:t>
            </a: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ktoré vyjadrujú jas jeho červenej, zelenej a modrej zložky. </a:t>
            </a:r>
          </a:p>
          <a:p>
            <a:pPr marL="0" indent="0">
              <a:buNone/>
            </a:pP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Tu je potrebné urobiť určité zjednodušenia, pretože ukladanie reálneho čísla, napríklad na 10 desatinných miest, je veľmi náročné na dáta. </a:t>
            </a:r>
          </a:p>
          <a:p>
            <a:pPr marL="0" indent="0">
              <a:buNone/>
            </a:pP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Preto je </a:t>
            </a:r>
            <a:r>
              <a:rPr lang="sk-SK" b="1" i="0" dirty="0">
                <a:solidFill>
                  <a:srgbClr val="000000"/>
                </a:solidFill>
                <a:effectLst/>
                <a:latin typeface="Encode Sans"/>
              </a:rPr>
              <a:t>každá farba pixelov jednoducho kódovaná buď 1 bajtom alebo 2 bajtmi. </a:t>
            </a:r>
          </a:p>
          <a:p>
            <a:pPr marL="0" indent="0">
              <a:buNone/>
            </a:pPr>
            <a:r>
              <a:rPr lang="sk-SK" b="1" i="0" dirty="0">
                <a:solidFill>
                  <a:srgbClr val="000000"/>
                </a:solidFill>
                <a:effectLst/>
                <a:latin typeface="Encode Sans"/>
              </a:rPr>
              <a:t>Bajt</a:t>
            </a: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 je základná jednotka počítačových informácií a skladá sa z 8, 16, 32, 64 bitov, </a:t>
            </a:r>
          </a:p>
          <a:p>
            <a:pPr marL="0" indent="0">
              <a:buNone/>
            </a:pPr>
            <a:r>
              <a:rPr lang="sk-SK" b="1" dirty="0">
                <a:solidFill>
                  <a:srgbClr val="000000"/>
                </a:solidFill>
                <a:latin typeface="Encode Sans"/>
              </a:rPr>
              <a:t>B</a:t>
            </a:r>
            <a:r>
              <a:rPr lang="sk-SK" b="1" i="0" dirty="0">
                <a:solidFill>
                  <a:srgbClr val="000000"/>
                </a:solidFill>
                <a:effectLst/>
                <a:latin typeface="Encode Sans"/>
              </a:rPr>
              <a:t>it</a:t>
            </a: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 je elementárna bunka schopná niesť iba informácie "0" alebo "1". </a:t>
            </a:r>
          </a:p>
          <a:p>
            <a:pPr marL="0" indent="0">
              <a:buNone/>
            </a:pPr>
            <a:r>
              <a:rPr lang="sk-SK" b="0" i="0" dirty="0">
                <a:solidFill>
                  <a:srgbClr val="000000"/>
                </a:solidFill>
                <a:effectLst/>
                <a:latin typeface="Encode Sans"/>
              </a:rPr>
              <a:t>Napríklad kapacita pamäťovej karty je daná počtom bajtov, ktoré je karta schopná niesť. </a:t>
            </a:r>
          </a:p>
          <a:p>
            <a:pPr marL="0" indent="0">
              <a:buNone/>
            </a:pPr>
            <a:r>
              <a:rPr lang="sk-SK" b="0" i="1" dirty="0">
                <a:solidFill>
                  <a:srgbClr val="000000"/>
                </a:solidFill>
                <a:effectLst/>
                <a:latin typeface="Encode Sans"/>
              </a:rPr>
              <a:t>Farebné rozlíšenie určuje celkový počet farieb, ktoré môžu existovať v obrázku. </a:t>
            </a:r>
          </a:p>
          <a:p>
            <a:pPr marL="0" indent="0">
              <a:buNone/>
            </a:pPr>
            <a:r>
              <a:rPr lang="sk-SK" i="1" dirty="0">
                <a:solidFill>
                  <a:srgbClr val="000000"/>
                </a:solidFill>
                <a:latin typeface="Encode Sans"/>
              </a:rPr>
              <a:t>Keď je n</a:t>
            </a:r>
            <a:r>
              <a:rPr lang="sk-SK" b="0" i="1" dirty="0">
                <a:solidFill>
                  <a:srgbClr val="000000"/>
                </a:solidFill>
                <a:effectLst/>
                <a:latin typeface="Encode Sans"/>
              </a:rPr>
              <a:t>ízky počet možných farieb (obrázok) vedie to k neplynulým prechodom, a tak sa nedostatok farieb najčastejšie objavuje na oblohe, na jednotnom pozadí atď.</a:t>
            </a:r>
            <a:endParaRPr lang="sk-SK" b="0" i="0" dirty="0">
              <a:solidFill>
                <a:srgbClr val="000000"/>
              </a:solidFill>
              <a:effectLst/>
              <a:latin typeface="Encode Sans"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B197BE9-1931-AAA3-C379-CFCE713D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6CDB935-C53D-6682-CBDB-BD908196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51EA656-5D4B-19F6-1C8A-B1B7AA3F7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36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831413-C387-451D-FC06-A781DAC94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555555"/>
                </a:solidFill>
                <a:latin typeface="Encode Sans"/>
              </a:rPr>
              <a:t>Farebná hĺbka</a:t>
            </a: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09C56FC-2705-64D9-56C0-BCA152CBA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BB625EE-E0A1-8314-66DC-588D2AB6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3E0B28F-256E-9405-9B63-BA0668CB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15</a:t>
            </a:fld>
            <a:endParaRPr lang="en-US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EFBA8688-624A-51F7-6F3A-3161E596FF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359" y="1986197"/>
            <a:ext cx="6133111" cy="4211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10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18BBD-6D83-1D7B-A9F3-8933D186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Farebná hĺbka pixel, bity, bajty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522A3E5-E121-4D85-202C-7E372FAB1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b="0" i="0" dirty="0">
                <a:solidFill>
                  <a:srgbClr val="474747"/>
                </a:solidFill>
                <a:effectLst/>
                <a:latin typeface="Encode Sans"/>
              </a:rPr>
              <a:t>Pre čiernobiele obrázky - každý pixel sa zvyčajne skladá z </a:t>
            </a:r>
            <a:r>
              <a:rPr lang="sk-SK" sz="2400" b="0" i="0" dirty="0">
                <a:solidFill>
                  <a:srgbClr val="040C28"/>
                </a:solidFill>
                <a:effectLst/>
                <a:latin typeface="Encode Sans"/>
              </a:rPr>
              <a:t>8 bitov (1 bajt) </a:t>
            </a:r>
          </a:p>
          <a:p>
            <a:r>
              <a:rPr lang="sk-SK" sz="2400" b="0" i="0" dirty="0">
                <a:solidFill>
                  <a:srgbClr val="474747"/>
                </a:solidFill>
                <a:effectLst/>
                <a:latin typeface="Encode Sans"/>
              </a:rPr>
              <a:t>Pre farebné obrázky, ak sa používa farebná schéma RGB (červená, zelená, modrá), tak </a:t>
            </a:r>
            <a:r>
              <a:rPr lang="sk-SK" sz="2400" dirty="0">
                <a:solidFill>
                  <a:srgbClr val="474747"/>
                </a:solidFill>
                <a:latin typeface="Encode Sans"/>
              </a:rPr>
              <a:t>p</a:t>
            </a:r>
            <a:r>
              <a:rPr lang="sk-SK" sz="2400" b="0" i="0" dirty="0">
                <a:solidFill>
                  <a:srgbClr val="474747"/>
                </a:solidFill>
                <a:effectLst/>
                <a:latin typeface="Encode Sans"/>
              </a:rPr>
              <a:t>re každú farbu sa použije jeden bajt , čiže (3x8), teda24 bitov (3 bajty) na pixel.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V tomto prípade hovoríme </a:t>
            </a:r>
            <a:r>
              <a:rPr lang="sk-SK" sz="2400" b="1" i="0" dirty="0">
                <a:solidFill>
                  <a:srgbClr val="000000"/>
                </a:solidFill>
                <a:effectLst/>
                <a:latin typeface="Encode Sans"/>
              </a:rPr>
              <a:t>o farebnej hĺbke 8 bitov na kanál alebo 3x8 = 24 bitov na pixel </a:t>
            </a:r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(24 </a:t>
            </a:r>
            <a:r>
              <a:rPr lang="sk-SK" sz="2400" b="0" i="0" dirty="0" err="1">
                <a:solidFill>
                  <a:srgbClr val="000000"/>
                </a:solidFill>
                <a:effectLst/>
                <a:latin typeface="Encode Sans"/>
              </a:rPr>
              <a:t>bpp</a:t>
            </a:r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 = bit na pixel). </a:t>
            </a:r>
          </a:p>
          <a:p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V odbornej praxi to však často nestačí, preto sa používa vyššia farebná hĺbka, </a:t>
            </a:r>
            <a:r>
              <a:rPr lang="sk-SK" sz="2400" b="0" i="0" dirty="0" err="1">
                <a:solidFill>
                  <a:srgbClr val="000000"/>
                </a:solidFill>
                <a:effectLst/>
                <a:latin typeface="Encode Sans"/>
              </a:rPr>
              <a:t>t.j</a:t>
            </a:r>
            <a:r>
              <a:rPr lang="sk-SK" sz="2400" b="0" i="0" dirty="0">
                <a:solidFill>
                  <a:srgbClr val="000000"/>
                </a:solidFill>
                <a:effectLst/>
                <a:latin typeface="Encode Sans"/>
              </a:rPr>
              <a:t>. </a:t>
            </a:r>
            <a:r>
              <a:rPr lang="sk-SK" sz="2400" b="1" i="0" dirty="0">
                <a:solidFill>
                  <a:srgbClr val="000000"/>
                </a:solidFill>
                <a:effectLst/>
                <a:latin typeface="Encode Sans"/>
              </a:rPr>
              <a:t>16 bitov (2 bajty) na kanál, </a:t>
            </a:r>
            <a:r>
              <a:rPr lang="sk-SK" sz="2400" b="1" i="0" dirty="0" err="1">
                <a:solidFill>
                  <a:srgbClr val="000000"/>
                </a:solidFill>
                <a:effectLst/>
                <a:latin typeface="Encode Sans"/>
              </a:rPr>
              <a:t>t.j</a:t>
            </a:r>
            <a:r>
              <a:rPr lang="sk-SK" sz="2400" b="1" i="0" dirty="0">
                <a:solidFill>
                  <a:srgbClr val="000000"/>
                </a:solidFill>
                <a:effectLst/>
                <a:latin typeface="Encode Sans"/>
              </a:rPr>
              <a:t>. 3x16=48 bitov na pixel (</a:t>
            </a:r>
            <a:r>
              <a:rPr lang="sk-SK" sz="2400" b="1" i="0" dirty="0" err="1">
                <a:solidFill>
                  <a:srgbClr val="000000"/>
                </a:solidFill>
                <a:effectLst/>
                <a:latin typeface="Encode Sans"/>
              </a:rPr>
              <a:t>bpp</a:t>
            </a:r>
            <a:r>
              <a:rPr lang="sk-SK" sz="2400" b="1" i="0" dirty="0">
                <a:solidFill>
                  <a:srgbClr val="000000"/>
                </a:solidFill>
                <a:effectLst/>
                <a:latin typeface="Encode Sans"/>
              </a:rPr>
              <a:t>).</a:t>
            </a:r>
            <a:endParaRPr lang="sk-SK" sz="2400" b="1" dirty="0">
              <a:latin typeface="Encode Sans"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8306A28-AA56-C6F3-0618-C688E67D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7F0CFE2-4EAB-0B92-C2A8-3F245D66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3FC4234-B0E2-FC60-D012-C71A7B983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9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FA4BBC-848F-75C4-E1AB-4840343B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Pixely v transkripcii 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7D84145-9169-ED87-C2B5-E8054952B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B0033D3-A8D3-45DC-F0DF-6307B2343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7D1B8E0-C038-B06D-2A99-828C7C53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17</a:t>
            </a:fld>
            <a:endParaRPr lang="en-US"/>
          </a:p>
        </p:txBody>
      </p:sp>
      <p:pic>
        <p:nvPicPr>
          <p:cNvPr id="7" name="Zástupný objekt pre obsah 6">
            <a:extLst>
              <a:ext uri="{FF2B5EF4-FFF2-40B4-BE49-F238E27FC236}">
                <a16:creationId xmlns:a16="http://schemas.microsoft.com/office/drawing/2014/main" id="{E05686BA-6FE5-E2BD-8754-35E27B7B10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760" y="2253666"/>
            <a:ext cx="8342055" cy="391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14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ADAC43-840B-1C93-3E2F-EA01AC69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221E1F"/>
                </a:solidFill>
                <a:latin typeface="Helvetica" pitchFamily="2" charset="0"/>
              </a:rPr>
              <a:t>Príklad štruktúry </a:t>
            </a:r>
            <a:r>
              <a:rPr lang="sk-SK" dirty="0" err="1">
                <a:solidFill>
                  <a:srgbClr val="221E1F"/>
                </a:solidFill>
                <a:latin typeface="Helvetica" pitchFamily="2" charset="0"/>
              </a:rPr>
              <a:t>konvolučnej</a:t>
            </a:r>
            <a:r>
              <a:rPr lang="sk-SK" dirty="0">
                <a:solidFill>
                  <a:srgbClr val="221E1F"/>
                </a:solidFill>
                <a:latin typeface="Helvetica" pitchFamily="2" charset="0"/>
              </a:rPr>
              <a:t> siete</a:t>
            </a:r>
            <a:br>
              <a:rPr lang="sk-SK" dirty="0">
                <a:solidFill>
                  <a:srgbClr val="221E1F"/>
                </a:solidFill>
                <a:latin typeface="Helvetica" pitchFamily="2" charset="0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3B916B-0DD1-E55D-454E-63F93E104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Historické staré a vzácne tlače, strojopisy a hlavne rukopisy spravidla nie je možné uspokojivo transkribovať. Prichádza na pomoc umelá inteligencia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V snahách sprístupniť historické písomné dedičstvo sa koncentruje pozornosť výskumníkov </a:t>
            </a:r>
            <a:r>
              <a:rPr lang="sk-SK" sz="2800" dirty="0">
                <a:solidFill>
                  <a:srgbClr val="221E1F"/>
                </a:solidFill>
                <a:effectLst/>
                <a:latin typeface="Calibri" panose="020F0502020204030204" pitchFamily="34" charset="0"/>
              </a:rPr>
              <a:t>na </a:t>
            </a:r>
            <a:r>
              <a:rPr lang="sk-SK" sz="2800" i="1" dirty="0">
                <a:solidFill>
                  <a:srgbClr val="221E1F"/>
                </a:solidFill>
                <a:effectLst/>
                <a:latin typeface="Helvetica" pitchFamily="2" charset="0"/>
              </a:rPr>
              <a:t>transkripciu </a:t>
            </a: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a strojové učenie s použitím </a:t>
            </a:r>
            <a:r>
              <a:rPr lang="sk-SK" sz="2800" i="1" dirty="0" err="1">
                <a:solidFill>
                  <a:srgbClr val="221E1F"/>
                </a:solidFill>
                <a:effectLst/>
                <a:latin typeface="Helvetica" pitchFamily="2" charset="0"/>
              </a:rPr>
              <a:t>konvolučných</a:t>
            </a:r>
            <a:r>
              <a:rPr lang="sk-SK" sz="2800" i="1" dirty="0">
                <a:solidFill>
                  <a:srgbClr val="221E1F"/>
                </a:solidFill>
                <a:effectLst/>
                <a:latin typeface="Helvetica" pitchFamily="2" charset="0"/>
              </a:rPr>
              <a:t> neurónových sietí</a:t>
            </a:r>
            <a:endParaRPr lang="sk-SK" sz="2800" dirty="0">
              <a:solidFill>
                <a:srgbClr val="221E1F"/>
              </a:solidFill>
              <a:effectLst/>
              <a:latin typeface="Helvetica" pitchFamily="2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Ide o proces, v ktorom sa nasnímaný </a:t>
            </a:r>
            <a:r>
              <a:rPr lang="sk-SK" sz="2800" i="1" dirty="0">
                <a:solidFill>
                  <a:srgbClr val="221E1F"/>
                </a:solidFill>
                <a:effectLst/>
                <a:latin typeface="Helvetica" pitchFamily="2" charset="0"/>
              </a:rPr>
              <a:t>obrázok </a:t>
            </a: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mení na </a:t>
            </a:r>
            <a:r>
              <a:rPr lang="sk-SK" sz="2800" i="1" dirty="0">
                <a:solidFill>
                  <a:srgbClr val="221E1F"/>
                </a:solidFill>
                <a:effectLst/>
                <a:latin typeface="Helvetica" pitchFamily="2" charset="0"/>
              </a:rPr>
              <a:t>text</a:t>
            </a:r>
            <a:r>
              <a:rPr lang="sk-SK" sz="2800" dirty="0">
                <a:solidFill>
                  <a:srgbClr val="221E1F"/>
                </a:solidFill>
                <a:effectLst/>
                <a:latin typeface="Helvetica" pitchFamily="2" charset="0"/>
              </a:rPr>
              <a:t>. </a:t>
            </a:r>
            <a:endParaRPr lang="sk-SK" sz="2800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0A62639-12F5-2897-D454-78D28254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01AF499-700D-E4BC-C195-0F1C9DAA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CA78743-DDD5-F64A-D985-CCD93E035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59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76464E-6940-4842-9C85-9F034678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678493"/>
          </a:xfrm>
        </p:spPr>
        <p:txBody>
          <a:bodyPr/>
          <a:lstStyle/>
          <a:p>
            <a:r>
              <a:rPr lang="sk-SK" dirty="0" err="1"/>
              <a:t>Konvolúcia</a:t>
            </a:r>
            <a:r>
              <a:rPr lang="sk-SK" dirty="0"/>
              <a:t> v transkripcii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88C9C04-4A24-B588-3E79-E9FEB8007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652632"/>
            <a:ext cx="10442448" cy="44091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Obrázok ilustruje vysvetlenie procesu fungovania </a:t>
            </a:r>
            <a:r>
              <a:rPr lang="sk-SK" dirty="0" err="1"/>
              <a:t>konvolučnej</a:t>
            </a:r>
            <a:r>
              <a:rPr lang="sk-SK" dirty="0"/>
              <a:t> siete </a:t>
            </a:r>
          </a:p>
          <a:p>
            <a:pPr marL="0" indent="0">
              <a:buNone/>
            </a:pPr>
            <a:r>
              <a:rPr lang="sk-SK" dirty="0"/>
              <a:t>Aby mohol byť obrázok spracovaný počítačom napr. v transkripcii, musia sa obrazové informácie, teda </a:t>
            </a:r>
            <a:r>
              <a:rPr lang="sk-SK" b="1" dirty="0"/>
              <a:t>pixely</a:t>
            </a:r>
            <a:r>
              <a:rPr lang="sk-SK" dirty="0"/>
              <a:t> previesť do </a:t>
            </a:r>
            <a:r>
              <a:rPr lang="sk-SK" b="1" dirty="0"/>
              <a:t>číselnej formy</a:t>
            </a:r>
            <a:r>
              <a:rPr lang="sk-SK" dirty="0"/>
              <a:t>.</a:t>
            </a:r>
          </a:p>
          <a:p>
            <a:pPr marL="0" indent="0">
              <a:buNone/>
            </a:pPr>
            <a:r>
              <a:rPr lang="sk-SK" dirty="0"/>
              <a:t>Na vstupe (</a:t>
            </a:r>
            <a:r>
              <a:rPr lang="sk-SK" dirty="0" err="1"/>
              <a:t>Input</a:t>
            </a:r>
            <a:r>
              <a:rPr lang="sk-SK" dirty="0"/>
              <a:t>) procesu rozpoznávania nejakého predmetu, napríklad písma, tváre, zvieraťa, auta sú </a:t>
            </a:r>
            <a:r>
              <a:rPr lang="sk-SK" b="1" dirty="0"/>
              <a:t>pixely</a:t>
            </a:r>
            <a:r>
              <a:rPr lang="sk-SK" dirty="0"/>
              <a:t> obrázka. </a:t>
            </a:r>
          </a:p>
          <a:p>
            <a:pPr marL="0" indent="0">
              <a:buNone/>
            </a:pPr>
            <a:r>
              <a:rPr lang="sk-SK" dirty="0"/>
              <a:t>Vstupný obraz má rozlíšenie 48 x'48. Z neho sa vyberajú pixely. </a:t>
            </a:r>
          </a:p>
          <a:p>
            <a:pPr marL="0" indent="0">
              <a:buNone/>
            </a:pPr>
            <a:r>
              <a:rPr lang="sk-SK" dirty="0"/>
              <a:t>Potom sa postupne použijú množiny filtrov (Mapy funkcií - Feature </a:t>
            </a:r>
            <a:r>
              <a:rPr lang="sk-SK" dirty="0" err="1"/>
              <a:t>Maps</a:t>
            </a:r>
            <a:r>
              <a:rPr lang="sk-SK" dirty="0"/>
              <a:t>) na extrahovanie lokálnych obrazových príznakov prostredníctvom operácie </a:t>
            </a:r>
            <a:r>
              <a:rPr lang="sk-SK" dirty="0" err="1"/>
              <a:t>konvolúcia</a:t>
            </a:r>
            <a:r>
              <a:rPr lang="sk-SK" dirty="0"/>
              <a:t> (</a:t>
            </a:r>
            <a:r>
              <a:rPr lang="sk-SK" dirty="0" err="1"/>
              <a:t>convolution</a:t>
            </a:r>
            <a:r>
              <a:rPr lang="sk-SK" dirty="0"/>
              <a:t>), čo je matematická operácia. </a:t>
            </a:r>
          </a:p>
          <a:p>
            <a:pPr marL="0" indent="0">
              <a:buNone/>
            </a:pPr>
            <a:r>
              <a:rPr lang="sk-SK" dirty="0"/>
              <a:t>Filtre sú v podstate masky, ktoré sú „prehodené“ cez obrázok, aby sa zistilo, či im niečo vyhovuje. </a:t>
            </a:r>
          </a:p>
          <a:p>
            <a:pPr marL="0" indent="0">
              <a:buNone/>
            </a:pPr>
            <a:r>
              <a:rPr lang="sk-SK" dirty="0"/>
              <a:t>Konečný súbor funkcií sa potom vloží do husto pripojenej siete, odkiaľ pochádza skutočná univerzálna predikčná sila tohto algoritmu (</a:t>
            </a:r>
            <a:r>
              <a:rPr lang="sk-SK" dirty="0" err="1"/>
              <a:t>classification</a:t>
            </a:r>
            <a:r>
              <a:rPr lang="sk-SK" dirty="0"/>
              <a:t>). </a:t>
            </a:r>
          </a:p>
          <a:p>
            <a:pPr marL="0" indent="0">
              <a:buNone/>
            </a:pPr>
            <a:r>
              <a:rPr lang="sk-SK" dirty="0"/>
              <a:t>Takáto sieť sa môže naučiť </a:t>
            </a:r>
            <a:r>
              <a:rPr lang="sk-SK" dirty="0" err="1"/>
              <a:t>aproximovať</a:t>
            </a:r>
            <a:r>
              <a:rPr lang="sk-SK" dirty="0"/>
              <a:t> akúkoľvek primerane dobre vycvičenú funkciu s ľubovoľnou presnosťou, pokiaľ je sieť dostatočne veľká. </a:t>
            </a:r>
          </a:p>
          <a:p>
            <a:pPr marL="0" indent="0">
              <a:buNone/>
            </a:pPr>
            <a:r>
              <a:rPr lang="sk-SK" dirty="0"/>
              <a:t>V prípade transkripcie rukopisov to prakticky znamená, že na cvičenie modelu je potrebný veľký súbor cvičných dát. </a:t>
            </a:r>
          </a:p>
          <a:p>
            <a:pPr marL="0" indent="0">
              <a:buNone/>
            </a:pPr>
            <a:r>
              <a:rPr lang="sk-SK" dirty="0"/>
              <a:t>Otázka je, aký veľký by ten súbor mal byť, aby výsledky transkripcie boli čo najpresnejšie. </a:t>
            </a:r>
          </a:p>
          <a:p>
            <a:pPr marL="0" indent="0">
              <a:buNone/>
            </a:pPr>
            <a:r>
              <a:rPr lang="sk-SK" dirty="0"/>
              <a:t>Na základe rozdielu medzi predpoveďou modelu a „</a:t>
            </a:r>
            <a:r>
              <a:rPr lang="sk-SK" dirty="0" err="1"/>
              <a:t>ground</a:t>
            </a:r>
            <a:r>
              <a:rPr lang="sk-SK" dirty="0"/>
              <a:t> </a:t>
            </a:r>
            <a:r>
              <a:rPr lang="sk-SK" dirty="0" err="1"/>
              <a:t>truth</a:t>
            </a:r>
            <a:r>
              <a:rPr lang="sk-SK" dirty="0"/>
              <a:t>“ sa parametre vo vnútri siete aktualizujú iteratívne. </a:t>
            </a:r>
          </a:p>
          <a:p>
            <a:pPr marL="0" indent="0">
              <a:buNone/>
            </a:pPr>
            <a:r>
              <a:rPr lang="sk-SK" dirty="0"/>
              <a:t>Po dokončení cvičenia je možné rozpoznať nové obrázky pri pohľade na výstup, ktorý ukazuje najpresnejšiu aktiváciu.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92C5C6A-E318-9122-9129-6A1F6A10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B96F61C-6577-4FA9-A08B-0BEC6FA80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17BC39-A7A5-44A6-D7B0-FA3D2FBD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5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01B853-14E2-F4BF-A9CE-C8C0A702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846272"/>
          </a:xfrm>
        </p:spPr>
        <p:txBody>
          <a:bodyPr/>
          <a:lstStyle/>
          <a:p>
            <a:r>
              <a:rPr lang="sk-SK" dirty="0">
                <a:latin typeface="+mn-lt"/>
              </a:rPr>
              <a:t>Snímanie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8CF9A82-C33E-B77E-F621-A424AAF12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Snímanie je jeden z procesov digitalizácie. 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Vykonáva sa pomocou vhodného technického zariadenia na digitalizáciu, 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Konkrétne sú to </a:t>
            </a:r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zariadenia na zachytenie </a:t>
            </a:r>
            <a:r>
              <a:rPr lang="sk-SK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digitálneho obrazu </a:t>
            </a:r>
          </a:p>
          <a:p>
            <a:pPr lvl="1"/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digitálne fotoaparáty</a:t>
            </a:r>
          </a:p>
          <a:p>
            <a:pPr lvl="1"/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kamery, </a:t>
            </a:r>
          </a:p>
          <a:p>
            <a:pPr lvl="1"/>
            <a:r>
              <a:rPr lang="sk-SK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sk-SK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nižné skenery, </a:t>
            </a:r>
          </a:p>
          <a:p>
            <a:pPr lvl="1"/>
            <a:r>
              <a:rPr lang="sk-SK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iné skenery.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425102-6910-1784-5CC6-7B03CBD7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38F7796-3D99-B1A7-C0B2-696E9115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35183CF-E81F-D096-F496-5024D54E0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2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4B870-2142-C7AD-8ABE-DFAC98E13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Snímanie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61C55DA-05D8-A396-128E-5BA22329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A9C1F3C-D925-0782-CED3-467C73C8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8D508A5-9238-1D05-11BF-C3EB9437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3</a:t>
            </a:fld>
            <a:endParaRPr lang="en-US"/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6F1EC53D-D828-8DFE-6B66-BF774CCF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854174"/>
            <a:ext cx="10442448" cy="4207630"/>
          </a:xfrm>
        </p:spPr>
        <p:txBody>
          <a:bodyPr/>
          <a:lstStyle/>
          <a:p>
            <a:r>
              <a:rPr lang="sk-SK" dirty="0"/>
              <a:t>Snímanie vo verejných informačných inštitúciách – v súlade s právnymi predpismi </a:t>
            </a:r>
          </a:p>
          <a:p>
            <a:r>
              <a:rPr lang="sk-SK" dirty="0"/>
              <a:t>V archíve je možné so súhlasom vedenia archívu (</a:t>
            </a:r>
            <a:r>
              <a:rPr lang="sk-SK" dirty="0" err="1"/>
              <a:t>bádateľne</a:t>
            </a:r>
            <a:r>
              <a:rPr lang="sk-SK" dirty="0"/>
              <a:t>) snímanie archívnych dokumentov </a:t>
            </a:r>
          </a:p>
          <a:p>
            <a:r>
              <a:rPr lang="sk-SK" dirty="0"/>
              <a:t>klasickou kamerou a digitálnou kamerou (ďalej len "kamera") a fotografickou technikou</a:t>
            </a:r>
          </a:p>
          <a:p>
            <a:r>
              <a:rPr lang="sk-SK" dirty="0"/>
              <a:t>na účely automatickej transkripcie, pokiaľ je to možné, použijeme dokumenty nasnímané profesionálnymi skenermi a obrazmi v najvyššej dosiahnuteľnej kvalite</a:t>
            </a:r>
          </a:p>
          <a:p>
            <a:r>
              <a:rPr lang="sk-SK" dirty="0"/>
              <a:t>minimálna kvalita skenovania by mala byť 300 DPI</a:t>
            </a:r>
          </a:p>
          <a:p>
            <a:r>
              <a:rPr lang="sk-SK" dirty="0"/>
              <a:t>nakoľko pri historických rukopisoch ide </a:t>
            </a:r>
            <a:r>
              <a:rPr lang="sk-SK" i="1" dirty="0"/>
              <a:t>de </a:t>
            </a:r>
            <a:r>
              <a:rPr lang="sk-SK" i="1" dirty="0" err="1"/>
              <a:t>facto</a:t>
            </a:r>
            <a:r>
              <a:rPr lang="sk-SK" i="1" dirty="0"/>
              <a:t> </a:t>
            </a:r>
            <a:r>
              <a:rPr lang="sk-SK" dirty="0"/>
              <a:t>o grafiku, je vhodné skenovať vo vyššej kvalite. </a:t>
            </a:r>
          </a:p>
          <a:p>
            <a:r>
              <a:rPr lang="sk-SK" dirty="0"/>
              <a:t>pre platformu </a:t>
            </a:r>
            <a:r>
              <a:rPr lang="sk-SK" dirty="0" err="1"/>
              <a:t>Transkribus</a:t>
            </a:r>
            <a:r>
              <a:rPr lang="sk-SK" dirty="0"/>
              <a:t> je možné snímať dokumenty do </a:t>
            </a:r>
            <a:r>
              <a:rPr lang="sk-SK" dirty="0" err="1"/>
              <a:t>fomátu</a:t>
            </a:r>
            <a:r>
              <a:rPr lang="sk-SK" dirty="0"/>
              <a:t> veľkosti A3 zariadením </a:t>
            </a:r>
            <a:r>
              <a:rPr lang="sk-SK" b="1" dirty="0" err="1"/>
              <a:t>ScanTent</a:t>
            </a:r>
            <a:r>
              <a:rPr lang="sk-SK" b="1" dirty="0"/>
              <a:t> </a:t>
            </a:r>
            <a:r>
              <a:rPr lang="sk-SK" dirty="0"/>
              <a:t>so softvérom </a:t>
            </a:r>
            <a:r>
              <a:rPr lang="sk-SK" b="1" dirty="0" err="1"/>
              <a:t>DocScan</a:t>
            </a:r>
            <a:r>
              <a:rPr lang="sk-SK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768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6C520-3D6F-6E62-5869-24FC630B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Formáty obrázkov : Formát JPG, JPEG.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009FCB4-9FEA-A510-5108-49B00A220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1921080"/>
            <a:ext cx="10442448" cy="4140724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Najrozšírenejší je formát, ktorý sa vyskytuje s príponou .</a:t>
            </a:r>
            <a:r>
              <a:rPr lang="sk-SK" dirty="0" err="1">
                <a:solidFill>
                  <a:schemeClr val="tx1"/>
                </a:solidFill>
              </a:rPr>
              <a:t>jpg</a:t>
            </a:r>
            <a:r>
              <a:rPr lang="sk-SK" dirty="0">
                <a:solidFill>
                  <a:schemeClr val="tx1"/>
                </a:solidFill>
              </a:rPr>
              <a:t>, .</a:t>
            </a:r>
            <a:r>
              <a:rPr lang="sk-SK" dirty="0" err="1">
                <a:solidFill>
                  <a:schemeClr val="tx1"/>
                </a:solidFill>
              </a:rPr>
              <a:t>jpeg</a:t>
            </a:r>
            <a:r>
              <a:rPr lang="sk-SK" dirty="0">
                <a:solidFill>
                  <a:schemeClr val="tx1"/>
                </a:solidFill>
              </a:rPr>
              <a:t> alebo .JPG, .JPEG. </a:t>
            </a:r>
          </a:p>
          <a:p>
            <a:r>
              <a:rPr lang="sk-SK" dirty="0">
                <a:solidFill>
                  <a:schemeClr val="tx1"/>
                </a:solidFill>
              </a:rPr>
              <a:t>Medzi nimi nie je žiadny rozdiel.</a:t>
            </a:r>
          </a:p>
          <a:p>
            <a:r>
              <a:rPr lang="sk-SK" dirty="0">
                <a:solidFill>
                  <a:schemeClr val="tx1"/>
                </a:solidFill>
              </a:rPr>
              <a:t> V tomto formáte ukladajú súbory všetky fotoaparáty aj mobilné zariadenia, ak používame napríklad </a:t>
            </a:r>
            <a:r>
              <a:rPr lang="sk-SK" dirty="0" err="1">
                <a:solidFill>
                  <a:schemeClr val="tx1"/>
                </a:solidFill>
              </a:rPr>
              <a:t>DocScan</a:t>
            </a:r>
            <a:r>
              <a:rPr lang="sk-SK" dirty="0">
                <a:solidFill>
                  <a:schemeClr val="tx1"/>
                </a:solidFill>
              </a:rPr>
              <a:t>. </a:t>
            </a:r>
          </a:p>
          <a:p>
            <a:r>
              <a:rPr lang="sk-SK" dirty="0">
                <a:solidFill>
                  <a:schemeClr val="tx1"/>
                </a:solidFill>
              </a:rPr>
              <a:t>V niektorých aparátoch je možné voliť jeden formát alebo snímanie v dvoch formátoch JPG a RAW, ARW. </a:t>
            </a:r>
          </a:p>
          <a:p>
            <a:r>
              <a:rPr lang="sk-SK" dirty="0">
                <a:solidFill>
                  <a:schemeClr val="tx1"/>
                </a:solidFill>
              </a:rPr>
              <a:t>Výhodou formátu JPG je, že sa obrázok dá zobraziť prakticky v každom zariadení - v mobilnom telefóne, televízore alebo vo webovom prehliadači. </a:t>
            </a:r>
          </a:p>
          <a:p>
            <a:r>
              <a:rPr lang="sk-SK" dirty="0">
                <a:solidFill>
                  <a:schemeClr val="tx1"/>
                </a:solidFill>
              </a:rPr>
              <a:t>Zaberá málo miesta na disku, je úsporný, pretože ide o kompresiu so stratou. </a:t>
            </a:r>
          </a:p>
          <a:p>
            <a:r>
              <a:rPr lang="sk-SK" dirty="0">
                <a:solidFill>
                  <a:schemeClr val="tx1"/>
                </a:solidFill>
              </a:rPr>
              <a:t>Nevýhodou tohto formátu je, že každou úpravou obrázok stráca kvalitu pri každom uložení. </a:t>
            </a:r>
          </a:p>
          <a:p>
            <a:r>
              <a:rPr lang="sk-SK" dirty="0">
                <a:solidFill>
                  <a:schemeClr val="tx1"/>
                </a:solidFill>
              </a:rPr>
              <a:t>V projektoch transkripcie používame na snímanie mobilnými zariadeniami formát JPG na archivovanie a v transkripcii spravidla pracujeme s derivovaným formátom PDF.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F454206-9C5C-1C5E-C88B-F48611878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A190BC-6058-5B5B-B882-7053BF64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C836418-C729-CBCF-1263-2508F36A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62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0F9246-D8C8-62B4-7A9B-AB964B020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Formáty obrázkov : Formát RAW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73ADAB8-F593-B9DE-D861-DDD99ABBF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400" dirty="0"/>
              <a:t>znamená, že nasnímaný súbor je „surový“, nespracovaný </a:t>
            </a:r>
          </a:p>
          <a:p>
            <a:r>
              <a:rPr lang="sk-SK" sz="2400" dirty="0"/>
              <a:t>dáta nie sú komprimované. </a:t>
            </a:r>
          </a:p>
          <a:p>
            <a:r>
              <a:rPr lang="sk-SK" sz="2400" dirty="0"/>
              <a:t>dáta v tomto formáte sú veľmi veľké a na ich spracovanie je potrebný špeciálny softvér, </a:t>
            </a:r>
          </a:p>
          <a:p>
            <a:pPr lvl="1"/>
            <a:r>
              <a:rPr lang="sk-SK" sz="2400" dirty="0"/>
              <a:t>napríklad komerčný </a:t>
            </a:r>
            <a:r>
              <a:rPr lang="sk-SK" sz="2400" dirty="0" err="1"/>
              <a:t>Zoner</a:t>
            </a:r>
            <a:r>
              <a:rPr lang="sk-SK" sz="2400" dirty="0"/>
              <a:t> </a:t>
            </a:r>
            <a:r>
              <a:rPr lang="sk-SK" sz="2400" dirty="0" err="1"/>
              <a:t>Photo</a:t>
            </a:r>
            <a:r>
              <a:rPr lang="sk-SK" sz="2400" dirty="0"/>
              <a:t> </a:t>
            </a:r>
            <a:r>
              <a:rPr lang="sk-SK" sz="2400" dirty="0" err="1"/>
              <a:t>Studio</a:t>
            </a:r>
            <a:r>
              <a:rPr lang="sk-SK" sz="2400" dirty="0"/>
              <a:t> alebo </a:t>
            </a:r>
            <a:r>
              <a:rPr lang="sk-SK" sz="2400" dirty="0" err="1"/>
              <a:t>open</a:t>
            </a:r>
            <a:r>
              <a:rPr lang="sk-SK" sz="2400" dirty="0"/>
              <a:t> </a:t>
            </a:r>
            <a:r>
              <a:rPr lang="sk-SK" sz="2400" dirty="0" err="1"/>
              <a:t>source</a:t>
            </a:r>
            <a:r>
              <a:rPr lang="sk-SK" sz="2400" dirty="0"/>
              <a:t> </a:t>
            </a:r>
            <a:r>
              <a:rPr lang="sk-SK" sz="2400" dirty="0" err="1"/>
              <a:t>FastStone</a:t>
            </a:r>
            <a:r>
              <a:rPr lang="sk-SK" sz="2400" dirty="0"/>
              <a:t> Image </a:t>
            </a:r>
            <a:r>
              <a:rPr lang="sk-SK" sz="2400" dirty="0" err="1"/>
              <a:t>Viewer</a:t>
            </a:r>
            <a:r>
              <a:rPr lang="sk-SK" sz="2400" dirty="0"/>
              <a:t>. </a:t>
            </a:r>
          </a:p>
          <a:p>
            <a:r>
              <a:rPr lang="sk-SK" sz="2400" dirty="0"/>
              <a:t>výsledné obrázky majú vysokú kvalitu a sú po úprave hodné na kvalitné editovanie.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C4551DF-50D4-84E1-1A9D-BDB906450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840DF67-AB4A-C508-1A36-FDD37651B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DAC3DC3-FD02-B6BA-B188-7A49EB90F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5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21EDD-4747-8D23-045D-E1EFAC77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Formáty obrázkov : Formát TIFF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E64627-BF16-480E-CFDB-6301DC517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/>
              <a:t>Vyskytuje sa s príponami .</a:t>
            </a:r>
            <a:r>
              <a:rPr lang="sk-SK" sz="2000" dirty="0" err="1"/>
              <a:t>tiff</a:t>
            </a:r>
            <a:r>
              <a:rPr lang="sk-SK" sz="2000" dirty="0"/>
              <a:t>, </a:t>
            </a:r>
            <a:r>
              <a:rPr lang="sk-SK" sz="2000" dirty="0" err="1"/>
              <a:t>tif</a:t>
            </a:r>
            <a:endParaRPr lang="sk-SK" sz="2000" dirty="0"/>
          </a:p>
          <a:p>
            <a:r>
              <a:rPr lang="sk-SK" sz="2000" dirty="0"/>
              <a:t>pri ukladaní do tohto formátu spravidla nedochádza ku kompresii dát</a:t>
            </a:r>
          </a:p>
          <a:p>
            <a:r>
              <a:rPr lang="sk-SK" sz="2000" dirty="0"/>
              <a:t>ak áno, tak ide o bezstratovú kompresiu aj pri opakovanom ukladaní</a:t>
            </a:r>
          </a:p>
          <a:p>
            <a:r>
              <a:rPr lang="sk-SK" sz="2000" dirty="0"/>
              <a:t>súbor zachováva maximum informácií z formátu RAW pri editácii. </a:t>
            </a:r>
          </a:p>
          <a:p>
            <a:r>
              <a:rPr lang="sk-SK" sz="2000" dirty="0"/>
              <a:t>nevýhodou je veľkosť súborov vo formátoch TIFF. </a:t>
            </a:r>
          </a:p>
          <a:p>
            <a:r>
              <a:rPr lang="sk-SK" sz="2000" dirty="0"/>
              <a:t>v profesionálnych projektoch digitalizácie je formát TIFF najvhodnejší na dlhodobé archivovanie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78C0ED-E388-F27C-5154-69D572CBE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FF418D-FAF0-630E-2813-303E72CEC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20DD804-10E7-6B89-4962-72E1DA3A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42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346FB3-B6F4-526B-1E6E-CD21828AF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Formáty obrázkov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64FC4D0-961A-E74C-1332-B7F36949B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Väčšina snímok v projektoch digitalizácie je vo formáte JPEG, </a:t>
            </a:r>
          </a:p>
          <a:p>
            <a:r>
              <a:rPr lang="sk-SK" dirty="0"/>
              <a:t>Formát JPEG (JPG) je </a:t>
            </a:r>
            <a:r>
              <a:rPr lang="sk-SK" i="1" dirty="0"/>
              <a:t>de </a:t>
            </a:r>
            <a:r>
              <a:rPr lang="sk-SK" i="1" dirty="0" err="1"/>
              <a:t>facto</a:t>
            </a:r>
            <a:r>
              <a:rPr lang="sk-SK" i="1" dirty="0"/>
              <a:t> </a:t>
            </a:r>
            <a:r>
              <a:rPr lang="sk-SK" dirty="0"/>
              <a:t>široko používaným štandardom na ukladanie digitálnych snímok </a:t>
            </a:r>
          </a:p>
          <a:p>
            <a:r>
              <a:rPr lang="sk-SK" dirty="0"/>
              <a:t>V digitalizácii hovoríme o výsledkoch snímania – obrazy</a:t>
            </a:r>
          </a:p>
          <a:p>
            <a:pPr lvl="1"/>
            <a:r>
              <a:rPr lang="sk-SK" dirty="0"/>
              <a:t>A) </a:t>
            </a:r>
            <a:r>
              <a:rPr lang="sk-SK" dirty="0" err="1"/>
              <a:t>digitalizáty</a:t>
            </a:r>
            <a:endParaRPr lang="sk-SK" dirty="0"/>
          </a:p>
          <a:p>
            <a:pPr lvl="1"/>
            <a:r>
              <a:rPr lang="sk-SK" dirty="0"/>
              <a:t>B) digitálne faksimile</a:t>
            </a:r>
          </a:p>
          <a:p>
            <a:pPr lvl="1"/>
            <a:endParaRPr lang="sk-SK" dirty="0"/>
          </a:p>
          <a:p>
            <a:pPr lvl="1"/>
            <a:endParaRPr lang="sk-SK" dirty="0"/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81936A2-6A69-BBD6-947C-2A29F2A49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8B5C12D-F70C-99B2-2DBA-4761317F4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542011B-1E10-8E3A-49C9-2D3FBC71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81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EBCBCF-E8B3-D96E-6B9D-C764F3D4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483836"/>
          </a:xfrm>
        </p:spPr>
        <p:txBody>
          <a:bodyPr/>
          <a:lstStyle/>
          <a:p>
            <a:r>
              <a:rPr lang="sk-SK" dirty="0"/>
              <a:t>Pixel – základ pre ukladanie digitálneho obrazu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7CB7EF-4655-434A-78C8-CE5BCB0DF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b="1" dirty="0"/>
              <a:t>pixel</a:t>
            </a:r>
            <a:r>
              <a:rPr lang="sk-SK" dirty="0"/>
              <a:t> – je najmenšia jednotka obrazových informácií</a:t>
            </a:r>
          </a:p>
          <a:p>
            <a:r>
              <a:rPr lang="sk-SK" b="1" dirty="0"/>
              <a:t>pixel</a:t>
            </a:r>
            <a:r>
              <a:rPr lang="sk-SK" dirty="0"/>
              <a:t> je skratka pre prvok obrázka</a:t>
            </a:r>
          </a:p>
          <a:p>
            <a:r>
              <a:rPr lang="sk-SK" b="1" dirty="0"/>
              <a:t>skratku "</a:t>
            </a:r>
            <a:r>
              <a:rPr lang="sk-SK" b="1" dirty="0" err="1"/>
              <a:t>pix</a:t>
            </a:r>
            <a:r>
              <a:rPr lang="sk-SK" b="1" dirty="0"/>
              <a:t>" </a:t>
            </a:r>
            <a:r>
              <a:rPr lang="sk-SK" dirty="0"/>
              <a:t>znamená jednu plnofarebnú bodku obrázka. </a:t>
            </a:r>
          </a:p>
          <a:p>
            <a:r>
              <a:rPr lang="sk-SK" dirty="0"/>
              <a:t>samotný </a:t>
            </a:r>
            <a:r>
              <a:rPr lang="sk-SK" b="1" dirty="0"/>
              <a:t>pixel nemá predpísaný tvar </a:t>
            </a:r>
            <a:r>
              <a:rPr lang="sk-SK" dirty="0"/>
              <a:t>- môže byť štvorcový, kruhový alebo ľubovoľný, </a:t>
            </a:r>
          </a:p>
          <a:p>
            <a:r>
              <a:rPr lang="sk-SK" dirty="0"/>
              <a:t>predstavme si ho ako obdĺžnik, ktorý je vytvorený rozrezaním obrazu na určitý počet vertikálnych a horizontálnych segmentov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57A9DED-D32F-D00F-06C8-45E9C01F3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3E7F1F5-DF35-6A81-82DE-F2998002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B84EE8-EF04-A0F2-DB94-39EDFE36B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20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26288D-DB52-452B-803A-4AC166101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Pixel </a:t>
            </a:r>
            <a:r>
              <a:rPr lang="sk-SK" sz="1000" dirty="0"/>
              <a:t>(Podľa: </a:t>
            </a:r>
            <a:r>
              <a:rPr lang="sk-SK" sz="1000" dirty="0">
                <a:hlinkClick r:id="rId2"/>
              </a:rPr>
              <a:t>Formáty pro </a:t>
            </a:r>
            <a:r>
              <a:rPr lang="sk-SK" sz="1000" dirty="0" err="1">
                <a:hlinkClick r:id="rId2"/>
              </a:rPr>
              <a:t>ukládání</a:t>
            </a:r>
            <a:r>
              <a:rPr lang="sk-SK" sz="1000" dirty="0">
                <a:hlinkClick r:id="rId2"/>
              </a:rPr>
              <a:t> fotografií - 1.díl: základy | </a:t>
            </a:r>
            <a:r>
              <a:rPr lang="sk-SK" sz="1000" dirty="0" err="1">
                <a:hlinkClick r:id="rId2"/>
              </a:rPr>
              <a:t>Digimanie</a:t>
            </a:r>
            <a:r>
              <a:rPr lang="sk-SK" sz="1000" dirty="0"/>
              <a:t>)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D5F05C-5B51-7C39-81A0-394D3803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5/2/2024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6FF643B-DD1F-0B3C-4700-F3DCAB03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21082FD-66CC-8D9B-3569-D32A181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9</a:t>
            </a:fld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72D6A404-4014-B3CC-C3E8-AF7F94F48D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520" y="2034367"/>
            <a:ext cx="4008811" cy="402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685166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DarkSeedLeftStep">
      <a:dk1>
        <a:srgbClr val="000000"/>
      </a:dk1>
      <a:lt1>
        <a:srgbClr val="FFFFFF"/>
      </a:lt1>
      <a:dk2>
        <a:srgbClr val="37371F"/>
      </a:dk2>
      <a:lt2>
        <a:srgbClr val="E8E2E5"/>
      </a:lt2>
      <a:accent1>
        <a:srgbClr val="40B67B"/>
      </a:accent1>
      <a:accent2>
        <a:srgbClr val="35B73F"/>
      </a:accent2>
      <a:accent3>
        <a:srgbClr val="66B43F"/>
      </a:accent3>
      <a:accent4>
        <a:srgbClr val="8EAD32"/>
      </a:accent4>
      <a:accent5>
        <a:srgbClr val="B4A03F"/>
      </a:accent5>
      <a:accent6>
        <a:srgbClr val="B76B35"/>
      </a:accent6>
      <a:hlink>
        <a:srgbClr val="86852C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1454</Words>
  <Application>Microsoft Office PowerPoint</Application>
  <PresentationFormat>Širokouhlá</PresentationFormat>
  <Paragraphs>175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7" baseType="lpstr">
      <vt:lpstr>Aptos Light</vt:lpstr>
      <vt:lpstr>Arial</vt:lpstr>
      <vt:lpstr>Calibri</vt:lpstr>
      <vt:lpstr>Encode Sans</vt:lpstr>
      <vt:lpstr>Helvetica</vt:lpstr>
      <vt:lpstr>Walbaum Display</vt:lpstr>
      <vt:lpstr>Wingdings</vt:lpstr>
      <vt:lpstr>BohoVogueVTI</vt:lpstr>
      <vt:lpstr>Digitálne faximile - obraz</vt:lpstr>
      <vt:lpstr>Snímanie</vt:lpstr>
      <vt:lpstr>Snímanie</vt:lpstr>
      <vt:lpstr>Formáty obrázkov : Formát JPG, JPEG. </vt:lpstr>
      <vt:lpstr>Formáty obrázkov : Formát RAW</vt:lpstr>
      <vt:lpstr>Formáty obrázkov : Formát TIFF</vt:lpstr>
      <vt:lpstr>Formáty obrázkov </vt:lpstr>
      <vt:lpstr>Pixel – základ pre ukladanie digitálneho obrazu </vt:lpstr>
      <vt:lpstr>Pixel (Podľa: Formáty pro ukládání fotografií - 1.díl: základy | Digimanie)</vt:lpstr>
      <vt:lpstr>Rozlíšenie </vt:lpstr>
      <vt:lpstr>Príklad veľkosti pixelov pre rôzne zariadenia (médiá) </vt:lpstr>
      <vt:lpstr>Farba pixelov</vt:lpstr>
      <vt:lpstr>RGB</vt:lpstr>
      <vt:lpstr>Farebná hĺbka </vt:lpstr>
      <vt:lpstr>Farebná hĺbka</vt:lpstr>
      <vt:lpstr>Farebná hĺbka pixel, bity, bajty</vt:lpstr>
      <vt:lpstr>Pixely v transkripcii </vt:lpstr>
      <vt:lpstr>Príklad štruktúry konvolučnej siete </vt:lpstr>
      <vt:lpstr>Konvolúcia v transkripcii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Digitálne faximile - obraz</dc:title>
  <dc:creator>spravca</dc:creator>
  <cp:lastModifiedBy>spravca</cp:lastModifiedBy>
  <cp:revision>10</cp:revision>
  <dcterms:created xsi:type="dcterms:W3CDTF">2024-04-10T09:56:34Z</dcterms:created>
  <dcterms:modified xsi:type="dcterms:W3CDTF">2024-05-02T04:47:49Z</dcterms:modified>
</cp:coreProperties>
</file>