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63" r:id="rId6"/>
    <p:sldId id="264" r:id="rId7"/>
    <p:sldId id="259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62" r:id="rId17"/>
    <p:sldId id="272" r:id="rId18"/>
    <p:sldId id="258" r:id="rId19"/>
    <p:sldId id="261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3E4C"/>
    <a:srgbClr val="8A1E0C"/>
    <a:srgbClr val="00708C"/>
    <a:srgbClr val="CB9661"/>
    <a:srgbClr val="E9E2C9"/>
    <a:srgbClr val="D8B088"/>
    <a:srgbClr val="B66538"/>
    <a:srgbClr val="65BDFF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6" d="100"/>
          <a:sy n="96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958FF3-7561-42B4-A672-86098470EC4C}" type="datetimeFigureOut">
              <a:rPr lang="cs-CZ"/>
              <a:pPr>
                <a:defRPr/>
              </a:pPr>
              <a:t>24.04.2024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54E773-BED3-4AFF-BB2F-70D29B576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31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3B4C9-33CF-4543-BAC1-84AD69766D3A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4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EC329-88F6-415D-AC35-17521AE79BF5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76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5BB4-EA48-4826-9CD9-E9691B6EC7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1916-D5EA-4FE6-81F6-90669E5C64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6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EB-042F-4910-B56D-FDC182CB1C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7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F45B-DDA7-4967-BCC2-6AFA48C902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54-9E47-42F9-B2C7-A6E9019B66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79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94CC-BE2B-4FC9-BEF2-7B91EA4DB4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6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3FBB-095C-46CD-BA7B-55A20F438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51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D710-2FA8-4B09-8EC3-D492D2B3B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043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9FD4-4A81-490D-A947-664910E998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3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E98E-CCD2-4DDF-AC35-F7ECE91C92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55CF-C992-4A6E-9A62-3299563D23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40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66538"/>
            </a:gs>
            <a:gs pos="33000">
              <a:srgbClr val="CB9661"/>
            </a:gs>
            <a:gs pos="60001">
              <a:srgbClr val="D8B088"/>
            </a:gs>
            <a:gs pos="78999">
              <a:srgbClr val="E9E2C9"/>
            </a:gs>
            <a:gs pos="100000">
              <a:srgbClr val="EBF6F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4A0B3F-C2CD-44E9-9ED7-380783E3D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ta\Documents\NK\zámecké knihovny\Obr2Domu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B966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685800"/>
            <a:ext cx="3829912" cy="50086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76200"/>
            <a:ext cx="6324600" cy="2819400"/>
          </a:xfrm>
        </p:spPr>
        <p:txBody>
          <a:bodyPr anchor="ctr"/>
          <a:lstStyle/>
          <a:p>
            <a:pPr eaLnBrk="1" hangingPunct="1"/>
            <a:r>
              <a:rPr lang="cs-CZ" altLang="cs-CZ" sz="3200" dirty="0">
                <a:solidFill>
                  <a:srgbClr val="8A1E0C"/>
                </a:solidFill>
              </a:rPr>
              <a:t>Faktory ohrožující historické knihovní fondy</a:t>
            </a:r>
            <a:br>
              <a:rPr lang="cs-CZ" altLang="cs-CZ" sz="3200" dirty="0">
                <a:solidFill>
                  <a:srgbClr val="D42E12"/>
                </a:solidFill>
              </a:rPr>
            </a:br>
            <a:r>
              <a:rPr lang="cs-CZ" altLang="cs-CZ" sz="2800" dirty="0">
                <a:solidFill>
                  <a:srgbClr val="003E4C"/>
                </a:solidFill>
              </a:rPr>
              <a:t>v interiérových zámeckých</a:t>
            </a:r>
            <a:br>
              <a:rPr lang="cs-CZ" altLang="cs-CZ" sz="2800" dirty="0">
                <a:solidFill>
                  <a:srgbClr val="003E4C"/>
                </a:solidFill>
              </a:rPr>
            </a:br>
            <a:r>
              <a:rPr lang="cs-CZ" altLang="cs-CZ" sz="2800" dirty="0">
                <a:solidFill>
                  <a:srgbClr val="003E4C"/>
                </a:solidFill>
              </a:rPr>
              <a:t>knihovnách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427483"/>
            <a:ext cx="5638800" cy="2286000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Národní knihovna České republiky</a:t>
            </a:r>
          </a:p>
          <a:p>
            <a:endParaRPr lang="cs-CZ" altLang="cs-CZ" sz="1800" u="sng" dirty="0"/>
          </a:p>
          <a:p>
            <a:r>
              <a:rPr lang="cs-CZ" altLang="cs-CZ" sz="1800" u="sng" dirty="0"/>
              <a:t>Mgr. Jitka Neoralová, </a:t>
            </a:r>
            <a:r>
              <a:rPr lang="cs-CZ" altLang="cs-CZ" sz="1800" dirty="0"/>
              <a:t>Ing. Petra Vávrová, PhD.</a:t>
            </a:r>
          </a:p>
          <a:p>
            <a:endParaRPr lang="cs-CZ" altLang="cs-CZ" sz="1800" u="sng" dirty="0"/>
          </a:p>
          <a:p>
            <a:pPr eaLnBrk="1" hangingPunct="1"/>
            <a:r>
              <a:rPr lang="cs-CZ" altLang="cs-CZ" sz="1800" dirty="0"/>
              <a:t>Odbor ochrany knihovních fondů NK ČR</a:t>
            </a:r>
          </a:p>
          <a:p>
            <a:pPr eaLnBrk="1" hangingPunct="1"/>
            <a:r>
              <a:rPr lang="cs-CZ" altLang="cs-CZ" sz="1800" dirty="0"/>
              <a:t> e-mail: </a:t>
            </a:r>
            <a:r>
              <a:rPr lang="cs-CZ" altLang="cs-CZ" sz="1800" dirty="0" err="1"/>
              <a:t>petra.vavrova</a:t>
            </a:r>
            <a:r>
              <a:rPr lang="cs-CZ" altLang="cs-CZ" sz="1800" dirty="0"/>
              <a:t>@</a:t>
            </a:r>
            <a:r>
              <a:rPr lang="cs-CZ" altLang="cs-CZ" sz="1800" dirty="0" err="1"/>
              <a:t>nkp.cz</a:t>
            </a:r>
            <a:endParaRPr lang="cs-CZ" altLang="cs-CZ" sz="1800" dirty="0"/>
          </a:p>
        </p:txBody>
      </p:sp>
      <p:pic>
        <p:nvPicPr>
          <p:cNvPr id="3076" name="Picture 4" descr="new_nk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Prach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330825"/>
          </a:xfrm>
        </p:spPr>
        <p:txBody>
          <a:bodyPr/>
          <a:lstStyle/>
          <a:p>
            <a:r>
              <a:rPr lang="cs-CZ" sz="2800" dirty="0"/>
              <a:t>Pevné částice převážně saze a popílek, obsahuje abrazivní částice i </a:t>
            </a:r>
            <a:r>
              <a:rPr lang="cs-CZ" sz="2800" dirty="0" err="1"/>
              <a:t>spóry</a:t>
            </a:r>
            <a:r>
              <a:rPr lang="cs-CZ" sz="2800" dirty="0"/>
              <a:t> plísní</a:t>
            </a:r>
          </a:p>
          <a:p>
            <a:r>
              <a:rPr lang="cs-CZ" sz="2800" dirty="0"/>
              <a:t>Váže na povrch materiálu vlhkost a polutanty</a:t>
            </a:r>
          </a:p>
          <a:p>
            <a:r>
              <a:rPr lang="cs-CZ" sz="2800" dirty="0"/>
              <a:t>Zdroje prachu</a:t>
            </a:r>
          </a:p>
          <a:p>
            <a:pPr lvl="1"/>
            <a:r>
              <a:rPr lang="cs-CZ" b="1" dirty="0"/>
              <a:t>Vnější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topeniště </a:t>
            </a:r>
          </a:p>
          <a:p>
            <a:pPr lvl="2"/>
            <a:r>
              <a:rPr lang="cs-CZ" dirty="0"/>
              <a:t>spalovací motory</a:t>
            </a:r>
          </a:p>
          <a:p>
            <a:pPr lvl="2"/>
            <a:r>
              <a:rPr lang="cs-CZ" dirty="0"/>
              <a:t>stavební práce..</a:t>
            </a:r>
          </a:p>
          <a:p>
            <a:pPr lvl="1"/>
            <a:r>
              <a:rPr lang="cs-CZ" b="1" dirty="0"/>
              <a:t>Vnitřní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Omítky</a:t>
            </a:r>
          </a:p>
          <a:p>
            <a:pPr lvl="2"/>
            <a:r>
              <a:rPr lang="cs-CZ" dirty="0"/>
              <a:t>podlahy, interiérové doplňky…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70" y="2890044"/>
            <a:ext cx="4519930" cy="282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Plynné polutanty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Atmosférické znečištění</a:t>
            </a:r>
          </a:p>
          <a:p>
            <a:r>
              <a:rPr lang="cs-CZ" sz="2800" dirty="0"/>
              <a:t>Nebezpečné v kombinaci se vzdušnou vlhkostí</a:t>
            </a:r>
          </a:p>
          <a:p>
            <a:r>
              <a:rPr lang="cs-CZ" sz="2800" dirty="0"/>
              <a:t>Zdroj</a:t>
            </a:r>
          </a:p>
          <a:p>
            <a:pPr lvl="1"/>
            <a:r>
              <a:rPr lang="cs-CZ" dirty="0"/>
              <a:t>Vnější: oxidy síry (topeniště), ozón (automobily)</a:t>
            </a:r>
          </a:p>
          <a:p>
            <a:pPr lvl="1"/>
            <a:r>
              <a:rPr lang="cs-CZ" dirty="0"/>
              <a:t>Vnitřní: organické kyseliny (laky, dřevo, dřevitý papír, lepidla, tmely), ozón (kopírky)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Plynné polutanty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Látka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Přípustná koncentrace [</a:t>
                      </a:r>
                      <a:r>
                        <a:rPr lang="el-GR" dirty="0"/>
                        <a:t>μ</a:t>
                      </a:r>
                      <a:r>
                        <a:rPr lang="cs-CZ"/>
                        <a:t>g.m</a:t>
                      </a:r>
                      <a:r>
                        <a:rPr lang="cs-CZ" sz="1800" b="1" kern="1200" baseline="300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cs-CZ"/>
                        <a:t>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25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4,5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HCl, CH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COOH, HCHO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nutnost pravidelné kontroly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jemné prachové částice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 dirty="0">
                          <a:latin typeface="Arial"/>
                          <a:ea typeface="Times New Roman"/>
                          <a:cs typeface="Times New Roman"/>
                        </a:rPr>
                        <a:t> 75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Biologické napadení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cs-CZ" sz="2000" dirty="0"/>
              <a:t>Mikrobiologičtí škůdci</a:t>
            </a:r>
          </a:p>
          <a:p>
            <a:pPr lvl="1"/>
            <a:r>
              <a:rPr lang="cs-CZ" sz="2000" dirty="0"/>
              <a:t>Plísně</a:t>
            </a:r>
          </a:p>
          <a:p>
            <a:pPr lvl="1"/>
            <a:r>
              <a:rPr lang="cs-CZ" sz="2000" dirty="0"/>
              <a:t>Bakterie</a:t>
            </a:r>
          </a:p>
          <a:p>
            <a:pPr lvl="1"/>
            <a:r>
              <a:rPr lang="cs-CZ" sz="2000" dirty="0"/>
              <a:t>Houby</a:t>
            </a:r>
          </a:p>
          <a:p>
            <a:r>
              <a:rPr lang="cs-CZ" sz="2000" dirty="0"/>
              <a:t>Hmyz </a:t>
            </a:r>
          </a:p>
          <a:p>
            <a:pPr lvl="1"/>
            <a:r>
              <a:rPr lang="cs-CZ" sz="2000" dirty="0"/>
              <a:t>Červotoč, rybenka, pisivka: dřevo, papír a rostlinná vlákna</a:t>
            </a:r>
          </a:p>
          <a:p>
            <a:pPr lvl="1"/>
            <a:r>
              <a:rPr lang="cs-CZ" sz="2000" dirty="0"/>
              <a:t>Mol, rušník: živočišné materiály, vlna, kožešiny</a:t>
            </a:r>
          </a:p>
          <a:p>
            <a:r>
              <a:rPr lang="cs-CZ" sz="2000" dirty="0"/>
              <a:t>Obratlovci </a:t>
            </a:r>
          </a:p>
          <a:p>
            <a:pPr lvl="1"/>
            <a:r>
              <a:rPr lang="cs-CZ" sz="1600" dirty="0"/>
              <a:t>Hlodavci</a:t>
            </a:r>
          </a:p>
          <a:p>
            <a:pPr lvl="1"/>
            <a:r>
              <a:rPr lang="cs-CZ" sz="1600" dirty="0"/>
              <a:t>Ptáci </a:t>
            </a:r>
          </a:p>
          <a:p>
            <a:pPr lvl="1"/>
            <a:r>
              <a:rPr lang="cs-CZ" sz="1600" dirty="0"/>
              <a:t>Drobné šelmy a domácí zvířata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3074" name="Picture 2" descr="C:\Users\Jita\Documents\NK\zámecké knihovny\rybenk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3788"/>
            <a:ext cx="3063875" cy="20752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91" y="4327523"/>
            <a:ext cx="2849884" cy="17811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Lidský faktor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Návštěvnický provoz</a:t>
            </a:r>
          </a:p>
          <a:p>
            <a:pPr lvl="1"/>
            <a:r>
              <a:rPr lang="cs-CZ" sz="1600" dirty="0"/>
              <a:t>Výkyvy klimatu</a:t>
            </a:r>
          </a:p>
          <a:p>
            <a:pPr lvl="1"/>
            <a:r>
              <a:rPr lang="cs-CZ" sz="1600" dirty="0"/>
              <a:t>Prašnost </a:t>
            </a:r>
          </a:p>
          <a:p>
            <a:pPr lvl="1"/>
            <a:r>
              <a:rPr lang="cs-CZ" sz="1600" dirty="0"/>
              <a:t>Mechanické poškození</a:t>
            </a:r>
          </a:p>
          <a:p>
            <a:r>
              <a:rPr lang="cs-CZ" sz="2000" dirty="0"/>
              <a:t>Nešetrná manipulace</a:t>
            </a:r>
          </a:p>
          <a:p>
            <a:pPr lvl="1"/>
            <a:r>
              <a:rPr lang="cs-CZ" sz="1600" dirty="0"/>
              <a:t>Mechanické poškození (pád, namáhání vazby, oděr..)</a:t>
            </a:r>
          </a:p>
          <a:p>
            <a:pPr lvl="1"/>
            <a:r>
              <a:rPr lang="cs-CZ" sz="1600" dirty="0"/>
              <a:t>Chemické poškození (polití, jídlo, otisky prstů, čisticí prostředky..)</a:t>
            </a:r>
          </a:p>
          <a:p>
            <a:r>
              <a:rPr lang="cs-CZ" sz="2000" dirty="0"/>
              <a:t>Vandalství</a:t>
            </a:r>
          </a:p>
          <a:p>
            <a:pPr lvl="1"/>
            <a:r>
              <a:rPr lang="cs-CZ" sz="1600" dirty="0"/>
              <a:t>Nehody i úmyslné – vyřezávání iluminací i listů, skvrny, polití</a:t>
            </a:r>
          </a:p>
          <a:p>
            <a:r>
              <a:rPr lang="cs-CZ" sz="2000" dirty="0"/>
              <a:t>Krádeže</a:t>
            </a:r>
          </a:p>
          <a:p>
            <a:r>
              <a:rPr lang="cs-CZ" sz="2000" dirty="0"/>
              <a:t>Vojenský konflikt</a:t>
            </a:r>
          </a:p>
          <a:p>
            <a:pPr lvl="1"/>
            <a:r>
              <a:rPr lang="cs-CZ" sz="1600" dirty="0"/>
              <a:t>Náhodné i cílené zničení památky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96100" y="1836738"/>
            <a:ext cx="2514600" cy="1676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Živelní pohromy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Povodeň, záplava</a:t>
            </a:r>
          </a:p>
          <a:p>
            <a:r>
              <a:rPr lang="cs-CZ" sz="2000" dirty="0"/>
              <a:t>Požár </a:t>
            </a:r>
          </a:p>
          <a:p>
            <a:r>
              <a:rPr lang="cs-CZ" sz="2000" dirty="0"/>
              <a:t>Vichřice</a:t>
            </a:r>
          </a:p>
          <a:p>
            <a:r>
              <a:rPr lang="cs-CZ" sz="2000" dirty="0"/>
              <a:t>Zemětřesení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1026" name="Picture 2" descr="F:\Povodeň 2013\DSC_3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970" y="1600200"/>
            <a:ext cx="5220305" cy="34671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8C"/>
                </a:solidFill>
              </a:rPr>
              <a:t>Faktory ohrožující historické knihovní fondy v interiérových zámeckých knihovnách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Klimatické parametry památkových objektů</a:t>
            </a:r>
          </a:p>
          <a:p>
            <a:pPr lvl="1"/>
            <a:r>
              <a:rPr lang="cs-CZ" sz="1400" dirty="0"/>
              <a:t>Stavební materiál a provedení budovy</a:t>
            </a:r>
          </a:p>
          <a:p>
            <a:pPr lvl="1"/>
            <a:r>
              <a:rPr lang="cs-CZ" sz="1400" dirty="0"/>
              <a:t>Rozměrná okna</a:t>
            </a:r>
          </a:p>
          <a:p>
            <a:pPr lvl="1"/>
            <a:r>
              <a:rPr lang="cs-CZ" sz="1400" dirty="0"/>
              <a:t>Podlahové krytiny</a:t>
            </a:r>
          </a:p>
          <a:p>
            <a:pPr lvl="1"/>
            <a:r>
              <a:rPr lang="cs-CZ" sz="1400" dirty="0"/>
              <a:t>Zdivo</a:t>
            </a:r>
            <a:endParaRPr lang="cs-CZ" sz="1800" dirty="0"/>
          </a:p>
          <a:p>
            <a:r>
              <a:rPr lang="cs-CZ" sz="1800" dirty="0"/>
              <a:t>Vliv exteriéru na úložné podmínky v místnosti z nejbližšího okolí</a:t>
            </a:r>
          </a:p>
          <a:p>
            <a:pPr lvl="1"/>
            <a:r>
              <a:rPr lang="cs-CZ" sz="1400" dirty="0"/>
              <a:t>Průmysl a lidská sídla</a:t>
            </a:r>
          </a:p>
          <a:p>
            <a:pPr lvl="1"/>
            <a:r>
              <a:rPr lang="cs-CZ" sz="1400" dirty="0"/>
              <a:t>Automobilový provoz</a:t>
            </a:r>
            <a:r>
              <a:rPr lang="cs-CZ" sz="1800" dirty="0"/>
              <a:t>	</a:t>
            </a:r>
          </a:p>
          <a:p>
            <a:r>
              <a:rPr lang="cs-CZ" sz="1800" dirty="0"/>
              <a:t>Vliv mobilií a vlastní materiály exponátu</a:t>
            </a:r>
          </a:p>
          <a:p>
            <a:pPr lvl="1"/>
            <a:r>
              <a:rPr lang="cs-CZ" sz="1400" dirty="0"/>
              <a:t>Památkové interiéry jsou chráněny jako celek</a:t>
            </a:r>
          </a:p>
          <a:p>
            <a:pPr lvl="1"/>
            <a:r>
              <a:rPr lang="cs-CZ" sz="1400" dirty="0"/>
              <a:t>Rizikové jsou dřeva (tvrdá – kyselé polutanty) a živočišné materiály (uvolňující se </a:t>
            </a:r>
          </a:p>
          <a:p>
            <a:r>
              <a:rPr lang="cs-CZ" sz="1800" dirty="0"/>
              <a:t>Návštěvnický provoz v interiérových knihovnách</a:t>
            </a:r>
          </a:p>
          <a:p>
            <a:pPr lvl="1"/>
            <a:r>
              <a:rPr lang="cs-CZ" sz="1400" dirty="0"/>
              <a:t>Zvýšené teplo a vlhko</a:t>
            </a:r>
          </a:p>
          <a:p>
            <a:pPr lvl="1"/>
            <a:r>
              <a:rPr lang="cs-CZ" sz="1400" dirty="0"/>
              <a:t>Proudění vzduchu</a:t>
            </a:r>
          </a:p>
          <a:p>
            <a:pPr lvl="1"/>
            <a:r>
              <a:rPr lang="cs-CZ" sz="1400" dirty="0"/>
              <a:t>Prašnost</a:t>
            </a:r>
          </a:p>
          <a:p>
            <a:pPr lvl="1"/>
            <a:r>
              <a:rPr lang="cs-CZ" sz="1400" dirty="0"/>
              <a:t>Mechanické poškození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2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2387600"/>
          </a:xfrm>
        </p:spPr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Děkuji za pozornost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sp>
        <p:nvSpPr>
          <p:cNvPr id="7" name="Obdélník 6"/>
          <p:cNvSpPr/>
          <p:nvPr/>
        </p:nvSpPr>
        <p:spPr>
          <a:xfrm>
            <a:off x="838200" y="3657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byla vytvořena díky finanční podpoře Ministerstva kultury ČR - Projekt NAKI: Tisky 16. století v zámeckých knihovnách ČR – DF12P01OVV024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5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544" y="457200"/>
            <a:ext cx="8316912" cy="1971675"/>
          </a:xfrm>
        </p:spPr>
        <p:txBody>
          <a:bodyPr anchor="t"/>
          <a:lstStyle/>
          <a:p>
            <a:pPr marL="342900" algn="l" eaLnBrk="1" hangingPunct="1"/>
            <a:r>
              <a:rPr lang="cs-CZ" altLang="cs-CZ" sz="2400" dirty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- Projekt NAKI: Tisky 16. století v zámeckých knihovnách ČR – DF12P01OVV024</a:t>
            </a:r>
            <a:br>
              <a:rPr lang="cs-CZ" altLang="cs-CZ" sz="2400" dirty="0">
                <a:solidFill>
                  <a:srgbClr val="00708C"/>
                </a:solidFill>
              </a:rPr>
            </a:br>
            <a:br>
              <a:rPr lang="cs-CZ" altLang="cs-CZ" sz="2400" dirty="0">
                <a:solidFill>
                  <a:srgbClr val="00708C"/>
                </a:solidFill>
              </a:rPr>
            </a:br>
            <a:endParaRPr lang="cs-CZ" altLang="cs-CZ" sz="2400" dirty="0">
              <a:solidFill>
                <a:srgbClr val="00708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912100" cy="2414587"/>
          </a:xfrm>
        </p:spPr>
        <p:txBody>
          <a:bodyPr/>
          <a:lstStyle/>
          <a:p>
            <a:pPr algn="l" eaLnBrk="1" hangingPunct="1"/>
            <a:r>
              <a:rPr lang="cs-CZ" altLang="cs-CZ" sz="2000" dirty="0"/>
              <a:t>Cíl: Efektivní ochrana historických knihovních fondů, uložených v interiérových knihovnách ve veřejně přístupných památkových objektech. </a:t>
            </a:r>
          </a:p>
          <a:p>
            <a:pPr algn="l" eaLnBrk="1" hangingPunct="1"/>
            <a:endParaRPr lang="cs-CZ" altLang="cs-CZ" sz="2000" dirty="0"/>
          </a:p>
          <a:p>
            <a:pPr algn="l" eaLnBrk="1" hangingPunct="1"/>
            <a:r>
              <a:rPr lang="cs-CZ" altLang="cs-CZ" sz="2000" dirty="0"/>
              <a:t>Cílová skupina: vlastnící a správci knihovních fondů, restituenti historických knihoven, církevní instituce spravující knihovny.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00708C"/>
                </a:solidFill>
              </a:rPr>
              <a:t>Materiály knižní 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cs-CZ" sz="2800" dirty="0"/>
              <a:t>Kniha je tvořena především organickými materiály</a:t>
            </a:r>
          </a:p>
          <a:p>
            <a:pPr lvl="1"/>
            <a:r>
              <a:rPr lang="cs-CZ" sz="2400" dirty="0"/>
              <a:t>Papír</a:t>
            </a:r>
          </a:p>
          <a:p>
            <a:pPr lvl="1"/>
            <a:r>
              <a:rPr lang="cs-CZ" sz="2400" dirty="0"/>
              <a:t>Kůže</a:t>
            </a:r>
          </a:p>
          <a:p>
            <a:pPr lvl="1"/>
            <a:r>
              <a:rPr lang="cs-CZ" sz="2400" dirty="0"/>
              <a:t>Pergamen</a:t>
            </a:r>
          </a:p>
          <a:p>
            <a:pPr lvl="1"/>
            <a:r>
              <a:rPr lang="cs-CZ" sz="2400" dirty="0"/>
              <a:t>Dřevo </a:t>
            </a:r>
          </a:p>
          <a:p>
            <a:pPr lvl="1"/>
            <a:r>
              <a:rPr lang="cs-CZ" sz="2400" dirty="0"/>
              <a:t>Textil </a:t>
            </a:r>
          </a:p>
          <a:p>
            <a:r>
              <a:rPr lang="cs-CZ" sz="2800" dirty="0"/>
              <a:t>Anorganické materiály tvoří kování knih, spony, dekorativní prvky na deskách.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9144000" cy="3968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133600"/>
            <a:ext cx="4419600" cy="4068763"/>
          </a:xfrm>
        </p:spPr>
        <p:txBody>
          <a:bodyPr/>
          <a:lstStyle/>
          <a:p>
            <a:r>
              <a:rPr lang="cs-CZ" dirty="0"/>
              <a:t>Vnitřní faktory</a:t>
            </a:r>
          </a:p>
          <a:p>
            <a:pPr lvl="1"/>
            <a:r>
              <a:rPr lang="cs-CZ" dirty="0"/>
              <a:t>Složení materiálu</a:t>
            </a:r>
          </a:p>
          <a:p>
            <a:pPr lvl="1"/>
            <a:r>
              <a:rPr lang="cs-CZ" dirty="0"/>
              <a:t>Aditiva</a:t>
            </a:r>
          </a:p>
          <a:p>
            <a:pPr lvl="1"/>
            <a:r>
              <a:rPr lang="cs-CZ" dirty="0"/>
              <a:t>Čistota surovin a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0" y="2133600"/>
            <a:ext cx="42672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Vnější faktory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Vlhkost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Teplo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Světlo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dirty="0">
                <a:latin typeface="+mn-lt"/>
              </a:rPr>
              <a:t>Plynné látky a prach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Biologické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napadení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baseline="0" dirty="0">
                <a:latin typeface="+mn-lt"/>
              </a:rPr>
              <a:t>Lidský faktor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2000" y="1066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Materiály organické i anorganické jsou shodně ohroženy jmenovanými faktory, ale reagují rozdílně.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Relativní vlhkost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3024982"/>
          </a:xfrm>
        </p:spPr>
        <p:txBody>
          <a:bodyPr/>
          <a:lstStyle/>
          <a:p>
            <a:pPr>
              <a:buNone/>
            </a:pPr>
            <a:endParaRPr lang="cs-CZ" sz="1800" dirty="0"/>
          </a:p>
          <a:p>
            <a:r>
              <a:rPr lang="cs-CZ" sz="1800" dirty="0"/>
              <a:t>Doporučená relativní vlhkost (RV) 50±5 %</a:t>
            </a:r>
          </a:p>
          <a:p>
            <a:pPr lvl="1"/>
            <a:r>
              <a:rPr lang="cs-CZ" sz="1400" dirty="0"/>
              <a:t>Vysoká RV: kyselá hydrolýza celulózy, napadení plísněmi, aktivace lepidel a barevných vrstev, rozměrové změny hygroskopických materiálů.</a:t>
            </a:r>
          </a:p>
          <a:p>
            <a:pPr lvl="1"/>
            <a:r>
              <a:rPr lang="cs-CZ" sz="1400" dirty="0"/>
              <a:t>Nízká RV: snížení mechanických vlastností, rozměrové změny, deformace, křehnutí i rozpad.</a:t>
            </a:r>
          </a:p>
          <a:p>
            <a:pPr lvl="0"/>
            <a:r>
              <a:rPr lang="cs-CZ" sz="1800" dirty="0"/>
              <a:t>Knižní vazba se skládá z různých materiálů, reagujících odlišně na kolísající, nízké či vysoké RV. Vhodným řešením je kompromis mezi hladinami RV v rozsahu asi 45 až 60 %, bez extrémních výkyvů.  </a:t>
            </a:r>
          </a:p>
          <a:p>
            <a:pPr lvl="0"/>
            <a:r>
              <a:rPr lang="cs-CZ" sz="1800" dirty="0"/>
              <a:t>Při transportu knih mezi prostory s rozdílným klimatem je nezbytná aklimatizace.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32385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30600" cy="22066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2944284" cy="22082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23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Teplota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Doporučená teplota pro knihy je 18±2 °C</a:t>
            </a:r>
          </a:p>
          <a:p>
            <a:r>
              <a:rPr lang="cs-CZ" sz="2800" dirty="0"/>
              <a:t>Akceptovány jsou pozvolné změny teploty během roku v rozmezí 13-21 °C.  </a:t>
            </a:r>
          </a:p>
          <a:p>
            <a:r>
              <a:rPr lang="cs-CZ" sz="2800" dirty="0"/>
              <a:t>Destrukční účinek teploty je dán vlivem vlhkosti</a:t>
            </a:r>
          </a:p>
          <a:p>
            <a:r>
              <a:rPr lang="cs-CZ" sz="2800" dirty="0"/>
              <a:t>Rychlost chemických reakcí stoupá s teplotou</a:t>
            </a:r>
          </a:p>
          <a:p>
            <a:r>
              <a:rPr lang="cs-CZ" sz="2800" dirty="0"/>
              <a:t>Vyšší teplota (24°C) zvyšuje aktivitu hmyzu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6999"/>
            <a:ext cx="9144000" cy="36353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Doporučené hodnoty podle normy ISO/DIS 11799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899" y="1828800"/>
          <a:ext cx="8458202" cy="2679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270"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Materiál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Teplota (°C)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Relativní vlhkost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Akceptovatelné</a:t>
                      </a:r>
                      <a:r>
                        <a:rPr lang="cs-CZ" sz="1400" baseline="0" dirty="0"/>
                        <a:t> změny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Akceptovatelné změny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/>
                        <a:t>Papír v depozitáři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/>
                        <a:t>Papír ve studovně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Světlo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100" y="1417638"/>
            <a:ext cx="8305800" cy="2872582"/>
          </a:xfrm>
        </p:spPr>
        <p:txBody>
          <a:bodyPr/>
          <a:lstStyle/>
          <a:p>
            <a:r>
              <a:rPr lang="cs-CZ" sz="2800" dirty="0"/>
              <a:t>Světlo je výrazným faktorem poškozující organické materiály</a:t>
            </a:r>
          </a:p>
          <a:p>
            <a:r>
              <a:rPr lang="cs-CZ" sz="2800" dirty="0"/>
              <a:t>Působení světla je kumulativní a nevratné</a:t>
            </a:r>
          </a:p>
          <a:p>
            <a:r>
              <a:rPr lang="cs-CZ" sz="2800" dirty="0"/>
              <a:t>Negativně mění fyzikálně-mechanické vlastnosti a vyvolává fotochemické reakce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3886200"/>
            <a:ext cx="3711387" cy="230028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Světlo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900" y="1981200"/>
          <a:ext cx="8458200" cy="339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Kategorie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Stabilita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Intenzita osvětlení (lux)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Maximální doba expozice (týdny v roce)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UV záření (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µW/</a:t>
                      </a:r>
                      <a:r>
                        <a:rPr lang="cs-CZ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lm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1</a:t>
                      </a:r>
                      <a:endParaRPr lang="cs-CZ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vodové barvy, kvaše, koláže,miniatury, tisky a kresby, poštovní známky, rukopisy, tapety, všechny textilie, barvená kůže, etnografické předměty a přírodovědné sbírky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zvláště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30 - 50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plasty, syntetické pryskyřice, olejové a temperové barvy, dřevo, evropské a orientální laky, nebarvená kůže, kosti, rohovina, slonovina, želvovina, apod.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dosti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200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3</a:t>
                      </a:r>
                      <a:endParaRPr lang="cs-CZ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sklo, barevné glazury, emaily, drahé kameny,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citlivé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sablona [režim kompatibility]" id="{152709E8-67EC-461C-AEB3-913B3D1822C8}" vid="{254F26D6-70F2-4413-AD33-047DDA25835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2BF8F403E12A49AA4C42A6371BA9D5" ma:contentTypeVersion="0" ma:contentTypeDescription="Vytvoří nový dokument" ma:contentTypeScope="" ma:versionID="2067fd5407ba198aef6280aea05c8d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D0C94-922C-4028-BA92-2996D98D7A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468774-100B-4F44-8AB1-E622CAE8A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prezentace_workshop</Template>
  <TotalTime>1333</TotalTime>
  <Words>1076</Words>
  <Application>Microsoft Office PowerPoint</Application>
  <PresentationFormat>Prezentácia na obrazovke (4:3)</PresentationFormat>
  <Paragraphs>212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Office</vt:lpstr>
      <vt:lpstr>Faktory ohrožující historické knihovní fondy v interiérových zámeckých knihovnách </vt:lpstr>
      <vt:lpstr>Metodika: Preventivní péče o historické knihovní fondy ve specifických podmínkách památkových objektů ve správě NPÚ - Projekt NAKI: Tisky 16. století v zámeckých knihovnách ČR – DF12P01OVV024  </vt:lpstr>
      <vt:lpstr>Materiály knižní vazby</vt:lpstr>
      <vt:lpstr>Rizikové faktory</vt:lpstr>
      <vt:lpstr>Relativní vlhkost</vt:lpstr>
      <vt:lpstr>Teplota</vt:lpstr>
      <vt:lpstr>Doporučené hodnoty podle normy ISO/DIS 11799</vt:lpstr>
      <vt:lpstr>Světlo</vt:lpstr>
      <vt:lpstr>Světlo</vt:lpstr>
      <vt:lpstr>Prach</vt:lpstr>
      <vt:lpstr>Plynné polutanty</vt:lpstr>
      <vt:lpstr>Plynné polutanty</vt:lpstr>
      <vt:lpstr>Biologické napadení</vt:lpstr>
      <vt:lpstr>Lidský faktor</vt:lpstr>
      <vt:lpstr>Živelní pohromy</vt:lpstr>
      <vt:lpstr>Faktory ohrožující historické knihovní fondy v interiérových zámeckých knihovnách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péče o knihovní fondy - Interiérové knihovny památkových objektů</dc:title>
  <dc:creator>Neoralová Jitka</dc:creator>
  <cp:lastModifiedBy>spravca</cp:lastModifiedBy>
  <cp:revision>82</cp:revision>
  <dcterms:created xsi:type="dcterms:W3CDTF">2016-05-27T13:03:53Z</dcterms:created>
  <dcterms:modified xsi:type="dcterms:W3CDTF">2024-04-24T08:10:10Z</dcterms:modified>
</cp:coreProperties>
</file>