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b="def" i="def"/>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b="def" i="def"/>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b="def" i="def"/>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Nadpis a podnadpis">
    <p:spTree>
      <p:nvGrpSpPr>
        <p:cNvPr id="1" name=""/>
        <p:cNvGrpSpPr/>
        <p:nvPr/>
      </p:nvGrpSpPr>
      <p:grpSpPr>
        <a:xfrm>
          <a:off x="0" y="0"/>
          <a:ext cx="0" cy="0"/>
          <a:chOff x="0" y="0"/>
          <a:chExt cx="0" cy="0"/>
        </a:xfrm>
      </p:grpSpPr>
      <p:sp>
        <p:nvSpPr>
          <p:cNvPr id="11" name="Text názvu"/>
          <p:cNvSpPr txBox="1"/>
          <p:nvPr>
            <p:ph type="title"/>
          </p:nvPr>
        </p:nvSpPr>
        <p:spPr>
          <a:xfrm>
            <a:off x="1270000" y="1638300"/>
            <a:ext cx="10464800" cy="3302000"/>
          </a:xfrm>
          <a:prstGeom prst="rect">
            <a:avLst/>
          </a:prstGeom>
        </p:spPr>
        <p:txBody>
          <a:bodyPr anchor="b"/>
          <a:lstStyle/>
          <a:p>
            <a:pPr/>
            <a:r>
              <a:t>Text názvu</a:t>
            </a:r>
          </a:p>
        </p:txBody>
      </p:sp>
      <p:sp>
        <p:nvSpPr>
          <p:cNvPr id="12" name="Text úrovne 1…"/>
          <p:cNvSpPr txBox="1"/>
          <p:nvPr>
            <p:ph type="body" sz="quarter" idx="1"/>
          </p:nvPr>
        </p:nvSpPr>
        <p:spPr>
          <a:xfrm>
            <a:off x="1270000" y="50419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Text úrovne 1</a:t>
            </a:r>
          </a:p>
          <a:p>
            <a:pPr lvl="1"/>
            <a:r>
              <a:t>Text úrovne 2</a:t>
            </a:r>
          </a:p>
          <a:p>
            <a:pPr lvl="2"/>
            <a:r>
              <a:t>Text úrovne 3</a:t>
            </a:r>
          </a:p>
          <a:p>
            <a:pPr lvl="3"/>
            <a:r>
              <a:t>Text úrovne 4</a:t>
            </a:r>
          </a:p>
          <a:p>
            <a:pPr lvl="4"/>
            <a:r>
              <a:t>Text úrovne 5</a:t>
            </a:r>
          </a:p>
        </p:txBody>
      </p:sp>
      <p:sp>
        <p:nvSpPr>
          <p:cNvPr id="13" name="Číslo snímky"/>
          <p:cNvSpPr txBox="1"/>
          <p:nvPr>
            <p:ph type="sldNum" sz="quarter" idx="2"/>
          </p:nvPr>
        </p:nvSpPr>
        <p:spPr>
          <a:prstGeom prst="rect">
            <a:avLst/>
          </a:prstGeom>
        </p:spPr>
        <p:txBody>
          <a:bodyPr/>
          <a:lstStyle>
            <a:lvl1pPr>
              <a:defRPr>
                <a:latin typeface="Helvetica Neue Thin"/>
                <a:ea typeface="Helvetica Neue Thin"/>
                <a:cs typeface="Helvetica Neue Thin"/>
                <a:sym typeface="Helvetica Neue Thin"/>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itát">
    <p:spTree>
      <p:nvGrpSpPr>
        <p:cNvPr id="1" name=""/>
        <p:cNvGrpSpPr/>
        <p:nvPr/>
      </p:nvGrpSpPr>
      <p:grpSpPr>
        <a:xfrm>
          <a:off x="0" y="0"/>
          <a:ext cx="0" cy="0"/>
          <a:chOff x="0" y="0"/>
          <a:chExt cx="0" cy="0"/>
        </a:xfrm>
      </p:grpSpPr>
      <p:sp>
        <p:nvSpPr>
          <p:cNvPr id="93" name="–Janko Hraško"/>
          <p:cNvSpPr txBox="1"/>
          <p:nvPr>
            <p:ph type="body" sz="quarter" idx="13"/>
          </p:nvPr>
        </p:nvSpPr>
        <p:spPr>
          <a:xfrm>
            <a:off x="1270000" y="6362700"/>
            <a:ext cx="10464800" cy="461366"/>
          </a:xfrm>
          <a:prstGeom prst="rect">
            <a:avLst/>
          </a:prstGeom>
        </p:spPr>
        <p:txBody>
          <a:bodyPr anchor="t">
            <a:spAutoFit/>
          </a:bodyPr>
          <a:lstStyle>
            <a:lvl1pPr marL="0" indent="0" algn="ctr">
              <a:spcBef>
                <a:spcPts val="0"/>
              </a:spcBef>
              <a:buSzTx/>
              <a:buNone/>
              <a:defRPr i="1" sz="2400"/>
            </a:lvl1pPr>
          </a:lstStyle>
          <a:p>
            <a:pPr/>
            <a:r>
              <a:t>–Janko Hraško</a:t>
            </a:r>
          </a:p>
        </p:txBody>
      </p:sp>
      <p:sp>
        <p:nvSpPr>
          <p:cNvPr id="94" name="„Sem zadajte citát.“"/>
          <p:cNvSpPr txBox="1"/>
          <p:nvPr>
            <p:ph type="body" sz="quarter" idx="14"/>
          </p:nvPr>
        </p:nvSpPr>
        <p:spPr>
          <a:xfrm>
            <a:off x="1270000" y="4267112"/>
            <a:ext cx="10464800" cy="609776"/>
          </a:xfrm>
          <a:prstGeom prst="rect">
            <a:avLst/>
          </a:prstGeom>
        </p:spPr>
        <p:txBody>
          <a:bodyPr>
            <a:spAutoFit/>
          </a:bodyPr>
          <a:lstStyle>
            <a:lvl1pPr marL="0" indent="0" algn="ctr">
              <a:spcBef>
                <a:spcPts val="0"/>
              </a:spcBef>
              <a:buSzTx/>
              <a:buNone/>
              <a:defRPr sz="3400">
                <a:latin typeface="+mn-lt"/>
                <a:ea typeface="+mn-ea"/>
                <a:cs typeface="+mn-cs"/>
                <a:sym typeface="Helvetica Neue Medium"/>
              </a:defRPr>
            </a:lvl1pPr>
          </a:lstStyle>
          <a:p>
            <a:pPr/>
            <a:r>
              <a:t>„Sem zadajte citát.“ </a:t>
            </a:r>
          </a:p>
        </p:txBody>
      </p:sp>
      <p:sp>
        <p:nvSpPr>
          <p:cNvPr id="95" name="Číslo snímky"/>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Fotka">
    <p:spTree>
      <p:nvGrpSpPr>
        <p:cNvPr id="1" name=""/>
        <p:cNvGrpSpPr/>
        <p:nvPr/>
      </p:nvGrpSpPr>
      <p:grpSpPr>
        <a:xfrm>
          <a:off x="0" y="0"/>
          <a:ext cx="0" cy="0"/>
          <a:chOff x="0" y="0"/>
          <a:chExt cx="0" cy="0"/>
        </a:xfrm>
      </p:grpSpPr>
      <p:sp>
        <p:nvSpPr>
          <p:cNvPr id="102" name="Obrázok"/>
          <p:cNvSpPr/>
          <p:nvPr>
            <p:ph type="pic" idx="13"/>
          </p:nvPr>
        </p:nvSpPr>
        <p:spPr>
          <a:xfrm>
            <a:off x="-949853" y="0"/>
            <a:ext cx="14904506" cy="9944100"/>
          </a:xfrm>
          <a:prstGeom prst="rect">
            <a:avLst/>
          </a:prstGeom>
        </p:spPr>
        <p:txBody>
          <a:bodyPr lIns="91439" tIns="45719" rIns="91439" bIns="45719" anchor="t">
            <a:noAutofit/>
          </a:bodyPr>
          <a:lstStyle/>
          <a:p>
            <a:pPr/>
          </a:p>
        </p:txBody>
      </p:sp>
      <p:sp>
        <p:nvSpPr>
          <p:cNvPr id="103" name="Číslo snímky"/>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rázdna">
    <p:spTree>
      <p:nvGrpSpPr>
        <p:cNvPr id="1" name=""/>
        <p:cNvGrpSpPr/>
        <p:nvPr/>
      </p:nvGrpSpPr>
      <p:grpSpPr>
        <a:xfrm>
          <a:off x="0" y="0"/>
          <a:ext cx="0" cy="0"/>
          <a:chOff x="0" y="0"/>
          <a:chExt cx="0" cy="0"/>
        </a:xfrm>
      </p:grpSpPr>
      <p:sp>
        <p:nvSpPr>
          <p:cNvPr id="110" name="Číslo snímky"/>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Fotka – na šírku">
    <p:spTree>
      <p:nvGrpSpPr>
        <p:cNvPr id="1" name=""/>
        <p:cNvGrpSpPr/>
        <p:nvPr/>
      </p:nvGrpSpPr>
      <p:grpSpPr>
        <a:xfrm>
          <a:off x="0" y="0"/>
          <a:ext cx="0" cy="0"/>
          <a:chOff x="0" y="0"/>
          <a:chExt cx="0" cy="0"/>
        </a:xfrm>
      </p:grpSpPr>
      <p:sp>
        <p:nvSpPr>
          <p:cNvPr id="20" name="Obrázok"/>
          <p:cNvSpPr/>
          <p:nvPr>
            <p:ph type="pic" idx="13"/>
          </p:nvPr>
        </p:nvSpPr>
        <p:spPr>
          <a:xfrm>
            <a:off x="1622088" y="289099"/>
            <a:ext cx="9753603" cy="6505789"/>
          </a:xfrm>
          <a:prstGeom prst="rect">
            <a:avLst/>
          </a:prstGeom>
        </p:spPr>
        <p:txBody>
          <a:bodyPr lIns="91439" tIns="45719" rIns="91439" bIns="45719" anchor="t">
            <a:noAutofit/>
          </a:bodyPr>
          <a:lstStyle/>
          <a:p>
            <a:pPr/>
          </a:p>
        </p:txBody>
      </p:sp>
      <p:sp>
        <p:nvSpPr>
          <p:cNvPr id="21" name="Text názvu"/>
          <p:cNvSpPr txBox="1"/>
          <p:nvPr>
            <p:ph type="title"/>
          </p:nvPr>
        </p:nvSpPr>
        <p:spPr>
          <a:xfrm>
            <a:off x="1270000" y="6718300"/>
            <a:ext cx="10464800" cy="1422400"/>
          </a:xfrm>
          <a:prstGeom prst="rect">
            <a:avLst/>
          </a:prstGeom>
        </p:spPr>
        <p:txBody>
          <a:bodyPr anchor="b"/>
          <a:lstStyle/>
          <a:p>
            <a:pPr/>
            <a:r>
              <a:t>Text názvu</a:t>
            </a:r>
          </a:p>
        </p:txBody>
      </p:sp>
      <p:sp>
        <p:nvSpPr>
          <p:cNvPr id="22" name="Text úrovne 1…"/>
          <p:cNvSpPr txBox="1"/>
          <p:nvPr>
            <p:ph type="body" sz="quarter" idx="1"/>
          </p:nvPr>
        </p:nvSpPr>
        <p:spPr>
          <a:xfrm>
            <a:off x="1270000" y="81534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Text úrovne 1</a:t>
            </a:r>
          </a:p>
          <a:p>
            <a:pPr lvl="1"/>
            <a:r>
              <a:t>Text úrovne 2</a:t>
            </a:r>
          </a:p>
          <a:p>
            <a:pPr lvl="2"/>
            <a:r>
              <a:t>Text úrovne 3</a:t>
            </a:r>
          </a:p>
          <a:p>
            <a:pPr lvl="3"/>
            <a:r>
              <a:t>Text úrovne 4</a:t>
            </a:r>
          </a:p>
          <a:p>
            <a:pPr lvl="4"/>
            <a:r>
              <a:t>Text úrovne 5</a:t>
            </a:r>
          </a:p>
        </p:txBody>
      </p:sp>
      <p:sp>
        <p:nvSpPr>
          <p:cNvPr id="23" name="Číslo snímky"/>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Názov – stred">
    <p:spTree>
      <p:nvGrpSpPr>
        <p:cNvPr id="1" name=""/>
        <p:cNvGrpSpPr/>
        <p:nvPr/>
      </p:nvGrpSpPr>
      <p:grpSpPr>
        <a:xfrm>
          <a:off x="0" y="0"/>
          <a:ext cx="0" cy="0"/>
          <a:chOff x="0" y="0"/>
          <a:chExt cx="0" cy="0"/>
        </a:xfrm>
      </p:grpSpPr>
      <p:sp>
        <p:nvSpPr>
          <p:cNvPr id="30" name="Text názvu"/>
          <p:cNvSpPr txBox="1"/>
          <p:nvPr>
            <p:ph type="title"/>
          </p:nvPr>
        </p:nvSpPr>
        <p:spPr>
          <a:xfrm>
            <a:off x="1270000" y="3225800"/>
            <a:ext cx="10464800" cy="3302000"/>
          </a:xfrm>
          <a:prstGeom prst="rect">
            <a:avLst/>
          </a:prstGeom>
        </p:spPr>
        <p:txBody>
          <a:bodyPr/>
          <a:lstStyle/>
          <a:p>
            <a:pPr/>
            <a:r>
              <a:t>Text názvu</a:t>
            </a:r>
          </a:p>
        </p:txBody>
      </p:sp>
      <p:sp>
        <p:nvSpPr>
          <p:cNvPr id="31" name="Číslo snímky"/>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Fotka – na výšku">
    <p:spTree>
      <p:nvGrpSpPr>
        <p:cNvPr id="1" name=""/>
        <p:cNvGrpSpPr/>
        <p:nvPr/>
      </p:nvGrpSpPr>
      <p:grpSpPr>
        <a:xfrm>
          <a:off x="0" y="0"/>
          <a:ext cx="0" cy="0"/>
          <a:chOff x="0" y="0"/>
          <a:chExt cx="0" cy="0"/>
        </a:xfrm>
      </p:grpSpPr>
      <p:sp>
        <p:nvSpPr>
          <p:cNvPr id="38" name="Obrázok"/>
          <p:cNvSpPr/>
          <p:nvPr>
            <p:ph type="pic" idx="13"/>
          </p:nvPr>
        </p:nvSpPr>
        <p:spPr>
          <a:xfrm>
            <a:off x="2263775" y="613833"/>
            <a:ext cx="12401550" cy="8267701"/>
          </a:xfrm>
          <a:prstGeom prst="rect">
            <a:avLst/>
          </a:prstGeom>
        </p:spPr>
        <p:txBody>
          <a:bodyPr lIns="91439" tIns="45719" rIns="91439" bIns="45719" anchor="t">
            <a:noAutofit/>
          </a:bodyPr>
          <a:lstStyle/>
          <a:p>
            <a:pPr/>
          </a:p>
        </p:txBody>
      </p:sp>
      <p:sp>
        <p:nvSpPr>
          <p:cNvPr id="39" name="Text názvu"/>
          <p:cNvSpPr txBox="1"/>
          <p:nvPr>
            <p:ph type="title"/>
          </p:nvPr>
        </p:nvSpPr>
        <p:spPr>
          <a:xfrm>
            <a:off x="952500" y="635000"/>
            <a:ext cx="5334000" cy="3987800"/>
          </a:xfrm>
          <a:prstGeom prst="rect">
            <a:avLst/>
          </a:prstGeom>
        </p:spPr>
        <p:txBody>
          <a:bodyPr anchor="b"/>
          <a:lstStyle>
            <a:lvl1pPr>
              <a:defRPr sz="6000"/>
            </a:lvl1pPr>
          </a:lstStyle>
          <a:p>
            <a:pPr/>
            <a:r>
              <a:t>Text názvu</a:t>
            </a:r>
          </a:p>
        </p:txBody>
      </p:sp>
      <p:sp>
        <p:nvSpPr>
          <p:cNvPr id="40" name="Text úrovne 1…"/>
          <p:cNvSpPr txBox="1"/>
          <p:nvPr>
            <p:ph type="body" sz="quarter" idx="1"/>
          </p:nvPr>
        </p:nvSpPr>
        <p:spPr>
          <a:xfrm>
            <a:off x="952500" y="4724400"/>
            <a:ext cx="5334000" cy="41148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Text úrovne 1</a:t>
            </a:r>
          </a:p>
          <a:p>
            <a:pPr lvl="1"/>
            <a:r>
              <a:t>Text úrovne 2</a:t>
            </a:r>
          </a:p>
          <a:p>
            <a:pPr lvl="2"/>
            <a:r>
              <a:t>Text úrovne 3</a:t>
            </a:r>
          </a:p>
          <a:p>
            <a:pPr lvl="3"/>
            <a:r>
              <a:t>Text úrovne 4</a:t>
            </a:r>
          </a:p>
          <a:p>
            <a:pPr lvl="4"/>
            <a:r>
              <a:t>Text úrovne 5</a:t>
            </a:r>
          </a:p>
        </p:txBody>
      </p:sp>
      <p:sp>
        <p:nvSpPr>
          <p:cNvPr id="41" name="Číslo snímky"/>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Názov – hore">
    <p:spTree>
      <p:nvGrpSpPr>
        <p:cNvPr id="1" name=""/>
        <p:cNvGrpSpPr/>
        <p:nvPr/>
      </p:nvGrpSpPr>
      <p:grpSpPr>
        <a:xfrm>
          <a:off x="0" y="0"/>
          <a:ext cx="0" cy="0"/>
          <a:chOff x="0" y="0"/>
          <a:chExt cx="0" cy="0"/>
        </a:xfrm>
      </p:grpSpPr>
      <p:sp>
        <p:nvSpPr>
          <p:cNvPr id="48" name="Text názvu"/>
          <p:cNvSpPr txBox="1"/>
          <p:nvPr>
            <p:ph type="title"/>
          </p:nvPr>
        </p:nvSpPr>
        <p:spPr>
          <a:prstGeom prst="rect">
            <a:avLst/>
          </a:prstGeom>
        </p:spPr>
        <p:txBody>
          <a:bodyPr/>
          <a:lstStyle/>
          <a:p>
            <a:pPr/>
            <a:r>
              <a:t>Text názvu</a:t>
            </a:r>
          </a:p>
        </p:txBody>
      </p:sp>
      <p:sp>
        <p:nvSpPr>
          <p:cNvPr id="49" name="Číslo snímky"/>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Nadpis a odrážky">
    <p:spTree>
      <p:nvGrpSpPr>
        <p:cNvPr id="1" name=""/>
        <p:cNvGrpSpPr/>
        <p:nvPr/>
      </p:nvGrpSpPr>
      <p:grpSpPr>
        <a:xfrm>
          <a:off x="0" y="0"/>
          <a:ext cx="0" cy="0"/>
          <a:chOff x="0" y="0"/>
          <a:chExt cx="0" cy="0"/>
        </a:xfrm>
      </p:grpSpPr>
      <p:sp>
        <p:nvSpPr>
          <p:cNvPr id="56" name="Text názvu"/>
          <p:cNvSpPr txBox="1"/>
          <p:nvPr>
            <p:ph type="title"/>
          </p:nvPr>
        </p:nvSpPr>
        <p:spPr>
          <a:prstGeom prst="rect">
            <a:avLst/>
          </a:prstGeom>
        </p:spPr>
        <p:txBody>
          <a:bodyPr/>
          <a:lstStyle/>
          <a:p>
            <a:pPr/>
            <a:r>
              <a:t>Text názvu</a:t>
            </a:r>
          </a:p>
        </p:txBody>
      </p:sp>
      <p:sp>
        <p:nvSpPr>
          <p:cNvPr id="57" name="Text úrovne 1…"/>
          <p:cNvSpPr txBox="1"/>
          <p:nvPr>
            <p:ph type="body" idx="1"/>
          </p:nvPr>
        </p:nvSpPr>
        <p:spPr>
          <a:prstGeom prst="rect">
            <a:avLst/>
          </a:prstGeom>
        </p:spPr>
        <p:txBody>
          <a:bodyPr/>
          <a:lstStyle/>
          <a:p>
            <a:pPr/>
            <a:r>
              <a:t>Text úrovne 1</a:t>
            </a:r>
          </a:p>
          <a:p>
            <a:pPr lvl="1"/>
            <a:r>
              <a:t>Text úrovne 2</a:t>
            </a:r>
          </a:p>
          <a:p>
            <a:pPr lvl="2"/>
            <a:r>
              <a:t>Text úrovne 3</a:t>
            </a:r>
          </a:p>
          <a:p>
            <a:pPr lvl="3"/>
            <a:r>
              <a:t>Text úrovne 4</a:t>
            </a:r>
          </a:p>
          <a:p>
            <a:pPr lvl="4"/>
            <a:r>
              <a:t>Text úrovne 5</a:t>
            </a:r>
          </a:p>
        </p:txBody>
      </p:sp>
      <p:sp>
        <p:nvSpPr>
          <p:cNvPr id="58" name="Číslo snímky"/>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Nadpis, odrážky a fotka">
    <p:spTree>
      <p:nvGrpSpPr>
        <p:cNvPr id="1" name=""/>
        <p:cNvGrpSpPr/>
        <p:nvPr/>
      </p:nvGrpSpPr>
      <p:grpSpPr>
        <a:xfrm>
          <a:off x="0" y="0"/>
          <a:ext cx="0" cy="0"/>
          <a:chOff x="0" y="0"/>
          <a:chExt cx="0" cy="0"/>
        </a:xfrm>
      </p:grpSpPr>
      <p:sp>
        <p:nvSpPr>
          <p:cNvPr id="65" name="Obrázok"/>
          <p:cNvSpPr/>
          <p:nvPr>
            <p:ph type="pic" idx="13"/>
          </p:nvPr>
        </p:nvSpPr>
        <p:spPr>
          <a:xfrm>
            <a:off x="4086225" y="2586566"/>
            <a:ext cx="9429750" cy="6286501"/>
          </a:xfrm>
          <a:prstGeom prst="rect">
            <a:avLst/>
          </a:prstGeom>
        </p:spPr>
        <p:txBody>
          <a:bodyPr lIns="91439" tIns="45719" rIns="91439" bIns="45719" anchor="t">
            <a:noAutofit/>
          </a:bodyPr>
          <a:lstStyle/>
          <a:p>
            <a:pPr/>
          </a:p>
        </p:txBody>
      </p:sp>
      <p:sp>
        <p:nvSpPr>
          <p:cNvPr id="66" name="Text názvu"/>
          <p:cNvSpPr txBox="1"/>
          <p:nvPr>
            <p:ph type="title"/>
          </p:nvPr>
        </p:nvSpPr>
        <p:spPr>
          <a:prstGeom prst="rect">
            <a:avLst/>
          </a:prstGeom>
        </p:spPr>
        <p:txBody>
          <a:bodyPr/>
          <a:lstStyle/>
          <a:p>
            <a:pPr/>
            <a:r>
              <a:t>Text názvu</a:t>
            </a:r>
          </a:p>
        </p:txBody>
      </p:sp>
      <p:sp>
        <p:nvSpPr>
          <p:cNvPr id="67" name="Text úrovne 1…"/>
          <p:cNvSpPr txBox="1"/>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a:r>
              <a:t>Text úrovne 1</a:t>
            </a:r>
          </a:p>
          <a:p>
            <a:pPr lvl="1"/>
            <a:r>
              <a:t>Text úrovne 2</a:t>
            </a:r>
          </a:p>
          <a:p>
            <a:pPr lvl="2"/>
            <a:r>
              <a:t>Text úrovne 3</a:t>
            </a:r>
          </a:p>
          <a:p>
            <a:pPr lvl="3"/>
            <a:r>
              <a:t>Text úrovne 4</a:t>
            </a:r>
          </a:p>
          <a:p>
            <a:pPr lvl="4"/>
            <a:r>
              <a:t>Text úrovne 5</a:t>
            </a:r>
          </a:p>
        </p:txBody>
      </p:sp>
      <p:sp>
        <p:nvSpPr>
          <p:cNvPr id="68" name="Číslo snímky"/>
          <p:cNvSpPr txBox="1"/>
          <p:nvPr>
            <p:ph type="sldNum" sz="quarter" idx="2"/>
          </p:nvPr>
        </p:nvSpPr>
        <p:spPr>
          <a:xfrm>
            <a:off x="6328884" y="9296400"/>
            <a:ext cx="340259" cy="342900"/>
          </a:xfrm>
          <a:prstGeom prst="rect">
            <a:avLst/>
          </a:prstGeom>
        </p:spPr>
        <p:txBody>
          <a:bodyPr/>
          <a:lstStyle>
            <a:lvl1pPr>
              <a:defRPr>
                <a:latin typeface="Helvetica Light"/>
                <a:ea typeface="Helvetica Light"/>
                <a:cs typeface="Helvetica Light"/>
                <a:sym typeface="Helvetica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Odrážky">
    <p:spTree>
      <p:nvGrpSpPr>
        <p:cNvPr id="1" name=""/>
        <p:cNvGrpSpPr/>
        <p:nvPr/>
      </p:nvGrpSpPr>
      <p:grpSpPr>
        <a:xfrm>
          <a:off x="0" y="0"/>
          <a:ext cx="0" cy="0"/>
          <a:chOff x="0" y="0"/>
          <a:chExt cx="0" cy="0"/>
        </a:xfrm>
      </p:grpSpPr>
      <p:sp>
        <p:nvSpPr>
          <p:cNvPr id="75" name="Text úrovne 1…"/>
          <p:cNvSpPr txBox="1"/>
          <p:nvPr>
            <p:ph type="body" idx="1"/>
          </p:nvPr>
        </p:nvSpPr>
        <p:spPr>
          <a:xfrm>
            <a:off x="952500" y="1270000"/>
            <a:ext cx="11099800" cy="7213600"/>
          </a:xfrm>
          <a:prstGeom prst="rect">
            <a:avLst/>
          </a:prstGeom>
        </p:spPr>
        <p:txBody>
          <a:bodyPr/>
          <a:lstStyle/>
          <a:p>
            <a:pPr/>
            <a:r>
              <a:t>Text úrovne 1</a:t>
            </a:r>
          </a:p>
          <a:p>
            <a:pPr lvl="1"/>
            <a:r>
              <a:t>Text úrovne 2</a:t>
            </a:r>
          </a:p>
          <a:p>
            <a:pPr lvl="2"/>
            <a:r>
              <a:t>Text úrovne 3</a:t>
            </a:r>
          </a:p>
          <a:p>
            <a:pPr lvl="3"/>
            <a:r>
              <a:t>Text úrovne 4</a:t>
            </a:r>
          </a:p>
          <a:p>
            <a:pPr lvl="4"/>
            <a:r>
              <a:t>Text úrovne 5</a:t>
            </a:r>
          </a:p>
        </p:txBody>
      </p:sp>
      <p:sp>
        <p:nvSpPr>
          <p:cNvPr id="76" name="Číslo snímky"/>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Fotky – 3 na výšku">
    <p:spTree>
      <p:nvGrpSpPr>
        <p:cNvPr id="1" name=""/>
        <p:cNvGrpSpPr/>
        <p:nvPr/>
      </p:nvGrpSpPr>
      <p:grpSpPr>
        <a:xfrm>
          <a:off x="0" y="0"/>
          <a:ext cx="0" cy="0"/>
          <a:chOff x="0" y="0"/>
          <a:chExt cx="0" cy="0"/>
        </a:xfrm>
      </p:grpSpPr>
      <p:sp>
        <p:nvSpPr>
          <p:cNvPr id="83" name="Obrázok"/>
          <p:cNvSpPr/>
          <p:nvPr>
            <p:ph type="pic" sz="quarter" idx="13"/>
          </p:nvPr>
        </p:nvSpPr>
        <p:spPr>
          <a:xfrm>
            <a:off x="6680200" y="5029200"/>
            <a:ext cx="6054748" cy="4038600"/>
          </a:xfrm>
          <a:prstGeom prst="rect">
            <a:avLst/>
          </a:prstGeom>
        </p:spPr>
        <p:txBody>
          <a:bodyPr lIns="91439" tIns="45719" rIns="91439" bIns="45719" anchor="t">
            <a:noAutofit/>
          </a:bodyPr>
          <a:lstStyle/>
          <a:p>
            <a:pPr/>
          </a:p>
        </p:txBody>
      </p:sp>
      <p:sp>
        <p:nvSpPr>
          <p:cNvPr id="84" name="Obrázok"/>
          <p:cNvSpPr/>
          <p:nvPr>
            <p:ph type="pic" sz="quarter" idx="14"/>
          </p:nvPr>
        </p:nvSpPr>
        <p:spPr>
          <a:xfrm>
            <a:off x="6502400" y="889000"/>
            <a:ext cx="5867400" cy="3911601"/>
          </a:xfrm>
          <a:prstGeom prst="rect">
            <a:avLst/>
          </a:prstGeom>
        </p:spPr>
        <p:txBody>
          <a:bodyPr lIns="91439" tIns="45719" rIns="91439" bIns="45719" anchor="t">
            <a:noAutofit/>
          </a:bodyPr>
          <a:lstStyle/>
          <a:p>
            <a:pPr/>
          </a:p>
        </p:txBody>
      </p:sp>
      <p:sp>
        <p:nvSpPr>
          <p:cNvPr id="85" name="Obrázok"/>
          <p:cNvSpPr/>
          <p:nvPr>
            <p:ph type="pic" idx="15"/>
          </p:nvPr>
        </p:nvSpPr>
        <p:spPr>
          <a:xfrm>
            <a:off x="-2374900" y="889000"/>
            <a:ext cx="11982450" cy="7988300"/>
          </a:xfrm>
          <a:prstGeom prst="rect">
            <a:avLst/>
          </a:prstGeom>
        </p:spPr>
        <p:txBody>
          <a:bodyPr lIns="91439" tIns="45719" rIns="91439" bIns="45719" anchor="t">
            <a:noAutofit/>
          </a:bodyPr>
          <a:lstStyle/>
          <a:p>
            <a:pPr/>
          </a:p>
        </p:txBody>
      </p:sp>
      <p:sp>
        <p:nvSpPr>
          <p:cNvPr id="86" name="Číslo snímky"/>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ext názvu"/>
          <p:cNvSpPr txBox="1"/>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Text názvu</a:t>
            </a:r>
          </a:p>
        </p:txBody>
      </p:sp>
      <p:sp>
        <p:nvSpPr>
          <p:cNvPr id="3" name="Text úrovne 1…"/>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Text úrovne 1</a:t>
            </a:r>
          </a:p>
          <a:p>
            <a:pPr lvl="1"/>
            <a:r>
              <a:t>Text úrovne 2</a:t>
            </a:r>
          </a:p>
          <a:p>
            <a:pPr lvl="2"/>
            <a:r>
              <a:t>Text úrovne 3</a:t>
            </a:r>
          </a:p>
          <a:p>
            <a:pPr lvl="3"/>
            <a:r>
              <a:t>Text úrovne 4</a:t>
            </a:r>
          </a:p>
          <a:p>
            <a:pPr lvl="4"/>
            <a:r>
              <a:t>Text úrovne 5</a:t>
            </a:r>
          </a:p>
        </p:txBody>
      </p:sp>
      <p:sp>
        <p:nvSpPr>
          <p:cNvPr id="4" name="Číslo snímky"/>
          <p:cNvSpPr txBox="1"/>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b="0" sz="1600">
                <a:latin typeface="Helvetica Neue Light"/>
                <a:ea typeface="Helvetica Neue Light"/>
                <a:cs typeface="Helvetica Neue Light"/>
                <a:sym typeface="Helvetica Neue Light"/>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1pPr>
      <a:lvl2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2pPr>
      <a:lvl3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3pPr>
      <a:lvl4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4pPr>
      <a:lvl5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5pPr>
      <a:lvl6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6pPr>
      <a:lvl7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7pPr>
      <a:lvl8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8pPr>
      <a:lvl9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9pPr>
    </p:titleStyle>
    <p:bodyStyle>
      <a:lvl1pPr marL="444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1pPr>
      <a:lvl2pPr marL="889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2pPr>
      <a:lvl3pPr marL="1333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3pPr>
      <a:lvl4pPr marL="1778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4pPr>
      <a:lvl5pPr marL="2222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9pPr>
    </p:bodyStyle>
    <p:otherStyle>
      <a:lvl1pPr marL="0" marR="0" indent="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1pPr>
      <a:lvl2pPr marL="0" marR="0" indent="2286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2pPr>
      <a:lvl3pPr marL="0" marR="0" indent="4572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3pPr>
      <a:lvl4pPr marL="0" marR="0" indent="6858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4pPr>
      <a:lvl5pPr marL="0" marR="0" indent="9144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5pPr>
      <a:lvl6pPr marL="0" marR="0" indent="11430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6pPr>
      <a:lvl7pPr marL="0" marR="0" indent="13716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7pPr>
      <a:lvl8pPr marL="0" marR="0" indent="16002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8pPr>
      <a:lvl9pPr marL="0" marR="0" indent="18288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sk.wikipedia.org/wiki/Spolo%C4%8Densk%C3%A1_in%C5%A1tit%C3%BAcia" TargetMode="External"/><Relationship Id="rId3" Type="http://schemas.openxmlformats.org/officeDocument/2006/relationships/hyperlink" Target="http://sk.wikipedia.org/w/index.php?title=Pr%C3%A1vna_in%C5%A1tit%C3%BAcia&amp;action=edit&amp;redlink=1" TargetMode="External"/><Relationship Id="rId4" Type="http://schemas.openxmlformats.org/officeDocument/2006/relationships/hyperlink" Target="http://sk.wikipedia.org/w/index.php?title=In%C5%A1tit%C3%BAcia_man%C5%BEelstva&amp;action=edit&amp;redlink=1" TargetMode="External"/><Relationship Id="rId5" Type="http://schemas.openxmlformats.org/officeDocument/2006/relationships/hyperlink" Target="http://sk.wikipedia.org/w/index.php?title=Pedagogick%C3%BD_in%C5%A1tit%C3%BAt&amp;action=edit&amp;redlink=1" TargetMode="External"/></Relationships>

</file>

<file path=ppt/slides/_rels/slide1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hyperlink" Target="http://sk.wikipedia.org/wiki/%C4%8Clovek" TargetMode="External"/></Relationships>

</file>

<file path=ppt/slides/_rels/slide21.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hyperlink" Target="http://sk.wikipedia.org/wiki/Ekonomick%C3%A1_in%C5%A1tit%C3%BAcia" TargetMode="External"/><Relationship Id="rId3" Type="http://schemas.openxmlformats.org/officeDocument/2006/relationships/hyperlink" Target="http://sk.wikipedia.org/wiki/Finan%C4%8Dn%C3%A1_in%C5%A1tit%C3%BAcia" TargetMode="External"/><Relationship Id="rId4" Type="http://schemas.openxmlformats.org/officeDocument/2006/relationships/hyperlink" Target="http://sk.wikipedia.org/wiki/Kult%C3%BArna_in%C5%A1tit%C3%BAcia" TargetMode="External"/><Relationship Id="rId5" Type="http://schemas.openxmlformats.org/officeDocument/2006/relationships/hyperlink" Target="http://sk.wikipedia.org/w/index.php?title=N%C3%A1bo%C5%BEensk%C3%A1_in%C5%A1tit%C3%BAcia&amp;action=edit&amp;redlink=1" TargetMode="External"/><Relationship Id="rId6" Type="http://schemas.openxmlformats.org/officeDocument/2006/relationships/hyperlink" Target="http://sk.wikipedia.org/wiki/Politick%C3%A1_in%C5%A1tit%C3%BAcia" TargetMode="External"/><Relationship Id="rId7" Type="http://schemas.openxmlformats.org/officeDocument/2006/relationships/hyperlink" Target="http://sk.wikipedia.org/w/index.php?title=Soci%C3%A1lna_in%C5%A1tit%C3%BAcia&amp;action=edit&amp;redlink=1" TargetMode="External"/><Relationship Id="rId8" Type="http://schemas.openxmlformats.org/officeDocument/2006/relationships/hyperlink" Target="http://sk.wikipedia.org/wiki/Vedeck%C3%A1_in%C5%A1tit%C3%BAcia" TargetMode="External"/><Relationship Id="rId9" Type="http://schemas.openxmlformats.org/officeDocument/2006/relationships/hyperlink" Target="http://sk.wikipedia.org/wiki/V%C3%BDchovn%C3%A1_in%C5%A1tit%C3%BAcia" TargetMode="External"/></Relationships>

</file>

<file path=ppt/slides/_rels/slide22.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ppt/slides/XXDKFEBPracovny_Poriadok_ver%20%201%202%202012Kat%20_Obsah.docx" TargetMode="External"/></Relationships>

</file>

<file path=ppt/slides/_rels/slide28.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s://en.wikipedia.org/wiki/Lorcan_Dempsey" TargetMode="External"/><Relationship Id="rId3" Type="http://schemas.openxmlformats.org/officeDocument/2006/relationships/hyperlink" Target="https://en.wikipedia.org/wiki/Library_and_information_science" TargetMode="External"/><Relationship Id="rId4" Type="http://schemas.openxmlformats.org/officeDocument/2006/relationships/hyperlink" Target="https://en.wikipedia.org/wiki/Michael_Buckland" TargetMode="External"/></Relationships>

</file>

<file path=ppt/slides/_rels/slide5.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s://en.wikipedia.org/wiki/Michael_Buckland" TargetMode="External"/></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www.european-heritage.net/sdx/herein/index.xsp" TargetMode="External"/></Relationships>

</file>

<file path=ppt/slides/_rels/slide9.xml.rels><?xml version="1.0" encoding="UTF-8"?>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Nadpis 1"/>
          <p:cNvSpPr txBox="1"/>
          <p:nvPr>
            <p:ph type="ctrTitle"/>
          </p:nvPr>
        </p:nvSpPr>
        <p:spPr>
          <a:prstGeom prst="rect">
            <a:avLst/>
          </a:prstGeom>
        </p:spPr>
        <p:txBody>
          <a:bodyPr/>
          <a:lstStyle/>
          <a:p>
            <a:pPr/>
            <a:r>
              <a:t>Pamäťové informačné inštitúcie</a:t>
            </a:r>
          </a:p>
        </p:txBody>
      </p:sp>
      <p:sp>
        <p:nvSpPr>
          <p:cNvPr id="120" name="Podnadpis 2"/>
          <p:cNvSpPr txBox="1"/>
          <p:nvPr>
            <p:ph type="subTitle" sz="quarter" idx="1"/>
          </p:nvPr>
        </p:nvSpPr>
        <p:spPr>
          <a:prstGeom prst="rect">
            <a:avLst/>
          </a:prstGeom>
        </p:spPr>
        <p:txBody>
          <a:bodyPr/>
          <a:lstStyle>
            <a:lvl1pPr>
              <a:spcBef>
                <a:spcPts val="600"/>
              </a:spcBef>
              <a:defRPr sz="2800"/>
            </a:lvl1pPr>
          </a:lstStyle>
          <a:p>
            <a:pPr/>
            <a:r>
              <a:t>Prednášky: prof. PhDr. Dušan Katuščák, PhD.</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7" name="Nadpis 1"/>
          <p:cNvSpPr txBox="1"/>
          <p:nvPr>
            <p:ph type="title"/>
          </p:nvPr>
        </p:nvSpPr>
        <p:spPr>
          <a:prstGeom prst="rect">
            <a:avLst/>
          </a:prstGeom>
        </p:spPr>
        <p:txBody>
          <a:bodyPr/>
          <a:lstStyle/>
          <a:p>
            <a:pPr/>
            <a:r>
              <a:t>Tezaurus HEREIN 2</a:t>
            </a:r>
          </a:p>
        </p:txBody>
      </p:sp>
      <p:sp>
        <p:nvSpPr>
          <p:cNvPr id="148" name="Zástupný symbol obsahu 2"/>
          <p:cNvSpPr txBox="1"/>
          <p:nvPr>
            <p:ph type="body" idx="1"/>
          </p:nvPr>
        </p:nvSpPr>
        <p:spPr>
          <a:xfrm>
            <a:off x="1177151" y="2291265"/>
            <a:ext cx="11099801" cy="6286501"/>
          </a:xfrm>
          <a:prstGeom prst="rect">
            <a:avLst/>
          </a:prstGeom>
        </p:spPr>
        <p:txBody>
          <a:bodyPr/>
          <a:lstStyle/>
          <a:p>
            <a:pPr marL="0" indent="0">
              <a:buSzTx/>
              <a:buNone/>
            </a:pPr>
            <a:r>
              <a:t>7. Fotografické dedičstvo (photographic heritage)</a:t>
            </a:r>
          </a:p>
          <a:p>
            <a:pPr marL="0" indent="0">
              <a:buSzTx/>
              <a:buNone/>
            </a:pPr>
            <a:r>
              <a:t>8. Historické dedičstvo (historic heritage)</a:t>
            </a:r>
          </a:p>
          <a:p>
            <a:pPr marL="0" indent="0">
              <a:buSzTx/>
              <a:buNone/>
            </a:pPr>
            <a:r>
              <a:t>9. Hnuteľné dedičstvo (movable heritage)</a:t>
            </a:r>
          </a:p>
          <a:p>
            <a:pPr marL="0" indent="0">
              <a:buSzTx/>
              <a:buNone/>
            </a:pPr>
            <a:r>
              <a:t>10. Chránené dedičstvo (protected heritage)</a:t>
            </a:r>
          </a:p>
          <a:p>
            <a:pPr marL="0" indent="0">
              <a:buSzTx/>
              <a:buNone/>
            </a:pPr>
            <a:r>
              <a:t>11. Chránené miesta (protected sites)</a:t>
            </a:r>
          </a:p>
          <a:p>
            <a:pPr marL="0" indent="0">
              <a:buSzTx/>
              <a:buNone/>
            </a:pPr>
            <a:r>
              <a:t>12. Industriálne dedičstvo (industrial heritage)</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0" name="Nadpis 1"/>
          <p:cNvSpPr txBox="1"/>
          <p:nvPr>
            <p:ph type="title"/>
          </p:nvPr>
        </p:nvSpPr>
        <p:spPr>
          <a:prstGeom prst="rect">
            <a:avLst/>
          </a:prstGeom>
        </p:spPr>
        <p:txBody>
          <a:bodyPr/>
          <a:lstStyle/>
          <a:p>
            <a:pPr/>
            <a:r>
              <a:t>Tezaurus HEREIN 3</a:t>
            </a:r>
          </a:p>
        </p:txBody>
      </p:sp>
      <p:sp>
        <p:nvSpPr>
          <p:cNvPr id="151" name="Zástupný symbol obsahu 2"/>
          <p:cNvSpPr txBox="1"/>
          <p:nvPr>
            <p:ph type="body" idx="1"/>
          </p:nvPr>
        </p:nvSpPr>
        <p:spPr>
          <a:prstGeom prst="rect">
            <a:avLst/>
          </a:prstGeom>
        </p:spPr>
        <p:txBody>
          <a:bodyPr/>
          <a:lstStyle/>
          <a:p>
            <a:pPr marL="432054" indent="-432054" defTabSz="490727">
              <a:lnSpc>
                <a:spcPct val="90000"/>
              </a:lnSpc>
              <a:spcBef>
                <a:spcPts val="3500"/>
              </a:spcBef>
              <a:buAutoNum type="arabicPeriod" startAt="13"/>
              <a:defRPr sz="2688"/>
            </a:pPr>
            <a:r>
              <a:t>Intelektuálne dedičstvo (intellectual heritage)</a:t>
            </a:r>
          </a:p>
          <a:p>
            <a:pPr marL="432054" indent="-432054" defTabSz="490727">
              <a:lnSpc>
                <a:spcPct val="90000"/>
              </a:lnSpc>
              <a:spcBef>
                <a:spcPts val="3500"/>
              </a:spcBef>
              <a:buAutoNum type="arabicPeriod" startAt="13"/>
              <a:defRPr sz="2688"/>
            </a:pPr>
            <a:r>
              <a:t>Krajinné dedičstvo (landscape heritage)</a:t>
            </a:r>
          </a:p>
          <a:p>
            <a:pPr marL="432054" indent="-432054" defTabSz="490727">
              <a:lnSpc>
                <a:spcPct val="90000"/>
              </a:lnSpc>
              <a:spcBef>
                <a:spcPts val="3500"/>
              </a:spcBef>
              <a:buAutoNum type="arabicPeriod" startAt="13"/>
              <a:defRPr b="1" sz="2688">
                <a:latin typeface="Trebuchet MS"/>
                <a:ea typeface="Trebuchet MS"/>
                <a:cs typeface="Trebuchet MS"/>
                <a:sym typeface="Trebuchet MS"/>
              </a:defRPr>
            </a:pPr>
            <a:r>
              <a:t>Kultúrne dedičstvo (cultural heritage)</a:t>
            </a:r>
          </a:p>
          <a:p>
            <a:pPr marL="432054" indent="-432054" defTabSz="490727">
              <a:lnSpc>
                <a:spcPct val="90000"/>
              </a:lnSpc>
              <a:spcBef>
                <a:spcPts val="3500"/>
              </a:spcBef>
              <a:buAutoNum type="arabicPeriod" startAt="13"/>
              <a:defRPr sz="2688"/>
            </a:pPr>
            <a:r>
              <a:t>Miesta (sites)</a:t>
            </a:r>
          </a:p>
          <a:p>
            <a:pPr marL="432054" indent="-432054" defTabSz="490727">
              <a:lnSpc>
                <a:spcPct val="90000"/>
              </a:lnSpc>
              <a:spcBef>
                <a:spcPts val="3500"/>
              </a:spcBef>
              <a:buAutoNum type="arabicPeriod" startAt="13"/>
              <a:defRPr sz="2688"/>
            </a:pPr>
            <a:r>
              <a:t>Nemateriálne dedičstvo (intangible heritage)</a:t>
            </a:r>
          </a:p>
          <a:p>
            <a:pPr marL="432054" indent="-432054" defTabSz="490727">
              <a:lnSpc>
                <a:spcPct val="90000"/>
              </a:lnSpc>
              <a:spcBef>
                <a:spcPts val="3500"/>
              </a:spcBef>
              <a:buAutoNum type="arabicPeriod" startAt="13"/>
              <a:defRPr sz="2688"/>
            </a:pPr>
            <a:r>
              <a:t>Prírodné dedičstvo (natural heritage)</a:t>
            </a:r>
          </a:p>
          <a:p>
            <a:pPr marL="432054" indent="-432054" defTabSz="490727">
              <a:lnSpc>
                <a:spcPct val="90000"/>
              </a:lnSpc>
              <a:spcBef>
                <a:spcPts val="3500"/>
              </a:spcBef>
              <a:buAutoNum type="arabicPeriod" startAt="13"/>
              <a:defRPr sz="2688"/>
            </a:pPr>
            <a:r>
              <a:t>Rurálne dedičstvo (rural heritage)</a:t>
            </a:r>
          </a:p>
          <a:p>
            <a:pPr marL="432054" indent="-432054" defTabSz="490727">
              <a:lnSpc>
                <a:spcPct val="90000"/>
              </a:lnSpc>
              <a:spcBef>
                <a:spcPts val="3500"/>
              </a:spcBef>
              <a:buAutoNum type="arabicPeriod" startAt="13"/>
              <a:defRPr sz="2688"/>
            </a:pPr>
            <a:r>
              <a:t>Sakrálne dedičstvo (religious heritage)</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3" name="Nadpis 1"/>
          <p:cNvSpPr txBox="1"/>
          <p:nvPr>
            <p:ph type="title"/>
          </p:nvPr>
        </p:nvSpPr>
        <p:spPr>
          <a:prstGeom prst="rect">
            <a:avLst/>
          </a:prstGeom>
        </p:spPr>
        <p:txBody>
          <a:bodyPr/>
          <a:lstStyle/>
          <a:p>
            <a:pPr/>
            <a:r>
              <a:t>Tezaurus HEREIN 4</a:t>
            </a:r>
          </a:p>
        </p:txBody>
      </p:sp>
      <p:sp>
        <p:nvSpPr>
          <p:cNvPr id="154" name="Zástupný symbol obsahu 2"/>
          <p:cNvSpPr txBox="1"/>
          <p:nvPr>
            <p:ph type="body" idx="1"/>
          </p:nvPr>
        </p:nvSpPr>
        <p:spPr>
          <a:prstGeom prst="rect">
            <a:avLst/>
          </a:prstGeom>
        </p:spPr>
        <p:txBody>
          <a:bodyPr/>
          <a:lstStyle/>
          <a:p>
            <a:pPr marL="514350" indent="-514350">
              <a:buAutoNum type="arabicPeriod" startAt="25"/>
            </a:pPr>
            <a:r>
              <a:t>Skalné dedičstvo (parietal heritage)</a:t>
            </a:r>
          </a:p>
          <a:p>
            <a:pPr marL="514350" indent="-514350">
              <a:buAutoNum type="arabicPeriod" startAt="25"/>
            </a:pPr>
            <a:r>
              <a:t>Technické dedičstvo (technical heritage)</a:t>
            </a:r>
          </a:p>
          <a:p>
            <a:pPr marL="514350" indent="-514350">
              <a:buAutoNum type="arabicPeriod" startAt="25"/>
            </a:pPr>
            <a:r>
              <a:t>Urbanistické dedičstvo (urban heritage)</a:t>
            </a:r>
          </a:p>
          <a:p>
            <a:pPr marL="514350" indent="-514350">
              <a:buAutoNum type="arabicPeriod" startAt="25"/>
            </a:pPr>
            <a:r>
              <a:t>Vedecké dedičstvo (scientific heritage)</a:t>
            </a:r>
          </a:p>
          <a:p>
            <a:pPr marL="514350" indent="-514350">
              <a:buAutoNum type="arabicPeriod" startAt="25"/>
            </a:pPr>
            <a:r>
              <a:t>Vojenské dedičstvo (military heritage)</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aphicFrame>
        <p:nvGraphicFramePr>
          <p:cNvPr id="156" name="Tabuľka 1"/>
          <p:cNvGraphicFramePr/>
          <p:nvPr/>
        </p:nvGraphicFramePr>
        <p:xfrm>
          <a:off x="1177011" y="575517"/>
          <a:ext cx="11265249" cy="8807382"/>
        </p:xfrm>
        <a:graphic xmlns:a="http://schemas.openxmlformats.org/drawingml/2006/main">
          <a:graphicData uri="http://schemas.openxmlformats.org/drawingml/2006/table">
            <a:tbl>
              <a:tblPr firstCol="1" firstRow="1" lastCol="0" lastRow="1" bandCol="0" bandRow="1" rtl="0">
                <a:tableStyleId>{4C3C2611-4C71-4FC5-86AE-919BDF0F9419}</a:tableStyleId>
              </a:tblPr>
              <a:tblGrid>
                <a:gridCol w="2438743"/>
                <a:gridCol w="975945"/>
                <a:gridCol w="2692266"/>
                <a:gridCol w="5145593"/>
              </a:tblGrid>
              <a:tr h="412892">
                <a:tc>
                  <a:txBody>
                    <a:bodyPr/>
                    <a:lstStyle/>
                    <a:p>
                      <a:pPr defTabSz="914400">
                        <a:lnSpc>
                          <a:spcPct val="115000"/>
                        </a:lnSpc>
                        <a:spcBef>
                          <a:spcPts val="1400"/>
                        </a:spcBef>
                        <a:defRPr b="0" sz="1800">
                          <a:solidFill>
                            <a:srgbClr val="000000"/>
                          </a:solidFill>
                        </a:defRPr>
                      </a:pPr>
                      <a:r>
                        <a:rPr b="1" sz="1600">
                          <a:solidFill>
                            <a:srgbClr val="FFFFFF"/>
                          </a:solidFill>
                          <a:sym typeface="Helvetica Neue"/>
                        </a:rPr>
                        <a:t>Sektor</a:t>
                      </a:r>
                    </a:p>
                  </a:txBody>
                  <a:tcPr marL="50800" marR="50800" marT="50800" marB="50800" anchor="ctr" anchorCtr="0" horzOverflow="overflow"/>
                </a:tc>
                <a:tc>
                  <a:txBody>
                    <a:bodyPr/>
                    <a:lstStyle/>
                    <a:p>
                      <a:pPr defTabSz="914400">
                        <a:lnSpc>
                          <a:spcPct val="115000"/>
                        </a:lnSpc>
                        <a:spcBef>
                          <a:spcPts val="1400"/>
                        </a:spcBef>
                        <a:defRPr b="0" sz="1800">
                          <a:solidFill>
                            <a:srgbClr val="000000"/>
                          </a:solidFill>
                        </a:defRPr>
                      </a:pPr>
                      <a:r>
                        <a:rPr b="1" sz="1600">
                          <a:solidFill>
                            <a:srgbClr val="FFFFFF"/>
                          </a:solidFill>
                          <a:sym typeface="Helvetica Neue"/>
                        </a:rPr>
                        <a:t>Počet </a:t>
                      </a:r>
                    </a:p>
                  </a:txBody>
                  <a:tcPr marL="50800" marR="50800" marT="50800" marB="50800" anchor="ctr" anchorCtr="0" horzOverflow="overflow"/>
                </a:tc>
                <a:tc>
                  <a:txBody>
                    <a:bodyPr/>
                    <a:lstStyle/>
                    <a:p>
                      <a:pPr defTabSz="914400">
                        <a:lnSpc>
                          <a:spcPct val="115000"/>
                        </a:lnSpc>
                        <a:spcBef>
                          <a:spcPts val="1400"/>
                        </a:spcBef>
                        <a:defRPr b="0" sz="1800">
                          <a:solidFill>
                            <a:srgbClr val="000000"/>
                          </a:solidFill>
                        </a:defRPr>
                      </a:pPr>
                      <a:r>
                        <a:rPr b="1" sz="1600">
                          <a:solidFill>
                            <a:srgbClr val="FFFFFF"/>
                          </a:solidFill>
                          <a:sym typeface="Helvetica Neue"/>
                        </a:rPr>
                        <a:t>Zbierky spolu</a:t>
                      </a:r>
                    </a:p>
                  </a:txBody>
                  <a:tcPr marL="50800" marR="50800" marT="50800" marB="50800" anchor="ctr" anchorCtr="0" horzOverflow="overflow"/>
                </a:tc>
                <a:tc>
                  <a:txBody>
                    <a:bodyPr/>
                    <a:lstStyle/>
                    <a:p>
                      <a:pPr defTabSz="914400">
                        <a:lnSpc>
                          <a:spcPct val="115000"/>
                        </a:lnSpc>
                        <a:spcBef>
                          <a:spcPts val="1400"/>
                        </a:spcBef>
                        <a:defRPr b="0" sz="1800">
                          <a:solidFill>
                            <a:srgbClr val="000000"/>
                          </a:solidFill>
                        </a:defRPr>
                      </a:pPr>
                      <a:r>
                        <a:rPr b="1" sz="1600">
                          <a:solidFill>
                            <a:srgbClr val="FFFFFF"/>
                          </a:solidFill>
                          <a:sym typeface="Helvetica Neue"/>
                        </a:rPr>
                        <a:t>Digitalizácia do roku 2015</a:t>
                      </a:r>
                    </a:p>
                  </a:txBody>
                  <a:tcPr marL="50800" marR="50800" marT="50800" marB="50800" anchor="ctr" anchorCtr="0" horzOverflow="overflow"/>
                </a:tc>
              </a:tr>
              <a:tr h="378462">
                <a:tc>
                  <a:txBody>
                    <a:bodyPr/>
                    <a:lstStyle/>
                    <a:p>
                      <a:pPr defTabSz="914400">
                        <a:lnSpc>
                          <a:spcPct val="115000"/>
                        </a:lnSpc>
                        <a:spcBef>
                          <a:spcPts val="1400"/>
                        </a:spcBef>
                        <a:defRPr b="0" sz="1800">
                          <a:solidFill>
                            <a:srgbClr val="000000"/>
                          </a:solidFill>
                        </a:defRPr>
                      </a:pPr>
                      <a:r>
                        <a:rPr b="1" sz="1400">
                          <a:solidFill>
                            <a:srgbClr val="FFFFFF"/>
                          </a:solidFill>
                          <a:sym typeface="Helvetica Neue"/>
                        </a:rPr>
                        <a:t>Múzeá (MKSR)</a:t>
                      </a:r>
                    </a:p>
                  </a:txBody>
                  <a:tcPr marL="50800" marR="50800" marT="50800" marB="50800" anchor="ctr" anchorCtr="0" horzOverflow="overflow"/>
                </a:tc>
                <a:tc>
                  <a:txBody>
                    <a:bodyPr/>
                    <a:lstStyle/>
                    <a:p>
                      <a:pPr defTabSz="914400">
                        <a:lnSpc>
                          <a:spcPct val="115000"/>
                        </a:lnSpc>
                        <a:spcBef>
                          <a:spcPts val="1400"/>
                        </a:spcBef>
                        <a:defRPr sz="1800"/>
                      </a:pPr>
                      <a:r>
                        <a:rPr sz="1400">
                          <a:sym typeface="Helvetica Neue"/>
                        </a:rPr>
                        <a:t>98</a:t>
                      </a:r>
                    </a:p>
                  </a:txBody>
                  <a:tcPr marL="50800" marR="50800" marT="50800" marB="50800" anchor="ctr" anchorCtr="0" horzOverflow="overflow"/>
                </a:tc>
                <a:tc>
                  <a:txBody>
                    <a:bodyPr/>
                    <a:lstStyle/>
                    <a:p>
                      <a:pPr defTabSz="914400">
                        <a:lnSpc>
                          <a:spcPct val="115000"/>
                        </a:lnSpc>
                        <a:defRPr sz="1800"/>
                      </a:pPr>
                      <a:r>
                        <a:rPr sz="1400">
                          <a:sym typeface="Helvetica Neue"/>
                        </a:rPr>
                        <a:t>15428 055</a:t>
                      </a:r>
                    </a:p>
                  </a:txBody>
                  <a:tcPr marL="50800" marR="50800" marT="50800" marB="50800" anchor="ctr" anchorCtr="0" horzOverflow="overflow"/>
                </a:tc>
                <a:tc>
                  <a:txBody>
                    <a:bodyPr/>
                    <a:lstStyle/>
                    <a:p>
                      <a:pPr defTabSz="914400">
                        <a:lnSpc>
                          <a:spcPct val="115000"/>
                        </a:lnSpc>
                        <a:spcBef>
                          <a:spcPts val="1400"/>
                        </a:spcBef>
                        <a:defRPr sz="1800"/>
                      </a:pPr>
                      <a:r>
                        <a:rPr b="1" sz="1400">
                          <a:solidFill>
                            <a:srgbClr val="FFFFFF"/>
                          </a:solidFill>
                          <a:latin typeface="Trebuchet MS"/>
                          <a:ea typeface="Trebuchet MS"/>
                          <a:cs typeface="Trebuchet MS"/>
                          <a:sym typeface="Trebuchet MS"/>
                        </a:rPr>
                        <a:t>výber špecifikovať v projekte</a:t>
                      </a:r>
                    </a:p>
                  </a:txBody>
                  <a:tcPr marL="50800" marR="50800" marT="50800" marB="50800" anchor="ctr" anchorCtr="0" horzOverflow="overflow">
                    <a:solidFill>
                      <a:srgbClr val="4F81BD"/>
                    </a:solidFill>
                  </a:tcPr>
                </a:tc>
              </a:tr>
              <a:tr h="378462">
                <a:tc>
                  <a:txBody>
                    <a:bodyPr/>
                    <a:lstStyle/>
                    <a:p>
                      <a:pPr defTabSz="914400">
                        <a:lnSpc>
                          <a:spcPct val="115000"/>
                        </a:lnSpc>
                        <a:spcBef>
                          <a:spcPts val="1400"/>
                        </a:spcBef>
                        <a:defRPr b="0" sz="1800">
                          <a:solidFill>
                            <a:srgbClr val="000000"/>
                          </a:solidFill>
                        </a:defRPr>
                      </a:pPr>
                      <a:r>
                        <a:rPr b="1" sz="1400">
                          <a:solidFill>
                            <a:srgbClr val="FFFFFF"/>
                          </a:solidFill>
                          <a:sym typeface="Helvetica Neue"/>
                        </a:rPr>
                        <a:t>Galérie (MKSR)</a:t>
                      </a:r>
                    </a:p>
                  </a:txBody>
                  <a:tcPr marL="50800" marR="50800" marT="50800" marB="50800" anchor="ctr" anchorCtr="0" horzOverflow="overflow"/>
                </a:tc>
                <a:tc>
                  <a:txBody>
                    <a:bodyPr/>
                    <a:lstStyle/>
                    <a:p>
                      <a:pPr defTabSz="914400">
                        <a:lnSpc>
                          <a:spcPct val="115000"/>
                        </a:lnSpc>
                        <a:spcBef>
                          <a:spcPts val="1400"/>
                        </a:spcBef>
                        <a:defRPr sz="1800"/>
                      </a:pPr>
                      <a:r>
                        <a:rPr sz="1400">
                          <a:sym typeface="Helvetica Neue"/>
                        </a:rPr>
                        <a:t>25</a:t>
                      </a:r>
                    </a:p>
                  </a:txBody>
                  <a:tcPr marL="50800" marR="50800" marT="50800" marB="50800" anchor="ctr" anchorCtr="0" horzOverflow="overflow"/>
                </a:tc>
                <a:tc>
                  <a:txBody>
                    <a:bodyPr/>
                    <a:lstStyle/>
                    <a:p>
                      <a:pPr defTabSz="914400">
                        <a:lnSpc>
                          <a:spcPct val="115000"/>
                        </a:lnSpc>
                        <a:defRPr sz="1800"/>
                      </a:pPr>
                      <a:r>
                        <a:rPr sz="1400">
                          <a:sym typeface="Helvetica Neue"/>
                        </a:rPr>
                        <a:t>162854</a:t>
                      </a:r>
                    </a:p>
                  </a:txBody>
                  <a:tcPr marL="50800" marR="50800" marT="50800" marB="50800" anchor="ctr" anchorCtr="0" horzOverflow="overflow"/>
                </a:tc>
                <a:tc>
                  <a:txBody>
                    <a:bodyPr/>
                    <a:lstStyle/>
                    <a:p>
                      <a:pPr defTabSz="914400">
                        <a:lnSpc>
                          <a:spcPct val="115000"/>
                        </a:lnSpc>
                        <a:spcBef>
                          <a:spcPts val="1400"/>
                        </a:spcBef>
                        <a:defRPr sz="1800"/>
                      </a:pPr>
                      <a:r>
                        <a:rPr b="1" sz="1400">
                          <a:solidFill>
                            <a:srgbClr val="FFFFFF"/>
                          </a:solidFill>
                          <a:latin typeface="Trebuchet MS"/>
                          <a:ea typeface="Trebuchet MS"/>
                          <a:cs typeface="Trebuchet MS"/>
                          <a:sym typeface="Trebuchet MS"/>
                        </a:rPr>
                        <a:t>všetko</a:t>
                      </a:r>
                    </a:p>
                  </a:txBody>
                  <a:tcPr marL="50800" marR="50800" marT="50800" marB="50800" anchor="ctr" anchorCtr="0" horzOverflow="overflow">
                    <a:solidFill>
                      <a:srgbClr val="4F81BD"/>
                    </a:solidFill>
                  </a:tcPr>
                </a:tc>
              </a:tr>
              <a:tr h="1849406">
                <a:tc>
                  <a:txBody>
                    <a:bodyPr/>
                    <a:lstStyle/>
                    <a:p>
                      <a:pPr defTabSz="914400">
                        <a:lnSpc>
                          <a:spcPct val="115000"/>
                        </a:lnSpc>
                        <a:spcBef>
                          <a:spcPts val="1400"/>
                        </a:spcBef>
                        <a:defRPr b="0" sz="1800">
                          <a:solidFill>
                            <a:srgbClr val="000000"/>
                          </a:solidFill>
                        </a:defRPr>
                      </a:pPr>
                      <a:r>
                        <a:rPr b="1" sz="1400">
                          <a:solidFill>
                            <a:srgbClr val="FFFFFF"/>
                          </a:solidFill>
                          <a:sym typeface="Helvetica Neue"/>
                        </a:rPr>
                        <a:t>Knižnice (MKSR)</a:t>
                      </a:r>
                    </a:p>
                  </a:txBody>
                  <a:tcPr marL="50800" marR="50800" marT="50800" marB="50800" anchor="ctr" anchorCtr="0" horzOverflow="overflow"/>
                </a:tc>
                <a:tc>
                  <a:txBody>
                    <a:bodyPr/>
                    <a:lstStyle/>
                    <a:p>
                      <a:pPr defTabSz="914400">
                        <a:lnSpc>
                          <a:spcPct val="115000"/>
                        </a:lnSpc>
                        <a:spcBef>
                          <a:spcPts val="1400"/>
                        </a:spcBef>
                        <a:defRPr sz="1800"/>
                      </a:pPr>
                      <a:r>
                        <a:rPr sz="1400">
                          <a:sym typeface="Helvetica Neue"/>
                        </a:rPr>
                        <a:t>2602</a:t>
                      </a:r>
                    </a:p>
                  </a:txBody>
                  <a:tcPr marL="50800" marR="50800" marT="50800" marB="50800" anchor="ctr" anchorCtr="0" horzOverflow="overflow"/>
                </a:tc>
                <a:tc>
                  <a:txBody>
                    <a:bodyPr/>
                    <a:lstStyle/>
                    <a:p>
                      <a:pPr defTabSz="914400">
                        <a:lnSpc>
                          <a:spcPct val="115000"/>
                        </a:lnSpc>
                        <a:defRPr sz="1800"/>
                      </a:pPr>
                      <a:r>
                        <a:rPr sz="1400">
                          <a:sym typeface="Helvetica Neue"/>
                        </a:rPr>
                        <a:t>40048739</a:t>
                      </a:r>
                    </a:p>
                  </a:txBody>
                  <a:tcPr marL="50800" marR="50800" marT="50800" marB="50800" anchor="ctr" anchorCtr="0" horzOverflow="overflow"/>
                </a:tc>
                <a:tc>
                  <a:txBody>
                    <a:bodyPr/>
                    <a:lstStyle/>
                    <a:p>
                      <a:pPr defTabSz="914400">
                        <a:lnSpc>
                          <a:spcPct val="115000"/>
                        </a:lnSpc>
                        <a:spcBef>
                          <a:spcPts val="1400"/>
                        </a:spcBef>
                        <a:defRPr b="1" sz="1400">
                          <a:solidFill>
                            <a:srgbClr val="FFFFFF"/>
                          </a:solidFill>
                          <a:latin typeface="Trebuchet MS"/>
                          <a:ea typeface="Trebuchet MS"/>
                          <a:cs typeface="Trebuchet MS"/>
                          <a:sym typeface="Trebuchet MS"/>
                        </a:defRPr>
                      </a:pPr>
                      <a:r>
                        <a:t>1. etapa - 500000 titulov slovacík</a:t>
                      </a:r>
                      <a:endParaRPr>
                        <a:latin typeface="Calibri"/>
                        <a:ea typeface="Calibri"/>
                        <a:cs typeface="Calibri"/>
                        <a:sym typeface="Calibri"/>
                      </a:endParaRPr>
                    </a:p>
                    <a:p>
                      <a:pPr defTabSz="914400">
                        <a:lnSpc>
                          <a:spcPct val="115000"/>
                        </a:lnSpc>
                        <a:spcBef>
                          <a:spcPts val="1400"/>
                        </a:spcBef>
                        <a:defRPr b="1" sz="1400">
                          <a:solidFill>
                            <a:srgbClr val="FFFFFF"/>
                          </a:solidFill>
                          <a:latin typeface="Trebuchet MS"/>
                          <a:ea typeface="Trebuchet MS"/>
                          <a:cs typeface="Trebuchet MS"/>
                          <a:sym typeface="Trebuchet MS"/>
                        </a:defRPr>
                      </a:pPr>
                      <a:r>
                        <a:t>2. etapa - živé a špeciálne fondy na požiadanie (pre SAV, vysoké školy, mestá a obce, iné subjekty)</a:t>
                      </a:r>
                    </a:p>
                  </a:txBody>
                  <a:tcPr marL="50800" marR="50800" marT="50800" marB="50800" anchor="ctr" anchorCtr="0" horzOverflow="overflow">
                    <a:solidFill>
                      <a:srgbClr val="4F81BD"/>
                    </a:solidFill>
                  </a:tcPr>
                </a:tc>
              </a:tr>
              <a:tr h="780494">
                <a:tc>
                  <a:txBody>
                    <a:bodyPr/>
                    <a:lstStyle/>
                    <a:p>
                      <a:pPr defTabSz="914400">
                        <a:lnSpc>
                          <a:spcPct val="115000"/>
                        </a:lnSpc>
                        <a:spcBef>
                          <a:spcPts val="1400"/>
                        </a:spcBef>
                        <a:defRPr b="0" sz="1800">
                          <a:solidFill>
                            <a:srgbClr val="000000"/>
                          </a:solidFill>
                        </a:defRPr>
                      </a:pPr>
                      <a:r>
                        <a:rPr b="1" sz="1400">
                          <a:solidFill>
                            <a:srgbClr val="FFFFFF"/>
                          </a:solidFill>
                          <a:sym typeface="Helvetica Neue"/>
                        </a:rPr>
                        <a:t>Pamiatky (MKSR)</a:t>
                      </a:r>
                    </a:p>
                  </a:txBody>
                  <a:tcPr marL="50800" marR="50800" marT="50800" marB="50800" anchor="ctr" anchorCtr="0" horzOverflow="overflow"/>
                </a:tc>
                <a:tc>
                  <a:txBody>
                    <a:bodyPr/>
                    <a:lstStyle/>
                    <a:p>
                      <a:pPr defTabSz="914400">
                        <a:lnSpc>
                          <a:spcPct val="115000"/>
                        </a:lnSpc>
                        <a:spcBef>
                          <a:spcPts val="1400"/>
                        </a:spcBef>
                        <a:defRPr sz="1800"/>
                      </a:pPr>
                      <a:r>
                        <a:rPr sz="1400">
                          <a:sym typeface="Helvetica Neue"/>
                        </a:rPr>
                        <a:t>…</a:t>
                      </a:r>
                    </a:p>
                  </a:txBody>
                  <a:tcPr marL="50800" marR="50800" marT="50800" marB="50800" anchor="ctr" anchorCtr="0" horzOverflow="overflow"/>
                </a:tc>
                <a:tc>
                  <a:txBody>
                    <a:bodyPr/>
                    <a:lstStyle/>
                    <a:p>
                      <a:pPr defTabSz="914400">
                        <a:lnSpc>
                          <a:spcPct val="115000"/>
                        </a:lnSpc>
                        <a:defRPr sz="1800"/>
                      </a:pPr>
                      <a:r>
                        <a:rPr sz="1400">
                          <a:sym typeface="Helvetica Neue"/>
                        </a:rPr>
                        <a:t>13212 (nehnuteľné);
30410 (hnuteľné)</a:t>
                      </a:r>
                    </a:p>
                  </a:txBody>
                  <a:tcPr marL="50800" marR="50800" marT="50800" marB="50800" anchor="ctr" anchorCtr="0" horzOverflow="overflow"/>
                </a:tc>
                <a:tc>
                  <a:txBody>
                    <a:bodyPr/>
                    <a:lstStyle/>
                    <a:p>
                      <a:pPr defTabSz="914400">
                        <a:lnSpc>
                          <a:spcPct val="115000"/>
                        </a:lnSpc>
                        <a:spcBef>
                          <a:spcPts val="1400"/>
                        </a:spcBef>
                        <a:defRPr sz="1800"/>
                      </a:pPr>
                      <a:r>
                        <a:rPr b="1" sz="1400">
                          <a:solidFill>
                            <a:srgbClr val="FFFFFF"/>
                          </a:solidFill>
                          <a:latin typeface="Trebuchet MS"/>
                          <a:ea typeface="Trebuchet MS"/>
                          <a:cs typeface="Trebuchet MS"/>
                          <a:sym typeface="Trebuchet MS"/>
                        </a:rPr>
                        <a:t>všetky pamiatky</a:t>
                      </a:r>
                    </a:p>
                  </a:txBody>
                  <a:tcPr marL="50800" marR="50800" marT="50800" marB="50800" anchor="ctr" anchorCtr="0" horzOverflow="overflow">
                    <a:solidFill>
                      <a:srgbClr val="4F81BD"/>
                    </a:solidFill>
                  </a:tcPr>
                </a:tc>
              </a:tr>
              <a:tr h="378462">
                <a:tc>
                  <a:txBody>
                    <a:bodyPr/>
                    <a:lstStyle/>
                    <a:p>
                      <a:pPr defTabSz="914400">
                        <a:lnSpc>
                          <a:spcPct val="115000"/>
                        </a:lnSpc>
                        <a:spcBef>
                          <a:spcPts val="1400"/>
                        </a:spcBef>
                        <a:defRPr b="0" sz="1800">
                          <a:solidFill>
                            <a:srgbClr val="000000"/>
                          </a:solidFill>
                        </a:defRPr>
                      </a:pPr>
                      <a:r>
                        <a:rPr b="1" sz="1400">
                          <a:solidFill>
                            <a:srgbClr val="FFFFFF"/>
                          </a:solidFill>
                          <a:sym typeface="Helvetica Neue"/>
                        </a:rPr>
                        <a:t>Archívy</a:t>
                      </a:r>
                    </a:p>
                  </a:txBody>
                  <a:tcPr marL="50800" marR="50800" marT="50800" marB="50800" anchor="ctr" anchorCtr="0" horzOverflow="overflow"/>
                </a:tc>
                <a:tc>
                  <a:txBody>
                    <a:bodyPr/>
                    <a:lstStyle/>
                    <a:p>
                      <a:pPr defTabSz="914400">
                        <a:lnSpc>
                          <a:spcPct val="115000"/>
                        </a:lnSpc>
                        <a:spcBef>
                          <a:spcPts val="1400"/>
                        </a:spcBef>
                        <a:defRPr sz="1800"/>
                      </a:pPr>
                      <a:r>
                        <a:rPr sz="1400">
                          <a:sym typeface="Helvetica Neue"/>
                        </a:rPr>
                        <a:t>…</a:t>
                      </a:r>
                    </a:p>
                  </a:txBody>
                  <a:tcPr marL="50800" marR="50800" marT="50800" marB="50800" anchor="ctr" anchorCtr="0" horzOverflow="overflow"/>
                </a:tc>
                <a:tc>
                  <a:txBody>
                    <a:bodyPr/>
                    <a:lstStyle/>
                    <a:p>
                      <a:pPr defTabSz="914400">
                        <a:lnSpc>
                          <a:spcPct val="115000"/>
                        </a:lnSpc>
                        <a:defRPr sz="1800"/>
                      </a:pPr>
                      <a:r>
                        <a:rPr sz="1400">
                          <a:sym typeface="Helvetica Neue"/>
                        </a:rPr>
                        <a:t>viac ako 180000 b. m.</a:t>
                      </a:r>
                    </a:p>
                  </a:txBody>
                  <a:tcPr marL="50800" marR="50800" marT="50800" marB="50800" anchor="ctr" anchorCtr="0" horzOverflow="overflow"/>
                </a:tc>
                <a:tc>
                  <a:txBody>
                    <a:bodyPr/>
                    <a:lstStyle/>
                    <a:p>
                      <a:pPr defTabSz="914400">
                        <a:lnSpc>
                          <a:spcPct val="115000"/>
                        </a:lnSpc>
                        <a:spcBef>
                          <a:spcPts val="1400"/>
                        </a:spcBef>
                        <a:defRPr sz="1800"/>
                      </a:pPr>
                      <a:r>
                        <a:rPr b="1" sz="1400">
                          <a:solidFill>
                            <a:srgbClr val="FFFFFF"/>
                          </a:solidFill>
                          <a:latin typeface="Trebuchet MS"/>
                          <a:ea typeface="Trebuchet MS"/>
                          <a:cs typeface="Trebuchet MS"/>
                          <a:sym typeface="Trebuchet MS"/>
                        </a:rPr>
                        <a:t>výber špecifikovať v projekte</a:t>
                      </a:r>
                    </a:p>
                  </a:txBody>
                  <a:tcPr marL="50800" marR="50800" marT="50800" marB="50800" anchor="ctr" anchorCtr="0" horzOverflow="overflow">
                    <a:solidFill>
                      <a:srgbClr val="4F81BD"/>
                    </a:solidFill>
                  </a:tcPr>
                </a:tc>
              </a:tr>
              <a:tr h="378462">
                <a:tc>
                  <a:txBody>
                    <a:bodyPr/>
                    <a:lstStyle/>
                    <a:p>
                      <a:pPr defTabSz="914400">
                        <a:lnSpc>
                          <a:spcPct val="115000"/>
                        </a:lnSpc>
                        <a:spcBef>
                          <a:spcPts val="1400"/>
                        </a:spcBef>
                        <a:defRPr b="0" sz="1800">
                          <a:solidFill>
                            <a:srgbClr val="000000"/>
                          </a:solidFill>
                        </a:defRPr>
                      </a:pPr>
                      <a:r>
                        <a:rPr b="1" sz="1400">
                          <a:solidFill>
                            <a:srgbClr val="FFFFFF"/>
                          </a:solidFill>
                          <a:sym typeface="Helvetica Neue"/>
                        </a:rPr>
                        <a:t>Audiovízia (MKSR)</a:t>
                      </a:r>
                    </a:p>
                  </a:txBody>
                  <a:tcPr marL="50800" marR="50800" marT="50800" marB="50800" anchor="ctr" anchorCtr="0" horzOverflow="overflow"/>
                </a:tc>
                <a:tc>
                  <a:txBody>
                    <a:bodyPr/>
                    <a:lstStyle/>
                    <a:p>
                      <a:pPr defTabSz="914400">
                        <a:lnSpc>
                          <a:spcPct val="115000"/>
                        </a:lnSpc>
                        <a:spcBef>
                          <a:spcPts val="1400"/>
                        </a:spcBef>
                        <a:defRPr sz="1800"/>
                      </a:pPr>
                      <a:r>
                        <a:rPr sz="1400">
                          <a:sym typeface="Helvetica Neue"/>
                        </a:rPr>
                        <a:t>92</a:t>
                      </a:r>
                    </a:p>
                  </a:txBody>
                  <a:tcPr marL="50800" marR="50800" marT="50800" marB="50800" anchor="ctr" anchorCtr="0" horzOverflow="overflow"/>
                </a:tc>
                <a:tc>
                  <a:txBody>
                    <a:bodyPr/>
                    <a:lstStyle/>
                    <a:p>
                      <a:pPr defTabSz="914400">
                        <a:lnSpc>
                          <a:spcPct val="115000"/>
                        </a:lnSpc>
                        <a:defRPr sz="1800"/>
                      </a:pPr>
                      <a:r>
                        <a:rPr sz="1400">
                          <a:sym typeface="Helvetica Neue"/>
                        </a:rPr>
                        <a:t>viac ako 3546 filmov</a:t>
                      </a:r>
                    </a:p>
                  </a:txBody>
                  <a:tcPr marL="50800" marR="50800" marT="50800" marB="50800" anchor="ctr" anchorCtr="0" horzOverflow="overflow"/>
                </a:tc>
                <a:tc>
                  <a:txBody>
                    <a:bodyPr/>
                    <a:lstStyle/>
                    <a:p>
                      <a:pPr defTabSz="914400">
                        <a:lnSpc>
                          <a:spcPct val="115000"/>
                        </a:lnSpc>
                        <a:spcBef>
                          <a:spcPts val="1400"/>
                        </a:spcBef>
                        <a:defRPr sz="1800"/>
                      </a:pPr>
                      <a:r>
                        <a:rPr b="1" sz="1400">
                          <a:solidFill>
                            <a:srgbClr val="FFFFFF"/>
                          </a:solidFill>
                          <a:latin typeface="Trebuchet MS"/>
                          <a:ea typeface="Trebuchet MS"/>
                          <a:cs typeface="Trebuchet MS"/>
                          <a:sym typeface="Trebuchet MS"/>
                        </a:rPr>
                        <a:t>všetky slovenské filmy </a:t>
                      </a:r>
                    </a:p>
                  </a:txBody>
                  <a:tcPr marL="50800" marR="50800" marT="50800" marB="50800" anchor="ctr" anchorCtr="0" horzOverflow="overflow">
                    <a:solidFill>
                      <a:srgbClr val="4F81BD"/>
                    </a:solidFill>
                  </a:tcPr>
                </a:tc>
              </a:tr>
              <a:tr h="2388629">
                <a:tc>
                  <a:txBody>
                    <a:bodyPr/>
                    <a:lstStyle/>
                    <a:p>
                      <a:pPr defTabSz="914400">
                        <a:lnSpc>
                          <a:spcPct val="115000"/>
                        </a:lnSpc>
                        <a:spcBef>
                          <a:spcPts val="1400"/>
                        </a:spcBef>
                        <a:defRPr b="0" sz="1800">
                          <a:solidFill>
                            <a:srgbClr val="000000"/>
                          </a:solidFill>
                        </a:defRPr>
                      </a:pPr>
                      <a:r>
                        <a:rPr b="1" sz="1400">
                          <a:solidFill>
                            <a:srgbClr val="FFFFFF"/>
                          </a:solidFill>
                          <a:sym typeface="Helvetica Neue"/>
                        </a:rPr>
                        <a:t>Televízia (STV)</a:t>
                      </a:r>
                    </a:p>
                  </a:txBody>
                  <a:tcPr marL="50800" marR="50800" marT="50800" marB="50800" anchor="ctr" anchorCtr="0" horzOverflow="overflow"/>
                </a:tc>
                <a:tc>
                  <a:txBody>
                    <a:bodyPr/>
                    <a:lstStyle/>
                    <a:p>
                      <a:pPr defTabSz="914400">
                        <a:lnSpc>
                          <a:spcPct val="115000"/>
                        </a:lnSpc>
                        <a:spcBef>
                          <a:spcPts val="1400"/>
                        </a:spcBef>
                        <a:defRPr sz="1800"/>
                      </a:pPr>
                      <a:r>
                        <a:rPr sz="1400">
                          <a:sym typeface="Helvetica Neue"/>
                        </a:rPr>
                        <a:t>1</a:t>
                      </a:r>
                    </a:p>
                  </a:txBody>
                  <a:tcPr marL="50800" marR="50800" marT="50800" marB="50800" anchor="ctr" anchorCtr="0" horzOverflow="overflow"/>
                </a:tc>
                <a:tc>
                  <a:txBody>
                    <a:bodyPr/>
                    <a:lstStyle/>
                    <a:p>
                      <a:pPr defTabSz="914400">
                        <a:lnSpc>
                          <a:spcPct val="115000"/>
                        </a:lnSpc>
                        <a:defRPr sz="1800"/>
                      </a:pPr>
                      <a:r>
                        <a:rPr sz="1400">
                          <a:sym typeface="Helvetica Neue"/>
                        </a:rPr>
                        <a:t>29000 hodín filmových záznamov;
67000 hodín videozáznamov;
4900 hodín zvukových záznamov</a:t>
                      </a:r>
                    </a:p>
                  </a:txBody>
                  <a:tcPr marL="50800" marR="50800" marT="50800" marB="50800" anchor="ctr" anchorCtr="0" horzOverflow="overflow"/>
                </a:tc>
                <a:tc>
                  <a:txBody>
                    <a:bodyPr/>
                    <a:lstStyle/>
                    <a:p>
                      <a:pPr defTabSz="914400">
                        <a:lnSpc>
                          <a:spcPct val="115000"/>
                        </a:lnSpc>
                        <a:spcBef>
                          <a:spcPts val="1400"/>
                        </a:spcBef>
                        <a:defRPr sz="1800"/>
                      </a:pPr>
                      <a:r>
                        <a:rPr b="1" sz="1400">
                          <a:solidFill>
                            <a:srgbClr val="FFFFFF"/>
                          </a:solidFill>
                          <a:latin typeface="Trebuchet MS"/>
                          <a:ea typeface="Trebuchet MS"/>
                          <a:cs typeface="Trebuchet MS"/>
                          <a:sym typeface="Trebuchet MS"/>
                        </a:rPr>
                        <a:t>výber špecifikovať v projekte s dôrazom na slovacikálny obsah</a:t>
                      </a:r>
                    </a:p>
                  </a:txBody>
                  <a:tcPr marL="50800" marR="50800" marT="50800" marB="50800" anchor="ctr" anchorCtr="0" horzOverflow="overflow">
                    <a:solidFill>
                      <a:srgbClr val="4F81BD"/>
                    </a:solidFill>
                  </a:tcPr>
                </a:tc>
              </a:tr>
              <a:tr h="1849406">
                <a:tc>
                  <a:txBody>
                    <a:bodyPr/>
                    <a:lstStyle/>
                    <a:p>
                      <a:pPr defTabSz="914400">
                        <a:lnSpc>
                          <a:spcPct val="115000"/>
                        </a:lnSpc>
                        <a:spcBef>
                          <a:spcPts val="1400"/>
                        </a:spcBef>
                        <a:defRPr sz="1800"/>
                      </a:pPr>
                      <a:r>
                        <a:rPr sz="1400">
                          <a:sym typeface="Helvetica Neue"/>
                        </a:rPr>
                        <a:t>Rozhlas (SR)</a:t>
                      </a:r>
                    </a:p>
                  </a:txBody>
                  <a:tcPr marL="50800" marR="50800" marT="50800" marB="50800" anchor="ctr" anchorCtr="0" horzOverflow="overflow"/>
                </a:tc>
                <a:tc>
                  <a:txBody>
                    <a:bodyPr/>
                    <a:lstStyle/>
                    <a:p>
                      <a:pPr defTabSz="914400">
                        <a:lnSpc>
                          <a:spcPct val="115000"/>
                        </a:lnSpc>
                        <a:spcBef>
                          <a:spcPts val="1400"/>
                        </a:spcBef>
                        <a:defRPr sz="1800"/>
                      </a:pPr>
                      <a:r>
                        <a:rPr sz="1400">
                          <a:sym typeface="Helvetica Neue"/>
                        </a:rPr>
                        <a:t>1</a:t>
                      </a:r>
                    </a:p>
                  </a:txBody>
                  <a:tcPr marL="50800" marR="50800" marT="50800" marB="50800" anchor="ctr" anchorCtr="0" horzOverflow="overflow"/>
                </a:tc>
                <a:tc>
                  <a:txBody>
                    <a:bodyPr/>
                    <a:lstStyle/>
                    <a:p>
                      <a:pPr defTabSz="914400">
                        <a:lnSpc>
                          <a:spcPct val="115000"/>
                        </a:lnSpc>
                        <a:spcBef>
                          <a:spcPts val="1400"/>
                        </a:spcBef>
                        <a:defRPr sz="1800"/>
                      </a:pPr>
                      <a:r>
                        <a:rPr sz="1400">
                          <a:sym typeface="Helvetica Neue"/>
                        </a:rPr>
                        <a:t>19780  nahrávok (z toho 45000 min na CD);
2500 b. m. archívny fond</a:t>
                      </a:r>
                    </a:p>
                  </a:txBody>
                  <a:tcPr marL="50800" marR="50800" marT="50800" marB="50800" anchor="ctr" anchorCtr="0" horzOverflow="overflow"/>
                </a:tc>
                <a:tc>
                  <a:txBody>
                    <a:bodyPr/>
                    <a:lstStyle/>
                    <a:p>
                      <a:pPr defTabSz="914400">
                        <a:lnSpc>
                          <a:spcPct val="115000"/>
                        </a:lnSpc>
                        <a:spcBef>
                          <a:spcPts val="1400"/>
                        </a:spcBef>
                        <a:defRPr sz="1800"/>
                      </a:pPr>
                      <a:r>
                        <a:rPr sz="1400">
                          <a:sym typeface="Helvetica Neue"/>
                        </a:rPr>
                        <a:t>všetko </a:t>
                      </a:r>
                    </a:p>
                  </a:txBody>
                  <a:tcPr marL="50800" marR="50800" marT="50800" marB="50800" anchor="ctr" anchorCtr="0" horzOverflow="overflow"/>
                </a:tc>
              </a:tr>
            </a:tbl>
          </a:graphicData>
        </a:graphic>
      </p:graphicFrame>
      <p:sp>
        <p:nvSpPr>
          <p:cNvPr id="157" name="Rectangle 1"/>
          <p:cNvSpPr txBox="1"/>
          <p:nvPr/>
        </p:nvSpPr>
        <p:spPr>
          <a:xfrm>
            <a:off x="1974821" y="2022085"/>
            <a:ext cx="127001" cy="80282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Arial"/>
                <a:ea typeface="Arial"/>
                <a:cs typeface="Arial"/>
                <a:sym typeface="Arial"/>
              </a:defRPr>
            </a:lvl1pPr>
          </a:lstStyle>
          <a:p>
            <a:pPr/>
            <a:br/>
          </a:p>
        </p:txBody>
      </p:sp>
      <p:sp>
        <p:nvSpPr>
          <p:cNvPr id="158" name="Rectangle 2"/>
          <p:cNvSpPr/>
          <p:nvPr/>
        </p:nvSpPr>
        <p:spPr>
          <a:xfrm>
            <a:off x="1973297" y="2420338"/>
            <a:ext cx="4292038" cy="18063"/>
          </a:xfrm>
          <a:prstGeom prst="rect">
            <a:avLst/>
          </a:prstGeom>
          <a:solidFill>
            <a:srgbClr val="000000"/>
          </a:solidFill>
          <a:ln w="12700">
            <a:solidFill>
              <a:srgbClr val="000000"/>
            </a:solidFill>
            <a:miter/>
          </a:ln>
        </p:spPr>
        <p:txBody>
          <a:bodyPr lIns="50800" tIns="50800" rIns="50800" bIns="50800" anchor="ctr"/>
          <a:lstStyle/>
          <a:p>
            <a:pPr>
              <a:defRPr b="0" sz="2200">
                <a:solidFill>
                  <a:srgbClr val="FFFFFF"/>
                </a:solidFill>
                <a:latin typeface="+mn-lt"/>
                <a:ea typeface="+mn-ea"/>
                <a:cs typeface="+mn-cs"/>
                <a:sym typeface="Helvetica Neue Medium"/>
              </a:defRPr>
            </a:pP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0" name="Nadpis 1"/>
          <p:cNvSpPr txBox="1"/>
          <p:nvPr>
            <p:ph type="title"/>
          </p:nvPr>
        </p:nvSpPr>
        <p:spPr>
          <a:prstGeom prst="rect">
            <a:avLst/>
          </a:prstGeom>
        </p:spPr>
        <p:txBody>
          <a:bodyPr/>
          <a:lstStyle/>
          <a:p>
            <a:pPr defTabSz="537463">
              <a:defRPr b="1" sz="4968">
                <a:latin typeface="Trebuchet MS"/>
                <a:ea typeface="Trebuchet MS"/>
                <a:cs typeface="Trebuchet MS"/>
                <a:sym typeface="Trebuchet MS"/>
              </a:defRPr>
            </a:pPr>
            <a:r>
              <a:t>Súčasný stav rozvoja a budovania PFI</a:t>
            </a:r>
            <a:br/>
          </a:p>
        </p:txBody>
      </p:sp>
      <p:sp>
        <p:nvSpPr>
          <p:cNvPr id="161" name="Zástupný symbol obsahu 2"/>
          <p:cNvSpPr txBox="1"/>
          <p:nvPr>
            <p:ph type="body" idx="1"/>
          </p:nvPr>
        </p:nvSpPr>
        <p:spPr>
          <a:xfrm>
            <a:off x="952500" y="2041652"/>
            <a:ext cx="11099800" cy="6286501"/>
          </a:xfrm>
          <a:prstGeom prst="rect">
            <a:avLst/>
          </a:prstGeom>
        </p:spPr>
        <p:txBody>
          <a:bodyPr/>
          <a:lstStyle/>
          <a:p>
            <a:pPr marL="485775" indent="-485775">
              <a:lnSpc>
                <a:spcPct val="80000"/>
              </a:lnSpc>
              <a:spcBef>
                <a:spcPts val="800"/>
              </a:spcBef>
              <a:defRPr sz="3400"/>
            </a:pPr>
            <a:r>
              <a:t>Sústavu PFI na Slovensku tvorí (2009) </a:t>
            </a:r>
          </a:p>
          <a:p>
            <a:pPr marL="485775" indent="-485775">
              <a:lnSpc>
                <a:spcPct val="80000"/>
              </a:lnSpc>
              <a:spcBef>
                <a:spcPts val="800"/>
              </a:spcBef>
              <a:defRPr sz="3400"/>
            </a:pPr>
            <a:r>
              <a:t>Študenti aktualizovať!!! Česká republika!!!</a:t>
            </a:r>
          </a:p>
          <a:p>
            <a:pPr marL="485775" indent="-485775">
              <a:lnSpc>
                <a:spcPct val="80000"/>
              </a:lnSpc>
              <a:spcBef>
                <a:spcPts val="800"/>
              </a:spcBef>
              <a:defRPr b="1" sz="3400">
                <a:latin typeface="Trebuchet MS"/>
                <a:ea typeface="Trebuchet MS"/>
                <a:cs typeface="Trebuchet MS"/>
                <a:sym typeface="Trebuchet MS"/>
              </a:defRPr>
            </a:pPr>
            <a:r>
              <a:t> </a:t>
            </a:r>
            <a:r>
              <a:rPr b="0">
                <a:latin typeface="Calibri"/>
                <a:ea typeface="Calibri"/>
                <a:cs typeface="Calibri"/>
                <a:sym typeface="Calibri"/>
              </a:rPr>
              <a:t>      106 múzeí, </a:t>
            </a:r>
          </a:p>
          <a:p>
            <a:pPr marL="485775" indent="-485775">
              <a:lnSpc>
                <a:spcPct val="80000"/>
              </a:lnSpc>
              <a:spcBef>
                <a:spcPts val="800"/>
              </a:spcBef>
              <a:defRPr sz="3400"/>
            </a:pPr>
            <a:r>
              <a:t>        25 galérií,</a:t>
            </a:r>
          </a:p>
          <a:p>
            <a:pPr marL="485775" indent="-485775">
              <a:lnSpc>
                <a:spcPct val="80000"/>
              </a:lnSpc>
              <a:spcBef>
                <a:spcPts val="800"/>
              </a:spcBef>
              <a:defRPr sz="3400"/>
            </a:pPr>
            <a:r>
              <a:t>        6 485 knižníc,</a:t>
            </a:r>
          </a:p>
          <a:p>
            <a:pPr marL="485775" indent="-485775">
              <a:lnSpc>
                <a:spcPct val="80000"/>
              </a:lnSpc>
              <a:spcBef>
                <a:spcPts val="800"/>
              </a:spcBef>
              <a:defRPr sz="3400"/>
            </a:pPr>
            <a:r>
              <a:t>        72 archívov</a:t>
            </a:r>
          </a:p>
          <a:p>
            <a:pPr marL="485775" indent="-485775">
              <a:lnSpc>
                <a:spcPct val="80000"/>
              </a:lnSpc>
              <a:spcBef>
                <a:spcPts val="800"/>
              </a:spcBef>
              <a:defRPr sz="3400"/>
            </a:pPr>
            <a:r>
              <a:t>        14 577 pamiatkových objektov, ktoré tvoria 9 647 nehnuteľných národných kultúrnych pamiatok,</a:t>
            </a:r>
          </a:p>
          <a:p>
            <a:pPr marL="485775" indent="-485775">
              <a:lnSpc>
                <a:spcPct val="80000"/>
              </a:lnSpc>
              <a:spcBef>
                <a:spcPts val="800"/>
              </a:spcBef>
              <a:defRPr sz="3400"/>
            </a:pPr>
            <a:r>
              <a:t>        85 pamiatkových zón,</a:t>
            </a:r>
          </a:p>
          <a:p>
            <a:pPr marL="485775" indent="-485775">
              <a:lnSpc>
                <a:spcPct val="80000"/>
              </a:lnSpc>
              <a:spcBef>
                <a:spcPts val="800"/>
              </a:spcBef>
              <a:defRPr sz="3400"/>
            </a:pPr>
            <a:r>
              <a:t>        28 pamiatkových rezervácií,</a:t>
            </a:r>
          </a:p>
          <a:p>
            <a:pPr marL="485775" indent="-485775">
              <a:lnSpc>
                <a:spcPct val="80000"/>
              </a:lnSpc>
              <a:spcBef>
                <a:spcPts val="800"/>
              </a:spcBef>
              <a:defRPr sz="3400"/>
            </a:pPr>
            <a:r>
              <a:t>        5 lokalít zapísaných v „Zozname svetového dedičstva“.</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3" name="Nadpis 1"/>
          <p:cNvSpPr txBox="1"/>
          <p:nvPr>
            <p:ph type="title"/>
          </p:nvPr>
        </p:nvSpPr>
        <p:spPr>
          <a:prstGeom prst="rect">
            <a:avLst/>
          </a:prstGeom>
        </p:spPr>
        <p:txBody>
          <a:bodyPr/>
          <a:lstStyle/>
          <a:p>
            <a:pPr/>
            <a:r>
              <a:t>Inštitúcia</a:t>
            </a:r>
          </a:p>
        </p:txBody>
      </p:sp>
      <p:sp>
        <p:nvSpPr>
          <p:cNvPr id="164" name="Zástupný symbol obsahu 2"/>
          <p:cNvSpPr txBox="1"/>
          <p:nvPr>
            <p:ph type="body" idx="1"/>
          </p:nvPr>
        </p:nvSpPr>
        <p:spPr>
          <a:prstGeom prst="rect">
            <a:avLst/>
          </a:prstGeom>
        </p:spPr>
        <p:txBody>
          <a:bodyPr/>
          <a:lstStyle/>
          <a:p>
            <a:pPr marL="476059" indent="-476059" defTabSz="572516">
              <a:lnSpc>
                <a:spcPct val="80000"/>
              </a:lnSpc>
              <a:spcBef>
                <a:spcPts val="800"/>
              </a:spcBef>
              <a:defRPr b="1" sz="3332">
                <a:latin typeface="Trebuchet MS"/>
                <a:ea typeface="Trebuchet MS"/>
                <a:cs typeface="Trebuchet MS"/>
                <a:sym typeface="Trebuchet MS"/>
              </a:defRPr>
            </a:pPr>
            <a:r>
              <a:t>Inštitúcia</a:t>
            </a:r>
            <a:r>
              <a:rPr b="0">
                <a:latin typeface="Calibri"/>
                <a:ea typeface="Calibri"/>
                <a:cs typeface="Calibri"/>
                <a:sym typeface="Calibri"/>
              </a:rPr>
              <a:t> alebo </a:t>
            </a:r>
            <a:r>
              <a:t>ustanovizeň</a:t>
            </a:r>
            <a:r>
              <a:rPr b="0">
                <a:latin typeface="Calibri"/>
                <a:ea typeface="Calibri"/>
                <a:cs typeface="Calibri"/>
                <a:sym typeface="Calibri"/>
              </a:rPr>
              <a:t> je </a:t>
            </a:r>
            <a:r>
              <a:rPr b="0" u="sng">
                <a:latin typeface="Calibri"/>
                <a:ea typeface="Calibri"/>
                <a:cs typeface="Calibri"/>
                <a:sym typeface="Calibri"/>
                <a:hlinkClick r:id="rId2" invalidUrl="" action="" tgtFrame="" tooltip="" history="1" highlightClick="0" endSnd="0"/>
              </a:rPr>
              <a:t>spoločenská inštitúcia</a:t>
            </a:r>
            <a:r>
              <a:rPr b="0">
                <a:latin typeface="Calibri"/>
                <a:ea typeface="Calibri"/>
                <a:cs typeface="Calibri"/>
                <a:sym typeface="Calibri"/>
              </a:rPr>
              <a:t> resp. jej budova</a:t>
            </a:r>
          </a:p>
          <a:p>
            <a:pPr marL="476059" indent="-476059" defTabSz="572516">
              <a:lnSpc>
                <a:spcPct val="80000"/>
              </a:lnSpc>
              <a:spcBef>
                <a:spcPts val="800"/>
              </a:spcBef>
              <a:defRPr b="1" sz="3332">
                <a:latin typeface="Trebuchet MS"/>
                <a:ea typeface="Trebuchet MS"/>
                <a:cs typeface="Trebuchet MS"/>
                <a:sym typeface="Trebuchet MS"/>
              </a:defRPr>
            </a:pPr>
            <a:r>
              <a:t>Inštitúcia</a:t>
            </a:r>
            <a:r>
              <a:rPr b="0">
                <a:latin typeface="Calibri"/>
                <a:ea typeface="Calibri"/>
                <a:cs typeface="Calibri"/>
                <a:sym typeface="Calibri"/>
              </a:rPr>
              <a:t> alebo </a:t>
            </a:r>
            <a:r>
              <a:t>ustanovizeň</a:t>
            </a:r>
            <a:r>
              <a:rPr b="0">
                <a:latin typeface="Calibri"/>
                <a:ea typeface="Calibri"/>
                <a:cs typeface="Calibri"/>
                <a:sym typeface="Calibri"/>
              </a:rPr>
              <a:t> alebo </a:t>
            </a:r>
            <a:r>
              <a:t>inštitút</a:t>
            </a:r>
            <a:r>
              <a:rPr b="0">
                <a:latin typeface="Calibri"/>
                <a:ea typeface="Calibri"/>
                <a:cs typeface="Calibri"/>
                <a:sym typeface="Calibri"/>
              </a:rPr>
              <a:t> môže byť:</a:t>
            </a:r>
          </a:p>
          <a:p>
            <a:pPr lvl="1" marL="911669" indent="-476059" defTabSz="572516">
              <a:lnSpc>
                <a:spcPct val="80000"/>
              </a:lnSpc>
              <a:spcBef>
                <a:spcPts val="800"/>
              </a:spcBef>
              <a:defRPr sz="3332"/>
            </a:pPr>
            <a:r>
              <a:rPr b="1"/>
              <a:t>v práve</a:t>
            </a:r>
            <a:r>
              <a:t>: </a:t>
            </a:r>
            <a:r>
              <a:rPr u="sng">
                <a:hlinkClick r:id="rId3" invalidUrl="" action="" tgtFrame="" tooltip="" history="1" highlightClick="0" endSnd="0"/>
              </a:rPr>
              <a:t>právna inštitúcia</a:t>
            </a:r>
            <a:r>
              <a:t> (súhrn právnych predpisov a nimi upravených právnych pomerov, ktoré tvoria účelový celok)</a:t>
            </a:r>
          </a:p>
          <a:p>
            <a:pPr lvl="1" marL="911669" indent="-476059" defTabSz="572516">
              <a:lnSpc>
                <a:spcPct val="80000"/>
              </a:lnSpc>
              <a:spcBef>
                <a:spcPts val="800"/>
              </a:spcBef>
              <a:defRPr sz="3332"/>
            </a:pPr>
            <a:r>
              <a:rPr b="1"/>
              <a:t>v sociológii, antropológii </a:t>
            </a:r>
            <a:r>
              <a:t>a podobne: forma ľudského spolužitia zachovávajúca isté stabilné vzory, napr. </a:t>
            </a:r>
            <a:r>
              <a:rPr u="sng">
                <a:hlinkClick r:id="rId4" invalidUrl="" action="" tgtFrame="" tooltip="" history="1" highlightClick="0" endSnd="0"/>
              </a:rPr>
              <a:t>inštitúcia manželstva</a:t>
            </a:r>
          </a:p>
          <a:p>
            <a:pPr marL="476059" indent="-476059" defTabSz="572516">
              <a:lnSpc>
                <a:spcPct val="80000"/>
              </a:lnSpc>
              <a:spcBef>
                <a:spcPts val="800"/>
              </a:spcBef>
              <a:defRPr b="1" sz="3332">
                <a:latin typeface="Trebuchet MS"/>
                <a:ea typeface="Trebuchet MS"/>
                <a:cs typeface="Trebuchet MS"/>
                <a:sym typeface="Trebuchet MS"/>
              </a:defRPr>
            </a:pPr>
            <a:r>
              <a:t>Inštitút</a:t>
            </a:r>
            <a:r>
              <a:rPr b="0">
                <a:latin typeface="Calibri"/>
                <a:ea typeface="Calibri"/>
                <a:cs typeface="Calibri"/>
                <a:sym typeface="Calibri"/>
              </a:rPr>
              <a:t> alebo </a:t>
            </a:r>
            <a:r>
              <a:t>ústav</a:t>
            </a:r>
            <a:r>
              <a:rPr b="0">
                <a:latin typeface="Calibri"/>
                <a:ea typeface="Calibri"/>
                <a:cs typeface="Calibri"/>
                <a:sym typeface="Calibri"/>
              </a:rPr>
              <a:t> je </a:t>
            </a:r>
            <a:r>
              <a:rPr b="0" u="sng">
                <a:latin typeface="Calibri"/>
                <a:ea typeface="Calibri"/>
                <a:cs typeface="Calibri"/>
                <a:sym typeface="Calibri"/>
                <a:hlinkClick r:id="rId2" invalidUrl="" action="" tgtFrame="" tooltip="" history="1" highlightClick="0" endSnd="0"/>
              </a:rPr>
              <a:t>spoločenská inštitúcia</a:t>
            </a:r>
            <a:r>
              <a:rPr b="0">
                <a:latin typeface="Calibri"/>
                <a:ea typeface="Calibri"/>
                <a:cs typeface="Calibri"/>
                <a:sym typeface="Calibri"/>
              </a:rPr>
              <a:t> s výskumným alebo praktickým verejným zameraním resp. jej budova.</a:t>
            </a:r>
          </a:p>
          <a:p>
            <a:pPr marL="476059" indent="-476059" defTabSz="572516">
              <a:lnSpc>
                <a:spcPct val="80000"/>
              </a:lnSpc>
              <a:spcBef>
                <a:spcPts val="800"/>
              </a:spcBef>
              <a:defRPr b="1" sz="3332">
                <a:latin typeface="Trebuchet MS"/>
                <a:ea typeface="Trebuchet MS"/>
                <a:cs typeface="Trebuchet MS"/>
                <a:sym typeface="Trebuchet MS"/>
              </a:defRPr>
            </a:pPr>
            <a:r>
              <a:t>Inštitút</a:t>
            </a:r>
            <a:r>
              <a:rPr b="0">
                <a:latin typeface="Calibri"/>
                <a:ea typeface="Calibri"/>
                <a:cs typeface="Calibri"/>
                <a:sym typeface="Calibri"/>
              </a:rPr>
              <a:t> bol v minulosti typ vysokej školy, napr. </a:t>
            </a:r>
            <a:r>
              <a:rPr b="0" u="sng">
                <a:latin typeface="Calibri"/>
                <a:ea typeface="Calibri"/>
                <a:cs typeface="Calibri"/>
                <a:sym typeface="Calibri"/>
                <a:hlinkClick r:id="rId5" invalidUrl="" action="" tgtFrame="" tooltip="" history="1" highlightClick="0" endSnd="0"/>
              </a:rPr>
              <a:t>pedagogický inštitút</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6" name="Nadpis 1"/>
          <p:cNvSpPr txBox="1"/>
          <p:nvPr>
            <p:ph type="title"/>
          </p:nvPr>
        </p:nvSpPr>
        <p:spPr>
          <a:prstGeom prst="rect">
            <a:avLst/>
          </a:prstGeom>
        </p:spPr>
        <p:txBody>
          <a:bodyPr/>
          <a:lstStyle>
            <a:lvl1pPr defTabSz="484886">
              <a:defRPr sz="6640"/>
            </a:lvl1pPr>
          </a:lstStyle>
          <a:p>
            <a:pPr/>
            <a:r>
              <a:t>Pamäťové inštitúcie a občan</a:t>
            </a:r>
          </a:p>
        </p:txBody>
      </p:sp>
      <p:sp>
        <p:nvSpPr>
          <p:cNvPr id="167" name="Zástupný symbol obsahu 2"/>
          <p:cNvSpPr txBox="1"/>
          <p:nvPr>
            <p:ph type="body" idx="1"/>
          </p:nvPr>
        </p:nvSpPr>
        <p:spPr>
          <a:prstGeom prst="rect">
            <a:avLst/>
          </a:prstGeom>
        </p:spPr>
        <p:txBody>
          <a:bodyPr/>
          <a:lstStyle/>
          <a:p>
            <a:pPr/>
            <a:r>
              <a:t>Právo prístupu ku kultúrnemu dedičstvu je základným ľudským právom, ktoré zaručuje ústava.</a:t>
            </a:r>
          </a:p>
          <a:p>
            <a:pPr/>
            <a:r>
              <a:t>Úlohou štátu teda je nielen chrániť kultúrne dedičstvo, ale aj vytvárať podmienky, aby každý občan mal k nemu prístup. </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9" name="Nadpis 1"/>
          <p:cNvSpPr txBox="1"/>
          <p:nvPr>
            <p:ph type="title"/>
          </p:nvPr>
        </p:nvSpPr>
        <p:spPr>
          <a:prstGeom prst="rect">
            <a:avLst/>
          </a:prstGeom>
        </p:spPr>
        <p:txBody>
          <a:bodyPr/>
          <a:lstStyle/>
          <a:p>
            <a:pPr/>
            <a:r>
              <a:t>PFI a kultúra</a:t>
            </a:r>
          </a:p>
        </p:txBody>
      </p:sp>
      <p:sp>
        <p:nvSpPr>
          <p:cNvPr id="170" name="Zástupný symbol obsahu 2"/>
          <p:cNvSpPr txBox="1"/>
          <p:nvPr>
            <p:ph type="body" idx="1"/>
          </p:nvPr>
        </p:nvSpPr>
        <p:spPr>
          <a:prstGeom prst="rect">
            <a:avLst/>
          </a:prstGeom>
        </p:spPr>
        <p:txBody>
          <a:bodyPr/>
          <a:lstStyle/>
          <a:p>
            <a:pPr marL="485775" indent="-485775">
              <a:lnSpc>
                <a:spcPct val="80000"/>
              </a:lnSpc>
              <a:spcBef>
                <a:spcPts val="800"/>
              </a:spcBef>
              <a:defRPr sz="3400"/>
            </a:pPr>
            <a:r>
              <a:rPr b="1"/>
              <a:t>Kultúra</a:t>
            </a:r>
            <a:r>
              <a:t> je fenomén založený na znalostiach a zručnostiach, v ktorých práve pamäťové a fondové inštitúcie (ďalej len „PFI“) zohrávajú významnú úlohu v procese budovania znalostnej spoločnosti. </a:t>
            </a:r>
          </a:p>
          <a:p>
            <a:pPr marL="0" indent="0">
              <a:lnSpc>
                <a:spcPct val="80000"/>
              </a:lnSpc>
              <a:spcBef>
                <a:spcPts val="800"/>
              </a:spcBef>
              <a:buSzTx/>
              <a:buNone/>
              <a:defRPr sz="3400"/>
            </a:pPr>
            <a:r>
              <a:t>              </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2" name="Kultúra v krajine"/>
          <p:cNvSpPr txBox="1"/>
          <p:nvPr>
            <p:ph type="title"/>
          </p:nvPr>
        </p:nvSpPr>
        <p:spPr>
          <a:prstGeom prst="rect">
            <a:avLst/>
          </a:prstGeom>
        </p:spPr>
        <p:txBody>
          <a:bodyPr/>
          <a:lstStyle/>
          <a:p>
            <a:pPr/>
            <a:r>
              <a:t>Kultúra v krajine</a:t>
            </a:r>
          </a:p>
        </p:txBody>
      </p:sp>
      <p:sp>
        <p:nvSpPr>
          <p:cNvPr id="173" name="Potrebné:…"/>
          <p:cNvSpPr txBox="1"/>
          <p:nvPr/>
        </p:nvSpPr>
        <p:spPr>
          <a:xfrm>
            <a:off x="688492" y="2296592"/>
            <a:ext cx="11571682" cy="516041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a:lnSpc>
                <a:spcPct val="80000"/>
              </a:lnSpc>
              <a:spcBef>
                <a:spcPts val="800"/>
              </a:spcBef>
              <a:defRPr b="0" sz="3400"/>
            </a:pPr>
            <a:r>
              <a:t>Potrebné:</a:t>
            </a:r>
          </a:p>
          <a:p>
            <a:pPr marL="485775" indent="-485775" algn="l">
              <a:lnSpc>
                <a:spcPct val="80000"/>
              </a:lnSpc>
              <a:spcBef>
                <a:spcPts val="800"/>
              </a:spcBef>
              <a:buSzPct val="145000"/>
              <a:buChar char="•"/>
              <a:defRPr b="0" sz="3400"/>
            </a:pPr>
            <a:r>
              <a:t>Zabezpečiť </a:t>
            </a:r>
            <a:r>
              <a:rPr b="1"/>
              <a:t>prístup občanov ku kultúre</a:t>
            </a:r>
            <a:r>
              <a:t>, </a:t>
            </a:r>
          </a:p>
          <a:p>
            <a:pPr marL="485775" indent="-485775" algn="l">
              <a:lnSpc>
                <a:spcPct val="80000"/>
              </a:lnSpc>
              <a:spcBef>
                <a:spcPts val="800"/>
              </a:spcBef>
              <a:buSzPct val="145000"/>
              <a:buChar char="•"/>
              <a:defRPr b="0" sz="3400"/>
            </a:pPr>
            <a:r>
              <a:t>Aktívna účasť na kultúrnej a umeleckej tvorbe, </a:t>
            </a:r>
          </a:p>
          <a:p>
            <a:pPr marL="485775" indent="-485775" algn="l">
              <a:lnSpc>
                <a:spcPct val="80000"/>
              </a:lnSpc>
              <a:spcBef>
                <a:spcPts val="800"/>
              </a:spcBef>
              <a:buSzPct val="145000"/>
              <a:buChar char="•"/>
              <a:defRPr b="0" sz="3400"/>
            </a:pPr>
            <a:r>
              <a:t>P</a:t>
            </a:r>
            <a:r>
              <a:rPr b="1"/>
              <a:t>odpory kultúrnych aktivít</a:t>
            </a:r>
            <a:r>
              <a:t> a </a:t>
            </a:r>
            <a:r>
              <a:rPr b="1"/>
              <a:t>kultúrnych projektov</a:t>
            </a:r>
            <a:r>
              <a:t>, </a:t>
            </a:r>
          </a:p>
          <a:p>
            <a:pPr marL="485775" indent="-485775" algn="l">
              <a:lnSpc>
                <a:spcPct val="80000"/>
              </a:lnSpc>
              <a:spcBef>
                <a:spcPts val="800"/>
              </a:spcBef>
              <a:buSzPct val="145000"/>
              <a:buChar char="•"/>
              <a:defRPr b="0" sz="3400"/>
            </a:pPr>
            <a:r>
              <a:rPr b="1"/>
              <a:t>Účinná ochrany hmotného a nehmotného kultúrneho a prírodného dedičstva</a:t>
            </a:r>
            <a:r>
              <a:t>, </a:t>
            </a:r>
          </a:p>
          <a:p>
            <a:pPr marL="485775" indent="-485775" algn="l">
              <a:lnSpc>
                <a:spcPct val="80000"/>
              </a:lnSpc>
              <a:spcBef>
                <a:spcPts val="800"/>
              </a:spcBef>
              <a:buSzPct val="145000"/>
              <a:buChar char="•"/>
              <a:defRPr b="0" sz="3400"/>
            </a:pPr>
            <a:r>
              <a:rPr b="1"/>
              <a:t>Sprístupňovanie</a:t>
            </a:r>
            <a:r>
              <a:t> a </a:t>
            </a:r>
            <a:r>
              <a:rPr b="1"/>
              <a:t>využívanie </a:t>
            </a:r>
            <a:r>
              <a:t>kultúrnej infraštruktúry </a:t>
            </a:r>
          </a:p>
          <a:p>
            <a:pPr marL="485775" indent="-485775" algn="l">
              <a:lnSpc>
                <a:spcPct val="80000"/>
              </a:lnSpc>
              <a:spcBef>
                <a:spcPts val="800"/>
              </a:spcBef>
              <a:buSzPct val="145000"/>
              <a:buChar char="•"/>
              <a:defRPr b="0" sz="3400"/>
            </a:pPr>
            <a:r>
              <a:t>Efektívna a tvorivá činnosť kultúrnych inštitúcií </a:t>
            </a:r>
          </a:p>
          <a:p>
            <a:pPr marL="485775" indent="-485775" algn="l">
              <a:lnSpc>
                <a:spcPct val="80000"/>
              </a:lnSpc>
              <a:spcBef>
                <a:spcPts val="800"/>
              </a:spcBef>
              <a:buSzPct val="145000"/>
              <a:buChar char="•"/>
              <a:defRPr b="0" sz="3400"/>
            </a:pPr>
            <a:r>
              <a:t>Podpora slobodnej umeleckej tvorby</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5" name="Nadpis 1"/>
          <p:cNvSpPr txBox="1"/>
          <p:nvPr>
            <p:ph type="title"/>
          </p:nvPr>
        </p:nvSpPr>
        <p:spPr>
          <a:prstGeom prst="rect">
            <a:avLst/>
          </a:prstGeom>
        </p:spPr>
        <p:txBody>
          <a:bodyPr/>
          <a:lstStyle/>
          <a:p>
            <a:pPr/>
            <a:r>
              <a:t>PFI a verejný záujem</a:t>
            </a:r>
          </a:p>
        </p:txBody>
      </p:sp>
      <p:sp>
        <p:nvSpPr>
          <p:cNvPr id="176" name="Zástupný symbol obsahu 2"/>
          <p:cNvSpPr txBox="1"/>
          <p:nvPr>
            <p:ph type="body" idx="1"/>
          </p:nvPr>
        </p:nvSpPr>
        <p:spPr>
          <a:prstGeom prst="rect">
            <a:avLst/>
          </a:prstGeom>
        </p:spPr>
        <p:txBody>
          <a:bodyPr/>
          <a:lstStyle/>
          <a:p>
            <a:pPr marL="468235" indent="-468235" defTabSz="578358">
              <a:lnSpc>
                <a:spcPct val="90000"/>
              </a:lnSpc>
              <a:spcBef>
                <a:spcPts val="900"/>
              </a:spcBef>
              <a:defRPr sz="3959"/>
            </a:pPr>
            <a:r>
              <a:t> PFI by mali napĺňať verejný záujem tak, aby sa spoločenským uplatnením kultúry prehlboval pozitívny vzťah spoločnosti k hmotnému a nehmotnému kultúrnemu dedičstvu s cieľom upevňovať jej historické povedomie.</a:t>
            </a:r>
          </a:p>
          <a:p>
            <a:pPr marL="468235" indent="-468235" defTabSz="578358">
              <a:lnSpc>
                <a:spcPct val="90000"/>
              </a:lnSpc>
              <a:spcBef>
                <a:spcPts val="900"/>
              </a:spcBef>
              <a:defRPr sz="3959"/>
            </a:pPr>
            <a:r>
              <a:t>Úlohou PFI je aj vytvárať podmienky pre rozvoj prezentácie slovenskej kultúry v zahraničí, rozvoj medzinárodnej kultúrnej spolupráce a výmeny skúseností, participácia na významnej časti cestovného ruchu.</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hueOff val="366961"/>
            <a:satOff val="4172"/>
            <a:lumOff val="11129"/>
          </a:schemeClr>
        </a:solidFill>
      </p:bgPr>
    </p:bg>
    <p:spTree>
      <p:nvGrpSpPr>
        <p:cNvPr id="1" name=""/>
        <p:cNvGrpSpPr/>
        <p:nvPr/>
      </p:nvGrpSpPr>
      <p:grpSpPr>
        <a:xfrm>
          <a:off x="0" y="0"/>
          <a:ext cx="0" cy="0"/>
          <a:chOff x="0" y="0"/>
          <a:chExt cx="0" cy="0"/>
        </a:xfrm>
      </p:grpSpPr>
      <p:sp>
        <p:nvSpPr>
          <p:cNvPr id="122" name="Nadpis 1"/>
          <p:cNvSpPr txBox="1"/>
          <p:nvPr>
            <p:ph type="title"/>
          </p:nvPr>
        </p:nvSpPr>
        <p:spPr>
          <a:prstGeom prst="rect">
            <a:avLst/>
          </a:prstGeom>
        </p:spPr>
        <p:txBody>
          <a:bodyPr/>
          <a:lstStyle/>
          <a:p>
            <a:pPr/>
            <a:r>
              <a:t>Kultúrne dedičstvo</a:t>
            </a:r>
          </a:p>
        </p:txBody>
      </p:sp>
      <p:sp>
        <p:nvSpPr>
          <p:cNvPr id="123" name="Zástupný symbol obsahu 2"/>
          <p:cNvSpPr txBox="1"/>
          <p:nvPr>
            <p:ph type="body" idx="1"/>
          </p:nvPr>
        </p:nvSpPr>
        <p:spPr>
          <a:prstGeom prst="rect">
            <a:avLst/>
          </a:prstGeom>
        </p:spPr>
        <p:txBody>
          <a:bodyPr/>
          <a:lstStyle/>
          <a:p>
            <a:pPr>
              <a:lnSpc>
                <a:spcPct val="90000"/>
              </a:lnSpc>
            </a:pPr>
            <a:r>
              <a:t>Kultúrne dedičstvo, hmotné i nehmotné, je súčasťou materiálneho a duchovného bohatstva krajiny. </a:t>
            </a:r>
          </a:p>
          <a:p>
            <a:pPr>
              <a:lnSpc>
                <a:spcPct val="90000"/>
              </a:lnSpc>
            </a:pPr>
            <a:r>
              <a:t>Starostlivosť o kultúrne dedičstvo je prejavom úcty k vlastným dejinám a k hodnotám, ktoré vytvorili naši predkovia a prispeli tak k podobe našej súčasnosti.</a:t>
            </a:r>
          </a:p>
          <a:p>
            <a:pPr>
              <a:lnSpc>
                <a:spcPct val="90000"/>
              </a:lnSpc>
            </a:pPr>
            <a:r>
              <a:t>Povinnosť </a:t>
            </a:r>
            <a:r>
              <a:rPr u="sng"/>
              <a:t>každého</a:t>
            </a:r>
            <a:r>
              <a:t> je podľa ústavy chrániť kultúrne dedičstvo</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8" name="Obdĺžnik 2"/>
          <p:cNvSpPr txBox="1"/>
          <p:nvPr/>
        </p:nvSpPr>
        <p:spPr>
          <a:xfrm>
            <a:off x="567727" y="2622278"/>
            <a:ext cx="11544850" cy="450904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defRPr sz="3300">
                <a:latin typeface="Trebuchet MS"/>
                <a:ea typeface="Trebuchet MS"/>
                <a:cs typeface="Trebuchet MS"/>
                <a:sym typeface="Trebuchet MS"/>
              </a:defRPr>
            </a:pPr>
            <a:r>
              <a:t>Spoločenská inštitúcia</a:t>
            </a:r>
            <a:r>
              <a:rPr b="0">
                <a:latin typeface="Calibri"/>
                <a:ea typeface="Calibri"/>
                <a:cs typeface="Calibri"/>
                <a:sym typeface="Calibri"/>
              </a:rPr>
              <a:t> </a:t>
            </a:r>
            <a:endParaRPr b="0">
              <a:latin typeface="Calibri"/>
              <a:ea typeface="Calibri"/>
              <a:cs typeface="Calibri"/>
              <a:sym typeface="Calibri"/>
            </a:endParaRPr>
          </a:p>
          <a:p>
            <a:pPr>
              <a:defRPr sz="3300">
                <a:latin typeface="Trebuchet MS"/>
                <a:ea typeface="Trebuchet MS"/>
                <a:cs typeface="Trebuchet MS"/>
                <a:sym typeface="Trebuchet MS"/>
              </a:defRPr>
            </a:pPr>
            <a:r>
              <a:rPr b="0">
                <a:latin typeface="Calibri"/>
                <a:ea typeface="Calibri"/>
                <a:cs typeface="Calibri"/>
                <a:sym typeface="Calibri"/>
              </a:rPr>
              <a:t>je súbor zariadení, v ktorých určití </a:t>
            </a:r>
            <a:r>
              <a:rPr b="0" u="sng">
                <a:latin typeface="Calibri"/>
                <a:ea typeface="Calibri"/>
                <a:cs typeface="Calibri"/>
                <a:sym typeface="Calibri"/>
                <a:hlinkClick r:id="rId2" invalidUrl="" action="" tgtFrame="" tooltip="" history="1" highlightClick="0" endSnd="0"/>
              </a:rPr>
              <a:t>ľudia</a:t>
            </a:r>
            <a:r>
              <a:rPr b="0">
                <a:latin typeface="Calibri"/>
                <a:ea typeface="Calibri"/>
                <a:cs typeface="Calibri"/>
                <a:sym typeface="Calibri"/>
              </a:rPr>
              <a:t>, vybraní členovia skupín, dostávajú poverenie k výkonu verejných a neosobných činností, ktoré sú potrebné na uspokojovanie existujúcich potrieb jednotlivca alebo pospolitosti alebo pre reguláciu správania sa ostatných členov skupiny. </a:t>
            </a:r>
            <a:endParaRPr b="0">
              <a:latin typeface="Calibri"/>
              <a:ea typeface="Calibri"/>
              <a:cs typeface="Calibri"/>
              <a:sym typeface="Calibri"/>
            </a:endParaRPr>
          </a:p>
          <a:p>
            <a:pPr>
              <a:defRPr sz="3300"/>
            </a:pPr>
          </a:p>
          <a:p>
            <a:pPr>
              <a:defRPr sz="3300"/>
            </a:pPr>
            <a:r>
              <a:t>Príklady spoločenských inštitúcií: </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0" name="Inštitúcie - typy"/>
          <p:cNvSpPr txBox="1"/>
          <p:nvPr>
            <p:ph type="title"/>
          </p:nvPr>
        </p:nvSpPr>
        <p:spPr>
          <a:prstGeom prst="rect">
            <a:avLst/>
          </a:prstGeom>
        </p:spPr>
        <p:txBody>
          <a:bodyPr/>
          <a:lstStyle/>
          <a:p>
            <a:pPr/>
            <a:r>
              <a:t>Inštitúcie - typy</a:t>
            </a:r>
          </a:p>
        </p:txBody>
      </p:sp>
      <p:sp>
        <p:nvSpPr>
          <p:cNvPr id="181" name="Obdĺžnik 3"/>
          <p:cNvSpPr txBox="1"/>
          <p:nvPr/>
        </p:nvSpPr>
        <p:spPr>
          <a:xfrm>
            <a:off x="669786" y="3041606"/>
            <a:ext cx="11237616" cy="451393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rPr u="sng">
                <a:hlinkClick r:id="rId2" invalidUrl="" action="" tgtFrame="" tooltip="" history="1" highlightClick="0" endSnd="0"/>
              </a:rPr>
              <a:t>ekonomická inštitúcia</a:t>
            </a:r>
            <a:r>
              <a:t> (zaoberá sa výrobou a výrobnými vyťahmi)</a:t>
            </a:r>
          </a:p>
          <a:p>
            <a:pPr>
              <a:defRPr u="sng">
                <a:solidFill>
                  <a:srgbClr val="4F81BD"/>
                </a:solidFill>
              </a:defRPr>
            </a:pPr>
            <a:r>
              <a:t>informačná inštitúcia (predmet záujmu: informačné systémy a služby)</a:t>
            </a:r>
          </a:p>
          <a:p>
            <a:pPr/>
            <a:r>
              <a:rPr u="sng">
                <a:hlinkClick r:id="rId3" invalidUrl="" action="" tgtFrame="" tooltip="" history="1" highlightClick="0" endSnd="0"/>
              </a:rPr>
              <a:t>finančná inštitúcia</a:t>
            </a:r>
            <a:r>
              <a:t> (finančné vzťahy a transakcie medzi dlžníkmi a veriteľmi)</a:t>
            </a:r>
          </a:p>
          <a:p>
            <a:pPr/>
            <a:r>
              <a:rPr u="sng">
                <a:hlinkClick r:id="rId4" invalidUrl="" action="" tgtFrame="" tooltip="" history="1" highlightClick="0" endSnd="0"/>
              </a:rPr>
              <a:t>kultúrna inštitúcia</a:t>
            </a:r>
            <a:r>
              <a:t> (inštitúcie živej kultúry, </a:t>
            </a:r>
            <a:r>
              <a:rPr>
                <a:latin typeface="Calibri"/>
                <a:ea typeface="Calibri"/>
                <a:cs typeface="Calibri"/>
                <a:sym typeface="Calibri"/>
              </a:rPr>
              <a:t>pamäťové a fondové inštitúcie.</a:t>
            </a:r>
            <a:r>
              <a:t>..)</a:t>
            </a:r>
          </a:p>
          <a:p>
            <a:pPr/>
            <a:r>
              <a:rPr u="sng">
                <a:hlinkClick r:id="rId5" invalidUrl="" action="" tgtFrame="" tooltip="" history="1" highlightClick="0" endSnd="0"/>
              </a:rPr>
              <a:t>náboženská inštitúcia</a:t>
            </a:r>
            <a:r>
              <a:t> (duchovná kultúra, náboženstvo, šírenie kresťanstva...)</a:t>
            </a:r>
          </a:p>
          <a:p>
            <a:pPr/>
            <a:r>
              <a:rPr u="sng">
                <a:hlinkClick r:id="rId6" invalidUrl="" action="" tgtFrame="" tooltip="" history="1" highlightClick="0" endSnd="0"/>
              </a:rPr>
              <a:t>politická inštitúcia</a:t>
            </a:r>
            <a:r>
              <a:t> (získanie a výkon moci)</a:t>
            </a:r>
          </a:p>
          <a:p>
            <a:pPr/>
            <a:r>
              <a:rPr u="sng">
                <a:hlinkClick r:id="rId7" invalidUrl="" action="" tgtFrame="" tooltip="" history="1" highlightClick="0" endSnd="0"/>
              </a:rPr>
              <a:t>sociálna inštitúcia</a:t>
            </a:r>
            <a:r>
              <a:t> (sociálne systémy a služby, znevýhodnení a iné skupiny)</a:t>
            </a:r>
          </a:p>
          <a:p>
            <a:pPr/>
            <a:r>
              <a:rPr u="sng">
                <a:hlinkClick r:id="rId8" invalidUrl="" action="" tgtFrame="" tooltip="" history="1" highlightClick="0" endSnd="0"/>
              </a:rPr>
              <a:t>vedecká inštitúcia</a:t>
            </a:r>
            <a:r>
              <a:t> (tvorí a rozvíja vedu, výskum, vývoj, transfer poznatkov pre prax)</a:t>
            </a:r>
          </a:p>
          <a:p>
            <a:pPr/>
            <a:r>
              <a:rPr u="sng">
                <a:hlinkClick r:id="rId9" invalidUrl="" action="" tgtFrame="" tooltip="" history="1" highlightClick="0" endSnd="0"/>
              </a:rPr>
              <a:t>výchovná inštitúcia</a:t>
            </a:r>
            <a:r>
              <a:t> (rozvoj kultúry a kultúrnosti človeka cez výchovu a vzdelávanie)</a:t>
            </a: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3" name="Nadpis 1"/>
          <p:cNvSpPr txBox="1"/>
          <p:nvPr>
            <p:ph type="title"/>
          </p:nvPr>
        </p:nvSpPr>
        <p:spPr>
          <a:prstGeom prst="rect">
            <a:avLst/>
          </a:prstGeom>
        </p:spPr>
        <p:txBody>
          <a:bodyPr/>
          <a:lstStyle/>
          <a:p>
            <a:pPr/>
            <a:r>
              <a:t>Inštitúcia a organizácia</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5" name="Inštitúcie"/>
          <p:cNvSpPr txBox="1"/>
          <p:nvPr>
            <p:ph type="title"/>
          </p:nvPr>
        </p:nvSpPr>
        <p:spPr>
          <a:prstGeom prst="rect">
            <a:avLst/>
          </a:prstGeom>
        </p:spPr>
        <p:txBody>
          <a:bodyPr/>
          <a:lstStyle/>
          <a:p>
            <a:pPr/>
            <a:r>
              <a:t>Inštitúcie</a:t>
            </a:r>
          </a:p>
        </p:txBody>
      </p:sp>
      <p:sp>
        <p:nvSpPr>
          <p:cNvPr id="186" name="Obdĺžnik 2"/>
          <p:cNvSpPr txBox="1"/>
          <p:nvPr/>
        </p:nvSpPr>
        <p:spPr>
          <a:xfrm>
            <a:off x="827253" y="2758743"/>
            <a:ext cx="11749673" cy="596331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r>
              <a:t>Rozlišujeme teda: </a:t>
            </a:r>
          </a:p>
          <a:p>
            <a:pPr marL="457200" indent="-457200" algn="l">
              <a:buSzPct val="100000"/>
              <a:buAutoNum type="arabicPeriod" startAt="1"/>
            </a:pPr>
            <a:r>
              <a:t>mocenské (politické), </a:t>
            </a:r>
          </a:p>
          <a:p>
            <a:pPr marL="457200" indent="-457200" algn="l">
              <a:buSzPct val="100000"/>
              <a:buAutoNum type="arabicPeriod" startAt="1"/>
            </a:pPr>
            <a:r>
              <a:t>náboženské, </a:t>
            </a:r>
          </a:p>
          <a:p>
            <a:pPr marL="457200" indent="-457200" algn="l">
              <a:buSzPct val="100000"/>
              <a:buAutoNum type="arabicPeriod" startAt="1"/>
            </a:pPr>
            <a:r>
              <a:t>ekonomické, </a:t>
            </a:r>
          </a:p>
          <a:p>
            <a:pPr marL="457200" indent="-457200" algn="l">
              <a:buSzPct val="100000"/>
              <a:buAutoNum type="arabicPeriod" startAt="1"/>
            </a:pPr>
            <a:r>
              <a:t>informačné</a:t>
            </a:r>
          </a:p>
          <a:p>
            <a:pPr marL="457200" indent="-457200" algn="l">
              <a:buSzPct val="100000"/>
              <a:buAutoNum type="arabicPeriod" startAt="1"/>
            </a:pPr>
            <a:r>
              <a:t>vzdelávacie a. </a:t>
            </a:r>
            <a:r>
              <a:rPr>
                <a:latin typeface="Calibri"/>
                <a:ea typeface="Calibri"/>
                <a:cs typeface="Calibri"/>
                <a:sym typeface="Calibri"/>
              </a:rPr>
              <a:t>inštitúcie, resp. inštitucionálne systémy</a:t>
            </a:r>
            <a:r>
              <a:t>. </a:t>
            </a:r>
          </a:p>
          <a:p>
            <a:pPr/>
          </a:p>
          <a:p>
            <a:pPr algn="l"/>
            <a:r>
              <a:t>Inštitúcie v krajine tvoria </a:t>
            </a:r>
            <a:r>
              <a:rPr>
                <a:latin typeface="Calibri"/>
                <a:ea typeface="Calibri"/>
                <a:cs typeface="Calibri"/>
                <a:sym typeface="Calibri"/>
              </a:rPr>
              <a:t>inštitucionalizovaný systém </a:t>
            </a:r>
            <a:endParaRPr>
              <a:latin typeface="Calibri"/>
              <a:ea typeface="Calibri"/>
              <a:cs typeface="Calibri"/>
              <a:sym typeface="Calibri"/>
            </a:endParaRPr>
          </a:p>
          <a:p>
            <a:pPr algn="l">
              <a:defRPr>
                <a:latin typeface="Trebuchet MS"/>
                <a:ea typeface="Trebuchet MS"/>
                <a:cs typeface="Trebuchet MS"/>
                <a:sym typeface="Trebuchet MS"/>
              </a:defRPr>
            </a:pPr>
            <a:r>
              <a:t>Prvkami systému sú jednotlivé inštitúcie a zložkami systému sú vzťahy medzi nimi navzájom a spoločnosťou</a:t>
            </a:r>
          </a:p>
          <a:p>
            <a:pPr algn="l"/>
          </a:p>
          <a:p>
            <a:pPr algn="l"/>
            <a:r>
              <a:t>Inštitúcie – inštitucionálny systém zabezpečujú fungovanie spoločnosti a chránia spoločnosť: </a:t>
            </a:r>
          </a:p>
          <a:p>
            <a:pPr marL="457200" indent="-457200" algn="l">
              <a:buSzPct val="100000"/>
              <a:buFont typeface="Arial"/>
              <a:buChar char="•"/>
            </a:pPr>
            <a:r>
              <a:t>pred fyzickým zánikom, </a:t>
            </a:r>
          </a:p>
          <a:p>
            <a:pPr marL="457200" indent="-457200" algn="l">
              <a:buSzPct val="100000"/>
              <a:buFont typeface="Arial"/>
              <a:buChar char="•"/>
            </a:pPr>
            <a:r>
              <a:t>pred nedostatkom, </a:t>
            </a:r>
          </a:p>
          <a:p>
            <a:pPr marL="457200" indent="-457200" algn="l">
              <a:buSzPct val="100000"/>
              <a:buFont typeface="Arial"/>
              <a:buChar char="•"/>
            </a:pPr>
            <a:r>
              <a:t>pred vonkajšou alebo vnútornou agresiou, </a:t>
            </a:r>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8" name="Obdĺžnik 2"/>
          <p:cNvSpPr txBox="1"/>
          <p:nvPr/>
        </p:nvSpPr>
        <p:spPr>
          <a:xfrm>
            <a:off x="515238" y="3207875"/>
            <a:ext cx="11032793" cy="516163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defRPr>
                <a:latin typeface="Trebuchet MS"/>
                <a:ea typeface="Trebuchet MS"/>
                <a:cs typeface="Trebuchet MS"/>
                <a:sym typeface="Trebuchet MS"/>
              </a:defRPr>
            </a:pPr>
            <a:r>
              <a:t>ŠTÁT</a:t>
            </a:r>
            <a:r>
              <a:rPr b="0">
                <a:latin typeface="Calibri"/>
                <a:ea typeface="Calibri"/>
                <a:cs typeface="Calibri"/>
                <a:sym typeface="Calibri"/>
              </a:rPr>
              <a:t> je verejnoprávna korporácia, ktorej inštitúcie (štát.orgány, štátne organizácie), ich usporiadanie, funkcie, práva a povinnosti ustanovuje vnútroštátne a medzinárodné právo.</a:t>
            </a:r>
            <a:br>
              <a:rPr b="0">
                <a:latin typeface="Calibri"/>
                <a:ea typeface="Calibri"/>
                <a:cs typeface="Calibri"/>
                <a:sym typeface="Calibri"/>
              </a:rPr>
            </a:br>
            <a:br>
              <a:rPr b="0">
                <a:latin typeface="Calibri"/>
                <a:ea typeface="Calibri"/>
                <a:cs typeface="Calibri"/>
                <a:sym typeface="Calibri"/>
              </a:rPr>
            </a:br>
            <a:r>
              <a:rPr b="0">
                <a:latin typeface="Calibri"/>
                <a:ea typeface="Calibri"/>
                <a:cs typeface="Calibri"/>
                <a:sym typeface="Calibri"/>
              </a:rPr>
              <a:t>-vzniká na základe spoločenskej zmluvy, ktorá je právnym dokumentom (hlavne </a:t>
            </a:r>
            <a:r>
              <a:t>ústava a zákony</a:t>
            </a:r>
            <a:r>
              <a:rPr b="0">
                <a:latin typeface="Calibri"/>
                <a:ea typeface="Calibri"/>
                <a:cs typeface="Calibri"/>
                <a:sym typeface="Calibri"/>
              </a:rPr>
              <a:t>). Táto spoločenská zmluva sa obnovuje pravidelne uskutočňovaním </a:t>
            </a:r>
            <a:r>
              <a:t>demokratických volieb</a:t>
            </a:r>
          </a:p>
          <a:p>
            <a:pPr/>
            <a:br/>
            <a:r>
              <a:t>-štát ako verejnoprávna korporácia je </a:t>
            </a:r>
            <a:r>
              <a:rPr>
                <a:latin typeface="Calibri"/>
                <a:ea typeface="Calibri"/>
                <a:cs typeface="Calibri"/>
                <a:sym typeface="Calibri"/>
              </a:rPr>
              <a:t>forma organizácie spoločnosti</a:t>
            </a:r>
            <a:r>
              <a:t>, ktorá vznikla a existuje na základe spoločenskej zmluvy, vyznačuje sa najväčšou a najvyššou suverénnou mocou nad štátnym teritóriom a obyvateľstvom, ako aj personálnym (obyvateľstvo), vecným (teritórium) a organizačno-normatívnym substrátom (právny systém) </a:t>
            </a:r>
            <a:br/>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0" name="Obdĺžnik 2"/>
          <p:cNvSpPr txBox="1"/>
          <p:nvPr/>
        </p:nvSpPr>
        <p:spPr>
          <a:xfrm>
            <a:off x="854781" y="504812"/>
            <a:ext cx="11749673" cy="813112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br/>
            <a:r>
              <a:rPr>
                <a:latin typeface="Calibri"/>
                <a:ea typeface="Calibri"/>
                <a:cs typeface="Calibri"/>
                <a:sym typeface="Calibri"/>
              </a:rPr>
              <a:t>ZNAKY ŠTÁTU</a:t>
            </a:r>
          </a:p>
          <a:p>
            <a:pPr>
              <a:defRPr sz="2600"/>
            </a:pPr>
          </a:p>
          <a:p>
            <a:pPr>
              <a:defRPr sz="2600"/>
            </a:pPr>
            <a:r>
              <a:t>prostredníctvom štátnych znakov môžme definovať štát ako právnu inštitúciu, ktorá je verejnoprávnou korporáciou</a:t>
            </a:r>
          </a:p>
          <a:p>
            <a:pPr>
              <a:defRPr sz="2600"/>
            </a:pPr>
          </a:p>
          <a:p>
            <a:pPr lvl="1" indent="457200" algn="l">
              <a:defRPr sz="2600"/>
            </a:pPr>
            <a:br/>
            <a:r>
              <a:t>-primárne znaky štátu: </a:t>
            </a:r>
          </a:p>
          <a:p>
            <a:pPr lvl="1" indent="457200" algn="l">
              <a:defRPr sz="2600"/>
            </a:pPr>
            <a:r>
              <a:t>suverenita, </a:t>
            </a:r>
          </a:p>
          <a:p>
            <a:pPr lvl="1" indent="457200" algn="l">
              <a:defRPr sz="2600"/>
            </a:pPr>
            <a:r>
              <a:t>obyvateľstvo, </a:t>
            </a:r>
          </a:p>
          <a:p>
            <a:pPr lvl="1" indent="457200" algn="l">
              <a:defRPr sz="2600"/>
            </a:pPr>
            <a:r>
              <a:t>územie, </a:t>
            </a:r>
          </a:p>
          <a:p>
            <a:pPr lvl="1" indent="457200" algn="l">
              <a:defRPr sz="2600"/>
            </a:pPr>
            <a:r>
              <a:t>moc</a:t>
            </a:r>
            <a:br/>
          </a:p>
          <a:p>
            <a:pPr lvl="1" indent="457200" algn="l">
              <a:defRPr sz="2600"/>
            </a:pPr>
            <a:r>
              <a:t>-sekundárne: </a:t>
            </a:r>
          </a:p>
          <a:p>
            <a:pPr lvl="1" indent="457200" algn="l">
              <a:defRPr sz="2600"/>
            </a:pPr>
            <a:r>
              <a:t>právny systém, </a:t>
            </a:r>
          </a:p>
          <a:p>
            <a:pPr lvl="1" indent="457200" algn="l">
              <a:defRPr sz="2600"/>
            </a:pPr>
            <a:r>
              <a:t>úradný jazyk, </a:t>
            </a:r>
          </a:p>
          <a:p>
            <a:pPr lvl="1" indent="457200" algn="l">
              <a:defRPr sz="2600"/>
            </a:pPr>
            <a:r>
              <a:t>dane, clá, poplatky, </a:t>
            </a:r>
          </a:p>
          <a:p>
            <a:pPr lvl="1" indent="457200" algn="l">
              <a:defRPr sz="2600"/>
            </a:pPr>
            <a:r>
              <a:t>štátne symboly</a:t>
            </a:r>
            <a:br/>
            <a:br/>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2" name="Obdĺžnik 2"/>
          <p:cNvSpPr txBox="1"/>
          <p:nvPr/>
        </p:nvSpPr>
        <p:spPr>
          <a:xfrm>
            <a:off x="627563" y="2683580"/>
            <a:ext cx="11749673" cy="630936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defRPr>
                <a:latin typeface="Trebuchet MS"/>
                <a:ea typeface="Trebuchet MS"/>
                <a:cs typeface="Trebuchet MS"/>
                <a:sym typeface="Trebuchet MS"/>
              </a:defRPr>
            </a:pPr>
            <a:r>
              <a:t>ÚZEMIE ŠTÁTU:</a:t>
            </a:r>
            <a:r>
              <a:rPr b="0">
                <a:latin typeface="Calibri"/>
                <a:ea typeface="Calibri"/>
                <a:cs typeface="Calibri"/>
                <a:sym typeface="Calibri"/>
              </a:rPr>
              <a:t> v minulosti-domínium, v súčasnosti republika, impérium, (panstvo)</a:t>
            </a:r>
            <a:br>
              <a:rPr b="0">
                <a:latin typeface="Calibri"/>
                <a:ea typeface="Calibri"/>
                <a:cs typeface="Calibri"/>
                <a:sym typeface="Calibri"/>
              </a:rPr>
            </a:br>
            <a:r>
              <a:rPr b="0">
                <a:latin typeface="Calibri"/>
                <a:ea typeface="Calibri"/>
                <a:cs typeface="Calibri"/>
                <a:sym typeface="Calibri"/>
              </a:rPr>
              <a:t>-základom každého štátu sú štátne hranice, ktorých charakter či dĺžku určujú medzinárodné zmluvy štátu.</a:t>
            </a:r>
            <a:endParaRPr b="0">
              <a:latin typeface="Calibri"/>
              <a:ea typeface="Calibri"/>
              <a:cs typeface="Calibri"/>
              <a:sym typeface="Calibri"/>
            </a:endParaRPr>
          </a:p>
          <a:p>
            <a:pPr/>
            <a:br>
              <a:rPr b="0">
                <a:latin typeface="Calibri"/>
                <a:ea typeface="Calibri"/>
                <a:cs typeface="Calibri"/>
                <a:sym typeface="Calibri"/>
              </a:rPr>
            </a:br>
            <a:r>
              <a:t>-územie štátu </a:t>
            </a:r>
            <a:r>
              <a:rPr u="sng"/>
              <a:t>je trojrozmerné:</a:t>
            </a:r>
            <a:r>
              <a:t> vytvára ho suchozemský povrch, vodná hladina, priestor pod aj nad povrchom, rieky, jazerá a teritoriálne vody</a:t>
            </a:r>
          </a:p>
          <a:p>
            <a:pPr/>
            <a:br/>
            <a:r>
              <a:t>-územie </a:t>
            </a:r>
            <a:r>
              <a:rPr>
                <a:latin typeface="Calibri"/>
                <a:ea typeface="Calibri"/>
                <a:cs typeface="Calibri"/>
                <a:sym typeface="Calibri"/>
              </a:rPr>
              <a:t>nemusí vytvárať kompaktný geografický celok</a:t>
            </a:r>
            <a:r>
              <a:t>, najvýznamnejšia časť územia, kde sú najvyššie štát. orgány vrátane hlavného mesta sa volá materské územie</a:t>
            </a:r>
          </a:p>
          <a:p>
            <a:pPr/>
            <a:br/>
            <a:r>
              <a:t>-územie štátu je teritoriálne vymedzené </a:t>
            </a:r>
            <a:r>
              <a:rPr>
                <a:latin typeface="Calibri"/>
                <a:ea typeface="Calibri"/>
                <a:cs typeface="Calibri"/>
                <a:sym typeface="Calibri"/>
              </a:rPr>
              <a:t>hranicami štátu</a:t>
            </a:r>
            <a:r>
              <a:t>, ktoré sú zabezpečené zmluvným systémom</a:t>
            </a:r>
            <a:br/>
            <a:r>
              <a:t>-</a:t>
            </a:r>
            <a:r>
              <a:rPr>
                <a:latin typeface="Calibri"/>
                <a:ea typeface="Calibri"/>
                <a:cs typeface="Calibri"/>
                <a:sym typeface="Calibri"/>
              </a:rPr>
              <a:t>delimitácia</a:t>
            </a:r>
            <a:r>
              <a:t>: zmluvné určenie smeru a charakteru hraníc, jej výsledkom je hraničná čiara</a:t>
            </a:r>
            <a:br/>
            <a:r>
              <a:t>-</a:t>
            </a:r>
            <a:r>
              <a:rPr>
                <a:latin typeface="Calibri"/>
                <a:ea typeface="Calibri"/>
                <a:cs typeface="Calibri"/>
                <a:sym typeface="Calibri"/>
              </a:rPr>
              <a:t>demarkácia</a:t>
            </a:r>
            <a:r>
              <a:t>: detailné vymedzenie hranice na základe delimitácie priamo na mieste pomocou hraničných znakov</a:t>
            </a:r>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4" name="Nadpis 1"/>
          <p:cNvSpPr txBox="1"/>
          <p:nvPr>
            <p:ph type="title"/>
          </p:nvPr>
        </p:nvSpPr>
        <p:spPr>
          <a:prstGeom prst="rect">
            <a:avLst/>
          </a:prstGeom>
        </p:spPr>
        <p:txBody>
          <a:bodyPr/>
          <a:lstStyle/>
          <a:p>
            <a:pPr/>
            <a:r>
              <a:t>Pamäťová=informačná</a:t>
            </a:r>
          </a:p>
        </p:txBody>
      </p:sp>
      <p:sp>
        <p:nvSpPr>
          <p:cNvPr id="195" name="Zástupný symbol obsahu 2"/>
          <p:cNvSpPr txBox="1"/>
          <p:nvPr>
            <p:ph type="body" idx="1"/>
          </p:nvPr>
        </p:nvSpPr>
        <p:spPr>
          <a:prstGeom prst="rect">
            <a:avLst/>
          </a:prstGeom>
        </p:spPr>
        <p:txBody>
          <a:bodyPr/>
          <a:lstStyle/>
          <a:p>
            <a:pPr marL="472965" indent="-472965">
              <a:lnSpc>
                <a:spcPct val="80000"/>
              </a:lnSpc>
              <a:spcBef>
                <a:spcPts val="900"/>
              </a:spcBef>
              <a:defRPr sz="4000"/>
            </a:pPr>
            <a:r>
              <a:t>Pojem „informačná inštitúcia“</a:t>
            </a:r>
          </a:p>
          <a:p>
            <a:pPr marL="472965" indent="-472965">
              <a:lnSpc>
                <a:spcPct val="80000"/>
              </a:lnSpc>
              <a:spcBef>
                <a:spcPts val="900"/>
              </a:spcBef>
              <a:defRPr sz="4000"/>
            </a:pPr>
            <a:r>
              <a:t>Každá pamäťová inštitúcia je aj informačná!</a:t>
            </a:r>
          </a:p>
          <a:p>
            <a:pPr marL="487680" indent="-487680">
              <a:lnSpc>
                <a:spcPct val="80000"/>
              </a:lnSpc>
              <a:spcBef>
                <a:spcPts val="900"/>
              </a:spcBef>
              <a:buSzTx/>
              <a:buNone/>
              <a:defRPr b="1" i="1" sz="4000">
                <a:latin typeface="Trebuchet MS"/>
                <a:ea typeface="Trebuchet MS"/>
                <a:cs typeface="Trebuchet MS"/>
                <a:sym typeface="Trebuchet MS"/>
              </a:defRPr>
            </a:pPr>
            <a:r>
              <a:t>Akákoľvek právnická alebo fyzická osoba, ktorá </a:t>
            </a:r>
            <a:r>
              <a:rPr u="sng"/>
              <a:t>získava (</a:t>
            </a:r>
            <a:r>
              <a:rPr u="sng">
                <a:hlinkClick r:id="rId2" invalidUrl="" action="" tgtFrame="" tooltip="" history="1" highlightClick="0" endSnd="0"/>
              </a:rPr>
              <a:t>AKV</a:t>
            </a:r>
            <a:r>
              <a:rPr u="sng"/>
              <a:t>_</a:t>
            </a:r>
            <a:r>
              <a:rPr u="sng">
                <a:hlinkClick r:id="rId2" invalidUrl="" action="" tgtFrame="" tooltip="" history="1" highlightClick="0" endSnd="0"/>
              </a:rPr>
              <a:t>link</a:t>
            </a:r>
            <a:r>
              <a:rPr u="sng"/>
              <a:t>)</a:t>
            </a:r>
            <a:r>
              <a:t> spracúva (</a:t>
            </a:r>
            <a:r>
              <a:rPr u="sng">
                <a:hlinkClick r:id="rId2" invalidUrl="" action="" tgtFrame="" tooltip="" history="1" highlightClick="0" endSnd="0"/>
              </a:rPr>
              <a:t>KAT_link</a:t>
            </a:r>
            <a:r>
              <a:t>), uchováva, ochraňuje a  sprístupňuje informácie v oblasti hospodárstva, vedy, výskumu, podnikania, vzdelávania, služieb, zábavy a pod.</a:t>
            </a:r>
            <a:endParaRPr>
              <a:latin typeface="Calibri"/>
              <a:ea typeface="Calibri"/>
              <a:cs typeface="Calibri"/>
              <a:sym typeface="Calibri"/>
            </a:endParaRPr>
          </a:p>
          <a:p>
            <a:pPr marL="487680" indent="-487680">
              <a:lnSpc>
                <a:spcPct val="80000"/>
              </a:lnSpc>
              <a:spcBef>
                <a:spcPts val="900"/>
              </a:spcBef>
              <a:buSzTx/>
              <a:buNone/>
              <a:defRPr sz="4000"/>
            </a:pPr>
            <a:r>
              <a:t>Informačné inštitúcie (strediská, kancelárie...) v</a:t>
            </a:r>
          </a:p>
          <a:p>
            <a:pPr marL="709448" indent="-709448">
              <a:lnSpc>
                <a:spcPct val="80000"/>
              </a:lnSpc>
              <a:spcBef>
                <a:spcPts val="900"/>
              </a:spcBef>
              <a:buAutoNum type="alphaLcParenR" startAt="1"/>
              <a:defRPr sz="4000"/>
            </a:pPr>
            <a:r>
              <a:t>štátnom a verejnom sektore </a:t>
            </a:r>
          </a:p>
          <a:p>
            <a:pPr marL="709448" indent="-709448">
              <a:lnSpc>
                <a:spcPct val="80000"/>
              </a:lnSpc>
              <a:spcBef>
                <a:spcPts val="900"/>
              </a:spcBef>
              <a:buAutoNum type="alphaLcParenR" startAt="1"/>
              <a:defRPr sz="4000"/>
            </a:pPr>
            <a:r>
              <a:t>privátnom a podnikateľskom sektore</a:t>
            </a:r>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7" name="Nadpis 1"/>
          <p:cNvSpPr txBox="1"/>
          <p:nvPr>
            <p:ph type="title"/>
          </p:nvPr>
        </p:nvSpPr>
        <p:spPr>
          <a:prstGeom prst="rect">
            <a:avLst/>
          </a:prstGeom>
        </p:spPr>
        <p:txBody>
          <a:bodyPr/>
          <a:lstStyle>
            <a:lvl1pPr defTabSz="484886">
              <a:defRPr sz="6640"/>
            </a:lvl1pPr>
          </a:lstStyle>
          <a:p>
            <a:pPr/>
            <a:r>
              <a:t>Legislatíva inštitúcií a organizácií</a:t>
            </a:r>
          </a:p>
        </p:txBody>
      </p:sp>
      <p:sp>
        <p:nvSpPr>
          <p:cNvPr id="198" name="Zástupný symbol obsahu 2"/>
          <p:cNvSpPr txBox="1"/>
          <p:nvPr>
            <p:ph type="body" idx="1"/>
          </p:nvPr>
        </p:nvSpPr>
        <p:spPr>
          <a:prstGeom prst="rect">
            <a:avLst/>
          </a:prstGeom>
        </p:spPr>
        <p:txBody>
          <a:bodyPr/>
          <a:lstStyle/>
          <a:p>
            <a:pPr marL="487680" indent="-487680">
              <a:lnSpc>
                <a:spcPct val="80000"/>
              </a:lnSpc>
              <a:spcBef>
                <a:spcPts val="900"/>
              </a:spcBef>
              <a:buSzTx/>
              <a:buNone/>
              <a:defRPr sz="4000"/>
            </a:pPr>
            <a:r>
              <a:t>A) Vonkajšie pravidlá</a:t>
            </a:r>
          </a:p>
          <a:p>
            <a:pPr marL="472965" indent="-472965">
              <a:lnSpc>
                <a:spcPct val="80000"/>
              </a:lnSpc>
              <a:spcBef>
                <a:spcPts val="900"/>
              </a:spcBef>
              <a:defRPr sz="4000"/>
            </a:pPr>
            <a:r>
              <a:t>Ústava</a:t>
            </a:r>
          </a:p>
          <a:p>
            <a:pPr marL="472965" indent="-472965">
              <a:lnSpc>
                <a:spcPct val="80000"/>
              </a:lnSpc>
              <a:spcBef>
                <a:spcPts val="900"/>
              </a:spcBef>
              <a:defRPr sz="4000"/>
            </a:pPr>
            <a:r>
              <a:t>Zákony</a:t>
            </a:r>
          </a:p>
          <a:p>
            <a:pPr marL="472965" indent="-472965">
              <a:lnSpc>
                <a:spcPct val="80000"/>
              </a:lnSpc>
              <a:spcBef>
                <a:spcPts val="900"/>
              </a:spcBef>
              <a:defRPr sz="4000"/>
            </a:pPr>
            <a:r>
              <a:t>Smernice, vyhlášky, nariadenia</a:t>
            </a:r>
          </a:p>
          <a:p>
            <a:pPr marL="472965" indent="-472965">
              <a:lnSpc>
                <a:spcPct val="80000"/>
              </a:lnSpc>
              <a:spcBef>
                <a:spcPts val="900"/>
              </a:spcBef>
              <a:defRPr sz="4000"/>
            </a:pPr>
            <a:r>
              <a:t>Štandardy</a:t>
            </a:r>
          </a:p>
          <a:p>
            <a:pPr marL="487680" indent="-487680">
              <a:lnSpc>
                <a:spcPct val="80000"/>
              </a:lnSpc>
              <a:spcBef>
                <a:spcPts val="900"/>
              </a:spcBef>
              <a:buSzTx/>
              <a:buNone/>
              <a:defRPr sz="4000"/>
            </a:pPr>
            <a:r>
              <a:t>B) Vnútorné pravidlá</a:t>
            </a:r>
          </a:p>
          <a:p>
            <a:pPr marL="472965" indent="-472965">
              <a:lnSpc>
                <a:spcPct val="80000"/>
              </a:lnSpc>
              <a:spcBef>
                <a:spcPts val="900"/>
              </a:spcBef>
              <a:defRPr sz="4000"/>
            </a:pPr>
            <a:r>
              <a:t>Zriaďovacia alebo ustanovujúca listina</a:t>
            </a:r>
          </a:p>
          <a:p>
            <a:pPr marL="472965" indent="-472965">
              <a:lnSpc>
                <a:spcPct val="80000"/>
              </a:lnSpc>
              <a:spcBef>
                <a:spcPts val="900"/>
              </a:spcBef>
              <a:defRPr sz="4000"/>
            </a:pPr>
            <a:r>
              <a:t>Organizačný poriadok</a:t>
            </a:r>
          </a:p>
          <a:p>
            <a:pPr marL="472965" indent="-472965">
              <a:lnSpc>
                <a:spcPct val="80000"/>
              </a:lnSpc>
              <a:spcBef>
                <a:spcPts val="900"/>
              </a:spcBef>
              <a:defRPr sz="4000"/>
            </a:pPr>
            <a:r>
              <a:t>Pracovný poriadok</a:t>
            </a:r>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0" name="Nadpis 1"/>
          <p:cNvSpPr txBox="1"/>
          <p:nvPr>
            <p:ph type="title"/>
          </p:nvPr>
        </p:nvSpPr>
        <p:spPr>
          <a:prstGeom prst="rect">
            <a:avLst/>
          </a:prstGeom>
        </p:spPr>
        <p:txBody>
          <a:bodyPr/>
          <a:lstStyle/>
          <a:p>
            <a:pPr/>
            <a:r>
              <a:t>Požiadavky profesora</a:t>
            </a:r>
          </a:p>
        </p:txBody>
      </p:sp>
      <p:sp>
        <p:nvSpPr>
          <p:cNvPr id="201" name="Zástupný symbol obsahu 2"/>
          <p:cNvSpPr txBox="1"/>
          <p:nvPr>
            <p:ph type="body" idx="1"/>
          </p:nvPr>
        </p:nvSpPr>
        <p:spPr>
          <a:prstGeom prst="rect">
            <a:avLst/>
          </a:prstGeom>
        </p:spPr>
        <p:txBody>
          <a:bodyPr/>
          <a:lstStyle/>
          <a:p>
            <a:pPr>
              <a:lnSpc>
                <a:spcPct val="90000"/>
              </a:lnSpc>
            </a:pPr>
            <a:r>
              <a:t>Vedomosti budú overené skúšobným testom v rámci skúšobného obdobia semestra</a:t>
            </a:r>
          </a:p>
          <a:p>
            <a:pPr>
              <a:lnSpc>
                <a:spcPct val="90000"/>
              </a:lnSpc>
            </a:pPr>
            <a:r>
              <a:t>Študenti musia mať vedomosti o základných právnych predpisoch, ktoré sa vzťahujú na PFI v kultúre a médiách</a:t>
            </a:r>
          </a:p>
          <a:p>
            <a:pPr>
              <a:lnSpc>
                <a:spcPct val="90000"/>
              </a:lnSpc>
            </a:pPr>
            <a:r>
              <a:t>Jednotlivo alebo v dvojiciach pripravia a budú na seminároch prezentovať  seminárnu prácu:</a:t>
            </a:r>
          </a:p>
          <a:p>
            <a:pPr>
              <a:lnSpc>
                <a:spcPct val="90000"/>
              </a:lnSpc>
            </a:pPr>
            <a:r>
              <a:t>„Komplexný opis pamäťovej informačnej inštitúcie ...“ </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5" name="Nadpis 1"/>
          <p:cNvSpPr txBox="1"/>
          <p:nvPr>
            <p:ph type="title"/>
          </p:nvPr>
        </p:nvSpPr>
        <p:spPr>
          <a:prstGeom prst="rect">
            <a:avLst/>
          </a:prstGeom>
        </p:spPr>
        <p:txBody>
          <a:bodyPr/>
          <a:lstStyle/>
          <a:p>
            <a:pPr/>
            <a:r>
              <a:t>Pamäťová inštitúcia</a:t>
            </a:r>
          </a:p>
        </p:txBody>
      </p:sp>
      <p:sp>
        <p:nvSpPr>
          <p:cNvPr id="126" name="Zástupný symbol obsahu 2"/>
          <p:cNvSpPr txBox="1"/>
          <p:nvPr>
            <p:ph type="body" idx="1"/>
          </p:nvPr>
        </p:nvSpPr>
        <p:spPr>
          <a:prstGeom prst="rect">
            <a:avLst/>
          </a:prstGeom>
        </p:spPr>
        <p:txBody>
          <a:bodyPr/>
          <a:lstStyle/>
          <a:p>
            <a:pPr marL="467590" indent="-467590">
              <a:lnSpc>
                <a:spcPct val="80000"/>
              </a:lnSpc>
              <a:spcBef>
                <a:spcPts val="700"/>
              </a:spcBef>
              <a:defRPr sz="3000"/>
            </a:pPr>
            <a:r>
              <a:t>Pamäťová inštitúcia, ktorá sa stará o správu úložiska verejných poznatkov</a:t>
            </a:r>
          </a:p>
          <a:p>
            <a:pPr marL="467590" indent="-467590">
              <a:lnSpc>
                <a:spcPct val="80000"/>
              </a:lnSpc>
              <a:spcBef>
                <a:spcPts val="700"/>
              </a:spcBef>
              <a:defRPr sz="3000"/>
            </a:pPr>
            <a:r>
              <a:t>Je to všeobecný termín, ktorý sa používa na spoločné pomenovanie skupín inštitúcií a systémov </a:t>
            </a:r>
          </a:p>
          <a:p>
            <a:pPr marL="467590" indent="-467590">
              <a:lnSpc>
                <a:spcPct val="80000"/>
              </a:lnSpc>
              <a:spcBef>
                <a:spcPts val="700"/>
              </a:spcBef>
              <a:defRPr sz="3000"/>
            </a:pPr>
            <a:r>
              <a:t>Medzi pamäťové inštitúcie patria inštitúcie ako: </a:t>
            </a:r>
          </a:p>
          <a:p>
            <a:pPr marL="467590" indent="-467590">
              <a:lnSpc>
                <a:spcPct val="80000"/>
              </a:lnSpc>
              <a:spcBef>
                <a:spcPts val="700"/>
              </a:spcBef>
              <a:defRPr sz="3000"/>
            </a:pPr>
            <a:r>
              <a:t>Knižnice, </a:t>
            </a:r>
          </a:p>
          <a:p>
            <a:pPr marL="467590" indent="-467590">
              <a:lnSpc>
                <a:spcPct val="80000"/>
              </a:lnSpc>
              <a:spcBef>
                <a:spcPts val="700"/>
              </a:spcBef>
              <a:defRPr sz="3000"/>
            </a:pPr>
            <a:r>
              <a:t>Archívy, </a:t>
            </a:r>
          </a:p>
          <a:p>
            <a:pPr marL="467590" indent="-467590">
              <a:lnSpc>
                <a:spcPct val="80000"/>
              </a:lnSpc>
              <a:spcBef>
                <a:spcPts val="700"/>
              </a:spcBef>
              <a:defRPr sz="3000"/>
            </a:pPr>
            <a:r>
              <a:t>Múzeá, </a:t>
            </a:r>
          </a:p>
          <a:p>
            <a:pPr marL="467590" indent="-467590">
              <a:lnSpc>
                <a:spcPct val="80000"/>
              </a:lnSpc>
              <a:spcBef>
                <a:spcPts val="700"/>
              </a:spcBef>
              <a:defRPr sz="3000"/>
            </a:pPr>
            <a:r>
              <a:t>Galérie</a:t>
            </a:r>
          </a:p>
          <a:p>
            <a:pPr marL="467590" indent="-467590">
              <a:lnSpc>
                <a:spcPct val="80000"/>
              </a:lnSpc>
              <a:spcBef>
                <a:spcPts val="700"/>
              </a:spcBef>
              <a:defRPr sz="3000"/>
            </a:pPr>
            <a:r>
              <a:t>Inštitúcie, ktoré vedú záznamy o pamiatkach a pamätníkoch </a:t>
            </a:r>
          </a:p>
          <a:p>
            <a:pPr marL="467590" indent="-467590">
              <a:lnSpc>
                <a:spcPct val="80000"/>
              </a:lnSpc>
              <a:spcBef>
                <a:spcPts val="700"/>
              </a:spcBef>
              <a:defRPr sz="3000"/>
            </a:pPr>
            <a:r>
              <a:t>Správcovské inštitúcie digitálnych knižníc a agregácie dát služieb, ktoré slúžia ako spomienky na pre určité komunity, spoločnosti či ľudstvo.</a:t>
            </a:r>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3" name="Nadpis 1"/>
          <p:cNvSpPr txBox="1"/>
          <p:nvPr>
            <p:ph type="title"/>
          </p:nvPr>
        </p:nvSpPr>
        <p:spPr>
          <a:prstGeom prst="rect">
            <a:avLst/>
          </a:prstGeom>
        </p:spPr>
        <p:txBody>
          <a:bodyPr/>
          <a:lstStyle>
            <a:lvl1pPr>
              <a:defRPr sz="5400"/>
            </a:lvl1pPr>
          </a:lstStyle>
          <a:p>
            <a:pPr/>
            <a:r>
              <a:t>Zadanie </a:t>
            </a:r>
          </a:p>
        </p:txBody>
      </p:sp>
      <p:sp>
        <p:nvSpPr>
          <p:cNvPr id="204" name="Zástupný symbol obsahu 2"/>
          <p:cNvSpPr txBox="1"/>
          <p:nvPr>
            <p:ph type="body" idx="1"/>
          </p:nvPr>
        </p:nvSpPr>
        <p:spPr>
          <a:prstGeom prst="rect">
            <a:avLst/>
          </a:prstGeom>
        </p:spPr>
        <p:txBody>
          <a:bodyPr/>
          <a:lstStyle/>
          <a:p>
            <a:pPr marL="411479" indent="-411479" defTabSz="525779">
              <a:lnSpc>
                <a:spcPct val="80000"/>
              </a:lnSpc>
              <a:spcBef>
                <a:spcPts val="500"/>
              </a:spcBef>
              <a:defRPr sz="2159"/>
            </a:pPr>
            <a:r>
              <a:t>Akákoľvek informačná inštitúcia (štátna, verejná, privátna, domáca, zahraničná)</a:t>
            </a:r>
            <a:endParaRPr sz="1440"/>
          </a:p>
          <a:p>
            <a:pPr marL="438912" indent="-438912" defTabSz="525779">
              <a:lnSpc>
                <a:spcPct val="80000"/>
              </a:lnSpc>
              <a:spcBef>
                <a:spcPts val="500"/>
              </a:spcBef>
              <a:buSzTx/>
              <a:buNone/>
              <a:defRPr sz="2159"/>
            </a:pPr>
            <a:r>
              <a:t>Štruktúra seminárnej práce (štandardná dĺžka 3-6 strán 5400-10800 znakov) </a:t>
            </a:r>
            <a:endParaRPr sz="1440"/>
          </a:p>
          <a:p>
            <a:pPr marL="617219" indent="-617219" defTabSz="525779">
              <a:lnSpc>
                <a:spcPct val="80000"/>
              </a:lnSpc>
              <a:spcBef>
                <a:spcPts val="500"/>
              </a:spcBef>
              <a:buAutoNum type="arabicPeriod" startAt="1"/>
              <a:defRPr sz="2159"/>
            </a:pPr>
            <a:r>
              <a:t>Vznik (ako vznikla – história vzniku, spôsob založenia - zákon, rozhodnutie, uznesenie..., právna subjektivita?)</a:t>
            </a:r>
            <a:endParaRPr sz="1440"/>
          </a:p>
          <a:p>
            <a:pPr marL="617219" indent="-617219" defTabSz="525779">
              <a:lnSpc>
                <a:spcPct val="80000"/>
              </a:lnSpc>
              <a:spcBef>
                <a:spcPts val="500"/>
              </a:spcBef>
              <a:buAutoNum type="arabicPeriod" startAt="1"/>
              <a:defRPr sz="2159"/>
            </a:pPr>
            <a:r>
              <a:t>Vecné zameranie alebo pôsobnosť  (hlavná činnosť, výsledky, produkty alebo služby)</a:t>
            </a:r>
            <a:endParaRPr sz="1440"/>
          </a:p>
          <a:p>
            <a:pPr marL="617219" indent="-617219" defTabSz="525779">
              <a:lnSpc>
                <a:spcPct val="80000"/>
              </a:lnSpc>
              <a:spcBef>
                <a:spcPts val="500"/>
              </a:spcBef>
              <a:buAutoNum type="arabicPeriod" startAt="1"/>
              <a:defRPr sz="2159"/>
            </a:pPr>
            <a:r>
              <a:t>Veľkosť inštitúcie (do 5 zamestnancov, malá, stredná veľká inštitúcie?)</a:t>
            </a:r>
            <a:endParaRPr sz="1440"/>
          </a:p>
          <a:p>
            <a:pPr marL="617219" indent="-617219" defTabSz="525779">
              <a:lnSpc>
                <a:spcPct val="80000"/>
              </a:lnSpc>
              <a:spcBef>
                <a:spcPts val="500"/>
              </a:spcBef>
              <a:buAutoNum type="arabicPeriod" startAt="1"/>
              <a:defRPr sz="2159"/>
            </a:pPr>
            <a:r>
              <a:t>Organizačná štruktúra a spôsob riadenia – (špecifiká a  zaujímavosti, hlavné právne predpisy, ktorými sa inštitúcia riadi, spolupráca s inými doma a v zahraničí, úspešné projekty, odhad finančných zdrojov, ktoré inštitúcia získala mimo rozpočtu) na projekty, od sponzorov a pod.</a:t>
            </a:r>
            <a:endParaRPr sz="1440"/>
          </a:p>
          <a:p>
            <a:pPr marL="617219" indent="-617219" defTabSz="525779">
              <a:lnSpc>
                <a:spcPct val="80000"/>
              </a:lnSpc>
              <a:spcBef>
                <a:spcPts val="500"/>
              </a:spcBef>
              <a:buAutoNum type="arabicPeriod" startAt="1"/>
              <a:defRPr sz="2159"/>
            </a:pPr>
            <a:r>
              <a:t>Pracovný poriadok, (platové podmienky, odmeňovanie, výhody, nevýhody, stabilita odmeňovania, spôsoby prijímania/prepúšťania zamestnancov...)</a:t>
            </a:r>
            <a:endParaRPr sz="1440"/>
          </a:p>
          <a:p>
            <a:pPr marL="617219" indent="-617219" defTabSz="525779">
              <a:lnSpc>
                <a:spcPct val="80000"/>
              </a:lnSpc>
              <a:spcBef>
                <a:spcPts val="500"/>
              </a:spcBef>
              <a:buAutoNum type="arabicPeriod" startAt="1"/>
              <a:defRPr sz="2159"/>
            </a:pPr>
            <a:r>
              <a:t>Vedúci zamestnanci a ich kompetencie – napr. právo rozhodovať o financiách a zamestnancoch???</a:t>
            </a:r>
            <a:endParaRPr sz="1440"/>
          </a:p>
          <a:p>
            <a:pPr marL="617219" indent="-617219" defTabSz="525779">
              <a:lnSpc>
                <a:spcPct val="80000"/>
              </a:lnSpc>
              <a:spcBef>
                <a:spcPts val="500"/>
              </a:spcBef>
              <a:buAutoNum type="arabicPeriod" startAt="1"/>
              <a:defRPr sz="2159"/>
            </a:pPr>
            <a:r>
              <a:t>Finančná a právna zodpovednosť zamestnancov (finančná a právna kontrola, kto zodpovedá)</a:t>
            </a:r>
            <a:endParaRPr sz="1440"/>
          </a:p>
          <a:p>
            <a:pPr marL="617219" indent="-617219" defTabSz="525779">
              <a:lnSpc>
                <a:spcPct val="80000"/>
              </a:lnSpc>
              <a:spcBef>
                <a:spcPts val="500"/>
              </a:spcBef>
              <a:buAutoNum type="arabicPeriod" startAt="1"/>
              <a:defRPr sz="2159"/>
            </a:pPr>
            <a:r>
              <a:t>Strategický plán (strednodobý a dlhodobý)</a:t>
            </a:r>
            <a:endParaRPr sz="1440"/>
          </a:p>
          <a:p>
            <a:pPr marL="617219" indent="-617219" defTabSz="525779">
              <a:lnSpc>
                <a:spcPct val="80000"/>
              </a:lnSpc>
              <a:spcBef>
                <a:spcPts val="500"/>
              </a:spcBef>
              <a:buAutoNum type="arabicPeriod" startAt="1"/>
              <a:defRPr sz="2159"/>
            </a:pPr>
            <a:r>
              <a:t>Rozpočet inštitúcie – tvorba, finančné zdroje</a:t>
            </a:r>
            <a:endParaRPr sz="1440"/>
          </a:p>
          <a:p>
            <a:pPr marL="617219" indent="-617219" defTabSz="525779">
              <a:lnSpc>
                <a:spcPct val="80000"/>
              </a:lnSpc>
              <a:spcBef>
                <a:spcPts val="500"/>
              </a:spcBef>
              <a:buAutoNum type="arabicPeriod" startAt="1"/>
              <a:defRPr sz="2159"/>
            </a:pPr>
            <a:r>
              <a:t>Názory  zamestnancov  na inštitúciu (3-5 - anonymné)</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8" name="Nadpis 1"/>
          <p:cNvSpPr txBox="1"/>
          <p:nvPr>
            <p:ph type="title"/>
          </p:nvPr>
        </p:nvSpPr>
        <p:spPr>
          <a:prstGeom prst="rect">
            <a:avLst/>
          </a:prstGeom>
        </p:spPr>
        <p:txBody>
          <a:bodyPr/>
          <a:lstStyle/>
          <a:p>
            <a:pPr/>
            <a:r>
              <a:t>Pamäťová inštitúcia</a:t>
            </a:r>
          </a:p>
        </p:txBody>
      </p:sp>
      <p:sp>
        <p:nvSpPr>
          <p:cNvPr id="129" name="Zástupný symbol obsahu 2"/>
          <p:cNvSpPr txBox="1"/>
          <p:nvPr>
            <p:ph type="body" idx="1"/>
          </p:nvPr>
        </p:nvSpPr>
        <p:spPr>
          <a:prstGeom prst="rect">
            <a:avLst/>
          </a:prstGeom>
        </p:spPr>
        <p:txBody>
          <a:bodyPr/>
          <a:lstStyle/>
          <a:p>
            <a:pPr marL="470458" indent="-470458" defTabSz="572516">
              <a:lnSpc>
                <a:spcPct val="80000"/>
              </a:lnSpc>
              <a:spcBef>
                <a:spcPts val="600"/>
              </a:spcBef>
              <a:defRPr sz="2744"/>
            </a:pPr>
            <a:r>
              <a:t>Stále viac tieto inštitúcie sú považované za súčasť dokumentácie / informačnej vedy</a:t>
            </a:r>
          </a:p>
          <a:p>
            <a:pPr marL="470458" indent="-470458" defTabSz="572516">
              <a:lnSpc>
                <a:spcPct val="80000"/>
              </a:lnSpc>
              <a:spcBef>
                <a:spcPts val="600"/>
              </a:spcBef>
              <a:defRPr sz="2744"/>
            </a:pPr>
            <a:r>
              <a:rPr b="1" u="sng">
                <a:hlinkClick r:id="rId2" invalidUrl="" action="" tgtFrame="" tooltip="" history="1" highlightClick="0" endSnd="0"/>
              </a:rPr>
              <a:t>Lorcan</a:t>
            </a:r>
            <a:r>
              <a:rPr b="1" u="sng">
                <a:hlinkClick r:id="rId2" invalidUrl="" action="" tgtFrame="" tooltip="" history="1" highlightClick="0" endSnd="0"/>
              </a:rPr>
              <a:t> Dempsey</a:t>
            </a:r>
            <a:r>
              <a:rPr b="1"/>
              <a:t> </a:t>
            </a:r>
            <a:r>
              <a:t>(1999) </a:t>
            </a:r>
            <a:r>
              <a:t>zaviedol tento pojem do knižničnej a informačnej vedy (</a:t>
            </a:r>
            <a:r>
              <a:rPr u="sng">
                <a:hlinkClick r:id="rId3" invalidUrl="" action="" tgtFrame="" tooltip="" history="1" highlightClick="0" endSnd="0"/>
              </a:rPr>
              <a:t>library </a:t>
            </a:r>
            <a:r>
              <a:rPr u="sng">
                <a:hlinkClick r:id="rId3" invalidUrl="" action="" tgtFrame="" tooltip="" history="1" highlightClick="0" endSnd="0"/>
              </a:rPr>
              <a:t>and information </a:t>
            </a:r>
            <a:r>
              <a:rPr u="sng">
                <a:hlinkClick r:id="rId3" invalidUrl="" action="" tgtFrame="" tooltip="" history="1" highlightClick="0" endSnd="0"/>
              </a:rPr>
              <a:t>science</a:t>
            </a:r>
            <a:r>
              <a:t>)</a:t>
            </a:r>
          </a:p>
          <a:p>
            <a:pPr marL="470458" indent="-470458" defTabSz="572516">
              <a:lnSpc>
                <a:spcPct val="80000"/>
              </a:lnSpc>
              <a:spcBef>
                <a:spcPts val="600"/>
              </a:spcBef>
              <a:defRPr sz="2744"/>
            </a:pPr>
          </a:p>
          <a:p>
            <a:pPr marL="470458" indent="-470458" defTabSz="572516">
              <a:lnSpc>
                <a:spcPct val="80000"/>
              </a:lnSpc>
              <a:spcBef>
                <a:spcPts val="600"/>
              </a:spcBef>
              <a:defRPr sz="2744"/>
            </a:pPr>
            <a:r>
              <a:rPr b="1" u="sng">
                <a:hlinkClick r:id="rId4" invalidUrl="" action="" tgtFrame="" tooltip="" history="1" highlightClick="0" endSnd="0"/>
              </a:rPr>
              <a:t>Michael </a:t>
            </a:r>
            <a:r>
              <a:rPr b="1" u="sng">
                <a:hlinkClick r:id="rId4" invalidUrl="" action="" tgtFrame="" tooltip="" history="1" highlightClick="0" endSnd="0"/>
              </a:rPr>
              <a:t>Buckland</a:t>
            </a:r>
            <a:r>
              <a:t> (2012) wrote, "[p]rogress can be made towards a coherent, unified view of the roles of archives, libraries, museums, online information services, and related organizations if they are treated as information-providing services."</a:t>
            </a:r>
          </a:p>
          <a:p>
            <a:pPr marL="470458" indent="-470458" defTabSz="572516">
              <a:lnSpc>
                <a:spcPct val="80000"/>
              </a:lnSpc>
              <a:spcBef>
                <a:spcPts val="600"/>
              </a:spcBef>
              <a:defRPr sz="2744"/>
            </a:pPr>
            <a:r>
              <a:rPr b="1"/>
              <a:t>Helena Robinson</a:t>
            </a:r>
            <a:r>
              <a:t> (2012) criticized the term when she wrote, "[r]ather than revealing the essential affiliation between museums, libraries and archives, their sweeping classification as 'memory institutions' in the public sector and the academy oversimplifies the concept of memory, and marginalises domain-specific approaches to the cataloguing, description, interpretation and deployment of collections that lead museums, libraries and archives to engage with history, meaning and memory in significantly different ways."</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1" name="Nadpis 1"/>
          <p:cNvSpPr txBox="1"/>
          <p:nvPr>
            <p:ph type="title"/>
          </p:nvPr>
        </p:nvSpPr>
        <p:spPr>
          <a:prstGeom prst="rect">
            <a:avLst/>
          </a:prstGeom>
        </p:spPr>
        <p:txBody>
          <a:bodyPr/>
          <a:lstStyle>
            <a:lvl1pPr>
              <a:defRPr sz="5400"/>
            </a:lvl1pPr>
          </a:lstStyle>
          <a:p>
            <a:pPr/>
            <a:r>
              <a:t>Pamäťová inštitúcia-základný koncept</a:t>
            </a:r>
          </a:p>
        </p:txBody>
      </p:sp>
      <p:sp>
        <p:nvSpPr>
          <p:cNvPr id="132" name="Zástupný symbol obsahu 2"/>
          <p:cNvSpPr txBox="1"/>
          <p:nvPr>
            <p:ph type="body" idx="1"/>
          </p:nvPr>
        </p:nvSpPr>
        <p:spPr>
          <a:prstGeom prst="rect">
            <a:avLst/>
          </a:prstGeom>
        </p:spPr>
        <p:txBody>
          <a:bodyPr/>
          <a:lstStyle/>
          <a:p>
            <a:pPr/>
            <a:r>
              <a:rPr b="1" u="sng">
                <a:hlinkClick r:id="rId2" invalidUrl="" action="" tgtFrame="" tooltip="" history="1" highlightClick="0" endSnd="0"/>
              </a:rPr>
              <a:t>Michael Buckland</a:t>
            </a:r>
            <a:r>
              <a:t> (2012)</a:t>
            </a:r>
            <a:r>
              <a:t> napísal, že je dôležité, aby sa na rolu knižníc, archívov, múzeí, on-line informačných služieb a na príslušné inštitúcie pozeralo ako na </a:t>
            </a:r>
          </a:p>
          <a:p>
            <a:pPr/>
            <a:r>
              <a:rPr b="1">
                <a:latin typeface="Calibri"/>
                <a:ea typeface="Calibri"/>
                <a:cs typeface="Calibri"/>
                <a:sym typeface="Calibri"/>
              </a:rPr>
              <a:t>jeden celok príbuzných inštitúcií a systémov, </a:t>
            </a:r>
            <a:r>
              <a:t>ako na poskytovateľov informačných služieb.</a:t>
            </a:r>
          </a:p>
        </p:txBody>
      </p:sp>
      <p:sp>
        <p:nvSpPr>
          <p:cNvPr id="133" name="Číslo snímky"/>
          <p:cNvSpPr txBox="1"/>
          <p:nvPr>
            <p:ph type="sldNum" sz="quarter" idx="4294967295"/>
          </p:nvPr>
        </p:nvSpPr>
        <p:spPr>
          <a:xfrm>
            <a:off x="6385373" y="9296400"/>
            <a:ext cx="227280" cy="324306"/>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5" name="Nadpis 1"/>
          <p:cNvSpPr txBox="1"/>
          <p:nvPr>
            <p:ph type="title"/>
          </p:nvPr>
        </p:nvSpPr>
        <p:spPr>
          <a:prstGeom prst="rect">
            <a:avLst/>
          </a:prstGeom>
        </p:spPr>
        <p:txBody>
          <a:bodyPr/>
          <a:lstStyle>
            <a:lvl1pPr defTabSz="484886">
              <a:defRPr sz="6640"/>
            </a:lvl1pPr>
          </a:lstStyle>
          <a:p>
            <a:pPr/>
            <a:r>
              <a:t>Pamäťová inštitúcia - Kritika</a:t>
            </a:r>
          </a:p>
        </p:txBody>
      </p:sp>
      <p:sp>
        <p:nvSpPr>
          <p:cNvPr id="136" name="Zástupný symbol obsahu 2"/>
          <p:cNvSpPr txBox="1"/>
          <p:nvPr>
            <p:ph type="body" idx="1"/>
          </p:nvPr>
        </p:nvSpPr>
        <p:spPr>
          <a:prstGeom prst="rect">
            <a:avLst/>
          </a:prstGeom>
        </p:spPr>
        <p:txBody>
          <a:bodyPr/>
          <a:lstStyle/>
          <a:p>
            <a:pPr marL="472965" indent="-472965">
              <a:lnSpc>
                <a:spcPct val="90000"/>
              </a:lnSpc>
              <a:spcBef>
                <a:spcPts val="900"/>
              </a:spcBef>
              <a:defRPr sz="4000"/>
            </a:pPr>
            <a:r>
              <a:rPr b="1"/>
              <a:t>Helena Robinson</a:t>
            </a:r>
            <a:r>
              <a:t> (2012), kritizovala pojem pamäťová inštitúcia tak, že namiesto klasifikácie knižníc, múzeí a archívov pod jednu zjednodušenú spoločnú strechu s názvom „pamäťové inštitúcie“  vo verejnom a akademickom sektore by sa mala venovať väčšia pozornosť špecifickým oblastiam ich ´činnosti, ako je katalogizácia, popis, interpretáciu a správu zbierok, ktorú vedú múzeá, knižnice a archívy v podstatne rôznymi spôsobmi. </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8" name="Nadpis 1"/>
          <p:cNvSpPr txBox="1"/>
          <p:nvPr>
            <p:ph type="title"/>
          </p:nvPr>
        </p:nvSpPr>
        <p:spPr>
          <a:prstGeom prst="rect">
            <a:avLst/>
          </a:prstGeom>
        </p:spPr>
        <p:txBody>
          <a:bodyPr/>
          <a:lstStyle>
            <a:lvl1pPr defTabSz="484886">
              <a:defRPr sz="6640"/>
            </a:lvl1pPr>
          </a:lstStyle>
          <a:p>
            <a:pPr/>
            <a:r>
              <a:t>O čo sa starajú pamäťové inštitúcie</a:t>
            </a:r>
          </a:p>
        </p:txBody>
      </p:sp>
      <p:sp>
        <p:nvSpPr>
          <p:cNvPr id="139" name="Zástupný symbol obsahu 2"/>
          <p:cNvSpPr txBox="1"/>
          <p:nvPr>
            <p:ph type="body" idx="1"/>
          </p:nvPr>
        </p:nvSpPr>
        <p:spPr>
          <a:prstGeom prst="rect">
            <a:avLst/>
          </a:prstGeom>
        </p:spPr>
        <p:txBody>
          <a:bodyPr/>
          <a:lstStyle/>
          <a:p>
            <a:pPr marL="468235" indent="-468235" defTabSz="578358">
              <a:lnSpc>
                <a:spcPct val="90000"/>
              </a:lnSpc>
              <a:spcBef>
                <a:spcPts val="900"/>
              </a:spcBef>
              <a:defRPr sz="3959"/>
            </a:pPr>
            <a:r>
              <a:t>O všetky oblasti </a:t>
            </a:r>
            <a:r>
              <a:rPr i="1">
                <a:latin typeface="Calibri"/>
                <a:ea typeface="Calibri"/>
                <a:cs typeface="Calibri"/>
                <a:sym typeface="Calibri"/>
              </a:rPr>
              <a:t>kultúrneho majetku (cultural property)</a:t>
            </a:r>
            <a:r>
              <a:t> Slovenska</a:t>
            </a:r>
          </a:p>
          <a:p>
            <a:pPr marL="468235" indent="-468235" defTabSz="578358">
              <a:lnSpc>
                <a:spcPct val="90000"/>
              </a:lnSpc>
              <a:spcBef>
                <a:spcPts val="900"/>
              </a:spcBef>
              <a:defRPr i="1" sz="3959">
                <a:latin typeface="Trebuchet MS"/>
                <a:ea typeface="Trebuchet MS"/>
                <a:cs typeface="Trebuchet MS"/>
                <a:sym typeface="Trebuchet MS"/>
              </a:defRPr>
            </a:pPr>
            <a:r>
              <a:t>Dedičstvom</a:t>
            </a:r>
            <a:r>
              <a:rPr i="0">
                <a:latin typeface="Calibri"/>
                <a:ea typeface="Calibri"/>
                <a:cs typeface="Calibri"/>
                <a:sym typeface="Calibri"/>
              </a:rPr>
              <a:t> sa vo všeobecnosti rozumie všetko, čo sme zdedili od predchádzajúcej generácie a čo musíme uchovať pre nasledujúce generácie</a:t>
            </a:r>
          </a:p>
          <a:p>
            <a:pPr marL="468235" indent="-468235" defTabSz="578358">
              <a:lnSpc>
                <a:spcPct val="90000"/>
              </a:lnSpc>
              <a:spcBef>
                <a:spcPts val="900"/>
              </a:spcBef>
              <a:defRPr sz="3959"/>
            </a:pPr>
            <a:r>
              <a:t>Z praktického hľadiska existuje metodologický problém s použitím pojmu „kultúrne dedičstvo“ na označenie všetkých prejavov, dokladov  a oblastí materiálneho a duchovného života národa. </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1" name="Nadpis 1"/>
          <p:cNvSpPr txBox="1"/>
          <p:nvPr>
            <p:ph type="title"/>
          </p:nvPr>
        </p:nvSpPr>
        <p:spPr>
          <a:prstGeom prst="rect">
            <a:avLst/>
          </a:prstGeom>
        </p:spPr>
        <p:txBody>
          <a:bodyPr/>
          <a:lstStyle>
            <a:lvl1pPr defTabSz="531622">
              <a:defRPr sz="7280"/>
            </a:lvl1pPr>
          </a:lstStyle>
          <a:p>
            <a:pPr/>
            <a:r>
              <a:t>Pojem kultúrne dedičstvo</a:t>
            </a:r>
          </a:p>
        </p:txBody>
      </p:sp>
      <p:sp>
        <p:nvSpPr>
          <p:cNvPr id="142" name="Zástupný symbol obsahu 2"/>
          <p:cNvSpPr txBox="1"/>
          <p:nvPr>
            <p:ph type="body" idx="1"/>
          </p:nvPr>
        </p:nvSpPr>
        <p:spPr>
          <a:prstGeom prst="rect">
            <a:avLst/>
          </a:prstGeom>
        </p:spPr>
        <p:txBody>
          <a:bodyPr/>
          <a:lstStyle/>
          <a:p>
            <a:pPr marL="406400" indent="-406400">
              <a:lnSpc>
                <a:spcPct val="80000"/>
              </a:lnSpc>
              <a:spcBef>
                <a:spcPts val="900"/>
              </a:spcBef>
            </a:pPr>
            <a:r>
              <a:t>„</a:t>
            </a:r>
            <a:r>
              <a:rPr i="1">
                <a:latin typeface="Calibri"/>
                <a:ea typeface="Calibri"/>
                <a:cs typeface="Calibri"/>
                <a:sym typeface="Calibri"/>
              </a:rPr>
              <a:t>Kultúrne dedičstvo</a:t>
            </a:r>
            <a:r>
              <a:t>“, nie sú len inštitúcie rezortu kultúry. </a:t>
            </a:r>
            <a:endParaRPr sz="3800"/>
          </a:p>
          <a:p>
            <a:pPr marL="406400" indent="-406400">
              <a:lnSpc>
                <a:spcPct val="80000"/>
              </a:lnSpc>
              <a:spcBef>
                <a:spcPts val="900"/>
              </a:spcBef>
            </a:pPr>
            <a:r>
              <a:t>Ostatné oblasti </a:t>
            </a:r>
            <a:r>
              <a:rPr i="1">
                <a:latin typeface="Calibri"/>
                <a:ea typeface="Calibri"/>
                <a:cs typeface="Calibri"/>
                <a:sym typeface="Calibri"/>
              </a:rPr>
              <a:t>dedičstva</a:t>
            </a:r>
            <a:r>
              <a:t>, </a:t>
            </a:r>
            <a:r>
              <a:rPr i="1">
                <a:latin typeface="Calibri"/>
                <a:ea typeface="Calibri"/>
                <a:cs typeface="Calibri"/>
                <a:sym typeface="Calibri"/>
              </a:rPr>
              <a:t>veda</a:t>
            </a:r>
            <a:r>
              <a:t>, </a:t>
            </a:r>
            <a:r>
              <a:rPr i="1">
                <a:latin typeface="Calibri"/>
                <a:ea typeface="Calibri"/>
                <a:cs typeface="Calibri"/>
                <a:sym typeface="Calibri"/>
              </a:rPr>
              <a:t>archeológia</a:t>
            </a:r>
            <a:r>
              <a:t>, </a:t>
            </a:r>
            <a:r>
              <a:rPr i="1">
                <a:latin typeface="Calibri"/>
                <a:ea typeface="Calibri"/>
                <a:cs typeface="Calibri"/>
                <a:sym typeface="Calibri"/>
              </a:rPr>
              <a:t>médiá</a:t>
            </a:r>
            <a:r>
              <a:t>, </a:t>
            </a:r>
            <a:r>
              <a:rPr i="1">
                <a:latin typeface="Calibri"/>
                <a:ea typeface="Calibri"/>
                <a:cs typeface="Calibri"/>
                <a:sym typeface="Calibri"/>
              </a:rPr>
              <a:t>vzdelanie</a:t>
            </a:r>
            <a:r>
              <a:t> a pod. sa cítia byť diskriminované. </a:t>
            </a:r>
            <a:endParaRPr sz="3800"/>
          </a:p>
          <a:p>
            <a:pPr marL="406400" indent="-406400">
              <a:lnSpc>
                <a:spcPct val="80000"/>
              </a:lnSpc>
              <a:spcBef>
                <a:spcPts val="900"/>
              </a:spcBef>
            </a:pPr>
            <a:r>
              <a:t>Treba prijať odbornú klasifikáciu dedičstva </a:t>
            </a:r>
            <a:endParaRPr sz="3800"/>
          </a:p>
          <a:p>
            <a:pPr marL="406400" indent="-406400">
              <a:lnSpc>
                <a:spcPct val="80000"/>
              </a:lnSpc>
              <a:spcBef>
                <a:spcPts val="900"/>
              </a:spcBef>
            </a:pPr>
            <a:r>
              <a:t>Pojem zahŕňa všetky oblasti </a:t>
            </a:r>
            <a:r>
              <a:rPr i="1">
                <a:latin typeface="Calibri"/>
                <a:ea typeface="Calibri"/>
                <a:cs typeface="Calibri"/>
                <a:sym typeface="Calibri"/>
              </a:rPr>
              <a:t>dedičstva</a:t>
            </a:r>
            <a:r>
              <a:t> </a:t>
            </a:r>
            <a:endParaRPr sz="3800"/>
          </a:p>
          <a:p>
            <a:pPr marL="406400" indent="-406400">
              <a:lnSpc>
                <a:spcPct val="80000"/>
              </a:lnSpc>
              <a:spcBef>
                <a:spcPts val="900"/>
              </a:spcBef>
            </a:pPr>
            <a:r>
              <a:t>Štandardná klasifikácia dedičstva je v terminológii, ktorú obsahuje </a:t>
            </a:r>
            <a:r>
              <a:rPr i="1">
                <a:latin typeface="Calibri"/>
                <a:ea typeface="Calibri"/>
                <a:cs typeface="Calibri"/>
                <a:sym typeface="Calibri"/>
              </a:rPr>
              <a:t>teuzaurus Rady Európy</a:t>
            </a:r>
            <a:r>
              <a:t> (Herein).  </a:t>
            </a:r>
            <a:endParaRPr sz="3800"/>
          </a:p>
          <a:p>
            <a:pPr marL="406400" indent="-406400">
              <a:lnSpc>
                <a:spcPct val="80000"/>
              </a:lnSpc>
              <a:spcBef>
                <a:spcPts val="900"/>
              </a:spcBef>
              <a:defRPr i="1">
                <a:latin typeface="Trebuchet MS"/>
                <a:ea typeface="Trebuchet MS"/>
                <a:cs typeface="Trebuchet MS"/>
                <a:sym typeface="Trebuchet MS"/>
              </a:defRPr>
            </a:pPr>
            <a:r>
              <a:t>The European Heritage Network</a:t>
            </a:r>
            <a:r>
              <a:rPr i="0">
                <a:latin typeface="Calibri"/>
                <a:ea typeface="Calibri"/>
                <a:cs typeface="Calibri"/>
                <a:sym typeface="Calibri"/>
              </a:rPr>
              <a:t>. Tesaurus Herein. Dostupné na adrese: </a:t>
            </a:r>
            <a:r>
              <a:rPr i="0" u="sng">
                <a:latin typeface="Calibri"/>
                <a:ea typeface="Calibri"/>
                <a:cs typeface="Calibri"/>
                <a:sym typeface="Calibri"/>
                <a:hlinkClick r:id="rId2" invalidUrl="" action="" tgtFrame="" tooltip="" history="1" highlightClick="0" endSnd="0"/>
              </a:rPr>
              <a:t>http://www.european-heritage.net/sdx/herein/index.xsp</a:t>
            </a:r>
            <a:r>
              <a:rPr i="0">
                <a:latin typeface="Calibri"/>
                <a:ea typeface="Calibri"/>
                <a:cs typeface="Calibri"/>
                <a:sym typeface="Calibri"/>
              </a:rPr>
              <a:t> </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4" name="Nadpis 1"/>
          <p:cNvSpPr txBox="1"/>
          <p:nvPr>
            <p:ph type="title"/>
          </p:nvPr>
        </p:nvSpPr>
        <p:spPr>
          <a:prstGeom prst="rect">
            <a:avLst/>
          </a:prstGeom>
        </p:spPr>
        <p:txBody>
          <a:bodyPr/>
          <a:lstStyle/>
          <a:p>
            <a:pPr/>
            <a:r>
              <a:t>Tezaurus HEREIN 1</a:t>
            </a:r>
          </a:p>
        </p:txBody>
      </p:sp>
      <p:sp>
        <p:nvSpPr>
          <p:cNvPr id="145" name="Zástupný symbol obsahu 2"/>
          <p:cNvSpPr txBox="1"/>
          <p:nvPr>
            <p:ph type="body" idx="1"/>
          </p:nvPr>
        </p:nvSpPr>
        <p:spPr>
          <a:prstGeom prst="rect">
            <a:avLst/>
          </a:prstGeom>
        </p:spPr>
        <p:txBody>
          <a:bodyPr/>
          <a:lstStyle/>
          <a:p>
            <a:pPr marL="702353" indent="-702353" defTabSz="578358">
              <a:lnSpc>
                <a:spcPct val="90000"/>
              </a:lnSpc>
              <a:spcBef>
                <a:spcPts val="900"/>
              </a:spcBef>
              <a:buAutoNum type="arabicPeriod" startAt="1"/>
              <a:defRPr sz="3959"/>
            </a:pPr>
            <a:r>
              <a:t>Antropologické dedičstvo (anthropological heritage)</a:t>
            </a:r>
          </a:p>
          <a:p>
            <a:pPr marL="702353" indent="-702353" defTabSz="578358">
              <a:lnSpc>
                <a:spcPct val="90000"/>
              </a:lnSpc>
              <a:spcBef>
                <a:spcPts val="900"/>
              </a:spcBef>
              <a:buAutoNum type="arabicPeriod" startAt="1"/>
              <a:defRPr sz="3959"/>
            </a:pPr>
            <a:r>
              <a:t>Archeologické náleziská (archaeological sites)</a:t>
            </a:r>
          </a:p>
          <a:p>
            <a:pPr marL="702353" indent="-702353" defTabSz="578358">
              <a:lnSpc>
                <a:spcPct val="90000"/>
              </a:lnSpc>
              <a:spcBef>
                <a:spcPts val="900"/>
              </a:spcBef>
              <a:buAutoNum type="arabicPeriod" startAt="1"/>
              <a:defRPr sz="3959"/>
            </a:pPr>
            <a:r>
              <a:t>Architektonicko-stavebné dedičstvo (built heritage)</a:t>
            </a:r>
          </a:p>
          <a:p>
            <a:pPr marL="702353" indent="-702353" defTabSz="578358">
              <a:lnSpc>
                <a:spcPct val="90000"/>
              </a:lnSpc>
              <a:spcBef>
                <a:spcPts val="900"/>
              </a:spcBef>
              <a:buAutoNum type="arabicPeriod" startAt="1"/>
              <a:defRPr sz="3959"/>
            </a:pPr>
            <a:r>
              <a:t>Archívy (archives)</a:t>
            </a:r>
          </a:p>
          <a:p>
            <a:pPr marL="702353" indent="-702353" defTabSz="578358">
              <a:lnSpc>
                <a:spcPct val="90000"/>
              </a:lnSpc>
              <a:spcBef>
                <a:spcPts val="900"/>
              </a:spcBef>
              <a:buAutoNum type="arabicPeriod" startAt="1"/>
              <a:defRPr sz="3959"/>
            </a:pPr>
            <a:r>
              <a:t>Dedičstvo vodných ciest (waterways heritage)</a:t>
            </a:r>
          </a:p>
          <a:p>
            <a:pPr marL="702353" indent="-702353" defTabSz="578358">
              <a:lnSpc>
                <a:spcPct val="90000"/>
              </a:lnSpc>
              <a:spcBef>
                <a:spcPts val="900"/>
              </a:spcBef>
              <a:buAutoNum type="arabicPeriod" startAt="1"/>
              <a:defRPr sz="3959"/>
            </a:pPr>
            <a:r>
              <a:t>Dokumentačné dedičstvo (documentary heritage)</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