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1" r:id="rId8"/>
    <p:sldId id="267" r:id="rId9"/>
    <p:sldId id="262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363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00922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242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27226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6580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30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2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8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94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5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4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6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4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en/iso_catalogue/catalogue_ics/catalogue_detail_ics.htm?csnumber=33636" TargetMode="External"/><Relationship Id="rId2" Type="http://schemas.openxmlformats.org/officeDocument/2006/relationships/hyperlink" Target="http://www.iso.org/iso/en/iso_catalogue/catalogue_tc/catalogue_detail.htm?csnumber=2592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bn-international.org/faqs" TargetMode="External"/><Relationship Id="rId2" Type="http://schemas.openxmlformats.org/officeDocument/2006/relationships/hyperlink" Target="http://www.iso.org/iso/en/iso_catalogue/catalogue_tc/catalogue_detail.htm?csnumber=36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o.org/iso/en/iso_catalogue/catalogue_ics/catalogue_detail_ics.htm?csnumber=3960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Typológia dokumentov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19536" y="3886200"/>
            <a:ext cx="8748464" cy="1752600"/>
          </a:xfrm>
        </p:spPr>
        <p:txBody>
          <a:bodyPr>
            <a:normAutofit/>
          </a:bodyPr>
          <a:lstStyle/>
          <a:p>
            <a:pPr algn="l"/>
            <a:r>
              <a:rPr lang="sk-SK" dirty="0"/>
              <a:t>Prof. PhDr. Dušan Katuščák, PhD</a:t>
            </a:r>
          </a:p>
          <a:p>
            <a:pPr algn="l"/>
            <a:r>
              <a:rPr lang="sk-SK" sz="2000" dirty="0"/>
              <a:t>Podľa: http://publications.europa.eu/code/sk/sk-250000.htm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Edícia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Edícia je súbor rozdielnych publikácií, z ktorých každá má vlastný názov a sú navzájom prepojené </a:t>
            </a:r>
            <a:r>
              <a:rPr lang="sk-SK" u="sng" dirty="0"/>
              <a:t>spoločným názvom </a:t>
            </a:r>
            <a:r>
              <a:rPr lang="sk-SK" dirty="0"/>
              <a:t>vzťahujúcim sa na všetky publikácie. </a:t>
            </a:r>
          </a:p>
          <a:p>
            <a:r>
              <a:rPr lang="sk-SK" dirty="0"/>
              <a:t>Tento </a:t>
            </a:r>
            <a:r>
              <a:rPr lang="sk-SK" u="sng" dirty="0"/>
              <a:t>spoločný názov</a:t>
            </a:r>
            <a:r>
              <a:rPr lang="sk-SK" dirty="0"/>
              <a:t> je názvom edície. Každá jednotlivá publikácia môže a nemusí byť očíslovaná. Súčasťou edície môžu byť monografie alebo sériové publikácie.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Typológia publikácií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Identifikácia a klasifikácia dokumentov sa na riadi rôznymi dohodami a normami, a to najmä týmito: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ISO 690-2:1997: Bibliografické odkazy</a:t>
            </a:r>
            <a:br>
              <a:rPr lang="sk-SK" dirty="0"/>
            </a:br>
            <a:r>
              <a:rPr lang="sk-SK" dirty="0">
                <a:hlinkClick r:id="rId2"/>
              </a:rPr>
              <a:t>http://www.iso.org/iso/en/iso_catalogue/catalogue_tc/catalogue_detail.htm?csnumber=25921</a:t>
            </a:r>
            <a:endParaRPr lang="sk-SK" dirty="0"/>
          </a:p>
          <a:p>
            <a:pPr>
              <a:buNone/>
            </a:pPr>
            <a:endParaRPr lang="sk-SK" dirty="0"/>
          </a:p>
          <a:p>
            <a:r>
              <a:rPr lang="sk-SK" dirty="0"/>
              <a:t>ISO 5127:2001: Informácie a dokumentácia, terminológia</a:t>
            </a:r>
            <a:br>
              <a:rPr lang="sk-SK" dirty="0"/>
            </a:br>
            <a:r>
              <a:rPr lang="sk-SK" dirty="0">
                <a:hlinkClick r:id="rId3"/>
              </a:rPr>
              <a:t>http://www.iso.org/iso/en/iso_catalogue/catalogue_ics/catalogue_detail_ics.htm?csnumber=33636</a:t>
            </a:r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Typológia publikácií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ISO 2108:2005: Medzinárodné štandardné číslo knihy (ISBN)</a:t>
            </a:r>
            <a:br>
              <a:rPr lang="sk-SK" dirty="0"/>
            </a:br>
            <a:r>
              <a:rPr lang="sk-SK" dirty="0">
                <a:hlinkClick r:id="rId2"/>
              </a:rPr>
              <a:t>http://www.iso.org/iso/en/iso_catalogue/catalogue_tc/catalogue_detail.htm?csnumber=36563</a:t>
            </a:r>
            <a:br>
              <a:rPr lang="sk-SK" dirty="0"/>
            </a:br>
            <a:r>
              <a:rPr lang="sk-SK" dirty="0">
                <a:hlinkClick r:id="rId3"/>
              </a:rPr>
              <a:t>http://www.isbn-international.org/faqs</a:t>
            </a:r>
            <a:endParaRPr lang="sk-SK" dirty="0"/>
          </a:p>
          <a:p>
            <a:r>
              <a:rPr lang="sk-SK" dirty="0"/>
              <a:t>ISO 3297:2007: Medzinárodné štandardné číslo seriálových publikácií (ISSN)</a:t>
            </a:r>
            <a:br>
              <a:rPr lang="sk-SK" dirty="0"/>
            </a:br>
            <a:r>
              <a:rPr lang="sk-SK" dirty="0">
                <a:hlinkClick r:id="rId4"/>
              </a:rPr>
              <a:t>http://www.iso.org/iso/en/iso_catalogue/catalogue_ics/catalogue_detail_ics.htm?csnumber=39601</a:t>
            </a:r>
            <a:endParaRPr lang="sk-SK" dirty="0"/>
          </a:p>
          <a:p>
            <a:r>
              <a:rPr lang="sk-SK" dirty="0"/>
              <a:t>V zmysle týchto noriem a dohôd možno publikácie rozdeliť do dvoch veľkých kategórií: </a:t>
            </a:r>
          </a:p>
          <a:p>
            <a:pPr lvl="1"/>
            <a:r>
              <a:rPr lang="sk-SK" dirty="0"/>
              <a:t>Monografie </a:t>
            </a:r>
          </a:p>
          <a:p>
            <a:pPr lvl="1"/>
            <a:r>
              <a:rPr lang="sk-SK" dirty="0"/>
              <a:t>Pokračujúce pramene (seriály)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0"/>
            <a:ext cx="8301608" cy="1475656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Kombinácia sériových publikácií a monografií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Niektoré </a:t>
            </a:r>
            <a:r>
              <a:rPr lang="sk-SK" u="sng" dirty="0"/>
              <a:t>sériové publikácie</a:t>
            </a:r>
            <a:r>
              <a:rPr lang="sk-SK" dirty="0"/>
              <a:t> (ročenky a monografické edície) treba považovať tiež za monografie, napríklad pre potreby uvedenia do predaja. </a:t>
            </a:r>
            <a:endParaRPr lang="sk-SK"/>
          </a:p>
          <a:p>
            <a:r>
              <a:rPr lang="sk-SK"/>
              <a:t>Musí </a:t>
            </a:r>
            <a:r>
              <a:rPr lang="sk-SK" dirty="0"/>
              <a:t>jestvovať možnosť získať ich jednotlivo alebo si ich predplatiť.</a:t>
            </a:r>
          </a:p>
          <a:p>
            <a:r>
              <a:rPr lang="sk-SK" dirty="0"/>
              <a:t>Tieto publikácie je potrebné najprv považovať za sériové publikácie a prideliť im ISSN. Následne im je pridelené ISBN ako monografiám.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Monografie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b="1" dirty="0"/>
          </a:p>
          <a:p>
            <a:r>
              <a:rPr lang="sk-SK" dirty="0"/>
              <a:t>Monografie sú v zmysle normy ISO 2108:2005 (ISBN) neperiodické publikácie, ktoré tvorí jeden zväzok (časť) alebo vopred stanovený počet samostatných zväzkov (častí), ktoré môžu byť vydané súčasne alebo postupne a sprístupnené verejnosti v akejkoľvek forme produktu </a:t>
            </a:r>
          </a:p>
          <a:p>
            <a:r>
              <a:rPr lang="sk-SK" u="sng" dirty="0"/>
              <a:t>Napríklad:</a:t>
            </a:r>
            <a:r>
              <a:rPr lang="sk-SK" dirty="0"/>
              <a:t> viazaná kniha, brožovaná kniha, audio kniha na kazete, CD, DVD, kniha v </a:t>
            </a:r>
            <a:r>
              <a:rPr lang="sk-SK" dirty="0" err="1"/>
              <a:t>Braillovom</a:t>
            </a:r>
            <a:r>
              <a:rPr lang="sk-SK" dirty="0"/>
              <a:t> písme, internetová stránka, elektronická kniha….</a:t>
            </a:r>
          </a:p>
          <a:p>
            <a:pPr>
              <a:buNone/>
            </a:pPr>
            <a:endParaRPr lang="sk-SK" b="1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Viaczväzkové monografie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Viaczväzkové monografie obsahujú vopred stanovený počet fyzicky samostatných častí (jednotlivých zväzkov), s výnimkou publikácií vo forme zošitov. Sú zostavené alebo vydané ako jeden celok. Samostatné časti môžu mať vlastný názov a údaj o zodpovednosti.</a:t>
            </a:r>
          </a:p>
          <a:p>
            <a:r>
              <a:rPr lang="sk-SK" dirty="0"/>
              <a:t>Každá monografia je identifikovaná medzinárodným štandardným číslom knihy ISBN (</a:t>
            </a:r>
            <a:r>
              <a:rPr lang="sk-SK" dirty="0" err="1"/>
              <a:t>International</a:t>
            </a:r>
            <a:r>
              <a:rPr lang="sk-SK" dirty="0"/>
              <a:t> Standard </a:t>
            </a:r>
            <a:r>
              <a:rPr lang="sk-SK" dirty="0" err="1"/>
              <a:t>Book</a:t>
            </a:r>
            <a:r>
              <a:rPr lang="sk-SK" dirty="0"/>
              <a:t> </a:t>
            </a:r>
            <a:r>
              <a:rPr lang="sk-SK" dirty="0" err="1"/>
              <a:t>Number</a:t>
            </a:r>
            <a:r>
              <a:rPr lang="sk-SK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Pokračujúce pramene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Pokračujúce pramene sú v zmysle normy ISO 3297:2007 (ISSN) diela sprístupnené verejnosti na akomkoľvek type nosiča, ktorých postupné alebo súborné vydania majú zvyčajne poradové číslo alebo chronologické označenie a ktorých obdobie vydávania nie je vopred stanovené. Pokračujúce pramene zahŕňajú: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sériové publikácie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integrujúce pokračujúce pramene,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Sériové publikácie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u="sng" dirty="0"/>
              <a:t>Sériové</a:t>
            </a:r>
            <a:r>
              <a:rPr lang="sk-SK" dirty="0"/>
              <a:t> publikácie, ktoré sa chápu ako pramene vydávané v pokračovaniach za sebou nasledujúcich častí alebo po jednotlivých častiach, bez časového obmedzenia a spravidla priebežne alebo sekvenčne číslované </a:t>
            </a:r>
          </a:p>
          <a:p>
            <a:pPr>
              <a:buNone/>
            </a:pPr>
            <a:r>
              <a:rPr lang="sk-SK" u="sng" dirty="0"/>
              <a:t>Napríklad: </a:t>
            </a:r>
            <a:r>
              <a:rPr lang="sk-SK" dirty="0"/>
              <a:t>noviny, časopisy, periodiká, tlačené alebo elektronické revue, výročné publikácie (správy, ročenky, zborníky…), pamäte a edície monografií),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Integrujúce pokračujúce pramene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IPP sa chápu ako pokračujúce pramene doplňované priebežne, pričom sa aktualizácie integrujú do prameňa bez časového obmedzenia </a:t>
            </a:r>
          </a:p>
          <a:p>
            <a:r>
              <a:rPr lang="sk-SK" u="sng" dirty="0"/>
              <a:t>Napríklad</a:t>
            </a:r>
            <a:r>
              <a:rPr lang="sk-SK" dirty="0"/>
              <a:t>: databázy, publikácie na voľných listoch aktualizované priebežne alebo webové stránky aktualizované priebežne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a365392a8ed07149ba02cf9ee1147062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7e1c17b3f3d48e23c1eb9c74f0c8484c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0D170A-10BE-43C4-B1B3-95D08F13B3BE}"/>
</file>

<file path=customXml/itemProps2.xml><?xml version="1.0" encoding="utf-8"?>
<ds:datastoreItem xmlns:ds="http://schemas.openxmlformats.org/officeDocument/2006/customXml" ds:itemID="{54B8D466-7637-425D-961B-220CB5136153}"/>
</file>

<file path=customXml/itemProps3.xml><?xml version="1.0" encoding="utf-8"?>
<ds:datastoreItem xmlns:ds="http://schemas.openxmlformats.org/officeDocument/2006/customXml" ds:itemID="{FD14FCA6-2146-4B71-AEBC-670A15F6664E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623</Words>
  <Application>Microsoft Office PowerPoint</Application>
  <PresentationFormat>Širokouhlá</PresentationFormat>
  <Paragraphs>39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Typológia dokumentov</vt:lpstr>
      <vt:lpstr>Typológia publikácií </vt:lpstr>
      <vt:lpstr>Typológia publikácií</vt:lpstr>
      <vt:lpstr> Kombinácia sériových publikácií a monografií </vt:lpstr>
      <vt:lpstr>Monografie</vt:lpstr>
      <vt:lpstr>Viaczväzkové monografie</vt:lpstr>
      <vt:lpstr>Pokračujúce pramene</vt:lpstr>
      <vt:lpstr>Sériové publikácie</vt:lpstr>
      <vt:lpstr>Integrujúce pokračujúce pramene</vt:lpstr>
      <vt:lpstr>Edícia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dokumentov</dc:title>
  <dc:creator>Dušan Katuščák</dc:creator>
  <cp:lastModifiedBy>Eva Vysoka</cp:lastModifiedBy>
  <cp:revision>1</cp:revision>
  <dcterms:created xsi:type="dcterms:W3CDTF">2020-12-06T08:44:14Z</dcterms:created>
  <dcterms:modified xsi:type="dcterms:W3CDTF">2020-12-06T08:49:06Z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