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64"/>
    <p:restoredTop sz="94991"/>
  </p:normalViewPr>
  <p:slideViewPr>
    <p:cSldViewPr snapToGrid="0" snapToObjects="1">
      <p:cViewPr varScale="1">
        <p:scale>
          <a:sx n="80" d="100"/>
          <a:sy n="80" d="100"/>
        </p:scale>
        <p:origin x="1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1208-3B65-9A48-9429-9A3C51787EF5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94FE-C505-A14E-B473-C40BCB6A6D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6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8C4B-E3C6-ED4C-854A-C4405D89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TIMING AND TIME</a:t>
            </a:r>
            <a:br>
              <a:rPr lang="cs-CZ" dirty="0"/>
            </a:br>
            <a:r>
              <a:rPr lang="cs-CZ" dirty="0"/>
              <a:t> in </a:t>
            </a:r>
            <a:r>
              <a:rPr lang="cs-CZ" dirty="0" err="1"/>
              <a:t>poetry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3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EF5671-93F5-2D4F-B371-E871E5AAC94A}"/>
              </a:ext>
            </a:extLst>
          </p:cNvPr>
          <p:cNvSpPr/>
          <p:nvPr/>
        </p:nvSpPr>
        <p:spPr>
          <a:xfrm>
            <a:off x="2098876" y="101200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iamb</a:t>
            </a:r>
            <a:r>
              <a:rPr lang="cs-CZ" b="1" dirty="0"/>
              <a:t>:   u -</a:t>
            </a:r>
          </a:p>
          <a:p>
            <a:endParaRPr lang="cs-CZ" b="1" dirty="0"/>
          </a:p>
          <a:p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metrical</a:t>
            </a:r>
            <a:r>
              <a:rPr lang="cs-CZ" dirty="0"/>
              <a:t> </a:t>
            </a:r>
            <a:r>
              <a:rPr lang="cs-CZ" dirty="0" err="1"/>
              <a:t>foot</a:t>
            </a:r>
            <a:r>
              <a:rPr lang="cs-CZ" dirty="0"/>
              <a:t> (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a </a:t>
            </a:r>
            <a:r>
              <a:rPr lang="cs-CZ" dirty="0" err="1"/>
              <a:t>repeatable</a:t>
            </a:r>
            <a:r>
              <a:rPr lang="cs-CZ" dirty="0"/>
              <a:t> </a:t>
            </a: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stresses</a:t>
            </a:r>
            <a:r>
              <a:rPr lang="cs-CZ" dirty="0"/>
              <a:t>) </a:t>
            </a:r>
            <a:r>
              <a:rPr lang="cs-CZ" dirty="0" err="1"/>
              <a:t>composed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unstressed</a:t>
            </a:r>
            <a:r>
              <a:rPr lang="cs-CZ" dirty="0"/>
              <a:t> </a:t>
            </a:r>
            <a:r>
              <a:rPr lang="cs-CZ" dirty="0" err="1"/>
              <a:t>syllable</a:t>
            </a:r>
            <a:r>
              <a:rPr lang="cs-CZ" dirty="0"/>
              <a:t> </a:t>
            </a:r>
            <a:r>
              <a:rPr lang="cs-CZ" dirty="0" err="1"/>
              <a:t>followed</a:t>
            </a:r>
            <a:r>
              <a:rPr lang="cs-CZ" dirty="0"/>
              <a:t> by a </a:t>
            </a:r>
            <a:r>
              <a:rPr lang="cs-CZ" dirty="0" err="1"/>
              <a:t>stressed</a:t>
            </a:r>
            <a:r>
              <a:rPr lang="cs-CZ" dirty="0"/>
              <a:t> </a:t>
            </a:r>
            <a:r>
              <a:rPr lang="cs-CZ" dirty="0" err="1"/>
              <a:t>syllable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denote</a:t>
            </a:r>
            <a:r>
              <a:rPr lang="cs-CZ" dirty="0"/>
              <a:t> as “da-DUM” (as in “</a:t>
            </a:r>
            <a:r>
              <a:rPr lang="cs-CZ" dirty="0" err="1"/>
              <a:t>weak</a:t>
            </a:r>
            <a:r>
              <a:rPr lang="cs-CZ" dirty="0"/>
              <a:t>-STRONG”). “</a:t>
            </a:r>
            <a:r>
              <a:rPr lang="cs-CZ" dirty="0" err="1"/>
              <a:t>Succeed</a:t>
            </a:r>
            <a:r>
              <a:rPr lang="cs-CZ" dirty="0"/>
              <a:t>”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iamb</a:t>
            </a:r>
            <a:r>
              <a:rPr lang="cs-CZ" dirty="0"/>
              <a:t>. So </a:t>
            </a:r>
            <a:r>
              <a:rPr lang="cs-CZ" dirty="0" err="1"/>
              <a:t>is</a:t>
            </a:r>
            <a:r>
              <a:rPr lang="cs-CZ" dirty="0"/>
              <a:t> “</a:t>
            </a:r>
            <a:r>
              <a:rPr lang="cs-CZ" dirty="0" err="1"/>
              <a:t>elect</a:t>
            </a:r>
            <a:r>
              <a:rPr lang="cs-CZ" dirty="0"/>
              <a:t>” </a:t>
            </a:r>
            <a:r>
              <a:rPr lang="cs-CZ" dirty="0" err="1"/>
              <a:t>or</a:t>
            </a:r>
            <a:r>
              <a:rPr lang="cs-CZ" dirty="0"/>
              <a:t> “de-TROIT”</a:t>
            </a:r>
          </a:p>
          <a:p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D89867-0868-154F-888C-12CF81A695C3}"/>
              </a:ext>
            </a:extLst>
          </p:cNvPr>
          <p:cNvSpPr/>
          <p:nvPr/>
        </p:nvSpPr>
        <p:spPr>
          <a:xfrm>
            <a:off x="2098876" y="331417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</a:t>
            </a:r>
            <a:r>
              <a:rPr lang="cs-CZ" b="1" dirty="0" err="1"/>
              <a:t>trochee</a:t>
            </a:r>
            <a:r>
              <a:rPr lang="cs-CZ" b="1" dirty="0"/>
              <a:t>,”  - u</a:t>
            </a:r>
          </a:p>
          <a:p>
            <a:endParaRPr lang="cs-CZ" b="1" dirty="0"/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unlike</a:t>
            </a:r>
            <a:r>
              <a:rPr lang="cs-CZ" dirty="0"/>
              <a:t> “</a:t>
            </a:r>
            <a:r>
              <a:rPr lang="cs-CZ" dirty="0" err="1"/>
              <a:t>iamb</a:t>
            </a:r>
            <a:r>
              <a:rPr lang="cs-CZ" dirty="0"/>
              <a:t>”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designates</a:t>
            </a:r>
            <a:r>
              <a:rPr lang="cs-CZ" dirty="0"/>
              <a:t>, a pair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stressed</a:t>
            </a:r>
            <a:r>
              <a:rPr lang="cs-CZ" dirty="0"/>
              <a:t>—“DUM-da,” </a:t>
            </a:r>
            <a:r>
              <a:rPr lang="cs-CZ" dirty="0" err="1"/>
              <a:t>or</a:t>
            </a:r>
            <a:r>
              <a:rPr lang="cs-CZ" dirty="0"/>
              <a:t>, in </a:t>
            </a:r>
            <a:r>
              <a:rPr lang="cs-CZ" dirty="0" err="1"/>
              <a:t>this</a:t>
            </a:r>
            <a:r>
              <a:rPr lang="cs-CZ" dirty="0"/>
              <a:t> case, “TRO-</a:t>
            </a:r>
            <a:r>
              <a:rPr lang="cs-CZ" dirty="0" err="1"/>
              <a:t>chee</a:t>
            </a:r>
            <a:r>
              <a:rPr lang="cs-CZ" dirty="0"/>
              <a:t>.” </a:t>
            </a:r>
            <a:r>
              <a:rPr lang="cs-CZ" dirty="0" err="1"/>
              <a:t>Or</a:t>
            </a:r>
            <a:r>
              <a:rPr lang="cs-CZ" dirty="0"/>
              <a:t> “I-</a:t>
            </a:r>
            <a:r>
              <a:rPr lang="cs-CZ" dirty="0" err="1"/>
              <a:t>amb</a:t>
            </a:r>
            <a:r>
              <a:rPr lang="cs-CZ" dirty="0"/>
              <a:t>.”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 err="1"/>
              <a:t>Spondee</a:t>
            </a:r>
            <a:r>
              <a:rPr lang="cs-CZ" dirty="0"/>
              <a:t>: </a:t>
            </a:r>
            <a:r>
              <a:rPr lang="cs-CZ" b="1" dirty="0"/>
              <a:t>- - </a:t>
            </a:r>
          </a:p>
          <a:p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stressed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a </a:t>
            </a:r>
            <a:r>
              <a:rPr lang="cs-CZ" dirty="0" err="1"/>
              <a:t>row</a:t>
            </a:r>
            <a:r>
              <a:rPr lang="cs-CZ" dirty="0"/>
              <a:t>—“DUM-DUM,” as in “DUMB-DUMB”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02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EAF914-D4FF-564A-A56E-2989774989F9}"/>
              </a:ext>
            </a:extLst>
          </p:cNvPr>
          <p:cNvSpPr/>
          <p:nvPr/>
        </p:nvSpPr>
        <p:spPr>
          <a:xfrm>
            <a:off x="1751635" y="31058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 </a:t>
            </a:r>
            <a:endParaRPr lang="cs-CZ" dirty="0"/>
          </a:p>
          <a:p>
            <a:r>
              <a:rPr lang="en-GB" b="1" dirty="0"/>
              <a:t>Dactyl:  - u u </a:t>
            </a:r>
          </a:p>
          <a:p>
            <a:r>
              <a:rPr lang="en-GB" dirty="0"/>
              <a:t>the reverse, one stressed syllable followed by two unstressed ones: “DUM-da-da,” as in “NOT a chance”</a:t>
            </a:r>
          </a:p>
          <a:p>
            <a:endParaRPr lang="en-GB" dirty="0"/>
          </a:p>
          <a:p>
            <a:r>
              <a:rPr lang="cs-CZ" dirty="0"/>
              <a:t>“</a:t>
            </a:r>
            <a:r>
              <a:rPr lang="cs-CZ" dirty="0" err="1"/>
              <a:t>Óut</a:t>
            </a:r>
            <a:r>
              <a:rPr lang="cs-CZ" dirty="0"/>
              <a:t> </a:t>
            </a:r>
            <a:r>
              <a:rPr lang="cs-CZ" dirty="0" err="1"/>
              <a:t>ŏf</a:t>
            </a:r>
            <a:r>
              <a:rPr lang="cs-CZ" dirty="0"/>
              <a:t> </a:t>
            </a:r>
            <a:r>
              <a:rPr lang="cs-CZ" dirty="0" err="1"/>
              <a:t>thĕ</a:t>
            </a:r>
            <a:r>
              <a:rPr lang="cs-CZ" dirty="0"/>
              <a:t> </a:t>
            </a:r>
            <a:r>
              <a:rPr lang="cs-CZ" dirty="0" err="1"/>
              <a:t>crá-dlĕ</a:t>
            </a:r>
            <a:r>
              <a:rPr lang="cs-CZ" dirty="0"/>
              <a:t>”</a:t>
            </a:r>
          </a:p>
          <a:p>
            <a:endParaRPr 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70ECA-FB23-5044-8680-43F898C4C045}"/>
              </a:ext>
            </a:extLst>
          </p:cNvPr>
          <p:cNvSpPr/>
          <p:nvPr/>
        </p:nvSpPr>
        <p:spPr>
          <a:xfrm>
            <a:off x="1751635" y="768938"/>
            <a:ext cx="7427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/>
              <a:t>Anapest</a:t>
            </a:r>
            <a:r>
              <a:rPr lang="en-GB" dirty="0"/>
              <a:t>: </a:t>
            </a:r>
            <a:r>
              <a:rPr lang="en-GB" b="1" dirty="0"/>
              <a:t>u</a:t>
            </a:r>
            <a:r>
              <a:rPr lang="cs-CZ" b="1" dirty="0"/>
              <a:t> </a:t>
            </a:r>
            <a:r>
              <a:rPr lang="en-GB" b="1" dirty="0"/>
              <a:t>u - </a:t>
            </a:r>
          </a:p>
          <a:p>
            <a:pPr algn="just"/>
            <a:r>
              <a:rPr lang="en-GB" dirty="0"/>
              <a:t>a three-syllable foot, two unstressed syllables followed by one stressed—“da-da-DUM,” as in “in the HOUSE”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“</a:t>
            </a:r>
            <a:r>
              <a:rPr lang="cs-CZ" dirty="0" err="1"/>
              <a:t>Twas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NIGHT </a:t>
            </a:r>
            <a:r>
              <a:rPr lang="cs-CZ" dirty="0" err="1"/>
              <a:t>be-fore</a:t>
            </a:r>
            <a:r>
              <a:rPr lang="cs-CZ" dirty="0"/>
              <a:t> CHRIST-mas and ALL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HOUSE</a:t>
            </a:r>
          </a:p>
          <a:p>
            <a:pPr algn="just"/>
            <a:r>
              <a:rPr lang="cs-CZ" dirty="0"/>
              <a:t>Not a CREA-ture </a:t>
            </a:r>
            <a:r>
              <a:rPr lang="cs-CZ" dirty="0" err="1"/>
              <a:t>was</a:t>
            </a:r>
            <a:r>
              <a:rPr lang="cs-CZ" dirty="0"/>
              <a:t> STIR-ring, not E-ven a MOUSE.”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42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1D6DE8-C500-2241-BA33-85EFDFF7C977}"/>
              </a:ext>
            </a:extLst>
          </p:cNvPr>
          <p:cNvSpPr/>
          <p:nvPr/>
        </p:nvSpPr>
        <p:spPr>
          <a:xfrm>
            <a:off x="833377" y="455630"/>
            <a:ext cx="92018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Each</a:t>
            </a:r>
            <a:r>
              <a:rPr lang="cs-CZ" dirty="0"/>
              <a:t> line </a:t>
            </a:r>
            <a:r>
              <a:rPr lang="cs-CZ" dirty="0" err="1"/>
              <a:t>of</a:t>
            </a:r>
            <a:r>
              <a:rPr lang="cs-CZ" dirty="0"/>
              <a:t> a poem </a:t>
            </a:r>
            <a:r>
              <a:rPr lang="cs-CZ" dirty="0" err="1"/>
              <a:t>contains</a:t>
            </a:r>
            <a:r>
              <a:rPr lang="cs-CZ" dirty="0"/>
              <a:t> a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feet</a:t>
            </a:r>
            <a:r>
              <a:rPr lang="cs-CZ" dirty="0"/>
              <a:t> (rhythm unit)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iambs</a:t>
            </a:r>
            <a:r>
              <a:rPr lang="cs-CZ" dirty="0"/>
              <a:t>, </a:t>
            </a:r>
            <a:r>
              <a:rPr lang="cs-CZ" dirty="0" err="1"/>
              <a:t>trochees</a:t>
            </a:r>
            <a:r>
              <a:rPr lang="cs-CZ" dirty="0"/>
              <a:t>, </a:t>
            </a:r>
            <a:r>
              <a:rPr lang="cs-CZ" dirty="0" err="1"/>
              <a:t>spondees</a:t>
            </a:r>
            <a:r>
              <a:rPr lang="cs-CZ" dirty="0"/>
              <a:t>, </a:t>
            </a:r>
            <a:r>
              <a:rPr lang="cs-CZ" dirty="0" err="1"/>
              <a:t>dactyls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anapests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A line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foot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monometer</a:t>
            </a:r>
            <a:r>
              <a:rPr lang="cs-CZ" dirty="0"/>
              <a:t>, </a:t>
            </a:r>
          </a:p>
          <a:p>
            <a:r>
              <a:rPr lang="cs-CZ" dirty="0"/>
              <a:t>2 </a:t>
            </a:r>
            <a:r>
              <a:rPr lang="cs-CZ" dirty="0" err="1"/>
              <a:t>feet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dimeter</a:t>
            </a:r>
            <a:r>
              <a:rPr lang="cs-CZ" dirty="0"/>
              <a:t>, </a:t>
            </a:r>
          </a:p>
          <a:p>
            <a:r>
              <a:rPr lang="cs-CZ" dirty="0"/>
              <a:t>-</a:t>
            </a:r>
            <a:r>
              <a:rPr lang="cs-CZ" dirty="0" err="1"/>
              <a:t>trimeter</a:t>
            </a:r>
            <a:r>
              <a:rPr lang="cs-CZ" dirty="0"/>
              <a:t> (3) </a:t>
            </a:r>
          </a:p>
          <a:p>
            <a:r>
              <a:rPr lang="cs-CZ" b="1" dirty="0" err="1"/>
              <a:t>tetrameter</a:t>
            </a:r>
            <a:r>
              <a:rPr lang="cs-CZ" b="1" dirty="0"/>
              <a:t> (4), </a:t>
            </a:r>
            <a:r>
              <a:rPr lang="cs-CZ" b="1" dirty="0" err="1"/>
              <a:t>pentameter</a:t>
            </a:r>
            <a:r>
              <a:rPr lang="cs-CZ" dirty="0"/>
              <a:t> (5), </a:t>
            </a:r>
            <a:r>
              <a:rPr lang="cs-CZ" dirty="0" err="1"/>
              <a:t>hexameter</a:t>
            </a:r>
            <a:r>
              <a:rPr lang="cs-CZ" dirty="0"/>
              <a:t> (6), </a:t>
            </a:r>
            <a:r>
              <a:rPr lang="cs-CZ" dirty="0" err="1"/>
              <a:t>heptameter</a:t>
            </a:r>
            <a:r>
              <a:rPr lang="cs-CZ" dirty="0"/>
              <a:t> (7), and o </a:t>
            </a:r>
            <a:r>
              <a:rPr lang="cs-CZ" dirty="0" err="1"/>
              <a:t>ctameter</a:t>
            </a:r>
            <a:r>
              <a:rPr lang="cs-CZ" dirty="0"/>
              <a:t> (8). 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a line </a:t>
            </a:r>
            <a:r>
              <a:rPr lang="cs-CZ" dirty="0" err="1"/>
              <a:t>varies</a:t>
            </a:r>
            <a:r>
              <a:rPr lang="cs-CZ" dirty="0"/>
              <a:t> </a:t>
            </a:r>
            <a:r>
              <a:rPr lang="cs-CZ" dirty="0" err="1"/>
              <a:t>therefore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meter.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02C6B0-69AF-3840-B297-049A6A97996A}"/>
              </a:ext>
            </a:extLst>
          </p:cNvPr>
          <p:cNvSpPr/>
          <p:nvPr/>
        </p:nvSpPr>
        <p:spPr>
          <a:xfrm>
            <a:off x="833377" y="3356657"/>
            <a:ext cx="9062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err="1"/>
              <a:t>That</a:t>
            </a:r>
            <a:r>
              <a:rPr lang="cs-CZ" b="1" dirty="0"/>
              <a:t> </a:t>
            </a:r>
            <a:r>
              <a:rPr lang="cs-CZ" b="1" dirty="0" err="1"/>
              <a:t>time</a:t>
            </a:r>
            <a:r>
              <a:rPr lang="cs-CZ" dirty="0"/>
              <a:t> |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b="1" dirty="0" err="1"/>
              <a:t>year</a:t>
            </a:r>
            <a:r>
              <a:rPr lang="cs-CZ" dirty="0"/>
              <a:t> | </a:t>
            </a:r>
            <a:r>
              <a:rPr lang="cs-CZ" dirty="0" err="1"/>
              <a:t>thou</a:t>
            </a:r>
            <a:r>
              <a:rPr lang="cs-CZ" dirty="0"/>
              <a:t> </a:t>
            </a:r>
            <a:r>
              <a:rPr lang="cs-CZ" b="1" dirty="0" err="1"/>
              <a:t>mayst</a:t>
            </a:r>
            <a:r>
              <a:rPr lang="cs-CZ" dirty="0"/>
              <a:t> | in </a:t>
            </a:r>
            <a:r>
              <a:rPr lang="cs-CZ" b="1" dirty="0" err="1"/>
              <a:t>me</a:t>
            </a:r>
            <a:r>
              <a:rPr lang="cs-CZ" dirty="0"/>
              <a:t> | </a:t>
            </a:r>
            <a:r>
              <a:rPr lang="cs-CZ" dirty="0" err="1"/>
              <a:t>be</a:t>
            </a:r>
            <a:r>
              <a:rPr lang="cs-CZ" b="1" dirty="0" err="1"/>
              <a:t>hold</a:t>
            </a:r>
            <a:endParaRPr lang="cs-CZ" b="1" dirty="0"/>
          </a:p>
          <a:p>
            <a:endParaRPr lang="cs-CZ" dirty="0"/>
          </a:p>
          <a:p>
            <a:r>
              <a:rPr lang="cs-CZ" b="1" dirty="0" err="1"/>
              <a:t>Tell</a:t>
            </a:r>
            <a:r>
              <a:rPr lang="cs-CZ" dirty="0"/>
              <a:t> </a:t>
            </a:r>
            <a:r>
              <a:rPr lang="cs-CZ" dirty="0" err="1"/>
              <a:t>me</a:t>
            </a:r>
            <a:r>
              <a:rPr lang="cs-CZ" dirty="0"/>
              <a:t> | </a:t>
            </a:r>
            <a:r>
              <a:rPr lang="cs-CZ" b="1" dirty="0"/>
              <a:t>not</a:t>
            </a:r>
            <a:r>
              <a:rPr lang="cs-CZ" dirty="0"/>
              <a:t> in | </a:t>
            </a:r>
            <a:r>
              <a:rPr lang="cs-CZ" b="1" dirty="0" err="1"/>
              <a:t>mourn</a:t>
            </a:r>
            <a:r>
              <a:rPr lang="cs-CZ" dirty="0" err="1"/>
              <a:t>ful</a:t>
            </a:r>
            <a:r>
              <a:rPr lang="cs-CZ" dirty="0"/>
              <a:t> </a:t>
            </a:r>
            <a:r>
              <a:rPr lang="cs-CZ" b="1" dirty="0"/>
              <a:t>| </a:t>
            </a:r>
            <a:r>
              <a:rPr lang="cs-CZ" b="1" dirty="0" err="1"/>
              <a:t>num</a:t>
            </a:r>
            <a:r>
              <a:rPr lang="cs-CZ" dirty="0" err="1"/>
              <a:t>bers</a:t>
            </a:r>
            <a:endParaRPr lang="cs-CZ" dirty="0"/>
          </a:p>
          <a:p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the</a:t>
            </a:r>
            <a:r>
              <a:rPr lang="cs-CZ" dirty="0"/>
              <a:t> </a:t>
            </a:r>
            <a:r>
              <a:rPr lang="cs-CZ" b="1" dirty="0" err="1"/>
              <a:t>sound</a:t>
            </a:r>
            <a:r>
              <a:rPr lang="cs-CZ" dirty="0"/>
              <a:t> | </a:t>
            </a:r>
            <a:r>
              <a:rPr lang="cs-CZ" dirty="0" err="1"/>
              <a:t>of</a:t>
            </a:r>
            <a:r>
              <a:rPr lang="cs-CZ" dirty="0"/>
              <a:t> a </a:t>
            </a:r>
            <a:r>
              <a:rPr lang="cs-CZ" b="1" dirty="0" err="1"/>
              <a:t>voice</a:t>
            </a:r>
            <a:r>
              <a:rPr lang="cs-CZ" dirty="0"/>
              <a:t> |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 </a:t>
            </a:r>
            <a:r>
              <a:rPr lang="cs-CZ" b="1" dirty="0" err="1"/>
              <a:t>still</a:t>
            </a:r>
            <a:endParaRPr lang="cs-CZ" b="1" dirty="0"/>
          </a:p>
          <a:p>
            <a:endParaRPr lang="cs-CZ" b="1" dirty="0"/>
          </a:p>
          <a:p>
            <a:r>
              <a:rPr lang="cs-CZ" b="1" dirty="0" err="1"/>
              <a:t>This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| </a:t>
            </a:r>
            <a:r>
              <a:rPr lang="cs-CZ" b="1" dirty="0" err="1"/>
              <a:t>for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| </a:t>
            </a:r>
            <a:r>
              <a:rPr lang="cs-CZ" b="1" dirty="0" err="1"/>
              <a:t>me</a:t>
            </a:r>
            <a:r>
              <a:rPr lang="cs-CZ" dirty="0" err="1"/>
              <a:t>val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| </a:t>
            </a:r>
            <a:r>
              <a:rPr lang="cs-CZ" b="1" dirty="0" err="1"/>
              <a:t>mur</a:t>
            </a:r>
            <a:r>
              <a:rPr lang="cs-CZ" dirty="0" err="1"/>
              <a:t>muring</a:t>
            </a:r>
            <a:r>
              <a:rPr lang="cs-CZ" dirty="0"/>
              <a:t> | </a:t>
            </a:r>
            <a:r>
              <a:rPr lang="cs-CZ" b="1" dirty="0"/>
              <a:t>pine</a:t>
            </a:r>
            <a:r>
              <a:rPr lang="cs-CZ" dirty="0"/>
              <a:t> and </a:t>
            </a:r>
            <a:r>
              <a:rPr lang="cs-CZ" dirty="0" err="1"/>
              <a:t>the</a:t>
            </a:r>
            <a:r>
              <a:rPr lang="cs-CZ" dirty="0"/>
              <a:t> |</a:t>
            </a:r>
            <a:r>
              <a:rPr lang="cs-CZ" b="1" dirty="0"/>
              <a:t> </a:t>
            </a:r>
            <a:r>
              <a:rPr lang="cs-CZ" b="1" dirty="0" err="1"/>
              <a:t>hem</a:t>
            </a:r>
            <a:r>
              <a:rPr lang="cs-CZ" dirty="0" err="1"/>
              <a:t>locks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6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48A611-0CE5-7041-88EC-9F3E45438E4C}"/>
              </a:ext>
            </a:extLst>
          </p:cNvPr>
          <p:cNvSpPr/>
          <p:nvPr/>
        </p:nvSpPr>
        <p:spPr>
          <a:xfrm>
            <a:off x="2966978" y="13349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thou</a:t>
            </a:r>
            <a:r>
              <a:rPr lang="cs-CZ" dirty="0"/>
              <a:t> </a:t>
            </a:r>
            <a:r>
              <a:rPr lang="cs-CZ" dirty="0" err="1"/>
              <a:t>may’st</a:t>
            </a:r>
            <a:r>
              <a:rPr lang="cs-CZ" dirty="0"/>
              <a:t> in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behold</a:t>
            </a:r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yellow</a:t>
            </a:r>
            <a:r>
              <a:rPr lang="cs-CZ" dirty="0"/>
              <a:t> </a:t>
            </a:r>
            <a:r>
              <a:rPr lang="cs-CZ" dirty="0" err="1"/>
              <a:t>leaves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none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few</a:t>
            </a:r>
            <a:r>
              <a:rPr lang="cs-CZ" dirty="0"/>
              <a:t>, do </a:t>
            </a:r>
            <a:r>
              <a:rPr lang="cs-CZ" dirty="0" err="1"/>
              <a:t>hang</a:t>
            </a:r>
            <a:endParaRPr lang="cs-CZ" dirty="0"/>
          </a:p>
          <a:p>
            <a:r>
              <a:rPr lang="cs-CZ" dirty="0" err="1"/>
              <a:t>Upon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boughs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shake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cold</a:t>
            </a:r>
            <a:r>
              <a:rPr lang="cs-CZ" dirty="0"/>
              <a:t>,</a:t>
            </a:r>
          </a:p>
          <a:p>
            <a:r>
              <a:rPr lang="cs-CZ" dirty="0"/>
              <a:t>Bare </a:t>
            </a:r>
            <a:r>
              <a:rPr lang="cs-CZ" dirty="0" err="1"/>
              <a:t>ruin’d</a:t>
            </a:r>
            <a:r>
              <a:rPr lang="cs-CZ" dirty="0"/>
              <a:t> </a:t>
            </a:r>
            <a:r>
              <a:rPr lang="cs-CZ" dirty="0" err="1"/>
              <a:t>choirs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sweet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 </a:t>
            </a:r>
            <a:r>
              <a:rPr lang="cs-CZ" dirty="0" err="1"/>
              <a:t>sang</a:t>
            </a:r>
            <a:r>
              <a:rPr lang="cs-CZ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63E90-DFDF-6C48-8D21-11F1EBB5496B}"/>
              </a:ext>
            </a:extLst>
          </p:cNvPr>
          <p:cNvSpPr/>
          <p:nvPr/>
        </p:nvSpPr>
        <p:spPr>
          <a:xfrm>
            <a:off x="2260921" y="3222376"/>
            <a:ext cx="7218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</a:rPr>
              <a:t>Once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upon</a:t>
            </a:r>
            <a:r>
              <a:rPr lang="cs-CZ" dirty="0">
                <a:latin typeface="arial" panose="020B0604020202020204" pitchFamily="34" charset="0"/>
              </a:rPr>
              <a:t> a </a:t>
            </a:r>
            <a:r>
              <a:rPr lang="cs-CZ" dirty="0" err="1">
                <a:latin typeface="arial" panose="020B0604020202020204" pitchFamily="34" charset="0"/>
              </a:rPr>
              <a:t>midnight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dreary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while</a:t>
            </a:r>
            <a:r>
              <a:rPr lang="cs-CZ" dirty="0">
                <a:latin typeface="arial" panose="020B0604020202020204" pitchFamily="34" charset="0"/>
              </a:rPr>
              <a:t> I </a:t>
            </a:r>
            <a:r>
              <a:rPr lang="cs-CZ" dirty="0" err="1">
                <a:latin typeface="arial" panose="020B0604020202020204" pitchFamily="34" charset="0"/>
              </a:rPr>
              <a:t>pondered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weak</a:t>
            </a:r>
            <a:r>
              <a:rPr lang="cs-CZ" dirty="0">
                <a:latin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</a:rPr>
              <a:t>weary</a:t>
            </a:r>
            <a:r>
              <a:rPr lang="cs-CZ" dirty="0">
                <a:latin typeface="arial" panose="020B0604020202020204" pitchFamily="34" charset="0"/>
              </a:rPr>
              <a:t>,</a:t>
            </a:r>
          </a:p>
          <a:p>
            <a:r>
              <a:rPr lang="cs-CZ" dirty="0" err="1">
                <a:latin typeface="arial" panose="020B0604020202020204" pitchFamily="34" charset="0"/>
              </a:rPr>
              <a:t>Over</a:t>
            </a:r>
            <a:r>
              <a:rPr lang="cs-CZ" dirty="0">
                <a:latin typeface="arial" panose="020B0604020202020204" pitchFamily="34" charset="0"/>
              </a:rPr>
              <a:t> many a </a:t>
            </a:r>
            <a:r>
              <a:rPr lang="cs-CZ" dirty="0" err="1">
                <a:latin typeface="arial" panose="020B0604020202020204" pitchFamily="34" charset="0"/>
              </a:rPr>
              <a:t>quaint</a:t>
            </a:r>
            <a:r>
              <a:rPr lang="cs-CZ" dirty="0">
                <a:latin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</a:rPr>
              <a:t>curious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volume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forgotten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lore</a:t>
            </a:r>
            <a:r>
              <a:rPr lang="cs-CZ" dirty="0">
                <a:latin typeface="arial" panose="020B0604020202020204" pitchFamily="34" charset="0"/>
              </a:rPr>
              <a:t>—</a:t>
            </a:r>
          </a:p>
          <a:p>
            <a:r>
              <a:rPr lang="cs-CZ" dirty="0" err="1">
                <a:latin typeface="arial" panose="020B0604020202020204" pitchFamily="34" charset="0"/>
              </a:rPr>
              <a:t>While</a:t>
            </a:r>
            <a:r>
              <a:rPr lang="cs-CZ" dirty="0">
                <a:latin typeface="arial" panose="020B0604020202020204" pitchFamily="34" charset="0"/>
              </a:rPr>
              <a:t> I </a:t>
            </a:r>
            <a:r>
              <a:rPr lang="cs-CZ" dirty="0" err="1">
                <a:latin typeface="arial" panose="020B0604020202020204" pitchFamily="34" charset="0"/>
              </a:rPr>
              <a:t>nodded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nearly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napping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suddenly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there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came</a:t>
            </a:r>
            <a:r>
              <a:rPr lang="cs-CZ" dirty="0">
                <a:latin typeface="arial" panose="020B0604020202020204" pitchFamily="34" charset="0"/>
              </a:rPr>
              <a:t> a </a:t>
            </a:r>
            <a:r>
              <a:rPr lang="cs-CZ" dirty="0" err="1">
                <a:latin typeface="arial" panose="020B0604020202020204" pitchFamily="34" charset="0"/>
              </a:rPr>
              <a:t>tapping</a:t>
            </a:r>
            <a:r>
              <a:rPr lang="cs-CZ" dirty="0">
                <a:latin typeface="arial" panose="020B0604020202020204" pitchFamily="34" charset="0"/>
              </a:rPr>
              <a:t>,</a:t>
            </a:r>
          </a:p>
          <a:p>
            <a:r>
              <a:rPr lang="cs-CZ" dirty="0">
                <a:latin typeface="arial" panose="020B0604020202020204" pitchFamily="34" charset="0"/>
              </a:rPr>
              <a:t>As </a:t>
            </a:r>
            <a:r>
              <a:rPr lang="cs-CZ" dirty="0" err="1">
                <a:latin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some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one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gently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rapping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rapping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at</a:t>
            </a:r>
            <a:r>
              <a:rPr lang="cs-CZ" dirty="0">
                <a:latin typeface="arial" panose="020B0604020202020204" pitchFamily="34" charset="0"/>
              </a:rPr>
              <a:t> my </a:t>
            </a:r>
            <a:r>
              <a:rPr lang="cs-CZ" dirty="0" err="1">
                <a:latin typeface="arial" panose="020B0604020202020204" pitchFamily="34" charset="0"/>
              </a:rPr>
              <a:t>chamber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door</a:t>
            </a:r>
            <a:r>
              <a:rPr lang="cs-CZ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59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7AC3FE-A872-9D43-B450-302D70A47F4C}"/>
              </a:ext>
            </a:extLst>
          </p:cNvPr>
          <p:cNvSpPr/>
          <p:nvPr/>
        </p:nvSpPr>
        <p:spPr>
          <a:xfrm>
            <a:off x="3048000" y="889844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Babies</a:t>
            </a:r>
            <a:r>
              <a:rPr lang="cs-CZ" dirty="0"/>
              <a:t>: I</a:t>
            </a:r>
          </a:p>
          <a:p>
            <a:r>
              <a:rPr lang="cs-CZ" dirty="0"/>
              <a:t>by </a:t>
            </a:r>
            <a:r>
              <a:rPr lang="cs-CZ" dirty="0" err="1"/>
              <a:t>Chitra</a:t>
            </a:r>
            <a:r>
              <a:rPr lang="cs-CZ" dirty="0"/>
              <a:t> </a:t>
            </a:r>
            <a:r>
              <a:rPr lang="cs-CZ" dirty="0" err="1"/>
              <a:t>Banerjee</a:t>
            </a:r>
            <a:r>
              <a:rPr lang="cs-CZ" dirty="0"/>
              <a:t> </a:t>
            </a:r>
            <a:r>
              <a:rPr lang="cs-CZ" dirty="0" err="1"/>
              <a:t>Divakaruni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Again</a:t>
            </a:r>
            <a:r>
              <a:rPr lang="cs-CZ" dirty="0"/>
              <a:t> last night as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slept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babies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falling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So many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–</a:t>
            </a:r>
            <a:br>
              <a:rPr lang="cs-CZ" dirty="0"/>
            </a:b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as </a:t>
            </a:r>
            <a:r>
              <a:rPr lang="cs-CZ" dirty="0" err="1"/>
              <a:t>darkness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glowing</a:t>
            </a:r>
            <a:r>
              <a:rPr lang="cs-CZ" dirty="0"/>
              <a:t> </a:t>
            </a:r>
            <a:r>
              <a:rPr lang="cs-CZ" dirty="0" err="1"/>
              <a:t>lifeless</a:t>
            </a:r>
            <a:r>
              <a:rPr lang="cs-CZ" dirty="0"/>
              <a:t> </a:t>
            </a:r>
            <a:r>
              <a:rPr lang="cs-CZ" dirty="0" err="1"/>
              <a:t>palms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dogs</a:t>
            </a:r>
            <a:r>
              <a:rPr lang="cs-CZ" dirty="0"/>
              <a:t> </a:t>
            </a:r>
            <a:r>
              <a:rPr lang="cs-CZ" dirty="0" err="1"/>
              <a:t>crooned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owls</a:t>
            </a:r>
            <a:br>
              <a:rPr lang="cs-CZ" dirty="0"/>
            </a:br>
            <a:r>
              <a:rPr lang="cs-CZ" dirty="0" err="1"/>
              <a:t>flew</a:t>
            </a:r>
            <a:r>
              <a:rPr lang="cs-CZ" dirty="0"/>
              <a:t> up to </a:t>
            </a:r>
            <a:r>
              <a:rPr lang="cs-CZ" dirty="0" err="1"/>
              <a:t>them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on </a:t>
            </a:r>
            <a:r>
              <a:rPr lang="cs-CZ" dirty="0" err="1"/>
              <a:t>great</a:t>
            </a:r>
            <a:r>
              <a:rPr lang="cs-CZ" dirty="0"/>
              <a:t> </a:t>
            </a:r>
            <a:r>
              <a:rPr lang="cs-CZ" dirty="0" err="1"/>
              <a:t>dusty</a:t>
            </a:r>
            <a:r>
              <a:rPr lang="cs-CZ" dirty="0"/>
              <a:t> </a:t>
            </a:r>
            <a:r>
              <a:rPr lang="cs-CZ" dirty="0" err="1"/>
              <a:t>wings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And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br>
              <a:rPr lang="cs-CZ" dirty="0"/>
            </a:b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beds</a:t>
            </a:r>
            <a:r>
              <a:rPr lang="cs-CZ" dirty="0"/>
              <a:t> </a:t>
            </a:r>
            <a:r>
              <a:rPr lang="cs-CZ" dirty="0" err="1"/>
              <a:t>hollow</a:t>
            </a:r>
            <a:r>
              <a:rPr lang="cs-CZ" dirty="0"/>
              <a:t> as </a:t>
            </a:r>
            <a:r>
              <a:rPr lang="cs-CZ" dirty="0" err="1"/>
              <a:t>boats</a:t>
            </a:r>
            <a:br>
              <a:rPr lang="cs-CZ" dirty="0"/>
            </a:br>
            <a:r>
              <a:rPr lang="cs-CZ" dirty="0" err="1"/>
              <a:t>children</a:t>
            </a:r>
            <a:r>
              <a:rPr lang="cs-CZ" dirty="0"/>
              <a:t> </a:t>
            </a:r>
            <a:r>
              <a:rPr lang="cs-CZ" dirty="0" err="1"/>
              <a:t>held</a:t>
            </a:r>
            <a:r>
              <a:rPr lang="cs-CZ" dirty="0"/>
              <a:t> up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silent</a:t>
            </a:r>
            <a:r>
              <a:rPr lang="cs-CZ" dirty="0"/>
              <a:t> </a:t>
            </a:r>
            <a:r>
              <a:rPr lang="cs-CZ" dirty="0" err="1"/>
              <a:t>scarred</a:t>
            </a:r>
            <a:r>
              <a:rPr lang="cs-CZ" dirty="0"/>
              <a:t> </a:t>
            </a:r>
            <a:r>
              <a:rPr lang="cs-CZ" dirty="0" err="1"/>
              <a:t>hands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806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219</TotalTime>
  <Words>517</Words>
  <Application>Microsoft Office PowerPoint</Application>
  <PresentationFormat>Širokoúhlá obrazovka</PresentationFormat>
  <Paragraphs>55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Century Gothic</vt:lpstr>
      <vt:lpstr>Vapor Trail</vt:lpstr>
      <vt:lpstr>TIMING AND TIME  in poetry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in poetry</dc:title>
  <dc:creator>Microsoft Office User</dc:creator>
  <cp:lastModifiedBy>Diana Adamová</cp:lastModifiedBy>
  <cp:revision>16</cp:revision>
  <dcterms:created xsi:type="dcterms:W3CDTF">2020-10-12T12:08:04Z</dcterms:created>
  <dcterms:modified xsi:type="dcterms:W3CDTF">2024-10-15T09:29:25Z</dcterms:modified>
</cp:coreProperties>
</file>