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45EC2-2B6E-44C2-9616-559DD1ECB186}" type="datetimeFigureOut">
              <a:rPr lang="sk-SK" smtClean="0"/>
              <a:pPr/>
              <a:t>24. 4. 2019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E0313-7A3C-4523-8B31-63ECE83179A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encrypted-tbn3.gstatic.com/images?q=tbn:ANd9GcS2jqQFQbR0pemffCxUdyQ2gbYK_pN3qswAQkJgoZgGgUg7hdU7m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8286302" cy="5035079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149080"/>
            <a:ext cx="7772400" cy="1470025"/>
          </a:xfrm>
        </p:spPr>
        <p:txBody>
          <a:bodyPr>
            <a:normAutofit/>
          </a:bodyPr>
          <a:lstStyle/>
          <a:p>
            <a:r>
              <a:rPr lang="sk-SK" sz="6000" dirty="0" err="1" smtClean="0">
                <a:solidFill>
                  <a:schemeClr val="bg1"/>
                </a:solidFill>
                <a:latin typeface="Baskerville Old Face" pitchFamily="18" charset="0"/>
              </a:rPr>
              <a:t>Valle</a:t>
            </a:r>
            <a:r>
              <a:rPr lang="sk-SK" sz="6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sk-SK" sz="6000" dirty="0" err="1" smtClean="0">
                <a:solidFill>
                  <a:schemeClr val="bg1"/>
                </a:solidFill>
                <a:latin typeface="Baskerville Old Face" pitchFamily="18" charset="0"/>
              </a:rPr>
              <a:t>d</a:t>
            </a:r>
            <a:r>
              <a:rPr lang="sk-SK" sz="6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sz="6000" dirty="0" err="1" smtClean="0">
                <a:solidFill>
                  <a:schemeClr val="bg1"/>
                </a:solidFill>
                <a:latin typeface="Baskerville Old Face" pitchFamily="18" charset="0"/>
              </a:rPr>
              <a:t>Aosta</a:t>
            </a:r>
            <a:endParaRPr lang="sk-SK" sz="60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regione</a:t>
            </a:r>
            <a:r>
              <a:rPr lang="sk-SK" dirty="0"/>
              <a:t> a </a:t>
            </a:r>
            <a:r>
              <a:rPr lang="sk-SK" u="sng" dirty="0" err="1"/>
              <a:t>statuto</a:t>
            </a:r>
            <a:r>
              <a:rPr lang="sk-SK" u="sng" dirty="0"/>
              <a:t> </a:t>
            </a:r>
            <a:r>
              <a:rPr lang="sk-SK" u="sng" dirty="0" err="1"/>
              <a:t>speciale</a:t>
            </a:r>
            <a:r>
              <a:rPr lang="sk-SK" dirty="0"/>
              <a:t> 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r>
              <a:rPr lang="sk-SK" dirty="0" err="1"/>
              <a:t>capoluogo</a:t>
            </a:r>
            <a:r>
              <a:rPr lang="sk-SK" dirty="0"/>
              <a:t> </a:t>
            </a:r>
            <a:r>
              <a:rPr lang="sk-SK" dirty="0" err="1"/>
              <a:t>Aosta</a:t>
            </a:r>
            <a:endParaRPr lang="sk-SK" dirty="0"/>
          </a:p>
          <a:p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/>
              <a:t>fa parte </a:t>
            </a:r>
            <a:r>
              <a:rPr lang="sk-SK" dirty="0" err="1" smtClean="0"/>
              <a:t>dell</a:t>
            </a:r>
            <a:r>
              <a:rPr lang="sk-SK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dirty="0" err="1" smtClean="0"/>
              <a:t>Euroregione</a:t>
            </a:r>
            <a:r>
              <a:rPr lang="sk-SK" dirty="0" smtClean="0"/>
              <a:t> </a:t>
            </a:r>
            <a:r>
              <a:rPr lang="sk-SK" dirty="0" err="1"/>
              <a:t>Alpi-Mediterraneo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8640"/>
            <a:ext cx="5842992" cy="5937523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- </a:t>
            </a:r>
            <a:r>
              <a:rPr lang="sk-SK" dirty="0" err="1" smtClean="0"/>
              <a:t>confina</a:t>
            </a:r>
            <a:r>
              <a:rPr lang="sk-SK" dirty="0" smtClean="0"/>
              <a:t> </a:t>
            </a:r>
            <a:r>
              <a:rPr lang="sk-SK" dirty="0"/>
              <a:t>a </a:t>
            </a:r>
            <a:r>
              <a:rPr lang="sk-SK" dirty="0" err="1"/>
              <a:t>nord</a:t>
            </a:r>
            <a:r>
              <a:rPr lang="sk-SK" dirty="0"/>
              <a:t> </a:t>
            </a:r>
            <a:r>
              <a:rPr lang="sk-SK" dirty="0" err="1"/>
              <a:t>con</a:t>
            </a:r>
            <a:r>
              <a:rPr lang="sk-SK" dirty="0"/>
              <a:t> la </a:t>
            </a:r>
            <a:r>
              <a:rPr lang="sk-SK" dirty="0" err="1"/>
              <a:t>Svizzera</a:t>
            </a:r>
            <a:r>
              <a:rPr lang="sk-SK" dirty="0" smtClean="0"/>
              <a:t>,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</a:t>
            </a:r>
            <a:r>
              <a:rPr lang="sk-SK" dirty="0"/>
              <a:t>a </a:t>
            </a:r>
            <a:r>
              <a:rPr lang="sk-SK" dirty="0" err="1"/>
              <a:t>ovest</a:t>
            </a:r>
            <a:r>
              <a:rPr lang="sk-SK" dirty="0"/>
              <a:t> </a:t>
            </a:r>
            <a:r>
              <a:rPr lang="sk-SK" dirty="0" err="1"/>
              <a:t>con</a:t>
            </a:r>
            <a:r>
              <a:rPr lang="sk-SK" dirty="0"/>
              <a:t> la Francia a sud e ad </a:t>
            </a:r>
            <a:r>
              <a:rPr lang="sk-SK" dirty="0" err="1"/>
              <a:t>est</a:t>
            </a:r>
            <a:r>
              <a:rPr lang="sk-SK" dirty="0"/>
              <a:t> </a:t>
            </a:r>
            <a:r>
              <a:rPr lang="sk-SK" dirty="0" err="1"/>
              <a:t>con</a:t>
            </a:r>
            <a:r>
              <a:rPr lang="sk-SK" dirty="0"/>
              <a:t> </a:t>
            </a:r>
            <a:r>
              <a:rPr lang="sk-SK" dirty="0" err="1" smtClean="0"/>
              <a:t>il</a:t>
            </a:r>
            <a:r>
              <a:rPr lang="sk-SK" dirty="0" smtClean="0"/>
              <a:t> </a:t>
            </a:r>
            <a:r>
              <a:rPr lang="sk-SK" dirty="0" err="1" smtClean="0"/>
              <a:t>Piemonte</a:t>
            </a:r>
            <a:endParaRPr lang="sk-SK" dirty="0"/>
          </a:p>
          <a:p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   - è </a:t>
            </a:r>
            <a:r>
              <a:rPr lang="sk-SK" dirty="0"/>
              <a:t>la </a:t>
            </a:r>
            <a:r>
              <a:rPr lang="sk-SK" dirty="0" err="1"/>
              <a:t>regione</a:t>
            </a:r>
            <a:r>
              <a:rPr lang="sk-SK" dirty="0"/>
              <a:t> </a:t>
            </a:r>
            <a:r>
              <a:rPr lang="sk-SK" dirty="0" err="1"/>
              <a:t>più</a:t>
            </a:r>
            <a:r>
              <a:rPr lang="sk-SK" dirty="0"/>
              <a:t> </a:t>
            </a:r>
            <a:r>
              <a:rPr lang="sk-SK" dirty="0" err="1"/>
              <a:t>piccola</a:t>
            </a:r>
            <a:r>
              <a:rPr lang="sk-SK" dirty="0"/>
              <a:t> </a:t>
            </a:r>
            <a:r>
              <a:rPr lang="sk-SK" dirty="0" err="1" smtClean="0"/>
              <a:t>d</a:t>
            </a:r>
            <a:r>
              <a:rPr lang="sk-SK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dirty="0" err="1" smtClean="0"/>
              <a:t>Italia</a:t>
            </a:r>
            <a:r>
              <a:rPr lang="sk-SK" dirty="0" smtClean="0"/>
              <a:t>   e </a:t>
            </a:r>
            <a:r>
              <a:rPr lang="sk-SK" dirty="0" err="1"/>
              <a:t>anche</a:t>
            </a:r>
            <a:r>
              <a:rPr lang="sk-SK" dirty="0"/>
              <a:t> </a:t>
            </a:r>
            <a:r>
              <a:rPr lang="sk-SK" dirty="0" err="1"/>
              <a:t>quella</a:t>
            </a:r>
            <a:r>
              <a:rPr lang="sk-SK" dirty="0"/>
              <a:t> meno </a:t>
            </a:r>
            <a:r>
              <a:rPr lang="sk-SK" dirty="0" err="1"/>
              <a:t>popolata</a:t>
            </a:r>
            <a:endParaRPr lang="sk-SK" dirty="0"/>
          </a:p>
          <a:p>
            <a:pPr>
              <a:buNone/>
            </a:pPr>
            <a:endParaRPr lang="sk-SK" dirty="0"/>
          </a:p>
        </p:txBody>
      </p:sp>
      <p:pic>
        <p:nvPicPr>
          <p:cNvPr id="5122" name="Picture 2" descr="http://upload.wikimedia.org/wikipedia/commons/thumb/3/36/Map_Province_of_Aosta.svg/640px-Map_Province_of_Aosta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-226975"/>
            <a:ext cx="5415002" cy="67687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benessere-terme.info/terme-benessere-img/aost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88640"/>
            <a:ext cx="6336704" cy="3861048"/>
          </a:xfrm>
          <a:prstGeom prst="rect">
            <a:avLst/>
          </a:prstGeom>
          <a:noFill/>
        </p:spPr>
      </p:pic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39552" y="4293096"/>
            <a:ext cx="8424936" cy="2764903"/>
          </a:xfrm>
        </p:spPr>
        <p:txBody>
          <a:bodyPr>
            <a:normAutofit lnSpcReduction="10000"/>
          </a:bodyPr>
          <a:lstStyle/>
          <a:p>
            <a:r>
              <a:rPr lang="sk-SK" sz="2800" dirty="0">
                <a:latin typeface="Baskerville Old Face" pitchFamily="18" charset="0"/>
              </a:rPr>
              <a:t>si trova </a:t>
            </a:r>
            <a:r>
              <a:rPr lang="sk-SK" sz="2800" dirty="0" err="1">
                <a:latin typeface="Baskerville Old Face" pitchFamily="18" charset="0"/>
              </a:rPr>
              <a:t>nel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mezzo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delle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Alpi</a:t>
            </a:r>
            <a:r>
              <a:rPr lang="sk-SK" sz="2800" dirty="0">
                <a:latin typeface="Baskerville Old Face" pitchFamily="18" charset="0"/>
              </a:rPr>
              <a:t>, </a:t>
            </a:r>
            <a:r>
              <a:rPr lang="sk-SK" sz="2800" dirty="0" err="1">
                <a:latin typeface="Baskerville Old Face" pitchFamily="18" charset="0"/>
              </a:rPr>
              <a:t>circondata</a:t>
            </a:r>
            <a:r>
              <a:rPr lang="sk-SK" sz="2800" dirty="0">
                <a:latin typeface="Baskerville Old Face" pitchFamily="18" charset="0"/>
              </a:rPr>
              <a:t> da </a:t>
            </a:r>
            <a:r>
              <a:rPr lang="sk-SK" sz="2800" dirty="0" err="1" smtClean="0">
                <a:latin typeface="Baskerville Old Face" pitchFamily="18" charset="0"/>
              </a:rPr>
              <a:t>quattro</a:t>
            </a:r>
            <a:r>
              <a:rPr lang="sk-SK" sz="2800" dirty="0" smtClean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dei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monti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più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alti</a:t>
            </a:r>
            <a:r>
              <a:rPr lang="sk-SK" sz="2800" dirty="0">
                <a:latin typeface="Baskerville Old Face" pitchFamily="18" charset="0"/>
              </a:rPr>
              <a:t> di </a:t>
            </a:r>
            <a:r>
              <a:rPr lang="sk-SK" sz="2800" dirty="0" err="1">
                <a:latin typeface="Baskerville Old Face" pitchFamily="18" charset="0"/>
              </a:rPr>
              <a:t>tutta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 smtClean="0">
                <a:latin typeface="Baskerville Old Face" pitchFamily="18" charset="0"/>
              </a:rPr>
              <a:t>l</a:t>
            </a:r>
            <a:r>
              <a:rPr lang="sk-SK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sz="2800" dirty="0" err="1" smtClean="0">
                <a:latin typeface="Baskerville Old Face" pitchFamily="18" charset="0"/>
              </a:rPr>
              <a:t>Italia</a:t>
            </a:r>
            <a:r>
              <a:rPr lang="sk-SK" sz="2800" dirty="0" smtClean="0">
                <a:latin typeface="Baskerville Old Face" pitchFamily="18" charset="0"/>
              </a:rPr>
              <a:t> e </a:t>
            </a:r>
            <a:r>
              <a:rPr lang="sk-SK" sz="2800" dirty="0" err="1" smtClean="0">
                <a:latin typeface="Baskerville Old Face" pitchFamily="18" charset="0"/>
              </a:rPr>
              <a:t>l</a:t>
            </a:r>
            <a:r>
              <a:rPr lang="sk-SK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sz="2800" dirty="0" err="1" smtClean="0">
                <a:latin typeface="Baskerville Old Face" pitchFamily="18" charset="0"/>
              </a:rPr>
              <a:t>Europa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smtClean="0">
                <a:latin typeface="Baskerville Old Face" pitchFamily="18" charset="0"/>
              </a:rPr>
              <a:t>(Monte </a:t>
            </a:r>
            <a:r>
              <a:rPr lang="sk-SK" sz="2800" dirty="0" err="1">
                <a:latin typeface="Baskerville Old Face" pitchFamily="18" charset="0"/>
              </a:rPr>
              <a:t>Bianco</a:t>
            </a:r>
            <a:r>
              <a:rPr lang="sk-SK" sz="2800" dirty="0">
                <a:latin typeface="Baskerville Old Face" pitchFamily="18" charset="0"/>
              </a:rPr>
              <a:t>, </a:t>
            </a:r>
            <a:r>
              <a:rPr lang="sk-SK" sz="2800" dirty="0" err="1">
                <a:latin typeface="Baskerville Old Face" pitchFamily="18" charset="0"/>
              </a:rPr>
              <a:t>Cervino</a:t>
            </a:r>
            <a:r>
              <a:rPr lang="sk-SK" sz="2800" dirty="0">
                <a:latin typeface="Baskerville Old Face" pitchFamily="18" charset="0"/>
              </a:rPr>
              <a:t>, Monte </a:t>
            </a:r>
            <a:r>
              <a:rPr lang="sk-SK" sz="2800" dirty="0" smtClean="0">
                <a:latin typeface="Baskerville Old Face" pitchFamily="18" charset="0"/>
              </a:rPr>
              <a:t>Rosa) </a:t>
            </a:r>
          </a:p>
          <a:p>
            <a:r>
              <a:rPr lang="sk-SK" sz="2800" dirty="0" err="1" smtClean="0">
                <a:latin typeface="Baskerville Old Face" pitchFamily="18" charset="0"/>
              </a:rPr>
              <a:t>attraversata</a:t>
            </a:r>
            <a:r>
              <a:rPr lang="sk-SK" sz="2800" dirty="0" smtClean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dalla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Dora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Baltea</a:t>
            </a:r>
            <a:endParaRPr lang="sk-SK" sz="2800" dirty="0">
              <a:latin typeface="Baskerville Old Face" pitchFamily="18" charset="0"/>
            </a:endParaRPr>
          </a:p>
          <a:p>
            <a:r>
              <a:rPr lang="sk-SK" sz="2800" dirty="0" smtClean="0">
                <a:latin typeface="Baskerville Old Face" pitchFamily="18" charset="0"/>
              </a:rPr>
              <a:t>la </a:t>
            </a:r>
            <a:r>
              <a:rPr lang="sk-SK" sz="2800" dirty="0">
                <a:latin typeface="Baskerville Old Face" pitchFamily="18" charset="0"/>
              </a:rPr>
              <a:t>parte </a:t>
            </a:r>
            <a:r>
              <a:rPr lang="sk-SK" sz="2800" dirty="0" err="1">
                <a:latin typeface="Baskerville Old Face" pitchFamily="18" charset="0"/>
              </a:rPr>
              <a:t>meridionale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del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territorio</a:t>
            </a:r>
            <a:r>
              <a:rPr lang="sk-SK" sz="2800" dirty="0">
                <a:latin typeface="Baskerville Old Face" pitchFamily="18" charset="0"/>
              </a:rPr>
              <a:t> è </a:t>
            </a:r>
            <a:r>
              <a:rPr lang="sk-SK" sz="2800" dirty="0" err="1">
                <a:latin typeface="Baskerville Old Face" pitchFamily="18" charset="0"/>
              </a:rPr>
              <a:t>occupata</a:t>
            </a:r>
            <a:r>
              <a:rPr lang="sk-SK" sz="2800" dirty="0">
                <a:latin typeface="Baskerville Old Face" pitchFamily="18" charset="0"/>
              </a:rPr>
              <a:t> dal </a:t>
            </a:r>
            <a:r>
              <a:rPr lang="sk-SK" sz="2800" dirty="0" err="1">
                <a:latin typeface="Baskerville Old Face" pitchFamily="18" charset="0"/>
              </a:rPr>
              <a:t>Parco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Nazionale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del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Gran</a:t>
            </a:r>
            <a:r>
              <a:rPr lang="sk-SK" sz="2800" dirty="0">
                <a:latin typeface="Baskerville Old Face" pitchFamily="18" charset="0"/>
              </a:rPr>
              <a:t> </a:t>
            </a:r>
            <a:r>
              <a:rPr lang="sk-SK" sz="2800" dirty="0" err="1">
                <a:latin typeface="Baskerville Old Face" pitchFamily="18" charset="0"/>
              </a:rPr>
              <a:t>Paradiso</a:t>
            </a:r>
            <a:endParaRPr lang="sk-SK" sz="2800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regione.vda.it/agricoltura/turisti/agriturismo/img/agri_v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6631" y="2371724"/>
            <a:ext cx="5810250" cy="4486276"/>
          </a:xfrm>
          <a:prstGeom prst="rect">
            <a:avLst/>
          </a:prstGeom>
          <a:noFill/>
        </p:spPr>
      </p:pic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548681"/>
            <a:ext cx="8964488" cy="1800200"/>
          </a:xfrm>
        </p:spPr>
        <p:txBody>
          <a:bodyPr>
            <a:normAutofit/>
          </a:bodyPr>
          <a:lstStyle/>
          <a:p>
            <a:r>
              <a:rPr lang="sk-SK" dirty="0" err="1"/>
              <a:t>i</a:t>
            </a:r>
            <a:r>
              <a:rPr lang="sk-SK" dirty="0" err="1" smtClean="0"/>
              <a:t>l</a:t>
            </a:r>
            <a:r>
              <a:rPr lang="sk-SK" dirty="0" smtClean="0"/>
              <a:t> </a:t>
            </a:r>
            <a:r>
              <a:rPr lang="sk-SK" dirty="0" err="1" smtClean="0"/>
              <a:t>clima</a:t>
            </a:r>
            <a:r>
              <a:rPr lang="sk-SK" dirty="0" smtClean="0"/>
              <a:t> </a:t>
            </a:r>
            <a:r>
              <a:rPr lang="sk-SK" dirty="0" err="1" smtClean="0"/>
              <a:t>alpino</a:t>
            </a:r>
            <a:r>
              <a:rPr lang="sk-SK" dirty="0" smtClean="0"/>
              <a:t> </a:t>
            </a:r>
            <a:r>
              <a:rPr lang="sk-SK" dirty="0" err="1"/>
              <a:t>con</a:t>
            </a:r>
            <a:r>
              <a:rPr lang="sk-SK" dirty="0"/>
              <a:t> </a:t>
            </a:r>
            <a:r>
              <a:rPr lang="sk-SK" dirty="0" err="1"/>
              <a:t>inverni</a:t>
            </a:r>
            <a:r>
              <a:rPr lang="sk-SK" dirty="0"/>
              <a:t> </a:t>
            </a:r>
            <a:r>
              <a:rPr lang="sk-SK" dirty="0" err="1"/>
              <a:t>rigidi</a:t>
            </a:r>
            <a:r>
              <a:rPr lang="sk-SK" dirty="0"/>
              <a:t> </a:t>
            </a:r>
            <a:r>
              <a:rPr lang="sk-SK" dirty="0" err="1"/>
              <a:t>ed</a:t>
            </a:r>
            <a:r>
              <a:rPr lang="sk-SK" dirty="0"/>
              <a:t> </a:t>
            </a:r>
            <a:r>
              <a:rPr lang="sk-SK" dirty="0" err="1"/>
              <a:t>estati</a:t>
            </a:r>
            <a:r>
              <a:rPr lang="sk-SK" dirty="0"/>
              <a:t> </a:t>
            </a:r>
            <a:r>
              <a:rPr lang="sk-SK" dirty="0" err="1"/>
              <a:t>fresche</a:t>
            </a:r>
            <a:endParaRPr lang="sk-SK" dirty="0"/>
          </a:p>
          <a:p>
            <a:r>
              <a:rPr lang="sk-SK" dirty="0"/>
              <a:t>l</a:t>
            </a:r>
            <a:r>
              <a:rPr lang="sk-SK" dirty="0" smtClean="0"/>
              <a:t>a </a:t>
            </a:r>
            <a:r>
              <a:rPr lang="sk-SK" dirty="0" err="1"/>
              <a:t>regione</a:t>
            </a:r>
            <a:r>
              <a:rPr lang="sk-SK" dirty="0"/>
              <a:t> non è </a:t>
            </a:r>
            <a:r>
              <a:rPr lang="sk-SK" dirty="0" err="1"/>
              <a:t>suddivisa</a:t>
            </a:r>
            <a:r>
              <a:rPr lang="sk-SK" dirty="0"/>
              <a:t> in </a:t>
            </a:r>
            <a:r>
              <a:rPr lang="sk-SK" dirty="0" err="1"/>
              <a:t>province</a:t>
            </a:r>
            <a:endParaRPr lang="sk-SK" dirty="0"/>
          </a:p>
          <a:p>
            <a:r>
              <a:rPr lang="sk-SK" dirty="0" smtClean="0"/>
              <a:t>lingue: </a:t>
            </a:r>
            <a:r>
              <a:rPr lang="sk-SK" dirty="0" err="1" smtClean="0"/>
              <a:t>italiano</a:t>
            </a:r>
            <a:r>
              <a:rPr lang="sk-SK" dirty="0" smtClean="0"/>
              <a:t>, </a:t>
            </a:r>
            <a:r>
              <a:rPr lang="sk-SK" dirty="0" err="1" smtClean="0"/>
              <a:t>francese</a:t>
            </a:r>
            <a:r>
              <a:rPr lang="sk-SK" dirty="0" smtClean="0"/>
              <a:t>, </a:t>
            </a:r>
            <a:r>
              <a:rPr lang="sk-SK" dirty="0" err="1" smtClean="0"/>
              <a:t>tedesco</a:t>
            </a:r>
            <a:endParaRPr lang="sk-SK" dirty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26" name="Picture 2" descr="http://upload.wikimedia.org/wikipedia/commons/c/ce/Castello_fen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80" y="222627"/>
            <a:ext cx="9144000" cy="5903536"/>
          </a:xfrm>
          <a:prstGeom prst="rect">
            <a:avLst/>
          </a:prstGeom>
          <a:noFill/>
        </p:spPr>
      </p:pic>
      <p:sp>
        <p:nvSpPr>
          <p:cNvPr id="2" name="TextovéPole 1"/>
          <p:cNvSpPr txBox="1"/>
          <p:nvPr/>
        </p:nvSpPr>
        <p:spPr>
          <a:xfrm>
            <a:off x="457200" y="5319693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accent4">
                    <a:lumMod val="50000"/>
                  </a:schemeClr>
                </a:solidFill>
              </a:rPr>
              <a:t>Il castello più conosciuto è</a:t>
            </a:r>
            <a:r>
              <a:rPr lang="sk-SK" sz="36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sk-SK" sz="3600" b="1" dirty="0" err="1">
                <a:solidFill>
                  <a:schemeClr val="accent4">
                    <a:lumMod val="50000"/>
                  </a:schemeClr>
                </a:solidFill>
              </a:rPr>
              <a:t>quello</a:t>
            </a:r>
            <a:r>
              <a:rPr lang="sk-SK" sz="3600" b="1" dirty="0">
                <a:solidFill>
                  <a:schemeClr val="accent4">
                    <a:lumMod val="50000"/>
                  </a:schemeClr>
                </a:solidFill>
              </a:rPr>
              <a:t> di F</a:t>
            </a:r>
            <a:r>
              <a:rPr lang="en-US" sz="3600" b="1" dirty="0" err="1" smtClean="0">
                <a:solidFill>
                  <a:schemeClr val="accent4">
                    <a:lumMod val="50000"/>
                  </a:schemeClr>
                </a:solidFill>
              </a:rPr>
              <a:t>ènis</a:t>
            </a:r>
            <a:r>
              <a:rPr lang="cs-CZ" sz="36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cs-CZ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7481" y="332656"/>
            <a:ext cx="932905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I castelli in Valle d'Aosta sono numerosi. </a:t>
            </a:r>
            <a:r>
              <a:rPr lang="it-IT" sz="2000" b="1" dirty="0" smtClean="0">
                <a:solidFill>
                  <a:schemeClr val="bg1"/>
                </a:solidFill>
              </a:rPr>
              <a:t>Quasi </a:t>
            </a:r>
            <a:r>
              <a:rPr lang="it-IT" sz="2000" b="1" dirty="0">
                <a:solidFill>
                  <a:schemeClr val="bg1"/>
                </a:solidFill>
              </a:rPr>
              <a:t>ogni paese aveva il suo castello. </a:t>
            </a:r>
            <a:r>
              <a:rPr lang="cs-CZ" sz="2000" b="1" dirty="0">
                <a:solidFill>
                  <a:schemeClr val="bg1"/>
                </a:solidFill>
              </a:rPr>
              <a:t/>
            </a:r>
            <a:br>
              <a:rPr lang="cs-CZ" sz="2000" b="1" dirty="0">
                <a:solidFill>
                  <a:schemeClr val="bg1"/>
                </a:solidFill>
              </a:rPr>
            </a:br>
            <a:r>
              <a:rPr lang="it-IT" sz="2000" b="1" dirty="0">
                <a:solidFill>
                  <a:schemeClr val="bg1"/>
                </a:solidFill>
              </a:rPr>
              <a:t>Di alcuni restano solo rovine; altri invece sono ben conservati e sono attrazioni turistiche.</a:t>
            </a:r>
            <a:endParaRPr lang="sk-SK" sz="2000" b="1" dirty="0">
              <a:solidFill>
                <a:schemeClr val="bg1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026" name="Picture 2" descr="http://upload.wikimedia.org/wikipedia/commons/thumb/9/94/Arco_Augusto_Aosta.jpg/800px-Arco_Augusto_Aos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5650"/>
            <a:ext cx="6588224" cy="685800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827584" y="330325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 dirty="0" err="1" smtClean="0">
                <a:solidFill>
                  <a:srgbClr val="92D050"/>
                </a:solidFill>
              </a:rPr>
              <a:t>Aosta</a:t>
            </a:r>
            <a:r>
              <a:rPr lang="sk-SK" sz="3200" b="1" dirty="0" smtClean="0">
                <a:solidFill>
                  <a:srgbClr val="92D050"/>
                </a:solidFill>
              </a:rPr>
              <a:t>:</a:t>
            </a:r>
            <a:r>
              <a:rPr lang="sk-SK" sz="3200" b="1" i="1" dirty="0" smtClean="0">
                <a:solidFill>
                  <a:srgbClr val="92D050"/>
                </a:solidFill>
              </a:rPr>
              <a:t> </a:t>
            </a:r>
            <a:r>
              <a:rPr lang="sk-SK" sz="3200" b="1" i="1" dirty="0" err="1" smtClean="0">
                <a:solidFill>
                  <a:srgbClr val="92D050"/>
                </a:solidFill>
              </a:rPr>
              <a:t>l</a:t>
            </a:r>
            <a:r>
              <a:rPr lang="sk-SK" sz="3200" b="1" i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sz="3200" b="1" i="1" dirty="0" err="1" smtClean="0">
                <a:solidFill>
                  <a:srgbClr val="92D050"/>
                </a:solidFill>
              </a:rPr>
              <a:t>arco</a:t>
            </a:r>
            <a:r>
              <a:rPr lang="sk-SK" sz="3200" b="1" i="1" dirty="0" smtClean="0">
                <a:solidFill>
                  <a:srgbClr val="92D050"/>
                </a:solidFill>
              </a:rPr>
              <a:t> </a:t>
            </a:r>
            <a:r>
              <a:rPr lang="sk-SK" sz="3200" b="1" i="1" dirty="0" err="1" smtClean="0">
                <a:solidFill>
                  <a:srgbClr val="92D050"/>
                </a:solidFill>
              </a:rPr>
              <a:t>d</a:t>
            </a:r>
            <a:r>
              <a:rPr lang="sk-SK" sz="3200" b="1" i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ʼ</a:t>
            </a:r>
            <a:r>
              <a:rPr lang="sk-SK" sz="3200" b="1" i="1" dirty="0" err="1" smtClean="0">
                <a:solidFill>
                  <a:srgbClr val="92D050"/>
                </a:solidFill>
              </a:rPr>
              <a:t>Augusto</a:t>
            </a:r>
            <a:endParaRPr lang="sk-SK" sz="3200" b="1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147</Words>
  <Application>Microsoft Office PowerPoint</Application>
  <PresentationFormat>Předvádění na obrazovce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Baskerville Old Face</vt:lpstr>
      <vt:lpstr>Calibri</vt:lpstr>
      <vt:lpstr>Times New Roman</vt:lpstr>
      <vt:lpstr>Motív Office</vt:lpstr>
      <vt:lpstr>Valle dʼAosta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Valle d´Aosta</dc:title>
  <dc:creator>nikolka</dc:creator>
  <cp:lastModifiedBy>uzivatel</cp:lastModifiedBy>
  <cp:revision>15</cp:revision>
  <dcterms:created xsi:type="dcterms:W3CDTF">2014-09-25T14:50:30Z</dcterms:created>
  <dcterms:modified xsi:type="dcterms:W3CDTF">2019-04-24T08:47:20Z</dcterms:modified>
</cp:coreProperties>
</file>