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80" r:id="rId14"/>
    <p:sldId id="267" r:id="rId15"/>
    <p:sldId id="268" r:id="rId16"/>
    <p:sldId id="269" r:id="rId17"/>
    <p:sldId id="271" r:id="rId18"/>
    <p:sldId id="270" r:id="rId19"/>
    <p:sldId id="281" r:id="rId20"/>
    <p:sldId id="282" r:id="rId21"/>
    <p:sldId id="272" r:id="rId22"/>
    <p:sldId id="273" r:id="rId23"/>
    <p:sldId id="276" r:id="rId24"/>
    <p:sldId id="274" r:id="rId25"/>
    <p:sldId id="275" r:id="rId26"/>
    <p:sldId id="283" r:id="rId27"/>
    <p:sldId id="277" r:id="rId28"/>
    <p:sldId id="278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6" r:id="rId38"/>
    <p:sldId id="297" r:id="rId39"/>
    <p:sldId id="298" r:id="rId40"/>
    <p:sldId id="299" r:id="rId41"/>
    <p:sldId id="300" r:id="rId42"/>
    <p:sldId id="292" r:id="rId43"/>
    <p:sldId id="293" r:id="rId44"/>
    <p:sldId id="294" r:id="rId45"/>
    <p:sldId id="295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10" r:id="rId54"/>
    <p:sldId id="330" r:id="rId55"/>
    <p:sldId id="331" r:id="rId56"/>
    <p:sldId id="332" r:id="rId57"/>
    <p:sldId id="308" r:id="rId58"/>
    <p:sldId id="323" r:id="rId59"/>
    <p:sldId id="324" r:id="rId60"/>
    <p:sldId id="325" r:id="rId61"/>
    <p:sldId id="326" r:id="rId62"/>
    <p:sldId id="327" r:id="rId63"/>
    <p:sldId id="328" r:id="rId64"/>
    <p:sldId id="333" r:id="rId6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263" autoAdjust="0"/>
  </p:normalViewPr>
  <p:slideViewPr>
    <p:cSldViewPr snapToGrid="0">
      <p:cViewPr>
        <p:scale>
          <a:sx n="53" d="100"/>
          <a:sy n="53" d="100"/>
        </p:scale>
        <p:origin x="1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Výše HDP NUTS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List1!$C$4</c:f>
              <c:strCache>
                <c:ptCount val="1"/>
                <c:pt idx="0">
                  <c:v>podíl na HDP v ČR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List1!$D$3:$K$3</c:f>
              <c:strCache>
                <c:ptCount val="8"/>
                <c:pt idx="0">
                  <c:v>Praha</c:v>
                </c:pt>
                <c:pt idx="1">
                  <c:v>Střední 
Čechy</c:v>
                </c:pt>
                <c:pt idx="2">
                  <c:v>Jihozápad</c:v>
                </c:pt>
                <c:pt idx="3">
                  <c:v>Severo-
západ</c:v>
                </c:pt>
                <c:pt idx="4">
                  <c:v>Severo-
východ</c:v>
                </c:pt>
                <c:pt idx="5">
                  <c:v>Jihovýchod</c:v>
                </c:pt>
                <c:pt idx="6">
                  <c:v>Střední 
Morava</c:v>
                </c:pt>
                <c:pt idx="7">
                  <c:v>Moravsko-
slezsko</c:v>
                </c:pt>
              </c:strCache>
            </c:strRef>
          </c:cat>
          <c:val>
            <c:numRef>
              <c:f>List1!$D$4:$K$4</c:f>
              <c:numCache>
                <c:formatCode>#\ ##0.0_ ;\-#\ ##0.0\ </c:formatCode>
                <c:ptCount val="8"/>
                <c:pt idx="0">
                  <c:v>27.455748891297471</c:v>
                </c:pt>
                <c:pt idx="1">
                  <c:v>11.275100810857666</c:v>
                </c:pt>
                <c:pt idx="2">
                  <c:v>9.6522232082448749</c:v>
                </c:pt>
                <c:pt idx="3">
                  <c:v>6.9381672125259701</c:v>
                </c:pt>
                <c:pt idx="4">
                  <c:v>11.657210507541928</c:v>
                </c:pt>
                <c:pt idx="5">
                  <c:v>14.830741054136245</c:v>
                </c:pt>
                <c:pt idx="6">
                  <c:v>9.2991867195681177</c:v>
                </c:pt>
                <c:pt idx="7">
                  <c:v>8.8916215958277327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1-4B4F-9C27-042AB330A41A}"/>
            </c:ext>
          </c:extLst>
        </c:ser>
        <c:ser>
          <c:idx val="1"/>
          <c:order val="1"/>
          <c:tx>
            <c:strRef>
              <c:f>List1!$C$5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List1!$D$3:$K$3</c:f>
              <c:strCache>
                <c:ptCount val="8"/>
                <c:pt idx="0">
                  <c:v>Praha</c:v>
                </c:pt>
                <c:pt idx="1">
                  <c:v>Střední 
Čechy</c:v>
                </c:pt>
                <c:pt idx="2">
                  <c:v>Jihozápad</c:v>
                </c:pt>
                <c:pt idx="3">
                  <c:v>Severo-
západ</c:v>
                </c:pt>
                <c:pt idx="4">
                  <c:v>Severo-
východ</c:v>
                </c:pt>
                <c:pt idx="5">
                  <c:v>Jihovýchod</c:v>
                </c:pt>
                <c:pt idx="6">
                  <c:v>Střední 
Morava</c:v>
                </c:pt>
                <c:pt idx="7">
                  <c:v>Moravsko-
slezsko</c:v>
                </c:pt>
              </c:strCache>
            </c:strRef>
          </c:cat>
          <c:val>
            <c:numRef>
              <c:f>List1!$D$5:$K$5</c:f>
              <c:numCache>
                <c:formatCode>#\ ##0.0_ ;\-#\ ##0.0\ </c:formatCode>
                <c:ptCount val="8"/>
                <c:pt idx="0">
                  <c:v>202.9</c:v>
                </c:pt>
                <c:pt idx="1">
                  <c:v>79.400000000000006</c:v>
                </c:pt>
                <c:pt idx="2">
                  <c:v>76.599999999999994</c:v>
                </c:pt>
                <c:pt idx="3">
                  <c:v>61.1</c:v>
                </c:pt>
                <c:pt idx="4">
                  <c:v>75.3</c:v>
                </c:pt>
                <c:pt idx="5">
                  <c:v>85.3</c:v>
                </c:pt>
                <c:pt idx="6">
                  <c:v>75.099999999999994</c:v>
                </c:pt>
                <c:pt idx="7">
                  <c:v>72.8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61-4B4F-9C27-042AB330A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342383"/>
        <c:axId val="101352943"/>
      </c:barChart>
      <c:catAx>
        <c:axId val="101342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352943"/>
        <c:crosses val="autoZero"/>
        <c:auto val="1"/>
        <c:lblAlgn val="ctr"/>
        <c:lblOffset val="1000"/>
        <c:tickLblSkip val="1"/>
        <c:noMultiLvlLbl val="0"/>
      </c:catAx>
      <c:valAx>
        <c:axId val="101352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_ ;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34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01624-3E1D-4905-B9BE-95A174CBE8D6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2E103-CD26-4E74-9929-CE29CE7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2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AUTO/?uri=uriserv:xy002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aastrichtsk%C3%A1_smlouv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cb.europa.eu/ecb-and-you/explainers/tell-me-more/html/maastricht_treaty.cs.htm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Snižování regionálních rozdílů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Pomoc méně rozvinutým regionům, aby dosáhly úrovně rozvinutějších oblastí, což přispívá k celkovému zlepšení životní úrovně v EU.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Podpora ekonomického růstu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Investice do infrastruktury, vzdělání a dalších oblastí, které mohou stimulovat hospodářský rozvoj.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Zaměstnanost a sociální soudržnost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Podpora vytváření pracovních míst a zajištění rovného přístupu k příležitostem pro všechny občany.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Udržitelný rozvoj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</a:t>
            </a:r>
            <a:r>
              <a:rPr lang="cs-CZ" b="0" i="0" dirty="0" err="1">
                <a:solidFill>
                  <a:srgbClr val="121512"/>
                </a:solidFill>
                <a:effectLst/>
                <a:latin typeface="-apple-system"/>
              </a:rPr>
              <a:t>Kozumace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 zaměřená na ekologickou udržitelnost a obnovu přírodních zdrojů.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Posílení jednoty EU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Kohézní politika podporuje integraci a soudržnost mezi členskými státy a regiony, což přispívá k stabilitě a solidaritě v Unii.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864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474747"/>
                </a:solidFill>
                <a:effectLst/>
                <a:latin typeface="Google Sans"/>
              </a:rPr>
              <a:t>HDP na jednoho obyvatele je vyjádřen pomocí standardní kupní síly (</a:t>
            </a:r>
            <a:r>
              <a:rPr lang="cs-CZ" b="0" i="0" dirty="0" err="1">
                <a:solidFill>
                  <a:srgbClr val="474747"/>
                </a:solidFill>
                <a:effectLst/>
                <a:latin typeface="Google Sans"/>
              </a:rPr>
              <a:t>purchasing</a:t>
            </a:r>
            <a:r>
              <a:rPr lang="cs-CZ" b="0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474747"/>
                </a:solidFill>
                <a:effectLst/>
                <a:latin typeface="Google Sans"/>
              </a:rPr>
              <a:t>power</a:t>
            </a:r>
            <a:r>
              <a:rPr lang="cs-CZ" b="0" i="0" dirty="0">
                <a:solidFill>
                  <a:srgbClr val="474747"/>
                </a:solidFill>
                <a:effectLst/>
                <a:latin typeface="Google Sans"/>
              </a:rPr>
              <a:t> standard-PPS), což je 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uměle vytvořená jednotka, která zohledňuje rozdíly v cenové hladině zboží a služeb u jednotlivých států a umožňuje tak objektivní srovnání ekonomické úrovně mezi státy</a:t>
            </a:r>
            <a:r>
              <a:rPr lang="cs-CZ" b="0" i="0" dirty="0">
                <a:solidFill>
                  <a:srgbClr val="474747"/>
                </a:solidFill>
                <a:effectLst/>
                <a:latin typeface="Google San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148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 Cíl Konvergence: byl určen pro nejméně rozvinuté členské státy a regiony, jejichž HDP na obyvatele bylo nižší než 75 % průměru EU. Jednalo se o 84 regionů soudržnosti NUTS 2 v 17 členských státech a objem prostředků dosáhl výše 282,2 mld. EUR, tj. 81,5 % celkového objemu zdrojů na kohezní politiku v tomto období.  Cíl Regionální konkurence a zaměstnanost: týkal se všech ostatních regionů, které nespadaly pod Cíl Konvergence. Objem prostředků činil 54,9 mld. EUR (16 %).  Cíl Evropská územní spolupráce: navázal na předchozí iniciativu INTERREG a podporoval přeshraniční, nadnárodní a meziregionální spolupráci. Z hlediska vyčleněného objemu prostředků představoval tento cíl výrazně menšinový podíl na kohezní politice – 8,7 mld. EUR (2,5 %).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684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Příklady podporovaných projektů: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Obnova městské infrastruktury (silnice, veřejná doprava, kanalizace).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Investice do energetické efektivity (např. zateplení budov).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Rekonstrukce zanedbaných městských oblastí.</a:t>
            </a:r>
          </a:p>
          <a:p>
            <a:r>
              <a:rPr lang="cs-CZ" dirty="0"/>
              <a:t>Iniciativa JESSICA je navržena tak, aby z dlouhodobého hlediska podporovala </a:t>
            </a:r>
            <a:r>
              <a:rPr lang="cs-CZ" b="1" dirty="0"/>
              <a:t>udržitelný a ekonomicky životaschopný rozvoj měst</a:t>
            </a:r>
            <a:r>
              <a:rPr lang="cs-CZ" dirty="0"/>
              <a:t>, čímž přispívá ke zlepšení kvality života obyvatel v evropských městech.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216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Eu</a:t>
            </a:r>
            <a:r>
              <a:rPr lang="cs-CZ" dirty="0"/>
              <a:t> posílá týmy odborníků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875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ASPERS je obzvláště důležitý pro méně rozvinuté regiony a členské státy, které nemají dostatečné odborné kapacity k přípravě komplexních projektů. Pomáhá zajistit, že investice EU budou efektivně využity a přinesou dlouhodobé přínosy.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481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Poprvé v historii kohezní politiky se objem prostředků na ni vyčleněných snížil, a to na celkový objem 325 mld. EUR (o 8,5 % oproti předchozímu období).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079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Další snahy o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Snížení rozdílů mezi regiony</a:t>
            </a:r>
            <a:r>
              <a:rPr lang="cs-CZ" dirty="0"/>
              <a:t>: Kohézní politika cílí na podporu méně rozvinutých regionů, aby se ekonomicky a sociálně přiblížily vyspělejším oblastem EU.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Zaměření na klimatickou neutralitu</a:t>
            </a:r>
            <a:r>
              <a:rPr lang="cs-CZ" dirty="0"/>
              <a:t>: Investice do projektů, které pomohou dosáhnout klimatické neutrality EU do roku 2050 (v souladu s </a:t>
            </a:r>
            <a:r>
              <a:rPr lang="cs-CZ" i="1" dirty="0"/>
              <a:t>Evropskou zelenou dohodou</a:t>
            </a:r>
            <a:r>
              <a:rPr lang="cs-CZ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Posílení odolnosti vůči krizím</a:t>
            </a:r>
            <a:r>
              <a:rPr lang="cs-CZ" dirty="0"/>
              <a:t>: V důsledku pandemie COVID-19 je kladen důraz na zlepšení odolnosti evropských regionů, aby byly schopné čelit budoucím krizím, jako jsou pandemie nebo klimatické změny.</a:t>
            </a:r>
          </a:p>
          <a:p>
            <a:r>
              <a:rPr lang="cs-CZ" dirty="0"/>
              <a:t>Pro dosažení těchto cílů je k dispozici více než </a:t>
            </a:r>
            <a:r>
              <a:rPr lang="cs-CZ" b="1" dirty="0"/>
              <a:t>330 miliard eur</a:t>
            </a:r>
            <a:r>
              <a:rPr lang="cs-CZ" dirty="0"/>
              <a:t> z fondů EU, které jsou rozděleny mezi různé regiony a investiční priority.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797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Lisabonská strategie</a:t>
            </a:r>
            <a:r>
              <a:rPr lang="cs-CZ" dirty="0"/>
              <a:t> (známá také jako </a:t>
            </a:r>
            <a:r>
              <a:rPr lang="cs-CZ" b="1" dirty="0"/>
              <a:t>Lisabonská agenda</a:t>
            </a:r>
            <a:r>
              <a:rPr lang="cs-CZ" dirty="0"/>
              <a:t>) byla ambiciózní ekonomická a sociální strategie Evropské unie, která byla přijata v roce </a:t>
            </a:r>
            <a:r>
              <a:rPr lang="cs-CZ" b="1" dirty="0"/>
              <a:t>2000</a:t>
            </a:r>
            <a:r>
              <a:rPr lang="cs-CZ" dirty="0"/>
              <a:t> na summitu v Lisabonu. Jejím hlavním cílem bylo do roku </a:t>
            </a:r>
            <a:r>
              <a:rPr lang="cs-CZ" b="1" dirty="0"/>
              <a:t>2010</a:t>
            </a:r>
            <a:r>
              <a:rPr lang="cs-CZ" dirty="0"/>
              <a:t> učinit z EU </a:t>
            </a:r>
            <a:r>
              <a:rPr lang="cs-CZ" b="1" dirty="0"/>
              <a:t>„nejdynamičtější a nejkonkurenceschopnější znalostní ekonomiku na světě“</a:t>
            </a:r>
            <a:r>
              <a:rPr lang="cs-CZ" dirty="0"/>
              <a:t>, schopno</a:t>
            </a:r>
          </a:p>
          <a:p>
            <a:r>
              <a:rPr lang="cs-CZ" dirty="0"/>
              <a:t>u udržitelného růstu, s více a lepšími pracovními místy a větší sociální soudržností.</a:t>
            </a:r>
          </a:p>
          <a:p>
            <a:endParaRPr lang="cs-CZ" dirty="0"/>
          </a:p>
          <a:p>
            <a:r>
              <a:rPr lang="cs-CZ" b="1" dirty="0"/>
              <a:t>Ekonomický růst založený na inovacích a znalostech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Podpora výzkumu, vývoje a inovací</a:t>
            </a:r>
            <a:r>
              <a:rPr lang="cs-CZ" dirty="0"/>
              <a:t>: Zvýšení investic do výzkumu a vývoje na úroveň 3 % HDP, rozvoj technologických infrastruktur a podpora výzkumných a inovačních aktivit v Evropě.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Vzdělávání a kvalifikace</a:t>
            </a:r>
            <a:r>
              <a:rPr lang="cs-CZ" dirty="0"/>
              <a:t>: Reforma vzdělávacích systémů s důrazem na </a:t>
            </a:r>
            <a:r>
              <a:rPr lang="cs-CZ" b="1" dirty="0"/>
              <a:t>celoživotní učení</a:t>
            </a:r>
            <a:r>
              <a:rPr lang="cs-CZ" dirty="0"/>
              <a:t>, rozvoj dovedností odpovídajících potřebám moderní ekonomiky, podpora mobility studentů a odborníků (např. program </a:t>
            </a:r>
            <a:r>
              <a:rPr lang="cs-CZ" b="1" dirty="0"/>
              <a:t>Erasmus</a:t>
            </a:r>
            <a:r>
              <a:rPr lang="cs-CZ" dirty="0"/>
              <a:t>).</a:t>
            </a:r>
          </a:p>
          <a:p>
            <a:r>
              <a:rPr lang="cs-CZ" b="1" dirty="0"/>
              <a:t>Zlepšení konkurenceschopnosti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Deregulace a liberalizace trhů</a:t>
            </a:r>
            <a:r>
              <a:rPr lang="cs-CZ" dirty="0"/>
              <a:t>: Zjednodušení právního a administrativního rámce pro podnikání, otevření trhů v sektorech jako telekomunikace, energetika a doprava, s cílem zvýšit konkurenci a efektivitu.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Podpora malých a středních podniků (MSP)</a:t>
            </a:r>
            <a:r>
              <a:rPr lang="cs-CZ" dirty="0"/>
              <a:t>: Zlepšení přístupu k financování pro MSP, snižování byrokracie a podpora jejich inovativních aktivit.</a:t>
            </a:r>
          </a:p>
          <a:p>
            <a:r>
              <a:rPr lang="cs-CZ" b="1" dirty="0"/>
              <a:t>Zaměstnanost a sociální soudržnost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Vytváření nových pracovních míst</a:t>
            </a:r>
            <a:r>
              <a:rPr lang="cs-CZ" dirty="0"/>
              <a:t>: Lisabonská strategie si stanovila za cíl dosáhnout 70% míry zaměstnanosti v EU (včetně 60% míry zaměstnanosti žen a 50% zaměstnanosti starších pracovníků) prostřednictvím podpory růstu a rozvoje pracovních příležitostí.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Flexibilita pracovního trhu</a:t>
            </a:r>
            <a:r>
              <a:rPr lang="cs-CZ" dirty="0"/>
              <a:t>: Podpora politik zvyšujících flexibilitu pracovního trhu (tzv. </a:t>
            </a:r>
            <a:r>
              <a:rPr lang="cs-CZ" b="1" dirty="0" err="1"/>
              <a:t>flexicurity</a:t>
            </a:r>
            <a:r>
              <a:rPr lang="cs-CZ" dirty="0"/>
              <a:t>) – kombinace flexibility pracovního trhu s bezpečností pro zaměstnance v podobě sociálních jistot a ochrany práv pracovníků.</a:t>
            </a:r>
          </a:p>
          <a:p>
            <a:r>
              <a:rPr lang="cs-CZ" b="1" dirty="0"/>
              <a:t>Udržitelný rozvoj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Ochrana životního prostředí</a:t>
            </a:r>
            <a:r>
              <a:rPr lang="cs-CZ" dirty="0"/>
              <a:t>: Zvýšení úsilí v oblasti udržitelnosti a ochrany životního prostředí, podpora energetické účinnosti, rozvoj obnovitelných zdrojů energie a opatření pro zmírnění dopadů změny klimatu.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Sociální dimenze růstu</a:t>
            </a:r>
            <a:r>
              <a:rPr lang="cs-CZ" dirty="0"/>
              <a:t>: Podpora </a:t>
            </a:r>
            <a:r>
              <a:rPr lang="cs-CZ" b="1" dirty="0"/>
              <a:t>sociálního začlenění</a:t>
            </a:r>
            <a:r>
              <a:rPr lang="cs-CZ" dirty="0"/>
              <a:t>, boj proti chudobě a nerovnostem, zlepšení přístupu k veřejným službám (např. zdravotnictví a vzdělání).</a:t>
            </a:r>
          </a:p>
          <a:p>
            <a:r>
              <a:rPr lang="cs-CZ" b="1" dirty="0"/>
              <a:t>Modernizace evropského sociálního modelu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Posílení sociální soudržnosti a modernizace </a:t>
            </a:r>
            <a:r>
              <a:rPr lang="cs-CZ" b="1" dirty="0"/>
              <a:t>sociálních systémů</a:t>
            </a:r>
            <a:r>
              <a:rPr lang="cs-CZ" dirty="0"/>
              <a:t> s důrazem na zajištění finanční udržitelnosti penzijních, zdravotních a sociálních systémů v kontextu stárnutí populace.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897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cs-CZ" b="1" dirty="0"/>
              <a:t>inkluzivní Inteligentní růst</a:t>
            </a:r>
            <a:r>
              <a:rPr lang="cs-CZ" dirty="0"/>
              <a:t> (</a:t>
            </a:r>
            <a:r>
              <a:rPr lang="cs-CZ" i="1" dirty="0"/>
              <a:t>Smart </a:t>
            </a:r>
            <a:r>
              <a:rPr lang="cs-CZ" i="1" dirty="0" err="1"/>
              <a:t>Growth</a:t>
            </a:r>
            <a:r>
              <a:rPr lang="cs-CZ" dirty="0"/>
              <a:t>)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/>
              <a:t>Podpora </a:t>
            </a:r>
            <a:r>
              <a:rPr lang="cs-CZ" b="1" dirty="0"/>
              <a:t>inovací, výzkumu a vývoje</a:t>
            </a:r>
            <a:r>
              <a:rPr lang="cs-CZ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/>
              <a:t>Zlepšení vzdělávacích systémů a posílení digitálních dovedností.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/>
              <a:t>Rozvoj digitální ekonomiky a širší přístup k informačním technologiím.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Udržitelný růst</a:t>
            </a:r>
            <a:r>
              <a:rPr lang="cs-CZ" dirty="0"/>
              <a:t> (</a:t>
            </a:r>
            <a:r>
              <a:rPr lang="cs-CZ" i="1" dirty="0" err="1"/>
              <a:t>Sustainable</a:t>
            </a:r>
            <a:r>
              <a:rPr lang="cs-CZ" i="1" dirty="0"/>
              <a:t> </a:t>
            </a:r>
            <a:r>
              <a:rPr lang="cs-CZ" i="1" dirty="0" err="1"/>
              <a:t>Growth</a:t>
            </a:r>
            <a:r>
              <a:rPr lang="cs-CZ" dirty="0"/>
              <a:t>)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/>
              <a:t>Přechod k </a:t>
            </a:r>
            <a:r>
              <a:rPr lang="cs-CZ" b="1" dirty="0"/>
              <a:t>nízkouhlíkové a efektivní ekonomice</a:t>
            </a:r>
            <a:r>
              <a:rPr lang="cs-CZ" dirty="0"/>
              <a:t>: Zahrnuje podporu obnovitelných zdrojů energie, snižování emisí skleníkových plynů a zlepšení energetické efektivity.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/>
              <a:t>Investice do modernizace průmyslu a zajištění udržitelného rozvoje v souladu s ochranou životního prostředí.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Inkluzivní růst</a:t>
            </a:r>
            <a:r>
              <a:rPr lang="cs-CZ" dirty="0"/>
              <a:t> (</a:t>
            </a:r>
            <a:r>
              <a:rPr lang="cs-CZ" i="1" dirty="0" err="1"/>
              <a:t>Inclusive</a:t>
            </a:r>
            <a:r>
              <a:rPr lang="cs-CZ" i="1" dirty="0"/>
              <a:t> </a:t>
            </a:r>
            <a:r>
              <a:rPr lang="cs-CZ" i="1" dirty="0" err="1"/>
              <a:t>Growth</a:t>
            </a:r>
            <a:r>
              <a:rPr lang="cs-CZ" dirty="0"/>
              <a:t>)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/>
              <a:t>Zvýšení </a:t>
            </a:r>
            <a:r>
              <a:rPr lang="cs-CZ" b="1" dirty="0"/>
              <a:t>zaměstnanosti a sociální soudržnosti</a:t>
            </a:r>
            <a:r>
              <a:rPr lang="cs-CZ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/>
              <a:t>Snižování chudoby, zlepšení přístupu na pracovní trh a boj proti sociálním nerovnostem.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/>
              <a:t>Podpora sociálního začleňování prostřednictvím modernizace systémů sociální ochrany a zdravotní péče.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81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Hodnocení a výzvy:</a:t>
            </a:r>
          </a:p>
          <a:p>
            <a:r>
              <a:rPr lang="cs-CZ" dirty="0"/>
              <a:t>Ačkoliv strategie Evropa 2020 přinesla pokrok v oblasti zaměstnanosti, inovací a klimatické politiky, některé cíle nebyly zcela splněny. Například snížení chudoby zůstalo problematické, zejména v důsledku hospodářské krize a nerovnoměrného zotavení mezi jednotlivými členskými státy.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59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Robert </a:t>
            </a:r>
            <a:r>
              <a:rPr lang="cs-CZ" dirty="0" err="1"/>
              <a:t>Schuman</a:t>
            </a:r>
            <a:r>
              <a:rPr lang="cs-CZ" dirty="0"/>
              <a:t>: Otec Evropy</a:t>
            </a:r>
          </a:p>
          <a:p>
            <a:r>
              <a:rPr lang="cs-CZ" dirty="0"/>
              <a:t>Muž za deklarací, Robert </a:t>
            </a:r>
            <a:r>
              <a:rPr lang="cs-CZ" dirty="0" err="1"/>
              <a:t>Schuman</a:t>
            </a:r>
            <a:r>
              <a:rPr lang="cs-CZ" dirty="0"/>
              <a:t>, byl původem Němec, ale v roce 1919 se po návratu Alsaska-Lotrinska do Francie stal francouzským občanem.</a:t>
            </a:r>
          </a:p>
          <a:p>
            <a:endParaRPr lang="cs-CZ" dirty="0"/>
          </a:p>
          <a:p>
            <a:r>
              <a:rPr lang="cs-CZ" dirty="0"/>
              <a:t>Když druhá světová válka začala, </a:t>
            </a:r>
            <a:r>
              <a:rPr lang="cs-CZ" dirty="0" err="1"/>
              <a:t>Schuman</a:t>
            </a:r>
            <a:r>
              <a:rPr lang="cs-CZ" dirty="0"/>
              <a:t> byl nižší ministr ve francouzské vládě.</a:t>
            </a:r>
          </a:p>
          <a:p>
            <a:endParaRPr lang="cs-CZ" dirty="0"/>
          </a:p>
          <a:p>
            <a:r>
              <a:rPr lang="cs-CZ" dirty="0"/>
              <a:t>Během války se stal aktivním ve francouzském odboji a byl zajat. Těsně unikl deportaci do koncentračního tábora </a:t>
            </a:r>
            <a:r>
              <a:rPr lang="cs-CZ" dirty="0" err="1"/>
              <a:t>Dachau</a:t>
            </a:r>
            <a:r>
              <a:rPr lang="cs-CZ" dirty="0"/>
              <a:t> a další tři roky se skrýval ve Francii.</a:t>
            </a:r>
          </a:p>
          <a:p>
            <a:endParaRPr lang="cs-CZ" dirty="0"/>
          </a:p>
          <a:p>
            <a:r>
              <a:rPr lang="cs-CZ" dirty="0"/>
              <a:t>Po válce se vrátil do národní politiky a zastával řadu nejvyšších funkcí: nejprve jako ministr financí, jako předseda vlády v roce 1947, jako ministr zahraničí v letech 1948-1952 a poté jako ministr spravedlnosti v letech 1955-56.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986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Zelená dohoda kombinuje environmentální, hospodářské a sociální cíle s cílem vytvořit ekonomiku, která bude ekologičtější, odolnější a inkluzivnější.</a:t>
            </a:r>
          </a:p>
          <a:p>
            <a:r>
              <a:rPr lang="cs-CZ" b="1" dirty="0"/>
              <a:t>Klimatická neutralita do roku 2050</a:t>
            </a:r>
            <a:br>
              <a:rPr lang="cs-CZ" dirty="0"/>
            </a:br>
            <a:r>
              <a:rPr lang="cs-CZ" dirty="0"/>
              <a:t>EU si klade za cíl být do roku 2050 </a:t>
            </a:r>
            <a:r>
              <a:rPr lang="cs-CZ" b="1" dirty="0"/>
              <a:t>prvním klimaticky neutrálním kontinentem</a:t>
            </a:r>
            <a:r>
              <a:rPr lang="cs-CZ" dirty="0"/>
              <a:t>, což znamená, že bude produkovat nulové čisté emise skleníkových plynů. Tento cíl zahrnuje snižování emisí ve všech odvětvích ekonomiky, včetně energetiky, průmyslu, dopravy a zemědělství.</a:t>
            </a:r>
          </a:p>
          <a:p>
            <a:r>
              <a:rPr lang="cs-CZ" b="1" dirty="0"/>
              <a:t>Snížení emisí do roku 2030</a:t>
            </a:r>
            <a:br>
              <a:rPr lang="cs-CZ" dirty="0"/>
            </a:br>
            <a:r>
              <a:rPr lang="cs-CZ" dirty="0"/>
              <a:t>Pro dosažení dlouhodobého cíle klimatické neutrality stanovila EU ambiciózní </a:t>
            </a:r>
            <a:r>
              <a:rPr lang="cs-CZ" dirty="0" err="1"/>
              <a:t>mezicíl</a:t>
            </a:r>
            <a:r>
              <a:rPr lang="cs-CZ" dirty="0"/>
              <a:t>: do roku </a:t>
            </a:r>
            <a:r>
              <a:rPr lang="cs-CZ" b="1" dirty="0"/>
              <a:t>2030 snížit emise skleníkových plynů alespoň o 55 %</a:t>
            </a:r>
            <a:r>
              <a:rPr lang="cs-CZ" dirty="0"/>
              <a:t> oproti úrovním z roku 1990. Tento cíl byl přijat jako součást klimatického zákona EU.</a:t>
            </a:r>
          </a:p>
          <a:p>
            <a:r>
              <a:rPr lang="cs-CZ" b="1" dirty="0"/>
              <a:t>Ochrana biodiverzity a obnova přírodních ekosystémů</a:t>
            </a:r>
            <a:br>
              <a:rPr lang="cs-CZ" dirty="0"/>
            </a:br>
            <a:r>
              <a:rPr lang="cs-CZ" dirty="0"/>
              <a:t>Zelená dohoda podporuje ochranu přírody a biodiverzity a zahrnuje opatření na ochranu ohrožených druhů, obnovu poškozených ekosystémů a zvýšení plochy chráněných území na souši i v mořích.</a:t>
            </a:r>
          </a:p>
          <a:p>
            <a:r>
              <a:rPr lang="cs-CZ" b="1" dirty="0"/>
              <a:t>Cirkulární ekonomika</a:t>
            </a:r>
            <a:br>
              <a:rPr lang="cs-CZ" dirty="0"/>
            </a:br>
            <a:r>
              <a:rPr lang="cs-CZ" dirty="0"/>
              <a:t>Podpora přechodu od lineárního ekonomického modelu (</a:t>
            </a:r>
            <a:r>
              <a:rPr lang="cs-CZ" i="1" dirty="0"/>
              <a:t>výroba, spotřeba, odpad</a:t>
            </a:r>
            <a:r>
              <a:rPr lang="cs-CZ" dirty="0"/>
              <a:t>) k </a:t>
            </a:r>
            <a:r>
              <a:rPr lang="cs-CZ" b="1" dirty="0"/>
              <a:t>cirkulární ekonomice</a:t>
            </a:r>
            <a:r>
              <a:rPr lang="cs-CZ" dirty="0"/>
              <a:t>, která snižuje produkci odpadu a podporuje opětovné využití materiálů a výrobků. EU si klade za cíl zlepšit recyklaci, minimalizovat odpad a přeměnit odvětví jako je textilní průmysl, elektronika a plasty.</a:t>
            </a:r>
          </a:p>
          <a:p>
            <a:r>
              <a:rPr lang="cs-CZ" b="1" dirty="0"/>
              <a:t>Čistá energie a energetická transformace</a:t>
            </a:r>
            <a:br>
              <a:rPr lang="cs-CZ" dirty="0"/>
            </a:br>
            <a:r>
              <a:rPr lang="cs-CZ" dirty="0"/>
              <a:t>Podpora přechodu k </a:t>
            </a:r>
            <a:r>
              <a:rPr lang="cs-CZ" b="1" dirty="0"/>
              <a:t>obnovitelným zdrojům energie</a:t>
            </a:r>
            <a:r>
              <a:rPr lang="cs-CZ" dirty="0"/>
              <a:t> a zvýšení energetické účinnosti. Zelená dohoda podporuje investice do energie z větru, solární energie, vodíku a dalších nízkouhlíkových technologií. Součástí tohoto cíle je také postupné </a:t>
            </a:r>
            <a:r>
              <a:rPr lang="cs-CZ" b="1" dirty="0"/>
              <a:t>odstavení uhelných elektráren</a:t>
            </a:r>
            <a:r>
              <a:rPr lang="cs-CZ" dirty="0"/>
              <a:t>.</a:t>
            </a:r>
          </a:p>
          <a:p>
            <a:r>
              <a:rPr lang="cs-CZ" b="1" dirty="0"/>
              <a:t>Udržitelné zemědělství a potravinový systém</a:t>
            </a:r>
            <a:br>
              <a:rPr lang="cs-CZ" dirty="0"/>
            </a:br>
            <a:r>
              <a:rPr lang="cs-CZ" dirty="0"/>
              <a:t>Zelená dohoda zahrnuje strategii </a:t>
            </a:r>
            <a:r>
              <a:rPr lang="cs-CZ" b="1" dirty="0"/>
              <a:t>„Z farmy na vidličku“</a:t>
            </a:r>
            <a:r>
              <a:rPr lang="cs-CZ" dirty="0"/>
              <a:t>, která podporuje udržitelné zemědělské postupy, zlepšuje kvalitu potravin a snižuje ekologickou stopu evropského zemědělství. Cílem je snížit používání pesticidů, hnojiv a antimikrobiálních látek a podpořit ekologické zemědělství.</a:t>
            </a:r>
          </a:p>
          <a:p>
            <a:r>
              <a:rPr lang="cs-CZ" b="1" dirty="0"/>
              <a:t>Udržitelná doprava</a:t>
            </a:r>
            <a:br>
              <a:rPr lang="cs-CZ" dirty="0"/>
            </a:br>
            <a:r>
              <a:rPr lang="cs-CZ" dirty="0"/>
              <a:t>Podpora rozvoje </a:t>
            </a:r>
            <a:r>
              <a:rPr lang="cs-CZ" b="1" dirty="0"/>
              <a:t>čisté mobility</a:t>
            </a:r>
            <a:r>
              <a:rPr lang="cs-CZ" dirty="0"/>
              <a:t>, která zahrnuje rozšíření elektromobility, investice do ekologických dopravních prostředků a infrastruktury (např. elektrické nabíjecí stanice) a podpora veřejné dopravy. Záměrem je snížit emise z dopravy, která představuje významný zdroj skleníkových plynů.</a:t>
            </a:r>
          </a:p>
          <a:p>
            <a:r>
              <a:rPr lang="cs-CZ" b="1" dirty="0"/>
              <a:t>Zelené investice a financování</a:t>
            </a:r>
            <a:br>
              <a:rPr lang="cs-CZ" dirty="0"/>
            </a:br>
            <a:r>
              <a:rPr lang="cs-CZ" dirty="0"/>
              <a:t>Pro dosažení cílů Zelené dohody je potřeba značné finanční podpory. EU zřídila </a:t>
            </a:r>
            <a:r>
              <a:rPr lang="cs-CZ" b="1" dirty="0"/>
              <a:t>Fond pro spravedlivou transformaci</a:t>
            </a:r>
            <a:r>
              <a:rPr lang="cs-CZ" dirty="0"/>
              <a:t> (Just </a:t>
            </a:r>
            <a:r>
              <a:rPr lang="cs-CZ" dirty="0" err="1"/>
              <a:t>Transition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), který pomáhá regionům a průmyslovým odvětvím nejvíce zasaženým přechodem na zelenou ekonomiku. Celkově by mělo být mobilizováno více než </a:t>
            </a:r>
            <a:r>
              <a:rPr lang="cs-CZ" b="1" dirty="0"/>
              <a:t>1 bilion eur</a:t>
            </a:r>
            <a:r>
              <a:rPr lang="cs-CZ" dirty="0"/>
              <a:t> na podporu ekologických investic.</a:t>
            </a:r>
          </a:p>
          <a:p>
            <a:r>
              <a:rPr lang="cs-CZ" b="1" dirty="0"/>
              <a:t>Sociální inkluze a spravedlivá transformace</a:t>
            </a:r>
            <a:br>
              <a:rPr lang="cs-CZ" dirty="0"/>
            </a:br>
            <a:r>
              <a:rPr lang="cs-CZ" dirty="0"/>
              <a:t>Klíčovým aspektem Zelené dohody je zajištění, aby </a:t>
            </a:r>
            <a:r>
              <a:rPr lang="cs-CZ" b="1" dirty="0"/>
              <a:t>ekologická transformace</a:t>
            </a:r>
            <a:r>
              <a:rPr lang="cs-CZ" dirty="0"/>
              <a:t> byla spravedlivá a nikdo nebyl opomenut. To zahrnuje podporu pracovníků v tradičních průmyslových odvětvích (např. v těžebním průmyslu) a zajištění nových pracovních příležitostí v zelené ekonomice.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26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Implementace Zelené dohody vyžaduje koordinaci mezi členskými státy a podstatné investice. Některé sektory (např. průmysl a energetika) budou čelit náročným změnám, což může vést k odporu v regionech silně závislých na fosilních palivech. Navíc musí být zajištěno, že přechod bude </a:t>
            </a:r>
            <a:r>
              <a:rPr lang="cs-CZ" b="1" dirty="0"/>
              <a:t>sociálně spravedlivý</a:t>
            </a:r>
            <a:r>
              <a:rPr lang="cs-CZ" dirty="0"/>
              <a:t> a nepovede ke ztrátě pracovních míst nebo sociálním nerovnostem.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48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868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období 2007-2013 bylo Nařízení Rady (ES) č. 1083/2006 z 11. července 2006 o obecných ustanoveních o Evropském fondu pro regionální rozvoj, Evropském sociálním fondu a Fondu soudržnosti, tzv. Obecné nařízení, a dále nařízení k jednotlivým fondům a nařízení o Evropském seskupení pro územní spolupráci (ESÚS).</a:t>
            </a:r>
          </a:p>
          <a:p>
            <a:endParaRPr lang="cs-CZ" dirty="0"/>
          </a:p>
          <a:p>
            <a:r>
              <a:rPr lang="cs-CZ" dirty="0"/>
              <a:t>EU má komplexní legislativní proces, do kterého jsou zapojeny hlavní instituce, včetně </a:t>
            </a:r>
            <a:r>
              <a:rPr lang="cs-CZ" b="1" dirty="0"/>
              <a:t>Evropské komise</a:t>
            </a:r>
            <a:r>
              <a:rPr lang="cs-CZ" dirty="0"/>
              <a:t>, </a:t>
            </a:r>
            <a:r>
              <a:rPr lang="cs-CZ" b="1" dirty="0"/>
              <a:t>Evropského parlamentu</a:t>
            </a:r>
            <a:r>
              <a:rPr lang="cs-CZ" dirty="0"/>
              <a:t> a </a:t>
            </a:r>
            <a:r>
              <a:rPr lang="cs-CZ" b="1" dirty="0"/>
              <a:t>Rady EU</a:t>
            </a:r>
            <a:r>
              <a:rPr lang="cs-CZ" dirty="0"/>
              <a:t>. Legislativní návrhy předkládá Evropská komise a poté jsou projednány a schváleny Parlamentem a Radou.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08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Byla podepsána souběžně s druhou smlouvou, která zřídila </a:t>
            </a:r>
            <a:r>
              <a:rPr lang="cs-CZ" b="0" i="0" strike="noStrike" dirty="0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3"/>
              </a:rPr>
              <a:t>Evropské společenství pro atomovou energii (Euratom)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97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Maastrichtská smlouva, oficiálně známá jako Smlouva o Evropské unii, je klíčovým dokumentem, který položil základy Evropské unie (EU) a významně posílil evropskou integraci. Zde jsou hlavní body této smlouvy: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effectLst/>
              </a:rPr>
              <a:t>Založení Evropské unie</a:t>
            </a:r>
            <a:r>
              <a:rPr lang="cs-CZ" dirty="0">
                <a:effectLst/>
              </a:rPr>
              <a:t>: Smlouva formálně vytvořila Evropskou unii a zavedla strukturu tří pilířů: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b="1" dirty="0">
                <a:effectLst/>
              </a:rPr>
              <a:t>První pilíř</a:t>
            </a:r>
            <a:r>
              <a:rPr lang="cs-CZ" dirty="0">
                <a:effectLst/>
              </a:rPr>
              <a:t>: Evropská společenství (hospodářská a měnová unie).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b="1" dirty="0">
                <a:effectLst/>
              </a:rPr>
              <a:t>Druhý pilíř</a:t>
            </a:r>
            <a:r>
              <a:rPr lang="cs-CZ" dirty="0">
                <a:effectLst/>
              </a:rPr>
              <a:t>: Společná zahraniční a bezpečnostní politika.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b="1" dirty="0">
                <a:effectLst/>
                <a:hlinkClick r:id="rId3"/>
              </a:rPr>
              <a:t>Třetí pilíř</a:t>
            </a:r>
            <a:r>
              <a:rPr lang="cs-CZ" dirty="0">
                <a:effectLst/>
                <a:hlinkClick r:id="rId3"/>
              </a:rPr>
              <a:t>: Spolupráce v oblasti spravedlnosti a vnitřních věcí</a:t>
            </a:r>
            <a:r>
              <a:rPr lang="cs-CZ" baseline="30000" dirty="0">
                <a:effectLst/>
                <a:hlinkClick r:id="rId3"/>
              </a:rPr>
              <a:t>1</a:t>
            </a:r>
            <a:r>
              <a:rPr lang="cs-CZ" baseline="30000" dirty="0">
                <a:effectLst/>
                <a:hlinkClick r:id="rId4"/>
              </a:rPr>
              <a:t>2</a:t>
            </a:r>
            <a:r>
              <a:rPr lang="cs-CZ" dirty="0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effectLst/>
                <a:hlinkClick r:id="rId3"/>
              </a:rPr>
              <a:t>Jednotná měna (euro)</a:t>
            </a:r>
            <a:r>
              <a:rPr lang="cs-CZ" dirty="0">
                <a:effectLst/>
                <a:hlinkClick r:id="rId3"/>
              </a:rPr>
              <a:t>: Smlouva stanovila plán pro zavedení jednotné měny, eura, a vytvořila konvergenční kritéria, která musí členské státy splnit, aby mohly euro přijmout</a:t>
            </a:r>
            <a:r>
              <a:rPr lang="cs-CZ" baseline="30000" dirty="0">
                <a:effectLst/>
                <a:hlinkClick r:id="rId4"/>
              </a:rPr>
              <a:t>2</a:t>
            </a:r>
            <a:r>
              <a:rPr lang="cs-CZ" dirty="0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effectLst/>
                <a:hlinkClick r:id="rId3"/>
              </a:rPr>
              <a:t>Evropské občanství</a:t>
            </a:r>
            <a:r>
              <a:rPr lang="cs-CZ" dirty="0">
                <a:effectLst/>
                <a:hlinkClick r:id="rId3"/>
              </a:rPr>
              <a:t>: Zavedla koncept evropského občanství, které umožňuje občanům EU volně se pohybovat a pobývat v jakémkoliv členském státě</a:t>
            </a:r>
            <a:r>
              <a:rPr lang="cs-CZ" baseline="30000" dirty="0">
                <a:effectLst/>
                <a:hlinkClick r:id="rId4"/>
              </a:rPr>
              <a:t>2</a:t>
            </a:r>
            <a:r>
              <a:rPr lang="cs-CZ" dirty="0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effectLst/>
                <a:hlinkClick r:id="rId3"/>
              </a:rPr>
              <a:t>Posílení pravomocí Evropského parlamentu</a:t>
            </a:r>
            <a:r>
              <a:rPr lang="cs-CZ" dirty="0">
                <a:effectLst/>
                <a:hlinkClick r:id="rId3"/>
              </a:rPr>
              <a:t>: Smlouva rozšířila pravomoci Evropského parlamentu a zavedla hlasování kvalifikovanou většinou v Radě</a:t>
            </a:r>
            <a:r>
              <a:rPr lang="cs-CZ" baseline="30000" dirty="0">
                <a:effectLst/>
                <a:hlinkClick r:id="rId3"/>
              </a:rPr>
              <a:t>1</a:t>
            </a:r>
            <a:r>
              <a:rPr lang="cs-CZ" dirty="0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effectLst/>
                <a:hlinkClick r:id="rId3"/>
              </a:rPr>
              <a:t>Princip subsidiarity</a:t>
            </a:r>
            <a:r>
              <a:rPr lang="cs-CZ" dirty="0">
                <a:effectLst/>
                <a:hlinkClick r:id="rId3"/>
              </a:rPr>
              <a:t>: Zavedla princip subsidiarity, který zajišťuje, že rozhodnutí jsou přijímána co nejblíže občanům</a:t>
            </a:r>
            <a:r>
              <a:rPr lang="cs-CZ" baseline="30000" dirty="0">
                <a:effectLst/>
                <a:hlinkClick r:id="rId3"/>
              </a:rPr>
              <a:t>1</a:t>
            </a:r>
            <a:r>
              <a:rPr lang="cs-CZ" dirty="0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effectLst/>
                <a:hlinkClick r:id="rId3"/>
              </a:rPr>
              <a:t>Společná zahraniční a bezpečnostní politika</a:t>
            </a:r>
            <a:r>
              <a:rPr lang="cs-CZ" dirty="0">
                <a:effectLst/>
                <a:hlinkClick r:id="rId3"/>
              </a:rPr>
              <a:t>: Ustavení jednotné zahraniční a bezpečnostní politiky s cílem chránit společné hodnoty a zájmy EU</a:t>
            </a:r>
            <a:r>
              <a:rPr lang="cs-CZ" baseline="30000" dirty="0">
                <a:effectLst/>
                <a:hlinkClick r:id="rId4"/>
              </a:rPr>
              <a:t>2</a:t>
            </a:r>
            <a:r>
              <a:rPr lang="cs-CZ" dirty="0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b="1" dirty="0">
                <a:effectLst/>
                <a:hlinkClick r:id="rId4"/>
              </a:rPr>
              <a:t>Spolupráce v oblasti spravedlnosti a vnitřních věcí</a:t>
            </a:r>
            <a:r>
              <a:rPr lang="cs-CZ" dirty="0">
                <a:effectLst/>
                <a:hlinkClick r:id="rId4"/>
              </a:rPr>
              <a:t>: Posílení spolupráce v oblasti spravedlnosti a vnitřních věcí s cílem zajistit bezpečnost evropských občanů</a:t>
            </a:r>
            <a:r>
              <a:rPr lang="cs-CZ" baseline="30000" dirty="0">
                <a:effectLst/>
                <a:hlinkClick r:id="rId4"/>
              </a:rPr>
              <a:t>2</a:t>
            </a:r>
            <a:r>
              <a:rPr lang="cs-CZ" dirty="0">
                <a:effectLst/>
              </a:rPr>
              <a:t>.</a:t>
            </a:r>
          </a:p>
          <a:p>
            <a:br>
              <a:rPr lang="cs-CZ" b="0" i="0" dirty="0">
                <a:effectLst/>
                <a:latin typeface="-apple-system"/>
                <a:hlinkClick r:id="rId4"/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16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Migrace a uprchlická krize</a:t>
            </a:r>
            <a:r>
              <a:rPr lang="cs-CZ" dirty="0"/>
              <a:t>: Stále přetrvává problém nelegální migrace, zejména na jihu Evropy. Mnohé země, jako Řecko, Itálie nebo Španělsko, čelí zvýšenému počtu přicházejících migrantů, což způsobuje politické i sociální napětí. Evropské státy se obtížně shodují na společném řešení této otázky.</a:t>
            </a:r>
          </a:p>
          <a:p>
            <a:r>
              <a:rPr lang="cs-CZ" b="1" dirty="0"/>
              <a:t>Energetická krize</a:t>
            </a:r>
            <a:r>
              <a:rPr lang="cs-CZ" dirty="0"/>
              <a:t>: Konflikt na Ukrajině a následné sankce proti Rusku vedly k energetické krizi, která způsobila prudké zvýšení cen energií. EU se snaží snížit svou závislost na ruském plynu a ropě, což vyžaduje velké investice do alternativních zdrojů energie.</a:t>
            </a:r>
          </a:p>
          <a:p>
            <a:r>
              <a:rPr lang="cs-CZ" b="1" dirty="0"/>
              <a:t>Ekonomické nerovnosti</a:t>
            </a:r>
            <a:r>
              <a:rPr lang="cs-CZ" dirty="0"/>
              <a:t>: Různé regiony EU jsou na ekonomické úrovni rozdílné. Jih a východ Evropy jsou méně rozvinuté než západní a severní země. To vytváří tlaky na soudržnost a solidaritu v rámci EU, zejména při rozdělování fondů a rozpočtových prostředků.</a:t>
            </a:r>
          </a:p>
          <a:p>
            <a:r>
              <a:rPr lang="cs-CZ" b="1" dirty="0"/>
              <a:t>Vztahy s vnějšími mocnostmi</a:t>
            </a:r>
            <a:r>
              <a:rPr lang="cs-CZ" dirty="0"/>
              <a:t>: EU se potýká s výzvami při jednáních s velkými mocnostmi, jako jsou USA, Čína a Rusko. Například sankce vůči Rusku po jeho invazi na Ukrajinu, rostoucí vliv Číny a obchodní vztahy s USA jsou klíčová témata zahraniční politiky EU.</a:t>
            </a:r>
          </a:p>
          <a:p>
            <a:r>
              <a:rPr lang="cs-CZ" b="1" dirty="0"/>
              <a:t>Klimatické změny</a:t>
            </a:r>
            <a:r>
              <a:rPr lang="cs-CZ" dirty="0"/>
              <a:t>: EU se zavázala k přechodu na zelenou ekonomiku a snižování emisí skleníkových plynů. Avšak implementace Zelené dohody (Green </a:t>
            </a:r>
            <a:r>
              <a:rPr lang="cs-CZ" dirty="0" err="1"/>
              <a:t>Deal</a:t>
            </a:r>
            <a:r>
              <a:rPr lang="cs-CZ" dirty="0"/>
              <a:t>) vyžaduje obrovské změny ve výrobě, energetice a dopravě, což vyvolává kontroverze a střet zájmů mezi členskými státy.</a:t>
            </a:r>
          </a:p>
          <a:p>
            <a:r>
              <a:rPr lang="cs-CZ" b="1" dirty="0"/>
              <a:t>Nárůst populismu a euroskepticismu</a:t>
            </a:r>
            <a:r>
              <a:rPr lang="cs-CZ" dirty="0"/>
              <a:t>: Některé země EU zažívají vzestup populistických stran, které kritizují politiku Bruselu a podporují snížení vlivu EU na národní úrovni. To zpochybňuje jednotu a budoucí směřování Evropské unie.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929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Vstup těchto zemí do EU závisí na jejich schopnosti provádět potřebné reformy a přizpůsobit své právní, ekonomické a politické systémy standardům EU. Proces přistoupení může trvat mnoho let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95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Eurostat</a:t>
            </a:r>
            <a:r>
              <a:rPr lang="cs-CZ" dirty="0"/>
              <a:t> – evropský statistický úřad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11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 ČR existuje celkem </a:t>
            </a:r>
            <a:r>
              <a:rPr lang="cs-CZ" b="1" dirty="0"/>
              <a:t>8 regionů soudržnosti</a:t>
            </a:r>
            <a:r>
              <a:rPr lang="cs-CZ" dirty="0"/>
              <a:t> na úrovni NUTS 2: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Praha</a:t>
            </a:r>
            <a:r>
              <a:rPr lang="cs-CZ" dirty="0"/>
              <a:t> (hlavní město)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Střední Čechy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b="1" dirty="0"/>
              <a:t>Jihozápad</a:t>
            </a:r>
            <a:r>
              <a:rPr lang="cs-CZ" dirty="0"/>
              <a:t> (Plzeňský a Jihočeský kraj)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Severozápad</a:t>
            </a:r>
            <a:r>
              <a:rPr lang="cs-CZ" dirty="0"/>
              <a:t> (Karlovarský a Ústecký kraj)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Severovýchod</a:t>
            </a:r>
            <a:r>
              <a:rPr lang="cs-CZ" dirty="0"/>
              <a:t> (Liberecký, Královéhradecký a Pardubický kraj)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Jihovýchod</a:t>
            </a:r>
            <a:r>
              <a:rPr lang="cs-CZ" dirty="0"/>
              <a:t> (Kraj Vysočina a Jihomoravský kraj)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Střední Morava</a:t>
            </a:r>
            <a:r>
              <a:rPr lang="cs-CZ" dirty="0"/>
              <a:t> (Olomoucký a Zlínský kraj)</a:t>
            </a:r>
          </a:p>
          <a:p>
            <a:pPr>
              <a:buFont typeface="+mj-lt"/>
              <a:buAutoNum type="arabicPeriod"/>
            </a:pPr>
            <a:r>
              <a:rPr lang="cs-CZ" b="1" dirty="0" err="1"/>
              <a:t>Moravskoslezsko</a:t>
            </a:r>
            <a:r>
              <a:rPr lang="cs-CZ" dirty="0"/>
              <a:t> (Moravskoslezský kraj)</a:t>
            </a:r>
          </a:p>
          <a:p>
            <a:r>
              <a:rPr lang="cs-CZ" dirty="0"/>
              <a:t>Každý z těchto regionů má vlastní strategii rozvoje a získává prostředky z evropských fondů na podporu regionálního rozvoje, infrastruktury, zaměstnanosti a dalších oblastí s cílem snížit rozdíly mezi jednotlivými regiony v ČR i v rámci celé EU.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71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Podle zařazení do jednotlivých kategorií je stanovována rozdílná maximální výše finanční podpory z fondů EIS pro projekty v daných regionech. Nově jsou k základnímu kritériu HDP navrhována další kritéria, která by lépe odrážela socioekonomickou situaci na místě – nezaměstnanost mladých lidí, nízkou vzdělanost, změnu klimatu nebo přijímání a začleňování migrantů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2E103-CD26-4E74-9929-CE29CE757E9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60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FBE1A-A6CF-CC33-B798-5C223B343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E8162D-FFB6-0C9B-5074-4D1E26CBA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1E6BB6-7D81-F3EE-6DD2-83F7B404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54D-528D-4D8B-804A-BD188DBBE371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119AFD-C01F-0F42-54E7-E277916F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20D81C-4C28-154E-4B98-1C283B59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EB90-ED01-4D9B-8B76-5FB5457AFD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11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95AA0-EEC9-7B91-5EC9-7CC44218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BD4626-681C-340A-E278-21E7800A2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346EA1-F6EE-7698-60DE-88173DBA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54D-528D-4D8B-804A-BD188DBBE371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2C6CF2-A1C0-042E-CC3E-FA519998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99DBE8-5F6D-C5AC-FDE8-8CE63F31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EB90-ED01-4D9B-8B76-5FB5457AFD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64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D2F384-4E8C-88C0-984B-F9CD60C86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4C4C08-7F96-33E4-AE98-A4BEFB429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E85E66-6992-3C07-146C-B8D941D7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54D-528D-4D8B-804A-BD188DBBE371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1B9DE3-A218-BBC7-FE6A-0F46C6EF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896148-7B87-7D81-488E-44F3F166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EB90-ED01-4D9B-8B76-5FB5457AFD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35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F1462-4BAD-EE40-A40D-2BA12D09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7A9A2E-65A4-89D1-2013-2BF6203BA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B2E6FC-46E6-9EB8-8934-17DF0A7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54D-528D-4D8B-804A-BD188DBBE371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CE4DFF-BB57-2574-FA42-8CFC1D8C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C23AFE-7BC7-5EDC-220F-C3A95315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EB90-ED01-4D9B-8B76-5FB5457AFD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78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10036-CC46-FC54-E272-36AC56DD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070108-0CB1-4FCD-95BF-3C635FD24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32F9AD-16E4-0CA4-7880-25BDDB9A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54D-528D-4D8B-804A-BD188DBBE371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273FA0-7980-BA6B-25D0-D5CE7BF0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F3F995-38D9-00C4-B18A-FE858611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EB90-ED01-4D9B-8B76-5FB5457AFD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83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7763D-C9C0-BF68-1DA5-209AA5EA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0DC3BE-616A-1520-DEAD-C4B352E81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114AA9-FB7F-7A36-DEA9-2D5453FD4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FFCC96-108B-4568-429F-4AA3665D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54D-528D-4D8B-804A-BD188DBBE371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764919-CCFE-2B25-AE3C-2DA40E1C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155D5B-415E-C9E7-E012-61314951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EB90-ED01-4D9B-8B76-5FB5457AFD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80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77896E-AD13-7530-409D-A2577937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BB9D70-EEE7-C346-D664-B83B2F0BB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36616F-0262-E0C6-9BB6-67398BEF3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F59AF2-652B-FF81-1CEA-696532C61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D298A1-C172-2305-120A-CE885BD7F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FB0947E-1C1B-F13D-A969-053189F6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54D-528D-4D8B-804A-BD188DBBE371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74CE220-ED88-90F8-A1CB-348A6828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C65652-BB3F-FC4C-A449-659FE2D5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EB90-ED01-4D9B-8B76-5FB5457AFD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33C32-C61B-E08E-8876-17393DB4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063508-CB36-2952-464D-6A5B46D0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54D-528D-4D8B-804A-BD188DBBE371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825A9E-BC93-3BC1-A6D9-82C68995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D8EFCC-27A1-9DFF-9CC6-CDC2F16F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EB90-ED01-4D9B-8B76-5FB5457AFD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12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8BDA6B0-BFCF-48CF-349D-334D199D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54D-528D-4D8B-804A-BD188DBBE371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3433857-4729-90F3-9F31-E1259E6D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321867-1163-D9B3-93DB-893EC579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EB90-ED01-4D9B-8B76-5FB5457AFD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65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4F64A-455F-7231-79D6-45D34403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C8658D-5720-F7C0-6F2D-7FF86722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E126F0-70DF-1B77-DDA6-C1519EFBD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457B4E-B797-C1B7-E2F2-3EEBD636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54D-528D-4D8B-804A-BD188DBBE371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75114E-020A-B7E4-9D54-0E7F4457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822BDB-A6DA-ED2E-D589-CF9311F9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EB90-ED01-4D9B-8B76-5FB5457AFD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57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EC987-2D1F-B3FB-F98F-759F83E9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163EF8F-96A8-0854-0606-0036071F0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6B2AFD-00B3-BCE7-89B5-EE9BDED6D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520AB-E346-5D50-8C55-9506482E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54D-528D-4D8B-804A-BD188DBBE371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44654A-3B1E-DB99-B9D2-6236612A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C2E132-F489-AC02-DDC6-E8EDD15B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EB90-ED01-4D9B-8B76-5FB5457AFD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85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2724F9-E879-DA4E-6F40-3D9CE8D6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4FDC59-417A-17EE-D22B-5FDB5EAA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BB2E25-3DBC-BB50-9B57-C668AE2F8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C54D-528D-4D8B-804A-BD188DBBE371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B125C3-F581-1C0E-EA05-80302CADE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078366-B45D-8707-AC49-BE0891AC2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EB90-ED01-4D9B-8B76-5FB5457AFD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ean-union.europa.eu/principles-countries-history/history-eu_c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Latin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AUTO/?uri=celex:12016ME/TX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EBC9F-7708-A0C4-B88B-8C390FCFA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Kohézní politika EU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9860D8-2D98-8F36-8894-78655595B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PaedDr. Mgr. Martin Rangl</a:t>
            </a:r>
          </a:p>
        </p:txBody>
      </p:sp>
    </p:spTree>
    <p:extLst>
      <p:ext uri="{BB962C8B-B14F-4D97-AF65-F5344CB8AC3E}">
        <p14:creationId xmlns:p14="http://schemas.microsoft.com/office/powerpoint/2010/main" val="230956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5C062-2522-9847-5330-DC18A50F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krize a BREXIT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B54A7-693B-7158-BA29-A20B95DF1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11111"/>
                </a:solidFill>
                <a:effectLst/>
                <a:latin typeface="-apple-system"/>
              </a:rPr>
              <a:t>EU čelila finanční krizi </a:t>
            </a:r>
          </a:p>
          <a:p>
            <a:r>
              <a:rPr lang="cs-CZ" b="0" i="0" dirty="0">
                <a:solidFill>
                  <a:srgbClr val="111111"/>
                </a:solidFill>
                <a:effectLst/>
                <a:latin typeface="-apple-system"/>
              </a:rPr>
              <a:t>v roce 2013 se připojilo Chorvatsko. </a:t>
            </a:r>
          </a:p>
          <a:p>
            <a:r>
              <a:rPr lang="cs-CZ" b="0" i="0" dirty="0">
                <a:effectLst/>
                <a:latin typeface="-apple-system"/>
                <a:hlinkClick r:id="rId2"/>
              </a:rPr>
              <a:t>V roce 2016 Spojené království hlasovalo pro vystoupení z EU, což se stalo skutečností v roce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58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D9FB6-2951-6A53-9712-1530A0DA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75D8DE-911A-80EE-F70E-F30E0A797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Migrace a uprchlická krize</a:t>
            </a:r>
          </a:p>
          <a:p>
            <a:r>
              <a:rPr lang="cs-CZ" dirty="0"/>
              <a:t>Energetická krize</a:t>
            </a:r>
          </a:p>
          <a:p>
            <a:r>
              <a:rPr lang="cs-CZ" dirty="0"/>
              <a:t>Ekonomické nerovnosti</a:t>
            </a:r>
          </a:p>
          <a:p>
            <a:r>
              <a:rPr lang="cs-CZ" dirty="0"/>
              <a:t>Vztahy s vnějšími mocnostmi</a:t>
            </a:r>
          </a:p>
          <a:p>
            <a:r>
              <a:rPr lang="cs-CZ" dirty="0"/>
              <a:t>Klimatické změny</a:t>
            </a:r>
          </a:p>
          <a:p>
            <a:r>
              <a:rPr lang="cs-CZ" dirty="0"/>
              <a:t>Nárůst populismu a euroskepticismu</a:t>
            </a:r>
          </a:p>
        </p:txBody>
      </p:sp>
    </p:spTree>
    <p:extLst>
      <p:ext uri="{BB962C8B-B14F-4D97-AF65-F5344CB8AC3E}">
        <p14:creationId xmlns:p14="http://schemas.microsoft.com/office/powerpoint/2010/main" val="19304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86B20-EC0F-7B1D-60BE-DD42C017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Oficiální kandidátské země na vstup do EU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41E5B3-AE06-87CA-D5B8-127344EBF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cs-CZ" b="1" dirty="0"/>
              <a:t>Albánie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b="1" dirty="0"/>
              <a:t>Černá Hora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b="1" dirty="0"/>
              <a:t>Severní Makedonie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b="1" dirty="0"/>
              <a:t>Srbsko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b="1" dirty="0"/>
              <a:t>Turecko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b="1" dirty="0"/>
              <a:t>Ukrajina</a:t>
            </a:r>
            <a:r>
              <a:rPr lang="cs-CZ" dirty="0"/>
              <a:t> (od roku 2022, v reakci na válku s Ruskem)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Moldavsko</a:t>
            </a:r>
            <a:r>
              <a:rPr lang="cs-CZ" dirty="0"/>
              <a:t> (od roku 2022)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69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7958B-7AF6-2F3A-4390-703A9FE7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Potenciální kandidáti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6656A-0FE8-E2D7-E5AF-657BB6DE5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Potenciální kandidáti jsou země, které zatím nezískaly oficiální status kandidátské země, ale směřují k přistoupení do EU a zapojují se do procesu asociačních dohod a dalších reforem.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Bosna a Hercegovina</a:t>
            </a:r>
            <a:r>
              <a:rPr lang="cs-CZ" dirty="0"/>
              <a:t> – získala doporučení pro kandidátský status v roce 2022, ale ještě musí splnit řadu podmínek.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Kosovo</a:t>
            </a:r>
            <a:r>
              <a:rPr lang="cs-CZ" dirty="0"/>
              <a:t> – zatím oficiálně nepodalo přihlášku, ale má status potenciálního kandidáta.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03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668AE-CB68-9086-1965-BA36724F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 KOHEZNÍ POLITIKY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880E4-3E00-C530-A8D4-1F979F033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Eurostat</a:t>
            </a:r>
            <a:r>
              <a:rPr lang="cs-CZ" dirty="0"/>
              <a:t> vytvořil v roce 2003 územní statistické jednotky NUTS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Nomenclature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Statistics</a:t>
            </a:r>
            <a:r>
              <a:rPr lang="cs-CZ" dirty="0"/>
              <a:t>, Nomenklatura územních statistických jednotek)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v roce 2007 pro úroveň okresů a obcí zavedena klasifikace LAU (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Administrative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44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69977-8D7D-E3D1-7A23-FEC06286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C2C5D35-E6E2-86D5-59B7-C278D105C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8201" y="1690688"/>
            <a:ext cx="8419985" cy="3964153"/>
          </a:xfrm>
        </p:spPr>
      </p:pic>
    </p:spTree>
    <p:extLst>
      <p:ext uri="{BB962C8B-B14F-4D97-AF65-F5344CB8AC3E}">
        <p14:creationId xmlns:p14="http://schemas.microsoft.com/office/powerpoint/2010/main" val="1299809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76EA6-EFCB-3888-F266-D48058349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 regionů NUTS 2 dle HDP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7C9457-BAF0-7F56-1E50-9CC12D3F7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Hlavní ukazatel výše HDP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méně rozvinuté (pod 75 % průměru EU) </a:t>
            </a:r>
          </a:p>
          <a:p>
            <a:pPr marL="0" indent="0">
              <a:buNone/>
            </a:pPr>
            <a:r>
              <a:rPr lang="cs-CZ" dirty="0"/>
              <a:t>přechodové (75 – 100 % průměru EU) </a:t>
            </a:r>
          </a:p>
          <a:p>
            <a:pPr marL="0" indent="0">
              <a:buNone/>
            </a:pPr>
            <a:r>
              <a:rPr lang="cs-CZ"/>
              <a:t>rozvinutější </a:t>
            </a:r>
            <a:r>
              <a:rPr lang="cs-CZ" dirty="0"/>
              <a:t>regiony (nad 100 % průměru EU). </a:t>
            </a:r>
          </a:p>
        </p:txBody>
      </p:sp>
    </p:spTree>
    <p:extLst>
      <p:ext uri="{BB962C8B-B14F-4D97-AF65-F5344CB8AC3E}">
        <p14:creationId xmlns:p14="http://schemas.microsoft.com/office/powerpoint/2010/main" val="1594541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2E95D-CDE2-1B37-4BBA-453A97BA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64FA330-EE35-F81E-11AD-B932EAE9FC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375707"/>
              </p:ext>
            </p:extLst>
          </p:nvPr>
        </p:nvGraphicFramePr>
        <p:xfrm>
          <a:off x="324853" y="2141621"/>
          <a:ext cx="11694692" cy="3548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9568">
                  <a:extLst>
                    <a:ext uri="{9D8B030D-6E8A-4147-A177-3AD203B41FA5}">
                      <a16:colId xmlns:a16="http://schemas.microsoft.com/office/drawing/2014/main" val="355304051"/>
                    </a:ext>
                  </a:extLst>
                </a:gridCol>
                <a:gridCol w="1034716">
                  <a:extLst>
                    <a:ext uri="{9D8B030D-6E8A-4147-A177-3AD203B41FA5}">
                      <a16:colId xmlns:a16="http://schemas.microsoft.com/office/drawing/2014/main" val="4204623350"/>
                    </a:ext>
                  </a:extLst>
                </a:gridCol>
                <a:gridCol w="1672389">
                  <a:extLst>
                    <a:ext uri="{9D8B030D-6E8A-4147-A177-3AD203B41FA5}">
                      <a16:colId xmlns:a16="http://schemas.microsoft.com/office/drawing/2014/main" val="1882854244"/>
                    </a:ext>
                  </a:extLst>
                </a:gridCol>
                <a:gridCol w="649706">
                  <a:extLst>
                    <a:ext uri="{9D8B030D-6E8A-4147-A177-3AD203B41FA5}">
                      <a16:colId xmlns:a16="http://schemas.microsoft.com/office/drawing/2014/main" val="3657779546"/>
                    </a:ext>
                  </a:extLst>
                </a:gridCol>
                <a:gridCol w="2428205">
                  <a:extLst>
                    <a:ext uri="{9D8B030D-6E8A-4147-A177-3AD203B41FA5}">
                      <a16:colId xmlns:a16="http://schemas.microsoft.com/office/drawing/2014/main" val="258931048"/>
                    </a:ext>
                  </a:extLst>
                </a:gridCol>
                <a:gridCol w="1027022">
                  <a:extLst>
                    <a:ext uri="{9D8B030D-6E8A-4147-A177-3AD203B41FA5}">
                      <a16:colId xmlns:a16="http://schemas.microsoft.com/office/drawing/2014/main" val="2243975435"/>
                    </a:ext>
                  </a:extLst>
                </a:gridCol>
                <a:gridCol w="1441625">
                  <a:extLst>
                    <a:ext uri="{9D8B030D-6E8A-4147-A177-3AD203B41FA5}">
                      <a16:colId xmlns:a16="http://schemas.microsoft.com/office/drawing/2014/main" val="371129444"/>
                    </a:ext>
                  </a:extLst>
                </a:gridCol>
                <a:gridCol w="907099">
                  <a:extLst>
                    <a:ext uri="{9D8B030D-6E8A-4147-A177-3AD203B41FA5}">
                      <a16:colId xmlns:a16="http://schemas.microsoft.com/office/drawing/2014/main" val="664380086"/>
                    </a:ext>
                  </a:extLst>
                </a:gridCol>
                <a:gridCol w="1174362">
                  <a:extLst>
                    <a:ext uri="{9D8B030D-6E8A-4147-A177-3AD203B41FA5}">
                      <a16:colId xmlns:a16="http://schemas.microsoft.com/office/drawing/2014/main" val="1384094360"/>
                    </a:ext>
                  </a:extLst>
                </a:gridCol>
              </a:tblGrid>
              <a:tr h="140976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Praha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Střední </a:t>
                      </a:r>
                      <a:br>
                        <a:rPr lang="cs-CZ" sz="2400" u="none" strike="noStrike" dirty="0">
                          <a:effectLst/>
                        </a:rPr>
                      </a:br>
                      <a:r>
                        <a:rPr lang="cs-CZ" sz="2400" u="none" strike="noStrike" dirty="0">
                          <a:effectLst/>
                        </a:rPr>
                        <a:t>Čechy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Jihozápad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Severo-</a:t>
                      </a:r>
                      <a:br>
                        <a:rPr lang="cs-CZ" sz="2400" u="none" strike="noStrike" dirty="0">
                          <a:effectLst/>
                        </a:rPr>
                      </a:br>
                      <a:r>
                        <a:rPr lang="cs-CZ" sz="2400" u="none" strike="noStrike" dirty="0">
                          <a:effectLst/>
                        </a:rPr>
                        <a:t>západ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Severo-</a:t>
                      </a:r>
                      <a:br>
                        <a:rPr lang="cs-CZ" sz="2400" u="none" strike="noStrike" dirty="0">
                          <a:effectLst/>
                        </a:rPr>
                      </a:br>
                      <a:r>
                        <a:rPr lang="cs-CZ" sz="2400" u="none" strike="noStrike" dirty="0">
                          <a:effectLst/>
                        </a:rPr>
                        <a:t>východ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Jihovýchod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Střední </a:t>
                      </a:r>
                      <a:br>
                        <a:rPr lang="cs-CZ" sz="2400" u="none" strike="noStrike" dirty="0">
                          <a:effectLst/>
                        </a:rPr>
                      </a:br>
                      <a:r>
                        <a:rPr lang="cs-CZ" sz="2400" u="none" strike="noStrike" dirty="0">
                          <a:effectLst/>
                        </a:rPr>
                        <a:t>Morava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Moravsko-</a:t>
                      </a:r>
                      <a:br>
                        <a:rPr lang="cs-CZ" sz="2400" u="none" strike="noStrike" dirty="0">
                          <a:effectLst/>
                        </a:rPr>
                      </a:br>
                      <a:r>
                        <a:rPr lang="cs-CZ" sz="2400" u="none" strike="noStrike" dirty="0" err="1">
                          <a:effectLst/>
                        </a:rPr>
                        <a:t>slezsko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8455471"/>
                  </a:ext>
                </a:extLst>
              </a:tr>
              <a:tr h="102207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podíl na HDP v ČR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27,5 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11,3 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9,7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6,9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11,7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14,8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9,3 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8,9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0889288"/>
                  </a:ext>
                </a:extLst>
              </a:tr>
              <a:tr h="105732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EU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202,9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79,4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76,6 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61,1 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75,3 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85,3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75,1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72,8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6214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25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CF1CD-2D30-EE03-1D20-6873F54C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7086"/>
          </a:xfrm>
        </p:spPr>
        <p:txBody>
          <a:bodyPr>
            <a:normAutofit/>
          </a:bodyPr>
          <a:lstStyle/>
          <a:p>
            <a:r>
              <a:rPr lang="cs-CZ" sz="2400" b="1" dirty="0"/>
              <a:t>Výše HDP rok 2022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9C416DD9-41A9-2DB6-74B3-62AE85B4D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915326"/>
              </p:ext>
            </p:extLst>
          </p:nvPr>
        </p:nvGraphicFramePr>
        <p:xfrm>
          <a:off x="240632" y="842212"/>
          <a:ext cx="11951368" cy="589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327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356F6-7DC2-9740-82B6-CD9A89F1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84028D-1220-F21A-F43A-E3F346101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E714E4-86BA-DF0A-DB89-1E3216B87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70" y="1825625"/>
            <a:ext cx="98666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9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DF309-C5FB-106B-1A91-46C0C47A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Kohézní politika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3011B-79B9-2CCF-C330-7D8473752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Kohézní politika Evropské unie (EU) má za cíl snížit ekonomické a sociální rozdíly mezi různými regiony členských států a podporovat vyvážený rozvoj v rámci Unie.</a:t>
            </a:r>
          </a:p>
          <a:p>
            <a:endParaRPr lang="cs-CZ" dirty="0">
              <a:solidFill>
                <a:srgbClr val="121512"/>
              </a:solidFill>
              <a:latin typeface="-apple-system"/>
            </a:endParaRPr>
          </a:p>
          <a:p>
            <a:r>
              <a:rPr lang="cs-CZ" dirty="0"/>
              <a:t>Kohezní politika EU je politika hospodářské, sociální a územní soudržnosti EU. Je politikou, jejímž cílem je snižování rozdílů mezi úrovní rozvoje různých regionů, snížení zaostalosti nejvíce znevýhodněných regionů a posilování hospodářské, sociální a územní soudržnosti za účelem rozvoje EU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31A9D30-5D73-71F5-F2DC-4F94CDAAFDBD}"/>
              </a:ext>
            </a:extLst>
          </p:cNvPr>
          <p:cNvSpPr txBox="1"/>
          <p:nvPr/>
        </p:nvSpPr>
        <p:spPr>
          <a:xfrm>
            <a:off x="8033004" y="237744"/>
            <a:ext cx="3442716" cy="646331"/>
          </a:xfrm>
          <a:prstGeom prst="rect">
            <a:avLst/>
          </a:prstGeom>
          <a:noFill/>
          <a:ln w="476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Koheze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(z </a:t>
            </a:r>
            <a:r>
              <a:rPr lang="pl-PL" b="0" i="0" strike="noStrike" dirty="0">
                <a:effectLst/>
                <a:latin typeface="Arial" panose="020B0604020202020204" pitchFamily="34" charset="0"/>
                <a:hlinkClick r:id="rId2" tooltip="Lat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lat.</a:t>
            </a:r>
            <a:r>
              <a:rPr lang="pl-PL" b="0" i="0" dirty="0">
                <a:effectLst/>
                <a:latin typeface="Arial" panose="020B0604020202020204" pitchFamily="34" charset="0"/>
              </a:rPr>
              <a:t> 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co-haesio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znamená soudržnost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401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8DD904-3721-085A-E3E0-B4E894BA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204529-73FF-32F3-B28D-561060D1C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83E82B-C0C9-585F-4A1F-290F11FE0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10589889" cy="42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01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61C9A-9F6B-C5E8-652E-3F3F57FC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PROGRAMOVÁ OBDOBÍ A CÍLE KOHEZNÍ POLITIKY EU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F64CAF-194D-F041-4399-26E90E87B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Období 1989-1993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Cíl 1: Podpora rozvoje a strukturálních změn v regionech, jejichž rozvoj zaostává </a:t>
            </a:r>
          </a:p>
          <a:p>
            <a:r>
              <a:rPr lang="cs-CZ" dirty="0"/>
              <a:t>Cíl 2: Změny v regionech vážně ovlivněných průmyslovým poklesem </a:t>
            </a:r>
          </a:p>
          <a:p>
            <a:r>
              <a:rPr lang="cs-CZ" dirty="0"/>
              <a:t> Cíl 3: Boj s dlouhodobou nezaměstnaností </a:t>
            </a:r>
          </a:p>
          <a:p>
            <a:r>
              <a:rPr lang="cs-CZ" dirty="0"/>
              <a:t>Cíl 4: Usnadnění pracovní integrace mladých lidí </a:t>
            </a:r>
          </a:p>
          <a:p>
            <a:r>
              <a:rPr lang="cs-CZ" dirty="0"/>
              <a:t>Cíl 5 (a): Urychlení změn zemědělských struktur </a:t>
            </a:r>
          </a:p>
          <a:p>
            <a:r>
              <a:rPr lang="cs-CZ" dirty="0"/>
              <a:t> Cíl 5 (b): Podpora rozvoje venkovských oblastí</a:t>
            </a:r>
          </a:p>
          <a:p>
            <a:pPr marL="0" indent="0">
              <a:buNone/>
            </a:pPr>
            <a:r>
              <a:rPr lang="cs-CZ" dirty="0"/>
              <a:t> Hlavními příjemci kohezních prostředků byly Španělsko, Itálie, Portugalsko a Řecko.</a:t>
            </a:r>
          </a:p>
        </p:txBody>
      </p:sp>
    </p:spTree>
    <p:extLst>
      <p:ext uri="{BB962C8B-B14F-4D97-AF65-F5344CB8AC3E}">
        <p14:creationId xmlns:p14="http://schemas.microsoft.com/office/powerpoint/2010/main" val="917382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47AB8-34A4-A427-E83D-F2DC73C3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1994-1999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ECB40A-3564-0EFC-C0EF-A06589951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 zůstaly stejné</a:t>
            </a:r>
          </a:p>
          <a:p>
            <a:endParaRPr lang="cs-CZ" dirty="0"/>
          </a:p>
          <a:p>
            <a:r>
              <a:rPr lang="cs-CZ" dirty="0"/>
              <a:t>Později přibyl  šestý kohezní cíl zaměřený na podporu rozvoje a strukturálních změn mimořádně řídce osídlených území Finska a Švédska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34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A232D-7BA1-968E-F12B-427CCB59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2000-2006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1CC402-17B1-7A36-8793-D79D91C17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32" y="1431758"/>
            <a:ext cx="10655968" cy="474520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ISPA (Instrument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Pre-Accession</a:t>
            </a:r>
            <a:r>
              <a:rPr lang="cs-CZ" dirty="0"/>
              <a:t>), který zajišťoval pomoc při financování projektů v oblasti dopravy a životního prostředí</a:t>
            </a:r>
          </a:p>
          <a:p>
            <a:r>
              <a:rPr lang="cs-CZ" dirty="0"/>
              <a:t> SAPARD (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Accession</a:t>
            </a:r>
            <a:r>
              <a:rPr lang="cs-CZ" dirty="0"/>
              <a:t> </a:t>
            </a:r>
            <a:r>
              <a:rPr lang="cs-CZ" dirty="0" err="1"/>
              <a:t>Programme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Agriculture</a:t>
            </a:r>
            <a:r>
              <a:rPr lang="cs-CZ" dirty="0"/>
              <a:t> and </a:t>
            </a:r>
            <a:r>
              <a:rPr lang="cs-CZ" dirty="0" err="1"/>
              <a:t>Rural</a:t>
            </a:r>
            <a:r>
              <a:rPr lang="cs-CZ" dirty="0"/>
              <a:t> Development), který pomáhal kandidátským zemím v oblasti přípravy na společnou zemědělskou politiku a pomáhal řešit specifické problémy v sektoru zemědělství a ve venkovských oblastech kandidátských zemí</a:t>
            </a:r>
          </a:p>
          <a:p>
            <a:r>
              <a:rPr lang="cs-CZ" dirty="0"/>
              <a:t> PHARE (akronym původně vyjadřoval </a:t>
            </a:r>
            <a:r>
              <a:rPr lang="cs-CZ" dirty="0" err="1"/>
              <a:t>Poland</a:t>
            </a:r>
            <a:r>
              <a:rPr lang="cs-CZ" dirty="0"/>
              <a:t> and </a:t>
            </a:r>
            <a:r>
              <a:rPr lang="cs-CZ" dirty="0" err="1"/>
              <a:t>Hungary</a:t>
            </a:r>
            <a:r>
              <a:rPr lang="cs-CZ" dirty="0"/>
              <a:t>: </a:t>
            </a:r>
            <a:r>
              <a:rPr lang="cs-CZ" dirty="0" err="1"/>
              <a:t>Assistance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Restructuring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Economies</a:t>
            </a:r>
            <a:r>
              <a:rPr lang="cs-CZ" dirty="0"/>
              <a:t>; později rozšířen i na ostatní asociované a kandidátské státy).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Proces rozšíření EU významně zvýšil problémy ekonomické a sociální koheze, a to především z důvodu výrazného zaostávání nových členských zemí a jejich regionů v porovnání s průměrem tehdejších členských zemí EU-15. Např. úroveň České republiky v roce 2000 – měřená HDP na obyvatele - činila 58 % průměru tehdejší EU-15.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D059E12-FF68-CEAF-A310-9951FA25A86C}"/>
              </a:ext>
            </a:extLst>
          </p:cNvPr>
          <p:cNvSpPr txBox="1"/>
          <p:nvPr/>
        </p:nvSpPr>
        <p:spPr>
          <a:xfrm>
            <a:off x="7134726" y="745958"/>
            <a:ext cx="411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Období přistoupení nejvyššího počtu zemí</a:t>
            </a:r>
          </a:p>
        </p:txBody>
      </p:sp>
    </p:spTree>
    <p:extLst>
      <p:ext uri="{BB962C8B-B14F-4D97-AF65-F5344CB8AC3E}">
        <p14:creationId xmlns:p14="http://schemas.microsoft.com/office/powerpoint/2010/main" val="1673070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9969E-A9C6-ADBA-5BA7-A6DE40F8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2007-2013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35031-E92B-60CB-61A8-FA93FCD1B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Přistoupilo Rumunsko a Bulharsko a Chorvatsko</a:t>
            </a:r>
          </a:p>
          <a:p>
            <a:pPr marL="0" indent="0">
              <a:buNone/>
            </a:pPr>
            <a:r>
              <a:rPr lang="cs-CZ" dirty="0"/>
              <a:t> Cíl Konvergence: byl určen pro nejméně rozvinuté členské státy a regiony, jejichž HDP na obyvatele bylo nižší než 75 % průměru EU. Jednalo se o 84 regionů soudržnosti NUTS 2 v 17 členských státech a objem prostředků dosáhl výše 282,2 mld. EUR, tj. 81,5 % celkového objemu zdrojů na kohezní politiku v tomto období.</a:t>
            </a:r>
          </a:p>
          <a:p>
            <a:pPr marL="0" indent="0">
              <a:buNone/>
            </a:pPr>
            <a:r>
              <a:rPr lang="cs-CZ" dirty="0"/>
              <a:t>¨Cíl Regionální konkurence a zaměstnanost: týkal se všech ostatních regionů, které nespadaly pod Cíl Konvergence. Objem prostředků činil 54,9 mld. EUR (16 %).</a:t>
            </a:r>
          </a:p>
          <a:p>
            <a:pPr marL="0" indent="0">
              <a:buNone/>
            </a:pPr>
            <a:r>
              <a:rPr lang="cs-CZ" dirty="0"/>
              <a:t>Cíl Evropská územní spolupráce: navázal na předchozí iniciativu INTERREG a podporoval přeshraniční, nadnárodní a meziregionální spolupráci. Z hlediska vyčleněného objemu prostředků představoval tento cíl výrazně menšinový podíl na kohezní politice – 8,7 mld. EUR (2,5 %).</a:t>
            </a:r>
          </a:p>
        </p:txBody>
      </p:sp>
    </p:spTree>
    <p:extLst>
      <p:ext uri="{BB962C8B-B14F-4D97-AF65-F5344CB8AC3E}">
        <p14:creationId xmlns:p14="http://schemas.microsoft.com/office/powerpoint/2010/main" val="432181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2DE28-43F6-BB5F-F506-54E787D7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Jeremie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691DE-ADBD-BEBF-6E16-850D82EC1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Iniciativa JEREMIE</a:t>
            </a:r>
            <a:r>
              <a:rPr lang="cs-CZ" dirty="0"/>
              <a:t> (</a:t>
            </a:r>
            <a:r>
              <a:rPr lang="cs-CZ" i="1" dirty="0"/>
              <a:t>Joint </a:t>
            </a:r>
            <a:r>
              <a:rPr lang="cs-CZ" i="1" dirty="0" err="1"/>
              <a:t>European</a:t>
            </a:r>
            <a:r>
              <a:rPr lang="cs-CZ" i="1" dirty="0"/>
              <a:t> </a:t>
            </a:r>
            <a:r>
              <a:rPr lang="cs-CZ" i="1" dirty="0" err="1"/>
              <a:t>Resources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Micro</a:t>
            </a:r>
            <a:r>
              <a:rPr lang="cs-CZ" i="1" dirty="0"/>
              <a:t> to Medium </a:t>
            </a:r>
            <a:r>
              <a:rPr lang="cs-CZ" i="1" dirty="0" err="1"/>
              <a:t>Enterprises</a:t>
            </a:r>
            <a:r>
              <a:rPr lang="cs-CZ" dirty="0"/>
              <a:t>) je program Evropské unie zaměřený na podporu malých a středních podniků (MSP) prostřednictvím lepšího přístupu k financování. Byla spuštěna Evropskou komisí ve spolupráci s Evropským investičním fondem (EIF) a Evropskou investiční bankou (EIB).</a:t>
            </a:r>
          </a:p>
          <a:p>
            <a:r>
              <a:rPr lang="cs-CZ" dirty="0"/>
              <a:t>Cílem iniciativy JEREMIE je </a:t>
            </a:r>
            <a:r>
              <a:rPr lang="cs-CZ" b="1" dirty="0"/>
              <a:t>poskytovat MSP finanční nástroje</a:t>
            </a:r>
            <a:r>
              <a:rPr lang="cs-CZ" dirty="0"/>
              <a:t>, jako jsou rizikový kapitál, záruky, půjčky a další finanční produkty, které usnadňují jejich rozvoj a inovace. Iniciativa využívá prostředky ze </a:t>
            </a:r>
            <a:r>
              <a:rPr lang="cs-CZ" b="1" dirty="0"/>
              <a:t>strukturálních fondů EU</a:t>
            </a:r>
            <a:r>
              <a:rPr lang="cs-CZ" dirty="0"/>
              <a:t> a nabízí financování na regionální úrovni, aby pomohla podnikům růst a zlepšit jejich konkurenceschopnost na trhu.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03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87C6C-D280-BE8D-54C0-603A8D53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body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40B8CB-B8BE-D159-980D-5932FEEA6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Zlepšení přístupu k financování: Iniciativa poskytuje MSP lepší možnosti získat kapitál, což je klíčové pro jejich expanzi a inovace.</a:t>
            </a:r>
          </a:p>
          <a:p>
            <a:pPr marL="0" indent="0">
              <a:buNone/>
            </a:pPr>
            <a:r>
              <a:rPr lang="cs-CZ" dirty="0"/>
              <a:t>Kombinace veřejných a soukromých zdrojů: JEREMIE umožňuje členským státům EU kombinovat prostředky z evropských fondů s dalšími finančními zdroji a tak zvýšit efektivitu investic.</a:t>
            </a:r>
          </a:p>
          <a:p>
            <a:pPr marL="0" indent="0">
              <a:buNone/>
            </a:pPr>
            <a:r>
              <a:rPr lang="cs-CZ" dirty="0"/>
              <a:t>Zacílení na regionální úroveň: Iniciativa se zaměřuje na podporu malých a středních podniků zejména v méně rozvinutých regionech, kde je obtížnější získat tradiční formy financování.</a:t>
            </a:r>
          </a:p>
        </p:txBody>
      </p:sp>
    </p:spTree>
    <p:extLst>
      <p:ext uri="{BB962C8B-B14F-4D97-AF65-F5344CB8AC3E}">
        <p14:creationId xmlns:p14="http://schemas.microsoft.com/office/powerpoint/2010/main" val="1927882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114F6-67FB-65B5-4DA9-1797A920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Jessica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D5F0E-BC37-8191-8244-2D72A7BCC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Iniciativa JESSICA</a:t>
            </a:r>
            <a:r>
              <a:rPr lang="cs-CZ" dirty="0"/>
              <a:t> (</a:t>
            </a:r>
            <a:r>
              <a:rPr lang="cs-CZ" i="1" dirty="0"/>
              <a:t>Joint </a:t>
            </a:r>
            <a:r>
              <a:rPr lang="cs-CZ" i="1" dirty="0" err="1"/>
              <a:t>European</a:t>
            </a:r>
            <a:r>
              <a:rPr lang="cs-CZ" i="1" dirty="0"/>
              <a:t> Support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Sustainable</a:t>
            </a:r>
            <a:r>
              <a:rPr lang="cs-CZ" i="1" dirty="0"/>
              <a:t> </a:t>
            </a:r>
            <a:r>
              <a:rPr lang="cs-CZ" i="1" dirty="0" err="1"/>
              <a:t>Investment</a:t>
            </a:r>
            <a:r>
              <a:rPr lang="cs-CZ" i="1" dirty="0"/>
              <a:t> in City </a:t>
            </a:r>
            <a:r>
              <a:rPr lang="cs-CZ" i="1" dirty="0" err="1"/>
              <a:t>Areas</a:t>
            </a:r>
            <a:r>
              <a:rPr lang="cs-CZ" dirty="0"/>
              <a:t>) je program Evropské unie zaměřený na podporu udržitelného rozvoje městských oblastí. Byla spuštěna Evropskou komisí ve spolupráci s Evropskou investiční bankou (EIB) a Rozvojovou bankou Rady Evropy (CEB).</a:t>
            </a:r>
          </a:p>
          <a:p>
            <a:r>
              <a:rPr lang="cs-CZ" dirty="0"/>
              <a:t>Hlavním cílem iniciativy JESSICA je </a:t>
            </a:r>
            <a:r>
              <a:rPr lang="cs-CZ" b="1" dirty="0"/>
              <a:t>podpora investic do městské obnovy a rozvoje</a:t>
            </a:r>
            <a:r>
              <a:rPr lang="cs-CZ" dirty="0"/>
              <a:t> prostřednictvím </a:t>
            </a:r>
            <a:r>
              <a:rPr lang="cs-CZ" b="1" dirty="0"/>
              <a:t>revolvingových fondů</a:t>
            </a:r>
            <a:r>
              <a:rPr lang="cs-CZ" dirty="0"/>
              <a:t>, které umožňují opakované využití finančních prostředků. Na rozdíl od tradičních grantů se peníze, které byly poskytnuty, vracejí do fondů a mohou být opět investovány do nových projektů.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263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16967-1B4B-2BC3-1054-34C42515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CB9171-10B9-523F-E855-A06963B5F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cs-CZ" dirty="0"/>
              <a:t>Revolvingové fondy: Na rozdíl od jednorázových dotací poskytuje JESSICA financování formou návratných půjček, investic do vlastního kapitálu nebo záruk. Peníze se po splacení mohou znovu využít pro další projekty.</a:t>
            </a:r>
          </a:p>
          <a:p>
            <a:pPr marL="514350" indent="-514350">
              <a:buAutoNum type="arabicPeriod"/>
            </a:pPr>
            <a:r>
              <a:rPr lang="cs-CZ" dirty="0"/>
              <a:t>Podpora městských projektů: JESSICA se zaměřuje na udržitelný rozvoj měst, což zahrnuje investice do obnovy zanedbaných oblastí, výstavby dostupného bydlení, zlepšení městské infrastruktury nebo podpory ekologických projektů, jako jsou energetické úspory a čistá mobilita.</a:t>
            </a:r>
          </a:p>
          <a:p>
            <a:pPr marL="514350" indent="-514350">
              <a:buAutoNum type="arabicPeriod"/>
            </a:pPr>
            <a:r>
              <a:rPr lang="cs-CZ" dirty="0"/>
              <a:t>Kombinace veřejných a soukromých prostředků: Program podporuje spolupráci mezi veřejným a soukromým sektorem (tzv. PPP – Public-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Partnerships</a:t>
            </a:r>
            <a:r>
              <a:rPr lang="cs-CZ" dirty="0"/>
              <a:t>), což umožňuje efektivnější využívání zdrojů.</a:t>
            </a:r>
          </a:p>
          <a:p>
            <a:pPr marL="514350" indent="-514350">
              <a:buAutoNum type="arabicPeriod"/>
            </a:pPr>
            <a:r>
              <a:rPr lang="cs-CZ" dirty="0"/>
              <a:t>Flexibilní financování: Města a regiony mohou přizpůsobit finanční modely svým konkrétním potřebám a prioritám, což zajišťuje větší flexibilitu ve financování projektů.</a:t>
            </a:r>
          </a:p>
        </p:txBody>
      </p:sp>
    </p:spTree>
    <p:extLst>
      <p:ext uri="{BB962C8B-B14F-4D97-AF65-F5344CB8AC3E}">
        <p14:creationId xmlns:p14="http://schemas.microsoft.com/office/powerpoint/2010/main" val="1541510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27556-9F2D-64BF-A382-64D75A6C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JasperS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505ACE-E3D6-4A5E-3BCC-73280CE28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Iniciativa JASPERS</a:t>
            </a:r>
            <a:r>
              <a:rPr lang="cs-CZ" dirty="0"/>
              <a:t> (</a:t>
            </a:r>
            <a:r>
              <a:rPr lang="cs-CZ" i="1" dirty="0"/>
              <a:t>Joint </a:t>
            </a:r>
            <a:r>
              <a:rPr lang="cs-CZ" i="1" dirty="0" err="1"/>
              <a:t>Assistance</a:t>
            </a:r>
            <a:r>
              <a:rPr lang="cs-CZ" i="1" dirty="0"/>
              <a:t> to Support </a:t>
            </a:r>
            <a:r>
              <a:rPr lang="cs-CZ" i="1" dirty="0" err="1"/>
              <a:t>Projects</a:t>
            </a:r>
            <a:r>
              <a:rPr lang="cs-CZ" i="1" dirty="0"/>
              <a:t> in </a:t>
            </a:r>
            <a:r>
              <a:rPr lang="cs-CZ" i="1" dirty="0" err="1"/>
              <a:t>European</a:t>
            </a:r>
            <a:r>
              <a:rPr lang="cs-CZ" i="1" dirty="0"/>
              <a:t> </a:t>
            </a:r>
            <a:r>
              <a:rPr lang="cs-CZ" i="1" dirty="0" err="1"/>
              <a:t>Regions</a:t>
            </a:r>
            <a:r>
              <a:rPr lang="cs-CZ" dirty="0"/>
              <a:t>) je program Evropské unie, který poskytuje technickou pomoc členským státům a regionům při přípravě </a:t>
            </a:r>
            <a:r>
              <a:rPr lang="cs-CZ" b="1" dirty="0"/>
              <a:t>velkých infrastrukturních projektů</a:t>
            </a:r>
            <a:r>
              <a:rPr lang="cs-CZ" dirty="0"/>
              <a:t> spolufinancovaných z fondů EU. Cílem iniciativy je zlepšit kvalitu a účinnost těchto projektů, aby mohly lépe čerpat prostředky z fondů, jako jsou strukturální fondy a Fond soudržnosti.</a:t>
            </a:r>
          </a:p>
          <a:p>
            <a:r>
              <a:rPr lang="cs-CZ" dirty="0"/>
              <a:t>Iniciativa JASPERS je společnou iniciativou </a:t>
            </a:r>
            <a:r>
              <a:rPr lang="cs-CZ" b="1" dirty="0"/>
              <a:t>Evropské komise</a:t>
            </a:r>
            <a:r>
              <a:rPr lang="cs-CZ" dirty="0"/>
              <a:t>, </a:t>
            </a:r>
            <a:r>
              <a:rPr lang="cs-CZ" b="1" dirty="0"/>
              <a:t>Evropské investiční banky (EIB)</a:t>
            </a:r>
            <a:r>
              <a:rPr lang="cs-CZ" dirty="0"/>
              <a:t> a dalších institucí. Je zaměřena na pomoc při návrhu a implementaci projektů, které mají výrazný dopad na hospodářský rozvoj a udržitelnost regionů.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58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1D9DD-10D4-BD89-7463-37B62A8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Smysl kohézní 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1E58C-3B65-5ECC-6CD4-3D819781B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Snižování regionálních rozdílů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Pomoc méně rozvinutým regionům, aby dosáhly úrovně rozvinutějších oblastí, což přispívá k celkovému zlepšení životní úrovně v EU.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Podpora ekonomického růstu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Investice do infrastruktury, vzdělání a dalších oblastí, které mohou stimulovat hospodářský rozvoj.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Zaměstnanost a sociální soudržnost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Podpora vytváření pracovních míst a zajištění rovného přístupu k příležitostem pro všechny občany.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Udržitelný rozvoj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Konzumace zaměřená na ekologickou udržitelnost a obnovu přírodních zdrojů.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Posílení jednoty EU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Kohézní politika podporuje integraci a soudržnost mezi členskými státy a regiony, což přispívá k stabilitě a solidaritě v Unii.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123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02791-ECFF-57A6-ACD1-D37A0848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E828D7-B385-0263-0A88-E8F657817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Technická pomoc: JASPERS pomáhá vládám, regionálním úřadům a dalším institucím s přípravou projektů, zejména v oblastech, jako jsou doprava, energetika, životní prostředí, výzkum a inovace, a městský rozvoj.</a:t>
            </a:r>
          </a:p>
          <a:p>
            <a:r>
              <a:rPr lang="cs-CZ" dirty="0"/>
              <a:t>Zvyšování kvality projektů: Poskytuje odborné poradenství při všech fázích přípravy projektu, včetně studií proveditelnosti, ekonomických a finančních analýz, posuzování dopadů na životní prostředí a dalších aspektů.</a:t>
            </a:r>
          </a:p>
          <a:p>
            <a:r>
              <a:rPr lang="cs-CZ" dirty="0"/>
              <a:t>Zjednodušení schvalovacích procesů: JASPERS pomáhá projektovým manažerům a národním/</a:t>
            </a:r>
            <a:r>
              <a:rPr lang="cs-CZ" dirty="0" err="1"/>
              <a:t>regionalním</a:t>
            </a:r>
            <a:r>
              <a:rPr lang="cs-CZ" dirty="0"/>
              <a:t> úřadům splnit všechny požadavky a kritéria EU, čímž zrychluje proces schvalování a získávání finanční podpory</a:t>
            </a:r>
          </a:p>
          <a:p>
            <a:r>
              <a:rPr lang="cs-CZ" dirty="0"/>
              <a:t>.Podpora udržitelnosti: Iniciativa se zaměřuje na projekty, které přispívají k udržitelnému rozvoji, snižování emisí skleníkových plynů, zlepšení energetické efektivity a ochraně životního prostředí.</a:t>
            </a:r>
          </a:p>
        </p:txBody>
      </p:sp>
    </p:spTree>
    <p:extLst>
      <p:ext uri="{BB962C8B-B14F-4D97-AF65-F5344CB8AC3E}">
        <p14:creationId xmlns:p14="http://schemas.microsoft.com/office/powerpoint/2010/main" val="585336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26385-7D2A-79F6-78DB-6A03D33A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1C697-33D6-B297-A7C8-ADA9FD888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Doprava: Výstavba a modernizace silnic, železnic, veřejné dopravy, letišť a přístavů.</a:t>
            </a:r>
          </a:p>
          <a:p>
            <a:r>
              <a:rPr lang="cs-CZ" dirty="0"/>
              <a:t>Životní prostředí: Projekty zaměřené na správu vodních zdrojů, odpadové hospodářství, čištění odpadních vod, ochranu přírodních zdrojů.</a:t>
            </a:r>
          </a:p>
          <a:p>
            <a:r>
              <a:rPr lang="cs-CZ" dirty="0"/>
              <a:t>Energetika: Podpora projektů zaměřených na obnovitelné zdroje energie, energetickou efektivitu a dekarbonizaci.</a:t>
            </a:r>
          </a:p>
          <a:p>
            <a:r>
              <a:rPr lang="cs-CZ" dirty="0"/>
              <a:t>Městský a regionální rozvoj: Investice do infrastruktury, vzdělávání, zdravotnictví a dalších oblastí veřejných služeb.</a:t>
            </a:r>
          </a:p>
        </p:txBody>
      </p:sp>
    </p:spTree>
    <p:extLst>
      <p:ext uri="{BB962C8B-B14F-4D97-AF65-F5344CB8AC3E}">
        <p14:creationId xmlns:p14="http://schemas.microsoft.com/office/powerpoint/2010/main" val="3558739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537EF-8479-43D6-D3AA-648D45DA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2014-2020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17AC90-14B3-3867-9D1E-8F70F9B76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Kohezní politika v období 2014-2020 je silně zaměřena na výkonnost, úspornost a efektivitu. P</a:t>
            </a:r>
          </a:p>
          <a:p>
            <a:pPr marL="0" indent="0">
              <a:buNone/>
            </a:pPr>
            <a:r>
              <a:rPr lang="cs-CZ" dirty="0"/>
              <a:t>Dva cíle:</a:t>
            </a:r>
          </a:p>
          <a:p>
            <a:pPr marL="514350" indent="-514350">
              <a:buAutoNum type="arabicPeriod"/>
            </a:pPr>
            <a:r>
              <a:rPr lang="cs-CZ" dirty="0"/>
              <a:t>Investice pro růst a zaměstnanost</a:t>
            </a:r>
          </a:p>
          <a:p>
            <a:pPr marL="514350" indent="-514350">
              <a:buAutoNum type="arabicPeriod"/>
            </a:pPr>
            <a:r>
              <a:rPr lang="cs-CZ" dirty="0"/>
              <a:t>Evropská územní spolupráce</a:t>
            </a:r>
          </a:p>
        </p:txBody>
      </p:sp>
    </p:spTree>
    <p:extLst>
      <p:ext uri="{BB962C8B-B14F-4D97-AF65-F5344CB8AC3E}">
        <p14:creationId xmlns:p14="http://schemas.microsoft.com/office/powerpoint/2010/main" val="1734517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FB93F-3040-6ACF-42DA-58570AEB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plány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38C7F4-4D2B-20E8-3BE1-4451F16D5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323474"/>
            <a:ext cx="10728158" cy="516940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cs-CZ" dirty="0"/>
              <a:t>posílení výzkumu, technologického rozvoje a inovací; </a:t>
            </a:r>
          </a:p>
          <a:p>
            <a:pPr marL="514350" indent="-514350">
              <a:buAutoNum type="arabicParenR"/>
            </a:pPr>
            <a:r>
              <a:rPr lang="cs-CZ" dirty="0"/>
              <a:t>zlepšení přístupu, využití a kvality informačních a komunikačních technologií; </a:t>
            </a:r>
          </a:p>
          <a:p>
            <a:pPr marL="514350" indent="-514350">
              <a:buAutoNum type="arabicParenR"/>
            </a:pPr>
            <a:r>
              <a:rPr lang="cs-CZ" dirty="0"/>
              <a:t>zvýšení konkurenceschopnosti malých a středních podniků, odvětví zemědělství a odvětví rybářství a akvakultury; </a:t>
            </a:r>
          </a:p>
          <a:p>
            <a:pPr marL="514350" indent="-514350">
              <a:buAutoNum type="arabicParenR"/>
            </a:pPr>
            <a:r>
              <a:rPr lang="cs-CZ" dirty="0"/>
              <a:t>podpora přechodu na nízkouhlíkové hospodářství ve všech odvětvích;</a:t>
            </a:r>
          </a:p>
          <a:p>
            <a:pPr marL="514350" indent="-514350">
              <a:buAutoNum type="arabicParenR"/>
            </a:pPr>
            <a:r>
              <a:rPr lang="cs-CZ" dirty="0"/>
              <a:t>podpora přizpůsobení se změně klimatu, předcházení rizikům a řízení rizik;</a:t>
            </a:r>
          </a:p>
          <a:p>
            <a:pPr marL="514350" indent="-514350">
              <a:buAutoNum type="arabicParenR"/>
            </a:pPr>
            <a:r>
              <a:rPr lang="cs-CZ" dirty="0"/>
              <a:t>zachování a ochrana životního prostředí a podpora účinného využívání zdrojů; </a:t>
            </a:r>
          </a:p>
          <a:p>
            <a:pPr marL="514350" indent="-514350">
              <a:buAutoNum type="arabicParenR"/>
            </a:pPr>
            <a:r>
              <a:rPr lang="cs-CZ" dirty="0"/>
              <a:t>podpora udržitelné dopravy a odstraňování překážek v klíčových síťových  infrastrukturách; </a:t>
            </a:r>
          </a:p>
          <a:p>
            <a:pPr marL="514350" indent="-514350">
              <a:buAutoNum type="arabicParenR"/>
            </a:pPr>
            <a:r>
              <a:rPr lang="cs-CZ" dirty="0"/>
              <a:t>podpora udržitelné zaměstnanosti, kvalitních pracovních míst a mobility pracovních sil; </a:t>
            </a:r>
          </a:p>
          <a:p>
            <a:pPr marL="514350" indent="-514350">
              <a:buAutoNum type="arabicParenR"/>
            </a:pPr>
            <a:r>
              <a:rPr lang="cs-CZ" dirty="0"/>
              <a:t>podpora sociálního začleňování a boj proti chudobě a diskriminaci;  </a:t>
            </a:r>
            <a:r>
              <a:rPr lang="cs-CZ" dirty="0" err="1"/>
              <a:t>inv</a:t>
            </a:r>
            <a:endParaRPr lang="cs-CZ" dirty="0"/>
          </a:p>
          <a:p>
            <a:pPr marL="514350" indent="-514350">
              <a:buAutoNum type="arabicParenR"/>
            </a:pPr>
            <a:r>
              <a:rPr lang="cs-CZ" dirty="0"/>
              <a:t>Investice do vzdělávání, odborné přípravy a odborného výcviku k získávání dovedností a do celoživotního učení; </a:t>
            </a:r>
          </a:p>
          <a:p>
            <a:pPr marL="514350" indent="-514350">
              <a:buAutoNum type="arabicParenR"/>
            </a:pPr>
            <a:r>
              <a:rPr lang="cs-CZ" dirty="0"/>
              <a:t>posilování institucionální kapacit</a:t>
            </a:r>
          </a:p>
        </p:txBody>
      </p:sp>
    </p:spTree>
    <p:extLst>
      <p:ext uri="{BB962C8B-B14F-4D97-AF65-F5344CB8AC3E}">
        <p14:creationId xmlns:p14="http://schemas.microsoft.com/office/powerpoint/2010/main" val="2038436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668C3-9251-269E-44FD-F13A9AED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2021-2027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69127-59A0-76A4-02F3-B79DC0F2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Dva cíle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Investice pro zaměstnanost a růst </a:t>
            </a:r>
          </a:p>
          <a:p>
            <a:pPr marL="514350" indent="-514350">
              <a:buAutoNum type="arabicPeriod"/>
            </a:pPr>
            <a:r>
              <a:rPr lang="cs-CZ" dirty="0"/>
              <a:t>Evropská územní spolupráce (</a:t>
            </a:r>
            <a:r>
              <a:rPr lang="cs-CZ" dirty="0" err="1"/>
              <a:t>Interreg</a:t>
            </a:r>
            <a:r>
              <a:rPr lang="cs-CZ" dirty="0"/>
              <a:t>)</a:t>
            </a:r>
          </a:p>
          <a:p>
            <a:pPr marL="971550" lvl="1" indent="-514350">
              <a:buAutoNum type="arabicPeriod"/>
            </a:pPr>
            <a:r>
              <a:rPr lang="cs-CZ" dirty="0"/>
              <a:t>lepší správa </a:t>
            </a:r>
            <a:r>
              <a:rPr lang="cs-CZ" dirty="0" err="1"/>
              <a:t>Interreg</a:t>
            </a:r>
            <a:r>
              <a:rPr lang="cs-CZ" dirty="0"/>
              <a:t> </a:t>
            </a:r>
          </a:p>
          <a:p>
            <a:pPr marL="971550" lvl="1" indent="-514350">
              <a:buAutoNum type="arabicPeriod"/>
            </a:pPr>
            <a:r>
              <a:rPr lang="cs-CZ" dirty="0"/>
              <a:t> bezpečnější a lépe chráněná Evropa</a:t>
            </a:r>
          </a:p>
        </p:txBody>
      </p:sp>
    </p:spTree>
    <p:extLst>
      <p:ext uri="{BB962C8B-B14F-4D97-AF65-F5344CB8AC3E}">
        <p14:creationId xmlns:p14="http://schemas.microsoft.com/office/powerpoint/2010/main" val="4222480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65B0F-39F7-0420-FBEA-F93B398F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plány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CB18E9-F9B2-1F73-0DC1-1C68E9967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cs-CZ" b="1" dirty="0"/>
              <a:t>Chytřejší Evropa </a:t>
            </a:r>
            <a:r>
              <a:rPr lang="cs-CZ" dirty="0"/>
              <a:t>(</a:t>
            </a:r>
            <a:r>
              <a:rPr lang="cs-CZ" dirty="0" err="1"/>
              <a:t>Smarter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)Podpora inovativní a inteligentní ekonomické transformace prostřednictvím digitalizace, technologického výzkumu a rozvoje malých a středních podniků (MSP). Tento cíl zahrnuje investice do výzkumu a vývoje, inovací, moderních technologií, a vzdělávacích systémů.</a:t>
            </a:r>
          </a:p>
          <a:p>
            <a:pPr marL="514350" indent="-514350">
              <a:buAutoNum type="arabicPeriod"/>
            </a:pPr>
            <a:r>
              <a:rPr lang="cs-CZ" b="1" dirty="0"/>
              <a:t>Zelenější Evropa </a:t>
            </a:r>
            <a:r>
              <a:rPr lang="cs-CZ" dirty="0"/>
              <a:t>(</a:t>
            </a:r>
            <a:r>
              <a:rPr lang="cs-CZ" dirty="0" err="1"/>
              <a:t>Greener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)Zaměřuje se na podporu přechodu k nízkouhlíkové a udržitelné ekonomice. Patří sem investice do energetické účinnosti, obnovitelných zdrojů energie, ochrany přírody, snižování emisí, adaptace na změnu klimatu a udržitelných městských systémů, jako je čistá doprava.</a:t>
            </a:r>
          </a:p>
          <a:p>
            <a:pPr marL="514350" indent="-514350">
              <a:buAutoNum type="arabicPeriod"/>
            </a:pPr>
            <a:r>
              <a:rPr lang="cs-CZ" b="1" dirty="0"/>
              <a:t>Propojenější Evropa </a:t>
            </a:r>
            <a:r>
              <a:rPr lang="cs-CZ" dirty="0"/>
              <a:t>(More </a:t>
            </a:r>
            <a:r>
              <a:rPr lang="cs-CZ" dirty="0" err="1"/>
              <a:t>Connected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)Tento cíl zahrnuje zlepšení dopravní a digitální konektivity mezi regiony. Investice se soustředí na modernizaci dopravní infrastruktury, rozvoj vysokorychlostního internetu a zlepšení dopravního propojení, zejména v méně rozvinutých regionech.</a:t>
            </a:r>
          </a:p>
        </p:txBody>
      </p:sp>
    </p:spTree>
    <p:extLst>
      <p:ext uri="{BB962C8B-B14F-4D97-AF65-F5344CB8AC3E}">
        <p14:creationId xmlns:p14="http://schemas.microsoft.com/office/powerpoint/2010/main" val="2670277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D2F4F-9FC6-5214-70D7-56430C95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117EE7-B06C-AF91-3921-D8FFDEACD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4. Sociálnější Evropa </a:t>
            </a:r>
            <a:r>
              <a:rPr lang="cs-CZ" dirty="0"/>
              <a:t>(More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)Podpora zaměstnanosti, vzdělávání, sociální začleňování a přístupu k veřejným službám. Tento cíl zahrnuje investice do systémů vzdělávání, zdravotnictví, sociální ochrany a rovnosti příležitostí. Je zaměřen na posilování pracovních dovedností, boj proti chudobě a zlepšení přístupu k pracovním příležitostem.</a:t>
            </a:r>
          </a:p>
          <a:p>
            <a:pPr marL="0" indent="0">
              <a:buNone/>
            </a:pPr>
            <a:r>
              <a:rPr lang="cs-CZ" b="1" dirty="0"/>
              <a:t>5. Evropa blíže občanům </a:t>
            </a:r>
            <a:r>
              <a:rPr lang="cs-CZ" dirty="0"/>
              <a:t>(</a:t>
            </a:r>
            <a:r>
              <a:rPr lang="cs-CZ" dirty="0" err="1"/>
              <a:t>Europe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Citizens</a:t>
            </a:r>
            <a:r>
              <a:rPr lang="cs-CZ" dirty="0"/>
              <a:t>)Podpora udržitelného a integrovaného rozvoje městských a venkovských oblastí a posilování místních komunit. Tento cíl je zaměřen na rozvoj na lokální úrovni a řešení specifických potřeb různých regionů prostřednictvím místních strategií.</a:t>
            </a:r>
          </a:p>
        </p:txBody>
      </p:sp>
    </p:spTree>
    <p:extLst>
      <p:ext uri="{BB962C8B-B14F-4D97-AF65-F5344CB8AC3E}">
        <p14:creationId xmlns:p14="http://schemas.microsoft.com/office/powerpoint/2010/main" val="2466664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FEE54-FC82-AC7F-53CD-DEDC7A66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Strategický rámec kohézní politiky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B17DF0-6360-57D1-3EBD-4D3C9F7DA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Lisabonská strategie</a:t>
            </a:r>
          </a:p>
          <a:p>
            <a:pPr lvl="1"/>
            <a:r>
              <a:rPr lang="cs-CZ" b="1" dirty="0"/>
              <a:t>Ekonomický růst založený na inovacích a znalostech</a:t>
            </a:r>
            <a:endParaRPr lang="cs-CZ" dirty="0"/>
          </a:p>
          <a:p>
            <a:pPr lvl="1"/>
            <a:r>
              <a:rPr lang="cs-CZ" b="1" dirty="0"/>
              <a:t>Zlepšení konkurenceschopnosti</a:t>
            </a:r>
          </a:p>
          <a:p>
            <a:pPr lvl="1"/>
            <a:r>
              <a:rPr lang="cs-CZ" b="1" dirty="0"/>
              <a:t>Zaměstnanost a sociální soudržnost</a:t>
            </a:r>
          </a:p>
          <a:p>
            <a:pPr lvl="1"/>
            <a:r>
              <a:rPr lang="cs-CZ" b="1" dirty="0"/>
              <a:t>Udržitelný rozvoj</a:t>
            </a:r>
          </a:p>
          <a:p>
            <a:pPr lvl="1"/>
            <a:r>
              <a:rPr lang="cs-CZ" b="1" dirty="0"/>
              <a:t>Modernizace evropského sociálního modelu</a:t>
            </a:r>
            <a:endParaRPr lang="cs-CZ" dirty="0"/>
          </a:p>
          <a:p>
            <a:r>
              <a:rPr lang="cs-CZ" dirty="0"/>
              <a:t>Problémy:</a:t>
            </a:r>
          </a:p>
          <a:p>
            <a:pPr marL="0" indent="0">
              <a:buNone/>
            </a:pPr>
            <a:r>
              <a:rPr lang="cs-CZ" b="1" dirty="0"/>
              <a:t>Nedostatečná koordinace mezi členskými státy</a:t>
            </a:r>
            <a:r>
              <a:rPr lang="cs-CZ" dirty="0"/>
              <a:t>: Mnoho opatření zůstalo pouze na úrovni doporučení a členské státy je neprováděly konzistentně.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b="1" dirty="0"/>
              <a:t>Ambiciózní cíle bez dostatečného nástroje vynucování</a:t>
            </a:r>
            <a:r>
              <a:rPr lang="cs-CZ" dirty="0"/>
              <a:t>: EU neměla právní nástroje, jak přimět státy k plnění všech závazků.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32138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414F0-05EE-469B-B4D8-969AAA47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Evropa 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385113-C72F-153F-27EE-CEA83B135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Navázala na Lisabonskou strategii a jejím hlavním cílem bylo </a:t>
            </a:r>
            <a:r>
              <a:rPr lang="cs-CZ" b="1" dirty="0"/>
              <a:t>podpořit inteligentní, udržitelný a inkluzivní růst</a:t>
            </a:r>
            <a:r>
              <a:rPr lang="cs-CZ" dirty="0"/>
              <a:t> v EU. </a:t>
            </a:r>
          </a:p>
          <a:p>
            <a:r>
              <a:rPr lang="cs-CZ" dirty="0"/>
              <a:t>Strategie se zaměřovala na zlepšení konkurenceschopnosti evropských ekonomik, řešení dopadů hospodářské krize a sociálních nerovností a dosažení klimatických cílů.</a:t>
            </a:r>
          </a:p>
        </p:txBody>
      </p:sp>
    </p:spTree>
    <p:extLst>
      <p:ext uri="{BB962C8B-B14F-4D97-AF65-F5344CB8AC3E}">
        <p14:creationId xmlns:p14="http://schemas.microsoft.com/office/powerpoint/2010/main" val="1613029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9BC62-9C74-1EE6-243C-D16C76CF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pilíře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0C2AA-5E24-112B-D174-90B3B3B08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Inteligentní růst</a:t>
            </a:r>
          </a:p>
          <a:p>
            <a:r>
              <a:rPr lang="cs-CZ" dirty="0"/>
              <a:t>Udržitelný růst</a:t>
            </a:r>
          </a:p>
          <a:p>
            <a:r>
              <a:rPr lang="cs-CZ" dirty="0"/>
              <a:t>Inkluzívní růst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80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F6B09-782C-36E4-8237-3F56454F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kohézní 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6BFA04-0943-924D-F850-2CE5A91DC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42" y="2585913"/>
            <a:ext cx="10515600" cy="2653908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Snižování regionálních rozdílů</a:t>
            </a:r>
            <a:endParaRPr lang="cs-CZ" b="0" i="0" dirty="0">
              <a:solidFill>
                <a:srgbClr val="121512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Podpora ekonomického růstu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Zaměstnanost a sociální soudržnost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Udržitelný rozvoj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Posílení jednoty 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09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B6F31-707A-9577-F4A1-4A391710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453CA5-3F40-2A3E-027D-C63B06294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cs-CZ" b="1" dirty="0"/>
              <a:t>Zaměstnanost</a:t>
            </a:r>
            <a:r>
              <a:rPr lang="cs-CZ" dirty="0"/>
              <a:t>: Zvýšit </a:t>
            </a:r>
            <a:r>
              <a:rPr lang="cs-CZ" b="1" dirty="0"/>
              <a:t>míru zaměstnanosti</a:t>
            </a:r>
            <a:r>
              <a:rPr lang="cs-CZ" dirty="0"/>
              <a:t> osob ve věku 20–64 let na 75 %.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Výzkum a vývoj (R&amp;D)</a:t>
            </a:r>
            <a:r>
              <a:rPr lang="cs-CZ" dirty="0"/>
              <a:t>: Zvýšit investice do </a:t>
            </a:r>
            <a:r>
              <a:rPr lang="cs-CZ" b="1" dirty="0"/>
              <a:t>výzkumu a vývoje</a:t>
            </a:r>
            <a:r>
              <a:rPr lang="cs-CZ" dirty="0"/>
              <a:t> na 3 % HDP EU.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Klimatická politika a energetika</a:t>
            </a:r>
            <a:r>
              <a:rPr lang="cs-CZ" dirty="0"/>
              <a:t>: Plnit </a:t>
            </a:r>
            <a:r>
              <a:rPr lang="cs-CZ" b="1" dirty="0"/>
              <a:t>klimaticko-energetické cíle</a:t>
            </a:r>
            <a:r>
              <a:rPr lang="cs-CZ" dirty="0"/>
              <a:t> označované jako </a:t>
            </a:r>
            <a:r>
              <a:rPr lang="cs-CZ" i="1" dirty="0"/>
              <a:t>20-20-20</a:t>
            </a:r>
            <a:r>
              <a:rPr lang="cs-CZ" dirty="0"/>
              <a:t>, což znamená: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/>
              <a:t>Snížit emise skleníkových plynů o </a:t>
            </a:r>
            <a:r>
              <a:rPr lang="cs-CZ" b="1" dirty="0"/>
              <a:t>20 %</a:t>
            </a:r>
            <a:r>
              <a:rPr lang="cs-CZ" dirty="0"/>
              <a:t> oproti úrovním z roku 1990.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/>
              <a:t>Zvýšit podíl obnovitelných zdrojů energie na konečné spotřebě energie na </a:t>
            </a:r>
            <a:r>
              <a:rPr lang="cs-CZ" b="1" dirty="0"/>
              <a:t>20 %</a:t>
            </a:r>
            <a:r>
              <a:rPr lang="cs-CZ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dirty="0"/>
              <a:t>Zlepšit energetickou účinnost o </a:t>
            </a:r>
            <a:r>
              <a:rPr lang="cs-CZ" b="1" dirty="0"/>
              <a:t>20 %</a:t>
            </a:r>
            <a:r>
              <a:rPr lang="cs-CZ" dirty="0"/>
              <a:t>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Vzdělávání</a:t>
            </a:r>
            <a:r>
              <a:rPr lang="cs-CZ" dirty="0"/>
              <a:t>: Snížit podíl </a:t>
            </a:r>
            <a:r>
              <a:rPr lang="cs-CZ" b="1" dirty="0"/>
              <a:t>předčasných odchodů ze vzdělávání</a:t>
            </a:r>
            <a:r>
              <a:rPr lang="cs-CZ" dirty="0"/>
              <a:t> na méně než 10 % a zároveň zvýšit podíl vysokoškolsky vzdělaných osob ve věku 30–34 let na alespoň 40 %.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Sociální začlenění a boj proti chudobě</a:t>
            </a:r>
            <a:r>
              <a:rPr lang="cs-CZ" dirty="0"/>
              <a:t>: Snížit počet lidí ohrožených chudobou nebo sociálním vyloučením alespoň o </a:t>
            </a:r>
            <a:r>
              <a:rPr lang="cs-CZ" b="1" dirty="0"/>
              <a:t>20 milionů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587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5D2F3-40C7-5B1E-7D62-1B0DDE5E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Vlajkové iniciativy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0E53A8-4800-872D-03B6-8B9FB9C02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Inovace v Unii – Podpora výzkumu a inovací pro růst a zaměstnanost.</a:t>
            </a:r>
          </a:p>
          <a:p>
            <a:r>
              <a:rPr lang="cs-CZ" dirty="0"/>
              <a:t>Digitální agenda pro Evropu – Posílení digitální ekonomiky a rozvoj vysokorychlostního internetu.</a:t>
            </a:r>
          </a:p>
          <a:p>
            <a:r>
              <a:rPr lang="cs-CZ" dirty="0"/>
              <a:t>Evropa méně náročná na zdroje – Udržitelné využívání přírodních zdrojů a ochrana životního prostředí.</a:t>
            </a:r>
          </a:p>
          <a:p>
            <a:r>
              <a:rPr lang="cs-CZ" dirty="0"/>
              <a:t>Průmyslová politika pro éru globalizace – Modernizace evropského průmyslu a podpora konkurenceschopnosti.</a:t>
            </a:r>
          </a:p>
          <a:p>
            <a:r>
              <a:rPr lang="cs-CZ" dirty="0"/>
              <a:t>Program pro nové dovednosti a pracovní místa – Posílení kvalifikací a zlepšení přístupu na pracovní trh.</a:t>
            </a:r>
          </a:p>
          <a:p>
            <a:r>
              <a:rPr lang="cs-CZ" dirty="0"/>
              <a:t>Evropská platforma proti chudobě – Boj proti chudobě a sociálnímu vyloučení.</a:t>
            </a:r>
          </a:p>
        </p:txBody>
      </p:sp>
    </p:spTree>
    <p:extLst>
      <p:ext uri="{BB962C8B-B14F-4D97-AF65-F5344CB8AC3E}">
        <p14:creationId xmlns:p14="http://schemas.microsoft.com/office/powerpoint/2010/main" val="4259197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0D368-BEF9-1B36-D7F0-E17F9239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Zelená dohoda pro Evropu </a:t>
            </a:r>
            <a:br>
              <a:rPr lang="cs-CZ" b="1" dirty="0"/>
            </a:br>
            <a:r>
              <a:rPr lang="cs-CZ" b="1" dirty="0"/>
              <a:t>(</a:t>
            </a:r>
            <a:r>
              <a:rPr lang="cs-CZ" b="1" dirty="0" err="1"/>
              <a:t>European</a:t>
            </a:r>
            <a:r>
              <a:rPr lang="cs-CZ" b="1" dirty="0"/>
              <a:t> Green </a:t>
            </a:r>
            <a:r>
              <a:rPr lang="cs-CZ" b="1" dirty="0" err="1"/>
              <a:t>Deal</a:t>
            </a:r>
            <a:r>
              <a:rPr lang="cs-CZ" b="1" dirty="0"/>
              <a:t>)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760795-1567-F1A0-2B48-F2181AD4D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Hlavní cíle:</a:t>
            </a:r>
          </a:p>
          <a:p>
            <a:pPr marL="0" indent="0">
              <a:buNone/>
            </a:pPr>
            <a:r>
              <a:rPr lang="pl-PL" b="1" dirty="0"/>
              <a:t>Dosáhnout klimatické neutrality do roku 2050</a:t>
            </a:r>
          </a:p>
          <a:p>
            <a:pPr marL="0" indent="0">
              <a:buNone/>
            </a:pPr>
            <a:r>
              <a:rPr lang="cs-CZ" b="1" dirty="0"/>
              <a:t>Snížení emisí do roku 2030</a:t>
            </a:r>
            <a:endParaRPr lang="pl-PL" b="1" dirty="0"/>
          </a:p>
          <a:p>
            <a:pPr marL="0" indent="0">
              <a:buNone/>
            </a:pPr>
            <a:r>
              <a:rPr lang="cs-CZ" b="1" dirty="0"/>
              <a:t>Ochrana biodiverzity a obnova přírodních ekosystémů</a:t>
            </a:r>
          </a:p>
          <a:p>
            <a:pPr marL="0" indent="0">
              <a:buNone/>
            </a:pPr>
            <a:r>
              <a:rPr lang="cs-CZ" b="1" dirty="0"/>
              <a:t>Ochrana biodiverzity a obnova přírodních ekosystémů</a:t>
            </a:r>
          </a:p>
          <a:p>
            <a:pPr marL="0" indent="0">
              <a:buNone/>
            </a:pPr>
            <a:r>
              <a:rPr lang="cs-CZ" b="1" dirty="0"/>
              <a:t>Cirkulární ekonomika</a:t>
            </a:r>
          </a:p>
          <a:p>
            <a:pPr marL="0" indent="0">
              <a:buNone/>
            </a:pPr>
            <a:r>
              <a:rPr lang="cs-CZ" b="1" dirty="0"/>
              <a:t>Čistá energie a energetická transformace</a:t>
            </a:r>
          </a:p>
          <a:p>
            <a:pPr marL="0" indent="0">
              <a:buNone/>
            </a:pPr>
            <a:r>
              <a:rPr lang="cs-CZ" b="1" dirty="0"/>
              <a:t>Udržitelné zemědělství a potravinový systém</a:t>
            </a:r>
          </a:p>
          <a:p>
            <a:pPr marL="0" indent="0">
              <a:buNone/>
            </a:pPr>
            <a:r>
              <a:rPr lang="cs-CZ" b="1" dirty="0"/>
              <a:t>Udržitelná doprava</a:t>
            </a:r>
          </a:p>
          <a:p>
            <a:pPr marL="0" indent="0">
              <a:buNone/>
            </a:pPr>
            <a:r>
              <a:rPr lang="cs-CZ" b="1" dirty="0"/>
              <a:t>Zelené investice a financování</a:t>
            </a:r>
          </a:p>
          <a:p>
            <a:pPr marL="0" indent="0">
              <a:buNone/>
            </a:pPr>
            <a:r>
              <a:rPr lang="cs-CZ" b="1" dirty="0"/>
              <a:t>Sociální inkluze a spravedlivá transformace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32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886A5-AA92-E127-1B94-7AABB45E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Klíčové iniciativy a strategie v rámci Zelené dohody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61A0D8-ED9A-95D4-FB71-9444F5B08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Evropský klimatický zákon: Zavádí právní závazky pro dosažení klimatické neutrality do roku 2050 a stanovení cílů pro rok 2030.</a:t>
            </a:r>
          </a:p>
          <a:p>
            <a:r>
              <a:rPr lang="cs-CZ" dirty="0"/>
              <a:t>Plán pro udržitelnou a inteligentní mobilitu: Podpora ekologických způsobů dopravy a snížení emisí v dopravě.</a:t>
            </a:r>
          </a:p>
          <a:p>
            <a:r>
              <a:rPr lang="cs-CZ" dirty="0"/>
              <a:t>Akční plán pro cirkulární ekonomiku: Přechod k udržitelným výrobním a spotřebitelským modelům.</a:t>
            </a:r>
          </a:p>
          <a:p>
            <a:r>
              <a:rPr lang="cs-CZ" dirty="0" err="1"/>
              <a:t>Biodiverzitní</a:t>
            </a:r>
            <a:r>
              <a:rPr lang="cs-CZ" dirty="0"/>
              <a:t> strategie EU: Ochrana a obnova biologické rozmanitosti v EU i mimo ni.</a:t>
            </a:r>
          </a:p>
        </p:txBody>
      </p:sp>
    </p:spTree>
    <p:extLst>
      <p:ext uri="{BB962C8B-B14F-4D97-AF65-F5344CB8AC3E}">
        <p14:creationId xmlns:p14="http://schemas.microsoft.com/office/powerpoint/2010/main" val="2143922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44622-FB57-26D5-1947-C84D9F13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cíle EU do roku 2030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711524-7A3F-0966-0787-4116C035A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Digitální transformace</a:t>
            </a:r>
          </a:p>
          <a:p>
            <a:pPr marL="0" indent="0">
              <a:buNone/>
            </a:pPr>
            <a:r>
              <a:rPr lang="cs-CZ" dirty="0"/>
              <a:t>Zvýšení digitální kapacity a posílení kybernetické bezpečnosti.</a:t>
            </a:r>
          </a:p>
          <a:p>
            <a:pPr marL="0" indent="0">
              <a:buNone/>
            </a:pPr>
            <a:r>
              <a:rPr lang="cs-CZ" dirty="0"/>
              <a:t>Digitální gramotnost: Cílem je zvýšit digitální dovednosti obyvatelstva, což zahrnuje nejen vzdělávání, ale také rozšíření vysokorychlostního internetu a 5G technologií po celé EU.</a:t>
            </a:r>
          </a:p>
          <a:p>
            <a:pPr marL="0" indent="0">
              <a:buNone/>
            </a:pPr>
            <a:r>
              <a:rPr lang="cs-CZ" dirty="0"/>
              <a:t>Posílení digitální infrastruktury a podpora výzkumu a inovací v oblastech, jako je umělá inteligence, datová analýza a kybernetická bezpečnost.</a:t>
            </a:r>
          </a:p>
        </p:txBody>
      </p:sp>
    </p:spTree>
    <p:extLst>
      <p:ext uri="{BB962C8B-B14F-4D97-AF65-F5344CB8AC3E}">
        <p14:creationId xmlns:p14="http://schemas.microsoft.com/office/powerpoint/2010/main" val="874739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67991-48A0-6A20-189A-A2D162AC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cíle EU do roku 2030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DE10D-28C6-72EA-7B6C-AB6F02309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Sociální a ekonomická inkluze</a:t>
            </a:r>
          </a:p>
          <a:p>
            <a:r>
              <a:rPr lang="cs-CZ" dirty="0"/>
              <a:t>Zvýšení zaměstnanosti a podpora rovného přístupu na pracovní trh, včetně zlepšení dovedností pracovníků prostřednictvím vzdělávacích programů a celoživotního učení.</a:t>
            </a:r>
          </a:p>
          <a:p>
            <a:r>
              <a:rPr lang="cs-CZ" dirty="0"/>
              <a:t>Snížení chudoby a sociálního vyloučení. EU si klade za cíl dostat z chudoby alespoň 15 milionů lidí, včetně 5 milionů dětí.</a:t>
            </a:r>
          </a:p>
          <a:p>
            <a:r>
              <a:rPr lang="cs-CZ" dirty="0"/>
              <a:t>Podpora rovnosti žen a mužů a posílení práv pracovníků, včetně zlepšení pracovních podmínek a spravedlivé mzdy.</a:t>
            </a:r>
          </a:p>
          <a:p>
            <a:r>
              <a:rPr lang="cs-CZ" dirty="0"/>
              <a:t>Reforma systémů zdravotní péče a sociálního zabezpečení, aby byly přizpůsobeny měnícím se demografickým a ekonomickým podmínkám.</a:t>
            </a:r>
          </a:p>
        </p:txBody>
      </p:sp>
    </p:spTree>
    <p:extLst>
      <p:ext uri="{BB962C8B-B14F-4D97-AF65-F5344CB8AC3E}">
        <p14:creationId xmlns:p14="http://schemas.microsoft.com/office/powerpoint/2010/main" val="3079944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C5C9B-5758-8917-457E-E0AA8EF5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cíle EU do roku 2030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BA562C-D0E0-FCAB-6BC5-DBA49990B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Hospodářská odolnost a obnova</a:t>
            </a:r>
          </a:p>
          <a:p>
            <a:pPr marL="0" indent="0">
              <a:buNone/>
            </a:pPr>
            <a:r>
              <a:rPr lang="cs-CZ" dirty="0"/>
              <a:t>Ekonomická obnova po pandemii COVID-19: EU nasadila fondy, jako je </a:t>
            </a:r>
            <a:r>
              <a:rPr lang="cs-CZ" dirty="0" err="1"/>
              <a:t>NextGenerationEU</a:t>
            </a:r>
            <a:r>
              <a:rPr lang="cs-CZ" dirty="0"/>
              <a:t>, s cílem podpořit členské státy v jejich zotavení a přechodu na zelenou a digitální ekonomiku.</a:t>
            </a:r>
          </a:p>
          <a:p>
            <a:pPr marL="0" indent="0">
              <a:buNone/>
            </a:pPr>
            <a:r>
              <a:rPr lang="cs-CZ" dirty="0"/>
              <a:t>Podpora malých a středních podniků (MSP) a inovací jako motorů hospodářského růstu.</a:t>
            </a:r>
          </a:p>
          <a:p>
            <a:pPr marL="0" indent="0">
              <a:buNone/>
            </a:pPr>
            <a:r>
              <a:rPr lang="cs-CZ" dirty="0"/>
              <a:t>Zlepšení investičního prostředí a podpora udržitelných investic, včetně investic do infrastruktury, digitalizace a energetiky.</a:t>
            </a:r>
          </a:p>
        </p:txBody>
      </p:sp>
    </p:spTree>
    <p:extLst>
      <p:ext uri="{BB962C8B-B14F-4D97-AF65-F5344CB8AC3E}">
        <p14:creationId xmlns:p14="http://schemas.microsoft.com/office/powerpoint/2010/main" val="3000736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1B0522-9AE0-131E-9010-9FAD2510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cíle EU do roku 2030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14BABF-8392-F0F0-8E24-478102032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Udržitelný rozvoj a globální konkurenceschopnost</a:t>
            </a:r>
          </a:p>
          <a:p>
            <a:pPr marL="0" indent="0">
              <a:buNone/>
            </a:pPr>
            <a:r>
              <a:rPr lang="cs-CZ" dirty="0"/>
              <a:t>Podpora cirkulární ekonomiky, včetně efektivního využívání zdrojů a snižování odpadu.</a:t>
            </a:r>
          </a:p>
          <a:p>
            <a:pPr marL="0" indent="0">
              <a:buNone/>
            </a:pPr>
            <a:r>
              <a:rPr lang="cs-CZ" dirty="0"/>
              <a:t>Zvýšení globální konkurenceschopnosti evropského průmyslu a jeho transformace směrem k ekologickým a digitálním technologiím.</a:t>
            </a:r>
          </a:p>
          <a:p>
            <a:pPr marL="0" indent="0">
              <a:buNone/>
            </a:pPr>
            <a:r>
              <a:rPr lang="cs-CZ" dirty="0"/>
              <a:t>Posílení obchodních vztahů s partnery po celém světě na základě udržitelných a spravedlivých obchodních dohod.</a:t>
            </a:r>
          </a:p>
        </p:txBody>
      </p:sp>
    </p:spTree>
    <p:extLst>
      <p:ext uri="{BB962C8B-B14F-4D97-AF65-F5344CB8AC3E}">
        <p14:creationId xmlns:p14="http://schemas.microsoft.com/office/powerpoint/2010/main" val="2247919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B926F-E69F-2EEC-E41F-41504C8D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cíle EU do roku 2030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422869-7BBA-197F-BFAC-C42DC3E3E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Posílení demokracie a právního státu</a:t>
            </a:r>
          </a:p>
          <a:p>
            <a:pPr marL="0" indent="0">
              <a:buNone/>
            </a:pPr>
            <a:r>
              <a:rPr lang="cs-CZ" dirty="0"/>
              <a:t>Ochrana základních práv, demokracie a právního státu ve všech členských státech EU.</a:t>
            </a:r>
          </a:p>
          <a:p>
            <a:pPr marL="0" indent="0">
              <a:buNone/>
            </a:pPr>
            <a:r>
              <a:rPr lang="cs-CZ" dirty="0"/>
              <a:t>Boj proti dezinformacím, podpora nezávislých médií a ochrana volebního procesu.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50547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11DB0-3229-EDD4-12EA-57311C8B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F8C32-4EFB-A2CF-6886-25F0CF7AE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NextGenerationEU</a:t>
            </a:r>
            <a:r>
              <a:rPr lang="cs-CZ" dirty="0"/>
              <a:t>: Plán na obnovu po pandemii COVID-19 s rozpočtem více než 750 miliard eur, který podporuje zelenou a digitální transformaci.</a:t>
            </a:r>
          </a:p>
          <a:p>
            <a:r>
              <a:rPr lang="cs-CZ" dirty="0"/>
              <a:t>Fond spravedlivé transformace: Zaměřený na podporu regionů a průmyslových odvětví, které budou nejvíce zasaženy přechodem na nízkouhlíkovou ekonomiku.</a:t>
            </a:r>
          </a:p>
          <a:p>
            <a:r>
              <a:rPr lang="cs-CZ" dirty="0"/>
              <a:t>Horizon </a:t>
            </a:r>
            <a:r>
              <a:rPr lang="cs-CZ" dirty="0" err="1"/>
              <a:t>Europe</a:t>
            </a:r>
            <a:r>
              <a:rPr lang="cs-CZ" dirty="0"/>
              <a:t>: Program pro výzkum a inovace s rozpočtem přes 95 miliard eur na období 2021–2027, který podporuje udržitelné technologie, digitalizaci a vědecký pokrok.</a:t>
            </a:r>
          </a:p>
          <a:p>
            <a:r>
              <a:rPr lang="cs-CZ" dirty="0"/>
              <a:t>Digitální kompas 2030: Plán na zlepšení digitální infrastruktury a dovedností obyvatel EU.</a:t>
            </a:r>
          </a:p>
        </p:txBody>
      </p:sp>
    </p:spTree>
    <p:extLst>
      <p:ext uri="{BB962C8B-B14F-4D97-AF65-F5344CB8AC3E}">
        <p14:creationId xmlns:p14="http://schemas.microsoft.com/office/powerpoint/2010/main" val="311998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F9E7E-96C4-61A7-2A3A-3D89F7184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BDF416-8F74-7B5E-0407-1183293F6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cs-CZ" b="1" i="0" dirty="0">
              <a:solidFill>
                <a:srgbClr val="121512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Počátky integrace (1950-1960)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1950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Byla představena </a:t>
            </a:r>
            <a:r>
              <a:rPr lang="cs-CZ" b="0" i="0" dirty="0" err="1">
                <a:solidFill>
                  <a:srgbClr val="121512"/>
                </a:solidFill>
                <a:effectLst/>
                <a:latin typeface="-apple-system"/>
              </a:rPr>
              <a:t>Schumanova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 deklarace, která navrhla koordinaci výroby uhlí a oceli ve Francii a Německu, což vedlo k vytvoření Evropského společenství uhlí a oceli (ESUO) v roce 1951.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1957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Byly podepsány Římské smlouvy, které založily Evropské hospodářské společenství (EHS) a Evropské společenství pro atomovou energii (EURATOM).</a:t>
            </a:r>
          </a:p>
          <a:p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042704-791F-E0E7-F9AB-1A563F5E7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068" y="276725"/>
            <a:ext cx="2173732" cy="23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55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EEB7A-0A66-20AA-50D8-3D73E411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RÁMEC KOHEZNÍ POLITIKY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416B1C-610D-93EA-B43F-20C5750E0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Primární právo: Zahrnuje zakládající smlouvy EU (např. Smlouva o Evropské unii (SEU) a Smlouva o fungování Evropské unie (SFEU)), které určují základní strukturu, pravomoci a kompetence EU.</a:t>
            </a:r>
          </a:p>
          <a:p>
            <a:r>
              <a:rPr lang="cs-CZ" dirty="0"/>
              <a:t>Sekundární právo: Tvoří jej legislativa přijatá institucemi EU na základě zakládajících smluv, včetně:</a:t>
            </a:r>
          </a:p>
          <a:p>
            <a:pPr lvl="1"/>
            <a:r>
              <a:rPr lang="cs-CZ" dirty="0"/>
              <a:t>Nařízení: Přímá platnost ve všech členských státech bez potřeby národní implementace.</a:t>
            </a:r>
          </a:p>
          <a:p>
            <a:pPr lvl="1"/>
            <a:r>
              <a:rPr lang="cs-CZ" dirty="0"/>
              <a:t>Směrnice: Stanoví cíle, kterých musí členské státy dosáhnout, ale dává jim volnost, jak to provedou prostřednictvím národních zákonů.</a:t>
            </a:r>
          </a:p>
          <a:p>
            <a:pPr lvl="1"/>
            <a:r>
              <a:rPr lang="cs-CZ" dirty="0"/>
              <a:t>Rozhodnutí: Závazné pro konkrétní osoby, společnosti nebo členské státy.</a:t>
            </a:r>
          </a:p>
          <a:p>
            <a:r>
              <a:rPr lang="cs-CZ" dirty="0"/>
              <a:t>Doporučení a stanoviska: Nejsou právně závazné, ale vyjadřují postoj nebo doporučení EU.</a:t>
            </a:r>
          </a:p>
        </p:txBody>
      </p:sp>
    </p:spTree>
    <p:extLst>
      <p:ext uri="{BB962C8B-B14F-4D97-AF65-F5344CB8AC3E}">
        <p14:creationId xmlns:p14="http://schemas.microsoft.com/office/powerpoint/2010/main" val="2255907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2FC08-1E81-21D5-4F4B-F0415819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rámec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51E9C3-A2D7-68E6-5409-CC30B5C3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je tvořen rozpočtem a fondy, které podporují realizaci cílů Unie.</a:t>
            </a:r>
          </a:p>
          <a:p>
            <a:pPr marL="0" indent="0">
              <a:buNone/>
            </a:pPr>
            <a:r>
              <a:rPr lang="cs-CZ" dirty="0"/>
              <a:t> Hlavním nástroj je </a:t>
            </a:r>
            <a:r>
              <a:rPr lang="cs-CZ" b="1" dirty="0"/>
              <a:t>Víceletý finanční rámec (VFR)</a:t>
            </a:r>
            <a:r>
              <a:rPr lang="cs-CZ" dirty="0"/>
              <a:t>, což je dlouhodobý rozpočet EU na období 7 let.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 období </a:t>
            </a:r>
            <a:r>
              <a:rPr lang="cs-CZ" b="1" dirty="0"/>
              <a:t>2021–2027</a:t>
            </a:r>
            <a:r>
              <a:rPr lang="cs-CZ" dirty="0"/>
              <a:t> je celkový rozpočet stanoven na přibližně </a:t>
            </a:r>
            <a:r>
              <a:rPr lang="cs-CZ" b="1" dirty="0"/>
              <a:t>1,074 bilionu eur</a:t>
            </a:r>
            <a:r>
              <a:rPr lang="cs-CZ" dirty="0"/>
              <a:t>, k čemuž přibývá </a:t>
            </a:r>
            <a:r>
              <a:rPr lang="cs-CZ" b="1" dirty="0"/>
              <a:t>750 miliard eur</a:t>
            </a:r>
            <a:r>
              <a:rPr lang="cs-CZ" dirty="0"/>
              <a:t> z programu </a:t>
            </a:r>
            <a:r>
              <a:rPr lang="cs-CZ" b="1" dirty="0" err="1"/>
              <a:t>NextGenerationEU</a:t>
            </a:r>
            <a:r>
              <a:rPr lang="cs-CZ" dirty="0"/>
              <a:t>, určeného na obnovu po pandemii COVID-19.</a:t>
            </a:r>
          </a:p>
        </p:txBody>
      </p:sp>
    </p:spTree>
    <p:extLst>
      <p:ext uri="{BB962C8B-B14F-4D97-AF65-F5344CB8AC3E}">
        <p14:creationId xmlns:p14="http://schemas.microsoft.com/office/powerpoint/2010/main" val="2921649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17E21-2263-6852-5F8B-FD9DFDE8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5F3AE-9AF6-9514-6BD0-F2760E18F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Fond soudržnosti a Evropské strukturální a investiční fondy (ESIF): Podpora regionálního rozvoje, zejména v méně rozvinutých oblastech.</a:t>
            </a:r>
          </a:p>
          <a:p>
            <a:pPr marL="0" indent="0">
              <a:buNone/>
            </a:pPr>
            <a:r>
              <a:rPr lang="cs-CZ" dirty="0"/>
              <a:t>Horizon </a:t>
            </a:r>
            <a:r>
              <a:rPr lang="cs-CZ" dirty="0" err="1"/>
              <a:t>Europe</a:t>
            </a:r>
            <a:r>
              <a:rPr lang="cs-CZ" dirty="0"/>
              <a:t>: Program financování výzkumu a inovací.</a:t>
            </a:r>
          </a:p>
          <a:p>
            <a:pPr marL="0" indent="0">
              <a:buNone/>
            </a:pPr>
            <a:r>
              <a:rPr lang="cs-CZ" dirty="0"/>
              <a:t>Erasmus+: Program na podporu vzdělávání, školení, mládeže a sportu.</a:t>
            </a:r>
          </a:p>
          <a:p>
            <a:pPr marL="0" indent="0">
              <a:buNone/>
            </a:pPr>
            <a:r>
              <a:rPr lang="cs-CZ" dirty="0"/>
              <a:t>Evropský zemědělský fond pro rozvoj venkova (EZFRV): Podpora venkovských oblastí a zemědělství.</a:t>
            </a:r>
          </a:p>
          <a:p>
            <a:pPr marL="0" indent="0">
              <a:buNone/>
            </a:pPr>
            <a:r>
              <a:rPr lang="cs-CZ" dirty="0"/>
              <a:t>Fond pro spravedlnost, práva a hodnoty: Podpora právního státu, základních práv a rovnosti.</a:t>
            </a:r>
          </a:p>
          <a:p>
            <a:pPr marL="0" indent="0">
              <a:buNone/>
            </a:pPr>
            <a:r>
              <a:rPr lang="cs-CZ" dirty="0" err="1"/>
              <a:t>NextGenerationEU</a:t>
            </a:r>
            <a:r>
              <a:rPr lang="cs-CZ" dirty="0"/>
              <a:t>: Jednorázový nástroj na obnovu evropských ekonomik po pandemii, včetně Mechanismu pro oživení a odolnost.</a:t>
            </a:r>
          </a:p>
        </p:txBody>
      </p:sp>
    </p:spTree>
    <p:extLst>
      <p:ext uri="{BB962C8B-B14F-4D97-AF65-F5344CB8AC3E}">
        <p14:creationId xmlns:p14="http://schemas.microsoft.com/office/powerpoint/2010/main" val="2766093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876CD28-E0CF-D447-44A6-7A93678FE67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/>
              <a:t>Historie EU fondů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2AA0E3C-B7FA-A237-D14A-3F8F483C212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825625" y="1676400"/>
            <a:ext cx="8540750" cy="17526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cs-CZ" altLang="cs-CZ" b="1">
                <a:solidFill>
                  <a:srgbClr val="000000"/>
                </a:solidFill>
              </a:rPr>
              <a:t>Počátek: </a:t>
            </a:r>
            <a:r>
              <a:rPr lang="cs-CZ" altLang="cs-CZ">
                <a:solidFill>
                  <a:srgbClr val="000000"/>
                </a:solidFill>
              </a:rPr>
              <a:t>v preambuli Římské smlouvy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cs-CZ" altLang="cs-CZ" b="1">
                <a:solidFill>
                  <a:srgbClr val="000000"/>
                </a:solidFill>
              </a:rPr>
              <a:t>Snaha: </a:t>
            </a:r>
            <a:r>
              <a:rPr lang="cs-CZ" altLang="cs-CZ">
                <a:solidFill>
                  <a:srgbClr val="000000"/>
                </a:solidFill>
              </a:rPr>
              <a:t>zmenšení ekonomického rozdílu (mezi regiony a soc. skupinami)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cs-CZ" altLang="cs-CZ" b="1">
                <a:solidFill>
                  <a:srgbClr val="000000"/>
                </a:solidFill>
              </a:rPr>
              <a:t>Strukturální fondy: </a:t>
            </a:r>
            <a:r>
              <a:rPr lang="cs-CZ" altLang="cs-CZ">
                <a:solidFill>
                  <a:srgbClr val="000000"/>
                </a:solidFill>
              </a:rPr>
              <a:t>nástroj regionální politiky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3C836B0F-D7FD-2C4C-C229-950F83D39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500438"/>
            <a:ext cx="4392612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>
            <a:extLst>
              <a:ext uri="{FF2B5EF4-FFF2-40B4-BE49-F238E27FC236}">
                <a16:creationId xmlns:a16="http://schemas.microsoft.com/office/drawing/2014/main" id="{42364076-EC6C-9044-A27E-CE8B0D1E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789363"/>
            <a:ext cx="345598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339E5EC6-477E-9F79-A2E3-01598534499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847850" y="1052514"/>
            <a:ext cx="8540750" cy="5407025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cs-CZ" altLang="cs-CZ" b="1">
                <a:solidFill>
                  <a:srgbClr val="000000"/>
                </a:solidFill>
              </a:rPr>
              <a:t>1958 byl založen: </a:t>
            </a:r>
          </a:p>
          <a:p>
            <a:pPr lvl="1">
              <a:buClr>
                <a:schemeClr val="bg1"/>
              </a:buClr>
            </a:pPr>
            <a:r>
              <a:rPr lang="cs-CZ" altLang="cs-CZ">
                <a:solidFill>
                  <a:srgbClr val="000000"/>
                </a:solidFill>
                <a:effectLst/>
              </a:rPr>
              <a:t>Evropský soc. fond </a:t>
            </a:r>
          </a:p>
          <a:p>
            <a:pPr lvl="1">
              <a:buClr>
                <a:schemeClr val="bg1"/>
              </a:buClr>
            </a:pPr>
            <a:r>
              <a:rPr lang="cs-CZ" altLang="cs-CZ">
                <a:solidFill>
                  <a:srgbClr val="000000"/>
                </a:solidFill>
                <a:effectLst/>
              </a:rPr>
              <a:t>Evropský zemědělský, orientační a záruční fond</a:t>
            </a:r>
          </a:p>
          <a:p>
            <a:pPr>
              <a:buClr>
                <a:schemeClr val="bg1"/>
              </a:buClr>
            </a:pPr>
            <a:r>
              <a:rPr lang="cs-CZ" altLang="cs-CZ" b="1">
                <a:solidFill>
                  <a:srgbClr val="000000"/>
                </a:solidFill>
              </a:rPr>
              <a:t>1975 byl založen:</a:t>
            </a:r>
          </a:p>
          <a:p>
            <a:pPr lvl="1">
              <a:buClr>
                <a:schemeClr val="bg1"/>
              </a:buClr>
            </a:pPr>
            <a:r>
              <a:rPr lang="cs-CZ" altLang="cs-CZ">
                <a:solidFill>
                  <a:srgbClr val="000000"/>
                </a:solidFill>
                <a:effectLst/>
              </a:rPr>
              <a:t>Evropský fond regionálního rozvoje</a:t>
            </a:r>
          </a:p>
          <a:p>
            <a:pPr>
              <a:buClr>
                <a:schemeClr val="bg1"/>
              </a:buClr>
            </a:pPr>
            <a:r>
              <a:rPr lang="cs-CZ" altLang="cs-CZ" b="1">
                <a:solidFill>
                  <a:srgbClr val="000000"/>
                </a:solidFill>
              </a:rPr>
              <a:t>1999 </a:t>
            </a:r>
            <a:r>
              <a:rPr lang="cs-CZ" altLang="cs-CZ">
                <a:solidFill>
                  <a:srgbClr val="000000"/>
                </a:solidFill>
              </a:rPr>
              <a:t>zreformování strukturálních fondů a upravení fungování fondů soudržnosti Evropskou radou v Berlíně</a:t>
            </a:r>
          </a:p>
          <a:p>
            <a:endParaRPr lang="cs-CZ" altLang="cs-CZ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67981351-6429-BC2E-D563-C7498D053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0" y="5468938"/>
            <a:ext cx="2089150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0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9E8A9DF-026F-35E5-6890-11530123A83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47850" y="692151"/>
            <a:ext cx="8510588" cy="1325563"/>
          </a:xfrm>
        </p:spPr>
        <p:txBody>
          <a:bodyPr/>
          <a:lstStyle/>
          <a:p>
            <a:r>
              <a:rPr lang="cs-CZ" altLang="cs-CZ" sz="4000" b="1" dirty="0"/>
              <a:t>Kdo může žádat o peníze?</a:t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9F5559B-5CD9-F151-07A7-FFC01D700B1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919288" y="2133600"/>
            <a:ext cx="8540750" cy="4724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cs-CZ" altLang="cs-CZ" b="1" dirty="0">
                <a:solidFill>
                  <a:srgbClr val="000000"/>
                </a:solidFill>
              </a:rPr>
              <a:t>obce a kraje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cs-CZ" altLang="cs-CZ" b="1" dirty="0">
                <a:solidFill>
                  <a:srgbClr val="000000"/>
                </a:solidFill>
              </a:rPr>
              <a:t>ministerstva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cs-CZ" altLang="cs-CZ" b="1" dirty="0">
                <a:solidFill>
                  <a:srgbClr val="000000"/>
                </a:solidFill>
              </a:rPr>
              <a:t>podnikatelé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cs-CZ" altLang="cs-CZ" b="1" dirty="0">
                <a:solidFill>
                  <a:srgbClr val="000000"/>
                </a:solidFill>
              </a:rPr>
              <a:t>příspěvkové organizace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cs-CZ" altLang="cs-CZ" b="1" dirty="0">
                <a:solidFill>
                  <a:srgbClr val="000000"/>
                </a:solidFill>
              </a:rPr>
              <a:t>výzkumná centra 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cs-CZ" altLang="cs-CZ" b="1" dirty="0">
                <a:solidFill>
                  <a:srgbClr val="000000"/>
                </a:solidFill>
              </a:rPr>
              <a:t>vlastníci dopravní infrastruktury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cs-CZ" altLang="cs-CZ" b="1" dirty="0">
                <a:solidFill>
                  <a:srgbClr val="000000"/>
                </a:solidFill>
              </a:rPr>
              <a:t>neziskové organizace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B0E7E955-DF6D-AC2E-67BA-1E02CD2A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628776"/>
            <a:ext cx="3810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8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597DC5F-01C4-42F2-BD49-12377E4CB1D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47850" y="188914"/>
            <a:ext cx="8510588" cy="981075"/>
          </a:xfrm>
        </p:spPr>
        <p:txBody>
          <a:bodyPr/>
          <a:lstStyle/>
          <a:p>
            <a:r>
              <a:rPr lang="cs-CZ" altLang="cs-CZ" sz="4000" b="1" dirty="0"/>
              <a:t>Dělení fondů EU</a:t>
            </a:r>
          </a:p>
        </p:txBody>
      </p:sp>
      <p:sp>
        <p:nvSpPr>
          <p:cNvPr id="14340" name="_s1028">
            <a:extLst>
              <a:ext uri="{FF2B5EF4-FFF2-40B4-BE49-F238E27FC236}">
                <a16:creationId xmlns:a16="http://schemas.microsoft.com/office/drawing/2014/main" id="{B46B84CE-EEE7-9E8C-8806-A983843846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4925" y="4868864"/>
            <a:ext cx="863600" cy="3127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14341" name="_s1028">
            <a:extLst>
              <a:ext uri="{FF2B5EF4-FFF2-40B4-BE49-F238E27FC236}">
                <a16:creationId xmlns:a16="http://schemas.microsoft.com/office/drawing/2014/main" id="{B5709FE3-0231-DEA0-0C88-6291503942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84925" y="5661026"/>
            <a:ext cx="935038" cy="360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14342" name="_s1028">
            <a:extLst>
              <a:ext uri="{FF2B5EF4-FFF2-40B4-BE49-F238E27FC236}">
                <a16:creationId xmlns:a16="http://schemas.microsoft.com/office/drawing/2014/main" id="{0795C077-2D42-C9DB-340D-CCC112C350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0238" y="5661026"/>
            <a:ext cx="1009650" cy="360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14343" name="_s1028">
            <a:extLst>
              <a:ext uri="{FF2B5EF4-FFF2-40B4-BE49-F238E27FC236}">
                <a16:creationId xmlns:a16="http://schemas.microsoft.com/office/drawing/2014/main" id="{5DA8486F-768A-E3E6-3E39-2CE79A5273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38651" y="4868863"/>
            <a:ext cx="1008063" cy="3603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14348" name="_s1028">
            <a:extLst>
              <a:ext uri="{FF2B5EF4-FFF2-40B4-BE49-F238E27FC236}">
                <a16:creationId xmlns:a16="http://schemas.microsoft.com/office/drawing/2014/main" id="{6C63CB4C-3617-4979-DFE8-2395CBC18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2492376"/>
            <a:ext cx="0" cy="7207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14350" name="_s1028">
            <a:extLst>
              <a:ext uri="{FF2B5EF4-FFF2-40B4-BE49-F238E27FC236}">
                <a16:creationId xmlns:a16="http://schemas.microsoft.com/office/drawing/2014/main" id="{F25D1E20-5E57-0E16-9395-86FCC1831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005263"/>
            <a:ext cx="0" cy="647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F8E855-FA3F-81B0-4C52-C68454D99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81" y="1085443"/>
            <a:ext cx="6315956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970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50280-0C0C-3868-CF33-EC42A001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strukturální a investiční fondy (ESIF)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58DFFA-A67F-2EC7-1BEE-9A3373B5C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Fondy v rámci ESIF: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Evropský fond pro regionální rozvoj (EFRR)</a:t>
            </a:r>
            <a:r>
              <a:rPr lang="cs-CZ" dirty="0"/>
              <a:t>: Podpora regionálních projektů zaměřených na infrastrukturu, inovace a digitalizaci.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Evropský sociální fond Plus (ESF+)</a:t>
            </a:r>
            <a:r>
              <a:rPr lang="cs-CZ" dirty="0"/>
              <a:t>: Zaměřený na podporu zaměstnanosti, vzdělávání, sociálního začlenění a boj proti chudobě.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Fond soudržnosti (FS)</a:t>
            </a:r>
            <a:r>
              <a:rPr lang="cs-CZ" dirty="0"/>
              <a:t>: Financuje velké infrastrukturní projekty v méně rozvinutých regionech.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5564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B7C0F-D149-999A-0DCD-A38051AD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fond pro regionální rozvoj (EFRR)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5BBD40-3B51-10F6-DA48-B1012FE2D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Cíl:</a:t>
            </a:r>
            <a:r>
              <a:rPr lang="cs-CZ" dirty="0"/>
              <a:t> Posílení ekonomické a sociální soudržnosti v EU zlepšením regionálních infrastruktur a rozvojem inovací.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Zaměření: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Digitalizace a inovace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Energetická účinnost a obnovitelné zdroje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Podpora malých a středních podniků (MSP)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Příklady projektů:</a:t>
            </a:r>
            <a:r>
              <a:rPr lang="cs-CZ" dirty="0"/>
              <a:t> Budování dopravní infrastruktury, inovativní technologické parky.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61065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0AC6C-86BA-7D32-9AF1-2D47B365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Evropský sociální fond Plus (ESF+)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70C225-0254-025D-63DB-598A0101B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Cíl: Zlepšení zaměstnanosti, přístup k pracovním příležitostem a sociální inkluze.</a:t>
            </a:r>
          </a:p>
          <a:p>
            <a:pPr marL="0" indent="0">
              <a:buNone/>
            </a:pPr>
            <a:r>
              <a:rPr lang="cs-CZ" dirty="0" err="1"/>
              <a:t>Zaměření:Podpora</a:t>
            </a:r>
            <a:r>
              <a:rPr lang="cs-CZ" dirty="0"/>
              <a:t> vzdělávání a profesní přípravy</a:t>
            </a:r>
          </a:p>
          <a:p>
            <a:pPr marL="0" indent="0">
              <a:buNone/>
            </a:pPr>
            <a:r>
              <a:rPr lang="cs-CZ" dirty="0"/>
              <a:t>Boj proti nezaměstnanosti, zejména mladých lidí</a:t>
            </a:r>
          </a:p>
          <a:p>
            <a:pPr marL="0" indent="0">
              <a:buNone/>
            </a:pPr>
            <a:r>
              <a:rPr lang="cs-CZ" dirty="0"/>
              <a:t>Podpora znevýhodněných skupin a sociální inkluze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Příklady projektů: Odborné vzdělávací programy, integrace dlouhodobě nezaměstnaných.</a:t>
            </a:r>
          </a:p>
        </p:txBody>
      </p:sp>
    </p:spTree>
    <p:extLst>
      <p:ext uri="{BB962C8B-B14F-4D97-AF65-F5344CB8AC3E}">
        <p14:creationId xmlns:p14="http://schemas.microsoft.com/office/powerpoint/2010/main" val="301703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85E5B-BA06-C0EC-BB2E-95F33F15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EHS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A679B-993A-1D92-4791-E4B8E2AB6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Založeno tzv. Římskou smlouvou 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25.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března 1957</a:t>
            </a:r>
            <a:endParaRPr lang="cs-CZ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(EHS), spojilo šest zemí (Belgii, Německo, Francii, Itálii, Lucembursko a Nizozemsko), a jejím cílem bylo prostřednictvím obchodu usilovat o integraci a hospodářský růst.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Vytvořila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společný trh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opírající se o volný pohyb: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zboží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osob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služeb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kapitálu.</a:t>
            </a:r>
          </a:p>
          <a:p>
            <a:pPr marL="457200" lvl="1" indent="0">
              <a:buNone/>
            </a:pP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Římská smlouva byla při několika příležitostech změněna a dnes je označována jako </a:t>
            </a:r>
            <a:r>
              <a:rPr lang="cs-CZ" b="0" i="0" u="none" strike="noStrike" dirty="0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3"/>
              </a:rPr>
              <a:t>Smlouva o fungování Evropské unie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lvl="1" indent="0" algn="l">
              <a:buNone/>
            </a:pPr>
            <a:endParaRPr lang="cs-CZ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950E6B-3D39-06BA-61CF-BD8060126965}"/>
              </a:ext>
            </a:extLst>
          </p:cNvPr>
          <p:cNvSpPr txBox="1"/>
          <p:nvPr/>
        </p:nvSpPr>
        <p:spPr>
          <a:xfrm>
            <a:off x="4165933" y="788660"/>
            <a:ext cx="7187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Evropská měnová jednotka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Currency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Unit, 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ECU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₠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0179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86FA1-B83B-9B16-EA3C-F5A89596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 soudržnosti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6C5DC-968A-2B61-FE00-8A1C82D0F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Cíl: Financovat infrastrukturní projekty v méně rozvinutých regionech s HDP pod 90 % průměru EU.</a:t>
            </a:r>
          </a:p>
          <a:p>
            <a:pPr marL="0" indent="0">
              <a:buNone/>
            </a:pPr>
            <a:r>
              <a:rPr lang="cs-CZ" dirty="0"/>
              <a:t>Zaměření:</a:t>
            </a:r>
          </a:p>
          <a:p>
            <a:pPr marL="0" indent="0">
              <a:buNone/>
            </a:pPr>
            <a:r>
              <a:rPr lang="cs-CZ" dirty="0"/>
              <a:t>Ochrana životního prostředí</a:t>
            </a:r>
          </a:p>
          <a:p>
            <a:pPr marL="0" indent="0">
              <a:buNone/>
            </a:pPr>
            <a:r>
              <a:rPr lang="cs-CZ" dirty="0"/>
              <a:t>Doprava a energetická infrastruktura</a:t>
            </a:r>
          </a:p>
          <a:p>
            <a:pPr marL="0" indent="0">
              <a:buNone/>
            </a:pPr>
            <a:r>
              <a:rPr lang="cs-CZ" dirty="0"/>
              <a:t>Snížení emisí a klimatická opatření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Příklady projektů: Modernizace železniční dopravy, čistírny odpadních vod.</a:t>
            </a:r>
          </a:p>
        </p:txBody>
      </p:sp>
    </p:spTree>
    <p:extLst>
      <p:ext uri="{BB962C8B-B14F-4D97-AF65-F5344CB8AC3E}">
        <p14:creationId xmlns:p14="http://schemas.microsoft.com/office/powerpoint/2010/main" val="16779423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603E7-BE9C-DCB1-6CA1-581ECDB6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 pro spravedlivou transformaci (JTF)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5A5714-D1E2-B750-E2A6-8B9A221F9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Cíl: Pomoci regionům a odvětvím nejvíce zasaženým přechodem na zelenou ekonomiku.</a:t>
            </a:r>
          </a:p>
          <a:p>
            <a:pPr marL="0" indent="0">
              <a:buNone/>
            </a:pPr>
            <a:r>
              <a:rPr lang="cs-CZ" dirty="0"/>
              <a:t>Zaměření:</a:t>
            </a:r>
          </a:p>
          <a:p>
            <a:pPr marL="0" indent="0">
              <a:buNone/>
            </a:pPr>
            <a:r>
              <a:rPr lang="cs-CZ" dirty="0"/>
              <a:t>Podpora diverzifikace průmyslu</a:t>
            </a:r>
          </a:p>
          <a:p>
            <a:pPr marL="0" indent="0">
              <a:buNone/>
            </a:pPr>
            <a:r>
              <a:rPr lang="cs-CZ" dirty="0"/>
              <a:t>Rekvalifikace </a:t>
            </a:r>
            <a:r>
              <a:rPr lang="cs-CZ" dirty="0" err="1"/>
              <a:t>pracovníkůInvestice</a:t>
            </a:r>
            <a:r>
              <a:rPr lang="cs-CZ" dirty="0"/>
              <a:t> do čisté energie a udržitelných technologií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Příklady projektů: Přechod uhelných regionů na obnovitelné zdroje, programy pro rekvalifikaci pracovníků.</a:t>
            </a:r>
          </a:p>
        </p:txBody>
      </p:sp>
    </p:spTree>
    <p:extLst>
      <p:ext uri="{BB962C8B-B14F-4D97-AF65-F5344CB8AC3E}">
        <p14:creationId xmlns:p14="http://schemas.microsoft.com/office/powerpoint/2010/main" val="22948441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922FA-5B98-8222-3CC5-D9325030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Horizon </a:t>
            </a:r>
            <a:r>
              <a:rPr lang="cs-CZ" dirty="0" err="1"/>
              <a:t>Europe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6EC75-380B-12C7-3B61-3BBE0C11A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Cíl: Financování výzkumu a inovací pro zajištění globální konkurenceschopnosti EU.</a:t>
            </a:r>
          </a:p>
          <a:p>
            <a:pPr marL="0" indent="0">
              <a:buNone/>
            </a:pPr>
            <a:r>
              <a:rPr lang="cs-CZ" dirty="0"/>
              <a:t>Zaměření:</a:t>
            </a:r>
          </a:p>
          <a:p>
            <a:pPr marL="0" indent="0">
              <a:buNone/>
            </a:pPr>
            <a:r>
              <a:rPr lang="cs-CZ" dirty="0"/>
              <a:t>Vědecký výzkum</a:t>
            </a:r>
          </a:p>
          <a:p>
            <a:pPr marL="0" indent="0">
              <a:buNone/>
            </a:pPr>
            <a:r>
              <a:rPr lang="cs-CZ" dirty="0"/>
              <a:t>Zdravotnické </a:t>
            </a:r>
            <a:r>
              <a:rPr lang="cs-CZ" dirty="0" err="1"/>
              <a:t>inovaceKlimatické</a:t>
            </a:r>
            <a:r>
              <a:rPr lang="cs-CZ" dirty="0"/>
              <a:t> a digitální technologie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Příklady projektů: Vývoj vakcín, nové technologie pro energetickou účinnost.</a:t>
            </a:r>
          </a:p>
        </p:txBody>
      </p:sp>
    </p:spTree>
    <p:extLst>
      <p:ext uri="{BB962C8B-B14F-4D97-AF65-F5344CB8AC3E}">
        <p14:creationId xmlns:p14="http://schemas.microsoft.com/office/powerpoint/2010/main" val="37531565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ADCCC-19C2-FAC5-0C52-8EF01232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NextGenerationEU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B35A3E-7339-C2D5-4145-D78FFD76C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Cíl: Podpora hospodářského oživení po pandemii COVID-19 a podpora ekologické a digitální transformace.</a:t>
            </a:r>
          </a:p>
          <a:p>
            <a:pPr marL="0" indent="0">
              <a:buNone/>
            </a:pPr>
            <a:r>
              <a:rPr lang="cs-CZ" dirty="0"/>
              <a:t>Zaměření:</a:t>
            </a:r>
          </a:p>
          <a:p>
            <a:pPr marL="0" indent="0">
              <a:buNone/>
            </a:pPr>
            <a:r>
              <a:rPr lang="cs-CZ" dirty="0"/>
              <a:t>Rekonstrukce ekonomik po pandemii</a:t>
            </a:r>
          </a:p>
          <a:p>
            <a:pPr marL="0" indent="0">
              <a:buNone/>
            </a:pPr>
            <a:r>
              <a:rPr lang="cs-CZ" dirty="0"/>
              <a:t>Zelené a digitální investice</a:t>
            </a:r>
          </a:p>
          <a:p>
            <a:pPr marL="0" indent="0">
              <a:buNone/>
            </a:pPr>
            <a:r>
              <a:rPr lang="cs-CZ" dirty="0"/>
              <a:t>Sociální a ekonomická odolnost</a:t>
            </a:r>
          </a:p>
          <a:p>
            <a:pPr marL="0" indent="0">
              <a:buNone/>
            </a:pPr>
            <a:r>
              <a:rPr lang="cs-CZ" dirty="0"/>
              <a:t>Hlavní nástroj: Mechanismus pro oživení a odolnost (RRF).</a:t>
            </a:r>
          </a:p>
        </p:txBody>
      </p:sp>
    </p:spTree>
    <p:extLst>
      <p:ext uri="{BB962C8B-B14F-4D97-AF65-F5344CB8AC3E}">
        <p14:creationId xmlns:p14="http://schemas.microsoft.com/office/powerpoint/2010/main" val="12864902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F63AE1F-21FD-E83F-D573-051A0485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4" y="30000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Děkuji za pozornost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Přeji pěkný víkend</a:t>
            </a:r>
          </a:p>
        </p:txBody>
      </p:sp>
    </p:spTree>
    <p:extLst>
      <p:ext uri="{BB962C8B-B14F-4D97-AF65-F5344CB8AC3E}">
        <p14:creationId xmlns:p14="http://schemas.microsoft.com/office/powerpoint/2010/main" val="956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0032F-546A-CF69-69D6-BCB0E532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Rozvoj a expanze (1970-1990)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EE6580-ADB2-3003-2BA4-4852FF27E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1965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Byla podepsána Fúzní smlouva, která sloučila výkonné orgány EHS, ESUO a EURATOM.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1973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První rozšíření EU, kdy se k ní připojily Dánsko, Irsko a Spojené království.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1986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Jednotný evropský akt, který zásadně upravil fungování ES a položil základy pro vnitřní trh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05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3EC79F-EAAB-C195-DE68-64916F40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i="0" dirty="0">
                <a:solidFill>
                  <a:srgbClr val="121512"/>
                </a:solidFill>
                <a:effectLst/>
                <a:latin typeface="-apple-system"/>
              </a:rPr>
              <a:t>Maastrichtská smlouva a vznik Euro (1991-2000)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E7C3D-BFBB-CE58-665C-DDF107E8F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1992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Byla podepsána Maastrichtská smlouva, která vedla k vytvoření Evropské unie a zavedla koncepci občanství EU. Také stanovila cíle hospodářské a měnové unie.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1999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Byla zavedena euro jako společná měna pro 11 členských států.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11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AABCE-0837-7B6F-B854-9BE46D26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121512"/>
                </a:solidFill>
                <a:effectLst/>
                <a:latin typeface="-apple-system"/>
              </a:rPr>
              <a:t>Další rozšíření a reformy (2000-2010)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C8E9AA-037A-4CF6-E269-2ADE1851B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2004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Největší rozšíření EU, kdy se připojily Česká republika, Estonsko, Kypr, Lotyšsko, Litva, Maďarsko, Malta, Polsko, Slovensko a Slovinsko.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121512"/>
                </a:solidFill>
                <a:effectLst/>
                <a:latin typeface="-apple-system"/>
              </a:rPr>
              <a:t>2007</a:t>
            </a:r>
            <a:r>
              <a:rPr lang="cs-CZ" b="0" i="0" dirty="0">
                <a:solidFill>
                  <a:srgbClr val="121512"/>
                </a:solidFill>
                <a:effectLst/>
                <a:latin typeface="-apple-system"/>
              </a:rPr>
              <a:t>: Lisabonská smlouva, která reformovala instituce EU a posílila roli Evropského parlamentu.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0" i="0" dirty="0">
              <a:solidFill>
                <a:srgbClr val="040C28"/>
              </a:solidFill>
              <a:effectLst/>
              <a:latin typeface="Google Sans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40C28"/>
                </a:solidFill>
                <a:latin typeface="Google Sans"/>
              </a:rPr>
              <a:t>							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1.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května 2004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2332BA-0F85-4072-FC63-DB81E68B0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01" y="3592757"/>
            <a:ext cx="4025256" cy="32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080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581</TotalTime>
  <Words>6368</Words>
  <Application>Microsoft Office PowerPoint</Application>
  <PresentationFormat>Širokoúhlá obrazovka</PresentationFormat>
  <Paragraphs>497</Paragraphs>
  <Slides>64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71" baseType="lpstr">
      <vt:lpstr>-apple-system</vt:lpstr>
      <vt:lpstr>Arial</vt:lpstr>
      <vt:lpstr>Calibri</vt:lpstr>
      <vt:lpstr>Calibri Light</vt:lpstr>
      <vt:lpstr>Google Sans</vt:lpstr>
      <vt:lpstr>Wingdings</vt:lpstr>
      <vt:lpstr>Motiv Office</vt:lpstr>
      <vt:lpstr>Kohézní politika EU</vt:lpstr>
      <vt:lpstr>Kohézní politika EU</vt:lpstr>
      <vt:lpstr>Smysl kohézní politiky</vt:lpstr>
      <vt:lpstr>Principy kohézní politiky</vt:lpstr>
      <vt:lpstr>Vývoj EU</vt:lpstr>
      <vt:lpstr>EHS</vt:lpstr>
      <vt:lpstr>Rozvoj a expanze (1970-1990):</vt:lpstr>
      <vt:lpstr>Maastrichtská smlouva a vznik Euro (1991-2000)</vt:lpstr>
      <vt:lpstr>Další rozšíření a reformy (2000-2010)</vt:lpstr>
      <vt:lpstr>Finanční krize a BREXIT</vt:lpstr>
      <vt:lpstr>Současné výzvy</vt:lpstr>
      <vt:lpstr>Oficiální kandidátské země na vstup do EU</vt:lpstr>
      <vt:lpstr>Potenciální kandidáti</vt:lpstr>
      <vt:lpstr>ZÁKLADNÍ POJMY KOHEZNÍ POLITIKY EU</vt:lpstr>
      <vt:lpstr>Struktura</vt:lpstr>
      <vt:lpstr>Kategorizace regionů NUTS 2 dle HDP</vt:lpstr>
      <vt:lpstr>Prezentace aplikace PowerPoint</vt:lpstr>
      <vt:lpstr>Výše HDP rok 2022</vt:lpstr>
      <vt:lpstr>Prezentace aplikace PowerPoint</vt:lpstr>
      <vt:lpstr>Prezentace aplikace PowerPoint</vt:lpstr>
      <vt:lpstr>PROGRAMOVÁ OBDOBÍ A CÍLE KOHEZNÍ POLITIKY EU </vt:lpstr>
      <vt:lpstr>Období 1994-1999 </vt:lpstr>
      <vt:lpstr>Období 2000-2006</vt:lpstr>
      <vt:lpstr>Období 2007-2013 </vt:lpstr>
      <vt:lpstr>Jeremie</vt:lpstr>
      <vt:lpstr>Hlavní body</vt:lpstr>
      <vt:lpstr>Jessica</vt:lpstr>
      <vt:lpstr>Hlavní cíle</vt:lpstr>
      <vt:lpstr>JasperS</vt:lpstr>
      <vt:lpstr>Hlavní cíle</vt:lpstr>
      <vt:lpstr>Oblasti podpory</vt:lpstr>
      <vt:lpstr>Období 2014-2020</vt:lpstr>
      <vt:lpstr>Tematické plány</vt:lpstr>
      <vt:lpstr>Období 2021-2027</vt:lpstr>
      <vt:lpstr>Tematické plány</vt:lpstr>
      <vt:lpstr>Prezentace aplikace PowerPoint</vt:lpstr>
      <vt:lpstr>Strategický rámec kohézní politiky EU</vt:lpstr>
      <vt:lpstr>Strategie Evropa 2020</vt:lpstr>
      <vt:lpstr>Hlavní pilíře</vt:lpstr>
      <vt:lpstr>Klíčové cíle</vt:lpstr>
      <vt:lpstr>Vlajkové iniciativy</vt:lpstr>
      <vt:lpstr>Zelená dohoda pro Evropu  (European Green Deal) </vt:lpstr>
      <vt:lpstr>Klíčové iniciativy a strategie v rámci Zelené dohody</vt:lpstr>
      <vt:lpstr>Strategické cíle EU do roku 2030</vt:lpstr>
      <vt:lpstr>Strategické cíle EU do roku 2030</vt:lpstr>
      <vt:lpstr>Strategické cíle EU do roku 2030</vt:lpstr>
      <vt:lpstr>Strategické cíle EU do roku 2030</vt:lpstr>
      <vt:lpstr>Strategické cíle EU do roku 2030</vt:lpstr>
      <vt:lpstr>Konkrétní nástroje</vt:lpstr>
      <vt:lpstr>LEGISLATIVNÍ RÁMEC KOHEZNÍ POLITIKY EU</vt:lpstr>
      <vt:lpstr>Finanční rámec EU</vt:lpstr>
      <vt:lpstr>Finanční rámec</vt:lpstr>
      <vt:lpstr>Historie EU fondů</vt:lpstr>
      <vt:lpstr>Prezentace aplikace PowerPoint</vt:lpstr>
      <vt:lpstr>Kdo může žádat o peníze? </vt:lpstr>
      <vt:lpstr>Dělení fondů EU</vt:lpstr>
      <vt:lpstr>Evropské strukturální a investiční fondy (ESIF)</vt:lpstr>
      <vt:lpstr>Evropský fond pro regionální rozvoj (EFRR)</vt:lpstr>
      <vt:lpstr>Evropský sociální fond Plus (ESF+)</vt:lpstr>
      <vt:lpstr>Fond soudržnosti</vt:lpstr>
      <vt:lpstr>Fond pro spravedlivou transformaci (JTF)</vt:lpstr>
      <vt:lpstr>Horizon Europe</vt:lpstr>
      <vt:lpstr>NextGenerationEU</vt:lpstr>
      <vt:lpstr>Děkuji za pozornost  Přeji pěkný víkend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Rangl</dc:creator>
  <cp:lastModifiedBy>Martin Rangl</cp:lastModifiedBy>
  <cp:revision>20</cp:revision>
  <dcterms:created xsi:type="dcterms:W3CDTF">2024-10-03T19:39:41Z</dcterms:created>
  <dcterms:modified xsi:type="dcterms:W3CDTF">2024-10-04T05:24:43Z</dcterms:modified>
</cp:coreProperties>
</file>